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75" r:id="rId7"/>
    <p:sldId id="276" r:id="rId8"/>
    <p:sldId id="263" r:id="rId9"/>
    <p:sldId id="265" r:id="rId10"/>
    <p:sldId id="264" r:id="rId11"/>
    <p:sldId id="267" r:id="rId12"/>
    <p:sldId id="268" r:id="rId13"/>
    <p:sldId id="269" r:id="rId14"/>
    <p:sldId id="272" r:id="rId15"/>
    <p:sldId id="270" r:id="rId16"/>
    <p:sldId id="271" r:id="rId17"/>
    <p:sldId id="277" r:id="rId18"/>
    <p:sldId id="278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1870"/>
  </p:normalViewPr>
  <p:slideViewPr>
    <p:cSldViewPr snapToGrid="0" snapToObjects="1">
      <p:cViewPr>
        <p:scale>
          <a:sx n="51" d="100"/>
          <a:sy n="51" d="100"/>
        </p:scale>
        <p:origin x="2824" y="1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89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39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940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354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390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44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33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408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190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55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5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909D9-62D1-D14F-B892-4D337F4BB7B5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78CA0-DE43-AC45-ADDA-EA506AEB66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242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2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5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1287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4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8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996666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78096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58183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6872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512764"/>
            <a:ext cx="7772400" cy="63023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US" sz="3500" dirty="0">
                <a:latin typeface="Calibri" charset="0"/>
                <a:ea typeface="ＭＳ Ｐゴシック" charset="0"/>
                <a:cs typeface="Calibri" charset="0"/>
              </a:rPr>
              <a:t>CIRI PENYESUAIAN DIRI YANG EFEKTIF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609600" y="1427164"/>
            <a:ext cx="10871200" cy="4929187"/>
          </a:xfrm>
        </p:spPr>
        <p:txBody>
          <a:bodyPr>
            <a:noAutofit/>
          </a:bodyPr>
          <a:lstStyle/>
          <a:p>
            <a:pPr marL="582613" indent="-514350">
              <a:buFont typeface="Consolas" charset="0"/>
              <a:buAutoNum type="arabicPeriod"/>
            </a:pPr>
            <a:r>
              <a:rPr lang="en-US" altLang="en-US" dirty="0" err="1">
                <a:ea typeface="ＭＳ Ｐゴシック" charset="-128"/>
              </a:rPr>
              <a:t>Memiliki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persepsi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akurat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terhadap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realita</a:t>
            </a:r>
            <a:endParaRPr lang="en-US" altLang="en-US" dirty="0">
              <a:ea typeface="ＭＳ Ｐゴシック" charset="-128"/>
            </a:endParaRPr>
          </a:p>
          <a:p>
            <a:pPr marL="717550" lvl="1" indent="-320675"/>
            <a:r>
              <a:rPr lang="en-US" altLang="en-US" sz="2800" dirty="0" err="1">
                <a:ea typeface="ＭＳ Ｐゴシック" charset="-128"/>
              </a:rPr>
              <a:t>Perbedaan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persepsi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dipengaruhi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pengalaman</a:t>
            </a:r>
            <a:r>
              <a:rPr lang="en-US" altLang="en-US" sz="2800" dirty="0">
                <a:ea typeface="ＭＳ Ｐゴシック" charset="-128"/>
              </a:rPr>
              <a:t>.</a:t>
            </a:r>
          </a:p>
          <a:p>
            <a:pPr marL="717550" lvl="1" indent="-320675"/>
            <a:r>
              <a:rPr lang="en-US" altLang="en-US" sz="2800" dirty="0" err="1">
                <a:ea typeface="ＭＳ Ｐゴシック" charset="-128"/>
              </a:rPr>
              <a:t>Persepsi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objektif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adalah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cara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individu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mengenali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konsekuensi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perilakunya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mampu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bertindak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sesuai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dengan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konsekuensinya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tersebut</a:t>
            </a:r>
            <a:r>
              <a:rPr lang="en-US" altLang="en-US" sz="2800" dirty="0">
                <a:ea typeface="ＭＳ Ｐゴシック" charset="-128"/>
              </a:rPr>
              <a:t>.</a:t>
            </a:r>
          </a:p>
          <a:p>
            <a:pPr marL="582613" indent="-514350">
              <a:buFont typeface="Consolas" charset="0"/>
              <a:buAutoNum type="arabicPeriod"/>
            </a:pPr>
            <a:r>
              <a:rPr lang="en-US" altLang="en-US" dirty="0" err="1">
                <a:ea typeface="ＭＳ Ｐゴシック" charset="-128"/>
              </a:rPr>
              <a:t>Kemampuan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beradaptasi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dengan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tekanan</a:t>
            </a:r>
            <a:r>
              <a:rPr lang="en-US" altLang="en-US" dirty="0">
                <a:ea typeface="ＭＳ Ｐゴシック" charset="-128"/>
              </a:rPr>
              <a:t>/ </a:t>
            </a:r>
            <a:r>
              <a:rPr lang="en-US" altLang="en-US" dirty="0" err="1">
                <a:ea typeface="ＭＳ Ｐゴシック" charset="-128"/>
              </a:rPr>
              <a:t>stres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dan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kecemasan</a:t>
            </a:r>
            <a:endParaRPr lang="en-US" altLang="en-US" dirty="0">
              <a:ea typeface="ＭＳ Ｐゴシック" charset="-128"/>
            </a:endParaRPr>
          </a:p>
          <a:p>
            <a:pPr marL="717550" lvl="1" indent="-320675"/>
            <a:r>
              <a:rPr lang="en-US" altLang="en-US" sz="2800" dirty="0" err="1">
                <a:ea typeface="ＭＳ Ｐゴシック" charset="-128"/>
              </a:rPr>
              <a:t>Penundaan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terhadap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pemenuhan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kepuasan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toleransi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terhadap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tekanan</a:t>
            </a:r>
            <a:endParaRPr lang="en-US" altLang="en-US" sz="2800" dirty="0">
              <a:ea typeface="ＭＳ Ｐゴシック" charset="-128"/>
            </a:endParaRPr>
          </a:p>
          <a:p>
            <a:pPr marL="717550" lvl="1" indent="-320675"/>
            <a:r>
              <a:rPr lang="en-US" altLang="en-US" sz="2800" dirty="0" err="1">
                <a:ea typeface="ＭＳ Ｐゴシック" charset="-128"/>
              </a:rPr>
              <a:t>Kontrol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diri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kuat</a:t>
            </a:r>
            <a:endParaRPr lang="en-US" altLang="en-US" sz="2800" dirty="0">
              <a:ea typeface="ＭＳ Ｐゴシック" charset="-128"/>
            </a:endParaRPr>
          </a:p>
          <a:p>
            <a:pPr marL="582613" indent="-514350">
              <a:buFont typeface="Consolas" charset="0"/>
              <a:buAutoNum type="arabicPeriod"/>
            </a:pPr>
            <a:r>
              <a:rPr lang="en-US" altLang="en-US" dirty="0" err="1">
                <a:ea typeface="ＭＳ Ｐゴシック" charset="-128"/>
              </a:rPr>
              <a:t>Memiliki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gambaran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positif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terhadap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diri</a:t>
            </a:r>
            <a:endParaRPr lang="en-US" altLang="en-US" dirty="0">
              <a:ea typeface="ＭＳ Ｐゴシック" charset="-128"/>
            </a:endParaRPr>
          </a:p>
          <a:p>
            <a:pPr marL="717550" lvl="1" indent="-320675"/>
            <a:r>
              <a:rPr lang="en-US" altLang="en-US" sz="2800" dirty="0" err="1">
                <a:ea typeface="ＭＳ Ｐゴシック" charset="-128"/>
              </a:rPr>
              <a:t>Gambaran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diri</a:t>
            </a:r>
            <a:r>
              <a:rPr lang="en-US" altLang="en-US" sz="2800" dirty="0">
                <a:ea typeface="ＭＳ Ｐゴシック" charset="-128"/>
              </a:rPr>
              <a:t> yang </a:t>
            </a:r>
            <a:r>
              <a:rPr lang="en-US" altLang="en-US" sz="2800" dirty="0" err="1">
                <a:ea typeface="ＭＳ Ｐゴシック" charset="-128"/>
              </a:rPr>
              <a:t>harmonis</a:t>
            </a:r>
            <a:r>
              <a:rPr lang="en-US" altLang="en-US" sz="2800" dirty="0">
                <a:ea typeface="ＭＳ Ｐゴシック" charset="-128"/>
              </a:rPr>
              <a:t> &amp; </a:t>
            </a:r>
            <a:r>
              <a:rPr lang="en-US" altLang="en-US" sz="2800" dirty="0" err="1">
                <a:ea typeface="ＭＳ Ｐゴシック" charset="-128"/>
              </a:rPr>
              <a:t>mampu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melihat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diri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secara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realistik</a:t>
            </a:r>
            <a:endParaRPr lang="en-US" altLang="en-US" sz="2800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3396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Content Placeholder 2"/>
          <p:cNvSpPr>
            <a:spLocks noGrp="1"/>
          </p:cNvSpPr>
          <p:nvPr>
            <p:ph idx="1"/>
          </p:nvPr>
        </p:nvSpPr>
        <p:spPr>
          <a:xfrm>
            <a:off x="762000" y="911225"/>
            <a:ext cx="10515600" cy="4351338"/>
          </a:xfrm>
        </p:spPr>
        <p:txBody>
          <a:bodyPr>
            <a:normAutofit/>
          </a:bodyPr>
          <a:lstStyle/>
          <a:p>
            <a:pPr marL="582613" indent="-514350">
              <a:buFont typeface="Consolas" charset="0"/>
              <a:buAutoNum type="arabicPeriod" startAt="4"/>
            </a:pPr>
            <a:r>
              <a:rPr lang="en-US" altLang="en-US" dirty="0" err="1">
                <a:ea typeface="ＭＳ Ｐゴシック" charset="-128"/>
              </a:rPr>
              <a:t>Mampu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mengekspresikan</a:t>
            </a:r>
            <a:r>
              <a:rPr lang="en-US" altLang="en-US" dirty="0">
                <a:ea typeface="ＭＳ Ｐゴシック" charset="-128"/>
              </a:rPr>
              <a:t> </a:t>
            </a:r>
            <a:r>
              <a:rPr lang="en-US" altLang="en-US" dirty="0" err="1">
                <a:ea typeface="ＭＳ Ｐゴシック" charset="-128"/>
              </a:rPr>
              <a:t>perasaannya</a:t>
            </a:r>
            <a:endParaRPr lang="en-US" altLang="en-US" dirty="0">
              <a:ea typeface="ＭＳ Ｐゴシック" charset="-128"/>
            </a:endParaRPr>
          </a:p>
          <a:p>
            <a:pPr marL="911225" lvl="1" indent="-514350"/>
            <a:r>
              <a:rPr lang="en-US" altLang="en-US" sz="2800" dirty="0" err="1">
                <a:ea typeface="ＭＳ Ｐゴシック" charset="-128"/>
              </a:rPr>
              <a:t>Mampu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menyadari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merasakan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emosi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atau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perasaan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serta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mengekspresikannya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dalam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spektrum</a:t>
            </a:r>
            <a:r>
              <a:rPr lang="en-US" altLang="en-US" sz="2800" dirty="0">
                <a:ea typeface="ＭＳ Ｐゴシック" charset="-128"/>
              </a:rPr>
              <a:t> yang </a:t>
            </a:r>
            <a:r>
              <a:rPr lang="en-US" altLang="en-US" sz="2800" dirty="0" err="1">
                <a:ea typeface="ＭＳ Ｐゴシック" charset="-128"/>
              </a:rPr>
              <a:t>luas</a:t>
            </a:r>
            <a:endParaRPr lang="en-US" altLang="en-US" sz="2800" dirty="0">
              <a:ea typeface="ＭＳ Ｐゴシック" charset="-128"/>
            </a:endParaRPr>
          </a:p>
          <a:p>
            <a:pPr marL="898525" lvl="2" indent="-514350"/>
            <a:r>
              <a:rPr lang="en-US" altLang="en-US" sz="2800" dirty="0" err="1">
                <a:ea typeface="ＭＳ Ｐゴシック" charset="-128"/>
              </a:rPr>
              <a:t>Mampu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memberikan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reaksi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emosi</a:t>
            </a:r>
            <a:r>
              <a:rPr lang="en-US" altLang="en-US" sz="2800" dirty="0">
                <a:ea typeface="ＭＳ Ｐゴシック" charset="-128"/>
              </a:rPr>
              <a:t> yang </a:t>
            </a:r>
            <a:r>
              <a:rPr lang="en-US" altLang="en-US" sz="2800" dirty="0" err="1">
                <a:ea typeface="ＭＳ Ｐゴシック" charset="-128"/>
              </a:rPr>
              <a:t>realistis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tetap</a:t>
            </a:r>
            <a:r>
              <a:rPr lang="en-US" altLang="en-US" sz="2800" dirty="0">
                <a:ea typeface="ＭＳ Ｐゴシック" charset="-128"/>
              </a:rPr>
              <a:t> di </a:t>
            </a:r>
            <a:r>
              <a:rPr lang="en-US" altLang="en-US" sz="2800" dirty="0" err="1">
                <a:ea typeface="ＭＳ Ｐゴシック" charset="-128"/>
              </a:rPr>
              <a:t>bawah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kontrol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sesuai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situasi</a:t>
            </a:r>
            <a:r>
              <a:rPr lang="en-US" altLang="en-US" sz="2800" dirty="0">
                <a:ea typeface="ＭＳ Ｐゴシック" charset="-128"/>
              </a:rPr>
              <a:t> yang </a:t>
            </a:r>
            <a:r>
              <a:rPr lang="en-US" altLang="en-US" sz="2800" dirty="0" err="1">
                <a:ea typeface="ＭＳ Ｐゴシック" charset="-128"/>
              </a:rPr>
              <a:t>dihadapi</a:t>
            </a:r>
            <a:endParaRPr lang="en-US" altLang="en-US" sz="2800" dirty="0">
              <a:ea typeface="ＭＳ Ｐゴシック" charset="-128"/>
            </a:endParaRPr>
          </a:p>
          <a:p>
            <a:pPr marL="582613" indent="-514350">
              <a:buFont typeface="Consolas" charset="0"/>
              <a:buAutoNum type="arabicPeriod" startAt="4"/>
            </a:pPr>
            <a:r>
              <a:rPr lang="en-US" altLang="en-US" dirty="0" err="1">
                <a:ea typeface="ＭＳ Ｐゴシック" charset="-128"/>
              </a:rPr>
              <a:t>Relasi</a:t>
            </a:r>
            <a:r>
              <a:rPr lang="en-US" altLang="en-US" dirty="0">
                <a:ea typeface="ＭＳ Ｐゴシック" charset="-128"/>
              </a:rPr>
              <a:t> interpersonal </a:t>
            </a:r>
            <a:r>
              <a:rPr lang="en-US" altLang="en-US" dirty="0" err="1">
                <a:ea typeface="ＭＳ Ｐゴシック" charset="-128"/>
              </a:rPr>
              <a:t>baik</a:t>
            </a:r>
            <a:endParaRPr lang="en-US" altLang="en-US" dirty="0">
              <a:ea typeface="ＭＳ Ｐゴシック" charset="-128"/>
            </a:endParaRPr>
          </a:p>
          <a:p>
            <a:pPr marL="911225" lvl="1" indent="-514350"/>
            <a:r>
              <a:rPr lang="en-US" altLang="en-US" sz="2800" dirty="0" err="1">
                <a:ea typeface="ＭＳ Ｐゴシック" charset="-128"/>
              </a:rPr>
              <a:t>Mampu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menghormati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menyukai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oranglain</a:t>
            </a:r>
            <a:r>
              <a:rPr lang="en-US" altLang="en-US" sz="2800" dirty="0">
                <a:ea typeface="ＭＳ Ｐゴシック" charset="-128"/>
              </a:rPr>
              <a:t>, </a:t>
            </a:r>
            <a:r>
              <a:rPr lang="en-US" altLang="en-US" sz="2800" dirty="0" err="1">
                <a:ea typeface="ＭＳ Ｐゴシック" charset="-128"/>
              </a:rPr>
              <a:t>serta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dihormati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dan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disukai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oleh</a:t>
            </a:r>
            <a:r>
              <a:rPr lang="en-US" altLang="en-US" sz="2800" dirty="0">
                <a:ea typeface="ＭＳ Ｐゴシック" charset="-128"/>
              </a:rPr>
              <a:t> </a:t>
            </a:r>
            <a:r>
              <a:rPr lang="en-US" altLang="en-US" sz="2800" dirty="0" err="1">
                <a:ea typeface="ＭＳ Ｐゴシック" charset="-128"/>
              </a:rPr>
              <a:t>lingkungannya</a:t>
            </a:r>
            <a:endParaRPr lang="en-US" altLang="en-US" sz="2800" dirty="0">
              <a:ea typeface="ＭＳ Ｐゴシック" charset="-128"/>
            </a:endParaRPr>
          </a:p>
          <a:p>
            <a:pPr marL="582613" indent="-514350"/>
            <a:endParaRPr lang="en-US" alt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539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304800"/>
            <a:ext cx="7772400" cy="762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en-US" sz="3500">
                <a:latin typeface="Calibri" charset="0"/>
                <a:ea typeface="ＭＳ Ｐゴシック" charset="-128"/>
              </a:rPr>
              <a:t>Tanda – Tanda Keadaan Bahagia &amp; Sejahtera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660400" y="1854200"/>
            <a:ext cx="10820400" cy="5003801"/>
          </a:xfrm>
        </p:spPr>
        <p:txBody>
          <a:bodyPr>
            <a:normAutofit/>
          </a:bodyPr>
          <a:lstStyle/>
          <a:p>
            <a:pPr marL="447675" indent="-379413">
              <a:buFont typeface="Consolas" charset="0"/>
              <a:buAutoNum type="arabicPeriod"/>
            </a:pPr>
            <a:r>
              <a:rPr lang="en-US" altLang="en-US" dirty="0" err="1">
                <a:latin typeface="Calibri" charset="0"/>
                <a:ea typeface="ＭＳ Ｐゴシック" charset="-128"/>
              </a:rPr>
              <a:t>Hidup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memiliki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arah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dan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tujuan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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pekerjaan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, ide &amp;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visi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ke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depan</a:t>
            </a:r>
            <a:endParaRPr lang="en-US" altLang="en-US" dirty="0">
              <a:latin typeface="Calibri" charset="0"/>
              <a:ea typeface="ＭＳ Ｐゴシック" charset="-128"/>
              <a:sym typeface="Wingdings" charset="2"/>
            </a:endParaRPr>
          </a:p>
          <a:p>
            <a:pPr marL="447675" indent="-379413">
              <a:buFont typeface="Consolas" charset="0"/>
              <a:buAutoNum type="arabicPeriod"/>
            </a:pP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Memiliki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pengalaman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transisi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yang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penting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di masa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dewasa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,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menangani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transisi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tsb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dengan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cara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yang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berbeda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dengan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orang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kebanyakan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,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leboh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bersifat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pribadi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kreatif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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memiliki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rencana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,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mampu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melaksanakan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secara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berkesinambungan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,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melakukan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refleksi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diri</a:t>
            </a:r>
            <a:endParaRPr lang="en-US" altLang="en-US" dirty="0">
              <a:latin typeface="Calibri" charset="0"/>
              <a:ea typeface="ＭＳ Ｐゴシック" charset="-128"/>
              <a:sym typeface="Wingdings" charset="2"/>
            </a:endParaRPr>
          </a:p>
          <a:p>
            <a:pPr marL="447675" indent="-379413">
              <a:buFont typeface="Consolas" charset="0"/>
              <a:buAutoNum type="arabicPeriod"/>
            </a:pP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Jarang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merasa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diperlakukan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tidak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adil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&amp;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dikecewakan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kehidupan</a:t>
            </a:r>
            <a:endParaRPr lang="en-US" altLang="en-US" dirty="0">
              <a:latin typeface="Calibri" charset="0"/>
              <a:ea typeface="ＭＳ Ｐゴシック" charset="-128"/>
              <a:sym typeface="Wingdings" charset="2"/>
            </a:endParaRPr>
          </a:p>
          <a:p>
            <a:pPr marL="447675" indent="-379413">
              <a:buFont typeface="Consolas" charset="0"/>
              <a:buAutoNum type="arabicPeriod"/>
            </a:pP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Mencapai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beberapa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tujuan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penting</a:t>
            </a:r>
            <a:endParaRPr lang="en-US" altLang="en-US" dirty="0">
              <a:latin typeface="Calibri" charset="0"/>
              <a:ea typeface="ＭＳ Ｐゴシック" charset="-128"/>
              <a:sym typeface="Wingdings" charset="2"/>
            </a:endParaRPr>
          </a:p>
          <a:p>
            <a:pPr marL="447675" indent="-379413">
              <a:buFont typeface="Consolas" charset="0"/>
              <a:buAutoNum type="arabicPeriod"/>
            </a:pP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Peduli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dengan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pertumbuhan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dan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  <a:sym typeface="Wingdings" charset="2"/>
              </a:rPr>
              <a:t>perkembangan</a:t>
            </a:r>
            <a:r>
              <a:rPr lang="en-US" altLang="en-US" dirty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pribadi</a:t>
            </a:r>
            <a:endParaRPr lang="en-US" altLang="en-US" dirty="0">
              <a:latin typeface="Calibri" charset="0"/>
              <a:ea typeface="ＭＳ Ｐゴシック" charset="-128"/>
              <a:sym typeface="Wingdings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51499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900" indent="-528638">
              <a:buFont typeface="+mj-lt"/>
              <a:buAutoNum type="arabicPeriod" startAt="6"/>
            </a:pP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Memiliki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keadaan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hubungan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mencintai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dengan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yang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dicintai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secara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mutualisma</a:t>
            </a:r>
            <a:endParaRPr lang="en-US" altLang="en-US" dirty="0" smtClean="0">
              <a:latin typeface="Calibri" charset="0"/>
              <a:ea typeface="ＭＳ Ｐゴシック" charset="-128"/>
              <a:sym typeface="Wingdings" charset="2"/>
            </a:endParaRPr>
          </a:p>
          <a:p>
            <a:pPr marL="596900" indent="-528638">
              <a:buFont typeface="Consolas" charset="0"/>
              <a:buAutoNum type="arabicPeriod" startAt="6"/>
            </a:pP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Memiliki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banyak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teman</a:t>
            </a:r>
            <a:endParaRPr lang="en-US" altLang="en-US" dirty="0" smtClean="0">
              <a:latin typeface="Calibri" charset="0"/>
              <a:ea typeface="ＭＳ Ｐゴシック" charset="-128"/>
              <a:sym typeface="Wingdings" charset="2"/>
            </a:endParaRPr>
          </a:p>
          <a:p>
            <a:pPr marL="596900" indent="-528638">
              <a:buFont typeface="Consolas" charset="0"/>
              <a:buAutoNum type="arabicPeriod" startAt="6"/>
            </a:pP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Orang yang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menyenangkan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dan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bersemangat</a:t>
            </a:r>
            <a:endParaRPr lang="en-US" altLang="en-US" dirty="0" smtClean="0">
              <a:latin typeface="Calibri" charset="0"/>
              <a:ea typeface="ＭＳ Ｐゴシック" charset="-128"/>
              <a:sym typeface="Wingdings" charset="2"/>
            </a:endParaRPr>
          </a:p>
          <a:p>
            <a:pPr marL="596900" indent="-528638">
              <a:buFont typeface="Consolas" charset="0"/>
              <a:buAutoNum type="arabicPeriod" startAt="6"/>
            </a:pP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Tidak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melihat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kritik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sebagai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serangan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pribadi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yang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menurunkan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harga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diri</a:t>
            </a:r>
            <a:endParaRPr lang="en-US" altLang="en-US" dirty="0" smtClean="0">
              <a:latin typeface="Calibri" charset="0"/>
              <a:ea typeface="ＭＳ Ｐゴシック" charset="-128"/>
              <a:sym typeface="Wingdings" charset="2"/>
            </a:endParaRPr>
          </a:p>
          <a:p>
            <a:pPr marL="596900" indent="-528638">
              <a:buFont typeface="Consolas" charset="0"/>
              <a:buAutoNum type="arabicPeriod" startAt="6"/>
            </a:pP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Tidak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memiliki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ketakutan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yang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umumnya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  <a:sym typeface="Wingdings" charset="2"/>
              </a:rPr>
              <a:t>dimiliki</a:t>
            </a:r>
            <a:r>
              <a:rPr lang="en-US" altLang="en-US" dirty="0" smtClean="0">
                <a:latin typeface="Calibri" charset="0"/>
                <a:ea typeface="ＭＳ Ｐゴシック" charset="-128"/>
                <a:sym typeface="Wingdings" charset="2"/>
              </a:rPr>
              <a:t> orang lain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51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en-US">
                <a:latin typeface="Calibri" charset="0"/>
                <a:ea typeface="ＭＳ Ｐゴシック" charset="0"/>
                <a:cs typeface="Calibri" charset="0"/>
              </a:rPr>
              <a:t>Penyesuaian diri pada mahasiswa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altLang="en-US" dirty="0" err="1" smtClean="0">
                <a:latin typeface="Calibri" charset="0"/>
                <a:ea typeface="ＭＳ Ｐゴシック" charset="-128"/>
              </a:rPr>
              <a:t>Menjadi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mahasiswa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berarti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terjadi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perubahan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dari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masa SMA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ke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perguruan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tinggi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.</a:t>
            </a:r>
          </a:p>
          <a:p>
            <a:pPr eaLnBrk="1" hangingPunct="1"/>
            <a:r>
              <a:rPr lang="en-US" altLang="en-US" dirty="0" smtClean="0">
                <a:latin typeface="Calibri" charset="0"/>
                <a:ea typeface="ＭＳ Ｐゴシック" charset="-128"/>
              </a:rPr>
              <a:t>Hal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ini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memerlukan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karena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adanya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beragam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perbedaan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.</a:t>
            </a:r>
          </a:p>
          <a:p>
            <a:pPr eaLnBrk="1" hangingPunct="1"/>
            <a:r>
              <a:rPr lang="en-US" altLang="en-US" dirty="0" err="1" smtClean="0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diri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mahasiswa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 smtClean="0">
                <a:latin typeface="Calibri" charset="0"/>
                <a:ea typeface="ＭＳ Ｐゴシック" charset="-128"/>
              </a:rPr>
              <a:t>terkait</a:t>
            </a:r>
            <a:r>
              <a:rPr lang="en-US" altLang="en-US" dirty="0" smtClean="0">
                <a:latin typeface="Calibri" charset="0"/>
                <a:ea typeface="ＭＳ Ｐゴシック" charset="-128"/>
              </a:rPr>
              <a:t> :</a:t>
            </a:r>
            <a:endParaRPr lang="en-US" altLang="en-US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Perbedaan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cara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belajar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dengan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saat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di SMA</a:t>
            </a: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Perpindahan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tempat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Mencari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teman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baru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&amp;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pergaulan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Perubahan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relasi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Pengaturan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waktu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Nilai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hidup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15131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pPr>
              <a:defRPr/>
            </a:pPr>
            <a:r>
              <a:rPr lang="en-US" dirty="0" err="1" smtClean="0"/>
              <a:t>Penugasan</a:t>
            </a:r>
            <a:endParaRPr lang="en-US" dirty="0"/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1509714" y="2209800"/>
            <a:ext cx="9437686" cy="405288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 err="1">
                <a:latin typeface="Calibri" charset="0"/>
                <a:ea typeface="ＭＳ Ｐゴシック" charset="-128"/>
              </a:rPr>
              <a:t>Lakukan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wawancara</a:t>
            </a:r>
            <a:r>
              <a:rPr lang="en-US" altLang="en-US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dirty="0" err="1">
                <a:latin typeface="Calibri" charset="0"/>
                <a:ea typeface="ＭＳ Ｐゴシック" charset="-128"/>
              </a:rPr>
              <a:t>terkait</a:t>
            </a:r>
            <a:r>
              <a:rPr lang="en-US" altLang="en-US" dirty="0">
                <a:latin typeface="Calibri" charset="0"/>
                <a:ea typeface="ＭＳ Ｐゴシック" charset="-128"/>
              </a:rPr>
              <a:t> :</a:t>
            </a: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Perbedaan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cara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belajar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dengan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saat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di SMA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dengan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di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kampus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!</a:t>
            </a: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tentang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Perpindahan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tempat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untuk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Mencari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teman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baru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terhadap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pola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pergaulan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Perubahan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relasi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Pengaturan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waktu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pPr marL="911225" lvl="1" indent="-457200">
              <a:buFont typeface="Consolas" charset="0"/>
              <a:buAutoNum type="arabicPeriod"/>
            </a:pPr>
            <a:r>
              <a:rPr lang="en-US" altLang="en-US" sz="2800" dirty="0" err="1">
                <a:latin typeface="Calibri" charset="0"/>
                <a:ea typeface="ＭＳ Ｐゴシック" charset="-128"/>
              </a:rPr>
              <a:t>Penyesuaian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Nilai</a:t>
            </a:r>
            <a:r>
              <a:rPr lang="en-US" altLang="en-US" sz="2800" dirty="0">
                <a:latin typeface="Calibri" charset="0"/>
                <a:ea typeface="ＭＳ Ｐゴシック" charset="-128"/>
              </a:rPr>
              <a:t> </a:t>
            </a:r>
            <a:r>
              <a:rPr lang="en-US" altLang="en-US" sz="2800" dirty="0" err="1">
                <a:latin typeface="Calibri" charset="0"/>
                <a:ea typeface="ＭＳ Ｐゴシック" charset="-128"/>
              </a:rPr>
              <a:t>hidup</a:t>
            </a:r>
            <a:endParaRPr lang="en-US" altLang="en-US" sz="2800" dirty="0">
              <a:latin typeface="Calibri" charset="0"/>
              <a:ea typeface="ＭＳ Ｐゴシック" charset="-128"/>
            </a:endParaRPr>
          </a:p>
          <a:p>
            <a:endParaRPr lang="en-US" alt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2563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387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Pencatatan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9167104"/>
              </p:ext>
            </p:extLst>
          </p:nvPr>
        </p:nvGraphicFramePr>
        <p:xfrm>
          <a:off x="838200" y="1143000"/>
          <a:ext cx="101346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4867"/>
                <a:gridCol w="9069733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Verbatim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P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: “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Bagaimana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caramu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menyesuaikan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diri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dengan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proses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belajar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?”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N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: “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Ya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saya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coba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Beda </a:t>
                      </a:r>
                      <a:r>
                        <a:rPr lang="en-US" sz="2400" i="1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banget</a:t>
                      </a:r>
                      <a:r>
                        <a:rPr lang="en-US" sz="2400" i="1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sih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dengan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SMA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karena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kalau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pas SMA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jadwalnya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full day 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school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terus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kita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yang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cari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dosen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Nah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kalau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di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kuliah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ini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jadi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kudu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mandiri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Kita yang kudu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aktif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nggak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tugas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dari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dosen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.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Terus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bagi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waktu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sendiri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kapan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kudu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belajar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lalu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tugasnya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gimana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macem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mr-IN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–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macem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Awalnya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kaget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tapi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makin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ke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sini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Nggak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kesulitan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sih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untuk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nyesuaikan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”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96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3875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7575559"/>
              </p:ext>
            </p:extLst>
          </p:nvPr>
        </p:nvGraphicFramePr>
        <p:xfrm>
          <a:off x="838200" y="1143000"/>
          <a:ext cx="105156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600"/>
                <a:gridCol w="6273800"/>
                <a:gridCol w="35052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Verbatim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Analisis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P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: “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Bagaimana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caramu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menyesuaikan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diri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dengan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proses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belajar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?”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N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: “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Ya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saya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coba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Beda </a:t>
                      </a:r>
                      <a:r>
                        <a:rPr lang="en-US" sz="2400" i="1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banget</a:t>
                      </a:r>
                      <a:r>
                        <a:rPr lang="en-US" sz="2400" i="1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sih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dengan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SMA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karena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kalau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pas SMA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jadwalnya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full day 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school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terus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kita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yang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cari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dosen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Nah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kalau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di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kuliah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ini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jadi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kudu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mandiri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Kita yang kudu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aktif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nggak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tugas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dari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dosen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.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Terus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bagi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waktu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sendiri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kapan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kudu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belajar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lalu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tugasnya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gimana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macem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mr-IN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–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macem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Awalnya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kaget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tapi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makin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ke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sini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i="1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Nggak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kesulitan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sih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untuk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nyesuaikan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”</a:t>
                      </a:r>
                      <a:endParaRPr lang="en-US" sz="2400" dirty="0">
                        <a:solidFill>
                          <a:srgbClr val="FF0000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Ada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perbedaan</a:t>
                      </a:r>
                      <a:r>
                        <a:rPr lang="en-US" sz="240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waktu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dibandingkan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SMA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karena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di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perkuliahan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menjadi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lebih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mandiri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Ia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perlu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mengatur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waktu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belajar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aktif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bertanya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ke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dosen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,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maupun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mengerjakan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tugas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Responden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mampu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menyesuaikan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dengan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perbedaan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 yang </a:t>
                      </a:r>
                      <a:r>
                        <a:rPr lang="en-US" sz="2400" baseline="0" dirty="0" err="1" smtClean="0">
                          <a:latin typeface="Calibri" charset="0"/>
                          <a:ea typeface="Calibri" charset="0"/>
                          <a:cs typeface="Calibri" charset="0"/>
                        </a:rPr>
                        <a:t>ada</a:t>
                      </a:r>
                      <a:r>
                        <a:rPr lang="en-US" sz="2400" baseline="0" dirty="0" smtClean="0">
                          <a:latin typeface="Calibri" charset="0"/>
                          <a:ea typeface="Calibri" charset="0"/>
                          <a:cs typeface="Calibri" charset="0"/>
                        </a:rPr>
                        <a:t>.</a:t>
                      </a:r>
                      <a:endParaRPr lang="en-US" sz="2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843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3563"/>
          </a:xfrm>
        </p:spPr>
      </p:pic>
    </p:spTree>
    <p:extLst>
      <p:ext uri="{BB962C8B-B14F-4D97-AF65-F5344CB8AC3E}">
        <p14:creationId xmlns:p14="http://schemas.microsoft.com/office/powerpoint/2010/main" val="97464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532</Words>
  <Application>Microsoft Macintosh PowerPoint</Application>
  <PresentationFormat>Widescreen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Calibri Light</vt:lpstr>
      <vt:lpstr>Consolas</vt:lpstr>
      <vt:lpstr>ＭＳ Ｐゴシック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CIRI PENYESUAIAN DIRI YANG EFEKTIF</vt:lpstr>
      <vt:lpstr>PowerPoint Presentation</vt:lpstr>
      <vt:lpstr>Tanda – Tanda Keadaan Bahagia &amp; Sejahtera</vt:lpstr>
      <vt:lpstr>PowerPoint Presentation</vt:lpstr>
      <vt:lpstr>Penyesuaian diri pada mahasiswa</vt:lpstr>
      <vt:lpstr>Penugasan</vt:lpstr>
      <vt:lpstr>Contoh Pencatatan</vt:lpstr>
      <vt:lpstr>Contoh Analisis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9</cp:revision>
  <dcterms:created xsi:type="dcterms:W3CDTF">2019-03-14T22:38:57Z</dcterms:created>
  <dcterms:modified xsi:type="dcterms:W3CDTF">2019-11-18T08:50:18Z</dcterms:modified>
</cp:coreProperties>
</file>