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3"/>
  </p:notesMasterIdLst>
  <p:sldIdLst>
    <p:sldId id="256" r:id="rId2"/>
    <p:sldId id="257" r:id="rId3"/>
    <p:sldId id="259" r:id="rId4"/>
    <p:sldId id="258" r:id="rId5"/>
    <p:sldId id="260" r:id="rId6"/>
    <p:sldId id="261" r:id="rId7"/>
    <p:sldId id="265" r:id="rId8"/>
    <p:sldId id="266" r:id="rId9"/>
    <p:sldId id="262" r:id="rId10"/>
    <p:sldId id="263" r:id="rId11"/>
    <p:sldId id="264"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201" autoAdjust="0"/>
    <p:restoredTop sz="94660"/>
  </p:normalViewPr>
  <p:slideViewPr>
    <p:cSldViewPr>
      <p:cViewPr>
        <p:scale>
          <a:sx n="80" d="100"/>
          <a:sy n="80" d="100"/>
        </p:scale>
        <p:origin x="-90" y="67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DCDF36-89E4-402F-9C72-C5E02E06EF8B}" type="datetimeFigureOut">
              <a:rPr lang="id-ID" smtClean="0"/>
              <a:pPr/>
              <a:t>24/04/2015</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CC2382-F284-4D67-916F-6B7D8CDFE3BA}" type="slidenum">
              <a:rPr lang="id-ID" smtClean="0"/>
              <a:pPr/>
              <a:t>‹#›</a:t>
            </a:fld>
            <a:endParaRPr lang="id-ID"/>
          </a:p>
        </p:txBody>
      </p:sp>
    </p:spTree>
    <p:extLst>
      <p:ext uri="{BB962C8B-B14F-4D97-AF65-F5344CB8AC3E}">
        <p14:creationId xmlns:p14="http://schemas.microsoft.com/office/powerpoint/2010/main" xmlns="" val="15924366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7ECC2382-F284-4D67-916F-6B7D8CDFE3BA}" type="slidenum">
              <a:rPr lang="id-ID" smtClean="0"/>
              <a:pPr/>
              <a:t>1</a:t>
            </a:fld>
            <a:endParaRPr lang="id-ID"/>
          </a:p>
        </p:txBody>
      </p:sp>
    </p:spTree>
    <p:extLst>
      <p:ext uri="{BB962C8B-B14F-4D97-AF65-F5344CB8AC3E}">
        <p14:creationId xmlns:p14="http://schemas.microsoft.com/office/powerpoint/2010/main" xmlns="" val="1562727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0A98AF03-7270-45C2-A683-C5E353EF01A5}" type="datetime4">
              <a:rPr lang="en-US" smtClean="0"/>
              <a:pPr/>
              <a:t>April 24, 2015</a:t>
            </a:fld>
            <a:endParaRPr lang="en-US"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8B37D5FE-740C-46F5-801A-FA5477D9711F}" type="slidenum">
              <a:rPr lang="en-US" smtClean="0"/>
              <a:pPr/>
              <a:t>‹#›</a:t>
            </a:fld>
            <a:endParaRPr lang="en-US"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A93482-8E69-40F7-BCAD-5662A6CADB27}" type="datetime4">
              <a:rPr lang="en-US" smtClean="0"/>
              <a:pPr/>
              <a:t>April 24, 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B7EAE1-CAAC-4AEF-919E-158692B1E55E}" type="datetime4">
              <a:rPr lang="en-US" smtClean="0"/>
              <a:pPr/>
              <a:t>April 24, 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9525A706-D8F2-4D1A-855A-CADC92600C26}" type="datetime4">
              <a:rPr lang="en-US" smtClean="0"/>
              <a:pPr/>
              <a:t>April 24, 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B4F123-1704-49AC-9D15-C4B1462B8014}" type="datetime4">
              <a:rPr lang="en-US" smtClean="0"/>
              <a:pPr/>
              <a:t>April 24, 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3127EC2-47FB-48A1-8644-C8A81DDAA119}" type="datetime4">
              <a:rPr lang="en-US" smtClean="0"/>
              <a:pPr/>
              <a:t>April 24, 2015</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EC3ED-7435-49F9-84C8-03CCA2F8DEDB}" type="datetime4">
              <a:rPr lang="en-US" smtClean="0"/>
              <a:pPr/>
              <a:t>April 24, 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FC49BF1-FCD3-4395-8FF6-0047AF66228E}" type="datetime4">
              <a:rPr lang="en-US" smtClean="0"/>
              <a:pPr/>
              <a:t>April 24, 2015</a:t>
            </a:fld>
            <a:endParaRPr lang="en-US"/>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861222-2C8B-4501-BE87-6797EC025925}" type="datetime4">
              <a:rPr lang="en-US" smtClean="0"/>
              <a:pPr/>
              <a:t>April 24, 2015</a:t>
            </a:fld>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FB5AFD-D735-4504-A039-ADEBB6448D55}" type="datetime4">
              <a:rPr lang="en-US" smtClean="0"/>
              <a:pPr/>
              <a:t>April 24, 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B5C8118-FB93-4E87-B380-0175F2FE2167}" type="datetime4">
              <a:rPr lang="en-US" smtClean="0"/>
              <a:pPr/>
              <a:t>April 24, 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shade val="94000"/>
                <a:satMod val="114000"/>
                <a:lumMod val="96000"/>
              </a:schemeClr>
            </a:gs>
            <a:gs pos="62000">
              <a:schemeClr val="bg2">
                <a:tint val="92000"/>
                <a:shade val="66000"/>
                <a:satMod val="110000"/>
                <a:lumMod val="80000"/>
              </a:schemeClr>
            </a:gs>
            <a:gs pos="100000">
              <a:schemeClr val="bg2">
                <a:tint val="89000"/>
                <a:shade val="62000"/>
                <a:satMod val="110000"/>
                <a:lumMod val="72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16C01193-8287-4834-A286-6B880643E934}" type="datetime4">
              <a:rPr lang="en-US" smtClean="0"/>
              <a:pPr/>
              <a:t>April 24, 2015</a:t>
            </a:fld>
            <a:endParaRPr 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8B37D5FE-740C-46F5-801A-FA5477D9711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hdr="0"/>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4.wav"/><Relationship Id="rId5" Type="http://schemas.openxmlformats.org/officeDocument/2006/relationships/audio" Target="../media/audio3.wav"/><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hyperlink" Target="http://id.wikipedia.org/wiki/Nusantara" TargetMode="External"/><Relationship Id="rId2" Type="http://schemas.openxmlformats.org/officeDocument/2006/relationships/audio" Target="../media/audio5.wav"/><Relationship Id="rId1" Type="http://schemas.openxmlformats.org/officeDocument/2006/relationships/slideLayout" Target="../slideLayouts/slideLayout2.xml"/><Relationship Id="rId6" Type="http://schemas.openxmlformats.org/officeDocument/2006/relationships/hyperlink" Target="http://id.wikipedia.org/wiki/Masyarakat" TargetMode="External"/><Relationship Id="rId5" Type="http://schemas.openxmlformats.org/officeDocument/2006/relationships/hyperlink" Target="http://id.wikipedia.org/wiki/Yunani" TargetMode="External"/><Relationship Id="rId4" Type="http://schemas.openxmlformats.org/officeDocument/2006/relationships/hyperlink" Target="http://id.wikipedia.org/wiki/Bumi" TargetMode="External"/></Relationships>
</file>

<file path=ppt/slides/_rels/slide3.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audio" Target="../media/audio61.wav"/><Relationship Id="rId2" Type="http://schemas.openxmlformats.org/officeDocument/2006/relationships/audio" Target="../media/audio6.wav"/><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audio71.wav"/><Relationship Id="rId2" Type="http://schemas.openxmlformats.org/officeDocument/2006/relationships/audio" Target="../media/audio7.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audio81.wav"/><Relationship Id="rId2" Type="http://schemas.openxmlformats.org/officeDocument/2006/relationships/audio" Target="../media/audio8.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audio61.wav"/><Relationship Id="rId2" Type="http://schemas.openxmlformats.org/officeDocument/2006/relationships/audio" Target="../media/audio6.wav"/><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audio" Target="../media/audio21.wav"/><Relationship Id="rId2" Type="http://schemas.openxmlformats.org/officeDocument/2006/relationships/audio" Target="../media/audio2.wav"/><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audio" Target="../media/audio1.wav"/><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shade val="94000"/>
                <a:satMod val="114000"/>
                <a:lumMod val="96000"/>
              </a:schemeClr>
            </a:gs>
            <a:gs pos="62000">
              <a:schemeClr val="bg2">
                <a:tint val="92000"/>
                <a:shade val="66000"/>
                <a:satMod val="110000"/>
                <a:lumMod val="80000"/>
              </a:schemeClr>
            </a:gs>
            <a:gs pos="100000">
              <a:schemeClr val="bg2">
                <a:tint val="89000"/>
                <a:shade val="62000"/>
                <a:satMod val="110000"/>
                <a:lumMod val="72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rot="21034786">
            <a:off x="1042230" y="2686042"/>
            <a:ext cx="7170577" cy="3046350"/>
          </a:xfrm>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id-ID"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Klompok 13</a:t>
            </a:r>
            <a:endParaRPr lang="id-ID"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3" name="Subtitle 2"/>
          <p:cNvSpPr>
            <a:spLocks noGrp="1"/>
          </p:cNvSpPr>
          <p:nvPr>
            <p:ph type="subTitle" idx="1"/>
          </p:nvPr>
        </p:nvSpPr>
        <p:spPr>
          <a:xfrm>
            <a:off x="1857356" y="2214554"/>
            <a:ext cx="4257832" cy="3143272"/>
          </a:xfrm>
        </p:spPr>
        <p:txBody>
          <a:bodyPr>
            <a:norm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id-ID"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endParaRPr lang="id-ID"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4" name="Date Placeholder 3"/>
          <p:cNvSpPr>
            <a:spLocks noGrp="1"/>
          </p:cNvSpPr>
          <p:nvPr>
            <p:ph type="dt" sz="half" idx="10"/>
          </p:nvPr>
        </p:nvSpPr>
        <p:spPr>
          <a:xfrm>
            <a:off x="2714612" y="357166"/>
            <a:ext cx="3747846" cy="1544628"/>
          </a:xfrm>
        </p:spPr>
        <p:style>
          <a:lnRef idx="1">
            <a:schemeClr val="accent3"/>
          </a:lnRef>
          <a:fillRef idx="3">
            <a:schemeClr val="accent3"/>
          </a:fillRef>
          <a:effectRef idx="2">
            <a:schemeClr val="accent3"/>
          </a:effectRef>
          <a:fontRef idx="minor">
            <a:schemeClr val="lt1"/>
          </a:fontRef>
        </p:style>
        <p:txBody>
          <a:bodyPr/>
          <a:lstStyle/>
          <a:p>
            <a:pPr algn="ctr"/>
            <a:r>
              <a:rPr lang="id-ID" sz="3600" b="1" dirty="0" smtClean="0">
                <a:ln w="10160">
                  <a:solidFill>
                    <a:schemeClr val="accent1"/>
                  </a:solidFill>
                  <a:prstDash val="solid"/>
                </a:ln>
                <a:solidFill>
                  <a:srgbClr val="FFFFFF"/>
                </a:solidFill>
                <a:effectLst>
                  <a:outerShdw blurRad="38100" dist="32000" dir="5400000" algn="tl">
                    <a:srgbClr val="000000">
                      <a:alpha val="30000"/>
                    </a:srgbClr>
                  </a:outerShdw>
                </a:effectLst>
                <a:latin typeface="Andalus" pitchFamily="18" charset="-78"/>
                <a:cs typeface="Andalus" pitchFamily="18" charset="-78"/>
              </a:rPr>
              <a:t>Geopolitik</a:t>
            </a:r>
            <a:endParaRPr lang="en-US" sz="36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ndalus" pitchFamily="18" charset="-78"/>
              <a:cs typeface="Andalus" pitchFamily="18" charset="-78"/>
            </a:endParaRPr>
          </a:p>
        </p:txBody>
      </p:sp>
      <p:sp>
        <p:nvSpPr>
          <p:cNvPr id="6" name="Slide Number Placeholder 5"/>
          <p:cNvSpPr>
            <a:spLocks noGrp="1"/>
          </p:cNvSpPr>
          <p:nvPr>
            <p:ph type="sldNum" sz="quarter" idx="12"/>
          </p:nvPr>
        </p:nvSpPr>
        <p:spPr/>
        <p:txBody>
          <a:bodyPr/>
          <a:lstStyle/>
          <a:p>
            <a:fld id="{8B37D5FE-740C-46F5-801A-FA5477D9711F}" type="slidenum">
              <a:rPr lang="en-US" smtClean="0"/>
              <a:pPr/>
              <a:t>1</a:t>
            </a:fld>
            <a:endParaRPr lang="en-US" dirty="0"/>
          </a:p>
        </p:txBody>
      </p:sp>
      <p:sp>
        <p:nvSpPr>
          <p:cNvPr id="13" name="Action Button: Sound 12">
            <a:hlinkClick r:id="" action="ppaction://hlinkshowjump?jump=nextslide" highlightClick="1">
              <a:snd r:embed="rId6" name="applause.wav"/>
            </a:hlinkClick>
          </p:cNvPr>
          <p:cNvSpPr/>
          <p:nvPr/>
        </p:nvSpPr>
        <p:spPr>
          <a:xfrm rot="1537784">
            <a:off x="539552" y="2763040"/>
            <a:ext cx="1080120" cy="466173"/>
          </a:xfrm>
          <a:prstGeom prst="actionButtonSound">
            <a:avLst/>
          </a:prstGeom>
          <a:effectLst>
            <a:glow rad="228600">
              <a:schemeClr val="accent2">
                <a:satMod val="175000"/>
                <a:alpha val="40000"/>
              </a:schemeClr>
            </a:glow>
            <a:outerShdw blurRad="44450" dist="50800" dir="5400000" sx="96000" rotWithShape="0">
              <a:srgbClr val="000000">
                <a:alpha val="34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endParaRPr lang="id-ID" dirty="0" smtClean="0"/>
          </a:p>
          <a:p>
            <a:pPr algn="ctr"/>
            <a:endParaRPr lang="id-ID" dirty="0"/>
          </a:p>
        </p:txBody>
      </p:sp>
      <p:sp>
        <p:nvSpPr>
          <p:cNvPr id="13313" name="Rectangle 1"/>
          <p:cNvSpPr>
            <a:spLocks noChangeArrowheads="1"/>
          </p:cNvSpPr>
          <p:nvPr/>
        </p:nvSpPr>
        <p:spPr bwMode="auto">
          <a:xfrm>
            <a:off x="3714744" y="2500306"/>
            <a:ext cx="9144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id-ID" sz="24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1. Dharma Try Kusuma Hidayat		</a:t>
            </a:r>
            <a:endParaRPr kumimoji="0" lang="id-ID" sz="2400" b="0" i="0" u="none" strike="noStrike" cap="none" normalizeH="0" baseline="0" dirty="0" smtClean="0">
              <a:ln>
                <a:noFill/>
              </a:ln>
              <a:solidFill>
                <a:srgbClr val="FF0000"/>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id-ID" sz="24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2. Arini Nur Kamaliah			</a:t>
            </a:r>
            <a:endParaRPr kumimoji="0" lang="id-ID" sz="2400" b="0" i="0" u="none" strike="noStrike" cap="none" normalizeH="0" baseline="0" dirty="0" smtClean="0">
              <a:ln>
                <a:noFill/>
              </a:ln>
              <a:solidFill>
                <a:srgbClr val="FF0000"/>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id-ID" sz="24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3. Sri Supadmi				</a:t>
            </a:r>
          </a:p>
          <a:p>
            <a:pPr marL="0" marR="0" lvl="0" indent="457200" algn="l" defTabSz="914400" rtl="0" eaLnBrk="0" fontAlgn="base" latinLnBrk="0" hangingPunct="0">
              <a:lnSpc>
                <a:spcPct val="100000"/>
              </a:lnSpc>
              <a:spcBef>
                <a:spcPct val="0"/>
              </a:spcBef>
              <a:spcAft>
                <a:spcPct val="0"/>
              </a:spcAft>
              <a:buClrTx/>
              <a:buSzTx/>
              <a:buFontTx/>
              <a:buNone/>
              <a:tabLst/>
            </a:pPr>
            <a:r>
              <a:rPr kumimoji="0" lang="id-ID" sz="24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4. Rizqi Devi Liana</a:t>
            </a:r>
            <a:r>
              <a:rPr kumimoji="0" lang="id-ID" sz="2400" b="0" i="0" u="none" strike="noStrike" cap="none" normalizeH="0" baseline="0" dirty="0" smtClean="0">
                <a:ln>
                  <a:noFill/>
                </a:ln>
                <a:solidFill>
                  <a:srgbClr val="FF0000"/>
                </a:solidFill>
                <a:effectLst/>
                <a:latin typeface="Arial" pitchFamily="34" charset="0"/>
                <a:cs typeface="Arial" pitchFamily="34" charset="0"/>
              </a:rPr>
              <a:t> </a:t>
            </a:r>
          </a:p>
        </p:txBody>
      </p:sp>
    </p:spTree>
    <p:extLst>
      <p:ext uri="{BB962C8B-B14F-4D97-AF65-F5344CB8AC3E}">
        <p14:creationId xmlns:p14="http://schemas.microsoft.com/office/powerpoint/2010/main" xmlns="" val="728275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breeze.wav"/>
                                        </p:tgtEl>
                                      </p:cMediaNode>
                                    </p:audio>
                                  </p:sub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subTnLst>
                                    <p:audio>
                                      <p:cMediaNode>
                                        <p:cTn display="0" masterRel="sameClick">
                                          <p:stCondLst>
                                            <p:cond evt="begin" delay="0">
                                              <p:tn val="12"/>
                                            </p:cond>
                                          </p:stCondLst>
                                          <p:endCondLst>
                                            <p:cond evt="onStopAudio" delay="0">
                                              <p:tgtEl>
                                                <p:sldTgt/>
                                              </p:tgtEl>
                                            </p:cond>
                                          </p:endCondLst>
                                        </p:cTn>
                                        <p:tgtEl>
                                          <p:sndTgt r:embed="rId4" name="cashreg.wav"/>
                                        </p:tgtEl>
                                      </p:cMediaNode>
                                    </p:audio>
                                  </p:sub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subTnLst>
                                    <p:audio>
                                      <p:cMediaNode>
                                        <p:cTn display="0" masterRel="sameClick">
                                          <p:stCondLst>
                                            <p:cond evt="begin" delay="0">
                                              <p:tn val="20"/>
                                            </p:cond>
                                          </p:stCondLst>
                                          <p:endCondLst>
                                            <p:cond evt="onStopAudio" delay="0">
                                              <p:tgtEl>
                                                <p:sldTgt/>
                                              </p:tgtEl>
                                            </p:cond>
                                          </p:endCondLst>
                                        </p:cTn>
                                        <p:tgtEl>
                                          <p:sndTgt r:embed="rId4" name="cashreg.wav"/>
                                        </p:tgtEl>
                                      </p:cMediaNode>
                                    </p:audio>
                                  </p:sub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9" dur="500"/>
                                        <p:tgtEl>
                                          <p:spTgt spid="3">
                                            <p:txEl>
                                              <p:pRg st="0" end="0"/>
                                            </p:txEl>
                                          </p:spTgt>
                                        </p:tgtEl>
                                      </p:cBhvr>
                                    </p:animEffect>
                                  </p:childTnLst>
                                  <p:subTnLst>
                                    <p:audio>
                                      <p:cMediaNode>
                                        <p:cTn display="0" masterRel="sameClick">
                                          <p:stCondLst>
                                            <p:cond evt="begin" delay="0">
                                              <p:tn val="27"/>
                                            </p:cond>
                                          </p:stCondLst>
                                          <p:endCondLst>
                                            <p:cond evt="onStopAudio" delay="0">
                                              <p:tgtEl>
                                                <p:sldTgt/>
                                              </p:tgtEl>
                                            </p:cond>
                                          </p:endCondLst>
                                        </p:cTn>
                                        <p:tgtEl>
                                          <p:sndTgt r:embed="rId5"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357166"/>
            <a:ext cx="3286148" cy="1000132"/>
          </a:xfrm>
        </p:spPr>
        <p:txBody>
          <a:bodyPr>
            <a:normAutofit fontScale="90000"/>
          </a:bodyPr>
          <a:lstStyle/>
          <a:p>
            <a:r>
              <a:rPr lang="id-ID" dirty="0" smtClean="0"/>
              <a:t>Pengertian Geopolitik</a:t>
            </a:r>
            <a:endParaRPr lang="id-ID" dirty="0"/>
          </a:p>
        </p:txBody>
      </p:sp>
      <p:sp>
        <p:nvSpPr>
          <p:cNvPr id="3" name="Content Placeholder 2"/>
          <p:cNvSpPr>
            <a:spLocks noGrp="1"/>
          </p:cNvSpPr>
          <p:nvPr>
            <p:ph idx="1"/>
          </p:nvPr>
        </p:nvSpPr>
        <p:spPr>
          <a:xfrm>
            <a:off x="500034" y="1214422"/>
            <a:ext cx="8143931" cy="5286412"/>
          </a:xfrm>
        </p:spPr>
        <p:txBody>
          <a:bodyPr>
            <a:normAutofit lnSpcReduction="10000"/>
          </a:bodyPr>
          <a:lstStyle/>
          <a:p>
            <a:pPr marL="68580" indent="0">
              <a:buNone/>
            </a:pPr>
            <a:r>
              <a:rPr lang="id-ID" dirty="0" smtClean="0"/>
              <a:t>Geopolitik berasal dari kata geo dan politik.Geo berarti </a:t>
            </a:r>
            <a:r>
              <a:rPr lang="id-ID" i="1" dirty="0" smtClean="0">
                <a:hlinkClick r:id="rId4" tooltip="Bumi"/>
              </a:rPr>
              <a:t>bumi</a:t>
            </a:r>
            <a:r>
              <a:rPr lang="id-ID" dirty="0" smtClean="0"/>
              <a:t> dan politik berasal dari bahasa </a:t>
            </a:r>
            <a:r>
              <a:rPr lang="id-ID" i="1" dirty="0" smtClean="0">
                <a:hlinkClick r:id="rId5" tooltip="Yunani"/>
              </a:rPr>
              <a:t>Yunani</a:t>
            </a:r>
            <a:r>
              <a:rPr lang="id-ID" dirty="0" smtClean="0"/>
              <a:t> polite.Poli artinya kesatuan </a:t>
            </a:r>
            <a:r>
              <a:rPr lang="id-ID" i="1" dirty="0" smtClean="0">
                <a:hlinkClick r:id="rId6" tooltip="Masyarakat"/>
              </a:rPr>
              <a:t>masyarakat</a:t>
            </a:r>
            <a:r>
              <a:rPr lang="id-ID" dirty="0" smtClean="0"/>
              <a:t> yang berdiri sendiri dan teia artinya urusan.Geopolitik biasa juga di sebut dengan wawasan </a:t>
            </a:r>
            <a:r>
              <a:rPr lang="id-ID" i="1" dirty="0" smtClean="0">
                <a:hlinkClick r:id="rId7" tooltip="Nusantara"/>
              </a:rPr>
              <a:t>nusantara</a:t>
            </a:r>
            <a:r>
              <a:rPr lang="id-ID" i="1" dirty="0" smtClean="0"/>
              <a:t>. </a:t>
            </a:r>
            <a:r>
              <a:rPr lang="id-ID" dirty="0" smtClean="0"/>
              <a:t>Geopolitik diartikan sebagai sistem politik atau peraturan-peraturan dalam wujud kebijaksanaan dan strategi nasional yang didorong oleh aspirasi nasional geografik (kepentingan yang menitik beratkan pada pertimbangan geografik, wilayah atau toritorial dalam arti luas) suatu negara, yang apabila dilaksanakan dan berhasil akan berdampak langsung atau tidak langsung kapada sistem politik suatu negara. </a:t>
            </a:r>
          </a:p>
          <a:p>
            <a:pPr marL="68580" indent="0">
              <a:buNone/>
            </a:pPr>
            <a:endParaRPr lang="id-ID" dirty="0"/>
          </a:p>
        </p:txBody>
      </p:sp>
      <p:sp>
        <p:nvSpPr>
          <p:cNvPr id="4" name="Date Placeholder 3"/>
          <p:cNvSpPr>
            <a:spLocks noGrp="1"/>
          </p:cNvSpPr>
          <p:nvPr>
            <p:ph type="dt" sz="half" idx="10"/>
          </p:nvPr>
        </p:nvSpPr>
        <p:spPr/>
        <p:txBody>
          <a:bodyPr/>
          <a:lstStyle/>
          <a:p>
            <a:fld id="{05A93482-8E69-40F7-BCAD-5662A6CADB27}" type="datetime4">
              <a:rPr lang="en-US" smtClean="0"/>
              <a:pPr/>
              <a:t>April 24, 2015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2</a:t>
            </a:fld>
            <a:endParaRPr lang="en-US"/>
          </a:p>
        </p:txBody>
      </p:sp>
    </p:spTree>
    <p:extLst>
      <p:ext uri="{BB962C8B-B14F-4D97-AF65-F5344CB8AC3E}">
        <p14:creationId xmlns:p14="http://schemas.microsoft.com/office/powerpoint/2010/main" xmlns="" val="406664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subTnLst>
                                    <p:audio>
                                      <p:cMediaNode>
                                        <p:cTn display="0" masterRel="sameClick">
                                          <p:stCondLst>
                                            <p:cond evt="begin" delay="0">
                                              <p:tn val="12"/>
                                            </p:cond>
                                          </p:stCondLst>
                                          <p:endCondLst>
                                            <p:cond evt="onStopAudio" delay="0">
                                              <p:tgtEl>
                                                <p:sldTgt/>
                                              </p:tgtEl>
                                            </p:cond>
                                          </p:endCondLst>
                                        </p:cTn>
                                        <p:tgtEl>
                                          <p:sndTgt r:embed="rId3"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shade val="94000"/>
                <a:satMod val="114000"/>
                <a:lumMod val="96000"/>
              </a:schemeClr>
            </a:gs>
            <a:gs pos="62000">
              <a:schemeClr val="bg2">
                <a:tint val="92000"/>
                <a:shade val="66000"/>
                <a:satMod val="110000"/>
                <a:lumMod val="80000"/>
              </a:schemeClr>
            </a:gs>
            <a:gs pos="100000">
              <a:schemeClr val="bg2">
                <a:tint val="89000"/>
                <a:shade val="62000"/>
                <a:satMod val="110000"/>
                <a:lumMod val="72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9592" y="1071546"/>
            <a:ext cx="7024744" cy="3929090"/>
          </a:xfrm>
        </p:spPr>
        <p:txBody>
          <a:bodyPr>
            <a:normAutofit/>
          </a:bodyPr>
          <a:lstStyle/>
          <a:p>
            <a:r>
              <a:rPr lang="id-ID" sz="2000" dirty="0" smtClean="0"/>
              <a:t>	</a:t>
            </a:r>
            <a:r>
              <a:rPr lang="id-ID" sz="2800" dirty="0" smtClean="0"/>
              <a:t>Istilah geopolitik pertama kali diartikan oleh Frederich Ratzel sebagai ilmu bumi politik (political geography) yang kemudian diperluas oleh Rudolf Kjellen menjadi geographical politic, disingkat geopolitik.</a:t>
            </a:r>
            <a:br>
              <a:rPr lang="id-ID" sz="2800" dirty="0" smtClean="0"/>
            </a:br>
            <a:endParaRPr lang="id-ID" sz="2800" dirty="0"/>
          </a:p>
        </p:txBody>
      </p:sp>
      <p:sp>
        <p:nvSpPr>
          <p:cNvPr id="4" name="Content Placeholder 3"/>
          <p:cNvSpPr>
            <a:spLocks noGrp="1"/>
          </p:cNvSpPr>
          <p:nvPr>
            <p:ph sz="half" idx="2"/>
          </p:nvPr>
        </p:nvSpPr>
        <p:spPr/>
        <p:txBody>
          <a:bodyPr/>
          <a:lstStyle/>
          <a:p>
            <a:endParaRPr lang="id-ID" dirty="0"/>
          </a:p>
        </p:txBody>
      </p:sp>
      <p:sp>
        <p:nvSpPr>
          <p:cNvPr id="5" name="Text Placeholder 4"/>
          <p:cNvSpPr>
            <a:spLocks noGrp="1"/>
          </p:cNvSpPr>
          <p:nvPr>
            <p:ph type="body" sz="quarter" idx="3"/>
          </p:nvPr>
        </p:nvSpPr>
        <p:spPr>
          <a:xfrm>
            <a:off x="4355976" y="4581128"/>
            <a:ext cx="3055717" cy="639762"/>
          </a:xfrm>
        </p:spPr>
        <p:txBody>
          <a:bodyPr/>
          <a:lstStyle/>
          <a:p>
            <a:endParaRPr lang="id-ID" dirty="0"/>
          </a:p>
        </p:txBody>
      </p:sp>
      <p:sp>
        <p:nvSpPr>
          <p:cNvPr id="6" name="Content Placeholder 5"/>
          <p:cNvSpPr>
            <a:spLocks noGrp="1"/>
          </p:cNvSpPr>
          <p:nvPr>
            <p:ph sz="quarter" idx="4"/>
          </p:nvPr>
        </p:nvSpPr>
        <p:spPr/>
        <p:txBody>
          <a:bodyPr/>
          <a:lstStyle/>
          <a:p>
            <a:endParaRPr lang="id-ID" dirty="0"/>
          </a:p>
        </p:txBody>
      </p:sp>
      <p:sp>
        <p:nvSpPr>
          <p:cNvPr id="7" name="Date Placeholder 6"/>
          <p:cNvSpPr>
            <a:spLocks noGrp="1"/>
          </p:cNvSpPr>
          <p:nvPr>
            <p:ph type="dt" sz="half" idx="10"/>
          </p:nvPr>
        </p:nvSpPr>
        <p:spPr/>
        <p:txBody>
          <a:bodyPr/>
          <a:lstStyle/>
          <a:p>
            <a:fld id="{99B4F123-1704-49AC-9D15-C4B1462B8014}" type="datetime4">
              <a:rPr lang="en-US" smtClean="0"/>
              <a:pPr/>
              <a:t>April 24, 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37D5FE-740C-46F5-801A-FA5477D9711F}" type="slidenum">
              <a:rPr lang="en-US" smtClean="0"/>
              <a:pPr/>
              <a:t>3</a:t>
            </a:fld>
            <a:endParaRPr lang="en-US"/>
          </a:p>
        </p:txBody>
      </p:sp>
      <p:sp>
        <p:nvSpPr>
          <p:cNvPr id="11" name="Text Placeholder 10"/>
          <p:cNvSpPr>
            <a:spLocks noGrp="1"/>
          </p:cNvSpPr>
          <p:nvPr>
            <p:ph type="body" idx="1"/>
          </p:nvPr>
        </p:nvSpPr>
        <p:spPr/>
        <p:txBody>
          <a:bodyPr/>
          <a:lstStyle/>
          <a:p>
            <a:endParaRPr lang="id-ID"/>
          </a:p>
        </p:txBody>
      </p:sp>
    </p:spTree>
    <p:extLst>
      <p:ext uri="{BB962C8B-B14F-4D97-AF65-F5344CB8AC3E}">
        <p14:creationId xmlns:p14="http://schemas.microsoft.com/office/powerpoint/2010/main" xmlns="" val="2299539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mph" presetSubtype="0" fill="hold" grpId="0" nodeType="clickEffect">
                                  <p:stCondLst>
                                    <p:cond delay="0"/>
                                  </p:stCondLst>
                                  <p:childTnLst>
                                    <p:anim calcmode="discrete" valueType="str">
                                      <p:cBhvr>
                                        <p:cTn id="6" dur="1000" fill="hold"/>
                                        <p:tgtEl>
                                          <p:spTgt spid="2"/>
                                        </p:tgtEl>
                                        <p:attrNameLst>
                                          <p:attrName>style.visibility</p:attrName>
                                        </p:attrNameLst>
                                      </p:cBhvr>
                                      <p:tavLst>
                                        <p:tav tm="0">
                                          <p:val>
                                            <p:strVal val="hidden"/>
                                          </p:val>
                                        </p:tav>
                                        <p:tav tm="50000">
                                          <p:val>
                                            <p:strVal val="visible"/>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C49BF1-FCD3-4395-8FF6-0047AF66228E}" type="datetime4">
              <a:rPr lang="en-US" smtClean="0"/>
              <a:pPr/>
              <a:t>April 24, 2015</a:t>
            </a:fld>
            <a:endParaRPr lang="en-US"/>
          </a:p>
        </p:txBody>
      </p:sp>
      <p:sp>
        <p:nvSpPr>
          <p:cNvPr id="3" name="Slide Number Placeholder 2"/>
          <p:cNvSpPr>
            <a:spLocks noGrp="1"/>
          </p:cNvSpPr>
          <p:nvPr>
            <p:ph type="sldNum" sz="quarter" idx="12"/>
          </p:nvPr>
        </p:nvSpPr>
        <p:spPr/>
        <p:txBody>
          <a:bodyPr/>
          <a:lstStyle/>
          <a:p>
            <a:fld id="{8B37D5FE-740C-46F5-801A-FA5477D9711F}" type="slidenum">
              <a:rPr lang="en-US" smtClean="0"/>
              <a:pPr/>
              <a:t>4</a:t>
            </a:fld>
            <a:endParaRPr lang="en-US"/>
          </a:p>
        </p:txBody>
      </p:sp>
      <p:sp>
        <p:nvSpPr>
          <p:cNvPr id="4" name="Content Placeholder 3"/>
          <p:cNvSpPr>
            <a:spLocks noGrp="1"/>
          </p:cNvSpPr>
          <p:nvPr>
            <p:ph idx="1"/>
          </p:nvPr>
        </p:nvSpPr>
        <p:spPr>
          <a:xfrm>
            <a:off x="571472" y="642918"/>
            <a:ext cx="8001056" cy="5857916"/>
          </a:xfrm>
          <a:ln>
            <a:solidFill>
              <a:schemeClr val="accent1"/>
            </a:solidFill>
          </a:ln>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id-ID" dirty="0" smtClean="0"/>
              <a:t>PERKEMBANGAN GEOPOLITIK DI INDONESIA</a:t>
            </a:r>
            <a:endParaRPr lang="id-ID" sz="2000" dirty="0" smtClean="0"/>
          </a:p>
          <a:p>
            <a:pPr marL="68580" indent="0">
              <a:buNone/>
            </a:pPr>
            <a:r>
              <a:rPr lang="id-ID" dirty="0" smtClean="0"/>
              <a:t>	Pembangunan geopolitik Indonesia sudah dimulai oleh para pendiri bangsa melalui ikrar sumpah pemuda, satu nusa yang berarti keutuhan wilayah nusantara, satu bangsa yang merupakan landasan kebangsaan Indonesia,satu bahasa yang merupakan faktor pemersatu seluruh wilayah nusantara beserta isinya. Rasa kebangsaan merupakan perekat persatuan dan kesatuan, baik dalam makna spirit maupun moral, sehingga membantu meniadakan adanya perbedaan fisik yang disebabkan adanya perbedaan letak geografi.</a:t>
            </a:r>
            <a:endParaRPr lang="id-ID" sz="2000" dirty="0" smtClean="0"/>
          </a:p>
          <a:p>
            <a:pPr lvl="4" algn="just">
              <a:buNone/>
            </a:pPr>
            <a:endParaRPr lang="id-ID"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5" name="Footer Placeholder 4"/>
          <p:cNvSpPr>
            <a:spLocks noGrp="1"/>
          </p:cNvSpPr>
          <p:nvPr>
            <p:ph type="ftr" sz="quarter" idx="11"/>
          </p:nvPr>
        </p:nvSpPr>
        <p:spPr/>
        <p:txBody>
          <a:bodyPr/>
          <a:lstStyle/>
          <a:p>
            <a:endParaRPr lang="en-US" dirty="0"/>
          </a:p>
        </p:txBody>
      </p:sp>
      <p:sp>
        <p:nvSpPr>
          <p:cNvPr id="6" name="Title 5"/>
          <p:cNvSpPr>
            <a:spLocks noGrp="1"/>
          </p:cNvSpPr>
          <p:nvPr>
            <p:ph type="title"/>
          </p:nvPr>
        </p:nvSpPr>
        <p:spPr>
          <a:xfrm>
            <a:off x="4860032" y="2492896"/>
            <a:ext cx="3304572" cy="1463153"/>
          </a:xfrm>
        </p:spPr>
        <p:txBody>
          <a:bodyPr vert="horz"/>
          <a:lstStyle/>
          <a:p>
            <a:endParaRPr lang="id-ID" dirty="0"/>
          </a:p>
        </p:txBody>
      </p:sp>
      <p:sp>
        <p:nvSpPr>
          <p:cNvPr id="7" name="Text Placeholder 6"/>
          <p:cNvSpPr>
            <a:spLocks noGrp="1"/>
          </p:cNvSpPr>
          <p:nvPr>
            <p:ph type="body" sz="half" idx="2"/>
          </p:nvPr>
        </p:nvSpPr>
        <p:spPr/>
        <p:txBody>
          <a:bodyPr/>
          <a:lstStyle/>
          <a:p>
            <a:endParaRPr lang="id-ID"/>
          </a:p>
        </p:txBody>
      </p:sp>
    </p:spTree>
    <p:extLst>
      <p:ext uri="{BB962C8B-B14F-4D97-AF65-F5344CB8AC3E}">
        <p14:creationId xmlns:p14="http://schemas.microsoft.com/office/powerpoint/2010/main" xmlns="" val="511282001"/>
      </p:ext>
    </p:extLst>
  </p:cSld>
  <p:clrMapOvr>
    <a:masterClrMapping/>
  </p:clrMapOvr>
  <p:transition spd="slow">
    <p:push dir="u"/>
    <p:sndAc>
      <p:stSnd>
        <p:snd r:embed="rId2" name="breeze.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C49BF1-FCD3-4395-8FF6-0047AF66228E}" type="datetime4">
              <a:rPr lang="en-US" smtClean="0"/>
              <a:pPr/>
              <a:t>April 24, 2015</a:t>
            </a:fld>
            <a:endParaRPr lang="en-US"/>
          </a:p>
        </p:txBody>
      </p:sp>
      <p:sp>
        <p:nvSpPr>
          <p:cNvPr id="3" name="Slide Number Placeholder 2"/>
          <p:cNvSpPr>
            <a:spLocks noGrp="1"/>
          </p:cNvSpPr>
          <p:nvPr>
            <p:ph type="sldNum" sz="quarter" idx="12"/>
          </p:nvPr>
        </p:nvSpPr>
        <p:spPr/>
        <p:txBody>
          <a:bodyPr/>
          <a:lstStyle/>
          <a:p>
            <a:fld id="{8B37D5FE-740C-46F5-801A-FA5477D9711F}" type="slidenum">
              <a:rPr lang="en-US" smtClean="0"/>
              <a:pPr/>
              <a:t>5</a:t>
            </a:fld>
            <a:endParaRPr lang="en-US"/>
          </a:p>
        </p:txBody>
      </p:sp>
      <p:sp>
        <p:nvSpPr>
          <p:cNvPr id="4" name="Content Placeholder 3"/>
          <p:cNvSpPr>
            <a:spLocks noGrp="1"/>
          </p:cNvSpPr>
          <p:nvPr>
            <p:ph idx="1"/>
          </p:nvPr>
        </p:nvSpPr>
        <p:spPr>
          <a:xfrm>
            <a:off x="500034" y="642918"/>
            <a:ext cx="8143932" cy="5786478"/>
          </a:xfrm>
        </p:spPr>
        <p:txBody>
          <a:bodyPr/>
          <a:lstStyle/>
          <a:p>
            <a:r>
              <a:rPr lang="id-ID" dirty="0" smtClean="0"/>
              <a:t>Unsur-unsur Geopolitik</a:t>
            </a:r>
          </a:p>
          <a:p>
            <a:pPr marL="68580" indent="0">
              <a:buNone/>
            </a:pPr>
            <a:r>
              <a:rPr lang="id-ID" dirty="0" smtClean="0"/>
              <a:t>	Geopolitik memiliki unsur-unsur dasar konsepsi Geopolitik atau biasa disebut sebagai Wawasan Nusantara ada tiga,yaitu : </a:t>
            </a:r>
          </a:p>
          <a:p>
            <a:pPr>
              <a:buNone/>
            </a:pPr>
            <a:r>
              <a:rPr lang="id-ID" dirty="0" smtClean="0"/>
              <a:t> 1. Wadah (Contour)</a:t>
            </a:r>
          </a:p>
          <a:p>
            <a:pPr>
              <a:buNone/>
            </a:pPr>
            <a:r>
              <a:rPr lang="id-ID" dirty="0" smtClean="0"/>
              <a:t> 2. Isi (Content)</a:t>
            </a:r>
          </a:p>
          <a:p>
            <a:pPr>
              <a:buNone/>
            </a:pPr>
            <a:r>
              <a:rPr lang="id-ID" dirty="0" smtClean="0"/>
              <a:t> 3. Tata laku (conduct)</a:t>
            </a:r>
          </a:p>
          <a:p>
            <a:pPr>
              <a:buNone/>
            </a:pPr>
            <a:endParaRPr lang="id-ID" dirty="0" smtClean="0"/>
          </a:p>
          <a:p>
            <a:pPr>
              <a:buNone/>
            </a:pPr>
            <a:endParaRPr lang="id-ID" dirty="0" smtClean="0"/>
          </a:p>
          <a:p>
            <a:pPr>
              <a:buNone/>
            </a:pPr>
            <a:endParaRPr lang="id-ID" dirty="0"/>
          </a:p>
        </p:txBody>
      </p:sp>
      <p:sp>
        <p:nvSpPr>
          <p:cNvPr id="5" name="Footer Placeholder 4"/>
          <p:cNvSpPr>
            <a:spLocks noGrp="1"/>
          </p:cNvSpPr>
          <p:nvPr>
            <p:ph type="ftr" sz="quarter" idx="11"/>
          </p:nvPr>
        </p:nvSpPr>
        <p:spPr/>
        <p:txBody>
          <a:bodyPr/>
          <a:lstStyle/>
          <a:p>
            <a:endParaRPr lang="en-US" dirty="0"/>
          </a:p>
        </p:txBody>
      </p:sp>
      <p:sp>
        <p:nvSpPr>
          <p:cNvPr id="6" name="Title 5"/>
          <p:cNvSpPr>
            <a:spLocks noGrp="1"/>
          </p:cNvSpPr>
          <p:nvPr>
            <p:ph type="title"/>
          </p:nvPr>
        </p:nvSpPr>
        <p:spPr/>
        <p:txBody>
          <a:bodyPr/>
          <a:lstStyle/>
          <a:p>
            <a:endParaRPr lang="id-ID"/>
          </a:p>
        </p:txBody>
      </p:sp>
      <p:sp>
        <p:nvSpPr>
          <p:cNvPr id="7" name="Text Placeholder 6"/>
          <p:cNvSpPr>
            <a:spLocks noGrp="1"/>
          </p:cNvSpPr>
          <p:nvPr>
            <p:ph type="body" sz="half" idx="2"/>
          </p:nvPr>
        </p:nvSpPr>
        <p:spPr/>
        <p:txBody>
          <a:bodyPr/>
          <a:lstStyle/>
          <a:p>
            <a:endParaRPr lang="id-ID"/>
          </a:p>
        </p:txBody>
      </p:sp>
    </p:spTree>
    <p:extLst>
      <p:ext uri="{BB962C8B-B14F-4D97-AF65-F5344CB8AC3E}">
        <p14:creationId xmlns:p14="http://schemas.microsoft.com/office/powerpoint/2010/main" xmlns="" val="3774177580"/>
      </p:ext>
    </p:extLst>
  </p:cSld>
  <p:clrMapOvr>
    <a:masterClrMapping/>
  </p:clrMapOvr>
  <mc:AlternateContent xmlns:mc="http://schemas.openxmlformats.org/markup-compatibility/2006">
    <mc:Choice xmlns:p14="http://schemas.microsoft.com/office/powerpoint/2010/main" xmlns="" Requires="p14">
      <p:transition spd="slow" p14:dur="1100">
        <p14:switch dir="r"/>
        <p:sndAc>
          <p:stSnd>
            <p:snd r:embed="rId3" name="chimes.wav"/>
          </p:stSnd>
        </p:sndAc>
      </p:transition>
    </mc:Choice>
    <mc:Fallback>
      <p:transition spd="slow">
        <p:fade/>
        <p:sndAc>
          <p:stSnd>
            <p:snd r:embed="rId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357166"/>
            <a:ext cx="8215370" cy="6143668"/>
          </a:xfrm>
        </p:spPr>
        <p:txBody>
          <a:bodyPr>
            <a:normAutofit/>
          </a:bodyPr>
          <a:lstStyle/>
          <a:p>
            <a:endParaRPr lang="id-ID" sz="1800" dirty="0" smtClean="0"/>
          </a:p>
          <a:p>
            <a:r>
              <a:rPr lang="id-ID" sz="1800" dirty="0" smtClean="0"/>
              <a:t>1. Wadah (Contour)</a:t>
            </a:r>
          </a:p>
          <a:p>
            <a:pPr marL="68580" indent="0">
              <a:buNone/>
            </a:pPr>
            <a:r>
              <a:rPr lang="id-ID" sz="1800" dirty="0" smtClean="0"/>
              <a:t>	Wadah kehidupan bermasyarakat, berbangsa dan bernegara meliputi seluruh wilayah Indonesia yang memiliki sifat nusantara dengan kekayaan alam dan penduduk serta keanekaragaman budaya.</a:t>
            </a:r>
          </a:p>
          <a:p>
            <a:pPr marL="68580" indent="0">
              <a:buNone/>
            </a:pPr>
            <a:endParaRPr lang="id-ID" sz="1800" dirty="0"/>
          </a:p>
          <a:p>
            <a:pPr marL="68580" indent="0">
              <a:buNone/>
            </a:pPr>
            <a:endParaRPr lang="id-ID" sz="1800" dirty="0" smtClean="0"/>
          </a:p>
          <a:p>
            <a:r>
              <a:rPr lang="id-ID" sz="1800" dirty="0" smtClean="0"/>
              <a:t>2. Isi (Content)</a:t>
            </a:r>
          </a:p>
          <a:p>
            <a:pPr marL="68580" indent="0">
              <a:buNone/>
            </a:pPr>
            <a:r>
              <a:rPr lang="id-ID" sz="1800" dirty="0" smtClean="0"/>
              <a:t>	Isi adalah aspirasi bangsa yang berkembang di masyarakat dan cita-cita serta tujuan nasional yang terdapat dalam Pembukaan UUD 1945. Untuk mencapai aspirasi yang berkembang di masyarakat maupun cita-cita dan tujuan nasional seperti tersebut di atas bangsa Indonesia harus mampu menciptakan persatuan dan kesatuan dalam kehidupan nasional yang berupa politik, ekonomi, social, dan budaya serta keamanan</a:t>
            </a:r>
          </a:p>
          <a:p>
            <a:pPr>
              <a:buNone/>
            </a:pPr>
            <a:endParaRPr lang="id-ID" dirty="0"/>
          </a:p>
        </p:txBody>
      </p:sp>
      <p:sp>
        <p:nvSpPr>
          <p:cNvPr id="4" name="Date Placeholder 3"/>
          <p:cNvSpPr>
            <a:spLocks noGrp="1"/>
          </p:cNvSpPr>
          <p:nvPr>
            <p:ph type="dt" sz="half" idx="10"/>
          </p:nvPr>
        </p:nvSpPr>
        <p:spPr/>
        <p:txBody>
          <a:bodyPr/>
          <a:lstStyle/>
          <a:p>
            <a:fld id="{05A93482-8E69-40F7-BCAD-5662A6CADB27}" type="datetime4">
              <a:rPr lang="en-US" smtClean="0"/>
              <a:pPr/>
              <a:t>April 24, 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6</a:t>
            </a:fld>
            <a:endParaRPr lang="en-US"/>
          </a:p>
        </p:txBody>
      </p:sp>
    </p:spTree>
    <p:extLst>
      <p:ext uri="{BB962C8B-B14F-4D97-AF65-F5344CB8AC3E}">
        <p14:creationId xmlns:p14="http://schemas.microsoft.com/office/powerpoint/2010/main" xmlns="" val="1870734437"/>
      </p:ext>
    </p:extLst>
  </p:cSld>
  <p:clrMapOvr>
    <a:masterClrMapping/>
  </p:clrMapOvr>
  <mc:AlternateContent xmlns:mc="http://schemas.openxmlformats.org/markup-compatibility/2006">
    <mc:Choice xmlns:p14="http://schemas.microsoft.com/office/powerpoint/2010/main" xmlns="" Requires="p14">
      <p:transition spd="slow" p14:dur="800">
        <p14:flythrough/>
        <p:sndAc>
          <p:stSnd>
            <p:snd r:embed="rId3" name="breeze.wav"/>
          </p:stSnd>
        </p:sndAc>
      </p:transition>
    </mc:Choice>
    <mc:Fallback>
      <p:transition spd="slow">
        <p:fade/>
        <p:sndAc>
          <p:stSnd>
            <p:snd r:embed="rId2" name="breeze.wav"/>
          </p:stSnd>
        </p:sndAc>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3492" y="1628801"/>
            <a:ext cx="6777317" cy="2880320"/>
          </a:xfrm>
        </p:spPr>
        <p:txBody>
          <a:bodyPr>
            <a:normAutofit fontScale="85000" lnSpcReduction="20000"/>
          </a:bodyPr>
          <a:lstStyle/>
          <a:p>
            <a:r>
              <a:rPr lang="id-ID" dirty="0"/>
              <a:t>3. Tata laku (conduct)</a:t>
            </a:r>
          </a:p>
          <a:p>
            <a:pPr marL="68580" indent="0">
              <a:buNone/>
            </a:pPr>
            <a:r>
              <a:rPr lang="id-ID" dirty="0"/>
              <a:t>	Hasil dari interaksi antara sebuah wadah dengan isi maka akan menghasilkan sebuah tata laku yang terdiri dari tata laku batiniah yaitu mencerminkan jiwa, semangat dan mentalitas yang baik dari bangsa Indonesia.Sedangkan tata laku lahiriah yaitu tercermin dalam tidakan, perbuatan dan perilaku dari bangsa Indonesia.Kedua tata laku tersebut akan mencerminkan identitas jati diri/kepribadian bangsa berdasarkan asas kekeluargaan .</a:t>
            </a:r>
          </a:p>
          <a:p>
            <a:endParaRPr lang="id-ID" dirty="0"/>
          </a:p>
        </p:txBody>
      </p:sp>
      <p:sp>
        <p:nvSpPr>
          <p:cNvPr id="4" name="Date Placeholder 3"/>
          <p:cNvSpPr>
            <a:spLocks noGrp="1"/>
          </p:cNvSpPr>
          <p:nvPr>
            <p:ph type="dt" sz="half" idx="10"/>
          </p:nvPr>
        </p:nvSpPr>
        <p:spPr/>
        <p:txBody>
          <a:bodyPr/>
          <a:lstStyle/>
          <a:p>
            <a:fld id="{05A93482-8E69-40F7-BCAD-5662A6CADB27}" type="datetime4">
              <a:rPr lang="en-US" smtClean="0"/>
              <a:pPr/>
              <a:t>April 24, 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7</a:t>
            </a:fld>
            <a:endParaRPr lang="en-US"/>
          </a:p>
        </p:txBody>
      </p:sp>
    </p:spTree>
    <p:extLst>
      <p:ext uri="{BB962C8B-B14F-4D97-AF65-F5344CB8AC3E}">
        <p14:creationId xmlns:p14="http://schemas.microsoft.com/office/powerpoint/2010/main" xmlns="" val="4134983160"/>
      </p:ext>
    </p:extLst>
  </p:cSld>
  <p:clrMapOvr>
    <a:masterClrMapping/>
  </p:clrMapOvr>
  <mc:AlternateContent xmlns:mc="http://schemas.openxmlformats.org/markup-compatibility/2006">
    <mc:Choice xmlns:p14="http://schemas.microsoft.com/office/powerpoint/2010/main" xmlns="" Requires="p14">
      <p:transition spd="slow" p14:dur="2000">
        <p14:ferris dir="l"/>
        <p:sndAc>
          <p:stSnd>
            <p:snd r:embed="rId3" name="laser.wav"/>
          </p:stSnd>
        </p:sndAc>
      </p:transition>
    </mc:Choice>
    <mc:Fallback>
      <p:transition spd="slow">
        <p:fade/>
        <p:sndAc>
          <p:stSnd>
            <p:snd r:embed="rId2" name="laser.wav"/>
          </p:stSnd>
        </p:sndAc>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3492" y="1052736"/>
            <a:ext cx="6777317" cy="4779893"/>
          </a:xfrm>
        </p:spPr>
        <p:txBody>
          <a:bodyPr>
            <a:normAutofit fontScale="92500" lnSpcReduction="20000"/>
          </a:bodyPr>
          <a:lstStyle/>
          <a:p>
            <a:pPr marL="68580" indent="0">
              <a:buNone/>
            </a:pPr>
            <a:r>
              <a:rPr lang="id-ID" dirty="0" smtClean="0"/>
              <a:t>ARTI PENTING GEOPOLITIK</a:t>
            </a:r>
          </a:p>
          <a:p>
            <a:pPr marL="68580" indent="0">
              <a:buNone/>
            </a:pPr>
            <a:r>
              <a:rPr lang="id-ID" dirty="0"/>
              <a:t>Geopolitik memiliki arti yang sangat dalam bagi bangsa Indonesia adalah untuk dapat mempertahankan negara dan berperan penting dalam pembinaan kerjasama dan penyelesaian konflik antarnegara yang mungkin muncul dalam proses pencapaian tujuan. Bahwa kita sebagai masyarakat dan negara harus memiliki hubungan spiritual yang mendalam dengan lingkungan tempat mereka hidup dan tinggal. Dengan inilah yang diartikan sebagai kesadaran geopolitik. Dengan kesadaran geopolitik seperti ini, sebuah masyarakat dan negara akan hidup dalam harmoni erat dengan lingkungannya, baik itu lingkungan sosial budaya, adat tradisi, maupun lingkungan geografis. </a:t>
            </a:r>
          </a:p>
        </p:txBody>
      </p:sp>
      <p:sp>
        <p:nvSpPr>
          <p:cNvPr id="4" name="Date Placeholder 3"/>
          <p:cNvSpPr>
            <a:spLocks noGrp="1"/>
          </p:cNvSpPr>
          <p:nvPr>
            <p:ph type="dt" sz="half" idx="10"/>
          </p:nvPr>
        </p:nvSpPr>
        <p:spPr/>
        <p:txBody>
          <a:bodyPr/>
          <a:lstStyle/>
          <a:p>
            <a:fld id="{05A93482-8E69-40F7-BCAD-5662A6CADB27}" type="datetime4">
              <a:rPr lang="en-US" smtClean="0"/>
              <a:pPr/>
              <a:t>April 24, 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8</a:t>
            </a:fld>
            <a:endParaRPr lang="en-US"/>
          </a:p>
        </p:txBody>
      </p:sp>
    </p:spTree>
    <p:extLst>
      <p:ext uri="{BB962C8B-B14F-4D97-AF65-F5344CB8AC3E}">
        <p14:creationId xmlns:p14="http://schemas.microsoft.com/office/powerpoint/2010/main" xmlns="" val="1058111214"/>
      </p:ext>
    </p:extLst>
  </p:cSld>
  <p:clrMapOvr>
    <a:masterClrMapping/>
  </p:clrMapOvr>
  <mc:AlternateContent xmlns:mc="http://schemas.openxmlformats.org/markup-compatibility/2006">
    <mc:Choice xmlns:p14="http://schemas.microsoft.com/office/powerpoint/2010/main" xmlns="" Requires="p14">
      <p:transition spd="slow" p14:dur="1400">
        <p14:doors dir="vert"/>
        <p:sndAc>
          <p:stSnd>
            <p:snd r:embed="rId3" name="voltage.wav"/>
          </p:stSnd>
        </p:sndAc>
      </p:transition>
    </mc:Choice>
    <mc:Fallback>
      <p:transition spd="slow">
        <p:fade/>
        <p:sndAc>
          <p:stSnd>
            <p:snd r:embed="rId2" name="voltag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0" end="0"/>
                                            </p:txEl>
                                          </p:spTgt>
                                        </p:tgtEl>
                                        <p:attrNameLst>
                                          <p:attrName>ppt_x</p:attrName>
                                          <p:attrName>ppt_y</p:attrName>
                                        </p:attrNameLst>
                                      </p:cBhvr>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9525A706-D8F2-4D1A-855A-CADC92600C26}" type="datetime4">
              <a:rPr lang="en-US" smtClean="0"/>
              <a:pPr/>
              <a:t>April 24, 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37D5FE-740C-46F5-801A-FA5477D9711F}" type="slidenum">
              <a:rPr lang="en-US" smtClean="0"/>
              <a:pPr/>
              <a:t>9</a:t>
            </a:fld>
            <a:endParaRPr lang="en-US"/>
          </a:p>
        </p:txBody>
      </p:sp>
      <p:sp>
        <p:nvSpPr>
          <p:cNvPr id="6" name="Content Placeholder 5"/>
          <p:cNvSpPr>
            <a:spLocks noGrp="1"/>
          </p:cNvSpPr>
          <p:nvPr>
            <p:ph sz="quarter" idx="13"/>
          </p:nvPr>
        </p:nvSpPr>
        <p:spPr>
          <a:xfrm>
            <a:off x="500034" y="428604"/>
            <a:ext cx="8143932" cy="6143668"/>
          </a:xfrm>
        </p:spPr>
        <p:txBody>
          <a:bodyPr>
            <a:normAutofit fontScale="85000" lnSpcReduction="10000"/>
          </a:bodyPr>
          <a:lstStyle/>
          <a:p>
            <a:pPr>
              <a:buNone/>
            </a:pPr>
            <a:endParaRPr lang="id-ID" dirty="0" smtClean="0"/>
          </a:p>
          <a:p>
            <a:pPr>
              <a:buNone/>
            </a:pPr>
            <a:r>
              <a:rPr lang="id-ID" dirty="0" smtClean="0"/>
              <a:t>IMPLEMENTASI GEOPOLITIK DALAM  HUKUM  KEWILAYAHAN</a:t>
            </a:r>
          </a:p>
          <a:p>
            <a:pPr>
              <a:buNone/>
            </a:pPr>
            <a:r>
              <a:rPr lang="id-ID" dirty="0" smtClean="0"/>
              <a:t>  </a:t>
            </a:r>
          </a:p>
          <a:p>
            <a:pPr>
              <a:buNone/>
            </a:pPr>
            <a:r>
              <a:rPr lang="id-ID" sz="2600" dirty="0" smtClean="0"/>
              <a:t> Penerapan Geopolitik atau Wawasan Nusantara dalam hukum kewilayahan Indonesia yaitu :</a:t>
            </a:r>
          </a:p>
          <a:p>
            <a:pPr lvl="0"/>
            <a:r>
              <a:rPr lang="id-ID" sz="2600" dirty="0" smtClean="0"/>
              <a:t>Pembangunan wilayah perbatasan Indonesia agar tidak menjadi wilayah yang terisolasi sehingga lebih mempertegas garis perbatasan wilayah NKRI</a:t>
            </a:r>
          </a:p>
          <a:p>
            <a:pPr lvl="0"/>
            <a:r>
              <a:rPr lang="id-ID" sz="2600" dirty="0" smtClean="0"/>
              <a:t>Mengembangkan sector ekonomi daerah yang bisa menghasilkan keuntungan yang lebih bagi APBD</a:t>
            </a:r>
          </a:p>
          <a:p>
            <a:pPr lvl="0"/>
            <a:r>
              <a:rPr lang="id-ID" sz="2600" dirty="0" smtClean="0"/>
              <a:t>Mewujudkan keadilan dan pemerataan pembangunan di setiap wilayah Indonesia yang masih terisolasi</a:t>
            </a:r>
          </a:p>
          <a:p>
            <a:pPr lvl="0"/>
            <a:r>
              <a:rPr lang="id-ID" sz="2600" dirty="0" smtClean="0"/>
              <a:t>Menyusun dan membuat tata ruang/kota wilayah yang sesuai dengan kultur setempat</a:t>
            </a:r>
          </a:p>
          <a:p>
            <a:pPr lvl="0"/>
            <a:r>
              <a:rPr lang="id-ID" sz="2600" dirty="0" smtClean="0"/>
              <a:t>Mengembangkan Sumber Daya Alam ynag dimiliki daerah untuk menyejahterakan masyarakat</a:t>
            </a:r>
          </a:p>
          <a:p>
            <a:pPr>
              <a:buNone/>
            </a:pPr>
            <a:r>
              <a:rPr lang="id-ID" sz="2600" dirty="0" smtClean="0"/>
              <a:t> </a:t>
            </a:r>
          </a:p>
          <a:p>
            <a:pPr>
              <a:buNone/>
            </a:pPr>
            <a:endParaRPr lang="id-ID" sz="2600" dirty="0"/>
          </a:p>
        </p:txBody>
      </p:sp>
      <p:sp>
        <p:nvSpPr>
          <p:cNvPr id="7" name="Content Placeholder 6"/>
          <p:cNvSpPr>
            <a:spLocks noGrp="1"/>
          </p:cNvSpPr>
          <p:nvPr>
            <p:ph sz="quarter" idx="14"/>
          </p:nvPr>
        </p:nvSpPr>
        <p:spPr/>
        <p:txBody>
          <a:bodyPr/>
          <a:lstStyle/>
          <a:p>
            <a:endParaRPr lang="id-ID" dirty="0"/>
          </a:p>
        </p:txBody>
      </p:sp>
    </p:spTree>
    <p:extLst>
      <p:ext uri="{BB962C8B-B14F-4D97-AF65-F5344CB8AC3E}">
        <p14:creationId xmlns:p14="http://schemas.microsoft.com/office/powerpoint/2010/main" xmlns="" val="2908080633"/>
      </p:ext>
    </p:extLst>
  </p:cSld>
  <p:clrMapOvr>
    <a:masterClrMapping/>
  </p:clrMapOvr>
  <mc:AlternateContent xmlns:mc="http://schemas.openxmlformats.org/markup-compatibility/2006">
    <mc:Choice xmlns:p14="http://schemas.microsoft.com/office/powerpoint/2010/main" xmlns="" Requires="p14">
      <p:transition spd="slow" p14:dur="4000">
        <p14:vortex dir="r"/>
        <p:sndAc>
          <p:stSnd>
            <p:snd r:embed="rId3" name="chimes.wav"/>
          </p:stSnd>
        </p:sndAc>
      </p:transition>
    </mc:Choice>
    <mc:Fallback>
      <p:transition spd="slow">
        <p:fade/>
        <p:sndAc>
          <p:stSnd>
            <p:snd r:embed="rId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down)">
                                      <p:cBhvr>
                                        <p:cTn id="7" dur="580">
                                          <p:stCondLst>
                                            <p:cond delay="0"/>
                                          </p:stCondLst>
                                        </p:cTn>
                                        <p:tgtEl>
                                          <p:spTgt spid="6">
                                            <p:txEl>
                                              <p:pRg st="1" end="1"/>
                                            </p:txEl>
                                          </p:spTgt>
                                        </p:tgtEl>
                                      </p:cBhvr>
                                    </p:animEffect>
                                    <p:anim calcmode="lin" valueType="num">
                                      <p:cBhvr>
                                        <p:cTn id="8" dur="1822" tmFilter="0,0; 0.14,0.36; 0.43,0.73; 0.71,0.91; 1.0,1.0">
                                          <p:stCondLst>
                                            <p:cond delay="0"/>
                                          </p:stCondLst>
                                        </p:cTn>
                                        <p:tgtEl>
                                          <p:spTgt spid="6">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xEl>
                                              <p:pRg st="1" end="1"/>
                                            </p:txEl>
                                          </p:spTgt>
                                        </p:tgtEl>
                                      </p:cBhvr>
                                      <p:to x="100000" y="60000"/>
                                    </p:animScale>
                                    <p:animScale>
                                      <p:cBhvr>
                                        <p:cTn id="14" dur="166" decel="50000">
                                          <p:stCondLst>
                                            <p:cond delay="676"/>
                                          </p:stCondLst>
                                        </p:cTn>
                                        <p:tgtEl>
                                          <p:spTgt spid="6">
                                            <p:txEl>
                                              <p:pRg st="1" end="1"/>
                                            </p:txEl>
                                          </p:spTgt>
                                        </p:tgtEl>
                                      </p:cBhvr>
                                      <p:to x="100000" y="100000"/>
                                    </p:animScale>
                                    <p:animScale>
                                      <p:cBhvr>
                                        <p:cTn id="15" dur="26">
                                          <p:stCondLst>
                                            <p:cond delay="1312"/>
                                          </p:stCondLst>
                                        </p:cTn>
                                        <p:tgtEl>
                                          <p:spTgt spid="6">
                                            <p:txEl>
                                              <p:pRg st="1" end="1"/>
                                            </p:txEl>
                                          </p:spTgt>
                                        </p:tgtEl>
                                      </p:cBhvr>
                                      <p:to x="100000" y="80000"/>
                                    </p:animScale>
                                    <p:animScale>
                                      <p:cBhvr>
                                        <p:cTn id="16" dur="166" decel="50000">
                                          <p:stCondLst>
                                            <p:cond delay="1338"/>
                                          </p:stCondLst>
                                        </p:cTn>
                                        <p:tgtEl>
                                          <p:spTgt spid="6">
                                            <p:txEl>
                                              <p:pRg st="1" end="1"/>
                                            </p:txEl>
                                          </p:spTgt>
                                        </p:tgtEl>
                                      </p:cBhvr>
                                      <p:to x="100000" y="100000"/>
                                    </p:animScale>
                                    <p:animScale>
                                      <p:cBhvr>
                                        <p:cTn id="17" dur="26">
                                          <p:stCondLst>
                                            <p:cond delay="1642"/>
                                          </p:stCondLst>
                                        </p:cTn>
                                        <p:tgtEl>
                                          <p:spTgt spid="6">
                                            <p:txEl>
                                              <p:pRg st="1" end="1"/>
                                            </p:txEl>
                                          </p:spTgt>
                                        </p:tgtEl>
                                      </p:cBhvr>
                                      <p:to x="100000" y="90000"/>
                                    </p:animScale>
                                    <p:animScale>
                                      <p:cBhvr>
                                        <p:cTn id="18" dur="166" decel="50000">
                                          <p:stCondLst>
                                            <p:cond delay="1668"/>
                                          </p:stCondLst>
                                        </p:cTn>
                                        <p:tgtEl>
                                          <p:spTgt spid="6">
                                            <p:txEl>
                                              <p:pRg st="1" end="1"/>
                                            </p:txEl>
                                          </p:spTgt>
                                        </p:tgtEl>
                                      </p:cBhvr>
                                      <p:to x="100000" y="100000"/>
                                    </p:animScale>
                                    <p:animScale>
                                      <p:cBhvr>
                                        <p:cTn id="19" dur="26">
                                          <p:stCondLst>
                                            <p:cond delay="1808"/>
                                          </p:stCondLst>
                                        </p:cTn>
                                        <p:tgtEl>
                                          <p:spTgt spid="6">
                                            <p:txEl>
                                              <p:pRg st="1" end="1"/>
                                            </p:txEl>
                                          </p:spTgt>
                                        </p:tgtEl>
                                      </p:cBhvr>
                                      <p:to x="100000" y="95000"/>
                                    </p:animScale>
                                    <p:animScale>
                                      <p:cBhvr>
                                        <p:cTn id="20" dur="166" decel="50000">
                                          <p:stCondLst>
                                            <p:cond delay="1834"/>
                                          </p:stCondLst>
                                        </p:cTn>
                                        <p:tgtEl>
                                          <p:spTgt spid="6">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wipe(down)">
                                      <p:cBhvr>
                                        <p:cTn id="23" dur="580">
                                          <p:stCondLst>
                                            <p:cond delay="0"/>
                                          </p:stCondLst>
                                        </p:cTn>
                                        <p:tgtEl>
                                          <p:spTgt spid="6">
                                            <p:txEl>
                                              <p:pRg st="2" end="2"/>
                                            </p:txEl>
                                          </p:spTgt>
                                        </p:tgtEl>
                                      </p:cBhvr>
                                    </p:animEffect>
                                    <p:anim calcmode="lin" valueType="num">
                                      <p:cBhvr>
                                        <p:cTn id="24" dur="1822" tmFilter="0,0; 0.14,0.36; 0.43,0.73; 0.71,0.91; 1.0,1.0">
                                          <p:stCondLst>
                                            <p:cond delay="0"/>
                                          </p:stCondLst>
                                        </p:cTn>
                                        <p:tgtEl>
                                          <p:spTgt spid="6">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6">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6">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6">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6">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6">
                                            <p:txEl>
                                              <p:pRg st="2" end="2"/>
                                            </p:txEl>
                                          </p:spTgt>
                                        </p:tgtEl>
                                      </p:cBhvr>
                                      <p:to x="100000" y="60000"/>
                                    </p:animScale>
                                    <p:animScale>
                                      <p:cBhvr>
                                        <p:cTn id="30" dur="166" decel="50000">
                                          <p:stCondLst>
                                            <p:cond delay="676"/>
                                          </p:stCondLst>
                                        </p:cTn>
                                        <p:tgtEl>
                                          <p:spTgt spid="6">
                                            <p:txEl>
                                              <p:pRg st="2" end="2"/>
                                            </p:txEl>
                                          </p:spTgt>
                                        </p:tgtEl>
                                      </p:cBhvr>
                                      <p:to x="100000" y="100000"/>
                                    </p:animScale>
                                    <p:animScale>
                                      <p:cBhvr>
                                        <p:cTn id="31" dur="26">
                                          <p:stCondLst>
                                            <p:cond delay="1312"/>
                                          </p:stCondLst>
                                        </p:cTn>
                                        <p:tgtEl>
                                          <p:spTgt spid="6">
                                            <p:txEl>
                                              <p:pRg st="2" end="2"/>
                                            </p:txEl>
                                          </p:spTgt>
                                        </p:tgtEl>
                                      </p:cBhvr>
                                      <p:to x="100000" y="80000"/>
                                    </p:animScale>
                                    <p:animScale>
                                      <p:cBhvr>
                                        <p:cTn id="32" dur="166" decel="50000">
                                          <p:stCondLst>
                                            <p:cond delay="1338"/>
                                          </p:stCondLst>
                                        </p:cTn>
                                        <p:tgtEl>
                                          <p:spTgt spid="6">
                                            <p:txEl>
                                              <p:pRg st="2" end="2"/>
                                            </p:txEl>
                                          </p:spTgt>
                                        </p:tgtEl>
                                      </p:cBhvr>
                                      <p:to x="100000" y="100000"/>
                                    </p:animScale>
                                    <p:animScale>
                                      <p:cBhvr>
                                        <p:cTn id="33" dur="26">
                                          <p:stCondLst>
                                            <p:cond delay="1642"/>
                                          </p:stCondLst>
                                        </p:cTn>
                                        <p:tgtEl>
                                          <p:spTgt spid="6">
                                            <p:txEl>
                                              <p:pRg st="2" end="2"/>
                                            </p:txEl>
                                          </p:spTgt>
                                        </p:tgtEl>
                                      </p:cBhvr>
                                      <p:to x="100000" y="90000"/>
                                    </p:animScale>
                                    <p:animScale>
                                      <p:cBhvr>
                                        <p:cTn id="34" dur="166" decel="50000">
                                          <p:stCondLst>
                                            <p:cond delay="1668"/>
                                          </p:stCondLst>
                                        </p:cTn>
                                        <p:tgtEl>
                                          <p:spTgt spid="6">
                                            <p:txEl>
                                              <p:pRg st="2" end="2"/>
                                            </p:txEl>
                                          </p:spTgt>
                                        </p:tgtEl>
                                      </p:cBhvr>
                                      <p:to x="100000" y="100000"/>
                                    </p:animScale>
                                    <p:animScale>
                                      <p:cBhvr>
                                        <p:cTn id="35" dur="26">
                                          <p:stCondLst>
                                            <p:cond delay="1808"/>
                                          </p:stCondLst>
                                        </p:cTn>
                                        <p:tgtEl>
                                          <p:spTgt spid="6">
                                            <p:txEl>
                                              <p:pRg st="2" end="2"/>
                                            </p:txEl>
                                          </p:spTgt>
                                        </p:tgtEl>
                                      </p:cBhvr>
                                      <p:to x="100000" y="95000"/>
                                    </p:animScale>
                                    <p:animScale>
                                      <p:cBhvr>
                                        <p:cTn id="36" dur="166" decel="50000">
                                          <p:stCondLst>
                                            <p:cond delay="1834"/>
                                          </p:stCondLst>
                                        </p:cTn>
                                        <p:tgtEl>
                                          <p:spTgt spid="6">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p:cNvSpPr>
            <a:spLocks noGrp="1"/>
          </p:cNvSpPr>
          <p:nvPr>
            <p:ph type="pic" idx="1"/>
          </p:nvPr>
        </p:nvSpPr>
        <p:spPr/>
      </p:sp>
      <p:sp>
        <p:nvSpPr>
          <p:cNvPr id="4" name="Text Placeholder 3"/>
          <p:cNvSpPr>
            <a:spLocks noGrp="1"/>
          </p:cNvSpPr>
          <p:nvPr>
            <p:ph type="body" sz="half" idx="2"/>
          </p:nvPr>
        </p:nvSpPr>
        <p:spPr>
          <a:xfrm>
            <a:off x="500034" y="785794"/>
            <a:ext cx="8143932" cy="5715040"/>
          </a:xfrm>
        </p:spPr>
        <p:txBody>
          <a:bodyPr/>
          <a:lstStyle/>
          <a:p>
            <a:r>
              <a:rPr lang="id-ID" sz="2800" dirty="0" smtClean="0"/>
              <a:t>Kesimpulan</a:t>
            </a:r>
          </a:p>
          <a:p>
            <a:endParaRPr lang="id-ID" dirty="0" smtClean="0"/>
          </a:p>
          <a:p>
            <a:endParaRPr lang="id-ID" dirty="0" smtClean="0"/>
          </a:p>
          <a:p>
            <a:endParaRPr lang="id-ID" dirty="0" smtClean="0"/>
          </a:p>
          <a:p>
            <a:r>
              <a:rPr lang="id-ID" dirty="0" smtClean="0"/>
              <a:t>	</a:t>
            </a:r>
            <a:r>
              <a:rPr lang="id-ID" sz="2400" dirty="0" smtClean="0"/>
              <a:t>Jadi,Geopolitik merupakan sebagai sistem politik atau peraturan – peraturan dalam wujud kebijaksanaan dan strategi nasional yang didorong oleh aspirasi nasional geografik. Wawasan Nusantara sebagai Geopolitik Indonesia dijadikan sebagai pola pikir dan pandangan hidup masyarakat Indonesia dalam berbangsa dan bernegara</a:t>
            </a:r>
            <a:endParaRPr lang="id-ID" sz="2400" dirty="0"/>
          </a:p>
        </p:txBody>
      </p:sp>
      <p:sp>
        <p:nvSpPr>
          <p:cNvPr id="5" name="Date Placeholder 4"/>
          <p:cNvSpPr>
            <a:spLocks noGrp="1"/>
          </p:cNvSpPr>
          <p:nvPr>
            <p:ph type="dt" sz="half" idx="10"/>
          </p:nvPr>
        </p:nvSpPr>
        <p:spPr/>
        <p:txBody>
          <a:bodyPr/>
          <a:lstStyle/>
          <a:p>
            <a:fld id="{CA861222-2C8B-4501-BE87-6797EC025925}" type="datetime4">
              <a:rPr lang="en-US" smtClean="0"/>
              <a:pPr/>
              <a:t>April 24, 2015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10</a:t>
            </a:fld>
            <a:endParaRPr lang="en-US"/>
          </a:p>
        </p:txBody>
      </p:sp>
      <p:sp>
        <p:nvSpPr>
          <p:cNvPr id="8" name="Title 7"/>
          <p:cNvSpPr>
            <a:spLocks noGrp="1"/>
          </p:cNvSpPr>
          <p:nvPr>
            <p:ph type="title"/>
          </p:nvPr>
        </p:nvSpPr>
        <p:spPr>
          <a:xfrm>
            <a:off x="4929190" y="1142984"/>
            <a:ext cx="3300984" cy="1463040"/>
          </a:xfrm>
        </p:spPr>
        <p:txBody>
          <a:bodyPr/>
          <a:lstStyle/>
          <a:p>
            <a:endParaRPr lang="id-ID" dirty="0"/>
          </a:p>
        </p:txBody>
      </p:sp>
    </p:spTree>
    <p:extLst>
      <p:ext uri="{BB962C8B-B14F-4D97-AF65-F5344CB8AC3E}">
        <p14:creationId xmlns:p14="http://schemas.microsoft.com/office/powerpoint/2010/main" xmlns="" val="2670244619"/>
      </p:ext>
    </p:extLst>
  </p:cSld>
  <p:clrMapOvr>
    <a:masterClrMapping/>
  </p:clrMapOvr>
  <mc:AlternateContent xmlns:mc="http://schemas.openxmlformats.org/markup-compatibility/2006">
    <mc:Choice xmlns:p14="http://schemas.microsoft.com/office/powerpoint/2010/main" xmlns="" Requires="p14">
      <p:transition spd="slow" p14:dur="1600">
        <p14:gallery dir="l"/>
        <p:sndAc>
          <p:stSnd>
            <p:snd r:embed="rId3" name="cashreg.wav"/>
          </p:stSnd>
        </p:sndAc>
      </p:transition>
    </mc:Choice>
    <mc:Fallback>
      <p:transition spd="slow">
        <p:fade/>
        <p:sndAc>
          <p:stSnd>
            <p:snd r:embed="rId2" name="cashreg.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wheel(1)">
                                      <p:cBhvr>
                                        <p:cTn id="12" dur="2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2571744"/>
            <a:ext cx="3300984" cy="1463040"/>
          </a:xfrm>
        </p:spPr>
        <p:txBody>
          <a:bodyPr>
            <a:noAutofit/>
          </a:bodyPr>
          <a:lstStyle/>
          <a:p>
            <a:r>
              <a:rPr lang="id-ID" sz="3200" dirty="0" smtClean="0"/>
              <a:t>Terimakasih</a:t>
            </a:r>
            <a:endParaRPr lang="id-ID" sz="3200" dirty="0"/>
          </a:p>
        </p:txBody>
      </p:sp>
      <p:sp>
        <p:nvSpPr>
          <p:cNvPr id="3" name="Picture Placeholder 2"/>
          <p:cNvSpPr>
            <a:spLocks noGrp="1"/>
          </p:cNvSpPr>
          <p:nvPr>
            <p:ph type="pic" idx="1"/>
          </p:nvPr>
        </p:nvSpPr>
        <p:spPr/>
      </p:sp>
      <p:sp>
        <p:nvSpPr>
          <p:cNvPr id="5" name="Date Placeholder 4"/>
          <p:cNvSpPr>
            <a:spLocks noGrp="1"/>
          </p:cNvSpPr>
          <p:nvPr>
            <p:ph type="dt" sz="half" idx="10"/>
          </p:nvPr>
        </p:nvSpPr>
        <p:spPr/>
        <p:txBody>
          <a:bodyPr/>
          <a:lstStyle/>
          <a:p>
            <a:fld id="{CA861222-2C8B-4501-BE87-6797EC025925}" type="datetime4">
              <a:rPr lang="en-US" smtClean="0"/>
              <a:pPr/>
              <a:t>April 24, 2015</a:t>
            </a:fld>
            <a:endParaRPr lang="en-US"/>
          </a:p>
        </p:txBody>
      </p:sp>
      <p:sp>
        <p:nvSpPr>
          <p:cNvPr id="7" name="Slide Number Placeholder 6"/>
          <p:cNvSpPr>
            <a:spLocks noGrp="1"/>
          </p:cNvSpPr>
          <p:nvPr>
            <p:ph type="sldNum" sz="quarter" idx="12"/>
          </p:nvPr>
        </p:nvSpPr>
        <p:spPr/>
        <p:txBody>
          <a:bodyPr/>
          <a:lstStyle/>
          <a:p>
            <a:fld id="{8B37D5FE-740C-46F5-801A-FA5477D9711F}" type="slidenum">
              <a:rPr lang="en-US" smtClean="0"/>
              <a:pPr/>
              <a:t>11</a:t>
            </a:fld>
            <a:endParaRPr lang="en-US"/>
          </a:p>
        </p:txBody>
      </p:sp>
    </p:spTree>
    <p:extLst>
      <p:ext uri="{BB962C8B-B14F-4D97-AF65-F5344CB8AC3E}">
        <p14:creationId xmlns:p14="http://schemas.microsoft.com/office/powerpoint/2010/main" xmlns="" val="768636318"/>
      </p:ext>
    </p:extLst>
  </p:cSld>
  <p:clrMapOvr>
    <a:masterClrMapping/>
  </p:clrMapOvr>
  <mc:AlternateContent xmlns:mc="http://schemas.openxmlformats.org/markup-compatibility/2006">
    <mc:Choice xmlns:p14="http://schemas.microsoft.com/office/powerpoint/2010/main" xmlns="" Requires="p14">
      <p:transition p14:dur="100">
        <p:cut/>
        <p:sndAc>
          <p:stSnd>
            <p:snd r:embed="rId3" name="breeze.wav"/>
          </p:stSnd>
        </p:sndAc>
      </p:transition>
    </mc:Choice>
    <mc:Fallback>
      <p:transition>
        <p:cut/>
        <p:sndAc>
          <p:stSnd>
            <p:snd r:embed="rId2" name="breeze.wav"/>
          </p:stSnd>
        </p:sndAc>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380</TotalTime>
  <Words>226</Words>
  <Application>Microsoft Office PowerPoint</Application>
  <PresentationFormat>On-screen Show (4:3)</PresentationFormat>
  <Paragraphs>67</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Austin</vt:lpstr>
      <vt:lpstr>Klompok 13</vt:lpstr>
      <vt:lpstr>Pengertian Geopolitik</vt:lpstr>
      <vt:lpstr> Istilah geopolitik pertama kali diartikan oleh Frederich Ratzel sebagai ilmu bumi politik (political geography) yang kemudian diperluas oleh Rudolf Kjellen menjadi geographical politic, disingkat geopolitik. </vt:lpstr>
      <vt:lpstr>Slide 4</vt:lpstr>
      <vt:lpstr>Slide 5</vt:lpstr>
      <vt:lpstr>Slide 6</vt:lpstr>
      <vt:lpstr>Slide 7</vt:lpstr>
      <vt:lpstr>Slide 8</vt:lpstr>
      <vt:lpstr>Slide 9</vt:lpstr>
      <vt:lpstr>Slide 10</vt:lpstr>
      <vt:lpstr>Terimakasih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acer</cp:lastModifiedBy>
  <cp:revision>33</cp:revision>
  <dcterms:created xsi:type="dcterms:W3CDTF">2013-10-02T13:22:36Z</dcterms:created>
  <dcterms:modified xsi:type="dcterms:W3CDTF">2015-04-24T08:22:45Z</dcterms:modified>
</cp:coreProperties>
</file>