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61" r:id="rId2"/>
    <p:sldId id="263" r:id="rId3"/>
    <p:sldId id="264" r:id="rId4"/>
    <p:sldId id="256" r:id="rId5"/>
    <p:sldId id="257" r:id="rId6"/>
    <p:sldId id="258" r:id="rId7"/>
    <p:sldId id="259" r:id="rId8"/>
    <p:sldId id="260" r:id="rId9"/>
    <p:sldId id="262" r:id="rId10"/>
  </p:sldIdLst>
  <p:sldSz cx="9144000" cy="6858000" type="screen4x3"/>
  <p:notesSz cx="6858000" cy="9080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1DD81-BCBF-4151-9737-E26ABA71D680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4376C-06CC-49F3-9281-2C57AFC57A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931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962DE-A95C-4072-B766-AD5F7305EF31}" type="datetimeFigureOut">
              <a:rPr lang="en-US" smtClean="0"/>
              <a:pPr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838200" y="1143000"/>
            <a:ext cx="7772400" cy="4648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smtClean="0">
                <a:solidFill>
                  <a:srgbClr val="C00000"/>
                </a:solidFill>
                <a:latin typeface="Arial Black" pitchFamily="34" charset="0"/>
              </a:rPr>
              <a:t>KULIAH XII</a:t>
            </a:r>
            <a:endParaRPr lang="en-US" sz="60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/>
            <a:r>
              <a:rPr lang="en-US" sz="6000" dirty="0" smtClean="0">
                <a:solidFill>
                  <a:srgbClr val="C00000"/>
                </a:solidFill>
                <a:latin typeface="Arial Black" pitchFamily="34" charset="0"/>
              </a:rPr>
              <a:t>PENELITIAN KUALITATIF</a:t>
            </a:r>
            <a:endParaRPr lang="en-US" sz="60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609600" y="533400"/>
            <a:ext cx="8153400" cy="175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PENELITIAN KUALITATIF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81000" y="2667000"/>
            <a:ext cx="8534400" cy="384720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sz="2400" b="1" dirty="0" err="1"/>
              <a:t>Jenis</a:t>
            </a:r>
            <a:r>
              <a:rPr lang="en-US" sz="2400" b="1" dirty="0"/>
              <a:t> </a:t>
            </a:r>
            <a:r>
              <a:rPr lang="en-US" sz="2400" b="1" dirty="0" err="1"/>
              <a:t>penelitian</a:t>
            </a:r>
            <a:r>
              <a:rPr lang="en-US" sz="2400" b="1" dirty="0"/>
              <a:t> </a:t>
            </a:r>
            <a:r>
              <a:rPr lang="en-US" sz="2400" b="1" dirty="0" err="1"/>
              <a:t>yg</a:t>
            </a:r>
            <a:r>
              <a:rPr lang="en-US" sz="2400" b="1" dirty="0"/>
              <a:t> </a:t>
            </a:r>
            <a:r>
              <a:rPr lang="en-US" sz="2400" b="1" dirty="0" err="1"/>
              <a:t>temuannya</a:t>
            </a:r>
            <a:r>
              <a:rPr lang="en-US" sz="2400" b="1" dirty="0"/>
              <a:t> </a:t>
            </a:r>
            <a:r>
              <a:rPr lang="en-US" sz="2400" b="1" dirty="0" err="1"/>
              <a:t>tidak</a:t>
            </a:r>
            <a:r>
              <a:rPr lang="en-US" sz="2400" b="1" dirty="0"/>
              <a:t> </a:t>
            </a:r>
            <a:r>
              <a:rPr lang="en-US" sz="2400" b="1" dirty="0" err="1"/>
              <a:t>melalui</a:t>
            </a:r>
            <a:r>
              <a:rPr lang="en-US" sz="2400" b="1" dirty="0"/>
              <a:t> </a:t>
            </a:r>
            <a:r>
              <a:rPr lang="en-US" sz="2400" b="1" dirty="0" err="1"/>
              <a:t>prosedur</a:t>
            </a:r>
            <a:r>
              <a:rPr lang="en-US" sz="2400" b="1" dirty="0"/>
              <a:t> </a:t>
            </a:r>
            <a:r>
              <a:rPr lang="en-US" sz="2400" b="1" dirty="0" err="1"/>
              <a:t>statistik</a:t>
            </a:r>
            <a:r>
              <a:rPr lang="en-US" sz="2400" b="1" dirty="0"/>
              <a:t>. </a:t>
            </a:r>
            <a:r>
              <a:rPr lang="en-US" sz="2400" b="1" dirty="0" err="1"/>
              <a:t>Penelitian</a:t>
            </a:r>
            <a:r>
              <a:rPr lang="en-US" sz="2400" b="1" dirty="0"/>
              <a:t> </a:t>
            </a:r>
            <a:r>
              <a:rPr lang="en-US" sz="2400" b="1" dirty="0" err="1"/>
              <a:t>ttg</a:t>
            </a:r>
            <a:r>
              <a:rPr lang="en-US" sz="2400" b="1" dirty="0"/>
              <a:t> </a:t>
            </a:r>
            <a:r>
              <a:rPr lang="en-US" sz="2400" b="1" dirty="0" err="1"/>
              <a:t>fungsi</a:t>
            </a:r>
            <a:r>
              <a:rPr lang="en-US" sz="2400" b="1" dirty="0"/>
              <a:t>/model </a:t>
            </a:r>
            <a:r>
              <a:rPr lang="en-US" sz="2400" b="1" dirty="0" err="1" smtClean="0"/>
              <a:t>organisasi,Perubahan</a:t>
            </a:r>
            <a:r>
              <a:rPr lang="en-US" sz="2400" b="1" dirty="0" smtClean="0"/>
              <a:t> </a:t>
            </a:r>
            <a:r>
              <a:rPr lang="en-US" sz="2400" b="1" dirty="0" err="1"/>
              <a:t>sosial</a:t>
            </a:r>
            <a:r>
              <a:rPr lang="en-US" sz="2400" b="1" dirty="0" smtClean="0"/>
              <a:t>,</a:t>
            </a:r>
            <a:r>
              <a:rPr lang="en-US" dirty="0" smtClean="0"/>
              <a:t> </a:t>
            </a:r>
            <a:r>
              <a:rPr lang="en-US" sz="2400" b="1" dirty="0" err="1"/>
              <a:t>pola</a:t>
            </a:r>
            <a:r>
              <a:rPr lang="en-US" sz="2400" b="1" dirty="0"/>
              <a:t> </a:t>
            </a:r>
            <a:r>
              <a:rPr lang="en-US" sz="2400" b="1" dirty="0" err="1"/>
              <a:t>pembelajaran</a:t>
            </a:r>
            <a:r>
              <a:rPr lang="en-US" sz="2000" b="1" dirty="0"/>
              <a:t>, </a:t>
            </a:r>
            <a:r>
              <a:rPr lang="en-US" sz="2400" b="1" dirty="0" err="1"/>
              <a:t>Pola</a:t>
            </a:r>
            <a:r>
              <a:rPr lang="en-US" sz="2400" b="1" dirty="0"/>
              <a:t> </a:t>
            </a:r>
            <a:r>
              <a:rPr lang="en-US" sz="2400" b="1" dirty="0" err="1" smtClean="0"/>
              <a:t>komunikasi</a:t>
            </a:r>
            <a:r>
              <a:rPr lang="en-US" sz="2400" b="1" dirty="0" smtClean="0"/>
              <a:t>, Model </a:t>
            </a:r>
            <a:r>
              <a:rPr lang="en-US" sz="2400" b="1" dirty="0" err="1" smtClean="0"/>
              <a:t>Konseling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Profil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anak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jalanan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Manajemen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belajar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anak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berprestasi</a:t>
            </a:r>
            <a:endParaRPr lang="en-US" sz="2400" b="1" dirty="0"/>
          </a:p>
          <a:p>
            <a:r>
              <a:rPr lang="en-US" sz="2800" b="1" dirty="0" err="1">
                <a:solidFill>
                  <a:srgbClr val="FF9900"/>
                </a:solidFill>
              </a:rPr>
              <a:t>Mengapa</a:t>
            </a:r>
            <a:r>
              <a:rPr lang="en-US" sz="2800" b="1" dirty="0">
                <a:solidFill>
                  <a:srgbClr val="FF9900"/>
                </a:solidFill>
              </a:rPr>
              <a:t> </a:t>
            </a:r>
            <a:r>
              <a:rPr lang="en-US" sz="2800" b="1" dirty="0" err="1">
                <a:solidFill>
                  <a:srgbClr val="FF9900"/>
                </a:solidFill>
              </a:rPr>
              <a:t>kualitatif</a:t>
            </a:r>
            <a:r>
              <a:rPr lang="en-US" sz="2800" b="1" dirty="0">
                <a:solidFill>
                  <a:srgbClr val="FF9900"/>
                </a:solidFill>
              </a:rPr>
              <a:t>?</a:t>
            </a:r>
          </a:p>
          <a:p>
            <a:r>
              <a:rPr lang="en-US" sz="2400" b="1" dirty="0" err="1"/>
              <a:t>Sifat</a:t>
            </a:r>
            <a:r>
              <a:rPr lang="en-US" sz="2400" b="1" dirty="0"/>
              <a:t> </a:t>
            </a:r>
            <a:r>
              <a:rPr lang="en-US" sz="2400" b="1" dirty="0" err="1"/>
              <a:t>dari</a:t>
            </a:r>
            <a:r>
              <a:rPr lang="en-US" sz="2400" b="1" dirty="0"/>
              <a:t> </a:t>
            </a:r>
            <a:r>
              <a:rPr lang="en-US" sz="2400" b="1" dirty="0" err="1"/>
              <a:t>masalah</a:t>
            </a:r>
            <a:r>
              <a:rPr lang="en-US" sz="2400" b="1" dirty="0"/>
              <a:t> yang </a:t>
            </a:r>
            <a:r>
              <a:rPr lang="en-US" sz="2400" b="1" dirty="0" err="1"/>
              <a:t>diteliti</a:t>
            </a:r>
            <a:r>
              <a:rPr lang="en-US" sz="2400" b="1" dirty="0"/>
              <a:t> </a:t>
            </a:r>
            <a:r>
              <a:rPr lang="en-US" sz="2400" b="1" dirty="0" err="1"/>
              <a:t>sangat</a:t>
            </a:r>
            <a:r>
              <a:rPr lang="en-US" sz="2400" b="1" dirty="0"/>
              <a:t> </a:t>
            </a:r>
            <a:r>
              <a:rPr lang="en-US" sz="2400" b="1" dirty="0" err="1"/>
              <a:t>alamiah</a:t>
            </a:r>
            <a:r>
              <a:rPr lang="en-US" sz="2400" b="1" dirty="0"/>
              <a:t>.</a:t>
            </a:r>
          </a:p>
          <a:p>
            <a:r>
              <a:rPr lang="en-US" sz="2400" b="1" dirty="0" err="1"/>
              <a:t>Bidang</a:t>
            </a:r>
            <a:r>
              <a:rPr lang="en-US" sz="2400" b="1" dirty="0"/>
              <a:t> </a:t>
            </a:r>
            <a:r>
              <a:rPr lang="en-US" sz="2400" b="1" dirty="0" err="1"/>
              <a:t>apa</a:t>
            </a:r>
            <a:r>
              <a:rPr lang="en-US" sz="2400" b="1" dirty="0"/>
              <a:t> </a:t>
            </a:r>
            <a:r>
              <a:rPr lang="en-US" sz="2400" b="1" dirty="0" err="1"/>
              <a:t>yg</a:t>
            </a:r>
            <a:r>
              <a:rPr lang="en-US" sz="2400" b="1" dirty="0"/>
              <a:t> paling </a:t>
            </a:r>
            <a:r>
              <a:rPr lang="en-US" sz="2400" b="1" dirty="0" err="1"/>
              <a:t>cocok</a:t>
            </a:r>
            <a:r>
              <a:rPr lang="en-US" sz="2400" b="1" dirty="0"/>
              <a:t>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kualitatif</a:t>
            </a:r>
            <a:r>
              <a:rPr lang="en-US" sz="2400" b="1" dirty="0"/>
              <a:t>?</a:t>
            </a:r>
          </a:p>
          <a:p>
            <a:r>
              <a:rPr lang="en-US" sz="2400" b="1" dirty="0" err="1"/>
              <a:t>Ilmu-ilmu</a:t>
            </a:r>
            <a:r>
              <a:rPr lang="en-US" sz="2400" b="1" dirty="0"/>
              <a:t> </a:t>
            </a:r>
            <a:r>
              <a:rPr lang="en-US" sz="2400" b="1" dirty="0" err="1"/>
              <a:t>sosial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perilaku</a:t>
            </a:r>
            <a:r>
              <a:rPr lang="en-US" sz="2400" b="1" dirty="0"/>
              <a:t>,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masalah</a:t>
            </a:r>
            <a:r>
              <a:rPr lang="en-US" sz="2400" b="1" dirty="0"/>
              <a:t> </a:t>
            </a:r>
            <a:r>
              <a:rPr lang="en-US" sz="2400" b="1" dirty="0" err="1"/>
              <a:t>yg</a:t>
            </a:r>
            <a:r>
              <a:rPr lang="en-US" sz="2400" b="1" dirty="0"/>
              <a:t> </a:t>
            </a:r>
            <a:r>
              <a:rPr lang="en-US" sz="2400" b="1" dirty="0" err="1"/>
              <a:t>terkait</a:t>
            </a:r>
            <a:r>
              <a:rPr lang="en-US" sz="2400" b="1" dirty="0"/>
              <a:t> </a:t>
            </a:r>
            <a:r>
              <a:rPr lang="en-US" sz="2400" b="1" dirty="0" err="1"/>
              <a:t>dgn</a:t>
            </a:r>
            <a:r>
              <a:rPr lang="en-US" sz="2400" b="1" dirty="0"/>
              <a:t> </a:t>
            </a:r>
            <a:r>
              <a:rPr lang="en-US" sz="2400" b="1" dirty="0" err="1"/>
              <a:t>tingkah</a:t>
            </a:r>
            <a:r>
              <a:rPr lang="en-US" sz="2400" b="1" dirty="0"/>
              <a:t> </a:t>
            </a:r>
            <a:r>
              <a:rPr lang="en-US" sz="2400" b="1" dirty="0" err="1"/>
              <a:t>laku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peranan</a:t>
            </a:r>
            <a:r>
              <a:rPr lang="en-US" sz="2400" b="1" dirty="0"/>
              <a:t> </a:t>
            </a:r>
            <a:r>
              <a:rPr lang="en-US" sz="2400" b="1" dirty="0" err="1"/>
              <a:t>manusia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7944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304800" y="0"/>
            <a:ext cx="8458200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sz="4000" b="1"/>
          </a:p>
          <a:p>
            <a:pPr>
              <a:lnSpc>
                <a:spcPct val="130000"/>
              </a:lnSpc>
            </a:pPr>
            <a:endParaRPr lang="en-US" sz="2800" b="1"/>
          </a:p>
          <a:p>
            <a:endParaRPr lang="en-US" sz="2800" b="1"/>
          </a:p>
          <a:p>
            <a:pPr algn="just"/>
            <a:r>
              <a:rPr lang="en-US" sz="2800" b="1"/>
              <a:t>ADALAH METODE PENELITIAN YANG DIGUNAKAN UNTUK MENELITI PADA KONDISI OBYEK YG ALAMIAH, PENELITI SEBAGAI INSTRUMEN, TEKNIK PENGUM-PULAN DATA GABUNGAN BERBAGAI METODE, ANALISIS INDUKTIF, HASIL-NYA LEBIH MENEKANKAN MAKNA OBYEK PENELITIAN DAN TIDAK DAPAT DIGENE-RALISASIKAN UNTUK POPULASI YANG LEBIH LUAS</a:t>
            </a:r>
            <a:r>
              <a:rPr lang="en-US" sz="2400" b="1"/>
              <a:t>.</a:t>
            </a:r>
          </a:p>
        </p:txBody>
      </p:sp>
      <p:sp>
        <p:nvSpPr>
          <p:cNvPr id="5123" name="WordArt 5"/>
          <p:cNvSpPr>
            <a:spLocks noChangeArrowheads="1" noChangeShapeType="1" noTextEdit="1"/>
          </p:cNvSpPr>
          <p:nvPr/>
        </p:nvSpPr>
        <p:spPr bwMode="auto">
          <a:xfrm>
            <a:off x="1524000" y="304800"/>
            <a:ext cx="60198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PENELIT.KUALITATIF</a:t>
            </a:r>
          </a:p>
        </p:txBody>
      </p:sp>
    </p:spTree>
    <p:extLst>
      <p:ext uri="{BB962C8B-B14F-4D97-AF65-F5344CB8AC3E}">
        <p14:creationId xmlns:p14="http://schemas.microsoft.com/office/powerpoint/2010/main" val="1227449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457200"/>
            <a:ext cx="7772400" cy="114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0070C0"/>
                </a:solidFill>
              </a:rPr>
              <a:t>PENELITIAN KUALITATIF</a:t>
            </a:r>
            <a:endParaRPr lang="en-US" sz="5400" b="1" dirty="0">
              <a:solidFill>
                <a:srgbClr val="0070C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1752600"/>
            <a:ext cx="7924800" cy="4800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PENELITIAN </a:t>
            </a:r>
            <a:r>
              <a:rPr lang="en-US" sz="2400" b="1" dirty="0" smtClean="0">
                <a:solidFill>
                  <a:schemeClr val="tx1"/>
                </a:solidFill>
              </a:rPr>
              <a:t>YANG MENDASARKAN PADA KEADAAN YANG SANGAT NATURAL SANGAT ALAMIAH, TIDAK ADA INTERVENSI DARI PENELITI.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PENELITIAN KUALITATIF BANYAK MENDISKRIPSIKAN HASIL LAPORANNYA CENDERUNG KE  DATA YANG BENTUKNYA  NARASI, DESKRIPSI DATA  DLM BENTUK KUALITATIF, BUKAN KUANTITATIF.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PENELITIAN KUALITATIF LEBIH BANYAK MENEKANKAN MAKNA YANG TERDAPAT PADA SUATU GEJALA, FENOMENA , KEJADIAN YANG DAPAT DI AMATI, DGN MENDASARKAN PADA PLACE, ACTOR DAN ACTION.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PENELITIAN KUALITATIF DALAM PENGUMPULAN DATANYA  HANYA MENDASARKAN PADA INTERIVIEW DAN OBSERVASI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457200"/>
            <a:ext cx="7772400" cy="114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0070C0"/>
                </a:solidFill>
              </a:rPr>
              <a:t>PARADIGMA PENELITIAN</a:t>
            </a:r>
          </a:p>
          <a:p>
            <a:pPr algn="ctr"/>
            <a:r>
              <a:rPr lang="en-US" sz="4800" b="1" dirty="0" smtClean="0">
                <a:solidFill>
                  <a:srgbClr val="0070C0"/>
                </a:solidFill>
              </a:rPr>
              <a:t>KUALITATIF</a:t>
            </a:r>
            <a:endParaRPr lang="en-US" sz="4800" b="1" dirty="0">
              <a:solidFill>
                <a:srgbClr val="0070C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2057400"/>
            <a:ext cx="7924800" cy="4343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0338" indent="-1430338"/>
            <a:r>
              <a:rPr lang="en-US" sz="2400" b="1" dirty="0" smtClean="0">
                <a:solidFill>
                  <a:srgbClr val="002060"/>
                </a:solidFill>
              </a:rPr>
              <a:t>DESAIN :  PENELITIAN  SANGAT UMUM , FLEKSIBEL  BERKEMBANG, TAMPIL DALAM PROSES PENELITIAN</a:t>
            </a:r>
          </a:p>
          <a:p>
            <a:pPr marL="1430338" indent="-1430338"/>
            <a:r>
              <a:rPr lang="en-US" sz="2400" b="1" dirty="0" smtClean="0">
                <a:solidFill>
                  <a:srgbClr val="002060"/>
                </a:solidFill>
              </a:rPr>
              <a:t>TUJUAN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</a:rPr>
              <a:t>  :  MEMPEROLEH PEMAHAMAN, MAKNA . MENGEMBANGKAN TEORI,              MENGGAMBARKAN REALITAS YANG KOMPLEKS</a:t>
            </a:r>
          </a:p>
          <a:p>
            <a:pPr marL="1430338" indent="-1430338"/>
            <a:r>
              <a:rPr lang="en-US" sz="2400" b="1" dirty="0" smtClean="0">
                <a:solidFill>
                  <a:srgbClr val="002060"/>
                </a:solidFill>
              </a:rPr>
              <a:t>TEKNIK PENELITIAN:  OBSERVASI, PARTICIPAN OBSERVATION  DIUTAMAKAN DENGAN WAWANCARA</a:t>
            </a:r>
          </a:p>
          <a:p>
            <a:pPr marL="1430338" indent="-1430338"/>
            <a:r>
              <a:rPr lang="en-US" sz="2400" b="1" dirty="0" smtClean="0">
                <a:solidFill>
                  <a:srgbClr val="002060"/>
                </a:solidFill>
              </a:rPr>
              <a:t>INSTRUMEN PENELITIAN:  PENELITI SEBAGAI INSTRUMEN (HUMAN INSTRUMEN)                                              BUKU CATATAN, TAPE RECORDER, ALAT MEKANIK </a:t>
            </a:r>
          </a:p>
          <a:p>
            <a:pPr marL="1195388" indent="-1195388"/>
            <a:endParaRPr lang="en-US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457200"/>
            <a:ext cx="7772400" cy="1371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C00000"/>
                </a:solidFill>
              </a:rPr>
              <a:t>PARADIGMA LANJUTAN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2209800"/>
            <a:ext cx="7924800" cy="4191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0063" indent="-1711325"/>
            <a:r>
              <a:rPr lang="en-US" sz="2400" b="1" dirty="0" smtClean="0">
                <a:solidFill>
                  <a:schemeClr val="tx1"/>
                </a:solidFill>
              </a:rPr>
              <a:t>JENIS DATA  :  DESKRIPTIF                                                          DOKUMEN PRIBADI, CATATAN LAPANGAN,  UCAPAN RESPONDEN,  GEJALA/KEJADIAN YANG DIAMATI/DITEMUKAN PENELITI</a:t>
            </a:r>
          </a:p>
          <a:p>
            <a:pPr marL="1770063" indent="-1711325"/>
            <a:r>
              <a:rPr lang="en-US" sz="2400" b="1" dirty="0" smtClean="0">
                <a:solidFill>
                  <a:schemeClr val="tx1"/>
                </a:solidFill>
              </a:rPr>
              <a:t>SAMPEL        :  KECIL                                                                   TIDAK REPRESENTATIF                                        PURPOSIF</a:t>
            </a:r>
          </a:p>
          <a:p>
            <a:pPr marL="1770063" indent="-1711325"/>
            <a:r>
              <a:rPr lang="en-US" sz="2400" b="1" dirty="0" smtClean="0">
                <a:solidFill>
                  <a:schemeClr val="tx1"/>
                </a:solidFill>
              </a:rPr>
              <a:t>ANALISIS DATA:  TERUS MENERUS SEJAK AWAL PENELITIAN SAMPAI  PENELITIAN SELESAI.                       BERSIFAT INDUKTIF                                             MENCARI POLA. MODEL, THEMA 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457200"/>
            <a:ext cx="7772400" cy="1371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C00000"/>
                </a:solidFill>
              </a:rPr>
              <a:t>PARADIGMA LANJUTAN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2209800"/>
            <a:ext cx="7924800" cy="441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87538" indent="-1828800"/>
            <a:r>
              <a:rPr lang="en-US" sz="2400" b="1" dirty="0" smtClean="0">
                <a:solidFill>
                  <a:schemeClr val="tx1"/>
                </a:solidFill>
              </a:rPr>
              <a:t>HUBUNGAN DENGAN RESPONDEN:  EMPATI,  AKRAB SANGAT DEKAT                                                  KEDUDUKAN ANTARA RESPONDEN DAN PENELITI SAMA, SETARAF                                 JANGKA WAKTU PENELITIAN AGAK LAMA</a:t>
            </a:r>
          </a:p>
          <a:p>
            <a:pPr marL="1887538" indent="-1828800"/>
            <a:r>
              <a:rPr lang="en-US" sz="2400" b="1" dirty="0" smtClean="0">
                <a:solidFill>
                  <a:schemeClr val="tx1"/>
                </a:solidFill>
              </a:rPr>
              <a:t>USULAN DESAIN:  LEBIH SINGKAT DIBANDING DENGAN PARADIGMA PENELITIAN KUANTITATIF. SEDIKIT MENGGUNAKAN LITERATUR     PEDEKATANNYA MASIH UMUM                      MASALAH YANG DIDUGA RELEVAN            </a:t>
            </a:r>
          </a:p>
          <a:p>
            <a:pPr marL="1887538" indent="-1828800"/>
            <a:endParaRPr lang="en-US" sz="2400" b="1" dirty="0" smtClean="0">
              <a:solidFill>
                <a:schemeClr val="tx1"/>
              </a:solidFill>
            </a:endParaRPr>
          </a:p>
          <a:p>
            <a:pPr marL="1887538" indent="-1828800"/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457200"/>
            <a:ext cx="7772400" cy="1371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C00000"/>
                </a:solidFill>
              </a:rPr>
              <a:t>PARADIGMA LANJUTAN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2209800"/>
            <a:ext cx="7924800" cy="441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87538" indent="-1828800"/>
            <a:r>
              <a:rPr lang="en-US" sz="2400" b="1" dirty="0" smtClean="0">
                <a:solidFill>
                  <a:schemeClr val="tx1"/>
                </a:solidFill>
              </a:rPr>
              <a:t>USULAN DESAIN:  TIDAK ADA HIPOTESIS. HIPOTESIS MUNCUL SESUDAH PENELITIAN LAPANGAN. FOKUS PENELITIAN SERING DITULIS  SETELAH ADA  DATA YANG DIPEROLEH DARI LAPANGAN.                                                         </a:t>
            </a:r>
          </a:p>
          <a:p>
            <a:pPr marL="58738"/>
            <a:r>
              <a:rPr lang="en-US" sz="2800" b="1" dirty="0" smtClean="0">
                <a:solidFill>
                  <a:srgbClr val="C00000"/>
                </a:solidFill>
              </a:rPr>
              <a:t>UNTUK MELAKUKAN PENELITIAN KUALITATIF SEBELUM MENYUSUN DESAIN PENELITIAN HARUS  DIAWALI DENGAN MELAKUKAN STUDI LAPANGAN DGN CERMAT UNTUK MEMASTIKAN MASALAHNYA 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CONTOH JUDUL</a:t>
            </a:r>
            <a:endParaRPr lang="en-US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PROFIL GURU </a:t>
            </a:r>
            <a:r>
              <a:rPr lang="en-US" b="1" smtClean="0"/>
              <a:t>KONSELOR SMA </a:t>
            </a:r>
            <a:r>
              <a:rPr lang="en-US" b="1" dirty="0" smtClean="0"/>
              <a:t>DI KOTA SEMARANG</a:t>
            </a:r>
          </a:p>
          <a:p>
            <a:r>
              <a:rPr lang="en-US" b="1" dirty="0" smtClean="0"/>
              <a:t>MODEL BIMBINGAN DALAM MENANGANI ANAK BERMASALAH DI SMK 7 SEMARANG</a:t>
            </a:r>
          </a:p>
          <a:p>
            <a:r>
              <a:rPr lang="en-US" b="1" dirty="0" smtClean="0"/>
              <a:t>MODEL BIMBINGAN ANAK DALAM KELUARGA BAGI KELUARGA YANG BERHASIL</a:t>
            </a:r>
          </a:p>
          <a:p>
            <a:r>
              <a:rPr lang="en-US" b="1" dirty="0" smtClean="0"/>
              <a:t>MODEL BIMBINGAN BAGI SISWA YANG TIDAK DISIPLIN BAGI SISWA SMA TUGU SUHARTO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431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JUDUL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TINJAUAN ILMIAH  KARYA ILMIAH KONSEPTUAL</dc:title>
  <dc:creator> </dc:creator>
  <cp:lastModifiedBy>Windows User</cp:lastModifiedBy>
  <cp:revision>18</cp:revision>
  <dcterms:created xsi:type="dcterms:W3CDTF">2012-03-24T00:06:41Z</dcterms:created>
  <dcterms:modified xsi:type="dcterms:W3CDTF">2018-12-02T13:02:07Z</dcterms:modified>
</cp:coreProperties>
</file>