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56" r:id="rId3"/>
    <p:sldId id="265" r:id="rId4"/>
    <p:sldId id="266" r:id="rId5"/>
    <p:sldId id="267" r:id="rId6"/>
    <p:sldId id="264" r:id="rId7"/>
    <p:sldId id="274" r:id="rId8"/>
    <p:sldId id="262" r:id="rId9"/>
    <p:sldId id="260" r:id="rId10"/>
    <p:sldId id="261" r:id="rId11"/>
    <p:sldId id="275" r:id="rId12"/>
    <p:sldId id="276" r:id="rId13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AB2619-CFB1-4075-99CC-38A975BDCBD0}" type="datetimeFigureOut">
              <a:rPr lang="id-ID" smtClean="0"/>
              <a:t>28/08/2018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9AF00-5E0C-416F-A202-06D82CE25867}" type="slidenum">
              <a:rPr lang="id-ID" smtClean="0"/>
              <a:t>‹#›</a:t>
            </a:fld>
            <a:endParaRPr lang="id-ID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AB2619-CFB1-4075-99CC-38A975BDCBD0}" type="datetimeFigureOut">
              <a:rPr lang="id-ID" smtClean="0"/>
              <a:t>28/08/2018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9AF00-5E0C-416F-A202-06D82CE25867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AB2619-CFB1-4075-99CC-38A975BDCBD0}" type="datetimeFigureOut">
              <a:rPr lang="id-ID" smtClean="0"/>
              <a:t>28/08/2018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9AF00-5E0C-416F-A202-06D82CE25867}" type="slidenum">
              <a:rPr lang="id-ID" smtClean="0"/>
              <a:t>‹#›</a:t>
            </a:fld>
            <a:endParaRPr lang="id-ID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AB2619-CFB1-4075-99CC-38A975BDCBD0}" type="datetimeFigureOut">
              <a:rPr lang="id-ID" smtClean="0"/>
              <a:t>28/08/2018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9AF00-5E0C-416F-A202-06D82CE25867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AB2619-CFB1-4075-99CC-38A975BDCBD0}" type="datetimeFigureOut">
              <a:rPr lang="id-ID" smtClean="0"/>
              <a:t>28/08/2018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9AF00-5E0C-416F-A202-06D82CE25867}" type="slidenum">
              <a:rPr lang="id-ID" smtClean="0"/>
              <a:t>‹#›</a:t>
            </a:fld>
            <a:endParaRPr lang="id-ID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AB2619-CFB1-4075-99CC-38A975BDCBD0}" type="datetimeFigureOut">
              <a:rPr lang="id-ID" smtClean="0"/>
              <a:t>28/08/2018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9AF00-5E0C-416F-A202-06D82CE25867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AB2619-CFB1-4075-99CC-38A975BDCBD0}" type="datetimeFigureOut">
              <a:rPr lang="id-ID" smtClean="0"/>
              <a:t>28/08/2018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9AF00-5E0C-416F-A202-06D82CE25867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AB2619-CFB1-4075-99CC-38A975BDCBD0}" type="datetimeFigureOut">
              <a:rPr lang="id-ID" smtClean="0"/>
              <a:t>28/08/2018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9AF00-5E0C-416F-A202-06D82CE25867}" type="slidenum">
              <a:rPr lang="id-ID" smtClean="0"/>
              <a:t>‹#›</a:t>
            </a:fld>
            <a:endParaRPr lang="id-ID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AB2619-CFB1-4075-99CC-38A975BDCBD0}" type="datetimeFigureOut">
              <a:rPr lang="id-ID" smtClean="0"/>
              <a:t>28/08/2018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9AF00-5E0C-416F-A202-06D82CE25867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AB2619-CFB1-4075-99CC-38A975BDCBD0}" type="datetimeFigureOut">
              <a:rPr lang="id-ID" smtClean="0"/>
              <a:t>28/08/2018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9AF00-5E0C-416F-A202-06D82CE25867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AB2619-CFB1-4075-99CC-38A975BDCBD0}" type="datetimeFigureOut">
              <a:rPr lang="id-ID" smtClean="0"/>
              <a:t>28/08/2018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29AF00-5E0C-416F-A202-06D82CE25867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0"/>
            <a:ext cx="7772400" cy="4571999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8800" spc="-80" baseline="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800600"/>
            <a:ext cx="6858000" cy="914400"/>
          </a:xfrm>
        </p:spPr>
        <p:txBody>
          <a:bodyPr/>
          <a:lstStyle>
            <a:lvl1pPr marL="0" indent="0" algn="l">
              <a:buNone/>
              <a:defRPr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50234-0CCB-458C-ABF0-627739E5A7AE}" type="datetimeFigureOut">
              <a:rPr lang="id-ID" smtClean="0">
                <a:solidFill>
                  <a:srgbClr val="000000"/>
                </a:solidFill>
              </a:rPr>
              <a:pPr/>
              <a:t>28/08/2018</a:t>
            </a:fld>
            <a:endParaRPr lang="id-ID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>
              <a:solidFill>
                <a:srgbClr val="00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54BC1B2B-B536-4CB4-B667-EA5641267ED1}" type="slidenum">
              <a:rPr lang="id-ID" smtClean="0">
                <a:solidFill>
                  <a:srgbClr val="000000"/>
                </a:solidFill>
              </a:rPr>
              <a:pPr/>
              <a:t>‹#›</a:t>
            </a:fld>
            <a:endParaRPr lang="id-ID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27352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50234-0CCB-458C-ABF0-627739E5A7AE}" type="datetimeFigureOut">
              <a:rPr lang="id-ID" smtClean="0">
                <a:solidFill>
                  <a:srgbClr val="000000"/>
                </a:solidFill>
              </a:rPr>
              <a:pPr/>
              <a:t>28/08/2018</a:t>
            </a:fld>
            <a:endParaRPr lang="id-ID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BC1B2B-B536-4CB4-B667-EA5641267ED1}" type="slidenum">
              <a:rPr lang="id-ID" smtClean="0">
                <a:solidFill>
                  <a:srgbClr val="D1282E"/>
                </a:solidFill>
              </a:rPr>
              <a:pPr/>
              <a:t>‹#›</a:t>
            </a:fld>
            <a:endParaRPr lang="id-ID">
              <a:solidFill>
                <a:srgbClr val="D1282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783534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88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50234-0CCB-458C-ABF0-627739E5A7AE}" type="datetimeFigureOut">
              <a:rPr lang="id-ID" smtClean="0">
                <a:solidFill>
                  <a:srgbClr val="000000"/>
                </a:solidFill>
              </a:rPr>
              <a:pPr/>
              <a:t>28/08/2018</a:t>
            </a:fld>
            <a:endParaRPr lang="id-ID">
              <a:solidFill>
                <a:srgbClr val="000000"/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4BC1B2B-B536-4CB4-B667-EA5641267ED1}" type="slidenum">
              <a:rPr lang="id-ID" smtClean="0">
                <a:solidFill>
                  <a:srgbClr val="D1282E"/>
                </a:solidFill>
              </a:rPr>
              <a:pPr/>
              <a:t>‹#›</a:t>
            </a:fld>
            <a:endParaRPr lang="id-ID">
              <a:solidFill>
                <a:srgbClr val="D1282E"/>
              </a:solidFill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id-ID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088627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3068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016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50234-0CCB-458C-ABF0-627739E5A7AE}" type="datetimeFigureOut">
              <a:rPr lang="id-ID" smtClean="0">
                <a:solidFill>
                  <a:srgbClr val="000000"/>
                </a:solidFill>
              </a:rPr>
              <a:pPr/>
              <a:t>28/08/2018</a:t>
            </a:fld>
            <a:endParaRPr lang="id-ID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BC1B2B-B536-4CB4-B667-EA5641267ED1}" type="slidenum">
              <a:rPr lang="id-ID" smtClean="0">
                <a:solidFill>
                  <a:srgbClr val="D1282E"/>
                </a:solidFill>
              </a:rPr>
              <a:pPr/>
              <a:t>‹#›</a:t>
            </a:fld>
            <a:endParaRPr lang="id-ID">
              <a:solidFill>
                <a:srgbClr val="D1282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401096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7632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0" cap="all" spc="1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27632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3208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lang="en-US" sz="1800" b="0" kern="1200" cap="all" spc="100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3208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50234-0CCB-458C-ABF0-627739E5A7AE}" type="datetimeFigureOut">
              <a:rPr lang="id-ID" smtClean="0">
                <a:solidFill>
                  <a:srgbClr val="000000"/>
                </a:solidFill>
              </a:rPr>
              <a:pPr/>
              <a:t>28/08/2018</a:t>
            </a:fld>
            <a:endParaRPr lang="id-ID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BC1B2B-B536-4CB4-B667-EA5641267ED1}" type="slidenum">
              <a:rPr lang="id-ID" smtClean="0">
                <a:solidFill>
                  <a:srgbClr val="D1282E"/>
                </a:solidFill>
              </a:rPr>
              <a:pPr/>
              <a:t>‹#›</a:t>
            </a:fld>
            <a:endParaRPr lang="id-ID">
              <a:solidFill>
                <a:srgbClr val="D1282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5230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50234-0CCB-458C-ABF0-627739E5A7AE}" type="datetimeFigureOut">
              <a:rPr lang="id-ID" smtClean="0">
                <a:solidFill>
                  <a:srgbClr val="000000"/>
                </a:solidFill>
              </a:rPr>
              <a:pPr/>
              <a:t>28/08/2018</a:t>
            </a:fld>
            <a:endParaRPr lang="id-ID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BC1B2B-B536-4CB4-B667-EA5641267ED1}" type="slidenum">
              <a:rPr lang="id-ID" smtClean="0">
                <a:solidFill>
                  <a:srgbClr val="D1282E"/>
                </a:solidFill>
              </a:rPr>
              <a:pPr/>
              <a:t>‹#›</a:t>
            </a:fld>
            <a:endParaRPr lang="id-ID">
              <a:solidFill>
                <a:srgbClr val="D1282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104416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50234-0CCB-458C-ABF0-627739E5A7AE}" type="datetimeFigureOut">
              <a:rPr lang="id-ID" smtClean="0">
                <a:solidFill>
                  <a:srgbClr val="000000"/>
                </a:solidFill>
              </a:rPr>
              <a:pPr/>
              <a:t>28/08/2018</a:t>
            </a:fld>
            <a:endParaRPr lang="id-ID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BC1B2B-B536-4CB4-B667-EA5641267ED1}" type="slidenum">
              <a:rPr lang="id-ID" smtClean="0">
                <a:solidFill>
                  <a:srgbClr val="D1282E"/>
                </a:solidFill>
              </a:rPr>
              <a:pPr/>
              <a:t>‹#›</a:t>
            </a:fld>
            <a:endParaRPr lang="id-ID">
              <a:solidFill>
                <a:srgbClr val="D1282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478689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50234-0CCB-458C-ABF0-627739E5A7AE}" type="datetimeFigureOut">
              <a:rPr lang="id-ID" smtClean="0">
                <a:solidFill>
                  <a:srgbClr val="000000"/>
                </a:solidFill>
              </a:rPr>
              <a:pPr/>
              <a:t>28/08/2018</a:t>
            </a:fld>
            <a:endParaRPr lang="id-ID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BC1B2B-B536-4CB4-B667-EA5641267ED1}" type="slidenum">
              <a:rPr lang="id-ID" smtClean="0">
                <a:solidFill>
                  <a:srgbClr val="D1282E"/>
                </a:solidFill>
              </a:rPr>
              <a:pPr/>
              <a:t>‹#›</a:t>
            </a:fld>
            <a:endParaRPr lang="id-ID">
              <a:solidFill>
                <a:srgbClr val="D1282E"/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04628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50234-0CCB-458C-ABF0-627739E5A7AE}" type="datetimeFigureOut">
              <a:rPr lang="id-ID" smtClean="0">
                <a:solidFill>
                  <a:srgbClr val="000000"/>
                </a:solidFill>
              </a:rPr>
              <a:pPr/>
              <a:t>28/08/2018</a:t>
            </a:fld>
            <a:endParaRPr lang="id-ID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54BC1B2B-B536-4CB4-B667-EA5641267ED1}" type="slidenum">
              <a:rPr lang="id-ID" smtClean="0">
                <a:solidFill>
                  <a:srgbClr val="000000"/>
                </a:solidFill>
              </a:rPr>
              <a:pPr/>
              <a:t>‹#›</a:t>
            </a:fld>
            <a:endParaRPr lang="id-ID">
              <a:solidFill>
                <a:srgbClr val="000000"/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464523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50234-0CCB-458C-ABF0-627739E5A7AE}" type="datetimeFigureOut">
              <a:rPr lang="id-ID" smtClean="0">
                <a:solidFill>
                  <a:srgbClr val="000000"/>
                </a:solidFill>
              </a:rPr>
              <a:pPr/>
              <a:t>28/08/2018</a:t>
            </a:fld>
            <a:endParaRPr lang="id-ID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BC1B2B-B536-4CB4-B667-EA5641267ED1}" type="slidenum">
              <a:rPr lang="id-ID" smtClean="0">
                <a:solidFill>
                  <a:srgbClr val="D1282E"/>
                </a:solidFill>
              </a:rPr>
              <a:pPr/>
              <a:t>‹#›</a:t>
            </a:fld>
            <a:endParaRPr lang="id-ID">
              <a:solidFill>
                <a:srgbClr val="D1282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567923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050234-0CCB-458C-ABF0-627739E5A7AE}" type="datetimeFigureOut">
              <a:rPr lang="id-ID" smtClean="0">
                <a:solidFill>
                  <a:srgbClr val="000000"/>
                </a:solidFill>
              </a:rPr>
              <a:pPr/>
              <a:t>28/08/2018</a:t>
            </a:fld>
            <a:endParaRPr lang="id-ID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BC1B2B-B536-4CB4-B667-EA5641267ED1}" type="slidenum">
              <a:rPr lang="id-ID" smtClean="0">
                <a:solidFill>
                  <a:srgbClr val="D1282E"/>
                </a:solidFill>
              </a:rPr>
              <a:pPr/>
              <a:t>‹#›</a:t>
            </a:fld>
            <a:endParaRPr lang="id-ID">
              <a:solidFill>
                <a:srgbClr val="D1282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8884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0AAB2619-CFB1-4075-99CC-38A975BDCBD0}" type="datetimeFigureOut">
              <a:rPr lang="id-ID" smtClean="0"/>
              <a:t>28/08/2018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EB29AF00-5E0C-416F-A202-06D82CE25867}" type="slidenum">
              <a:rPr lang="id-ID" smtClean="0"/>
              <a:t>‹#›</a:t>
            </a:fld>
            <a:endParaRPr 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57912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76200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 vert="horz" lIns="91440" tIns="45720" rIns="91440" bIns="0" rtlCol="0" anchor="b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7B050234-0CCB-458C-ABF0-627739E5A7AE}" type="datetimeFigureOut">
              <a:rPr lang="id-ID" smtClean="0">
                <a:solidFill>
                  <a:srgbClr val="000000"/>
                </a:solidFill>
              </a:rPr>
              <a:pPr/>
              <a:t>28/08/2018</a:t>
            </a:fld>
            <a:endParaRPr lang="id-ID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492875"/>
            <a:ext cx="3429000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id-ID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16200000">
            <a:off x="8227377" y="5885497"/>
            <a:ext cx="13157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 b="1">
                <a:solidFill>
                  <a:schemeClr val="tx2"/>
                </a:solidFill>
              </a:defRPr>
            </a:lvl1pPr>
          </a:lstStyle>
          <a:p>
            <a:fld id="{54BC1B2B-B536-4CB4-B667-EA5641267ED1}" type="slidenum">
              <a:rPr lang="id-ID" smtClean="0">
                <a:solidFill>
                  <a:srgbClr val="D1282E"/>
                </a:solidFill>
              </a:rPr>
              <a:pPr/>
              <a:t>‹#›</a:t>
            </a:fld>
            <a:endParaRPr lang="id-ID">
              <a:solidFill>
                <a:srgbClr val="D1282E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74694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600" kern="1200" cap="all" spc="-6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d-ID" sz="4400" b="1" dirty="0" smtClean="0"/>
              <a:t>Teknik modifikasi pengolahan pangan</a:t>
            </a:r>
            <a:endParaRPr lang="id-ID" sz="4400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id-ID" dirty="0" smtClean="0"/>
              <a:t>M. Khoiron Ferdiansyah, STP., M.Sc.</a:t>
            </a:r>
          </a:p>
          <a:p>
            <a:r>
              <a:rPr lang="id-ID" dirty="0" smtClean="0"/>
              <a:t>Arief Rakhman Affandi, STP., M.Si.</a:t>
            </a:r>
            <a:endParaRPr lang="id-ID" dirty="0"/>
          </a:p>
        </p:txBody>
      </p:sp>
      <p:grpSp>
        <p:nvGrpSpPr>
          <p:cNvPr id="4" name="Group 3"/>
          <p:cNvGrpSpPr/>
          <p:nvPr/>
        </p:nvGrpSpPr>
        <p:grpSpPr>
          <a:xfrm>
            <a:off x="0" y="5517232"/>
            <a:ext cx="8964488" cy="1340768"/>
            <a:chOff x="0" y="5266170"/>
            <a:chExt cx="8172400" cy="1591830"/>
          </a:xfrm>
        </p:grpSpPr>
        <p:pic>
          <p:nvPicPr>
            <p:cNvPr id="5" name="Picture 2" descr="C:\Users\ASUS\Desktop\image1.jpe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266170"/>
              <a:ext cx="2368128" cy="159183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3" descr="C:\Users\ASUS\Desktop\food-and-chemistry-101635580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68127" y="5266170"/>
              <a:ext cx="2387745" cy="159183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4" descr="C:\Users\ASUS\Desktop\food-chemistry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55872" y="5305032"/>
              <a:ext cx="3416528" cy="155296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890936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548680"/>
            <a:ext cx="7315200" cy="794057"/>
          </a:xfrm>
        </p:spPr>
        <p:txBody>
          <a:bodyPr/>
          <a:lstStyle/>
          <a:p>
            <a:r>
              <a:rPr lang="id-ID" b="1" dirty="0" smtClean="0"/>
              <a:t>KONTRAK PERKULIAHAN</a:t>
            </a:r>
            <a:endParaRPr lang="id-ID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4803" y="1403229"/>
            <a:ext cx="8064896" cy="5400600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lang="id-ID" dirty="0" smtClean="0">
                <a:latin typeface="Bell MT" pitchFamily="18" charset="0"/>
                <a:ea typeface="Batang" pitchFamily="18" charset="-127"/>
              </a:rPr>
              <a:t>Program Studi 	: Teknologi Pangan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id-ID" dirty="0" smtClean="0">
                <a:latin typeface="Bell MT" pitchFamily="18" charset="0"/>
                <a:ea typeface="Batang" pitchFamily="18" charset="-127"/>
              </a:rPr>
              <a:t>Mata Kuliah 		: Teknik Modifikasi Pengolahan Pangan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id-ID" dirty="0" smtClean="0">
                <a:latin typeface="Bell MT" pitchFamily="18" charset="0"/>
                <a:ea typeface="Batang" pitchFamily="18" charset="-127"/>
              </a:rPr>
              <a:t>Dosen Pengampu 	: M. Khoiron Ferdiansyah, STP., M.Sc.	</a:t>
            </a:r>
            <a:r>
              <a:rPr lang="id-ID" dirty="0">
                <a:latin typeface="Bell MT" pitchFamily="18" charset="0"/>
                <a:ea typeface="Batang" pitchFamily="18" charset="-127"/>
              </a:rPr>
              <a:t>	</a:t>
            </a:r>
            <a:r>
              <a:rPr lang="id-ID" dirty="0" smtClean="0">
                <a:latin typeface="Bell MT" pitchFamily="18" charset="0"/>
                <a:ea typeface="Batang" pitchFamily="18" charset="-127"/>
              </a:rPr>
              <a:t>	  </a:t>
            </a:r>
            <a:r>
              <a:rPr lang="id-ID" dirty="0">
                <a:latin typeface="Bell MT" pitchFamily="18" charset="0"/>
                <a:ea typeface="Batang" pitchFamily="18" charset="-127"/>
              </a:rPr>
              <a:t>Arief Rakhman Affandi, STP., </a:t>
            </a:r>
            <a:r>
              <a:rPr lang="id-ID" dirty="0" smtClean="0">
                <a:latin typeface="Bell MT" pitchFamily="18" charset="0"/>
                <a:ea typeface="Batang" pitchFamily="18" charset="-127"/>
              </a:rPr>
              <a:t>M.Si</a:t>
            </a:r>
            <a:endParaRPr lang="id-ID" dirty="0">
              <a:latin typeface="Bell MT" pitchFamily="18" charset="0"/>
              <a:ea typeface="Batang" pitchFamily="18" charset="-127"/>
            </a:endParaRP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id-ID" dirty="0" smtClean="0">
                <a:latin typeface="Bell MT" pitchFamily="18" charset="0"/>
                <a:ea typeface="Batang" pitchFamily="18" charset="-127"/>
              </a:rPr>
              <a:t>Jumlah SKS 		: SKS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id-ID" dirty="0" smtClean="0">
                <a:latin typeface="Bell MT" pitchFamily="18" charset="0"/>
                <a:ea typeface="Batang" pitchFamily="18" charset="-127"/>
              </a:rPr>
              <a:t>Semester 		: Gasal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id-ID" dirty="0" smtClean="0">
                <a:latin typeface="Bell MT" pitchFamily="18" charset="0"/>
                <a:ea typeface="Batang" pitchFamily="18" charset="-127"/>
              </a:rPr>
              <a:t>Deskripsi Mata Kuliah </a:t>
            </a:r>
          </a:p>
          <a:p>
            <a:pPr marL="176213" indent="0">
              <a:buNone/>
            </a:pPr>
            <a:r>
              <a:rPr lang="id-ID" dirty="0">
                <a:latin typeface="Bell MT" pitchFamily="18" charset="0"/>
                <a:ea typeface="Batang" pitchFamily="18" charset="-127"/>
              </a:rPr>
              <a:t>Mata kuliah ini menjelaskan teknik pengolahan pangan pada tingkat lanjut sesuai dengan perkembangan ilmu dan teknologi pangan paling mutakhir, dengan tujuan untuk meningkatkan nilai kemanfaatan bahan baku dan produk pangan</a:t>
            </a:r>
          </a:p>
        </p:txBody>
      </p:sp>
    </p:spTree>
    <p:extLst>
      <p:ext uri="{BB962C8B-B14F-4D97-AF65-F5344CB8AC3E}">
        <p14:creationId xmlns:p14="http://schemas.microsoft.com/office/powerpoint/2010/main" val="1037389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2172" y="188640"/>
            <a:ext cx="6480720" cy="900018"/>
          </a:xfrm>
        </p:spPr>
        <p:txBody>
          <a:bodyPr>
            <a:noAutofit/>
          </a:bodyPr>
          <a:lstStyle/>
          <a:p>
            <a:r>
              <a:rPr lang="id-ID" sz="4400" b="1" dirty="0" smtClean="0">
                <a:latin typeface="+mn-lt"/>
              </a:rPr>
              <a:t>Jadwal pertemuan</a:t>
            </a:r>
            <a:endParaRPr lang="id-ID" sz="4400" b="1" dirty="0">
              <a:latin typeface="+mn-lt"/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95266534"/>
              </p:ext>
            </p:extLst>
          </p:nvPr>
        </p:nvGraphicFramePr>
        <p:xfrm>
          <a:off x="251520" y="1124744"/>
          <a:ext cx="8496944" cy="4246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12434"/>
                <a:gridCol w="4993818"/>
                <a:gridCol w="149069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PERTEMUAN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MATERI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DOSEN</a:t>
                      </a:r>
                      <a:endParaRPr lang="id-ID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1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Pendahuluan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KF</a:t>
                      </a:r>
                      <a:endParaRPr lang="id-ID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2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dirty="0" smtClean="0">
                          <a:solidFill>
                            <a:srgbClr val="292934"/>
                          </a:solidFill>
                        </a:rPr>
                        <a:t>Hidrolisis, Cross Linking, Substitusi (Modifikasi Kimia)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KF</a:t>
                      </a:r>
                      <a:endParaRPr lang="id-ID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3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dirty="0" smtClean="0">
                          <a:solidFill>
                            <a:srgbClr val="292934"/>
                          </a:solidFill>
                        </a:rPr>
                        <a:t>Hydrothermal Treatment, Autoclaving Cooling, Ekstruksi, Pregelatinisasi (Modifikasi Fisik)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KF</a:t>
                      </a:r>
                      <a:endParaRPr lang="id-ID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4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dirty="0" smtClean="0">
                          <a:solidFill>
                            <a:srgbClr val="292934"/>
                          </a:solidFill>
                        </a:rPr>
                        <a:t>High Hydrostatic Pressure Technology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KF</a:t>
                      </a:r>
                      <a:endParaRPr lang="id-ID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5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dirty="0" smtClean="0">
                          <a:solidFill>
                            <a:srgbClr val="292934"/>
                          </a:solidFill>
                        </a:rPr>
                        <a:t>Pulsed Electric Field Technology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KF</a:t>
                      </a:r>
                      <a:endParaRPr lang="id-ID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6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Supercritical Fluid Technology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KF</a:t>
                      </a:r>
                      <a:endParaRPr lang="id-ID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7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Ultrasound Technology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KF</a:t>
                      </a:r>
                      <a:endParaRPr lang="id-ID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8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Tugas Mahasiswa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KF</a:t>
                      </a:r>
                      <a:endParaRPr lang="id-ID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9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d-ID" dirty="0" smtClean="0"/>
                        <a:t>UTS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dirty="0" smtClean="0"/>
                        <a:t>KF-AR</a:t>
                      </a:r>
                      <a:endParaRPr lang="id-ID" dirty="0"/>
                    </a:p>
                  </a:txBody>
                  <a:tcPr/>
                </a:tc>
              </a:tr>
            </a:tbl>
          </a:graphicData>
        </a:graphic>
      </p:graphicFrame>
      <p:grpSp>
        <p:nvGrpSpPr>
          <p:cNvPr id="3" name="Group 2"/>
          <p:cNvGrpSpPr/>
          <p:nvPr/>
        </p:nvGrpSpPr>
        <p:grpSpPr>
          <a:xfrm>
            <a:off x="0" y="5517232"/>
            <a:ext cx="8964488" cy="1340768"/>
            <a:chOff x="0" y="5266170"/>
            <a:chExt cx="8172400" cy="1591830"/>
          </a:xfrm>
        </p:grpSpPr>
        <p:pic>
          <p:nvPicPr>
            <p:cNvPr id="2050" name="Picture 2" descr="C:\Users\ASUS\Desktop\image1.jpe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266170"/>
              <a:ext cx="2368128" cy="159183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1" name="Picture 3" descr="C:\Users\ASUS\Desktop\food-and-chemistry-101635580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68127" y="5266170"/>
              <a:ext cx="2387745" cy="159183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2" name="Picture 4" descr="C:\Users\ASUS\Desktop\food-chemistry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55872" y="5305032"/>
              <a:ext cx="3416528" cy="155296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790344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6297638"/>
              </p:ext>
            </p:extLst>
          </p:nvPr>
        </p:nvGraphicFramePr>
        <p:xfrm>
          <a:off x="683568" y="1340768"/>
          <a:ext cx="7776864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4216"/>
                <a:gridCol w="4464496"/>
                <a:gridCol w="136815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PERTEMUAN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MATERI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DOSEN</a:t>
                      </a:r>
                      <a:endParaRPr lang="id-ID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10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88900" indent="0" algn="l" fontAlgn="b"/>
                      <a:r>
                        <a:rPr lang="id-ID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Nano and Micro Particle Technology</a:t>
                      </a:r>
                      <a:endParaRPr lang="id-ID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AR</a:t>
                      </a:r>
                      <a:endParaRPr lang="id-ID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11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88900" indent="0" algn="l" fontAlgn="b"/>
                      <a:r>
                        <a:rPr lang="id-ID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Emulsion Technology</a:t>
                      </a:r>
                      <a:endParaRPr lang="id-ID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AR</a:t>
                      </a:r>
                      <a:endParaRPr lang="id-ID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12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88900" indent="0" algn="l" fontAlgn="b"/>
                      <a:r>
                        <a:rPr lang="id-ID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Encapsulation Technology</a:t>
                      </a:r>
                      <a:endParaRPr lang="id-ID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AR</a:t>
                      </a:r>
                      <a:endParaRPr lang="id-ID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13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88900" indent="0" algn="l" fontAlgn="b"/>
                      <a:r>
                        <a:rPr lang="id-ID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Genetycal Modification</a:t>
                      </a:r>
                      <a:endParaRPr lang="id-ID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AR</a:t>
                      </a:r>
                      <a:endParaRPr lang="id-ID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14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88900" indent="0" algn="l" fontAlgn="b"/>
                      <a:r>
                        <a:rPr lang="id-ID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Enzyme-Catalyzed</a:t>
                      </a:r>
                      <a:r>
                        <a:rPr lang="id-ID" sz="1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Modification</a:t>
                      </a:r>
                      <a:endParaRPr lang="id-ID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AR</a:t>
                      </a:r>
                      <a:endParaRPr lang="id-ID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15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88900" indent="0" algn="l" fontAlgn="b"/>
                      <a:r>
                        <a:rPr lang="id-ID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Tugas Mahasiswa</a:t>
                      </a:r>
                      <a:endParaRPr lang="id-ID" sz="18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AR</a:t>
                      </a:r>
                      <a:endParaRPr lang="id-ID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16</a:t>
                      </a:r>
                      <a:endParaRPr lang="id-ID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88900" indent="0" algn="l" fontAlgn="b"/>
                      <a:r>
                        <a:rPr lang="id-ID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UAS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KF</a:t>
                      </a:r>
                      <a:endParaRPr lang="id-ID" dirty="0"/>
                    </a:p>
                  </a:txBody>
                  <a:tcPr/>
                </a:tc>
              </a:tr>
            </a:tbl>
          </a:graphicData>
        </a:graphic>
      </p:graphicFrame>
      <p:grpSp>
        <p:nvGrpSpPr>
          <p:cNvPr id="3" name="Group 2"/>
          <p:cNvGrpSpPr/>
          <p:nvPr/>
        </p:nvGrpSpPr>
        <p:grpSpPr>
          <a:xfrm>
            <a:off x="0" y="5517232"/>
            <a:ext cx="8964488" cy="1340768"/>
            <a:chOff x="0" y="5266170"/>
            <a:chExt cx="8172400" cy="1591830"/>
          </a:xfrm>
        </p:grpSpPr>
        <p:pic>
          <p:nvPicPr>
            <p:cNvPr id="5" name="Picture 2" descr="C:\Users\ASUS\Desktop\image1.jpe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266170"/>
              <a:ext cx="2368128" cy="159183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3" descr="C:\Users\ASUS\Desktop\food-and-chemistry-101635580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68127" y="5266170"/>
              <a:ext cx="2387745" cy="159183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4" descr="C:\Users\ASUS\Desktop\food-chemistry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55872" y="5305032"/>
              <a:ext cx="3416528" cy="155296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708379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620688"/>
            <a:ext cx="8496944" cy="990600"/>
          </a:xfrm>
        </p:spPr>
        <p:txBody>
          <a:bodyPr>
            <a:noAutofit/>
          </a:bodyPr>
          <a:lstStyle/>
          <a:p>
            <a:r>
              <a:rPr lang="id-ID" b="1" dirty="0" smtClean="0"/>
              <a:t>Pendahuluan</a:t>
            </a:r>
            <a:endParaRPr lang="id-ID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848200"/>
          </a:xfrm>
        </p:spPr>
        <p:txBody>
          <a:bodyPr/>
          <a:lstStyle/>
          <a:p>
            <a:pPr marL="354013" indent="-354013">
              <a:buFont typeface="Wingdings" pitchFamily="2" charset="2"/>
              <a:buChar char="§"/>
            </a:pPr>
            <a:r>
              <a:rPr lang="id-ID" dirty="0" smtClean="0"/>
              <a:t>Perkembangan teknologi pangan sesuai tantangan dan kebutuhan masyarakat</a:t>
            </a:r>
          </a:p>
          <a:p>
            <a:pPr marL="354013" indent="-354013">
              <a:buFont typeface="Wingdings" pitchFamily="2" charset="2"/>
              <a:buChar char="§"/>
            </a:pPr>
            <a:r>
              <a:rPr lang="id-ID" dirty="0" smtClean="0"/>
              <a:t>Teknik modifikasi pengolahan pangan sebagai bentuk teknologi pengolahan pangan tingkat lanjut</a:t>
            </a:r>
          </a:p>
          <a:p>
            <a:pPr marL="354013" indent="-354013">
              <a:buFont typeface="Wingdings" pitchFamily="2" charset="2"/>
              <a:buChar char="§"/>
            </a:pPr>
            <a:r>
              <a:rPr lang="id-ID" dirty="0" smtClean="0"/>
              <a:t>Teknik modifikasi pengolahan pangan memerlukan ketrampilan, serta penerapan ilmu dan teknologi pangan pada tingkat lanjut</a:t>
            </a:r>
          </a:p>
          <a:p>
            <a:pPr marL="354013" indent="-354013">
              <a:buFont typeface="Wingdings" pitchFamily="2" charset="2"/>
              <a:buChar char="§"/>
            </a:pPr>
            <a:r>
              <a:rPr lang="id-ID" dirty="0" smtClean="0"/>
              <a:t>Teknik modifikasi pengolahan pangan berkembang secara dinamis 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0" y="5517232"/>
            <a:ext cx="8964488" cy="1340768"/>
            <a:chOff x="0" y="5266170"/>
            <a:chExt cx="8172400" cy="1591830"/>
          </a:xfrm>
        </p:grpSpPr>
        <p:pic>
          <p:nvPicPr>
            <p:cNvPr id="5" name="Picture 2" descr="C:\Users\ASUS\Desktop\image1.jpe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266170"/>
              <a:ext cx="2368128" cy="159183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3" descr="C:\Users\ASUS\Desktop\food-and-chemistry-101635580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68127" y="5266170"/>
              <a:ext cx="2387745" cy="159183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4" descr="C:\Users\ASUS\Desktop\food-chemistry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55872" y="5305032"/>
              <a:ext cx="3416528" cy="155296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863345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2924944"/>
            <a:ext cx="8229600" cy="990600"/>
          </a:xfrm>
        </p:spPr>
        <p:txBody>
          <a:bodyPr>
            <a:noAutofit/>
          </a:bodyPr>
          <a:lstStyle/>
          <a:p>
            <a:pPr algn="ctr"/>
            <a:r>
              <a:rPr lang="id-ID" sz="6600" b="1" dirty="0" smtClean="0"/>
              <a:t>TUGAS MAHASISWA</a:t>
            </a:r>
            <a:br>
              <a:rPr lang="id-ID" sz="6600" b="1" dirty="0" smtClean="0"/>
            </a:br>
            <a:r>
              <a:rPr lang="id-ID" sz="6600" b="1" dirty="0"/>
              <a:t/>
            </a:r>
            <a:br>
              <a:rPr lang="id-ID" sz="6600" b="1" dirty="0"/>
            </a:br>
            <a:endParaRPr lang="id-ID" sz="4400" b="1" dirty="0">
              <a:solidFill>
                <a:schemeClr val="tx1"/>
              </a:solidFill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0" y="5517232"/>
            <a:ext cx="8964488" cy="1340768"/>
            <a:chOff x="0" y="5266170"/>
            <a:chExt cx="8172400" cy="1591830"/>
          </a:xfrm>
        </p:grpSpPr>
        <p:pic>
          <p:nvPicPr>
            <p:cNvPr id="4" name="Picture 2" descr="C:\Users\ASUS\Desktop\image1.jpe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266170"/>
              <a:ext cx="2368128" cy="159183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" name="Picture 3" descr="C:\Users\ASUS\Desktop\food-and-chemistry-101635580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68127" y="5266170"/>
              <a:ext cx="2387745" cy="159183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4" descr="C:\Users\ASUS\Desktop\food-chemistry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55872" y="5305032"/>
              <a:ext cx="3416528" cy="155296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264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Tugas </a:t>
            </a:r>
            <a:r>
              <a:rPr lang="id-ID" dirty="0" smtClean="0"/>
              <a:t>I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997152"/>
          </a:xfrm>
        </p:spPr>
        <p:txBody>
          <a:bodyPr>
            <a:noAutofit/>
          </a:bodyPr>
          <a:lstStyle/>
          <a:p>
            <a:pPr marL="514350" indent="-514350">
              <a:buAutoNum type="arabicPeriod"/>
            </a:pPr>
            <a:r>
              <a:rPr lang="id-ID" sz="1800" dirty="0" smtClean="0"/>
              <a:t>Individu</a:t>
            </a:r>
          </a:p>
          <a:p>
            <a:pPr marL="514350" indent="-514350">
              <a:buAutoNum type="arabicPeriod"/>
            </a:pPr>
            <a:r>
              <a:rPr lang="id-ID" sz="1800" dirty="0" smtClean="0"/>
              <a:t>Membuat </a:t>
            </a:r>
            <a:r>
              <a:rPr lang="id-ID" sz="1800" b="1" dirty="0" smtClean="0"/>
              <a:t>e-book</a:t>
            </a:r>
            <a:r>
              <a:rPr lang="id-ID" sz="1800" dirty="0" smtClean="0"/>
              <a:t> materi </a:t>
            </a:r>
            <a:r>
              <a:rPr lang="id-ID" sz="1800" dirty="0" smtClean="0"/>
              <a:t>sesuai topik yang ditentukan </a:t>
            </a:r>
          </a:p>
          <a:p>
            <a:pPr marL="530225" indent="0">
              <a:buNone/>
            </a:pPr>
            <a:r>
              <a:rPr lang="id-ID" sz="1800" dirty="0" smtClean="0"/>
              <a:t>(A4, TMR, 3-3-3-3, spasi </a:t>
            </a:r>
            <a:r>
              <a:rPr lang="id-ID" sz="1800" dirty="0" smtClean="0"/>
              <a:t>1.5</a:t>
            </a:r>
            <a:r>
              <a:rPr lang="id-ID" sz="1800" dirty="0"/>
              <a:t>)</a:t>
            </a:r>
            <a:endParaRPr lang="id-ID" sz="1800" dirty="0" smtClean="0"/>
          </a:p>
          <a:p>
            <a:pPr marL="514350" indent="-514350">
              <a:buFont typeface="+mj-lt"/>
              <a:buAutoNum type="arabicPeriod" startAt="3"/>
            </a:pPr>
            <a:r>
              <a:rPr lang="id-ID" sz="1800" dirty="0" smtClean="0"/>
              <a:t>Bab dan sub bab review materi = </a:t>
            </a:r>
            <a:r>
              <a:rPr lang="id-ID" sz="1800" b="1" dirty="0" smtClean="0"/>
              <a:t>bebas</a:t>
            </a:r>
            <a:r>
              <a:rPr lang="id-ID" sz="1800" dirty="0" smtClean="0"/>
              <a:t> (sesuai informasi yang didapatkan)</a:t>
            </a:r>
          </a:p>
          <a:p>
            <a:pPr marL="514350" indent="-514350">
              <a:buAutoNum type="arabicPeriod" startAt="3"/>
            </a:pPr>
            <a:r>
              <a:rPr lang="id-ID" sz="1800" dirty="0" smtClean="0"/>
              <a:t>Minimal 5 referensi rujukan, yang bersumber dari Jurnal, Text Book, serta sumber lain yang </a:t>
            </a:r>
            <a:r>
              <a:rPr lang="id-ID" sz="1800" b="1" dirty="0" smtClean="0"/>
              <a:t>ilmiah</a:t>
            </a:r>
            <a:endParaRPr lang="id-ID" sz="1800" dirty="0" smtClean="0"/>
          </a:p>
          <a:p>
            <a:pPr marL="514350" indent="-514350">
              <a:buAutoNum type="arabicPeriod" startAt="3"/>
            </a:pPr>
            <a:r>
              <a:rPr lang="id-ID" sz="1800" dirty="0" smtClean="0"/>
              <a:t>Dikumpulkan dalam bentuk softcopy via email</a:t>
            </a:r>
          </a:p>
          <a:p>
            <a:pPr marL="514350" indent="-514350">
              <a:buAutoNum type="arabicPeriod" startAt="3"/>
            </a:pPr>
            <a:r>
              <a:rPr lang="id-ID" sz="1800" dirty="0" smtClean="0"/>
              <a:t>Pengumpulan paling </a:t>
            </a:r>
            <a:r>
              <a:rPr lang="id-ID" sz="1800" dirty="0" smtClean="0"/>
              <a:t>lambat: ....</a:t>
            </a:r>
            <a:endParaRPr lang="id-ID" sz="1800" dirty="0" smtClean="0"/>
          </a:p>
          <a:p>
            <a:pPr marL="0" indent="0">
              <a:buNone/>
            </a:pPr>
            <a:endParaRPr lang="id-ID" sz="1600" b="1" dirty="0" smtClean="0"/>
          </a:p>
          <a:p>
            <a:pPr marL="0" indent="0">
              <a:buNone/>
            </a:pPr>
            <a:endParaRPr lang="id-ID" sz="1600" b="1" dirty="0"/>
          </a:p>
        </p:txBody>
      </p:sp>
    </p:spTree>
    <p:extLst>
      <p:ext uri="{BB962C8B-B14F-4D97-AF65-F5344CB8AC3E}">
        <p14:creationId xmlns:p14="http://schemas.microsoft.com/office/powerpoint/2010/main" val="561588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Topik </a:t>
            </a:r>
            <a:r>
              <a:rPr lang="id-ID" dirty="0" smtClean="0"/>
              <a:t>Tugas I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id-ID" dirty="0" smtClean="0"/>
              <a:t>High </a:t>
            </a:r>
            <a:r>
              <a:rPr lang="id-ID" dirty="0" smtClean="0"/>
              <a:t>Hydrostatic Pressure Technology </a:t>
            </a:r>
          </a:p>
          <a:p>
            <a:pPr marL="514350" indent="-514350">
              <a:buAutoNum type="arabicPeriod"/>
            </a:pPr>
            <a:r>
              <a:rPr lang="id-ID" dirty="0" smtClean="0"/>
              <a:t>Pulsed Electric Field Technology </a:t>
            </a:r>
          </a:p>
          <a:p>
            <a:pPr marL="514350" indent="-514350">
              <a:buAutoNum type="arabicPeriod"/>
            </a:pPr>
            <a:r>
              <a:rPr lang="id-ID" dirty="0" smtClean="0"/>
              <a:t>Supercritical Fluid Technology </a:t>
            </a:r>
          </a:p>
          <a:p>
            <a:pPr marL="514350" indent="-514350">
              <a:buAutoNum type="arabicPeriod"/>
            </a:pPr>
            <a:r>
              <a:rPr lang="id-ID" dirty="0" smtClean="0"/>
              <a:t>Ultrasound Technology </a:t>
            </a:r>
          </a:p>
          <a:p>
            <a:pPr marL="514350" indent="-514350">
              <a:buAutoNum type="arabicPeriod"/>
            </a:pPr>
            <a:r>
              <a:rPr lang="id-ID" dirty="0" smtClean="0"/>
              <a:t>Nano and Micro Particle Technology </a:t>
            </a:r>
          </a:p>
          <a:p>
            <a:pPr marL="514350" indent="-514350">
              <a:buAutoNum type="arabicPeriod"/>
            </a:pPr>
            <a:r>
              <a:rPr lang="id-ID" dirty="0" smtClean="0"/>
              <a:t>Emulsion </a:t>
            </a:r>
            <a:r>
              <a:rPr lang="id-ID" dirty="0" smtClean="0"/>
              <a:t>Technology</a:t>
            </a:r>
          </a:p>
          <a:p>
            <a:pPr marL="514350" indent="-514350">
              <a:buAutoNum type="arabicPeriod"/>
            </a:pPr>
            <a:r>
              <a:rPr lang="id-ID" dirty="0" smtClean="0"/>
              <a:t>Encapsulation Technology</a:t>
            </a:r>
          </a:p>
          <a:p>
            <a:pPr marL="514350" indent="-514350">
              <a:buAutoNum type="arabicPeriod"/>
            </a:pPr>
            <a:r>
              <a:rPr lang="id-ID" dirty="0" smtClean="0"/>
              <a:t>Genetycal Modification</a:t>
            </a:r>
          </a:p>
          <a:p>
            <a:pPr marL="514350" indent="-514350">
              <a:buAutoNum type="arabicPeriod"/>
            </a:pPr>
            <a:r>
              <a:rPr lang="id-ID" dirty="0" smtClean="0"/>
              <a:t>Enzyme-Catalyzed </a:t>
            </a:r>
            <a:r>
              <a:rPr lang="id-ID" dirty="0"/>
              <a:t>Modification</a:t>
            </a:r>
          </a:p>
          <a:p>
            <a:pPr marL="514350" indent="-514350">
              <a:buAutoNum type="arabicPeriod"/>
            </a:pPr>
            <a:endParaRPr lang="id-ID" b="1" dirty="0" smtClean="0"/>
          </a:p>
          <a:p>
            <a:pPr marL="0" indent="0">
              <a:buNone/>
            </a:pPr>
            <a:endParaRPr lang="id-ID" dirty="0" smtClean="0"/>
          </a:p>
        </p:txBody>
      </p:sp>
    </p:spTree>
    <p:extLst>
      <p:ext uri="{BB962C8B-B14F-4D97-AF65-F5344CB8AC3E}">
        <p14:creationId xmlns:p14="http://schemas.microsoft.com/office/powerpoint/2010/main" val="3813056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Tugas </a:t>
            </a:r>
            <a:r>
              <a:rPr lang="id-ID" dirty="0" smtClean="0"/>
              <a:t>II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id-ID" dirty="0" smtClean="0"/>
              <a:t>Pertemuan ke-8 dan ke-15</a:t>
            </a:r>
          </a:p>
          <a:p>
            <a:pPr marL="514350" indent="-514350">
              <a:buAutoNum type="arabicPeriod"/>
            </a:pPr>
            <a:r>
              <a:rPr lang="id-ID" dirty="0" smtClean="0"/>
              <a:t>Jenis tugas akan ditentukan oleh dosen yang bertugas</a:t>
            </a:r>
            <a:endParaRPr lang="id-ID" dirty="0"/>
          </a:p>
        </p:txBody>
      </p:sp>
      <p:grpSp>
        <p:nvGrpSpPr>
          <p:cNvPr id="4" name="Group 3"/>
          <p:cNvGrpSpPr/>
          <p:nvPr/>
        </p:nvGrpSpPr>
        <p:grpSpPr>
          <a:xfrm>
            <a:off x="0" y="5517232"/>
            <a:ext cx="8964488" cy="1340768"/>
            <a:chOff x="0" y="5266170"/>
            <a:chExt cx="8172400" cy="1591830"/>
          </a:xfrm>
        </p:grpSpPr>
        <p:pic>
          <p:nvPicPr>
            <p:cNvPr id="5" name="Picture 2" descr="C:\Users\ASUS\Desktop\image1.jpe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266170"/>
              <a:ext cx="2368128" cy="159183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3" descr="C:\Users\ASUS\Desktop\food-and-chemistry-101635580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68127" y="5266170"/>
              <a:ext cx="2387745" cy="159183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4" descr="C:\Users\ASUS\Desktop\food-chemistry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55872" y="5305032"/>
              <a:ext cx="3416528" cy="155296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761123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7283152" cy="1371600"/>
          </a:xfrm>
        </p:spPr>
        <p:txBody>
          <a:bodyPr/>
          <a:lstStyle/>
          <a:p>
            <a:r>
              <a:rPr lang="id-ID" b="1" dirty="0" smtClean="0"/>
              <a:t>PEMBOBOTAN PENILAIAN</a:t>
            </a:r>
            <a:endParaRPr lang="id-ID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id-ID" sz="3200" dirty="0" smtClean="0">
                <a:latin typeface="Bell MT" pitchFamily="18" charset="0"/>
              </a:rPr>
              <a:t>30% Tugas </a:t>
            </a:r>
          </a:p>
          <a:p>
            <a:pPr marL="34290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id-ID" sz="3200" dirty="0" smtClean="0">
                <a:latin typeface="Bell MT" pitchFamily="18" charset="0"/>
              </a:rPr>
              <a:t>10% Quis dan Keaktifan</a:t>
            </a:r>
          </a:p>
          <a:p>
            <a:pPr marL="34290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id-ID" sz="3200" dirty="0" smtClean="0">
                <a:latin typeface="Bell MT" pitchFamily="18" charset="0"/>
              </a:rPr>
              <a:t>30% UTS</a:t>
            </a:r>
          </a:p>
          <a:p>
            <a:pPr marL="34290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id-ID" sz="3200" dirty="0" smtClean="0">
                <a:latin typeface="Bell MT" pitchFamily="18" charset="0"/>
              </a:rPr>
              <a:t>30% UAS</a:t>
            </a:r>
            <a:endParaRPr lang="id-ID" sz="3200" dirty="0">
              <a:latin typeface="Bell MT" pitchFamily="18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0" y="5517232"/>
            <a:ext cx="8964488" cy="1340768"/>
            <a:chOff x="0" y="5266170"/>
            <a:chExt cx="8172400" cy="1591830"/>
          </a:xfrm>
        </p:grpSpPr>
        <p:pic>
          <p:nvPicPr>
            <p:cNvPr id="5" name="Picture 2" descr="C:\Users\ASUS\Desktop\image1.jpe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266170"/>
              <a:ext cx="2368128" cy="159183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3" descr="C:\Users\ASUS\Desktop\food-and-chemistry-101635580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68127" y="5266170"/>
              <a:ext cx="2387745" cy="159183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4" descr="C:\Users\ASUS\Desktop\food-chemistry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55872" y="5305032"/>
              <a:ext cx="3416528" cy="155296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821892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Terimakasih...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42868334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Clarity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Essential">
  <a:themeElements>
    <a:clrScheme name="Essential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Essential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sential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306</TotalTime>
  <Words>290</Words>
  <Application>Microsoft Office PowerPoint</Application>
  <PresentationFormat>On-screen Show (4:3)</PresentationFormat>
  <Paragraphs>99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11</vt:i4>
      </vt:variant>
    </vt:vector>
  </HeadingPairs>
  <TitlesOfParts>
    <vt:vector size="13" baseType="lpstr">
      <vt:lpstr>Clarity</vt:lpstr>
      <vt:lpstr>Essential</vt:lpstr>
      <vt:lpstr>Teknik modifikasi pengolahan pangan</vt:lpstr>
      <vt:lpstr>KONTRAK PERKULIAHAN</vt:lpstr>
      <vt:lpstr>Jadwal pertemuan</vt:lpstr>
      <vt:lpstr>PowerPoint Presentation</vt:lpstr>
      <vt:lpstr>Pendahuluan</vt:lpstr>
      <vt:lpstr>TUGAS MAHASISWA  </vt:lpstr>
      <vt:lpstr>Tugas I</vt:lpstr>
      <vt:lpstr>Topik Tugas I</vt:lpstr>
      <vt:lpstr>Tugas II</vt:lpstr>
      <vt:lpstr>PEMBOBOTAN PENILAIAN</vt:lpstr>
      <vt:lpstr>Terimakasih...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ASUS</dc:creator>
  <cp:lastModifiedBy>Asus</cp:lastModifiedBy>
  <cp:revision>23</cp:revision>
  <dcterms:created xsi:type="dcterms:W3CDTF">2017-09-04T03:48:22Z</dcterms:created>
  <dcterms:modified xsi:type="dcterms:W3CDTF">2018-08-28T05:34:47Z</dcterms:modified>
</cp:coreProperties>
</file>