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0" r:id="rId1"/>
  </p:sldMasterIdLst>
  <p:notesMasterIdLst>
    <p:notesMasterId r:id="rId11"/>
  </p:notesMasterIdLst>
  <p:handoutMasterIdLst>
    <p:handoutMasterId r:id="rId12"/>
  </p:handoutMasterIdLst>
  <p:sldIdLst>
    <p:sldId id="334" r:id="rId2"/>
    <p:sldId id="335" r:id="rId3"/>
    <p:sldId id="339" r:id="rId4"/>
    <p:sldId id="344" r:id="rId5"/>
    <p:sldId id="345" r:id="rId6"/>
    <p:sldId id="347" r:id="rId7"/>
    <p:sldId id="349" r:id="rId8"/>
    <p:sldId id="350" r:id="rId9"/>
    <p:sldId id="351" r:id="rId1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400" kern="1200" baseline="300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400" kern="1200" baseline="300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400" kern="1200" baseline="300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400" kern="1200" baseline="300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400" kern="1200" baseline="300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400" kern="1200" baseline="300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400" kern="1200" baseline="300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400" kern="1200" baseline="300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400" kern="1200" baseline="300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FF66"/>
    <a:srgbClr val="996633"/>
    <a:srgbClr val="CC9900"/>
    <a:srgbClr val="B9EE34"/>
    <a:srgbClr val="000000"/>
    <a:srgbClr val="FFFF00"/>
    <a:srgbClr val="6666FF"/>
    <a:srgbClr val="66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8438" autoAdjust="0"/>
    <p:restoredTop sz="93390" autoAdjust="0"/>
  </p:normalViewPr>
  <p:slideViewPr>
    <p:cSldViewPr>
      <p:cViewPr>
        <p:scale>
          <a:sx n="90" d="100"/>
          <a:sy n="90" d="100"/>
        </p:scale>
        <p:origin x="1266" y="-3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image" Target="../media/image26.wmf"/><Relationship Id="rId1" Type="http://schemas.openxmlformats.org/officeDocument/2006/relationships/image" Target="../media/image25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image" Target="../media/image26.wmf"/><Relationship Id="rId1" Type="http://schemas.openxmlformats.org/officeDocument/2006/relationships/image" Target="../media/image25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aseline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118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aseline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118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aseline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118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aseline="0">
                <a:latin typeface="Arial" charset="0"/>
              </a:defRPr>
            </a:lvl1pPr>
          </a:lstStyle>
          <a:p>
            <a:pPr>
              <a:defRPr/>
            </a:pPr>
            <a:fld id="{70594E56-88BC-4AE5-95E0-A389EF83F48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3200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aseline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81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aseline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90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81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181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aseline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81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aseline="0">
                <a:latin typeface="Arial" charset="0"/>
              </a:defRPr>
            </a:lvl1pPr>
          </a:lstStyle>
          <a:p>
            <a:pPr>
              <a:defRPr/>
            </a:pPr>
            <a:fld id="{8B730231-1CCF-4FB4-BF25-54773F433E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3085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5" name="Rounded Rectangle 4"/>
          <p:cNvSpPr/>
          <p:nvPr/>
        </p:nvSpPr>
        <p:spPr>
          <a:xfrm>
            <a:off x="65088" y="69850"/>
            <a:ext cx="9013825" cy="6691313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3500" y="1449388"/>
            <a:ext cx="9020175" cy="15271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3500" y="1397000"/>
            <a:ext cx="9020175" cy="12065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3500" y="2976563"/>
            <a:ext cx="9020175" cy="1111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2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3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6AC87B9D-CFBD-4C84-9853-1557008C32B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F9D2B3-4481-4748-B198-F551EA7E62D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5" name="Rounded Rectangle 4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 flipV="1">
            <a:off x="69850" y="2376488"/>
            <a:ext cx="9013825" cy="920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9850" y="2341563"/>
            <a:ext cx="9013825" cy="46037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8263" y="2468563"/>
            <a:ext cx="9015412" cy="4603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/>
          <a:lstStyle>
            <a:lvl1pPr algn="l">
              <a:buNone/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050" y="6208713"/>
            <a:ext cx="457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3EB968-894A-4A63-BEEC-B0BAB3AB16C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45AA0D-AFEE-4688-B8AC-C8714C5C2EA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AED5A3-8990-451E-9595-2ECBA1A8B1D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9E15DF-5AF8-4E05-9E9C-FDC921ED03A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3388C0-DCA8-4DD8-9DF3-E90A93AA755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6" name="Rounded Rectangle 5"/>
          <p:cNvSpPr/>
          <p:nvPr/>
        </p:nvSpPr>
        <p:spPr>
          <a:xfrm>
            <a:off x="63500" y="69850"/>
            <a:ext cx="9013825" cy="669290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/>
          <a:lstStyle>
            <a:lvl1pPr algn="l">
              <a:buNone/>
              <a:defRPr sz="40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B876B3-B8CC-4F86-9FBC-233C11A7FC6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 flipV="1">
            <a:off x="68263" y="4683125"/>
            <a:ext cx="9007475" cy="920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8263" y="4649788"/>
            <a:ext cx="9007475" cy="46037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8263" y="4773613"/>
            <a:ext cx="9007475" cy="476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050" y="6208713"/>
            <a:ext cx="457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6C4246-1C70-4E14-9D18-FBBA6150709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3A159E-AC57-46DD-9DE3-ABB20B477E7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EA544A-D0A8-4416-9241-20C59F1270A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3500" y="69850"/>
            <a:ext cx="9013825" cy="669290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1988" name="Title Placeholder 21"/>
          <p:cNvSpPr>
            <a:spLocks noGrp="1"/>
          </p:cNvSpPr>
          <p:nvPr>
            <p:ph type="title"/>
          </p:nvPr>
        </p:nvSpPr>
        <p:spPr bwMode="auto">
          <a:xfrm>
            <a:off x="914400" y="274638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9144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1989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914400" y="1447800"/>
            <a:ext cx="7772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fld id="{D24A61B9-6F9B-4D48-8975-4BD66C8F36D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08" r:id="rId1"/>
    <p:sldLayoutId id="2147484401" r:id="rId2"/>
    <p:sldLayoutId id="2147484409" r:id="rId3"/>
    <p:sldLayoutId id="2147484402" r:id="rId4"/>
    <p:sldLayoutId id="2147484403" r:id="rId5"/>
    <p:sldLayoutId id="2147484404" r:id="rId6"/>
    <p:sldLayoutId id="2147484405" r:id="rId7"/>
    <p:sldLayoutId id="2147484410" r:id="rId8"/>
    <p:sldLayoutId id="2147484411" r:id="rId9"/>
    <p:sldLayoutId id="2147484406" r:id="rId10"/>
    <p:sldLayoutId id="2147484407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9pPr>
    </p:titleStyle>
    <p:bodyStyle>
      <a:lvl1pPr marL="273050" indent="-273050" algn="l" rtl="0" eaLnBrk="0" fontAlgn="base" hangingPunct="0">
        <a:spcBef>
          <a:spcPts val="575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28600" algn="l" rtl="0" eaLnBrk="0" fontAlgn="base" hangingPunct="0">
        <a:spcBef>
          <a:spcPts val="375"/>
        </a:spcBef>
        <a:spcAft>
          <a:spcPct val="0"/>
        </a:spcAft>
        <a:buClr>
          <a:schemeClr val="accent2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325" indent="-228600" algn="l" rtl="0" eaLnBrk="0" fontAlgn="base" hangingPunct="0">
        <a:spcBef>
          <a:spcPts val="375"/>
        </a:spcBef>
        <a:spcAft>
          <a:spcPct val="0"/>
        </a:spcAft>
        <a:buClr>
          <a:srgbClr val="E6B1AB"/>
        </a:buClr>
        <a:buSzPct val="8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hangingPunct="0">
        <a:spcBef>
          <a:spcPts val="375"/>
        </a:spcBef>
        <a:spcAft>
          <a:spcPct val="0"/>
        </a:spcAft>
        <a:buClr>
          <a:srgbClr val="A28E6A"/>
        </a:buClr>
        <a:buSzPct val="80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75"/>
        </a:spcBef>
        <a:spcAft>
          <a:spcPct val="0"/>
        </a:spcAft>
        <a:buClr>
          <a:srgbClr val="A28E6A"/>
        </a:buClr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8.png"/><Relationship Id="rId7" Type="http://schemas.openxmlformats.org/officeDocument/2006/relationships/image" Target="../media/image30.png"/><Relationship Id="rId12" Type="http://schemas.openxmlformats.org/officeDocument/2006/relationships/image" Target="../media/image2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5.wmf"/><Relationship Id="rId11" Type="http://schemas.openxmlformats.org/officeDocument/2006/relationships/oleObject" Target="../embeddings/oleObject3.bin"/><Relationship Id="rId5" Type="http://schemas.openxmlformats.org/officeDocument/2006/relationships/oleObject" Target="../embeddings/oleObject1.bin"/><Relationship Id="rId10" Type="http://schemas.openxmlformats.org/officeDocument/2006/relationships/image" Target="../media/image26.wmf"/><Relationship Id="rId4" Type="http://schemas.openxmlformats.org/officeDocument/2006/relationships/image" Target="../media/image29.png"/><Relationship Id="rId9" Type="http://schemas.openxmlformats.org/officeDocument/2006/relationships/oleObject" Target="../embeddings/oleObject2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.png"/><Relationship Id="rId3" Type="http://schemas.openxmlformats.org/officeDocument/2006/relationships/image" Target="../media/image28.png"/><Relationship Id="rId7" Type="http://schemas.openxmlformats.org/officeDocument/2006/relationships/image" Target="../media/image30.png"/><Relationship Id="rId12" Type="http://schemas.openxmlformats.org/officeDocument/2006/relationships/image" Target="../media/image2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5.wmf"/><Relationship Id="rId11" Type="http://schemas.openxmlformats.org/officeDocument/2006/relationships/oleObject" Target="../embeddings/oleObject3.bin"/><Relationship Id="rId5" Type="http://schemas.openxmlformats.org/officeDocument/2006/relationships/oleObject" Target="../embeddings/oleObject1.bin"/><Relationship Id="rId10" Type="http://schemas.openxmlformats.org/officeDocument/2006/relationships/image" Target="../media/image26.wmf"/><Relationship Id="rId4" Type="http://schemas.openxmlformats.org/officeDocument/2006/relationships/image" Target="../media/image29.png"/><Relationship Id="rId9" Type="http://schemas.openxmlformats.org/officeDocument/2006/relationships/oleObject" Target="../embeddings/oleObject2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0112" y="381000"/>
            <a:ext cx="7772400" cy="731838"/>
          </a:xfrm>
        </p:spPr>
        <p:txBody>
          <a:bodyPr/>
          <a:lstStyle/>
          <a:p>
            <a:r>
              <a:rPr lang="id-ID" dirty="0" smtClean="0"/>
              <a:t>Penentuan Tebal plat lantai</a:t>
            </a:r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F9D2B3-4481-4748-B198-F551EA7E62DD}" type="slidenum">
              <a:rPr lang="en-US" altLang="en-US" smtClean="0"/>
              <a:pPr>
                <a:defRPr/>
              </a:pPr>
              <a:t>1</a:t>
            </a:fld>
            <a:endParaRPr lang="en-US" altLang="en-US"/>
          </a:p>
        </p:txBody>
      </p:sp>
      <p:pic>
        <p:nvPicPr>
          <p:cNvPr id="1638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219200"/>
            <a:ext cx="6962775" cy="28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850" y="1752600"/>
            <a:ext cx="2952750" cy="1257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8625" y="1752600"/>
            <a:ext cx="4448175" cy="200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124200"/>
            <a:ext cx="3333750" cy="3171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9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2950" y="4191000"/>
            <a:ext cx="3371850" cy="1695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-1997204" y="1219200"/>
            <a:ext cx="2606804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f</a:t>
            </a:r>
            <a:r>
              <a:rPr lang="en-US" sz="2400" dirty="0" err="1" smtClean="0"/>
              <a:t>y</a:t>
            </a:r>
            <a:r>
              <a:rPr lang="en-US" sz="2400" dirty="0" smtClean="0"/>
              <a:t> = 240 </a:t>
            </a:r>
            <a:r>
              <a:rPr lang="en-US" sz="2400" dirty="0" err="1" smtClean="0"/>
              <a:t>Mpa</a:t>
            </a:r>
            <a:r>
              <a:rPr lang="en-US" sz="2400" dirty="0" smtClean="0"/>
              <a:t> (</a:t>
            </a:r>
            <a:r>
              <a:rPr lang="en-US" sz="2400" dirty="0" err="1" smtClean="0"/>
              <a:t>besi</a:t>
            </a:r>
            <a:r>
              <a:rPr lang="en-US" sz="2400" dirty="0" smtClean="0"/>
              <a:t> </a:t>
            </a:r>
            <a:r>
              <a:rPr lang="en-US" sz="2400" dirty="0" err="1" smtClean="0"/>
              <a:t>polos</a:t>
            </a:r>
            <a:r>
              <a:rPr lang="en-US" sz="2400" dirty="0" smtClean="0"/>
              <a:t>)</a:t>
            </a:r>
          </a:p>
          <a:p>
            <a:r>
              <a:rPr lang="en-US" sz="2400" dirty="0" err="1" smtClean="0"/>
              <a:t>Simbol</a:t>
            </a:r>
            <a:r>
              <a:rPr lang="en-US" sz="2400" dirty="0" smtClean="0"/>
              <a:t> </a:t>
            </a:r>
            <a:r>
              <a:rPr lang="en-US" sz="2400" dirty="0" err="1" smtClean="0"/>
              <a:t>memakai</a:t>
            </a:r>
            <a:r>
              <a:rPr lang="en-US" sz="2400" dirty="0" smtClean="0"/>
              <a:t> </a:t>
            </a:r>
            <a:r>
              <a:rPr lang="el-GR" sz="2400" dirty="0" smtClean="0"/>
              <a:t>Φ</a:t>
            </a:r>
            <a:r>
              <a:rPr lang="en-US" sz="2400" dirty="0" smtClean="0"/>
              <a:t> 12 mm</a:t>
            </a:r>
          </a:p>
          <a:p>
            <a:r>
              <a:rPr lang="en-US" sz="2400" dirty="0" err="1"/>
              <a:t>f</a:t>
            </a:r>
            <a:r>
              <a:rPr lang="en-US" sz="2400" dirty="0" err="1" smtClean="0"/>
              <a:t>y</a:t>
            </a:r>
            <a:r>
              <a:rPr lang="en-US" sz="2400" dirty="0" smtClean="0"/>
              <a:t> = 400 </a:t>
            </a:r>
            <a:r>
              <a:rPr lang="en-US" sz="2400" dirty="0" err="1" smtClean="0"/>
              <a:t>Mpa</a:t>
            </a:r>
            <a:r>
              <a:rPr lang="en-US" sz="2400" dirty="0" smtClean="0"/>
              <a:t> (</a:t>
            </a:r>
            <a:r>
              <a:rPr lang="en-US" sz="2400" dirty="0" err="1" smtClean="0"/>
              <a:t>besi</a:t>
            </a:r>
            <a:r>
              <a:rPr lang="en-US" sz="2400" dirty="0" smtClean="0"/>
              <a:t> </a:t>
            </a:r>
            <a:r>
              <a:rPr lang="en-US" sz="2400" dirty="0" err="1" smtClean="0"/>
              <a:t>ulir</a:t>
            </a:r>
            <a:r>
              <a:rPr lang="en-US" sz="2400" dirty="0" smtClean="0"/>
              <a:t>)</a:t>
            </a:r>
          </a:p>
          <a:p>
            <a:r>
              <a:rPr lang="en-US" sz="2400" dirty="0" err="1" smtClean="0"/>
              <a:t>Simbol</a:t>
            </a:r>
            <a:r>
              <a:rPr lang="en-US" sz="2400" dirty="0" smtClean="0"/>
              <a:t> 4 D 12 mm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-1274823" y="3429000"/>
            <a:ext cx="1122423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3200" dirty="0"/>
              <a:t>β</a:t>
            </a:r>
            <a:r>
              <a:rPr lang="en-US" sz="3200" dirty="0" smtClean="0"/>
              <a:t> = </a:t>
            </a:r>
            <a:r>
              <a:rPr lang="en-US" sz="3200" dirty="0" err="1" smtClean="0"/>
              <a:t>ly</a:t>
            </a:r>
            <a:r>
              <a:rPr lang="en-US" sz="3200" dirty="0" smtClean="0"/>
              <a:t>/lx</a:t>
            </a:r>
          </a:p>
          <a:p>
            <a:r>
              <a:rPr lang="en-US" sz="3200" dirty="0" smtClean="0"/>
              <a:t>Ln = </a:t>
            </a:r>
            <a:r>
              <a:rPr lang="en-US" sz="3200" dirty="0" err="1" smtClean="0"/>
              <a:t>ly</a:t>
            </a:r>
            <a:endParaRPr lang="en-US" sz="3200" dirty="0" smtClean="0"/>
          </a:p>
          <a:p>
            <a:endParaRPr lang="en-US" sz="3200" dirty="0"/>
          </a:p>
        </p:txBody>
      </p:sp>
      <p:sp>
        <p:nvSpPr>
          <p:cNvPr id="6" name="Rectangle 5"/>
          <p:cNvSpPr/>
          <p:nvPr/>
        </p:nvSpPr>
        <p:spPr bwMode="auto">
          <a:xfrm>
            <a:off x="9448800" y="1676400"/>
            <a:ext cx="1905000" cy="1143000"/>
          </a:xfrm>
          <a:prstGeom prst="rect">
            <a:avLst/>
          </a:prstGeom>
          <a:noFill/>
          <a:ln w="317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rtlCol="0" anchor="ctr">
            <a:spAutoFit/>
          </a:bodyPr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9074317" y="2211973"/>
            <a:ext cx="10358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Lx= 2,0m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10235229" y="1362075"/>
            <a:ext cx="1085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Ly= 4,0 m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9296400" y="3752850"/>
            <a:ext cx="19102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h</a:t>
            </a:r>
            <a:r>
              <a:rPr lang="en-US" sz="2400" dirty="0" err="1" smtClean="0"/>
              <a:t>min</a:t>
            </a:r>
            <a:r>
              <a:rPr lang="en-US" sz="2400" dirty="0" smtClean="0"/>
              <a:t> = 71,112 mm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9398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F9D2B3-4481-4748-B198-F551EA7E62DD}" type="slidenum">
              <a:rPr lang="en-US" altLang="en-US" smtClean="0"/>
              <a:pPr>
                <a:defRPr/>
              </a:pPr>
              <a:t>2</a:t>
            </a:fld>
            <a:endParaRPr lang="en-US" altLang="en-US"/>
          </a:p>
        </p:txBody>
      </p:sp>
      <p:pic>
        <p:nvPicPr>
          <p:cNvPr id="1741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457200"/>
            <a:ext cx="3581400" cy="3438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 bwMode="auto">
          <a:xfrm>
            <a:off x="9448800" y="1676400"/>
            <a:ext cx="1905000" cy="1143000"/>
          </a:xfrm>
          <a:prstGeom prst="rect">
            <a:avLst/>
          </a:prstGeom>
          <a:noFill/>
          <a:ln w="317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rtlCol="0" anchor="ctr">
            <a:spAutoFit/>
          </a:bodyPr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0235229" y="1362075"/>
            <a:ext cx="1085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Ly= 4,0 m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9296400" y="3752850"/>
            <a:ext cx="224933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h</a:t>
            </a:r>
            <a:r>
              <a:rPr lang="en-US" sz="2400" dirty="0" err="1" smtClean="0"/>
              <a:t>min</a:t>
            </a:r>
            <a:r>
              <a:rPr lang="en-US" sz="2400" dirty="0" smtClean="0"/>
              <a:t> &gt;= 71,112 mm</a:t>
            </a:r>
          </a:p>
          <a:p>
            <a:r>
              <a:rPr lang="en-US" sz="2400" dirty="0" err="1"/>
              <a:t>h</a:t>
            </a:r>
            <a:r>
              <a:rPr lang="en-US" sz="2400" dirty="0" err="1" smtClean="0"/>
              <a:t>max</a:t>
            </a:r>
            <a:r>
              <a:rPr lang="en-US" sz="2400" dirty="0" smtClean="0"/>
              <a:t> &lt;=</a:t>
            </a:r>
            <a:r>
              <a:rPr lang="en-US" sz="2400" baseline="0" dirty="0" smtClean="0"/>
              <a:t> </a:t>
            </a:r>
            <a:r>
              <a:rPr lang="en-US" sz="1600" baseline="0" dirty="0" smtClean="0"/>
              <a:t>106,668 mm</a:t>
            </a:r>
            <a:r>
              <a:rPr lang="en-US" sz="1600" dirty="0" smtClean="0"/>
              <a:t> </a:t>
            </a:r>
            <a:endParaRPr lang="en-US" sz="1600" dirty="0"/>
          </a:p>
        </p:txBody>
      </p:sp>
      <p:sp>
        <p:nvSpPr>
          <p:cNvPr id="8" name="TextBox 7"/>
          <p:cNvSpPr txBox="1"/>
          <p:nvPr/>
        </p:nvSpPr>
        <p:spPr>
          <a:xfrm>
            <a:off x="9074317" y="2211973"/>
            <a:ext cx="10358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Lx= 2,0m</a:t>
            </a:r>
            <a:endParaRPr lang="en-US" sz="2400" dirty="0"/>
          </a:p>
        </p:txBody>
      </p:sp>
      <p:sp>
        <p:nvSpPr>
          <p:cNvPr id="2" name="TextBox 1"/>
          <p:cNvSpPr txBox="1"/>
          <p:nvPr/>
        </p:nvSpPr>
        <p:spPr>
          <a:xfrm>
            <a:off x="9296400" y="4876800"/>
            <a:ext cx="2909771" cy="5437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/>
              <a:t>Syarat</a:t>
            </a:r>
            <a:r>
              <a:rPr lang="en-US" sz="2000" dirty="0" smtClean="0"/>
              <a:t> minimal plat </a:t>
            </a:r>
            <a:r>
              <a:rPr lang="en-US" sz="2000" dirty="0" err="1" smtClean="0"/>
              <a:t>lantai</a:t>
            </a:r>
            <a:r>
              <a:rPr lang="en-US" sz="2000" dirty="0" smtClean="0"/>
              <a:t> = 120 mm</a:t>
            </a:r>
          </a:p>
          <a:p>
            <a:r>
              <a:rPr lang="en-US" sz="1600" dirty="0" err="1" smtClean="0"/>
              <a:t>Pada</a:t>
            </a:r>
            <a:r>
              <a:rPr lang="en-US" sz="1600" dirty="0" smtClean="0"/>
              <a:t> </a:t>
            </a:r>
            <a:r>
              <a:rPr lang="en-US" sz="1600" dirty="0" err="1" smtClean="0"/>
              <a:t>buku</a:t>
            </a:r>
            <a:r>
              <a:rPr lang="en-US" sz="1600" baseline="0" dirty="0" smtClean="0"/>
              <a:t> </a:t>
            </a:r>
            <a:r>
              <a:rPr lang="en-US" sz="1600" baseline="0" dirty="0" err="1" smtClean="0"/>
              <a:t>pedoman</a:t>
            </a:r>
            <a:r>
              <a:rPr lang="en-US" sz="1600" baseline="0" dirty="0" smtClean="0"/>
              <a:t> </a:t>
            </a:r>
            <a:r>
              <a:rPr lang="en-US" sz="1600" baseline="0" dirty="0" err="1" smtClean="0"/>
              <a:t>beton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902436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F9D2B3-4481-4748-B198-F551EA7E62DD}" type="slidenum">
              <a:rPr lang="en-US" altLang="en-US" smtClean="0"/>
              <a:pPr>
                <a:defRPr/>
              </a:pPr>
              <a:t>3</a:t>
            </a:fld>
            <a:endParaRPr lang="en-US" altLang="en-US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3525" y="304800"/>
            <a:ext cx="3505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837" y="760021"/>
            <a:ext cx="7410450" cy="28975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50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" y="3857625"/>
            <a:ext cx="7810500" cy="1019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793294" y="2362200"/>
            <a:ext cx="307968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/>
              <a:t>b.s.plat</a:t>
            </a:r>
            <a:r>
              <a:rPr lang="en-US" sz="2000" dirty="0" smtClean="0"/>
              <a:t> </a:t>
            </a:r>
            <a:r>
              <a:rPr lang="en-US" sz="2000" dirty="0" err="1" smtClean="0"/>
              <a:t>beton</a:t>
            </a:r>
            <a:r>
              <a:rPr lang="en-US" sz="2000" dirty="0" smtClean="0"/>
              <a:t> = h x </a:t>
            </a:r>
            <a:r>
              <a:rPr lang="en-US" sz="2000" dirty="0" err="1" smtClean="0"/>
              <a:t>Bj</a:t>
            </a:r>
            <a:r>
              <a:rPr lang="en-US" sz="2000" dirty="0" smtClean="0"/>
              <a:t> </a:t>
            </a:r>
            <a:r>
              <a:rPr lang="en-US" sz="2000" dirty="0" err="1" smtClean="0"/>
              <a:t>beton</a:t>
            </a:r>
            <a:endParaRPr lang="en-US" sz="2000" dirty="0" smtClean="0"/>
          </a:p>
          <a:p>
            <a:r>
              <a:rPr lang="en-US" sz="2000" dirty="0"/>
              <a:t> </a:t>
            </a:r>
            <a:r>
              <a:rPr lang="en-US" sz="2000" dirty="0" smtClean="0"/>
              <a:t>                     = 0,126 m x 2400 kg/m3</a:t>
            </a:r>
          </a:p>
          <a:p>
            <a:r>
              <a:rPr lang="en-US" sz="2000" dirty="0"/>
              <a:t> </a:t>
            </a:r>
            <a:r>
              <a:rPr lang="en-US" sz="2000" dirty="0" smtClean="0"/>
              <a:t>                     = 302,4 kg/m2</a:t>
            </a:r>
            <a:endParaRPr lang="en-US" sz="2000" dirty="0"/>
          </a:p>
        </p:txBody>
      </p:sp>
      <p:sp>
        <p:nvSpPr>
          <p:cNvPr id="3" name="TextBox 2"/>
          <p:cNvSpPr txBox="1"/>
          <p:nvPr/>
        </p:nvSpPr>
        <p:spPr>
          <a:xfrm>
            <a:off x="9601200" y="1219200"/>
            <a:ext cx="2238113" cy="6668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Granit tile = 50</a:t>
            </a:r>
            <a:r>
              <a:rPr lang="en-US" baseline="0" dirty="0" smtClean="0"/>
              <a:t> kg/1,44 m2</a:t>
            </a:r>
          </a:p>
          <a:p>
            <a:r>
              <a:rPr lang="en-US" baseline="0" dirty="0"/>
              <a:t> </a:t>
            </a:r>
            <a:r>
              <a:rPr lang="en-US" baseline="0" dirty="0" smtClean="0"/>
              <a:t>               = 43 kg/1m2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4889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F9D2B3-4481-4748-B198-F551EA7E62DD}" type="slidenum">
              <a:rPr lang="en-US" altLang="en-US" smtClean="0"/>
              <a:pPr>
                <a:defRPr/>
              </a:pPr>
              <a:t>4</a:t>
            </a:fld>
            <a:endParaRPr lang="en-US" altLang="en-US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533400"/>
            <a:ext cx="35052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143000"/>
            <a:ext cx="4667250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524000"/>
            <a:ext cx="4972050" cy="227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7692" y="1143000"/>
            <a:ext cx="6324600" cy="2114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9350" y="3362325"/>
            <a:ext cx="2076450" cy="295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5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3905250"/>
            <a:ext cx="1609725" cy="36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6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6975" y="3981450"/>
            <a:ext cx="5534025" cy="1352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7" name="Picture 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0" y="5524500"/>
            <a:ext cx="2628900" cy="723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Rectangle 10"/>
          <p:cNvSpPr/>
          <p:nvPr/>
        </p:nvSpPr>
        <p:spPr bwMode="auto">
          <a:xfrm>
            <a:off x="-2368717" y="988427"/>
            <a:ext cx="1905000" cy="1143000"/>
          </a:xfrm>
          <a:prstGeom prst="rect">
            <a:avLst/>
          </a:prstGeom>
          <a:noFill/>
          <a:ln w="317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rtlCol="0" anchor="ctr">
            <a:spAutoFit/>
          </a:bodyPr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-1582288" y="674102"/>
            <a:ext cx="1085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Ly= 4,0 m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-3277602" y="1476375"/>
            <a:ext cx="10358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Lx= 2,0m</a:t>
            </a:r>
            <a:endParaRPr lang="en-US" sz="2400" dirty="0"/>
          </a:p>
        </p:txBody>
      </p:sp>
      <p:cxnSp>
        <p:nvCxnSpPr>
          <p:cNvPr id="3" name="Straight Connector 2"/>
          <p:cNvCxnSpPr/>
          <p:nvPr/>
        </p:nvCxnSpPr>
        <p:spPr>
          <a:xfrm>
            <a:off x="-1905000" y="1066800"/>
            <a:ext cx="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-2286000" y="1476375"/>
            <a:ext cx="174539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-1574124" y="1143000"/>
            <a:ext cx="0" cy="1547396"/>
          </a:xfrm>
          <a:prstGeom prst="line">
            <a:avLst/>
          </a:prstGeom>
          <a:ln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>
            <a:off x="-2324100" y="2662237"/>
            <a:ext cx="838200" cy="28158"/>
          </a:xfrm>
          <a:prstGeom prst="straightConnector1">
            <a:avLst/>
          </a:prstGeom>
          <a:ln>
            <a:prstDash val="lgDash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Isosceles Triangle 20"/>
          <p:cNvSpPr/>
          <p:nvPr/>
        </p:nvSpPr>
        <p:spPr bwMode="auto">
          <a:xfrm>
            <a:off x="-1416217" y="1295400"/>
            <a:ext cx="95393" cy="152400"/>
          </a:xfrm>
          <a:prstGeom prst="triangle">
            <a:avLst/>
          </a:prstGeom>
          <a:noFill/>
          <a:ln w="317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rtlCol="0" anchor="ctr">
            <a:spAutoFit/>
          </a:bodyPr>
          <a:lstStyle/>
          <a:p>
            <a:pPr algn="ctr"/>
            <a:endParaRPr lang="en-US"/>
          </a:p>
        </p:txBody>
      </p:sp>
      <p:sp>
        <p:nvSpPr>
          <p:cNvPr id="30" name="Isosceles Triangle 29"/>
          <p:cNvSpPr/>
          <p:nvPr/>
        </p:nvSpPr>
        <p:spPr bwMode="auto">
          <a:xfrm>
            <a:off x="-1263817" y="1295400"/>
            <a:ext cx="95393" cy="152400"/>
          </a:xfrm>
          <a:prstGeom prst="triangle">
            <a:avLst/>
          </a:prstGeom>
          <a:noFill/>
          <a:ln w="317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rtlCol="0" anchor="ctr">
            <a:spAutoFit/>
          </a:bodyPr>
          <a:lstStyle/>
          <a:p>
            <a:pPr algn="ctr"/>
            <a:endParaRPr lang="en-US"/>
          </a:p>
        </p:txBody>
      </p:sp>
      <p:sp>
        <p:nvSpPr>
          <p:cNvPr id="22" name="Freeform 21"/>
          <p:cNvSpPr/>
          <p:nvPr/>
        </p:nvSpPr>
        <p:spPr bwMode="auto">
          <a:xfrm>
            <a:off x="-2009274" y="1720516"/>
            <a:ext cx="156411" cy="156465"/>
          </a:xfrm>
          <a:custGeom>
            <a:avLst/>
            <a:gdLst>
              <a:gd name="connsiteX0" fmla="*/ 120316 w 156411"/>
              <a:gd name="connsiteY0" fmla="*/ 0 h 156465"/>
              <a:gd name="connsiteX1" fmla="*/ 60158 w 156411"/>
              <a:gd name="connsiteY1" fmla="*/ 12031 h 156465"/>
              <a:gd name="connsiteX2" fmla="*/ 48127 w 156411"/>
              <a:gd name="connsiteY2" fmla="*/ 48126 h 156465"/>
              <a:gd name="connsiteX3" fmla="*/ 24063 w 156411"/>
              <a:gd name="connsiteY3" fmla="*/ 72189 h 156465"/>
              <a:gd name="connsiteX4" fmla="*/ 0 w 156411"/>
              <a:gd name="connsiteY4" fmla="*/ 108284 h 156465"/>
              <a:gd name="connsiteX5" fmla="*/ 36095 w 156411"/>
              <a:gd name="connsiteY5" fmla="*/ 120316 h 156465"/>
              <a:gd name="connsiteX6" fmla="*/ 72190 w 156411"/>
              <a:gd name="connsiteY6" fmla="*/ 144379 h 156465"/>
              <a:gd name="connsiteX7" fmla="*/ 156411 w 156411"/>
              <a:gd name="connsiteY7" fmla="*/ 156410 h 1564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6411" h="156465">
                <a:moveTo>
                  <a:pt x="120316" y="0"/>
                </a:moveTo>
                <a:cubicBezTo>
                  <a:pt x="100263" y="4010"/>
                  <a:pt x="77173" y="688"/>
                  <a:pt x="60158" y="12031"/>
                </a:cubicBezTo>
                <a:cubicBezTo>
                  <a:pt x="49606" y="19066"/>
                  <a:pt x="54652" y="37251"/>
                  <a:pt x="48127" y="48126"/>
                </a:cubicBezTo>
                <a:cubicBezTo>
                  <a:pt x="42291" y="57853"/>
                  <a:pt x="31149" y="63331"/>
                  <a:pt x="24063" y="72189"/>
                </a:cubicBezTo>
                <a:cubicBezTo>
                  <a:pt x="15030" y="83480"/>
                  <a:pt x="8021" y="96252"/>
                  <a:pt x="0" y="108284"/>
                </a:cubicBezTo>
                <a:cubicBezTo>
                  <a:pt x="12032" y="112295"/>
                  <a:pt x="24751" y="114644"/>
                  <a:pt x="36095" y="120316"/>
                </a:cubicBezTo>
                <a:cubicBezTo>
                  <a:pt x="49029" y="126783"/>
                  <a:pt x="58650" y="139302"/>
                  <a:pt x="72190" y="144379"/>
                </a:cubicBezTo>
                <a:cubicBezTo>
                  <a:pt x="108468" y="157983"/>
                  <a:pt x="124350" y="156410"/>
                  <a:pt x="156411" y="156410"/>
                </a:cubicBezTo>
              </a:path>
            </a:pathLst>
          </a:custGeom>
          <a:noFill/>
          <a:ln w="317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9740601" y="1811923"/>
            <a:ext cx="52129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dy</a:t>
            </a:r>
            <a:r>
              <a:rPr lang="en-US" sz="2400" dirty="0" smtClean="0"/>
              <a:t>=</a:t>
            </a:r>
            <a:endParaRPr lang="en-US" sz="2400" dirty="0"/>
          </a:p>
        </p:txBody>
      </p:sp>
      <p:sp>
        <p:nvSpPr>
          <p:cNvPr id="34" name="TextBox 33"/>
          <p:cNvSpPr txBox="1"/>
          <p:nvPr/>
        </p:nvSpPr>
        <p:spPr>
          <a:xfrm>
            <a:off x="10591800" y="1699796"/>
            <a:ext cx="52129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dx=</a:t>
            </a:r>
            <a:endParaRPr lang="en-US" sz="2400" dirty="0"/>
          </a:p>
        </p:txBody>
      </p:sp>
      <p:sp>
        <p:nvSpPr>
          <p:cNvPr id="24" name="TextBox 23"/>
          <p:cNvSpPr txBox="1"/>
          <p:nvPr/>
        </p:nvSpPr>
        <p:spPr>
          <a:xfrm>
            <a:off x="-2895600" y="3124200"/>
            <a:ext cx="29690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d</a:t>
            </a:r>
            <a:r>
              <a:rPr lang="en-US" sz="1800" dirty="0" smtClean="0"/>
              <a:t>x = </a:t>
            </a:r>
            <a:r>
              <a:rPr lang="en-US" sz="1800" dirty="0" err="1" smtClean="0"/>
              <a:t>tinggi</a:t>
            </a:r>
            <a:r>
              <a:rPr lang="en-US" sz="1800" dirty="0" smtClean="0"/>
              <a:t> </a:t>
            </a:r>
            <a:r>
              <a:rPr lang="en-US" sz="1800" dirty="0" err="1" smtClean="0"/>
              <a:t>efektif</a:t>
            </a:r>
            <a:r>
              <a:rPr lang="en-US" sz="1800" dirty="0" smtClean="0"/>
              <a:t> </a:t>
            </a:r>
            <a:r>
              <a:rPr lang="en-US" sz="1800" dirty="0" err="1" smtClean="0"/>
              <a:t>arah</a:t>
            </a:r>
            <a:r>
              <a:rPr lang="en-US" sz="1800" dirty="0" smtClean="0"/>
              <a:t> x = h-p-0,5.</a:t>
            </a:r>
            <a:r>
              <a:rPr lang="el-GR" sz="1800" dirty="0" smtClean="0"/>
              <a:t>Φ</a:t>
            </a:r>
            <a:r>
              <a:rPr lang="en-US" sz="1800" dirty="0" smtClean="0"/>
              <a:t>x</a:t>
            </a:r>
          </a:p>
          <a:p>
            <a:r>
              <a:rPr lang="en-US" sz="1800" dirty="0" err="1" smtClean="0"/>
              <a:t>dy</a:t>
            </a:r>
            <a:r>
              <a:rPr lang="en-US" sz="1800" dirty="0" smtClean="0"/>
              <a:t> = </a:t>
            </a:r>
            <a:r>
              <a:rPr lang="en-US" sz="1800" dirty="0" err="1" smtClean="0"/>
              <a:t>tinggi</a:t>
            </a:r>
            <a:r>
              <a:rPr lang="en-US" sz="1800" dirty="0" smtClean="0"/>
              <a:t> </a:t>
            </a:r>
            <a:r>
              <a:rPr lang="en-US" sz="1800" dirty="0" err="1" smtClean="0"/>
              <a:t>efektif</a:t>
            </a:r>
            <a:r>
              <a:rPr lang="en-US" sz="1800" dirty="0" smtClean="0"/>
              <a:t> </a:t>
            </a:r>
            <a:r>
              <a:rPr lang="en-US" sz="1800" dirty="0" err="1" smtClean="0"/>
              <a:t>arah</a:t>
            </a:r>
            <a:r>
              <a:rPr lang="en-US" sz="1800" dirty="0" smtClean="0"/>
              <a:t> y = h-p-</a:t>
            </a:r>
            <a:r>
              <a:rPr lang="el-GR" sz="1800" dirty="0" smtClean="0"/>
              <a:t>Φ</a:t>
            </a:r>
            <a:r>
              <a:rPr lang="en-US" sz="1800" dirty="0" smtClean="0"/>
              <a:t>x-0,5.</a:t>
            </a:r>
            <a:r>
              <a:rPr lang="el-GR" sz="1800" dirty="0" smtClean="0"/>
              <a:t>Φ</a:t>
            </a:r>
            <a:r>
              <a:rPr lang="en-US" sz="1800" dirty="0" smtClean="0"/>
              <a:t>y</a:t>
            </a:r>
            <a:endParaRPr lang="en-US" sz="1800" dirty="0"/>
          </a:p>
        </p:txBody>
      </p:sp>
      <p:sp>
        <p:nvSpPr>
          <p:cNvPr id="25" name="TextBox 24"/>
          <p:cNvSpPr txBox="1"/>
          <p:nvPr/>
        </p:nvSpPr>
        <p:spPr>
          <a:xfrm>
            <a:off x="11379367" y="2148304"/>
            <a:ext cx="251992" cy="2359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0311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F9D2B3-4481-4748-B198-F551EA7E62DD}" type="slidenum">
              <a:rPr lang="en-US" altLang="en-US" smtClean="0"/>
              <a:pPr>
                <a:defRPr/>
              </a:pPr>
              <a:t>5</a:t>
            </a:fld>
            <a:endParaRPr lang="en-US" altLang="en-US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533400"/>
            <a:ext cx="5715000" cy="2257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175" y="3095625"/>
            <a:ext cx="3781425" cy="40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3505200"/>
            <a:ext cx="23907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3962400"/>
            <a:ext cx="4686300" cy="1419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8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5553075"/>
            <a:ext cx="4419600" cy="923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9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3625" y="6191250"/>
            <a:ext cx="1476375" cy="28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-3006648" y="838200"/>
            <a:ext cx="323999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Beban ultimate </a:t>
            </a:r>
            <a:r>
              <a:rPr lang="en-US" sz="2400" dirty="0" err="1" smtClean="0"/>
              <a:t>artinya</a:t>
            </a:r>
            <a:r>
              <a:rPr lang="en-US" sz="2400" dirty="0" smtClean="0"/>
              <a:t> </a:t>
            </a:r>
          </a:p>
          <a:p>
            <a:r>
              <a:rPr lang="en-US" sz="2400" dirty="0" err="1" smtClean="0"/>
              <a:t>beban</a:t>
            </a:r>
            <a:r>
              <a:rPr lang="en-US" sz="2400" dirty="0" smtClean="0"/>
              <a:t> </a:t>
            </a:r>
            <a:r>
              <a:rPr lang="en-US" sz="2400" dirty="0" err="1" smtClean="0"/>
              <a:t>mati</a:t>
            </a:r>
            <a:r>
              <a:rPr lang="en-US" sz="2400" dirty="0" smtClean="0"/>
              <a:t> </a:t>
            </a:r>
            <a:r>
              <a:rPr lang="en-US" sz="2400" dirty="0" err="1" smtClean="0"/>
              <a:t>ataupun</a:t>
            </a:r>
            <a:r>
              <a:rPr lang="en-US" sz="2400" dirty="0" smtClean="0"/>
              <a:t> </a:t>
            </a:r>
            <a:r>
              <a:rPr lang="en-US" sz="2400" dirty="0" err="1" smtClean="0"/>
              <a:t>beban</a:t>
            </a:r>
            <a:r>
              <a:rPr lang="en-US" sz="2400" dirty="0" smtClean="0"/>
              <a:t> </a:t>
            </a:r>
            <a:r>
              <a:rPr lang="en-US" sz="2400" dirty="0" err="1" smtClean="0"/>
              <a:t>hidup</a:t>
            </a:r>
            <a:r>
              <a:rPr lang="en-US" sz="2400" dirty="0" smtClean="0"/>
              <a:t> </a:t>
            </a:r>
          </a:p>
          <a:p>
            <a:r>
              <a:rPr lang="en-US" sz="2400" dirty="0" err="1" smtClean="0"/>
              <a:t>yg</a:t>
            </a:r>
            <a:r>
              <a:rPr lang="en-US" sz="2400" dirty="0" smtClean="0"/>
              <a:t> </a:t>
            </a:r>
            <a:r>
              <a:rPr lang="en-US" sz="2400" dirty="0" err="1" smtClean="0"/>
              <a:t>sdh</a:t>
            </a:r>
            <a:r>
              <a:rPr lang="en-US" sz="2400" dirty="0" smtClean="0"/>
              <a:t> </a:t>
            </a:r>
            <a:r>
              <a:rPr lang="en-US" sz="2400" dirty="0" err="1" smtClean="0"/>
              <a:t>dikalikan</a:t>
            </a:r>
            <a:r>
              <a:rPr lang="en-US" sz="2400" dirty="0" smtClean="0"/>
              <a:t> factor </a:t>
            </a:r>
            <a:r>
              <a:rPr lang="en-US" sz="2400" dirty="0" err="1" smtClean="0"/>
              <a:t>beban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-3093940" y="1705292"/>
            <a:ext cx="310052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>
                <a:solidFill>
                  <a:srgbClr val="FF0000"/>
                </a:solidFill>
              </a:rPr>
              <a:t>Faktor</a:t>
            </a:r>
            <a:r>
              <a:rPr lang="en-US" sz="2400" baseline="0" dirty="0" smtClean="0">
                <a:solidFill>
                  <a:srgbClr val="FF0000"/>
                </a:solidFill>
              </a:rPr>
              <a:t> </a:t>
            </a:r>
            <a:r>
              <a:rPr lang="en-US" sz="2400" baseline="0" dirty="0" err="1" smtClean="0">
                <a:solidFill>
                  <a:srgbClr val="FF0000"/>
                </a:solidFill>
              </a:rPr>
              <a:t>baban</a:t>
            </a:r>
            <a:r>
              <a:rPr lang="en-US" sz="2400" baseline="0" dirty="0" smtClean="0">
                <a:solidFill>
                  <a:srgbClr val="FF0000"/>
                </a:solidFill>
              </a:rPr>
              <a:t> :</a:t>
            </a:r>
          </a:p>
          <a:p>
            <a:r>
              <a:rPr lang="en-US" sz="2400" dirty="0" err="1" smtClean="0"/>
              <a:t>Untuk</a:t>
            </a:r>
            <a:r>
              <a:rPr lang="en-US" sz="2400" dirty="0" smtClean="0"/>
              <a:t> </a:t>
            </a:r>
            <a:r>
              <a:rPr lang="en-US" sz="2400" dirty="0" err="1" smtClean="0"/>
              <a:t>beban</a:t>
            </a:r>
            <a:r>
              <a:rPr lang="en-US" sz="2400" dirty="0" smtClean="0"/>
              <a:t> </a:t>
            </a:r>
            <a:r>
              <a:rPr lang="en-US" sz="2400" dirty="0" err="1" smtClean="0"/>
              <a:t>mati</a:t>
            </a:r>
            <a:r>
              <a:rPr lang="en-US" sz="2400" dirty="0" smtClean="0"/>
              <a:t> </a:t>
            </a:r>
            <a:r>
              <a:rPr lang="en-US" sz="2400" dirty="0" err="1" smtClean="0"/>
              <a:t>dikalikan</a:t>
            </a:r>
            <a:r>
              <a:rPr lang="en-US" sz="2400" dirty="0" smtClean="0"/>
              <a:t> 1,2</a:t>
            </a:r>
          </a:p>
          <a:p>
            <a:r>
              <a:rPr lang="en-US" sz="2400" dirty="0" err="1" smtClean="0"/>
              <a:t>Untuk</a:t>
            </a:r>
            <a:r>
              <a:rPr lang="en-US" sz="2400" dirty="0" smtClean="0"/>
              <a:t> </a:t>
            </a:r>
            <a:r>
              <a:rPr lang="en-US" sz="2400" dirty="0" err="1" smtClean="0"/>
              <a:t>beban</a:t>
            </a:r>
            <a:r>
              <a:rPr lang="en-US" sz="2400" dirty="0" smtClean="0"/>
              <a:t> </a:t>
            </a:r>
            <a:r>
              <a:rPr lang="en-US" sz="2400" dirty="0" err="1" smtClean="0"/>
              <a:t>hidup</a:t>
            </a:r>
            <a:r>
              <a:rPr lang="en-US" sz="2400" dirty="0" smtClean="0"/>
              <a:t> </a:t>
            </a:r>
            <a:r>
              <a:rPr lang="en-US" sz="2400" dirty="0" err="1" smtClean="0"/>
              <a:t>dikalikan</a:t>
            </a:r>
            <a:r>
              <a:rPr lang="en-US" sz="2400" dirty="0" smtClean="0"/>
              <a:t> 1,6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-3006648" y="2790825"/>
            <a:ext cx="2376484" cy="3795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Wu = </a:t>
            </a:r>
            <a:r>
              <a:rPr lang="en-US" sz="2800" dirty="0" err="1" smtClean="0"/>
              <a:t>beban</a:t>
            </a:r>
            <a:r>
              <a:rPr lang="en-US" sz="2800" dirty="0" smtClean="0"/>
              <a:t> ultimate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003608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F9D2B3-4481-4748-B198-F551EA7E62DD}" type="slidenum">
              <a:rPr lang="en-US" altLang="en-US" smtClean="0"/>
              <a:pPr>
                <a:defRPr/>
              </a:pPr>
              <a:t>6</a:t>
            </a:fld>
            <a:endParaRPr lang="en-US" altLang="en-US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609600"/>
            <a:ext cx="17526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085850"/>
            <a:ext cx="3276600" cy="2571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5" name="Object 4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152881493"/>
              </p:ext>
            </p:extLst>
          </p:nvPr>
        </p:nvGraphicFramePr>
        <p:xfrm>
          <a:off x="5867400" y="1084263"/>
          <a:ext cx="914400" cy="592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30" name="Equation" r:id="rId5" imgW="647700" imgH="419100" progId="Equation.3">
                  <p:embed/>
                </p:oleObj>
              </mc:Choice>
              <mc:Fallback>
                <p:oleObj name="Equation" r:id="rId5" imgW="647700" imgH="419100" progId="Equation.3">
                  <p:embed/>
                  <p:pic>
                    <p:nvPicPr>
                      <p:cNvPr id="0" name="Object 13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67400" y="1084263"/>
                        <a:ext cx="914400" cy="592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485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0250" y="1828800"/>
            <a:ext cx="188595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6" name="Picture 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2438400"/>
            <a:ext cx="2381250" cy="266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68926388"/>
              </p:ext>
            </p:extLst>
          </p:nvPr>
        </p:nvGraphicFramePr>
        <p:xfrm>
          <a:off x="5486400" y="2971800"/>
          <a:ext cx="2438400" cy="213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31" name="Equation" r:id="rId9" imgW="1536700" imgH="1803400" progId="Equation.3">
                  <p:embed/>
                </p:oleObj>
              </mc:Choice>
              <mc:Fallback>
                <p:oleObj name="Equation" r:id="rId9" imgW="1536700" imgH="180340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86400" y="2971800"/>
                        <a:ext cx="2438400" cy="2133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2651825547"/>
              </p:ext>
            </p:extLst>
          </p:nvPr>
        </p:nvGraphicFramePr>
        <p:xfrm>
          <a:off x="5497512" y="5257800"/>
          <a:ext cx="827088" cy="796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32" name="Equation" r:id="rId11" imgW="685800" imgH="660400" progId="Equation.3">
                  <p:embed/>
                </p:oleObj>
              </mc:Choice>
              <mc:Fallback>
                <p:oleObj name="Equation" r:id="rId11" imgW="685800" imgH="660400" progId="Equation.3">
                  <p:embed/>
                  <p:pic>
                    <p:nvPicPr>
                      <p:cNvPr id="0" name="Object 11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97512" y="5257800"/>
                        <a:ext cx="827088" cy="796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9372600" y="2026603"/>
            <a:ext cx="26035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/>
              <a:t>Apabila</a:t>
            </a:r>
            <a:r>
              <a:rPr lang="en-US" sz="2000" dirty="0" smtClean="0"/>
              <a:t> </a:t>
            </a:r>
            <a:r>
              <a:rPr lang="el-GR" sz="2000" dirty="0" smtClean="0"/>
              <a:t>ρ</a:t>
            </a:r>
            <a:r>
              <a:rPr lang="en-US" sz="2000" dirty="0" smtClean="0"/>
              <a:t> </a:t>
            </a:r>
            <a:r>
              <a:rPr lang="en-US" sz="2000" dirty="0" err="1" smtClean="0"/>
              <a:t>analisa</a:t>
            </a:r>
            <a:r>
              <a:rPr lang="en-US" sz="2000" dirty="0" smtClean="0"/>
              <a:t> = 0,0015</a:t>
            </a:r>
          </a:p>
          <a:p>
            <a:r>
              <a:rPr lang="en-US" sz="2000" dirty="0" err="1" smtClean="0"/>
              <a:t>Maka</a:t>
            </a:r>
            <a:r>
              <a:rPr lang="en-US" sz="2000" dirty="0" smtClean="0"/>
              <a:t> </a:t>
            </a:r>
            <a:r>
              <a:rPr lang="en-US" sz="2000" dirty="0" err="1" smtClean="0"/>
              <a:t>yg</a:t>
            </a:r>
            <a:r>
              <a:rPr lang="en-US" sz="2000" dirty="0" smtClean="0"/>
              <a:t> </a:t>
            </a:r>
            <a:r>
              <a:rPr lang="en-US" sz="2000" dirty="0" err="1" smtClean="0"/>
              <a:t>dipakai</a:t>
            </a:r>
            <a:r>
              <a:rPr lang="en-US" sz="2000" dirty="0" smtClean="0"/>
              <a:t>  </a:t>
            </a:r>
            <a:r>
              <a:rPr lang="el-GR" sz="2000" dirty="0" smtClean="0"/>
              <a:t>ρ</a:t>
            </a:r>
            <a:r>
              <a:rPr lang="en-US" sz="2000" dirty="0" smtClean="0"/>
              <a:t>min = 0,0025</a:t>
            </a:r>
          </a:p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9525000" y="2705100"/>
            <a:ext cx="325281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Mn</a:t>
            </a:r>
            <a:r>
              <a:rPr lang="en-US" sz="2400" dirty="0" smtClean="0"/>
              <a:t>= Mu/</a:t>
            </a:r>
            <a:r>
              <a:rPr lang="el-GR" sz="2400" dirty="0" smtClean="0"/>
              <a:t>Φ</a:t>
            </a:r>
            <a:endParaRPr lang="en-US" sz="2400" dirty="0" smtClean="0"/>
          </a:p>
          <a:p>
            <a:r>
              <a:rPr lang="en-US" sz="2400" dirty="0" err="1" smtClean="0"/>
              <a:t>Dimana</a:t>
            </a:r>
            <a:r>
              <a:rPr lang="en-US" sz="2400" dirty="0" smtClean="0"/>
              <a:t> </a:t>
            </a:r>
            <a:r>
              <a:rPr lang="el-GR" sz="2400" dirty="0" smtClean="0"/>
              <a:t>Φ</a:t>
            </a:r>
            <a:r>
              <a:rPr lang="en-US" sz="2400" dirty="0" smtClean="0"/>
              <a:t> = factor </a:t>
            </a:r>
            <a:r>
              <a:rPr lang="en-US" sz="2400" dirty="0" err="1" smtClean="0"/>
              <a:t>reduksinya</a:t>
            </a:r>
            <a:r>
              <a:rPr lang="en-US" sz="2400" dirty="0" smtClean="0"/>
              <a:t> 0,8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9525000" y="3429000"/>
            <a:ext cx="36086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b = </a:t>
            </a:r>
            <a:r>
              <a:rPr lang="en-US" sz="2000" dirty="0" err="1" smtClean="0"/>
              <a:t>lebar</a:t>
            </a:r>
            <a:r>
              <a:rPr lang="en-US" baseline="0" dirty="0" smtClean="0"/>
              <a:t> plat </a:t>
            </a:r>
            <a:r>
              <a:rPr lang="en-US" baseline="0" dirty="0" err="1" smtClean="0"/>
              <a:t>dalam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tiap</a:t>
            </a:r>
            <a:r>
              <a:rPr lang="en-US" baseline="0" dirty="0" smtClean="0"/>
              <a:t> 1 m </a:t>
            </a:r>
            <a:r>
              <a:rPr lang="en-US" baseline="0" dirty="0" err="1" smtClean="0"/>
              <a:t>atau</a:t>
            </a:r>
            <a:r>
              <a:rPr lang="en-US" baseline="0" dirty="0" smtClean="0"/>
              <a:t> 1000 mm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747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F9D2B3-4481-4748-B198-F551EA7E62DD}" type="slidenum">
              <a:rPr lang="en-US" altLang="en-US" smtClean="0"/>
              <a:pPr>
                <a:defRPr/>
              </a:pPr>
              <a:t>7</a:t>
            </a:fld>
            <a:endParaRPr lang="en-US" altLang="en-US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762000" y="152400"/>
            <a:ext cx="7772400" cy="1143000"/>
          </a:xfrm>
        </p:spPr>
        <p:txBody>
          <a:bodyPr/>
          <a:lstStyle/>
          <a:p>
            <a:r>
              <a:rPr lang="en-US" dirty="0" err="1" smtClean="0"/>
              <a:t>Perhitungan</a:t>
            </a:r>
            <a:r>
              <a:rPr lang="en-US" dirty="0" smtClean="0"/>
              <a:t> </a:t>
            </a:r>
            <a:r>
              <a:rPr lang="en-US" dirty="0" err="1" smtClean="0"/>
              <a:t>penulangan</a:t>
            </a:r>
            <a:r>
              <a:rPr lang="en-US" dirty="0" smtClean="0"/>
              <a:t> plat </a:t>
            </a:r>
            <a:r>
              <a:rPr lang="en-US" dirty="0" err="1" smtClean="0"/>
              <a:t>lantai</a:t>
            </a:r>
            <a:endParaRPr lang="en-US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24200" y="307295"/>
            <a:ext cx="2952750" cy="1257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-3115491" y="1828800"/>
            <a:ext cx="353334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h</a:t>
            </a:r>
            <a:r>
              <a:rPr lang="en-US" sz="2400" dirty="0" err="1" smtClean="0"/>
              <a:t>min</a:t>
            </a:r>
            <a:r>
              <a:rPr lang="en-US" sz="2400" dirty="0" smtClean="0"/>
              <a:t> &gt;= 71,112 mm</a:t>
            </a:r>
          </a:p>
          <a:p>
            <a:r>
              <a:rPr lang="en-US" sz="2400" dirty="0" err="1"/>
              <a:t>h</a:t>
            </a:r>
            <a:r>
              <a:rPr lang="en-US" sz="2400" dirty="0" err="1" smtClean="0"/>
              <a:t>max</a:t>
            </a:r>
            <a:r>
              <a:rPr lang="en-US" sz="2400" dirty="0" smtClean="0"/>
              <a:t> &lt;=</a:t>
            </a:r>
            <a:r>
              <a:rPr lang="en-US" sz="2400" baseline="0" dirty="0" smtClean="0"/>
              <a:t> </a:t>
            </a:r>
            <a:r>
              <a:rPr lang="en-US" sz="1600" baseline="0" dirty="0" smtClean="0"/>
              <a:t>106,668 mm</a:t>
            </a:r>
          </a:p>
          <a:p>
            <a:r>
              <a:rPr lang="en-US" sz="1600" baseline="0" dirty="0" smtClean="0"/>
              <a:t>h </a:t>
            </a:r>
            <a:r>
              <a:rPr lang="en-US" sz="1600" baseline="0" dirty="0" err="1" smtClean="0"/>
              <a:t>yg</a:t>
            </a:r>
            <a:r>
              <a:rPr lang="en-US" sz="1600" baseline="0" dirty="0" smtClean="0"/>
              <a:t> </a:t>
            </a:r>
            <a:r>
              <a:rPr lang="en-US" sz="1600" baseline="0" dirty="0" err="1" smtClean="0"/>
              <a:t>dipakai</a:t>
            </a:r>
            <a:r>
              <a:rPr lang="en-US" sz="1600" baseline="0" dirty="0" smtClean="0"/>
              <a:t> = 120 mm</a:t>
            </a:r>
          </a:p>
          <a:p>
            <a:r>
              <a:rPr lang="en-US" sz="1600" baseline="0" dirty="0" smtClean="0"/>
              <a:t>(</a:t>
            </a:r>
            <a:r>
              <a:rPr lang="en-US" sz="1600" baseline="0" dirty="0" err="1" smtClean="0"/>
              <a:t>syarat</a:t>
            </a:r>
            <a:r>
              <a:rPr lang="en-US" sz="1600" baseline="0" dirty="0" smtClean="0"/>
              <a:t> </a:t>
            </a:r>
            <a:r>
              <a:rPr lang="en-US" sz="1600" baseline="0" dirty="0" err="1" smtClean="0"/>
              <a:t>peraturan</a:t>
            </a:r>
            <a:r>
              <a:rPr lang="en-US" sz="1600" baseline="0" dirty="0" smtClean="0"/>
              <a:t> </a:t>
            </a:r>
            <a:r>
              <a:rPr lang="en-US" sz="1600" baseline="0" dirty="0" err="1" smtClean="0"/>
              <a:t>beton</a:t>
            </a:r>
            <a:r>
              <a:rPr lang="en-US" sz="1600" baseline="0" dirty="0" smtClean="0"/>
              <a:t> u plat </a:t>
            </a:r>
            <a:r>
              <a:rPr lang="en-US" sz="1600" baseline="0" dirty="0" err="1" smtClean="0"/>
              <a:t>lantai</a:t>
            </a:r>
            <a:r>
              <a:rPr lang="en-US" sz="1600" baseline="0" dirty="0" smtClean="0"/>
              <a:t>)</a:t>
            </a:r>
            <a:r>
              <a:rPr lang="en-US" sz="1600" dirty="0" smtClean="0"/>
              <a:t> </a:t>
            </a:r>
            <a:endParaRPr lang="en-US" sz="1600" dirty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301" y="1525406"/>
            <a:ext cx="3505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546825" y="1982606"/>
            <a:ext cx="5416868" cy="22262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Beban </a:t>
            </a:r>
            <a:r>
              <a:rPr lang="en-US" sz="2000" dirty="0" err="1" smtClean="0"/>
              <a:t>mati</a:t>
            </a:r>
            <a:r>
              <a:rPr lang="en-US" sz="2000" dirty="0" smtClean="0"/>
              <a:t> (</a:t>
            </a:r>
            <a:r>
              <a:rPr lang="en-US" sz="2000" dirty="0" err="1" smtClean="0"/>
              <a:t>wD</a:t>
            </a:r>
            <a:r>
              <a:rPr lang="en-US" sz="2000" dirty="0" smtClean="0"/>
              <a:t>) :</a:t>
            </a:r>
          </a:p>
          <a:p>
            <a:pPr marL="342900" indent="-342900">
              <a:buAutoNum type="arabicPeriod"/>
            </a:pPr>
            <a:r>
              <a:rPr lang="en-US" sz="2000" dirty="0" err="1" smtClean="0"/>
              <a:t>Berat</a:t>
            </a:r>
            <a:r>
              <a:rPr lang="en-US" sz="2000" dirty="0" smtClean="0"/>
              <a:t> </a:t>
            </a:r>
            <a:r>
              <a:rPr lang="en-US" sz="2000" dirty="0" err="1" smtClean="0"/>
              <a:t>sendiri</a:t>
            </a:r>
            <a:r>
              <a:rPr lang="en-US" sz="2000" dirty="0" smtClean="0"/>
              <a:t> plat </a:t>
            </a:r>
            <a:r>
              <a:rPr lang="en-US" sz="2000" dirty="0" err="1" smtClean="0"/>
              <a:t>lantai</a:t>
            </a:r>
            <a:r>
              <a:rPr lang="en-US" sz="2000" dirty="0" smtClean="0"/>
              <a:t> = 0,12 m x 2400 kg/m3 = 288 kg/m2</a:t>
            </a:r>
          </a:p>
          <a:p>
            <a:pPr marL="342900" indent="-342900">
              <a:buAutoNum type="arabicPeriod"/>
            </a:pPr>
            <a:r>
              <a:rPr lang="en-US" sz="1600" dirty="0" err="1" smtClean="0"/>
              <a:t>Berat</a:t>
            </a:r>
            <a:r>
              <a:rPr lang="en-US" sz="1600" dirty="0" smtClean="0"/>
              <a:t> </a:t>
            </a:r>
            <a:r>
              <a:rPr lang="en-US" sz="1600" dirty="0" err="1" smtClean="0"/>
              <a:t>spesi</a:t>
            </a:r>
            <a:r>
              <a:rPr lang="en-US" sz="1600" baseline="0" dirty="0" smtClean="0"/>
              <a:t> </a:t>
            </a:r>
            <a:r>
              <a:rPr lang="en-US" sz="1600" baseline="0" dirty="0" err="1" smtClean="0"/>
              <a:t>pasangan</a:t>
            </a:r>
            <a:r>
              <a:rPr lang="en-US" sz="1600" baseline="0" dirty="0" smtClean="0"/>
              <a:t> = 0,03 m x 2100 kg/m3 = 63 kg/m2</a:t>
            </a:r>
          </a:p>
          <a:p>
            <a:pPr marL="342900" indent="-342900">
              <a:buAutoNum type="arabicPeriod"/>
            </a:pPr>
            <a:r>
              <a:rPr lang="en-US" sz="1600" baseline="0" dirty="0" err="1" smtClean="0"/>
              <a:t>Berat</a:t>
            </a:r>
            <a:r>
              <a:rPr lang="en-US" sz="1600" baseline="0" dirty="0" smtClean="0"/>
              <a:t> </a:t>
            </a:r>
            <a:r>
              <a:rPr lang="en-US" sz="1600" baseline="0" dirty="0" err="1" smtClean="0"/>
              <a:t>keramik</a:t>
            </a:r>
            <a:r>
              <a:rPr lang="en-US" sz="1600" baseline="0" dirty="0" smtClean="0"/>
              <a:t>                                             = 40 kg/m2</a:t>
            </a:r>
          </a:p>
          <a:p>
            <a:pPr marL="342900" indent="-342900">
              <a:buAutoNum type="arabicPeriod"/>
            </a:pPr>
            <a:r>
              <a:rPr lang="en-US" sz="1600" baseline="0" dirty="0" err="1" smtClean="0"/>
              <a:t>Berat</a:t>
            </a:r>
            <a:r>
              <a:rPr lang="en-US" sz="1600" baseline="0" dirty="0" smtClean="0"/>
              <a:t> plafond +</a:t>
            </a:r>
            <a:r>
              <a:rPr lang="en-US" sz="1600" baseline="0" dirty="0" err="1" smtClean="0"/>
              <a:t>penggantung</a:t>
            </a:r>
            <a:r>
              <a:rPr lang="en-US" sz="1600" baseline="0" dirty="0" smtClean="0"/>
              <a:t>  (gypsum)     = 10 kg/m2</a:t>
            </a:r>
          </a:p>
          <a:p>
            <a:r>
              <a:rPr lang="en-US" sz="1600" baseline="0" dirty="0"/>
              <a:t> </a:t>
            </a:r>
            <a:r>
              <a:rPr lang="en-US" sz="1600" baseline="0" dirty="0" smtClean="0"/>
              <a:t>                                            total = 401 kg/m3</a:t>
            </a:r>
          </a:p>
          <a:p>
            <a:endParaRPr lang="en-US" sz="1600" baseline="0" dirty="0"/>
          </a:p>
          <a:p>
            <a:r>
              <a:rPr lang="en-US" sz="1600" baseline="0" dirty="0" smtClean="0"/>
              <a:t>Beban </a:t>
            </a:r>
            <a:r>
              <a:rPr lang="en-US" sz="1600" baseline="0" dirty="0" err="1" smtClean="0"/>
              <a:t>hidup</a:t>
            </a:r>
            <a:r>
              <a:rPr lang="en-US" sz="1600" baseline="0" dirty="0" smtClean="0"/>
              <a:t> (</a:t>
            </a:r>
            <a:r>
              <a:rPr lang="en-US" sz="1600" baseline="0" dirty="0" err="1" smtClean="0"/>
              <a:t>wL</a:t>
            </a:r>
            <a:r>
              <a:rPr lang="en-US" sz="1600" baseline="0" dirty="0" smtClean="0"/>
              <a:t>) ;</a:t>
            </a:r>
          </a:p>
          <a:p>
            <a:pPr marL="342900" indent="-342900">
              <a:buAutoNum type="arabicPeriod"/>
            </a:pPr>
            <a:r>
              <a:rPr lang="en-US" sz="1600" baseline="0" dirty="0" smtClean="0"/>
              <a:t>Beban </a:t>
            </a:r>
            <a:r>
              <a:rPr lang="en-US" sz="1600" baseline="0" dirty="0" err="1" smtClean="0"/>
              <a:t>berguna</a:t>
            </a:r>
            <a:r>
              <a:rPr lang="en-US" sz="1600" baseline="0" dirty="0" smtClean="0"/>
              <a:t>                                   = 250 kg/ m2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3250" y="4648200"/>
            <a:ext cx="4971426" cy="50270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Beban Ultimate :</a:t>
            </a:r>
          </a:p>
          <a:p>
            <a:r>
              <a:rPr lang="en-US" sz="2000" dirty="0" smtClean="0"/>
              <a:t>Wu = 1,2 </a:t>
            </a:r>
            <a:r>
              <a:rPr lang="en-US" sz="2000" dirty="0" err="1" smtClean="0"/>
              <a:t>wD</a:t>
            </a:r>
            <a:r>
              <a:rPr lang="en-US" sz="2000" dirty="0" smtClean="0"/>
              <a:t> + 1,6 </a:t>
            </a:r>
            <a:r>
              <a:rPr lang="en-US" sz="2000" dirty="0" err="1" smtClean="0"/>
              <a:t>wL</a:t>
            </a:r>
            <a:r>
              <a:rPr lang="en-US" sz="2000" dirty="0" smtClean="0"/>
              <a:t> = (1,2 x 401) + (1,6x 250) = 881,2 kg/m2</a:t>
            </a:r>
          </a:p>
        </p:txBody>
      </p:sp>
      <p:sp>
        <p:nvSpPr>
          <p:cNvPr id="12" name="Rectangle 11"/>
          <p:cNvSpPr/>
          <p:nvPr/>
        </p:nvSpPr>
        <p:spPr bwMode="auto">
          <a:xfrm>
            <a:off x="9601200" y="649923"/>
            <a:ext cx="1905000" cy="1143000"/>
          </a:xfrm>
          <a:prstGeom prst="rect">
            <a:avLst/>
          </a:prstGeom>
          <a:noFill/>
          <a:ln w="317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rtlCol="0" anchor="ctr">
            <a:spAutoFit/>
          </a:bodyPr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8534400" y="1316859"/>
            <a:ext cx="10358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Lx= 2,0m</a:t>
            </a:r>
            <a:endParaRPr lang="en-US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10387629" y="335598"/>
            <a:ext cx="1085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Ly= 4,0 m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9601200" y="3155484"/>
            <a:ext cx="125233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Ly/lx = 4/2 = 2</a:t>
            </a:r>
          </a:p>
          <a:p>
            <a:r>
              <a:rPr lang="en-US" sz="2000" dirty="0" err="1" smtClean="0"/>
              <a:t>Ctx</a:t>
            </a:r>
            <a:r>
              <a:rPr lang="en-US" sz="2000" dirty="0" smtClean="0"/>
              <a:t> = 83</a:t>
            </a:r>
          </a:p>
          <a:p>
            <a:r>
              <a:rPr lang="en-US" sz="2000" dirty="0" err="1" smtClean="0"/>
              <a:t>Clx</a:t>
            </a:r>
            <a:r>
              <a:rPr lang="en-US" sz="2000" dirty="0" smtClean="0"/>
              <a:t> = 41</a:t>
            </a:r>
          </a:p>
          <a:p>
            <a:r>
              <a:rPr lang="en-US" sz="2000" dirty="0" err="1" smtClean="0"/>
              <a:t>Cty</a:t>
            </a:r>
            <a:r>
              <a:rPr lang="en-US" sz="2000" dirty="0" smtClean="0"/>
              <a:t> =12</a:t>
            </a:r>
          </a:p>
          <a:p>
            <a:r>
              <a:rPr lang="en-US" sz="2000" dirty="0" err="1" smtClean="0"/>
              <a:t>Cly</a:t>
            </a:r>
            <a:r>
              <a:rPr lang="en-US" sz="2000" dirty="0" smtClean="0"/>
              <a:t> = 57</a:t>
            </a:r>
          </a:p>
          <a:p>
            <a:endParaRPr lang="en-US" sz="2000" dirty="0" smtClean="0"/>
          </a:p>
        </p:txBody>
      </p:sp>
      <p:sp>
        <p:nvSpPr>
          <p:cNvPr id="17" name="TextBox 16"/>
          <p:cNvSpPr txBox="1"/>
          <p:nvPr/>
        </p:nvSpPr>
        <p:spPr>
          <a:xfrm>
            <a:off x="9744647" y="4478923"/>
            <a:ext cx="239841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 smtClean="0"/>
              <a:t>Ke</a:t>
            </a:r>
            <a:r>
              <a:rPr lang="en-US" sz="1600" dirty="0" smtClean="0"/>
              <a:t> 4 </a:t>
            </a:r>
            <a:r>
              <a:rPr lang="en-US" sz="1600" dirty="0" err="1" smtClean="0"/>
              <a:t>sisi</a:t>
            </a:r>
            <a:r>
              <a:rPr lang="en-US" sz="1600" dirty="0" smtClean="0"/>
              <a:t> plat </a:t>
            </a:r>
            <a:r>
              <a:rPr lang="en-US" sz="1600" dirty="0" err="1" smtClean="0"/>
              <a:t>terjepit</a:t>
            </a:r>
            <a:r>
              <a:rPr lang="en-US" sz="1600" baseline="0" dirty="0" smtClean="0"/>
              <a:t> </a:t>
            </a:r>
            <a:r>
              <a:rPr lang="en-US" sz="1600" baseline="0" dirty="0" err="1" smtClean="0"/>
              <a:t>oleh</a:t>
            </a:r>
            <a:r>
              <a:rPr lang="en-US" sz="1600" baseline="0" dirty="0" smtClean="0"/>
              <a:t> </a:t>
            </a:r>
            <a:r>
              <a:rPr lang="en-US" sz="1600" baseline="0" dirty="0" err="1" smtClean="0"/>
              <a:t>balok</a:t>
            </a:r>
            <a:endParaRPr lang="en-US" sz="1600" dirty="0"/>
          </a:p>
        </p:txBody>
      </p:sp>
      <p:sp>
        <p:nvSpPr>
          <p:cNvPr id="19" name="TextBox 18"/>
          <p:cNvSpPr txBox="1"/>
          <p:nvPr/>
        </p:nvSpPr>
        <p:spPr>
          <a:xfrm>
            <a:off x="762000" y="5410200"/>
            <a:ext cx="4331635" cy="13131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/>
              <a:t>Momen</a:t>
            </a:r>
            <a:r>
              <a:rPr lang="en-US" sz="2000" dirty="0" smtClean="0"/>
              <a:t> </a:t>
            </a:r>
            <a:r>
              <a:rPr lang="en-US" sz="2000" dirty="0" err="1" smtClean="0"/>
              <a:t>pada</a:t>
            </a:r>
            <a:r>
              <a:rPr lang="en-US" sz="2000" dirty="0" smtClean="0"/>
              <a:t> plat </a:t>
            </a:r>
            <a:r>
              <a:rPr lang="en-US" sz="2000" dirty="0" err="1" smtClean="0"/>
              <a:t>lantai</a:t>
            </a:r>
            <a:r>
              <a:rPr lang="en-US" sz="2000" dirty="0" smtClean="0"/>
              <a:t> M = 0,001 </a:t>
            </a:r>
            <a:r>
              <a:rPr lang="en-US" sz="2000" dirty="0" err="1" smtClean="0"/>
              <a:t>wu</a:t>
            </a:r>
            <a:r>
              <a:rPr lang="en-US" sz="2000" dirty="0" smtClean="0"/>
              <a:t>. Lx^2 . C</a:t>
            </a:r>
          </a:p>
          <a:p>
            <a:r>
              <a:rPr lang="en-US" sz="2000" dirty="0" smtClean="0"/>
              <a:t> </a:t>
            </a:r>
            <a:r>
              <a:rPr lang="en-US" sz="1800" dirty="0" smtClean="0"/>
              <a:t>1.  </a:t>
            </a:r>
            <a:r>
              <a:rPr lang="en-US" sz="1800" dirty="0" err="1" smtClean="0"/>
              <a:t>Mtx</a:t>
            </a:r>
            <a:r>
              <a:rPr lang="en-US" sz="1800" dirty="0" smtClean="0"/>
              <a:t> = 0,001x</a:t>
            </a:r>
            <a:r>
              <a:rPr lang="en-US" sz="1800" baseline="0" dirty="0" smtClean="0"/>
              <a:t> </a:t>
            </a:r>
            <a:r>
              <a:rPr lang="en-US" sz="1600" baseline="0" dirty="0" smtClean="0"/>
              <a:t>881,2 x 2^2 . 83 = 292,558 </a:t>
            </a:r>
            <a:r>
              <a:rPr lang="en-US" sz="1600" baseline="0" dirty="0" err="1" smtClean="0"/>
              <a:t>kg.m</a:t>
            </a:r>
            <a:endParaRPr lang="en-US" sz="1600" baseline="0" dirty="0" smtClean="0"/>
          </a:p>
          <a:p>
            <a:r>
              <a:rPr lang="en-US" sz="1600" baseline="0" dirty="0" smtClean="0"/>
              <a:t>2. </a:t>
            </a:r>
            <a:r>
              <a:rPr lang="en-US" sz="1600" baseline="0" dirty="0" err="1" smtClean="0"/>
              <a:t>Mlx</a:t>
            </a:r>
            <a:r>
              <a:rPr lang="en-US" sz="1600" baseline="0" dirty="0" smtClean="0"/>
              <a:t> = 165,665 </a:t>
            </a:r>
            <a:r>
              <a:rPr lang="en-US" sz="1600" baseline="0" dirty="0" err="1" smtClean="0"/>
              <a:t>kg.m</a:t>
            </a:r>
            <a:endParaRPr lang="en-US" sz="1600" baseline="0" dirty="0" smtClean="0"/>
          </a:p>
          <a:p>
            <a:r>
              <a:rPr lang="en-US" sz="1600" baseline="0" dirty="0" smtClean="0"/>
              <a:t>3. </a:t>
            </a:r>
            <a:r>
              <a:rPr lang="en-US" sz="1600" baseline="0" dirty="0" err="1" smtClean="0"/>
              <a:t>Mty</a:t>
            </a:r>
            <a:r>
              <a:rPr lang="en-US" sz="1600" baseline="0" dirty="0" smtClean="0"/>
              <a:t> = 42,297 </a:t>
            </a:r>
            <a:r>
              <a:rPr lang="en-US" sz="1600" baseline="0" dirty="0" err="1" smtClean="0"/>
              <a:t>kg.m</a:t>
            </a:r>
            <a:endParaRPr lang="en-US" sz="1600" baseline="0" dirty="0" smtClean="0"/>
          </a:p>
          <a:p>
            <a:r>
              <a:rPr lang="en-US" sz="1600" baseline="0" dirty="0" smtClean="0"/>
              <a:t>4. </a:t>
            </a:r>
            <a:r>
              <a:rPr lang="en-US" sz="1600" baseline="0" dirty="0" err="1" smtClean="0"/>
              <a:t>Mly</a:t>
            </a:r>
            <a:r>
              <a:rPr lang="en-US" sz="1600" baseline="0" dirty="0" smtClean="0"/>
              <a:t> = 200,91 </a:t>
            </a:r>
            <a:r>
              <a:rPr lang="en-US" sz="1600" baseline="0" dirty="0" err="1" smtClean="0"/>
              <a:t>kg.m</a:t>
            </a:r>
            <a:endParaRPr lang="en-US" sz="1600" dirty="0"/>
          </a:p>
        </p:txBody>
      </p:sp>
      <p:sp>
        <p:nvSpPr>
          <p:cNvPr id="20" name="Rectangle 19"/>
          <p:cNvSpPr/>
          <p:nvPr/>
        </p:nvSpPr>
        <p:spPr bwMode="auto">
          <a:xfrm>
            <a:off x="10087347" y="990600"/>
            <a:ext cx="961653" cy="533400"/>
          </a:xfrm>
          <a:prstGeom prst="rect">
            <a:avLst/>
          </a:prstGeom>
          <a:noFill/>
          <a:ln w="3175">
            <a:solidFill>
              <a:schemeClr val="tx1"/>
            </a:solidFill>
            <a:prstDash val="dash"/>
            <a:round/>
            <a:headEnd type="triangle" w="med" len="med"/>
            <a:tailEnd type="triangle" w="med" len="med"/>
          </a:ln>
        </p:spPr>
        <p:txBody>
          <a:bodyPr rtlCol="0" anchor="ctr">
            <a:spAutoFit/>
          </a:bodyPr>
          <a:lstStyle/>
          <a:p>
            <a:pPr algn="ctr"/>
            <a:endParaRPr lang="en-US"/>
          </a:p>
        </p:txBody>
      </p:sp>
      <p:cxnSp>
        <p:nvCxnSpPr>
          <p:cNvPr id="22" name="Straight Connector 21"/>
          <p:cNvCxnSpPr/>
          <p:nvPr/>
        </p:nvCxnSpPr>
        <p:spPr>
          <a:xfrm>
            <a:off x="10606276" y="1899598"/>
            <a:ext cx="14473" cy="11444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10065636" y="990600"/>
            <a:ext cx="14473" cy="11444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11056238" y="962842"/>
            <a:ext cx="14473" cy="11444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Freeform 24"/>
          <p:cNvSpPr/>
          <p:nvPr/>
        </p:nvSpPr>
        <p:spPr bwMode="auto">
          <a:xfrm>
            <a:off x="5005105" y="5835316"/>
            <a:ext cx="385042" cy="1046747"/>
          </a:xfrm>
          <a:custGeom>
            <a:avLst/>
            <a:gdLst>
              <a:gd name="connsiteX0" fmla="*/ 108316 w 385042"/>
              <a:gd name="connsiteY0" fmla="*/ 0 h 1046747"/>
              <a:gd name="connsiteX1" fmla="*/ 168474 w 385042"/>
              <a:gd name="connsiteY1" fmla="*/ 96252 h 1046747"/>
              <a:gd name="connsiteX2" fmla="*/ 216600 w 385042"/>
              <a:gd name="connsiteY2" fmla="*/ 168442 h 1046747"/>
              <a:gd name="connsiteX3" fmla="*/ 252695 w 385042"/>
              <a:gd name="connsiteY3" fmla="*/ 216568 h 1046747"/>
              <a:gd name="connsiteX4" fmla="*/ 276758 w 385042"/>
              <a:gd name="connsiteY4" fmla="*/ 252663 h 1046747"/>
              <a:gd name="connsiteX5" fmla="*/ 312853 w 385042"/>
              <a:gd name="connsiteY5" fmla="*/ 288758 h 1046747"/>
              <a:gd name="connsiteX6" fmla="*/ 348948 w 385042"/>
              <a:gd name="connsiteY6" fmla="*/ 348916 h 1046747"/>
              <a:gd name="connsiteX7" fmla="*/ 385042 w 385042"/>
              <a:gd name="connsiteY7" fmla="*/ 397042 h 1046747"/>
              <a:gd name="connsiteX8" fmla="*/ 373011 w 385042"/>
              <a:gd name="connsiteY8" fmla="*/ 445168 h 1046747"/>
              <a:gd name="connsiteX9" fmla="*/ 264727 w 385042"/>
              <a:gd name="connsiteY9" fmla="*/ 565484 h 1046747"/>
              <a:gd name="connsiteX10" fmla="*/ 240663 w 385042"/>
              <a:gd name="connsiteY10" fmla="*/ 589547 h 1046747"/>
              <a:gd name="connsiteX11" fmla="*/ 216600 w 385042"/>
              <a:gd name="connsiteY11" fmla="*/ 625642 h 1046747"/>
              <a:gd name="connsiteX12" fmla="*/ 156442 w 385042"/>
              <a:gd name="connsiteY12" fmla="*/ 745958 h 1046747"/>
              <a:gd name="connsiteX13" fmla="*/ 132379 w 385042"/>
              <a:gd name="connsiteY13" fmla="*/ 794084 h 1046747"/>
              <a:gd name="connsiteX14" fmla="*/ 96284 w 385042"/>
              <a:gd name="connsiteY14" fmla="*/ 818147 h 1046747"/>
              <a:gd name="connsiteX15" fmla="*/ 60190 w 385042"/>
              <a:gd name="connsiteY15" fmla="*/ 878305 h 1046747"/>
              <a:gd name="connsiteX16" fmla="*/ 24095 w 385042"/>
              <a:gd name="connsiteY16" fmla="*/ 950495 h 1046747"/>
              <a:gd name="connsiteX17" fmla="*/ 12063 w 385042"/>
              <a:gd name="connsiteY17" fmla="*/ 998621 h 1046747"/>
              <a:gd name="connsiteX18" fmla="*/ 32 w 385042"/>
              <a:gd name="connsiteY18" fmla="*/ 1046747 h 1046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85042" h="1046747">
                <a:moveTo>
                  <a:pt x="108316" y="0"/>
                </a:moveTo>
                <a:cubicBezTo>
                  <a:pt x="154041" y="114312"/>
                  <a:pt x="105020" y="14668"/>
                  <a:pt x="168474" y="96252"/>
                </a:cubicBezTo>
                <a:cubicBezTo>
                  <a:pt x="186229" y="119080"/>
                  <a:pt x="199248" y="145306"/>
                  <a:pt x="216600" y="168442"/>
                </a:cubicBezTo>
                <a:cubicBezTo>
                  <a:pt x="228632" y="184484"/>
                  <a:pt x="241040" y="200251"/>
                  <a:pt x="252695" y="216568"/>
                </a:cubicBezTo>
                <a:cubicBezTo>
                  <a:pt x="261100" y="228335"/>
                  <a:pt x="267501" y="241554"/>
                  <a:pt x="276758" y="252663"/>
                </a:cubicBezTo>
                <a:cubicBezTo>
                  <a:pt x="287651" y="265735"/>
                  <a:pt x="302644" y="275146"/>
                  <a:pt x="312853" y="288758"/>
                </a:cubicBezTo>
                <a:cubicBezTo>
                  <a:pt x="326884" y="307466"/>
                  <a:pt x="335976" y="329458"/>
                  <a:pt x="348948" y="348916"/>
                </a:cubicBezTo>
                <a:cubicBezTo>
                  <a:pt x="360071" y="365601"/>
                  <a:pt x="373011" y="381000"/>
                  <a:pt x="385042" y="397042"/>
                </a:cubicBezTo>
                <a:cubicBezTo>
                  <a:pt x="381032" y="413084"/>
                  <a:pt x="379525" y="429969"/>
                  <a:pt x="373011" y="445168"/>
                </a:cubicBezTo>
                <a:cubicBezTo>
                  <a:pt x="355729" y="485494"/>
                  <a:pt x="280090" y="550121"/>
                  <a:pt x="264727" y="565484"/>
                </a:cubicBezTo>
                <a:cubicBezTo>
                  <a:pt x="256706" y="573505"/>
                  <a:pt x="246955" y="580108"/>
                  <a:pt x="240663" y="589547"/>
                </a:cubicBezTo>
                <a:lnTo>
                  <a:pt x="216600" y="625642"/>
                </a:lnTo>
                <a:cubicBezTo>
                  <a:pt x="189365" y="734586"/>
                  <a:pt x="228065" y="602711"/>
                  <a:pt x="156442" y="745958"/>
                </a:cubicBezTo>
                <a:cubicBezTo>
                  <a:pt x="148421" y="762000"/>
                  <a:pt x="143861" y="780306"/>
                  <a:pt x="132379" y="794084"/>
                </a:cubicBezTo>
                <a:cubicBezTo>
                  <a:pt x="123122" y="805193"/>
                  <a:pt x="108316" y="810126"/>
                  <a:pt x="96284" y="818147"/>
                </a:cubicBezTo>
                <a:cubicBezTo>
                  <a:pt x="84253" y="838200"/>
                  <a:pt x="69688" y="856935"/>
                  <a:pt x="60190" y="878305"/>
                </a:cubicBezTo>
                <a:cubicBezTo>
                  <a:pt x="24712" y="958132"/>
                  <a:pt x="74047" y="900541"/>
                  <a:pt x="24095" y="950495"/>
                </a:cubicBezTo>
                <a:cubicBezTo>
                  <a:pt x="20084" y="966537"/>
                  <a:pt x="16606" y="982721"/>
                  <a:pt x="12063" y="998621"/>
                </a:cubicBezTo>
                <a:cubicBezTo>
                  <a:pt x="-1236" y="1045168"/>
                  <a:pt x="32" y="1019932"/>
                  <a:pt x="32" y="1046747"/>
                </a:cubicBezTo>
              </a:path>
            </a:pathLst>
          </a:custGeom>
          <a:noFill/>
          <a:ln w="317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5867400" y="5791200"/>
            <a:ext cx="58785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err="1" smtClean="0"/>
              <a:t>Diambil</a:t>
            </a:r>
            <a:r>
              <a:rPr lang="en-US" sz="1800" dirty="0" smtClean="0"/>
              <a:t> </a:t>
            </a:r>
            <a:r>
              <a:rPr lang="en-US" sz="1800" dirty="0" err="1" smtClean="0"/>
              <a:t>momen</a:t>
            </a:r>
            <a:r>
              <a:rPr lang="en-US" sz="1800" dirty="0" smtClean="0"/>
              <a:t> </a:t>
            </a:r>
            <a:r>
              <a:rPr lang="en-US" sz="1800" dirty="0" err="1" smtClean="0"/>
              <a:t>yg</a:t>
            </a:r>
            <a:r>
              <a:rPr lang="en-US" sz="1800" dirty="0" smtClean="0"/>
              <a:t> </a:t>
            </a:r>
            <a:r>
              <a:rPr lang="en-US" sz="1800" dirty="0" err="1" smtClean="0"/>
              <a:t>terbesar</a:t>
            </a:r>
            <a:r>
              <a:rPr lang="en-US" sz="1800" dirty="0" smtClean="0"/>
              <a:t> </a:t>
            </a:r>
            <a:r>
              <a:rPr lang="en-US" sz="1800" dirty="0" err="1" smtClean="0"/>
              <a:t>untuk</a:t>
            </a:r>
            <a:r>
              <a:rPr lang="en-US" sz="1800" dirty="0" smtClean="0"/>
              <a:t> </a:t>
            </a:r>
            <a:r>
              <a:rPr lang="en-US" sz="1800" dirty="0" err="1" smtClean="0"/>
              <a:t>penulangan</a:t>
            </a:r>
            <a:r>
              <a:rPr lang="en-US" sz="1800" dirty="0" smtClean="0"/>
              <a:t> plat </a:t>
            </a:r>
            <a:r>
              <a:rPr lang="en-US" sz="1800" dirty="0" err="1" smtClean="0"/>
              <a:t>lantai</a:t>
            </a:r>
            <a:r>
              <a:rPr lang="en-US" sz="1800" dirty="0" smtClean="0"/>
              <a:t> </a:t>
            </a:r>
            <a:r>
              <a:rPr lang="en-US" sz="1800" dirty="0" err="1" smtClean="0"/>
              <a:t>baik</a:t>
            </a:r>
            <a:r>
              <a:rPr lang="en-US" sz="1800" dirty="0" smtClean="0"/>
              <a:t> </a:t>
            </a:r>
            <a:r>
              <a:rPr lang="en-US" sz="1800" dirty="0" err="1" smtClean="0"/>
              <a:t>arah</a:t>
            </a:r>
            <a:r>
              <a:rPr lang="en-US" sz="1800" dirty="0" smtClean="0"/>
              <a:t> x </a:t>
            </a:r>
            <a:r>
              <a:rPr lang="en-US" sz="1800" dirty="0" err="1" smtClean="0"/>
              <a:t>maupun</a:t>
            </a:r>
            <a:r>
              <a:rPr lang="en-US" sz="1800" dirty="0" smtClean="0"/>
              <a:t> </a:t>
            </a:r>
            <a:r>
              <a:rPr lang="en-US" sz="1800" dirty="0" err="1" smtClean="0"/>
              <a:t>arah</a:t>
            </a:r>
            <a:r>
              <a:rPr lang="en-US" sz="1800" dirty="0" smtClean="0"/>
              <a:t> y</a:t>
            </a:r>
            <a:endParaRPr lang="en-US" sz="1800" dirty="0"/>
          </a:p>
        </p:txBody>
      </p:sp>
      <p:sp>
        <p:nvSpPr>
          <p:cNvPr id="27" name="TextBox 26"/>
          <p:cNvSpPr txBox="1"/>
          <p:nvPr/>
        </p:nvSpPr>
        <p:spPr>
          <a:xfrm>
            <a:off x="-3070629" y="4406887"/>
            <a:ext cx="2622834" cy="8822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</a:t>
            </a:r>
            <a:r>
              <a:rPr lang="en-US" dirty="0" smtClean="0"/>
              <a:t>x = h – p – 0,5.besi</a:t>
            </a:r>
          </a:p>
          <a:p>
            <a:r>
              <a:rPr lang="en-US" dirty="0"/>
              <a:t> </a:t>
            </a:r>
            <a:r>
              <a:rPr lang="en-US" dirty="0" smtClean="0"/>
              <a:t>   = 120 – 20 – 4</a:t>
            </a:r>
            <a:r>
              <a:rPr lang="en-US" baseline="0" dirty="0" smtClean="0"/>
              <a:t> = 96 mm</a:t>
            </a:r>
          </a:p>
          <a:p>
            <a:r>
              <a:rPr lang="en-US" baseline="0" dirty="0" err="1"/>
              <a:t>d</a:t>
            </a:r>
            <a:r>
              <a:rPr lang="en-US" baseline="0" dirty="0" err="1" smtClean="0"/>
              <a:t>y</a:t>
            </a:r>
            <a:r>
              <a:rPr lang="en-US" baseline="0" dirty="0" smtClean="0"/>
              <a:t> = h-p-</a:t>
            </a:r>
            <a:r>
              <a:rPr lang="en-US" baseline="0" dirty="0" err="1" smtClean="0"/>
              <a:t>besi</a:t>
            </a:r>
            <a:r>
              <a:rPr lang="en-US" baseline="0" dirty="0" smtClean="0"/>
              <a:t> x – 0,5 </a:t>
            </a:r>
            <a:r>
              <a:rPr lang="en-US" baseline="0" dirty="0" err="1" smtClean="0"/>
              <a:t>besi</a:t>
            </a:r>
            <a:r>
              <a:rPr lang="en-US" baseline="0" dirty="0" smtClean="0"/>
              <a:t> y</a:t>
            </a:r>
          </a:p>
          <a:p>
            <a:r>
              <a:rPr lang="en-US" baseline="0" dirty="0"/>
              <a:t> </a:t>
            </a:r>
            <a:r>
              <a:rPr lang="en-US" baseline="0" dirty="0" smtClean="0"/>
              <a:t>     = 120 -20 – 8 – 4 = 88 mm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28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90682" y="3192046"/>
            <a:ext cx="3705225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322609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F9D2B3-4481-4748-B198-F551EA7E62DD}" type="slidenum">
              <a:rPr lang="en-US" altLang="en-US" smtClean="0"/>
              <a:pPr>
                <a:defRPr/>
              </a:pPr>
              <a:t>8</a:t>
            </a:fld>
            <a:endParaRPr lang="en-US" alt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49414" t="23958" r="12519" b="7292"/>
          <a:stretch/>
        </p:blipFill>
        <p:spPr>
          <a:xfrm>
            <a:off x="457200" y="381000"/>
            <a:ext cx="81534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1351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F9D2B3-4481-4748-B198-F551EA7E62DD}" type="slidenum">
              <a:rPr lang="en-US" altLang="en-US" smtClean="0"/>
              <a:pPr>
                <a:defRPr/>
              </a:pPr>
              <a:t>9</a:t>
            </a:fld>
            <a:endParaRPr lang="en-US" altLang="en-US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609600"/>
            <a:ext cx="17526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74"/>
          <a:stretch/>
        </p:blipFill>
        <p:spPr bwMode="auto">
          <a:xfrm>
            <a:off x="926681" y="990600"/>
            <a:ext cx="3276600" cy="220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7" name="Object 6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2199621980"/>
              </p:ext>
            </p:extLst>
          </p:nvPr>
        </p:nvGraphicFramePr>
        <p:xfrm>
          <a:off x="5867400" y="1084263"/>
          <a:ext cx="914400" cy="592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30" name="Equation" r:id="rId5" imgW="647700" imgH="419100" progId="Equation.3">
                  <p:embed/>
                </p:oleObj>
              </mc:Choice>
              <mc:Fallback>
                <p:oleObj name="Equation" r:id="rId5" imgW="647700" imgH="419100" progId="Equation.3">
                  <p:embed/>
                  <p:pic>
                    <p:nvPicPr>
                      <p:cNvPr id="5" name="Object 4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67400" y="1084263"/>
                        <a:ext cx="914400" cy="592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0250" y="1828800"/>
            <a:ext cx="188595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2438400"/>
            <a:ext cx="2381250" cy="266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4512288"/>
              </p:ext>
            </p:extLst>
          </p:nvPr>
        </p:nvGraphicFramePr>
        <p:xfrm>
          <a:off x="5486400" y="2971800"/>
          <a:ext cx="2438400" cy="213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31" name="Equation" r:id="rId9" imgW="1536700" imgH="1803400" progId="Equation.3">
                  <p:embed/>
                </p:oleObj>
              </mc:Choice>
              <mc:Fallback>
                <p:oleObj name="Equation" r:id="rId9" imgW="1536700" imgH="1803400" progId="Equation.3">
                  <p:embed/>
                  <p:pic>
                    <p:nvPicPr>
                      <p:cNvPr id="6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86400" y="2971800"/>
                        <a:ext cx="2438400" cy="2133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995233045"/>
              </p:ext>
            </p:extLst>
          </p:nvPr>
        </p:nvGraphicFramePr>
        <p:xfrm>
          <a:off x="5497512" y="5257800"/>
          <a:ext cx="827088" cy="796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32" name="Equation" r:id="rId11" imgW="685800" imgH="660400" progId="Equation.3">
                  <p:embed/>
                </p:oleObj>
              </mc:Choice>
              <mc:Fallback>
                <p:oleObj name="Equation" r:id="rId11" imgW="685800" imgH="660400" progId="Equation.3">
                  <p:embed/>
                  <p:pic>
                    <p:nvPicPr>
                      <p:cNvPr id="8" name="Object 7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97512" y="5257800"/>
                        <a:ext cx="827088" cy="796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24200" y="307295"/>
            <a:ext cx="2952750" cy="1257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6865523" y="1341507"/>
            <a:ext cx="1665841" cy="2975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= 1,4/240 = 0,0058 </a:t>
            </a:r>
            <a:endParaRPr lang="en-US" sz="2000" dirty="0"/>
          </a:p>
        </p:txBody>
      </p:sp>
      <p:sp>
        <p:nvSpPr>
          <p:cNvPr id="15" name="TextBox 14"/>
          <p:cNvSpPr txBox="1"/>
          <p:nvPr/>
        </p:nvSpPr>
        <p:spPr>
          <a:xfrm>
            <a:off x="-2971800" y="2095500"/>
            <a:ext cx="34106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800" dirty="0"/>
              <a:t>β</a:t>
            </a:r>
            <a:r>
              <a:rPr lang="en-US" sz="1800" dirty="0" smtClean="0"/>
              <a:t>1 = 0,85 </a:t>
            </a:r>
            <a:r>
              <a:rPr lang="en-US" sz="1800" dirty="0" err="1" smtClean="0"/>
              <a:t>karena</a:t>
            </a:r>
            <a:r>
              <a:rPr lang="en-US" sz="1800" dirty="0" smtClean="0"/>
              <a:t> fc’ &lt;= 30 </a:t>
            </a:r>
            <a:r>
              <a:rPr lang="en-US" sz="1800" dirty="0" err="1" smtClean="0"/>
              <a:t>Mpa</a:t>
            </a:r>
            <a:endParaRPr lang="en-US" sz="1800" dirty="0" smtClean="0"/>
          </a:p>
          <a:p>
            <a:r>
              <a:rPr lang="en-US" sz="1800" dirty="0"/>
              <a:t> </a:t>
            </a:r>
            <a:r>
              <a:rPr lang="en-US" sz="1800" dirty="0" smtClean="0"/>
              <a:t>                          fc’ &gt; 30 </a:t>
            </a:r>
            <a:r>
              <a:rPr lang="en-US" sz="1800" dirty="0" err="1" smtClean="0"/>
              <a:t>Mpa</a:t>
            </a:r>
            <a:r>
              <a:rPr lang="en-US" sz="1800" dirty="0" smtClean="0"/>
              <a:t>  </a:t>
            </a:r>
            <a:r>
              <a:rPr lang="en-US" sz="1800" dirty="0" err="1" smtClean="0"/>
              <a:t>memakai</a:t>
            </a:r>
            <a:r>
              <a:rPr lang="en-US" sz="1800" dirty="0" smtClean="0"/>
              <a:t> </a:t>
            </a:r>
            <a:r>
              <a:rPr lang="en-US" sz="1800" dirty="0" err="1" smtClean="0"/>
              <a:t>rumus</a:t>
            </a:r>
            <a:r>
              <a:rPr lang="en-US" sz="1800" dirty="0" smtClean="0"/>
              <a:t> </a:t>
            </a:r>
            <a:endParaRPr lang="en-US" sz="1800" dirty="0"/>
          </a:p>
        </p:txBody>
      </p:sp>
      <p:sp>
        <p:nvSpPr>
          <p:cNvPr id="16" name="TextBox 15"/>
          <p:cNvSpPr txBox="1"/>
          <p:nvPr/>
        </p:nvSpPr>
        <p:spPr>
          <a:xfrm>
            <a:off x="469526" y="3400245"/>
            <a:ext cx="4699748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err="1" smtClean="0"/>
              <a:t>Mn</a:t>
            </a:r>
            <a:r>
              <a:rPr lang="en-US" sz="1800" dirty="0" smtClean="0"/>
              <a:t> = Mu/</a:t>
            </a:r>
            <a:r>
              <a:rPr lang="el-GR" sz="1800" dirty="0" smtClean="0"/>
              <a:t>Φ</a:t>
            </a:r>
            <a:r>
              <a:rPr lang="en-US" sz="1800" dirty="0" smtClean="0"/>
              <a:t> = </a:t>
            </a:r>
            <a:r>
              <a:rPr lang="en-US" sz="1200" baseline="0" dirty="0" smtClean="0"/>
              <a:t>292,558/0,8 = 344,18 </a:t>
            </a:r>
            <a:r>
              <a:rPr lang="en-US" sz="1200" baseline="0" dirty="0" err="1" smtClean="0"/>
              <a:t>kg.m</a:t>
            </a:r>
            <a:r>
              <a:rPr lang="en-US" sz="1200" baseline="0" dirty="0" smtClean="0"/>
              <a:t> = 344,18 x 10^4 N.mm</a:t>
            </a:r>
            <a:r>
              <a:rPr lang="en-US" sz="1800" dirty="0" smtClean="0"/>
              <a:t> </a:t>
            </a:r>
          </a:p>
          <a:p>
            <a:r>
              <a:rPr lang="en-US" sz="1800" dirty="0" smtClean="0"/>
              <a:t>m =  11,29</a:t>
            </a:r>
          </a:p>
          <a:p>
            <a:r>
              <a:rPr lang="en-US" sz="1800" dirty="0" smtClean="0"/>
              <a:t>Rn = 344,18</a:t>
            </a:r>
            <a:r>
              <a:rPr lang="en-US" sz="1800" baseline="0" dirty="0" smtClean="0"/>
              <a:t> . 10^4/(1000x96^2)</a:t>
            </a:r>
          </a:p>
          <a:p>
            <a:r>
              <a:rPr lang="en-US" sz="1800" baseline="0" dirty="0"/>
              <a:t> </a:t>
            </a:r>
            <a:r>
              <a:rPr lang="en-US" sz="1800" baseline="0" dirty="0" smtClean="0"/>
              <a:t>   = 0,373</a:t>
            </a:r>
          </a:p>
          <a:p>
            <a:r>
              <a:rPr lang="el-GR" sz="1800" baseline="0" dirty="0"/>
              <a:t>ρ</a:t>
            </a:r>
            <a:r>
              <a:rPr lang="en-US" sz="1800" baseline="0" dirty="0" smtClean="0"/>
              <a:t> = 1/11,29 x(1 – </a:t>
            </a:r>
            <a:r>
              <a:rPr lang="el-GR" sz="1800" baseline="0" dirty="0" smtClean="0"/>
              <a:t>γ</a:t>
            </a:r>
            <a:r>
              <a:rPr lang="en-US" sz="1800" baseline="0" dirty="0" smtClean="0"/>
              <a:t> (1- (2. 11,29. 0,373)/240)</a:t>
            </a:r>
          </a:p>
          <a:p>
            <a:r>
              <a:rPr lang="en-US" sz="1800" dirty="0" smtClean="0"/>
              <a:t>    =  0,0029</a:t>
            </a:r>
            <a:endParaRPr lang="en-US" sz="1800" dirty="0"/>
          </a:p>
        </p:txBody>
      </p:sp>
      <p:sp>
        <p:nvSpPr>
          <p:cNvPr id="17" name="TextBox 16"/>
          <p:cNvSpPr txBox="1"/>
          <p:nvPr/>
        </p:nvSpPr>
        <p:spPr>
          <a:xfrm>
            <a:off x="-2590800" y="3200400"/>
            <a:ext cx="18341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800" dirty="0" smtClean="0"/>
              <a:t>Φ</a:t>
            </a:r>
            <a:r>
              <a:rPr lang="en-US" sz="1800" dirty="0" smtClean="0"/>
              <a:t> = factor </a:t>
            </a:r>
            <a:r>
              <a:rPr lang="en-US" sz="1800" dirty="0" err="1" smtClean="0"/>
              <a:t>reduksi</a:t>
            </a:r>
            <a:r>
              <a:rPr lang="en-US" sz="1800" dirty="0" smtClean="0"/>
              <a:t> </a:t>
            </a:r>
            <a:r>
              <a:rPr lang="en-US" sz="1800" baseline="0" dirty="0" smtClean="0"/>
              <a:t> 0,8</a:t>
            </a:r>
            <a:endParaRPr lang="en-US" sz="1800" dirty="0"/>
          </a:p>
        </p:txBody>
      </p:sp>
      <p:sp>
        <p:nvSpPr>
          <p:cNvPr id="18" name="TextBox 17"/>
          <p:cNvSpPr txBox="1"/>
          <p:nvPr/>
        </p:nvSpPr>
        <p:spPr>
          <a:xfrm>
            <a:off x="-2971800" y="3810000"/>
            <a:ext cx="3252814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/>
              <a:t>1 kg = 10 N</a:t>
            </a:r>
          </a:p>
          <a:p>
            <a:r>
              <a:rPr lang="en-US" sz="1800" dirty="0" smtClean="0"/>
              <a:t>1m   = 1000 mm</a:t>
            </a:r>
          </a:p>
          <a:p>
            <a:r>
              <a:rPr lang="en-US" sz="1800" dirty="0" smtClean="0"/>
              <a:t>1 </a:t>
            </a:r>
            <a:r>
              <a:rPr lang="en-US" sz="1800" dirty="0" err="1" smtClean="0"/>
              <a:t>kg.m</a:t>
            </a:r>
            <a:r>
              <a:rPr lang="en-US" sz="1800" dirty="0" smtClean="0"/>
              <a:t> = 10.1000 = 10000 </a:t>
            </a:r>
            <a:r>
              <a:rPr lang="en-US" sz="1800" baseline="0" dirty="0" smtClean="0"/>
              <a:t>= 10^4</a:t>
            </a:r>
            <a:r>
              <a:rPr lang="en-US" sz="1800" dirty="0" smtClean="0"/>
              <a:t>  N.mm</a:t>
            </a:r>
            <a:endParaRPr lang="en-US" sz="1800" dirty="0"/>
          </a:p>
        </p:txBody>
      </p:sp>
      <p:sp>
        <p:nvSpPr>
          <p:cNvPr id="20" name="TextBox 19"/>
          <p:cNvSpPr txBox="1"/>
          <p:nvPr/>
        </p:nvSpPr>
        <p:spPr>
          <a:xfrm>
            <a:off x="469526" y="4944389"/>
            <a:ext cx="301236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err="1" smtClean="0"/>
              <a:t>Dipakai</a:t>
            </a:r>
            <a:r>
              <a:rPr lang="en-US" sz="1800" dirty="0" smtClean="0"/>
              <a:t> rho min </a:t>
            </a:r>
            <a:r>
              <a:rPr lang="en-US" sz="1800" dirty="0" err="1" smtClean="0"/>
              <a:t>krn</a:t>
            </a:r>
            <a:r>
              <a:rPr lang="en-US" sz="1800" dirty="0" smtClean="0"/>
              <a:t> rho </a:t>
            </a:r>
            <a:r>
              <a:rPr lang="en-US" sz="1800" dirty="0" err="1" smtClean="0"/>
              <a:t>analisa</a:t>
            </a:r>
            <a:r>
              <a:rPr lang="en-US" sz="1800" dirty="0" smtClean="0"/>
              <a:t> </a:t>
            </a:r>
            <a:r>
              <a:rPr lang="en-US" sz="1800" dirty="0" err="1" smtClean="0"/>
              <a:t>lebih</a:t>
            </a:r>
            <a:r>
              <a:rPr lang="en-US" sz="1800" dirty="0" smtClean="0"/>
              <a:t> </a:t>
            </a:r>
            <a:r>
              <a:rPr lang="en-US" sz="1800" dirty="0" err="1" smtClean="0"/>
              <a:t>kecil</a:t>
            </a:r>
            <a:endParaRPr lang="en-US" sz="1800" dirty="0"/>
          </a:p>
        </p:txBody>
      </p:sp>
      <p:sp>
        <p:nvSpPr>
          <p:cNvPr id="21" name="TextBox 20"/>
          <p:cNvSpPr txBox="1"/>
          <p:nvPr/>
        </p:nvSpPr>
        <p:spPr>
          <a:xfrm>
            <a:off x="469526" y="5261987"/>
            <a:ext cx="4403770" cy="14055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/>
              <a:t>As = 0,0058 x 1000 x 96 = 556,8 mm^2</a:t>
            </a:r>
          </a:p>
          <a:p>
            <a:r>
              <a:rPr lang="en-US" sz="1800" dirty="0" smtClean="0">
                <a:solidFill>
                  <a:srgbClr val="FF0000"/>
                </a:solidFill>
              </a:rPr>
              <a:t>S = 0,25 x3,14 xdia^2 x b/As</a:t>
            </a:r>
            <a:r>
              <a:rPr lang="en-US" sz="1800" dirty="0" smtClean="0"/>
              <a:t> = 0,25 x 3,14 x 8^2 x 1000/556,8</a:t>
            </a:r>
          </a:p>
          <a:p>
            <a:r>
              <a:rPr lang="en-US" sz="1800" baseline="0" dirty="0"/>
              <a:t> </a:t>
            </a:r>
            <a:r>
              <a:rPr lang="en-US" sz="1800" baseline="0" dirty="0" smtClean="0"/>
              <a:t>  = 90, 22 mm</a:t>
            </a:r>
          </a:p>
          <a:p>
            <a:r>
              <a:rPr lang="en-US" sz="1800" baseline="0" dirty="0" err="1" smtClean="0"/>
              <a:t>Dibulatkan</a:t>
            </a:r>
            <a:r>
              <a:rPr lang="en-US" sz="1800" baseline="0" dirty="0" smtClean="0"/>
              <a:t> = 90 mm  At &gt; As</a:t>
            </a:r>
            <a:r>
              <a:rPr lang="en-US" sz="1800" dirty="0" smtClean="0"/>
              <a:t> </a:t>
            </a:r>
          </a:p>
          <a:p>
            <a:r>
              <a:rPr lang="en-US" sz="2000" dirty="0" smtClean="0">
                <a:solidFill>
                  <a:srgbClr val="FF0000"/>
                </a:solidFill>
              </a:rPr>
              <a:t>At = 0,25 x 3,14 x dia^2 x b /s</a:t>
            </a:r>
          </a:p>
          <a:p>
            <a:endParaRPr lang="en-US" sz="1800" dirty="0"/>
          </a:p>
        </p:txBody>
      </p:sp>
      <p:sp>
        <p:nvSpPr>
          <p:cNvPr id="22" name="TextBox 21"/>
          <p:cNvSpPr txBox="1"/>
          <p:nvPr/>
        </p:nvSpPr>
        <p:spPr>
          <a:xfrm>
            <a:off x="3657562" y="6304002"/>
            <a:ext cx="1097287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err="1" smtClean="0"/>
              <a:t>Kesimpulan</a:t>
            </a:r>
            <a:r>
              <a:rPr lang="en-US" sz="1800" dirty="0" smtClean="0"/>
              <a:t> : </a:t>
            </a:r>
          </a:p>
          <a:p>
            <a:r>
              <a:rPr lang="en-US" sz="1800" dirty="0" err="1" smtClean="0"/>
              <a:t>Besi</a:t>
            </a:r>
            <a:r>
              <a:rPr lang="en-US" sz="1800" dirty="0" smtClean="0"/>
              <a:t> </a:t>
            </a:r>
            <a:r>
              <a:rPr lang="en-US" sz="1800" dirty="0" err="1" smtClean="0"/>
              <a:t>yg</a:t>
            </a:r>
            <a:r>
              <a:rPr lang="en-US" sz="1800" dirty="0" smtClean="0"/>
              <a:t> </a:t>
            </a:r>
            <a:r>
              <a:rPr lang="en-US" sz="1800" dirty="0" err="1" smtClean="0"/>
              <a:t>dipakai</a:t>
            </a:r>
            <a:r>
              <a:rPr lang="en-US" sz="1800" dirty="0" smtClean="0"/>
              <a:t> plat </a:t>
            </a:r>
            <a:r>
              <a:rPr lang="en-US" sz="1800" dirty="0" err="1" smtClean="0"/>
              <a:t>lantai</a:t>
            </a:r>
            <a:r>
              <a:rPr lang="en-US" sz="1800" dirty="0" smtClean="0"/>
              <a:t> </a:t>
            </a:r>
            <a:r>
              <a:rPr lang="en-US" sz="1800" dirty="0" err="1" smtClean="0"/>
              <a:t>baik</a:t>
            </a:r>
            <a:r>
              <a:rPr lang="en-US" sz="1800" dirty="0" smtClean="0"/>
              <a:t> </a:t>
            </a:r>
            <a:r>
              <a:rPr lang="en-US" sz="1800" dirty="0" err="1" smtClean="0"/>
              <a:t>arah</a:t>
            </a:r>
            <a:r>
              <a:rPr lang="en-US" sz="1800" dirty="0" smtClean="0"/>
              <a:t> x </a:t>
            </a:r>
            <a:r>
              <a:rPr lang="en-US" sz="1800" dirty="0" err="1" smtClean="0"/>
              <a:t>ataupun</a:t>
            </a:r>
            <a:r>
              <a:rPr lang="en-US" sz="1800" baseline="0" dirty="0" smtClean="0"/>
              <a:t> </a:t>
            </a:r>
            <a:r>
              <a:rPr lang="en-US" sz="1800" baseline="0" dirty="0" err="1" smtClean="0"/>
              <a:t>arah</a:t>
            </a:r>
            <a:r>
              <a:rPr lang="en-US" sz="1800" baseline="0" dirty="0" smtClean="0"/>
              <a:t> y </a:t>
            </a:r>
            <a:r>
              <a:rPr lang="en-US" sz="1800" baseline="0" dirty="0" err="1" smtClean="0"/>
              <a:t>baik</a:t>
            </a:r>
            <a:r>
              <a:rPr lang="en-US" sz="1800" baseline="0" dirty="0" smtClean="0"/>
              <a:t> </a:t>
            </a:r>
            <a:r>
              <a:rPr lang="en-US" sz="1800" baseline="0" dirty="0" err="1" smtClean="0"/>
              <a:t>lapangan</a:t>
            </a:r>
            <a:r>
              <a:rPr lang="en-US" sz="1800" baseline="0" dirty="0" smtClean="0"/>
              <a:t> </a:t>
            </a:r>
            <a:r>
              <a:rPr lang="en-US" sz="1800" baseline="0" dirty="0" err="1" smtClean="0"/>
              <a:t>ataupun</a:t>
            </a:r>
            <a:r>
              <a:rPr lang="en-US" sz="1800" baseline="0" dirty="0" smtClean="0"/>
              <a:t> </a:t>
            </a:r>
            <a:r>
              <a:rPr lang="en-US" sz="1800" baseline="0" dirty="0" err="1" smtClean="0"/>
              <a:t>tumpuan</a:t>
            </a:r>
            <a:r>
              <a:rPr lang="en-US" sz="1800" baseline="0" dirty="0" smtClean="0"/>
              <a:t> </a:t>
            </a:r>
            <a:r>
              <a:rPr lang="en-US" sz="1800" baseline="0" dirty="0" err="1" smtClean="0"/>
              <a:t>memakai</a:t>
            </a:r>
            <a:r>
              <a:rPr lang="en-US" sz="1800" baseline="0" dirty="0" smtClean="0"/>
              <a:t> </a:t>
            </a:r>
            <a:r>
              <a:rPr lang="en-US" sz="1800" baseline="0" dirty="0" err="1" smtClean="0"/>
              <a:t>besi</a:t>
            </a:r>
            <a:r>
              <a:rPr lang="en-US" sz="1800" baseline="0" dirty="0" smtClean="0"/>
              <a:t> diameter 8 – 90 mm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17154278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>
    <a:spDef>
      <a:spPr bwMode="auto">
        <a:noFill/>
        <a:ln w="3175">
          <a:solidFill>
            <a:schemeClr val="tx1"/>
          </a:solidFill>
          <a:round/>
          <a:headEnd type="triangle" w="med" len="med"/>
          <a:tailEnd type="triangle" w="med" len="med"/>
        </a:ln>
      </a:spPr>
      <a:bodyPr>
        <a:spAutoFit/>
      </a:bodyPr>
      <a:lstStyle>
        <a:defPPr>
          <a:defRPr/>
        </a:defPPr>
      </a:lst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4605</TotalTime>
  <Words>621</Words>
  <Application>Microsoft Office PowerPoint</Application>
  <PresentationFormat>On-screen Show (4:3)</PresentationFormat>
  <Paragraphs>104</Paragraphs>
  <Slides>9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Franklin Gothic Book</vt:lpstr>
      <vt:lpstr>Perpetua</vt:lpstr>
      <vt:lpstr>Wingdings 2</vt:lpstr>
      <vt:lpstr>Equity</vt:lpstr>
      <vt:lpstr>Equation</vt:lpstr>
      <vt:lpstr>Penentuan Tebal plat lantai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Perhitungan penulangan plat lantai</vt:lpstr>
      <vt:lpstr>PowerPoint Presentation</vt:lpstr>
      <vt:lpstr>PowerPoint Presentation</vt:lpstr>
    </vt:vector>
  </TitlesOfParts>
  <Company>MBC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MATERI KULIAH</dc:title>
  <dc:creator>Rita</dc:creator>
  <cp:lastModifiedBy>QUANTA</cp:lastModifiedBy>
  <cp:revision>174</cp:revision>
  <dcterms:created xsi:type="dcterms:W3CDTF">2006-07-09T00:37:00Z</dcterms:created>
  <dcterms:modified xsi:type="dcterms:W3CDTF">2021-09-21T02:35:48Z</dcterms:modified>
</cp:coreProperties>
</file>