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70" r:id="rId10"/>
    <p:sldId id="272" r:id="rId11"/>
    <p:sldId id="271" r:id="rId1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A8ECB2A-68F1-4691-9ECA-3ADFF923FCC2}" type="datetimeFigureOut">
              <a:rPr lang="id-ID" smtClean="0"/>
              <a:t>29/11/2016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158866-20B2-4EB1-9DC3-5F9DFB7EDF0F}" type="slidenum">
              <a:rPr lang="id-ID" smtClean="0"/>
              <a:t>‹#›</a:t>
            </a:fld>
            <a:endParaRPr lang="id-I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8ECB2A-68F1-4691-9ECA-3ADFF923FCC2}" type="datetimeFigureOut">
              <a:rPr lang="id-ID" smtClean="0"/>
              <a:t>29/11/2016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158866-20B2-4EB1-9DC3-5F9DFB7EDF0F}" type="slidenum">
              <a:rPr lang="id-ID" smtClean="0"/>
              <a:t>‹#›</a:t>
            </a:fld>
            <a:endParaRPr lang="id-ID"/>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A8ECB2A-68F1-4691-9ECA-3ADFF923FCC2}" type="datetimeFigureOut">
              <a:rPr lang="id-ID" smtClean="0"/>
              <a:t>29/11/2016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158866-20B2-4EB1-9DC3-5F9DFB7EDF0F}"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3A8ECB2A-68F1-4691-9ECA-3ADFF923FCC2}" type="datetimeFigureOut">
              <a:rPr lang="id-ID" smtClean="0"/>
              <a:t>29/11/2016</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B158866-20B2-4EB1-9DC3-5F9DFB7EDF0F}" type="slidenum">
              <a:rPr lang="id-ID" smtClean="0"/>
              <a:t>‹#›</a:t>
            </a:fld>
            <a:endParaRPr lang="id-ID"/>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A8ECB2A-68F1-4691-9ECA-3ADFF923FCC2}" type="datetimeFigureOut">
              <a:rPr lang="id-ID" smtClean="0"/>
              <a:t>29/11/2016</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FB158866-20B2-4EB1-9DC3-5F9DFB7EDF0F}"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A8ECB2A-68F1-4691-9ECA-3ADFF923FCC2}" type="datetimeFigureOut">
              <a:rPr lang="id-ID" smtClean="0"/>
              <a:t>29/11/2016</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FB158866-20B2-4EB1-9DC3-5F9DFB7EDF0F}"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3A8ECB2A-68F1-4691-9ECA-3ADFF923FCC2}" type="datetimeFigureOut">
              <a:rPr lang="id-ID" smtClean="0"/>
              <a:t>29/11/2016</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FB158866-20B2-4EB1-9DC3-5F9DFB7EDF0F}"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3A8ECB2A-68F1-4691-9ECA-3ADFF923FCC2}" type="datetimeFigureOut">
              <a:rPr lang="id-ID" smtClean="0"/>
              <a:t>29/11/2016</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B158866-20B2-4EB1-9DC3-5F9DFB7EDF0F}" type="slidenum">
              <a:rPr lang="id-ID" smtClean="0"/>
              <a:t>‹#›</a:t>
            </a:fld>
            <a:endParaRPr lang="id-ID"/>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A8ECB2A-68F1-4691-9ECA-3ADFF923FCC2}" type="datetimeFigureOut">
              <a:rPr lang="id-ID" smtClean="0"/>
              <a:t>29/11/2016</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FB158866-20B2-4EB1-9DC3-5F9DFB7EDF0F}" type="slidenum">
              <a:rPr lang="id-ID" smtClean="0"/>
              <a:t>‹#›</a:t>
            </a:fld>
            <a:endParaRPr lang="id-ID"/>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A8ECB2A-68F1-4691-9ECA-3ADFF923FCC2}" type="datetimeFigureOut">
              <a:rPr lang="id-ID" smtClean="0"/>
              <a:t>29/11/2016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158866-20B2-4EB1-9DC3-5F9DFB7EDF0F}"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3A8ECB2A-68F1-4691-9ECA-3ADFF923FCC2}" type="datetimeFigureOut">
              <a:rPr lang="id-ID" smtClean="0"/>
              <a:t>29/11/2016</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FB158866-20B2-4EB1-9DC3-5F9DFB7EDF0F}" type="slidenum">
              <a:rPr lang="id-ID" smtClean="0"/>
              <a:t>‹#›</a:t>
            </a:fld>
            <a:endParaRPr lang="id-ID"/>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3A8ECB2A-68F1-4691-9ECA-3ADFF923FCC2}" type="datetimeFigureOut">
              <a:rPr lang="id-ID" smtClean="0"/>
              <a:t>29/11/2016</a:t>
            </a:fld>
            <a:endParaRPr lang="id-ID"/>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id-ID"/>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FB158866-20B2-4EB1-9DC3-5F9DFB7EDF0F}" type="slidenum">
              <a:rPr lang="id-ID" smtClean="0"/>
              <a:t>‹#›</a:t>
            </a:fld>
            <a:endParaRPr lang="id-ID"/>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764704"/>
            <a:ext cx="8198728" cy="1472184"/>
          </a:xfrm>
        </p:spPr>
        <p:txBody>
          <a:bodyPr/>
          <a:lstStyle/>
          <a:p>
            <a:pPr algn="ctr"/>
            <a:r>
              <a:rPr lang="id-ID" dirty="0" smtClean="0"/>
              <a:t>GIZI PASIEN </a:t>
            </a:r>
            <a:br>
              <a:rPr lang="id-ID" dirty="0" smtClean="0"/>
            </a:br>
            <a:r>
              <a:rPr lang="id-ID" dirty="0" smtClean="0"/>
              <a:t>PASCA OPERASI (BEDAH)</a:t>
            </a:r>
            <a:endParaRPr lang="id-ID" dirty="0"/>
          </a:p>
        </p:txBody>
      </p:sp>
      <p:pic>
        <p:nvPicPr>
          <p:cNvPr id="1026" name="Picture 2" descr="C:\Users\Khoiron PC\Desktop\surgery.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3768" y="2562726"/>
            <a:ext cx="4032448" cy="23354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91566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268760"/>
            <a:ext cx="7992888" cy="1143000"/>
          </a:xfrm>
        </p:spPr>
        <p:txBody>
          <a:bodyPr>
            <a:normAutofit fontScale="90000"/>
          </a:bodyPr>
          <a:lstStyle/>
          <a:p>
            <a:r>
              <a:rPr lang="id-ID" dirty="0" smtClean="0">
                <a:solidFill>
                  <a:schemeClr val="tx1"/>
                </a:solidFill>
              </a:rPr>
              <a:t>PROSES </a:t>
            </a:r>
            <a:r>
              <a:rPr lang="id-ID" dirty="0" smtClean="0">
                <a:solidFill>
                  <a:schemeClr val="tx1"/>
                </a:solidFill>
              </a:rPr>
              <a:t>OPERASI/PEMBEDAHAN..??</a:t>
            </a:r>
            <a:endParaRPr lang="id-ID" dirty="0">
              <a:solidFill>
                <a:schemeClr val="tx1"/>
              </a:solidFill>
            </a:endParaRPr>
          </a:p>
        </p:txBody>
      </p:sp>
      <p:pic>
        <p:nvPicPr>
          <p:cNvPr id="2050" name="Picture 2" descr="C:\Users\Khoiron PC\Desktop\28416336-illustration-of-group-surgeons-doing-surgery-Stock-Vector-cartoon-surgery-docto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0800" y="2852936"/>
            <a:ext cx="3962400" cy="2640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3901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4224" y="1628800"/>
            <a:ext cx="7467600" cy="4009656"/>
          </a:xfrm>
        </p:spPr>
        <p:txBody>
          <a:bodyPr>
            <a:normAutofit/>
          </a:bodyPr>
          <a:lstStyle/>
          <a:p>
            <a:pPr marL="0" indent="0" algn="ctr">
              <a:buNone/>
            </a:pPr>
            <a:r>
              <a:rPr lang="id-ID" sz="2800" dirty="0">
                <a:solidFill>
                  <a:schemeClr val="tx1"/>
                </a:solidFill>
              </a:rPr>
              <a:t>Pengaruh operasi terhadap metabolism pasca-operasi tergantung berat ringannya operasi, keadaan gizi pasien pasca-operasi, dan pengaruh operasi terhadap kemampuan pasien untuk mencerna dan mengabsorpsi zat-zat gizi.</a:t>
            </a:r>
          </a:p>
        </p:txBody>
      </p:sp>
      <p:pic>
        <p:nvPicPr>
          <p:cNvPr id="3074" name="Picture 2" descr="C:\Users\Khoiron PC\Desktop\6a26ae2a54927a38f32bcd011af5139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32893" y="4517186"/>
            <a:ext cx="1946176" cy="194617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Khoiron PC\Desktop\posted-on-january-11-2013-by-dr-kevin-j-dautremont-kdXzzl-clipar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88024" y="4517186"/>
            <a:ext cx="1697529" cy="18834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5226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620688"/>
            <a:ext cx="8075240" cy="4873752"/>
          </a:xfrm>
        </p:spPr>
        <p:txBody>
          <a:bodyPr/>
          <a:lstStyle/>
          <a:p>
            <a:pPr marL="0" indent="0" algn="ctr">
              <a:buNone/>
            </a:pPr>
            <a:r>
              <a:rPr lang="id-ID" dirty="0">
                <a:solidFill>
                  <a:schemeClr val="tx1"/>
                </a:solidFill>
              </a:rPr>
              <a:t>Setelah operasi sering terjadi peningkatan ekskresi nitrogen dan natrium yang dapat berlangsung selama 5-7 hari atau lebih pasca-operasi. Peningkatan ekskresi kalsium terjadi setelah operasi besar, trauma kerangka tubuh, atau setelah lama tidak bergerak (imobilisasi). Demam meningkatkan kebutuhan energi, sedangkan luka dan perdarahan meningkatkan kebutuhan protein, zat besi, dan vitamin C. Cairan yang hilang perlu diganti.</a:t>
            </a:r>
          </a:p>
        </p:txBody>
      </p:sp>
      <p:pic>
        <p:nvPicPr>
          <p:cNvPr id="9218" name="Picture 2" descr="Hasil gamb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3733" y="4005063"/>
            <a:ext cx="3818852" cy="2535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6082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7833" y="1268760"/>
            <a:ext cx="7408333" cy="3450696"/>
          </a:xfrm>
        </p:spPr>
        <p:txBody>
          <a:bodyPr>
            <a:normAutofit/>
          </a:bodyPr>
          <a:lstStyle/>
          <a:p>
            <a:pPr marL="0" indent="0" algn="ctr">
              <a:buNone/>
            </a:pPr>
            <a:r>
              <a:rPr lang="id-ID" sz="2800" dirty="0" smtClean="0">
                <a:solidFill>
                  <a:srgbClr val="333333"/>
                </a:solidFill>
                <a:latin typeface="georgia"/>
              </a:rPr>
              <a:t>Diet </a:t>
            </a:r>
            <a:r>
              <a:rPr lang="id-ID" sz="2800" dirty="0">
                <a:solidFill>
                  <a:srgbClr val="333333"/>
                </a:solidFill>
                <a:latin typeface="georgia"/>
              </a:rPr>
              <a:t>Pasca-operasi adalah makanan yang diberikan kepada pasien setelah menjalani pembedahan. Pengaturan makanan sesudah pembedahan tergantung pada macam pembedahan dan jenis penyakit penyerta.</a:t>
            </a:r>
            <a:endParaRPr lang="id-ID" sz="2800" dirty="0"/>
          </a:p>
        </p:txBody>
      </p:sp>
      <p:sp>
        <p:nvSpPr>
          <p:cNvPr id="2" name="Title 1"/>
          <p:cNvSpPr>
            <a:spLocks noGrp="1"/>
          </p:cNvSpPr>
          <p:nvPr>
            <p:ph type="title"/>
          </p:nvPr>
        </p:nvSpPr>
        <p:spPr/>
        <p:txBody>
          <a:bodyPr/>
          <a:lstStyle/>
          <a:p>
            <a:endParaRPr lang="id-ID"/>
          </a:p>
        </p:txBody>
      </p:sp>
      <p:pic>
        <p:nvPicPr>
          <p:cNvPr id="4098" name="Picture 2" descr="C:\Users\Khoiron PC\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3789040"/>
            <a:ext cx="3431735" cy="2234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0183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332656"/>
            <a:ext cx="8208912" cy="4873752"/>
          </a:xfrm>
        </p:spPr>
        <p:txBody>
          <a:bodyPr>
            <a:normAutofit/>
          </a:bodyPr>
          <a:lstStyle/>
          <a:p>
            <a:pPr marL="0" indent="0">
              <a:buNone/>
            </a:pPr>
            <a:r>
              <a:rPr lang="id-ID" dirty="0">
                <a:solidFill>
                  <a:srgbClr val="333333"/>
                </a:solidFill>
                <a:latin typeface="georgia"/>
              </a:rPr>
              <a:t>Tujuan diet pasca-operasi adalah untuk mengupayakan agar status gizi pasien segera kembali normal untuk mempercepat proses penyembuhan dan meningkatkan daya tahan tubuh pasien, dengan cara sebagai berikut </a:t>
            </a:r>
            <a:r>
              <a:rPr lang="id-ID" dirty="0" smtClean="0">
                <a:solidFill>
                  <a:srgbClr val="333333"/>
                </a:solidFill>
                <a:latin typeface="georgia"/>
              </a:rPr>
              <a:t>:</a:t>
            </a:r>
          </a:p>
          <a:p>
            <a:pPr marL="457200" indent="-457200">
              <a:buFont typeface="+mj-lt"/>
              <a:buAutoNum type="arabicPeriod"/>
            </a:pPr>
            <a:r>
              <a:rPr lang="id-ID" dirty="0" smtClean="0">
                <a:solidFill>
                  <a:srgbClr val="333333"/>
                </a:solidFill>
                <a:latin typeface="georgia"/>
              </a:rPr>
              <a:t>Memberikan </a:t>
            </a:r>
            <a:r>
              <a:rPr lang="id-ID" dirty="0">
                <a:solidFill>
                  <a:srgbClr val="333333"/>
                </a:solidFill>
                <a:latin typeface="georgia"/>
              </a:rPr>
              <a:t>kebutuhan dasar (cairan, energi, </a:t>
            </a:r>
            <a:r>
              <a:rPr lang="id-ID" dirty="0" smtClean="0">
                <a:solidFill>
                  <a:srgbClr val="333333"/>
                </a:solidFill>
                <a:latin typeface="georgia"/>
              </a:rPr>
              <a:t>protein)</a:t>
            </a:r>
          </a:p>
          <a:p>
            <a:pPr marL="457200" indent="-457200">
              <a:buFont typeface="+mj-lt"/>
              <a:buAutoNum type="arabicPeriod"/>
            </a:pPr>
            <a:r>
              <a:rPr lang="id-ID" dirty="0" smtClean="0">
                <a:solidFill>
                  <a:srgbClr val="333333"/>
                </a:solidFill>
                <a:latin typeface="georgia"/>
              </a:rPr>
              <a:t>Mengganti </a:t>
            </a:r>
            <a:r>
              <a:rPr lang="id-ID" dirty="0">
                <a:solidFill>
                  <a:srgbClr val="333333"/>
                </a:solidFill>
                <a:latin typeface="georgia"/>
              </a:rPr>
              <a:t>kehilangan protein, glikogen, zat besi, dan zat gizi </a:t>
            </a:r>
            <a:r>
              <a:rPr lang="id-ID" dirty="0" smtClean="0">
                <a:solidFill>
                  <a:srgbClr val="333333"/>
                </a:solidFill>
                <a:latin typeface="georgia"/>
              </a:rPr>
              <a:t>lain</a:t>
            </a:r>
          </a:p>
          <a:p>
            <a:pPr marL="457200" indent="-457200">
              <a:buFont typeface="+mj-lt"/>
              <a:buAutoNum type="arabicPeriod"/>
            </a:pPr>
            <a:r>
              <a:rPr lang="id-ID" dirty="0" smtClean="0">
                <a:solidFill>
                  <a:srgbClr val="333333"/>
                </a:solidFill>
                <a:latin typeface="georgia"/>
              </a:rPr>
              <a:t>Memperbaiki </a:t>
            </a:r>
            <a:r>
              <a:rPr lang="id-ID" dirty="0">
                <a:solidFill>
                  <a:srgbClr val="333333"/>
                </a:solidFill>
                <a:latin typeface="georgia"/>
              </a:rPr>
              <a:t>ketidakseimbangan elektrolit dan </a:t>
            </a:r>
            <a:r>
              <a:rPr lang="id-ID" dirty="0" smtClean="0">
                <a:solidFill>
                  <a:srgbClr val="333333"/>
                </a:solidFill>
                <a:latin typeface="georgia"/>
              </a:rPr>
              <a:t>cairan</a:t>
            </a:r>
          </a:p>
          <a:p>
            <a:pPr marL="457200" indent="-457200">
              <a:buFont typeface="+mj-lt"/>
              <a:buAutoNum type="arabicPeriod"/>
            </a:pPr>
            <a:r>
              <a:rPr lang="id-ID" dirty="0" smtClean="0">
                <a:solidFill>
                  <a:srgbClr val="333333"/>
                </a:solidFill>
                <a:latin typeface="georgia"/>
              </a:rPr>
              <a:t>Mencegah </a:t>
            </a:r>
            <a:r>
              <a:rPr lang="id-ID" dirty="0">
                <a:solidFill>
                  <a:srgbClr val="333333"/>
                </a:solidFill>
                <a:latin typeface="georgia"/>
              </a:rPr>
              <a:t>dan menghentikan perdarahan</a:t>
            </a:r>
            <a:r>
              <a:rPr lang="id-ID" dirty="0"/>
              <a:t/>
            </a:r>
            <a:br>
              <a:rPr lang="id-ID" dirty="0"/>
            </a:br>
            <a:endParaRPr lang="id-ID" dirty="0"/>
          </a:p>
        </p:txBody>
      </p:sp>
      <p:pic>
        <p:nvPicPr>
          <p:cNvPr id="5122" name="Picture 2" descr="Hasil gamb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4221088"/>
            <a:ext cx="2025472" cy="24112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945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548680"/>
            <a:ext cx="7859216" cy="4873752"/>
          </a:xfrm>
        </p:spPr>
        <p:txBody>
          <a:bodyPr/>
          <a:lstStyle/>
          <a:p>
            <a:pPr marL="0" indent="0">
              <a:buNone/>
            </a:pPr>
            <a:r>
              <a:rPr lang="id-ID" dirty="0">
                <a:solidFill>
                  <a:srgbClr val="333333"/>
                </a:solidFill>
                <a:latin typeface="georgia"/>
              </a:rPr>
              <a:t>Diet yang disarankan adalah </a:t>
            </a:r>
            <a:r>
              <a:rPr lang="id-ID" dirty="0" smtClean="0">
                <a:solidFill>
                  <a:srgbClr val="333333"/>
                </a:solidFill>
                <a:latin typeface="georgia"/>
              </a:rPr>
              <a:t>:</a:t>
            </a:r>
          </a:p>
          <a:p>
            <a:pPr marL="457200" indent="-457200">
              <a:buFont typeface="+mj-lt"/>
              <a:buAutoNum type="arabicPeriod"/>
            </a:pPr>
            <a:r>
              <a:rPr lang="id-ID" dirty="0" smtClean="0">
                <a:solidFill>
                  <a:srgbClr val="333333"/>
                </a:solidFill>
                <a:latin typeface="georgia"/>
              </a:rPr>
              <a:t>Mengandung </a:t>
            </a:r>
            <a:r>
              <a:rPr lang="id-ID" dirty="0">
                <a:solidFill>
                  <a:srgbClr val="333333"/>
                </a:solidFill>
                <a:latin typeface="georgia"/>
              </a:rPr>
              <a:t>cukup energi, protein, lemak, dan zat-zat </a:t>
            </a:r>
            <a:r>
              <a:rPr lang="id-ID" dirty="0" smtClean="0">
                <a:solidFill>
                  <a:srgbClr val="333333"/>
                </a:solidFill>
                <a:latin typeface="georgia"/>
              </a:rPr>
              <a:t>gizi</a:t>
            </a:r>
          </a:p>
          <a:p>
            <a:pPr marL="457200" indent="-457200">
              <a:buFont typeface="+mj-lt"/>
              <a:buAutoNum type="arabicPeriod"/>
            </a:pPr>
            <a:r>
              <a:rPr lang="id-ID" dirty="0" smtClean="0">
                <a:solidFill>
                  <a:srgbClr val="333333"/>
                </a:solidFill>
                <a:latin typeface="georgia"/>
              </a:rPr>
              <a:t>Bentuk </a:t>
            </a:r>
            <a:r>
              <a:rPr lang="id-ID" dirty="0">
                <a:solidFill>
                  <a:srgbClr val="333333"/>
                </a:solidFill>
                <a:latin typeface="georgia"/>
              </a:rPr>
              <a:t>makanan disesuaikan dengan kemampuan </a:t>
            </a:r>
            <a:r>
              <a:rPr lang="id-ID" dirty="0" smtClean="0">
                <a:solidFill>
                  <a:srgbClr val="333333"/>
                </a:solidFill>
                <a:latin typeface="georgia"/>
              </a:rPr>
              <a:t>penderita</a:t>
            </a:r>
          </a:p>
          <a:p>
            <a:pPr marL="457200" indent="-457200">
              <a:buFont typeface="+mj-lt"/>
              <a:buAutoNum type="arabicPeriod"/>
            </a:pPr>
            <a:r>
              <a:rPr lang="id-ID" dirty="0" smtClean="0">
                <a:solidFill>
                  <a:srgbClr val="333333"/>
                </a:solidFill>
                <a:latin typeface="georgia"/>
              </a:rPr>
              <a:t>Menghindari </a:t>
            </a:r>
            <a:r>
              <a:rPr lang="id-ID" dirty="0">
                <a:solidFill>
                  <a:srgbClr val="333333"/>
                </a:solidFill>
                <a:latin typeface="georgia"/>
              </a:rPr>
              <a:t>makanan yang merangsang (pedas, asam, </a:t>
            </a:r>
            <a:r>
              <a:rPr lang="id-ID" dirty="0" smtClean="0">
                <a:solidFill>
                  <a:srgbClr val="333333"/>
                </a:solidFill>
                <a:latin typeface="georgia"/>
              </a:rPr>
              <a:t>dll)</a:t>
            </a:r>
          </a:p>
          <a:p>
            <a:pPr marL="457200" indent="-457200">
              <a:buFont typeface="+mj-lt"/>
              <a:buAutoNum type="arabicPeriod"/>
            </a:pPr>
            <a:r>
              <a:rPr lang="id-ID" dirty="0" smtClean="0">
                <a:solidFill>
                  <a:srgbClr val="333333"/>
                </a:solidFill>
                <a:latin typeface="georgia"/>
              </a:rPr>
              <a:t>Suhu </a:t>
            </a:r>
            <a:r>
              <a:rPr lang="id-ID" dirty="0">
                <a:solidFill>
                  <a:srgbClr val="333333"/>
                </a:solidFill>
                <a:latin typeface="georgia"/>
              </a:rPr>
              <a:t>makanan lebih baik bersuhu </a:t>
            </a:r>
            <a:r>
              <a:rPr lang="id-ID" dirty="0" smtClean="0">
                <a:solidFill>
                  <a:srgbClr val="333333"/>
                </a:solidFill>
                <a:latin typeface="georgia"/>
              </a:rPr>
              <a:t>dingin</a:t>
            </a:r>
          </a:p>
          <a:p>
            <a:pPr marL="457200" indent="-457200">
              <a:buFont typeface="+mj-lt"/>
              <a:buAutoNum type="arabicPeriod"/>
            </a:pPr>
            <a:r>
              <a:rPr lang="id-ID" dirty="0" smtClean="0">
                <a:solidFill>
                  <a:srgbClr val="333333"/>
                </a:solidFill>
                <a:latin typeface="georgia"/>
              </a:rPr>
              <a:t>Pembagian </a:t>
            </a:r>
            <a:r>
              <a:rPr lang="id-ID" dirty="0">
                <a:solidFill>
                  <a:srgbClr val="333333"/>
                </a:solidFill>
                <a:latin typeface="georgia"/>
              </a:rPr>
              <a:t>porsi makanan sehari diberikan sesuai dengan kemampuan dan kebiasaan makan penderita.</a:t>
            </a:r>
            <a:endParaRPr lang="id-ID" dirty="0"/>
          </a:p>
        </p:txBody>
      </p:sp>
      <p:pic>
        <p:nvPicPr>
          <p:cNvPr id="6146" name="Picture 2" descr="Hasil gamb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848" y="4838615"/>
            <a:ext cx="2508121" cy="1830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73489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260648"/>
            <a:ext cx="7467600" cy="4873752"/>
          </a:xfrm>
        </p:spPr>
        <p:txBody>
          <a:bodyPr>
            <a:normAutofit/>
          </a:bodyPr>
          <a:lstStyle/>
          <a:p>
            <a:pPr marL="0" indent="0">
              <a:buNone/>
            </a:pPr>
            <a:r>
              <a:rPr lang="id-ID" dirty="0">
                <a:solidFill>
                  <a:srgbClr val="333333"/>
                </a:solidFill>
                <a:latin typeface="georgia"/>
              </a:rPr>
              <a:t>Syarat diet pasca-operasi adalah memberikan makanan secara bertahap mulai dari bentuk cair, saring, lunak, dan biasa. Pemberian makanan dari tahap ke tahap tergantung pada macam pembedahan dan keadaan pasien, seperti </a:t>
            </a:r>
            <a:r>
              <a:rPr lang="id-ID" dirty="0" smtClean="0">
                <a:solidFill>
                  <a:srgbClr val="333333"/>
                </a:solidFill>
                <a:latin typeface="georgia"/>
              </a:rPr>
              <a:t>:</a:t>
            </a:r>
          </a:p>
          <a:p>
            <a:pPr marL="457200" indent="-457200">
              <a:buFont typeface="+mj-lt"/>
              <a:buAutoNum type="arabicPeriod"/>
            </a:pPr>
            <a:r>
              <a:rPr lang="id-ID" dirty="0" smtClean="0">
                <a:solidFill>
                  <a:srgbClr val="333333"/>
                </a:solidFill>
                <a:latin typeface="georgia"/>
              </a:rPr>
              <a:t>Pasca-operasi </a:t>
            </a:r>
            <a:r>
              <a:rPr lang="id-ID" dirty="0">
                <a:solidFill>
                  <a:srgbClr val="333333"/>
                </a:solidFill>
                <a:latin typeface="georgia"/>
              </a:rPr>
              <a:t>kecil</a:t>
            </a:r>
            <a:r>
              <a:rPr lang="id-ID" dirty="0"/>
              <a:t/>
            </a:r>
            <a:br>
              <a:rPr lang="id-ID" dirty="0"/>
            </a:br>
            <a:r>
              <a:rPr lang="id-ID" dirty="0">
                <a:solidFill>
                  <a:srgbClr val="333333"/>
                </a:solidFill>
                <a:latin typeface="georgia"/>
              </a:rPr>
              <a:t>Makanan diusahakan secepat mungkin kembali seperti biasa atau </a:t>
            </a:r>
            <a:r>
              <a:rPr lang="id-ID" dirty="0" smtClean="0">
                <a:solidFill>
                  <a:srgbClr val="333333"/>
                </a:solidFill>
                <a:latin typeface="georgia"/>
              </a:rPr>
              <a:t>normal</a:t>
            </a:r>
          </a:p>
          <a:p>
            <a:pPr marL="457200" indent="-457200">
              <a:buFont typeface="+mj-lt"/>
              <a:buAutoNum type="arabicPeriod"/>
            </a:pPr>
            <a:r>
              <a:rPr lang="id-ID" dirty="0" smtClean="0">
                <a:solidFill>
                  <a:srgbClr val="333333"/>
                </a:solidFill>
                <a:latin typeface="georgia"/>
              </a:rPr>
              <a:t>Pasca-operasi </a:t>
            </a:r>
            <a:r>
              <a:rPr lang="id-ID" dirty="0">
                <a:solidFill>
                  <a:srgbClr val="333333"/>
                </a:solidFill>
                <a:latin typeface="georgia"/>
              </a:rPr>
              <a:t>besar</a:t>
            </a:r>
            <a:r>
              <a:rPr lang="id-ID" dirty="0"/>
              <a:t/>
            </a:r>
            <a:br>
              <a:rPr lang="id-ID" dirty="0"/>
            </a:br>
            <a:r>
              <a:rPr lang="id-ID" dirty="0">
                <a:solidFill>
                  <a:srgbClr val="333333"/>
                </a:solidFill>
                <a:latin typeface="georgia"/>
              </a:rPr>
              <a:t>Makanan diberikan secara berhati-hati disesuaikan dengan kemampuan pasien untuk menerimanya.</a:t>
            </a:r>
            <a:endParaRPr lang="id-ID" dirty="0"/>
          </a:p>
        </p:txBody>
      </p:sp>
      <p:pic>
        <p:nvPicPr>
          <p:cNvPr id="7170" name="Picture 2" descr="Hasil gamb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1423" y="4553893"/>
            <a:ext cx="2963066" cy="2162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29043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6672"/>
            <a:ext cx="8219256" cy="5997280"/>
          </a:xfrm>
        </p:spPr>
        <p:txBody>
          <a:bodyPr>
            <a:normAutofit lnSpcReduction="10000"/>
          </a:bodyPr>
          <a:lstStyle/>
          <a:p>
            <a:pPr marL="0" indent="0">
              <a:buNone/>
            </a:pPr>
            <a:r>
              <a:rPr lang="id-ID" b="1" dirty="0" smtClean="0">
                <a:solidFill>
                  <a:schemeClr val="tx1"/>
                </a:solidFill>
                <a:latin typeface="georgia"/>
              </a:rPr>
              <a:t>TIPS PERAWATAN PASCA-OPERASI</a:t>
            </a:r>
            <a:r>
              <a:rPr lang="id-ID" b="1" dirty="0">
                <a:solidFill>
                  <a:schemeClr val="tx1"/>
                </a:solidFill>
                <a:latin typeface="georgia"/>
              </a:rPr>
              <a:t/>
            </a:r>
            <a:br>
              <a:rPr lang="id-ID" b="1" dirty="0">
                <a:solidFill>
                  <a:schemeClr val="tx1"/>
                </a:solidFill>
                <a:latin typeface="georgia"/>
              </a:rPr>
            </a:br>
            <a:endParaRPr lang="id-ID" b="1" dirty="0" smtClean="0">
              <a:solidFill>
                <a:schemeClr val="tx1"/>
              </a:solidFill>
              <a:latin typeface="georgia"/>
            </a:endParaRPr>
          </a:p>
          <a:p>
            <a:pPr marL="0" indent="0">
              <a:buNone/>
            </a:pPr>
            <a:r>
              <a:rPr lang="id-ID" dirty="0" smtClean="0">
                <a:solidFill>
                  <a:schemeClr val="tx1"/>
                </a:solidFill>
                <a:latin typeface="georgia"/>
              </a:rPr>
              <a:t>Secara </a:t>
            </a:r>
            <a:r>
              <a:rPr lang="id-ID" dirty="0">
                <a:solidFill>
                  <a:schemeClr val="tx1"/>
                </a:solidFill>
                <a:latin typeface="georgia"/>
              </a:rPr>
              <a:t>umum, untuk mempercepat proses penyembuhan dan pemulihan kondisi pasien setelah operasi, maka perlu diperhatikan beberapa tips di bawah ini </a:t>
            </a:r>
            <a:r>
              <a:rPr lang="id-ID" dirty="0" smtClean="0">
                <a:solidFill>
                  <a:schemeClr val="tx1"/>
                </a:solidFill>
                <a:latin typeface="georgia"/>
              </a:rPr>
              <a:t>:</a:t>
            </a:r>
          </a:p>
          <a:p>
            <a:r>
              <a:rPr lang="id-ID" dirty="0" smtClean="0">
                <a:solidFill>
                  <a:schemeClr val="tx1"/>
                </a:solidFill>
                <a:latin typeface="georgia"/>
              </a:rPr>
              <a:t>Makan </a:t>
            </a:r>
            <a:r>
              <a:rPr lang="id-ID" dirty="0">
                <a:solidFill>
                  <a:schemeClr val="tx1"/>
                </a:solidFill>
                <a:latin typeface="georgia"/>
              </a:rPr>
              <a:t>makanan </a:t>
            </a:r>
            <a:r>
              <a:rPr lang="id-ID" dirty="0" smtClean="0">
                <a:solidFill>
                  <a:schemeClr val="tx1"/>
                </a:solidFill>
                <a:latin typeface="georgia"/>
              </a:rPr>
              <a:t>bergizi</a:t>
            </a:r>
          </a:p>
          <a:p>
            <a:r>
              <a:rPr lang="id-ID" dirty="0" smtClean="0">
                <a:solidFill>
                  <a:schemeClr val="tx1"/>
                </a:solidFill>
                <a:latin typeface="georgia"/>
              </a:rPr>
              <a:t>Konsumsi </a:t>
            </a:r>
            <a:r>
              <a:rPr lang="id-ID" dirty="0">
                <a:solidFill>
                  <a:schemeClr val="tx1"/>
                </a:solidFill>
                <a:latin typeface="georgia"/>
              </a:rPr>
              <a:t>makanan (lauk pauk) berprotein tinggi, </a:t>
            </a:r>
            <a:r>
              <a:rPr lang="id-ID" dirty="0" smtClean="0">
                <a:solidFill>
                  <a:schemeClr val="tx1"/>
                </a:solidFill>
                <a:latin typeface="georgia"/>
              </a:rPr>
              <a:t>seperti: </a:t>
            </a:r>
            <a:r>
              <a:rPr lang="id-ID" dirty="0">
                <a:solidFill>
                  <a:schemeClr val="tx1"/>
                </a:solidFill>
                <a:latin typeface="georgia"/>
              </a:rPr>
              <a:t>daging, telur, ayam, </a:t>
            </a:r>
            <a:r>
              <a:rPr lang="id-ID" dirty="0" smtClean="0">
                <a:solidFill>
                  <a:schemeClr val="tx1"/>
                </a:solidFill>
                <a:latin typeface="georgia"/>
              </a:rPr>
              <a:t>ikan</a:t>
            </a:r>
          </a:p>
          <a:p>
            <a:r>
              <a:rPr lang="id-ID" dirty="0" smtClean="0">
                <a:solidFill>
                  <a:schemeClr val="tx1"/>
                </a:solidFill>
                <a:latin typeface="georgia"/>
              </a:rPr>
              <a:t>Minum </a:t>
            </a:r>
            <a:r>
              <a:rPr lang="id-ID" dirty="0">
                <a:solidFill>
                  <a:schemeClr val="tx1"/>
                </a:solidFill>
                <a:latin typeface="georgia"/>
              </a:rPr>
              <a:t>sedikitnya 8-10 gelas </a:t>
            </a:r>
            <a:r>
              <a:rPr lang="id-ID" dirty="0" smtClean="0">
                <a:solidFill>
                  <a:schemeClr val="tx1"/>
                </a:solidFill>
                <a:latin typeface="georgia"/>
              </a:rPr>
              <a:t>sehari</a:t>
            </a:r>
          </a:p>
          <a:p>
            <a:r>
              <a:rPr lang="id-ID" dirty="0" smtClean="0">
                <a:solidFill>
                  <a:schemeClr val="tx1"/>
                </a:solidFill>
                <a:latin typeface="georgia"/>
              </a:rPr>
              <a:t>Usahakan </a:t>
            </a:r>
            <a:r>
              <a:rPr lang="id-ID" dirty="0">
                <a:solidFill>
                  <a:schemeClr val="tx1"/>
                </a:solidFill>
                <a:latin typeface="georgia"/>
              </a:rPr>
              <a:t>cukup </a:t>
            </a:r>
            <a:r>
              <a:rPr lang="id-ID" dirty="0" smtClean="0">
                <a:solidFill>
                  <a:schemeClr val="tx1"/>
                </a:solidFill>
                <a:latin typeface="georgia"/>
              </a:rPr>
              <a:t>istirahat</a:t>
            </a:r>
          </a:p>
          <a:p>
            <a:r>
              <a:rPr lang="id-ID" dirty="0" smtClean="0">
                <a:solidFill>
                  <a:schemeClr val="tx1"/>
                </a:solidFill>
                <a:latin typeface="georgia"/>
              </a:rPr>
              <a:t>Mobilisasi </a:t>
            </a:r>
            <a:r>
              <a:rPr lang="id-ID" dirty="0">
                <a:solidFill>
                  <a:schemeClr val="tx1"/>
                </a:solidFill>
                <a:latin typeface="georgia"/>
              </a:rPr>
              <a:t>bertahap hingga dapat beraktivitas seperti </a:t>
            </a:r>
            <a:r>
              <a:rPr lang="id-ID" dirty="0" smtClean="0">
                <a:solidFill>
                  <a:schemeClr val="tx1"/>
                </a:solidFill>
                <a:latin typeface="georgia"/>
              </a:rPr>
              <a:t>biasa</a:t>
            </a:r>
          </a:p>
          <a:p>
            <a:r>
              <a:rPr lang="id-ID" dirty="0" smtClean="0">
                <a:solidFill>
                  <a:schemeClr val="tx1"/>
                </a:solidFill>
                <a:latin typeface="georgia"/>
              </a:rPr>
              <a:t>Kontrol </a:t>
            </a:r>
            <a:r>
              <a:rPr lang="id-ID" dirty="0">
                <a:solidFill>
                  <a:schemeClr val="tx1"/>
                </a:solidFill>
                <a:latin typeface="georgia"/>
              </a:rPr>
              <a:t>secara </a:t>
            </a:r>
            <a:r>
              <a:rPr lang="id-ID" dirty="0" smtClean="0">
                <a:solidFill>
                  <a:schemeClr val="tx1"/>
                </a:solidFill>
                <a:latin typeface="georgia"/>
              </a:rPr>
              <a:t>teratur </a:t>
            </a:r>
            <a:r>
              <a:rPr lang="id-ID" dirty="0">
                <a:solidFill>
                  <a:schemeClr val="tx1"/>
                </a:solidFill>
                <a:latin typeface="georgia"/>
              </a:rPr>
              <a:t>untuk evaluasi luka operasi dan pemeriksaan kondisi </a:t>
            </a:r>
            <a:r>
              <a:rPr lang="id-ID" dirty="0" smtClean="0">
                <a:solidFill>
                  <a:schemeClr val="tx1"/>
                </a:solidFill>
                <a:latin typeface="georgia"/>
              </a:rPr>
              <a:t>tubuh</a:t>
            </a:r>
          </a:p>
          <a:p>
            <a:r>
              <a:rPr lang="id-ID" dirty="0" smtClean="0">
                <a:solidFill>
                  <a:schemeClr val="tx1"/>
                </a:solidFill>
                <a:latin typeface="georgia"/>
              </a:rPr>
              <a:t>Minum </a:t>
            </a:r>
            <a:r>
              <a:rPr lang="id-ID" dirty="0">
                <a:solidFill>
                  <a:schemeClr val="tx1"/>
                </a:solidFill>
                <a:latin typeface="georgia"/>
              </a:rPr>
              <a:t>obat sesuai anjuran dokter.</a:t>
            </a:r>
            <a:endParaRPr lang="id-ID" dirty="0">
              <a:solidFill>
                <a:schemeClr val="tx1"/>
              </a:solidFill>
            </a:endParaRPr>
          </a:p>
        </p:txBody>
      </p:sp>
    </p:spTree>
    <p:extLst>
      <p:ext uri="{BB962C8B-B14F-4D97-AF65-F5344CB8AC3E}">
        <p14:creationId xmlns:p14="http://schemas.microsoft.com/office/powerpoint/2010/main" val="26857261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id-ID"/>
          </a:p>
        </p:txBody>
      </p:sp>
      <p:sp>
        <p:nvSpPr>
          <p:cNvPr id="2" name="Title 1"/>
          <p:cNvSpPr>
            <a:spLocks noGrp="1"/>
          </p:cNvSpPr>
          <p:nvPr>
            <p:ph type="title"/>
          </p:nvPr>
        </p:nvSpPr>
        <p:spPr/>
        <p:txBody>
          <a:bodyPr/>
          <a:lstStyle/>
          <a:p>
            <a:endParaRPr lang="id-ID"/>
          </a:p>
        </p:txBody>
      </p:sp>
      <p:pic>
        <p:nvPicPr>
          <p:cNvPr id="8194" name="Picture 2" descr="Hasil gamb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2342" y="404664"/>
            <a:ext cx="3744416" cy="25847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pic>
        <p:nvPicPr>
          <p:cNvPr id="8196" name="Picture 4" descr="Hasil gamba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1960" y="1780959"/>
            <a:ext cx="3869182" cy="27485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pic>
        <p:nvPicPr>
          <p:cNvPr id="8198" name="Picture 6" descr="manfaat madu ditinjau dari sisi medis - alodokte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4149080"/>
            <a:ext cx="3528392" cy="23504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53798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2708920"/>
            <a:ext cx="7467600" cy="1143000"/>
          </a:xfrm>
        </p:spPr>
        <p:txBody>
          <a:bodyPr/>
          <a:lstStyle/>
          <a:p>
            <a:r>
              <a:rPr lang="id-ID" dirty="0" smtClean="0">
                <a:solidFill>
                  <a:schemeClr val="tx1"/>
                </a:solidFill>
              </a:rPr>
              <a:t>Terimakasih...</a:t>
            </a:r>
            <a:endParaRPr lang="id-ID" dirty="0">
              <a:solidFill>
                <a:schemeClr val="tx1"/>
              </a:solidFill>
            </a:endParaRPr>
          </a:p>
        </p:txBody>
      </p:sp>
    </p:spTree>
    <p:extLst>
      <p:ext uri="{BB962C8B-B14F-4D97-AF65-F5344CB8AC3E}">
        <p14:creationId xmlns:p14="http://schemas.microsoft.com/office/powerpoint/2010/main" val="408791330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76</TotalTime>
  <Words>279</Words>
  <Application>Microsoft Office PowerPoint</Application>
  <PresentationFormat>On-screen Show (4:3)</PresentationFormat>
  <Paragraphs>29</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Waveform</vt:lpstr>
      <vt:lpstr>GIZI PASIEN  PASCA OPERASI (BEDAH)</vt:lpstr>
      <vt:lpstr>PROSES OPERASI/PEMBEDAHAN..??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Terimakasih...</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GIZI PASIEN  PASCA OPERASI (BEDAH)</dc:title>
  <dc:creator>Khoiron PC</dc:creator>
  <cp:lastModifiedBy>Khoiron PC</cp:lastModifiedBy>
  <cp:revision>4</cp:revision>
  <dcterms:created xsi:type="dcterms:W3CDTF">2016-11-28T07:23:11Z</dcterms:created>
  <dcterms:modified xsi:type="dcterms:W3CDTF">2016-11-29T02:30:44Z</dcterms:modified>
</cp:coreProperties>
</file>