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0" r:id="rId2"/>
    <p:sldId id="291" r:id="rId3"/>
    <p:sldId id="281" r:id="rId4"/>
    <p:sldId id="279" r:id="rId5"/>
    <p:sldId id="280" r:id="rId6"/>
    <p:sldId id="284" r:id="rId7"/>
    <p:sldId id="285" r:id="rId8"/>
    <p:sldId id="286" r:id="rId9"/>
    <p:sldId id="287" r:id="rId10"/>
    <p:sldId id="282" r:id="rId11"/>
    <p:sldId id="283" r:id="rId12"/>
    <p:sldId id="289" r:id="rId13"/>
    <p:sldId id="275" r:id="rId14"/>
    <p:sldId id="277" r:id="rId15"/>
    <p:sldId id="257" r:id="rId16"/>
    <p:sldId id="290" r:id="rId17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ECC9DC3-4144-4E82-B766-A0DE0F75FC09}">
          <p14:sldIdLst>
            <p14:sldId id="270"/>
            <p14:sldId id="291"/>
          </p14:sldIdLst>
        </p14:section>
        <p14:section name="Untitled Section" id="{FCF0AC5B-CD4C-44C8-B4D1-484443A32581}">
          <p14:sldIdLst>
            <p14:sldId id="281"/>
            <p14:sldId id="279"/>
            <p14:sldId id="280"/>
            <p14:sldId id="284"/>
            <p14:sldId id="285"/>
            <p14:sldId id="286"/>
            <p14:sldId id="287"/>
            <p14:sldId id="282"/>
            <p14:sldId id="283"/>
            <p14:sldId id="289"/>
            <p14:sldId id="275"/>
            <p14:sldId id="277"/>
          </p14:sldIdLst>
        </p14:section>
        <p14:section name="Untitled Section" id="{A3228027-61E9-4DA4-BC17-C29C7213C014}">
          <p14:sldIdLst>
            <p14:sldId id="257"/>
            <p14:sldId id="29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59" autoAdjust="0"/>
    <p:restoredTop sz="94660"/>
  </p:normalViewPr>
  <p:slideViewPr>
    <p:cSldViewPr>
      <p:cViewPr varScale="1">
        <p:scale>
          <a:sx n="70" d="100"/>
          <a:sy n="70" d="100"/>
        </p:scale>
        <p:origin x="142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38237F-D344-4958-B089-B7A8A5A8E22D}" type="datetimeFigureOut">
              <a:rPr lang="id-ID" smtClean="0"/>
              <a:t>06/11/2019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3A3BD6-CFD8-4F3B-8200-EEAE29895E7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2579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A3BD6-CFD8-4F3B-8200-EEAE29895E77}" type="slidenum">
              <a:rPr lang="id-ID" smtClean="0"/>
              <a:t>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99971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A3BD6-CFD8-4F3B-8200-EEAE29895E77}" type="slidenum">
              <a:rPr lang="id-ID" smtClean="0"/>
              <a:t>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458062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A3BD6-CFD8-4F3B-8200-EEAE29895E77}" type="slidenum">
              <a:rPr lang="id-ID" smtClean="0"/>
              <a:t>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732574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A3BD6-CFD8-4F3B-8200-EEAE29895E77}" type="slidenum">
              <a:rPr lang="id-ID" smtClean="0"/>
              <a:t>15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99971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06/11/2019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78391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06/11/2019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8164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06/11/2019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74259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06/11/2019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60272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06/11/2019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06207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06/11/2019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5406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06/11/2019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57577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06/11/2019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19303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06/11/2019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03133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06/11/2019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36145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06/11/2019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7830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E9BB49-EB7E-45D4-AA89-8D8E65FC3384}" type="datetimeFigureOut">
              <a:rPr lang="id-ID" smtClean="0"/>
              <a:t>06/11/2019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099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3123778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ANALISIS ANOVA</a:t>
            </a:r>
            <a:b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(Analysis </a:t>
            </a:r>
            <a:r>
              <a:rPr lang="en-US" dirty="0">
                <a:solidFill>
                  <a:srgbClr val="C00000"/>
                </a:solidFill>
                <a:latin typeface="Arial Black" pitchFamily="34" charset="0"/>
              </a:rPr>
              <a:t>O</a:t>
            </a:r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f </a:t>
            </a:r>
            <a:r>
              <a:rPr lang="en-US" dirty="0" err="1" smtClean="0">
                <a:solidFill>
                  <a:srgbClr val="C00000"/>
                </a:solidFill>
                <a:latin typeface="Arial Black" pitchFamily="34" charset="0"/>
              </a:rPr>
              <a:t>Varians</a:t>
            </a:r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)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70C0"/>
                </a:solidFill>
                <a:latin typeface="Arial Black" pitchFamily="34" charset="0"/>
              </a:rPr>
              <a:t>PERTEMUAN KE XIII</a:t>
            </a:r>
          </a:p>
          <a:p>
            <a:r>
              <a:rPr lang="en-US" dirty="0" smtClean="0">
                <a:solidFill>
                  <a:srgbClr val="0070C0"/>
                </a:solidFill>
                <a:latin typeface="Arial Black" pitchFamily="34" charset="0"/>
              </a:rPr>
              <a:t>PROGDI BK </a:t>
            </a:r>
            <a:r>
              <a:rPr lang="en-US" dirty="0" smtClean="0">
                <a:solidFill>
                  <a:srgbClr val="0070C0"/>
                </a:solidFill>
                <a:latin typeface="Arial Black" pitchFamily="34" charset="0"/>
              </a:rPr>
              <a:t>5B, 5C </a:t>
            </a:r>
            <a:r>
              <a:rPr lang="en-US" dirty="0" err="1" smtClean="0">
                <a:solidFill>
                  <a:srgbClr val="0070C0"/>
                </a:solidFill>
                <a:latin typeface="Arial Black" pitchFamily="34" charset="0"/>
              </a:rPr>
              <a:t>dan</a:t>
            </a:r>
            <a:r>
              <a:rPr lang="en-US" dirty="0" smtClean="0">
                <a:solidFill>
                  <a:srgbClr val="0070C0"/>
                </a:solidFill>
                <a:latin typeface="Arial Black" pitchFamily="34" charset="0"/>
              </a:rPr>
              <a:t> 5D</a:t>
            </a:r>
            <a:endParaRPr lang="en-US" dirty="0">
              <a:solidFill>
                <a:srgbClr val="0070C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096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ANOVA SATU JALUR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Anova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komparatif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/</a:t>
            </a:r>
            <a:r>
              <a:rPr lang="en-US" dirty="0" err="1" smtClean="0"/>
              <a:t>variabel</a:t>
            </a:r>
            <a:r>
              <a:rPr lang="en-US" dirty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rata-rata.</a:t>
            </a:r>
          </a:p>
          <a:p>
            <a:r>
              <a:rPr lang="en-US" dirty="0" err="1" smtClean="0"/>
              <a:t>Gunanya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menguji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generalisasi</a:t>
            </a:r>
            <a:r>
              <a:rPr lang="en-US" dirty="0" smtClean="0"/>
              <a:t> data </a:t>
            </a:r>
            <a:r>
              <a:rPr lang="en-US" dirty="0" err="1" smtClean="0"/>
              <a:t>sampel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dianggap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mewakili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Anova</a:t>
            </a:r>
            <a:r>
              <a:rPr lang="en-US" dirty="0" smtClean="0"/>
              <a:t> </a:t>
            </a:r>
            <a:r>
              <a:rPr lang="en-US" dirty="0" err="1" smtClean="0"/>
              <a:t>dikenal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Uji</a:t>
            </a:r>
            <a:r>
              <a:rPr lang="en-US" dirty="0" smtClean="0"/>
              <a:t>-F (</a:t>
            </a:r>
            <a:r>
              <a:rPr lang="en-US" dirty="0"/>
              <a:t>F</a:t>
            </a:r>
            <a:r>
              <a:rPr lang="en-US" dirty="0" smtClean="0"/>
              <a:t>isher </a:t>
            </a:r>
            <a:r>
              <a:rPr lang="en-US" dirty="0"/>
              <a:t>T</a:t>
            </a:r>
            <a:r>
              <a:rPr lang="en-US" dirty="0" smtClean="0"/>
              <a:t>est),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Mean Square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Kuadrat</a:t>
            </a:r>
            <a:r>
              <a:rPr lang="en-US" dirty="0" smtClean="0"/>
              <a:t> </a:t>
            </a:r>
            <a:r>
              <a:rPr lang="en-US" dirty="0" err="1" smtClean="0"/>
              <a:t>Rerata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518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ubtitle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151919" y="116632"/>
                <a:ext cx="8961040" cy="6480720"/>
              </a:xfrm>
            </p:spPr>
            <p:txBody>
              <a:bodyPr>
                <a:noAutofit/>
              </a:bodyPr>
              <a:lstStyle/>
              <a:p>
                <a:pPr algn="l"/>
                <a:r>
                  <a:rPr lang="en-US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Rumus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sistematikanya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sebagai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berikut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:</a:t>
                </a:r>
                <a:endParaRPr lang="id-ID" sz="36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endParaRPr lang="id-ID" sz="28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KR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𝐽𝐾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4000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dk</m:t>
                        </m:r>
                      </m:den>
                    </m:f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			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dimana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:</a:t>
                </a:r>
              </a:p>
              <a:p>
                <a:pPr algn="l"/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JK=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jumlah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kuadrat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(some of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squere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  <a:p>
                <a:pPr algn="l"/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Dk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derajad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kebebasan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(degree of freedom}</a:t>
                </a:r>
              </a:p>
              <a:p>
                <a:pPr algn="l"/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       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Va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KRa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JKa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: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dka</a:t>
                </a:r>
                <a:endParaRPr lang="en-US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F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hitung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            =             =</a:t>
                </a:r>
                <a:endParaRPr lang="id-ID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       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Vd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KRd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    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JKd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: </a:t>
                </a:r>
                <a:r>
                  <a:rPr lang="en-US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dkd</a:t>
                </a:r>
                <a:endParaRPr lang="en-US" sz="28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endParaRPr lang="en-US" sz="28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en-US" sz="28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LANGKAH –LANGKAH UJI ANOVA SATU JALUR </a:t>
                </a:r>
              </a:p>
              <a:p>
                <a:pPr algn="l"/>
                <a:r>
                  <a:rPr lang="en-US" sz="28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ADALAH SEBAGAI BERIKUT:</a:t>
                </a:r>
                <a:r>
                  <a:rPr lang="id-ID" sz="2800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		</a:t>
                </a:r>
                <a:endParaRPr lang="id-ID" sz="28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Subtit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151919" y="116632"/>
                <a:ext cx="8961040" cy="6480720"/>
              </a:xfrm>
              <a:blipFill rotWithShape="1">
                <a:blip r:embed="rId2"/>
                <a:stretch>
                  <a:fillRect l="-2109" t="-1505" b="-53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/>
          <p:nvPr/>
        </p:nvCxnSpPr>
        <p:spPr>
          <a:xfrm>
            <a:off x="3563888" y="4323908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148064" y="4250166"/>
            <a:ext cx="1512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267744" y="4323908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26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620688"/>
                <a:ext cx="8229600" cy="5505475"/>
              </a:xfrm>
              <a:solidFill>
                <a:srgbClr val="FFFF00"/>
              </a:solidFill>
            </p:spPr>
            <p:txBody>
              <a:bodyPr/>
              <a:lstStyle/>
              <a:p>
                <a:endParaRPr lang="en-US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en-US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 LANGKAH UJI ANOVA:</a:t>
                </a:r>
                <a:endParaRPr lang="en-US" b="1" dirty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id-ID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Langkah 1.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Membuat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𝐻</m:t>
                        </m:r>
                      </m:e>
                      <m:sub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dan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𝐻</m:t>
                        </m:r>
                      </m:e>
                      <m:sub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𝑜</m:t>
                        </m:r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 </m:t>
                        </m:r>
                      </m:sub>
                    </m:sSub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dalam bentuk kalimat :</a:t>
                </a:r>
              </a:p>
              <a:p>
                <a:r>
                  <a:rPr lang="id-ID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Langkah 2.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Membuat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𝐻</m:t>
                        </m:r>
                      </m:e>
                      <m:sub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dan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𝐻</m:t>
                        </m:r>
                      </m:e>
                      <m:sub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𝑜</m:t>
                        </m:r>
                        <m:r>
                          <a:rPr lang="id-ID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 </m:t>
                        </m:r>
                      </m:sub>
                    </m:sSub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dalam bentuk statistik :</a:t>
                </a:r>
              </a:p>
              <a:p>
                <a:r>
                  <a:rPr lang="id-ID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Langkah 3. 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Membuat tabel penolong untuk menghitung angka statistik :  </a:t>
                </a:r>
                <a:endParaRPr lang="id-ID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620688"/>
                <a:ext cx="8229600" cy="5505475"/>
              </a:xfrm>
              <a:blipFill rotWithShape="1">
                <a:blip r:embed="rId2"/>
                <a:stretch>
                  <a:fillRect l="-1852" t="-15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24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260648"/>
                <a:ext cx="8784976" cy="640871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4.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Masukkan angka-angka statistik dari tabel penolong dengan rumus : </a:t>
                </a:r>
              </a:p>
              <a:p>
                <a:pPr marL="0" indent="0">
                  <a:buNone/>
                </a:pPr>
                <a:endParaRPr lang="id-ID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XY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 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.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Y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 (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  <m:sSup>
                          <m:sSupPr>
                            <m:ctrlPr>
                              <a:rPr lang="id-ID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id-ID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id-ID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				</a:t>
                </a:r>
                <a:r>
                  <a:rPr lang="el-GR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Y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b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.  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n</m:t>
                        </m:r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.</m:t>
                        </m:r>
                      </m:den>
                    </m:f>
                  </m:oMath>
                </a14:m>
                <a:endParaRPr lang="en-US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en-US" b="1" dirty="0" err="1" smtClean="0">
                    <a:latin typeface="Times New Roman" pitchFamily="18" charset="0"/>
                    <a:cs typeface="Times New Roman" pitchFamily="18" charset="0"/>
                  </a:rPr>
                  <a:t>Menguji</a:t>
                </a:r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b="1" dirty="0" err="1" smtClean="0">
                    <a:latin typeface="Times New Roman" pitchFamily="18" charset="0"/>
                    <a:cs typeface="Times New Roman" pitchFamily="18" charset="0"/>
                  </a:rPr>
                  <a:t>signifikansi</a:t>
                </a:r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b="1" dirty="0" err="1" smtClean="0">
                    <a:latin typeface="Times New Roman" pitchFamily="18" charset="0"/>
                    <a:cs typeface="Times New Roman" pitchFamily="18" charset="0"/>
                  </a:rPr>
                  <a:t>langkah-langkahnya</a:t>
                </a:r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:</a:t>
                </a:r>
                <a:endParaRPr lang="id-ID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5. 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Mencari jumlah kuadrat Regresi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]  </m:t>
                        </m:r>
                      </m:sub>
                    </m:sSub>
                    <m:r>
                      <a:rPr lang="id-ID" b="0" i="0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dengan rumus :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d>
                          <m:dPr>
                            <m:ctrlPr>
                              <a:rPr lang="id-ID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id-ID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a</m:t>
                            </m:r>
                          </m:e>
                        </m:d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=   </m:t>
                        </m:r>
                      </m:sub>
                    </m:sSub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Y</m:t>
                        </m:r>
                        <m:sSup>
                          <m:sSupPr>
                            <m:ctrlPr>
                              <a:rPr lang="id-ID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id-ID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id-ID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.</m:t>
                        </m:r>
                      </m:den>
                    </m:f>
                  </m:oMath>
                </a14:m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id-ID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260648"/>
                <a:ext cx="8784976" cy="6408712"/>
              </a:xfrm>
              <a:blipFill rotWithShape="1">
                <a:blip r:embed="rId3"/>
                <a:stretch>
                  <a:fillRect l="-1734" t="-1332" r="-1872" b="-22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930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548680"/>
                <a:ext cx="8229600" cy="557748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6. 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Mencari jumlah kuadrat Regresi</a:t>
                </a:r>
                <a:r>
                  <a:rPr lang="id-ID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|</m:t>
                        </m:r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]  </m:t>
                        </m:r>
                      </m:sub>
                    </m:sSub>
                    <m:r>
                      <a:rPr lang="id-ID" i="0">
                        <a:latin typeface="Cambria Math"/>
                        <a:cs typeface="Times New Roman" pitchFamily="18" charset="0"/>
                      </a:rPr>
                      <m:t>) </m:t>
                    </m:r>
                  </m:oMath>
                </a14:m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 dengan rumus :</a:t>
                </a:r>
              </a:p>
              <a:p>
                <a:pPr marL="0" indent="0">
                  <a:buNone/>
                </a:pPr>
                <a:r>
                  <a:rPr lang="id-ID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 smtClean="0">
                    <a:latin typeface="Times New Roman" pitchFamily="18" charset="0"/>
                    <a:cs typeface="Times New Roman" pitchFamily="18" charset="0"/>
                  </a:rPr>
                  <a:t>Jk</a:t>
                </a:r>
                <a:r>
                  <a:rPr lang="en-US" sz="2000" dirty="0" err="1" smtClean="0"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en-US" sz="36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id-ID" sz="3600" b="1" dirty="0" smtClean="0">
                    <a:latin typeface="Times New Roman" pitchFamily="18" charset="0"/>
                    <a:cs typeface="Times New Roman" pitchFamily="18" charset="0"/>
                  </a:rPr>
                  <a:t>= 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id-ID" sz="3600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id-ID" sz="3600" b="1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l-GR" sz="3600" i="0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a:rPr lang="en-US" sz="3600" b="0" i="0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</m:t>
                        </m:r>
                        <m:f>
                          <m:fPr>
                            <m:ctrlPr>
                              <a:rPr lang="id-ID" sz="36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id-ID" sz="3600" i="0">
                                <a:latin typeface="Cambria Math"/>
                                <a:cs typeface="Times New Roman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l-GR" sz="36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Σ</m:t>
                            </m:r>
                            <m:r>
                              <m:rPr>
                                <m:sty m:val="p"/>
                              </m:rPr>
                              <a:rPr lang="id-ID" sz="36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X</m:t>
                            </m:r>
                            <m:r>
                              <m:rPr>
                                <m:sty m:val="p"/>
                              </m:rPr>
                              <a:rPr lang="en-US" sz="3600" b="0" i="0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AN</m:t>
                            </m:r>
                            <m:r>
                              <a:rPr lang="id-ID" sz="36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) .  (</m:t>
                            </m:r>
                            <m:r>
                              <m:rPr>
                                <m:sty m:val="p"/>
                              </m:rPr>
                              <a:rPr lang="el-GR" sz="36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Σ</m:t>
                            </m:r>
                            <m:r>
                              <m:rPr>
                                <m:sty m:val="p"/>
                              </m:rPr>
                              <a:rPr lang="id-ID" sz="36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Y</m:t>
                            </m:r>
                            <m:r>
                              <a:rPr lang="id-ID" sz="36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)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id-ID" sz="3600" i="0">
                                <a:latin typeface="Cambria Math"/>
                                <a:cs typeface="Times New Roman" pitchFamily="18" charset="0"/>
                              </a:rPr>
                              <m:t>n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id-ID" sz="3600" dirty="0">
                            <a:latin typeface="Times New Roman" pitchFamily="18" charset="0"/>
                            <a:cs typeface="Times New Roman" pitchFamily="18" charset="0"/>
                          </a:rPr>
                          <m:t> </m:t>
                        </m:r>
                      </m:e>
                    </m:d>
                  </m:oMath>
                </a14:m>
                <a:endParaRPr lang="id-ID" sz="36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sz="3600" b="1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sz="3600" b="1" dirty="0">
                    <a:latin typeface="Times New Roman" pitchFamily="18" charset="0"/>
                    <a:cs typeface="Times New Roman" pitchFamily="18" charset="0"/>
                  </a:rPr>
                  <a:t>Langkah 7.</a:t>
                </a:r>
                <a:r>
                  <a:rPr lang="id-ID" sz="3600" dirty="0">
                    <a:latin typeface="Times New Roman" pitchFamily="18" charset="0"/>
                    <a:cs typeface="Times New Roman" pitchFamily="18" charset="0"/>
                  </a:rPr>
                  <a:t> Mencari jumlah kuadrat residu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36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Res</m:t>
                        </m:r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  <m:r>
                      <a:rPr lang="id-ID" sz="3600" i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id-ID" sz="3600" dirty="0">
                    <a:latin typeface="Times New Roman" pitchFamily="18" charset="0"/>
                    <a:cs typeface="Times New Roman" pitchFamily="18" charset="0"/>
                  </a:rPr>
                  <a:t> dengan rumus :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sz="36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        </m:t>
                        </m:r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Res</m:t>
                        </m:r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 = </m:t>
                        </m:r>
                      </m:sub>
                    </m:sSub>
                  </m:oMath>
                </a14:m>
                <a:r>
                  <a:rPr lang="id-ID" sz="3600" dirty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3600" i="0">
                        <a:latin typeface="Cambria Math"/>
                        <a:ea typeface="Cambria Math"/>
                        <a:cs typeface="Times New Roman" pitchFamily="18" charset="0"/>
                      </a:rPr>
                      <m:t>Σ</m:t>
                    </m:r>
                    <m:sSup>
                      <m:sSupPr>
                        <m:ctrlPr>
                          <a:rPr lang="id-ID" sz="3600" i="1">
                            <a:latin typeface="Cambria Math" panose="02040503050406030204" pitchFamily="18" charset="0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Y</m:t>
                        </m:r>
                      </m:e>
                      <m:sup>
                        <m:r>
                          <a:rPr lang="id-ID" sz="3600" i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2  </m:t>
                        </m:r>
                      </m:sup>
                    </m:sSup>
                  </m:oMath>
                </a14:m>
                <a:r>
                  <a:rPr lang="id-ID" sz="3600" dirty="0"/>
                  <a:t>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36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id-ID" sz="3600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id-ID" sz="3600" i="0">
                                <a:latin typeface="Cambria Math"/>
                                <a:cs typeface="Times New Roman" pitchFamily="18" charset="0"/>
                              </a:rPr>
                              <m:t>b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lang="id-ID" sz="3600" i="0">
                                <a:latin typeface="Cambria Math"/>
                                <a:cs typeface="Times New Roman" pitchFamily="18" charset="0"/>
                              </a:rPr>
                              <m:t>a</m:t>
                            </m:r>
                          </m:e>
                        </m:d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    </m:t>
                        </m:r>
                      </m:sub>
                    </m:sSub>
                  </m:oMath>
                </a14:m>
                <a:r>
                  <a:rPr lang="id-ID" sz="3600" dirty="0"/>
                  <a:t>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36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  <m: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]  </m:t>
                        </m:r>
                      </m:sub>
                    </m:sSub>
                  </m:oMath>
                </a14:m>
                <a:endParaRPr lang="id-ID" sz="3600" dirty="0"/>
              </a:p>
              <a:p>
                <a:pPr marL="0" indent="0">
                  <a:buNone/>
                </a:pPr>
                <a:endParaRPr lang="id-ID" sz="3600" dirty="0"/>
              </a:p>
              <a:p>
                <a:pPr marL="0" indent="0">
                  <a:buNone/>
                </a:pPr>
                <a:endParaRPr lang="id-ID" sz="3600" b="1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548680"/>
                <a:ext cx="8229600" cy="5577483"/>
              </a:xfrm>
              <a:blipFill rotWithShape="1">
                <a:blip r:embed="rId3"/>
                <a:stretch>
                  <a:fillRect l="-2222" t="-1530" r="-2444" b="-2163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592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44624"/>
                <a:ext cx="8568952" cy="640871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endParaRPr lang="en-US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8. 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Mencari rata-rata jumlah kuadrat regresi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𝑅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𝐽𝐾</m:t>
                        </m:r>
                      </m:e>
                      <m:sub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𝑅𝑒𝑔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]  </m:t>
                        </m:r>
                      </m:sub>
                    </m:sSub>
                  </m:oMath>
                </a14:m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)dengan rumus :</a:t>
                </a:r>
              </a:p>
              <a:p>
                <a:pPr marL="0" indent="0">
                  <a:buNone/>
                </a:pPr>
                <a:r>
                  <a:rPr lang="id-ID" dirty="0" smtClean="0"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𝑅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𝐽𝐾</m:t>
                        </m:r>
                      </m:e>
                      <m:sub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𝑅𝑒𝑔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id-ID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id-ID" i="1">
                                <a:latin typeface="Cambria Math"/>
                                <a:cs typeface="Times New Roman" pitchFamily="18" charset="0"/>
                              </a:rPr>
                              <m:t>𝑎</m:t>
                            </m:r>
                          </m:e>
                        </m:d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=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 </m:t>
                        </m:r>
                      </m:sub>
                    </m:sSub>
                  </m:oMath>
                </a14:m>
                <a:r>
                  <a:rPr lang="id-ID" dirty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𝐽𝐾</m:t>
                        </m:r>
                      </m:e>
                      <m:sub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𝑅𝑒𝑔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]  </m:t>
                        </m:r>
                      </m:sub>
                    </m:sSub>
                  </m:oMath>
                </a14:m>
                <a:endParaRPr lang="id-ID" dirty="0" smtClean="0"/>
              </a:p>
              <a:p>
                <a:pPr marL="0" indent="0">
                  <a:buNone/>
                </a:pPr>
                <a:endParaRPr lang="id-ID" dirty="0" smtClean="0"/>
              </a:p>
              <a:p>
                <a:pPr marL="0" indent="0">
                  <a:buNone/>
                </a:pPr>
                <a:r>
                  <a:rPr lang="id-ID" b="1" dirty="0">
                    <a:latin typeface="Times New Roman" pitchFamily="18" charset="0"/>
                    <a:cs typeface="Times New Roman" pitchFamily="18" charset="0"/>
                  </a:rPr>
                  <a:t>Langkah </a:t>
                </a: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9. 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Mencari rata-rata jumlah kuadrat regresi 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𝑅𝐽𝐾</m:t>
                        </m:r>
                      </m:e>
                      <m:sub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𝑅𝑒𝑔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𝑏</m:t>
                        </m:r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|</m:t>
                        </m:r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]  </m:t>
                        </m:r>
                      </m:sub>
                    </m:sSub>
                  </m:oMath>
                </a14:m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)dengan 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rumus 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                  </m:t>
                        </m:r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𝑅𝐽𝐾</m:t>
                        </m:r>
                      </m:e>
                      <m:sub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𝑅𝑒𝑔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id-ID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id-ID" i="1">
                                <a:latin typeface="Cambria Math"/>
                                <a:cs typeface="Times New Roman" pitchFamily="18" charset="0"/>
                              </a:rPr>
                              <m:t>𝑏</m:t>
                            </m:r>
                          </m:e>
                          <m:e>
                            <m:r>
                              <a:rPr lang="id-ID" i="1">
                                <a:latin typeface="Cambria Math"/>
                                <a:cs typeface="Times New Roman" pitchFamily="18" charset="0"/>
                              </a:rPr>
                              <m:t>𝑎</m:t>
                            </m:r>
                          </m:e>
                        </m:d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id-ID" b="0" i="1" smtClean="0">
                            <a:latin typeface="Cambria Math"/>
                            <a:cs typeface="Times New Roman" pitchFamily="18" charset="0"/>
                          </a:rPr>
                          <m:t>=</m:t>
                        </m:r>
                      </m:sub>
                    </m:sSub>
                  </m:oMath>
                </a14:m>
                <a:r>
                  <a:rPr lang="id-ID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𝐽𝐾</m:t>
                        </m:r>
                      </m:e>
                      <m:sub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𝑅𝑒𝑔</m:t>
                        </m:r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id-ID" i="1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id-ID" i="1">
                                <a:latin typeface="Cambria Math"/>
                                <a:cs typeface="Times New Roman" pitchFamily="18" charset="0"/>
                              </a:rPr>
                              <m:t>𝑏</m:t>
                            </m:r>
                          </m:e>
                          <m:e>
                            <m:r>
                              <a:rPr lang="id-ID" i="1">
                                <a:latin typeface="Cambria Math"/>
                                <a:cs typeface="Times New Roman" pitchFamily="18" charset="0"/>
                              </a:rPr>
                              <m:t>𝑎</m:t>
                            </m:r>
                          </m:e>
                        </m:d>
                        <m:r>
                          <a:rPr lang="id-ID" i="1">
                            <a:latin typeface="Cambria Math"/>
                            <a:cs typeface="Times New Roman" pitchFamily="18" charset="0"/>
                          </a:rPr>
                          <m:t>    </m:t>
                        </m:r>
                      </m:sub>
                    </m:sSub>
                  </m:oMath>
                </a14:m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44624"/>
                <a:ext cx="8568952" cy="6408712"/>
              </a:xfrm>
              <a:blipFill rotWithShape="1">
                <a:blip r:embed="rId3"/>
                <a:stretch>
                  <a:fillRect l="-1778" t="-133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031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188640"/>
                <a:ext cx="8640960" cy="648072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10. 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Mencari rata-rata jumlah kuadrat 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residu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Re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s</m:t>
                        </m:r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)  </m:t>
                        </m:r>
                      </m:sub>
                    </m:sSub>
                  </m:oMath>
                </a14:m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dengan rumus 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d-ID" i="1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id-ID" i="0">
                              <a:latin typeface="Cambria Math"/>
                              <a:cs typeface="Times New Roman" pitchFamily="18" charset="0"/>
                            </a:rPr>
                            <m:t>RJK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id-ID" i="0">
                              <a:latin typeface="Cambria Math"/>
                              <a:cs typeface="Times New Roman" pitchFamily="18" charset="0"/>
                            </a:rPr>
                            <m:t>Re</m:t>
                          </m:r>
                          <m:r>
                            <m:rPr>
                              <m:sty m:val="p"/>
                            </m:rPr>
                            <a:rPr lang="id-ID" b="0" i="0" smtClean="0">
                              <a:latin typeface="Cambria Math"/>
                              <a:cs typeface="Times New Roman" pitchFamily="18" charset="0"/>
                            </a:rPr>
                            <m:t>s</m:t>
                          </m:r>
                          <m:r>
                            <a:rPr lang="id-ID" i="0">
                              <a:latin typeface="Cambria Math"/>
                              <a:cs typeface="Times New Roman" pitchFamily="18" charset="0"/>
                            </a:rPr>
                            <m:t>=</m:t>
                          </m:r>
                        </m:sub>
                      </m:sSub>
                      <m:f>
                        <m:fPr>
                          <m:ctrlPr>
                            <a:rPr lang="id-ID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d-ID" i="1" smtClean="0"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    </m:t>
                              </m:r>
                              <m:r>
                                <m:rPr>
                                  <m:sty m:val="p"/>
                                </m:rP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JK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Re</m:t>
                              </m:r>
                              <m:r>
                                <m:rPr>
                                  <m:sty m:val="p"/>
                                </m:rP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s</m:t>
                              </m:r>
                            </m:sub>
                          </m:sSub>
                        </m:num>
                        <m:den>
                          <m:r>
                            <m:rPr>
                              <m:sty m:val="p"/>
                            </m:rPr>
                            <a:rPr lang="id-ID" b="0" i="0" smtClean="0">
                              <a:latin typeface="Cambria Math"/>
                              <a:cs typeface="Times New Roman" pitchFamily="18" charset="0"/>
                            </a:rPr>
                            <m:t>n</m:t>
                          </m:r>
                          <m:r>
                            <a:rPr lang="id-ID" b="0" i="0" smtClean="0">
                              <a:latin typeface="Cambria Math"/>
                              <a:cs typeface="Times New Roman" pitchFamily="18" charset="0"/>
                            </a:rPr>
                            <m:t> −2</m:t>
                          </m:r>
                        </m:den>
                      </m:f>
                    </m:oMath>
                  </m:oMathPara>
                </a14:m>
                <a:endParaRPr lang="id-ID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11.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Menguji signifikasi dengan rumus 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d-ID" i="1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id-ID" b="0" i="0" smtClean="0">
                              <a:latin typeface="Cambria Math"/>
                              <a:cs typeface="Times New Roman" pitchFamily="18" charset="0"/>
                            </a:rPr>
                            <m:t>F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id-ID" b="0" i="0" smtClean="0">
                              <a:latin typeface="Cambria Math"/>
                              <a:cs typeface="Times New Roman" pitchFamily="18" charset="0"/>
                            </a:rPr>
                            <m:t>hitung</m:t>
                          </m:r>
                          <m:r>
                            <a:rPr lang="id-ID" i="0">
                              <a:latin typeface="Cambria Math"/>
                              <a:cs typeface="Times New Roman" pitchFamily="18" charset="0"/>
                            </a:rPr>
                            <m:t>=</m:t>
                          </m:r>
                        </m:sub>
                      </m:sSub>
                      <m:f>
                        <m:fPr>
                          <m:ctrlPr>
                            <a:rPr lang="id-ID" i="1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d-ID" i="1"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    </m:t>
                              </m:r>
                              <m:r>
                                <m:rPr>
                                  <m:sty m:val="p"/>
                                </m:rP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R</m:t>
                              </m:r>
                              <m:r>
                                <m:rPr>
                                  <m:sty m:val="p"/>
                                </m:rP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JK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Re</m:t>
                              </m:r>
                              <m:r>
                                <m:rPr>
                                  <m:sty m:val="p"/>
                                </m:rP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g</m:t>
                              </m:r>
                              <m: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 (</m:t>
                              </m:r>
                              <m:r>
                                <m:rPr>
                                  <m:sty m:val="p"/>
                                </m:rP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b</m:t>
                              </m:r>
                              <m: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\</m:t>
                              </m:r>
                              <m:r>
                                <m:rPr>
                                  <m:sty m:val="p"/>
                                </m:rP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a</m:t>
                              </m:r>
                              <m: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)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id-ID" i="1"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    </m:t>
                              </m:r>
                              <m:r>
                                <m:rPr>
                                  <m:sty m:val="p"/>
                                </m:rP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RJK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id-ID" i="0">
                                  <a:latin typeface="Cambria Math"/>
                                  <a:cs typeface="Times New Roman" pitchFamily="18" charset="0"/>
                                </a:rPr>
                                <m:t>Re</m:t>
                              </m:r>
                              <m:r>
                                <m:rPr>
                                  <m:sty m:val="p"/>
                                </m:rPr>
                                <a:rPr lang="id-ID" b="0" i="0" smtClean="0">
                                  <a:latin typeface="Cambria Math"/>
                                  <a:cs typeface="Times New Roman" pitchFamily="18" charset="0"/>
                                </a:rPr>
                                <m:t>s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id-ID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188640"/>
                <a:ext cx="8640960" cy="6480720"/>
              </a:xfrm>
              <a:blipFill rotWithShape="1">
                <a:blip r:embed="rId2"/>
                <a:stretch>
                  <a:fillRect l="-1763" t="-1317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7310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Kaidah pengujian signifikasi</a:t>
                </a:r>
              </a:p>
              <a:p>
                <a:pPr marL="0" indent="0">
                  <a:buNone/>
                </a:pPr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Jika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hi</m:t>
                        </m:r>
                        <m:r>
                          <m:rPr>
                            <m:sty m:val="p"/>
                          </m:rPr>
                          <a:rPr lang="id-ID" sz="2800" b="0" i="0" smtClean="0">
                            <a:latin typeface="Cambria Math"/>
                            <a:cs typeface="Times New Roman" pitchFamily="18" charset="0"/>
                          </a:rPr>
                          <m:t>t</m:t>
                        </m:r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ung</m:t>
                        </m:r>
                      </m:sub>
                    </m:sSub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id-ID" sz="280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≥</m:t>
                    </m:r>
                    <m:sSub>
                      <m:sSubPr>
                        <m:ctrlPr>
                          <a:rPr lang="id-ID" sz="28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b="0" i="0" smtClean="0">
                            <a:latin typeface="Cambria Math"/>
                            <a:cs typeface="Times New Roman" pitchFamily="18" charset="0"/>
                          </a:rPr>
                          <m:t>tabel</m:t>
                        </m:r>
                        <m:r>
                          <a:rPr lang="id-ID" sz="2800" b="0" i="0" smtClean="0">
                            <a:latin typeface="Cambria Math"/>
                            <a:cs typeface="Times New Roman" pitchFamily="18" charset="0"/>
                          </a:rPr>
                          <m:t>, </m:t>
                        </m:r>
                      </m:sub>
                    </m:sSub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maka tolak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o</m:t>
                        </m:r>
                        <m: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  </m:t>
                        </m:r>
                      </m:sub>
                    </m:sSub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artinya signifikan dan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hitung</m:t>
                        </m:r>
                      </m:sub>
                    </m:sSub>
                    <m:r>
                      <a:rPr lang="id-ID" sz="280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≤</m:t>
                    </m:r>
                  </m:oMath>
                </a14:m>
                <a:r>
                  <a:rPr lang="id-ID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tabel</m:t>
                        </m:r>
                        <m: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, </m:t>
                        </m:r>
                      </m:sub>
                    </m:sSub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 terima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o</m:t>
                        </m:r>
                        <m: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  </m:t>
                        </m:r>
                      </m:sub>
                    </m:sSub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artinya tidak signifikan</a:t>
                </a:r>
              </a:p>
              <a:p>
                <a:pPr marL="0" indent="0">
                  <a:buNone/>
                </a:pPr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Dengan taraf signifikasikan 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d-ID" sz="280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α</m:t>
                    </m:r>
                    <m:r>
                      <a:rPr lang="id-ID" sz="2800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=0,01 </m:t>
                    </m:r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atau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d-ID" sz="280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α</m:t>
                    </m:r>
                    <m:r>
                      <a:rPr lang="id-ID" sz="2800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=0,05</m:t>
                    </m:r>
                  </m:oMath>
                </a14:m>
                <a:endParaRPr lang="id-ID" sz="28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Carilah nilai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tabel</m:t>
                        </m:r>
                        <m: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menggunakan tabel F dengan rumus 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44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4400" i="0">
                            <a:latin typeface="Cambria Math"/>
                            <a:cs typeface="Times New Roman" pitchFamily="18" charset="0"/>
                          </a:rPr>
                          <m:t>tabel</m:t>
                        </m:r>
                        <m: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=</m:t>
                        </m:r>
                      </m:sub>
                    </m:sSub>
                  </m:oMath>
                </a14:m>
                <a:r>
                  <a:rPr lang="id-ID" sz="4400" dirty="0" smtClean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4400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44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{</m:t>
                        </m:r>
                        <m:d>
                          <m:dPr>
                            <m:begChr m:val="["/>
                            <m:ctrlPr>
                              <a:rPr lang="id-ID" sz="4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id-ID" sz="4400" b="0" i="0" smtClean="0">
                                <a:latin typeface="Cambria Math"/>
                                <a:cs typeface="Times New Roman" pitchFamily="18" charset="0"/>
                              </a:rPr>
                              <m:t>1− </m:t>
                            </m:r>
                            <m:r>
                              <m:rPr>
                                <m:sty m:val="p"/>
                              </m:rPr>
                              <a:rPr lang="id-ID" sz="4400" b="0" i="0" smtClean="0">
                                <a:latin typeface="Cambria Math"/>
                                <a:cs typeface="Times New Roman" pitchFamily="18" charset="0"/>
                              </a:rPr>
                              <m:t>a</m:t>
                            </m:r>
                          </m:e>
                        </m:d>
                        <m: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dk</m:t>
                        </m:r>
                        <m: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d>
                          <m:dPr>
                            <m:ctrlPr>
                              <a:rPr lang="id-ID" sz="4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id-ID" sz="4400" b="0" i="0" smtClean="0">
                                <a:latin typeface="Cambria Math"/>
                                <a:cs typeface="Times New Roman" pitchFamily="18" charset="0"/>
                              </a:rPr>
                              <m:t>b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lang="id-ID" sz="4400" b="0" i="0" smtClean="0">
                                <a:latin typeface="Cambria Math"/>
                                <a:cs typeface="Times New Roman" pitchFamily="18" charset="0"/>
                              </a:rPr>
                              <m:t>a</m:t>
                            </m:r>
                          </m:e>
                        </m:d>
                        <m: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. </m:t>
                        </m:r>
                        <m:d>
                          <m:dPr>
                            <m:ctrlPr>
                              <a:rPr lang="id-ID" sz="4400" b="0" i="1" smtClean="0"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id-ID" sz="4400" b="0" i="0" smtClean="0">
                                <a:latin typeface="Cambria Math"/>
                                <a:cs typeface="Times New Roman" pitchFamily="18" charset="0"/>
                              </a:rPr>
                              <m:t>dk</m:t>
                            </m:r>
                            <m:r>
                              <a:rPr lang="id-ID" sz="4400" b="0" i="0" smtClean="0">
                                <a:latin typeface="Cambria Math"/>
                                <a:cs typeface="Times New Roman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id-ID" sz="4400" b="0" i="0" smtClean="0">
                                <a:latin typeface="Cambria Math"/>
                                <a:cs typeface="Times New Roman" pitchFamily="18" charset="0"/>
                              </a:rPr>
                              <m:t>Res</m:t>
                            </m:r>
                          </m:e>
                        </m:d>
                        <m:r>
                          <a:rPr lang="id-ID" sz="4400" b="0" i="0" smtClean="0">
                            <a:latin typeface="Cambria Math"/>
                            <a:cs typeface="Times New Roman" pitchFamily="18" charset="0"/>
                          </a:rPr>
                          <m:t>}</m:t>
                        </m:r>
                      </m:sub>
                    </m:sSub>
                  </m:oMath>
                </a14:m>
                <a:endParaRPr lang="en-US" sz="4400" b="0" dirty="0" smtClean="0"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en-US" sz="3600" dirty="0" err="1" smtClean="0">
                    <a:latin typeface="Times New Roman" pitchFamily="18" charset="0"/>
                    <a:cs typeface="Times New Roman" pitchFamily="18" charset="0"/>
                  </a:rPr>
                  <a:t>Langkah</a:t>
                </a:r>
                <a:r>
                  <a:rPr lang="en-US" sz="3600" dirty="0" smtClean="0">
                    <a:latin typeface="Times New Roman" pitchFamily="18" charset="0"/>
                    <a:cs typeface="Times New Roman" pitchFamily="18" charset="0"/>
                  </a:rPr>
                  <a:t> 12 : </a:t>
                </a:r>
                <a:r>
                  <a:rPr lang="en-US" sz="3600" dirty="0" err="1" smtClean="0">
                    <a:latin typeface="Times New Roman" pitchFamily="18" charset="0"/>
                    <a:cs typeface="Times New Roman" pitchFamily="18" charset="0"/>
                  </a:rPr>
                  <a:t>Membuat</a:t>
                </a:r>
                <a:r>
                  <a:rPr lang="en-US" sz="36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 smtClean="0">
                    <a:latin typeface="Times New Roman" pitchFamily="18" charset="0"/>
                    <a:cs typeface="Times New Roman" pitchFamily="18" charset="0"/>
                  </a:rPr>
                  <a:t>kesimpulan</a:t>
                </a:r>
                <a:endParaRPr lang="id-ID" sz="36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2222" t="-2291" r="-125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725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CONTOH UJI REGRESI 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/>
          <a:lstStyle/>
          <a:p>
            <a:r>
              <a:rPr lang="en-US" dirty="0" err="1" smtClean="0"/>
              <a:t>Judul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: </a:t>
            </a:r>
            <a:r>
              <a:rPr lang="en-US" dirty="0" err="1" smtClean="0"/>
              <a:t>Pengaruh</a:t>
            </a:r>
            <a:r>
              <a:rPr lang="en-US" dirty="0" smtClean="0"/>
              <a:t>  </a:t>
            </a:r>
            <a:r>
              <a:rPr lang="en-US" dirty="0" err="1" smtClean="0"/>
              <a:t>intensitas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klas</a:t>
            </a:r>
            <a:r>
              <a:rPr lang="en-US" dirty="0" smtClean="0"/>
              <a:t> XI  SMA 12 Semarang (</a:t>
            </a:r>
            <a:r>
              <a:rPr lang="en-US" dirty="0" err="1"/>
              <a:t>P</a:t>
            </a:r>
            <a:r>
              <a:rPr lang="en-US" dirty="0" err="1" smtClean="0"/>
              <a:t>enelitian</a:t>
            </a:r>
            <a:r>
              <a:rPr lang="en-US" dirty="0" smtClean="0"/>
              <a:t> ex post-facto)</a:t>
            </a:r>
          </a:p>
          <a:p>
            <a:r>
              <a:rPr lang="en-US" dirty="0" err="1" smtClean="0"/>
              <a:t>Skor</a:t>
            </a:r>
            <a:r>
              <a:rPr lang="en-US" dirty="0" smtClean="0"/>
              <a:t> </a:t>
            </a:r>
            <a:r>
              <a:rPr lang="en-US" dirty="0" err="1" smtClean="0"/>
              <a:t>Intensitas</a:t>
            </a:r>
            <a:r>
              <a:rPr lang="en-US" dirty="0" smtClean="0"/>
              <a:t> 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: 2, 3, 1,  4, 1, 3, 2, 2.</a:t>
            </a:r>
          </a:p>
          <a:p>
            <a:r>
              <a:rPr lang="en-US" dirty="0" err="1" smtClean="0"/>
              <a:t>Skor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: 50, 60, 30, 70, 40, 50, 40, 35.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694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err="1" smtClean="0">
                <a:latin typeface="Arial Black" pitchFamily="34" charset="0"/>
              </a:rPr>
              <a:t>Pertanyaan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 </a:t>
            </a:r>
            <a:r>
              <a:rPr lang="en-US" dirty="0" err="1" smtClean="0"/>
              <a:t>regresinya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Gambarkan</a:t>
            </a:r>
            <a:r>
              <a:rPr lang="en-US" dirty="0" smtClean="0"/>
              <a:t> diagram </a:t>
            </a:r>
            <a:r>
              <a:rPr lang="en-US" dirty="0" err="1" smtClean="0"/>
              <a:t>pencarnya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Gambarkan</a:t>
            </a:r>
            <a:r>
              <a:rPr lang="en-US" dirty="0" smtClean="0"/>
              <a:t> </a:t>
            </a:r>
            <a:r>
              <a:rPr lang="en-US" dirty="0" err="1" smtClean="0"/>
              <a:t>arah</a:t>
            </a:r>
            <a:r>
              <a:rPr lang="en-US" dirty="0" smtClean="0"/>
              <a:t> </a:t>
            </a:r>
            <a:r>
              <a:rPr lang="en-US" dirty="0" err="1" smtClean="0"/>
              <a:t>garis</a:t>
            </a:r>
            <a:r>
              <a:rPr lang="en-US" dirty="0" smtClean="0"/>
              <a:t> </a:t>
            </a:r>
            <a:r>
              <a:rPr lang="en-US" dirty="0" err="1" smtClean="0"/>
              <a:t>regresinya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Buktikan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pengaruh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signifikan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Buktikan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data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berpola</a:t>
            </a:r>
            <a:r>
              <a:rPr lang="en-US" dirty="0" smtClean="0"/>
              <a:t> linier.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42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LANGKAH KERJA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Ha:  Ada </a:t>
            </a:r>
            <a:r>
              <a:rPr lang="en-US" dirty="0" err="1"/>
              <a:t>p</a:t>
            </a:r>
            <a:r>
              <a:rPr lang="en-US" dirty="0" err="1" smtClean="0"/>
              <a:t>engaruh</a:t>
            </a:r>
            <a:r>
              <a:rPr lang="en-US" dirty="0" smtClean="0"/>
              <a:t> </a:t>
            </a:r>
            <a:r>
              <a:rPr lang="en-US" dirty="0" err="1" smtClean="0"/>
              <a:t>intensitas</a:t>
            </a:r>
            <a:r>
              <a:rPr lang="en-US" dirty="0" smtClean="0"/>
              <a:t>  </a:t>
            </a:r>
            <a:r>
              <a:rPr lang="en-US" dirty="0" err="1"/>
              <a:t>konseling</a:t>
            </a:r>
            <a:r>
              <a:rPr lang="en-US" dirty="0"/>
              <a:t> </a:t>
            </a:r>
            <a:r>
              <a:rPr lang="en-US" dirty="0" err="1"/>
              <a:t>individu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konsep</a:t>
            </a:r>
            <a:r>
              <a:rPr lang="en-US" dirty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 smtClean="0"/>
              <a:t>klas</a:t>
            </a:r>
            <a:r>
              <a:rPr lang="en-US" dirty="0" smtClean="0"/>
              <a:t> </a:t>
            </a:r>
            <a:r>
              <a:rPr lang="en-US" dirty="0"/>
              <a:t>XI SMA 12 Semarang</a:t>
            </a:r>
            <a:r>
              <a:rPr lang="en-US" dirty="0" smtClean="0"/>
              <a:t>.</a:t>
            </a:r>
          </a:p>
          <a:p>
            <a:r>
              <a:rPr lang="en-US" dirty="0" smtClean="0"/>
              <a:t>Ho: 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pengaruh</a:t>
            </a:r>
            <a:r>
              <a:rPr lang="en-US" dirty="0" smtClean="0"/>
              <a:t> </a:t>
            </a:r>
            <a:r>
              <a:rPr lang="en-US" dirty="0" err="1" smtClean="0"/>
              <a:t>intensitas</a:t>
            </a:r>
            <a:r>
              <a:rPr lang="en-US" dirty="0" smtClean="0"/>
              <a:t> </a:t>
            </a:r>
            <a:r>
              <a:rPr lang="en-US" dirty="0" err="1"/>
              <a:t>konseling</a:t>
            </a:r>
            <a:r>
              <a:rPr lang="en-US" dirty="0"/>
              <a:t> </a:t>
            </a:r>
            <a:r>
              <a:rPr lang="en-US" dirty="0" err="1"/>
              <a:t>individu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konsep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kla</a:t>
            </a:r>
            <a:r>
              <a:rPr lang="en-US" dirty="0"/>
              <a:t> XI SMA 12 Semarang.</a:t>
            </a:r>
          </a:p>
          <a:p>
            <a:r>
              <a:rPr lang="en-US" dirty="0" smtClean="0"/>
              <a:t>Ha: r ≠ 0</a:t>
            </a:r>
          </a:p>
          <a:p>
            <a:r>
              <a:rPr lang="en-US" dirty="0" smtClean="0"/>
              <a:t>Ho r = 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77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TABEL PENOLONG ANALISIS</a:t>
            </a:r>
            <a:endParaRPr lang="en-US" dirty="0">
              <a:latin typeface="Arial Black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3564480"/>
              </p:ext>
            </p:extLst>
          </p:nvPr>
        </p:nvGraphicFramePr>
        <p:xfrm>
          <a:off x="457200" y="1600200"/>
          <a:ext cx="8229600" cy="4363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0504"/>
                <a:gridCol w="1292696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NO.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X2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Y2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XY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1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2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50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4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2500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100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2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3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60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9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3600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180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3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1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30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1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300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30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4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4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70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16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4900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280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5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1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40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1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1600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40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6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3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50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9 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2500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150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7</a:t>
                      </a:r>
                    </a:p>
                    <a:p>
                      <a:r>
                        <a:rPr lang="en-US" sz="2000" b="1" dirty="0" smtClean="0"/>
                        <a:t>          8</a:t>
                      </a:r>
                    </a:p>
                    <a:p>
                      <a:r>
                        <a:rPr lang="en-US" sz="2000" b="1" dirty="0" smtClean="0"/>
                        <a:t>    </a:t>
                      </a:r>
                    </a:p>
                    <a:p>
                      <a:pPr marL="0" indent="0">
                        <a:tabLst>
                          <a:tab pos="1031875" algn="l"/>
                        </a:tabLst>
                      </a:pPr>
                      <a:r>
                        <a:rPr lang="en-US" sz="2000" b="1" baseline="0" dirty="0" smtClean="0"/>
                        <a:t>       JUMLAH             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2</a:t>
                      </a:r>
                    </a:p>
                    <a:p>
                      <a:r>
                        <a:rPr lang="en-US" sz="2000" b="1" dirty="0" smtClean="0"/>
                        <a:t>         </a:t>
                      </a:r>
                      <a:r>
                        <a:rPr lang="en-US" sz="2000" b="1" baseline="0" dirty="0" smtClean="0"/>
                        <a:t>2</a:t>
                      </a:r>
                    </a:p>
                    <a:p>
                      <a:endParaRPr lang="en-US" sz="2000" b="1" baseline="0" dirty="0" smtClean="0"/>
                    </a:p>
                    <a:p>
                      <a:r>
                        <a:rPr lang="en-US" sz="2000" b="1" baseline="0" dirty="0" smtClean="0"/>
                        <a:t>         18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40</a:t>
                      </a:r>
                    </a:p>
                    <a:p>
                      <a:r>
                        <a:rPr lang="en-US" sz="2000" b="1" dirty="0" smtClean="0"/>
                        <a:t>         35</a:t>
                      </a:r>
                    </a:p>
                    <a:p>
                      <a:endParaRPr lang="en-US" sz="2000" b="1" dirty="0" smtClean="0"/>
                    </a:p>
                    <a:p>
                      <a:r>
                        <a:rPr lang="en-US" sz="2000" b="1" dirty="0" smtClean="0"/>
                        <a:t>         375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4</a:t>
                      </a:r>
                    </a:p>
                    <a:p>
                      <a:r>
                        <a:rPr lang="en-US" sz="2000" b="1" dirty="0" smtClean="0"/>
                        <a:t>           4</a:t>
                      </a:r>
                    </a:p>
                    <a:p>
                      <a:endParaRPr lang="en-US" sz="2000" b="1" dirty="0" smtClean="0"/>
                    </a:p>
                    <a:p>
                      <a:r>
                        <a:rPr lang="en-US" sz="2000" b="1" dirty="0" smtClean="0"/>
                        <a:t>           48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1600 </a:t>
                      </a:r>
                    </a:p>
                    <a:p>
                      <a:r>
                        <a:rPr lang="en-US" sz="2000" b="1" dirty="0" smtClean="0"/>
                        <a:t>       1225</a:t>
                      </a:r>
                    </a:p>
                    <a:p>
                      <a:endParaRPr lang="en-US" sz="2000" b="1" dirty="0" smtClean="0"/>
                    </a:p>
                    <a:p>
                      <a:r>
                        <a:rPr lang="en-US" sz="2000" b="1" dirty="0" smtClean="0"/>
                        <a:t>       18825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80</a:t>
                      </a:r>
                    </a:p>
                    <a:p>
                      <a:r>
                        <a:rPr lang="en-US" sz="2000" b="1" dirty="0" smtClean="0"/>
                        <a:t>           70</a:t>
                      </a:r>
                    </a:p>
                    <a:p>
                      <a:endParaRPr lang="en-US" sz="2000" b="1" dirty="0" smtClean="0"/>
                    </a:p>
                    <a:p>
                      <a:r>
                        <a:rPr lang="en-US" sz="2000" b="1" dirty="0" smtClean="0"/>
                        <a:t>           930</a:t>
                      </a:r>
                    </a:p>
                    <a:p>
                      <a:endParaRPr lang="en-US" sz="20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24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ubtitle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151919" y="116632"/>
                <a:ext cx="8961040" cy="6480720"/>
              </a:xfrm>
            </p:spPr>
            <p:txBody>
              <a:bodyPr>
                <a:noAutofit/>
              </a:bodyPr>
              <a:lstStyle/>
              <a:p>
                <a:pPr algn="l"/>
                <a:r>
                  <a:rPr lang="en-US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Berdasarkan data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tersebut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dicari</a:t>
                </a:r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: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id-ID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id-ID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id-ID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Y</m:t>
                        </m:r>
                      </m:e>
                    </m:acc>
                  </m:oMath>
                </a14:m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a +</a:t>
                </a:r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bx</a:t>
                </a:r>
              </a:p>
              <a:p>
                <a:pPr algn="l"/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Dimana :</a:t>
                </a:r>
              </a:p>
              <a:p>
                <a:pPr algn="l"/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8.930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18.375</m:t>
                        </m:r>
                      </m:num>
                      <m:den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8.48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 </m:t>
                        </m:r>
                        <m:d>
                          <m:dPr>
                            <m:ctrlPr>
                              <a:rPr lang="id-ID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en-US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18</m:t>
                            </m:r>
                          </m:e>
                        </m:d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= 690/60 = 11.5 </a:t>
                </a:r>
              </a:p>
              <a:p>
                <a:pPr algn="l"/>
                <a:endParaRPr lang="en-US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en-US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375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</m:t>
                        </m:r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11,5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.  </m:t>
                        </m:r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18</m:t>
                        </m:r>
                      </m:num>
                      <m:den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8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.</m:t>
                        </m:r>
                      </m:den>
                    </m:f>
                  </m:oMath>
                </a14:m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=  168/8 = 21</a:t>
                </a:r>
              </a:p>
              <a:p>
                <a:pPr algn="l"/>
                <a:endParaRPr lang="id-ID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id-ID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: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id-ID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id-ID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id-ID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Y</m:t>
                        </m:r>
                      </m:e>
                    </m:acc>
                  </m:oMath>
                </a14:m>
                <a:r>
                  <a:rPr lang="id-ID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a </a:t>
                </a:r>
                <a:r>
                  <a:rPr lang="en-US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+ 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bx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= 21 + 11,5 (X)</a:t>
                </a:r>
                <a:endParaRPr lang="id-ID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endParaRPr lang="id-ID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			</a:t>
                </a:r>
                <a:endParaRPr lang="id-ID" sz="28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Subtit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151919" y="116632"/>
                <a:ext cx="8961040" cy="6480720"/>
              </a:xfrm>
              <a:blipFill rotWithShape="1">
                <a:blip r:embed="rId2"/>
                <a:stretch>
                  <a:fillRect l="-1769" t="-7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4107426" y="2971800"/>
                <a:ext cx="220124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a:fld id="{D648DBB2-63EF-45EF-BFD8-59BECA67C6A6}" type="mathplaceholder">
                        <a:rPr lang="en-US" i="1" smtClean="0">
                          <a:latin typeface="Cambria Math"/>
                        </a:rPr>
                        <a:t>Type equation here.</a:t>
                      </a:fl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7426" y="2971800"/>
                <a:ext cx="2201244" cy="369332"/>
              </a:xfrm>
              <a:prstGeom prst="rect">
                <a:avLst/>
              </a:prstGeom>
              <a:blipFill rotWithShape="1">
                <a:blip r:embed="rId3"/>
                <a:stretch>
                  <a:fillRect t="-8333" r="-3047" b="-2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109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260648"/>
                <a:ext cx="8784976" cy="640871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4.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Masukkan angka-angka statistik dari tabel penolong dengan rumus : </a:t>
                </a:r>
              </a:p>
              <a:p>
                <a:pPr marL="0" indent="0">
                  <a:buNone/>
                </a:pP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XY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 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.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Y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 (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  <m:sSup>
                          <m:sSupPr>
                            <m:ctrlPr>
                              <a:rPr lang="id-ID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id-ID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id-ID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= 11,5</a:t>
                </a:r>
              </a:p>
              <a:p>
                <a:pPr marL="0" indent="0">
                  <a:buNone/>
                </a:pP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				</a:t>
                </a:r>
                <a:r>
                  <a:rPr lang="el-GR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Y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b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.  </m:t>
                        </m:r>
                        <m:r>
                          <m:rPr>
                            <m:sty m:val="p"/>
                          </m:rPr>
                          <a:rPr lang="el-GR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.</m:t>
                        </m:r>
                      </m:den>
                    </m:f>
                  </m:oMath>
                </a14:m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21</a:t>
                </a:r>
                <a:endParaRPr lang="id-ID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id-ID" b="1" dirty="0">
                    <a:latin typeface="Times New Roman" pitchFamily="18" charset="0"/>
                    <a:cs typeface="Times New Roman" pitchFamily="18" charset="0"/>
                  </a:rPr>
                  <a:t>: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id-ID" b="1" i="1"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id-ID" b="1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id-ID" b="1" i="1">
                            <a:latin typeface="Cambria Math"/>
                            <a:cs typeface="Times New Roman" pitchFamily="18" charset="0"/>
                          </a:rPr>
                          <m:t>𝒀</m:t>
                        </m:r>
                      </m:e>
                    </m:acc>
                  </m:oMath>
                </a14:m>
                <a:r>
                  <a:rPr lang="id-ID" b="1" dirty="0"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b="1" dirty="0">
                    <a:latin typeface="Times New Roman" pitchFamily="18" charset="0"/>
                    <a:cs typeface="Times New Roman" pitchFamily="18" charset="0"/>
                  </a:rPr>
                  <a:t>a  + </a:t>
                </a:r>
                <a:r>
                  <a:rPr lang="id-ID" b="1" dirty="0">
                    <a:latin typeface="Times New Roman" pitchFamily="18" charset="0"/>
                    <a:cs typeface="Times New Roman" pitchFamily="18" charset="0"/>
                  </a:rPr>
                  <a:t>bx</a:t>
                </a:r>
                <a:r>
                  <a:rPr lang="en-US" b="1" dirty="0">
                    <a:latin typeface="Times New Roman" pitchFamily="18" charset="0"/>
                    <a:cs typeface="Times New Roman" pitchFamily="18" charset="0"/>
                  </a:rPr>
                  <a:t>  = 21 + 11 (X</a:t>
                </a:r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Nilai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21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merupakan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nilai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konstan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, yang 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dapat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diprediksi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adalah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nilai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X (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variabel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bebas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id-ID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260648"/>
                <a:ext cx="8784976" cy="6408712"/>
              </a:xfrm>
              <a:blipFill rotWithShape="1">
                <a:blip r:embed="rId3"/>
                <a:stretch>
                  <a:fillRect l="-1734" t="-13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2576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SOAL TUGAS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pengaruh</a:t>
            </a:r>
            <a:r>
              <a:rPr lang="en-US" dirty="0" smtClean="0"/>
              <a:t> </a:t>
            </a:r>
            <a:r>
              <a:rPr lang="en-US" dirty="0" err="1" smtClean="0"/>
              <a:t>intensitas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kedisiplinan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klas</a:t>
            </a:r>
            <a:r>
              <a:rPr lang="en-US" dirty="0" smtClean="0"/>
              <a:t> VIII SMP 13 Semarang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intensitas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:  10, 18, 14, 15, 13, 18, 13, 17, 16, 20,</a:t>
            </a:r>
          </a:p>
          <a:p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kedisiplinan</a:t>
            </a:r>
            <a:r>
              <a:rPr lang="en-US" dirty="0" smtClean="0"/>
              <a:t> :  35, 40, 35, 50,  40, 60, 40, 55, 60, 70.</a:t>
            </a:r>
          </a:p>
          <a:p>
            <a:r>
              <a:rPr lang="en-US" dirty="0"/>
              <a:t> </a:t>
            </a:r>
            <a:r>
              <a:rPr lang="en-US" dirty="0" err="1" smtClean="0"/>
              <a:t>Buat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statistiknya</a:t>
            </a:r>
            <a:r>
              <a:rPr lang="en-US" dirty="0" smtClean="0"/>
              <a:t>,</a:t>
            </a:r>
          </a:p>
          <a:p>
            <a:r>
              <a:rPr lang="en-US" dirty="0" err="1" smtClean="0"/>
              <a:t>Buat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 </a:t>
            </a:r>
            <a:r>
              <a:rPr lang="en-US" dirty="0" err="1" smtClean="0"/>
              <a:t>regresinya</a:t>
            </a:r>
            <a:r>
              <a:rPr lang="en-US" dirty="0" smtClean="0"/>
              <a:t>,. </a:t>
            </a:r>
            <a:r>
              <a:rPr lang="en-US" dirty="0" err="1" smtClean="0"/>
              <a:t>Bilamana</a:t>
            </a:r>
            <a:r>
              <a:rPr lang="en-US" dirty="0" smtClean="0"/>
              <a:t> </a:t>
            </a:r>
            <a:r>
              <a:rPr lang="en-US" dirty="0" err="1" smtClean="0"/>
              <a:t>intensitas</a:t>
            </a:r>
            <a:r>
              <a:rPr lang="en-US" dirty="0" smtClean="0"/>
              <a:t> </a:t>
            </a:r>
            <a:r>
              <a:rPr lang="en-US" dirty="0" err="1" smtClean="0"/>
              <a:t>naik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25 </a:t>
            </a:r>
            <a:r>
              <a:rPr lang="en-US" dirty="0" err="1" smtClean="0"/>
              <a:t>berapa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kedisiplinan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06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</TotalTime>
  <Words>513</Words>
  <Application>Microsoft Office PowerPoint</Application>
  <PresentationFormat>On-screen Show (4:3)</PresentationFormat>
  <Paragraphs>161</Paragraphs>
  <Slides>16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Calibri</vt:lpstr>
      <vt:lpstr>Cambria Math</vt:lpstr>
      <vt:lpstr>Times New Roman</vt:lpstr>
      <vt:lpstr>Office Theme</vt:lpstr>
      <vt:lpstr>ANALISIS ANOVA (Analysis Of Varians)</vt:lpstr>
      <vt:lpstr>ANOVA SATU JALUR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CONTOH UJI REGRESI </vt:lpstr>
      <vt:lpstr>Pertanyaan</vt:lpstr>
      <vt:lpstr>LANGKAH KERJA</vt:lpstr>
      <vt:lpstr>TABEL PENOLONG ANALISIS</vt:lpstr>
      <vt:lpstr>PowerPoint Presentation</vt:lpstr>
      <vt:lpstr>PowerPoint Presentation</vt:lpstr>
      <vt:lpstr>SOAL TUGAS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Windows User</cp:lastModifiedBy>
  <cp:revision>71</cp:revision>
  <dcterms:created xsi:type="dcterms:W3CDTF">2018-10-15T08:24:10Z</dcterms:created>
  <dcterms:modified xsi:type="dcterms:W3CDTF">2019-11-06T13:04:54Z</dcterms:modified>
</cp:coreProperties>
</file>