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notesMasterIdLst>
    <p:notesMasterId r:id="rId52"/>
  </p:notesMasterIdLst>
  <p:sldIdLst>
    <p:sldId id="272" r:id="rId2"/>
    <p:sldId id="302" r:id="rId3"/>
    <p:sldId id="303" r:id="rId4"/>
    <p:sldId id="304" r:id="rId5"/>
    <p:sldId id="305" r:id="rId6"/>
    <p:sldId id="306"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56" r:id="rId24"/>
    <p:sldId id="257" r:id="rId25"/>
    <p:sldId id="258" r:id="rId26"/>
    <p:sldId id="267" r:id="rId27"/>
    <p:sldId id="268" r:id="rId28"/>
    <p:sldId id="260" r:id="rId29"/>
    <p:sldId id="261" r:id="rId30"/>
    <p:sldId id="262" r:id="rId31"/>
    <p:sldId id="263" r:id="rId32"/>
    <p:sldId id="264" r:id="rId33"/>
    <p:sldId id="265" r:id="rId34"/>
    <p:sldId id="266" r:id="rId35"/>
    <p:sldId id="269" r:id="rId36"/>
    <p:sldId id="270"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271" r:id="rId51"/>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423C49-0137-4222-ACA4-9237982D038C}"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id-ID"/>
        </a:p>
      </dgm:t>
    </dgm:pt>
    <dgm:pt modelId="{18C1E6AB-3B41-404F-8337-1ADE36A474BD}">
      <dgm:prSet phldrT="[Text]"/>
      <dgm:spPr/>
      <dgm:t>
        <a:bodyPr/>
        <a:lstStyle/>
        <a:p>
          <a:r>
            <a:rPr lang="id-ID" dirty="0" smtClean="0"/>
            <a:t>1.</a:t>
          </a:r>
          <a:endParaRPr lang="id-ID" dirty="0"/>
        </a:p>
      </dgm:t>
    </dgm:pt>
    <dgm:pt modelId="{E44881E4-942C-4981-843E-7BFC119B1387}" type="parTrans" cxnId="{84546483-D9E5-4176-B926-6DA907502198}">
      <dgm:prSet/>
      <dgm:spPr/>
      <dgm:t>
        <a:bodyPr/>
        <a:lstStyle/>
        <a:p>
          <a:endParaRPr lang="id-ID"/>
        </a:p>
      </dgm:t>
    </dgm:pt>
    <dgm:pt modelId="{453D3EF8-F8E1-4912-AA7F-E8E5AFF6BC71}" type="sibTrans" cxnId="{84546483-D9E5-4176-B926-6DA907502198}">
      <dgm:prSet/>
      <dgm:spPr/>
      <dgm:t>
        <a:bodyPr/>
        <a:lstStyle/>
        <a:p>
          <a:endParaRPr lang="id-ID"/>
        </a:p>
      </dgm:t>
    </dgm:pt>
    <dgm:pt modelId="{064C1580-ECD1-4E99-B4FA-F8B3492CE3C2}">
      <dgm:prSet phldrT="[Text]"/>
      <dgm:spPr/>
      <dgm:t>
        <a:bodyPr/>
        <a:lstStyle/>
        <a:p>
          <a:r>
            <a:rPr lang="id-ID" dirty="0" smtClean="0"/>
            <a:t>Video viral mengenai tekstur telur yang lebih kenyal dari telur biasa dan menyerupai plastik</a:t>
          </a:r>
          <a:endParaRPr lang="id-ID" dirty="0"/>
        </a:p>
      </dgm:t>
    </dgm:pt>
    <dgm:pt modelId="{0AB10422-DEA1-4F01-A016-623F73B3AA83}" type="parTrans" cxnId="{B48D3CDC-604D-49D0-8D77-DDB40CB2C773}">
      <dgm:prSet/>
      <dgm:spPr/>
      <dgm:t>
        <a:bodyPr/>
        <a:lstStyle/>
        <a:p>
          <a:endParaRPr lang="id-ID"/>
        </a:p>
      </dgm:t>
    </dgm:pt>
    <dgm:pt modelId="{A71815C2-553E-4963-A1B3-0FF69A71B533}" type="sibTrans" cxnId="{B48D3CDC-604D-49D0-8D77-DDB40CB2C773}">
      <dgm:prSet/>
      <dgm:spPr/>
      <dgm:t>
        <a:bodyPr/>
        <a:lstStyle/>
        <a:p>
          <a:endParaRPr lang="id-ID"/>
        </a:p>
      </dgm:t>
    </dgm:pt>
    <dgm:pt modelId="{5C8D54D7-B4F1-4550-B737-731500E60838}">
      <dgm:prSet phldrT="[Text]"/>
      <dgm:spPr/>
      <dgm:t>
        <a:bodyPr/>
        <a:lstStyle/>
        <a:p>
          <a:r>
            <a:rPr lang="id-ID" dirty="0" smtClean="0"/>
            <a:t>Aceh dan Mataram</a:t>
          </a:r>
          <a:endParaRPr lang="id-ID" dirty="0"/>
        </a:p>
      </dgm:t>
    </dgm:pt>
    <dgm:pt modelId="{63CAADCC-5D17-4CE3-8E23-7C29CEF97ED2}" type="parTrans" cxnId="{8711E6D9-75CE-421A-9CDF-8E77932C9D61}">
      <dgm:prSet/>
      <dgm:spPr/>
      <dgm:t>
        <a:bodyPr/>
        <a:lstStyle/>
        <a:p>
          <a:endParaRPr lang="id-ID"/>
        </a:p>
      </dgm:t>
    </dgm:pt>
    <dgm:pt modelId="{37565D28-DEA6-4C03-85C2-D3AD00C0A1B2}" type="sibTrans" cxnId="{8711E6D9-75CE-421A-9CDF-8E77932C9D61}">
      <dgm:prSet/>
      <dgm:spPr/>
      <dgm:t>
        <a:bodyPr/>
        <a:lstStyle/>
        <a:p>
          <a:endParaRPr lang="id-ID"/>
        </a:p>
      </dgm:t>
    </dgm:pt>
    <dgm:pt modelId="{079759A7-8274-406D-81CE-EC071A57CD20}">
      <dgm:prSet phldrT="[Text]"/>
      <dgm:spPr/>
      <dgm:t>
        <a:bodyPr/>
        <a:lstStyle/>
        <a:p>
          <a:r>
            <a:rPr lang="id-ID" dirty="0" smtClean="0"/>
            <a:t>Telur Produk Biologis, Tak Mungkin Dipalsukan</a:t>
          </a:r>
          <a:endParaRPr lang="id-ID" dirty="0"/>
        </a:p>
      </dgm:t>
    </dgm:pt>
    <dgm:pt modelId="{DEA092D6-1AAD-4865-9C69-E29262B95BD9}" type="parTrans" cxnId="{373435B5-0647-447A-8B88-41A9AB8856F3}">
      <dgm:prSet/>
      <dgm:spPr/>
      <dgm:t>
        <a:bodyPr/>
        <a:lstStyle/>
        <a:p>
          <a:endParaRPr lang="id-ID"/>
        </a:p>
      </dgm:t>
    </dgm:pt>
    <dgm:pt modelId="{72BB99E6-C6DA-4DC3-80F6-42FC088FE95F}" type="sibTrans" cxnId="{373435B5-0647-447A-8B88-41A9AB8856F3}">
      <dgm:prSet/>
      <dgm:spPr/>
      <dgm:t>
        <a:bodyPr/>
        <a:lstStyle/>
        <a:p>
          <a:endParaRPr lang="id-ID"/>
        </a:p>
      </dgm:t>
    </dgm:pt>
    <dgm:pt modelId="{9EBF5110-173B-40AC-8EBE-D8BDF57F2775}">
      <dgm:prSet phldrT="[Text]"/>
      <dgm:spPr/>
      <dgm:t>
        <a:bodyPr/>
        <a:lstStyle/>
        <a:p>
          <a:r>
            <a:rPr lang="id-ID" dirty="0" smtClean="0"/>
            <a:t>3.</a:t>
          </a:r>
          <a:endParaRPr lang="id-ID" dirty="0"/>
        </a:p>
      </dgm:t>
    </dgm:pt>
    <dgm:pt modelId="{739C8D08-699F-4B2D-B16D-AFCD07A8D487}" type="parTrans" cxnId="{D27C4BD8-A176-42EF-BAF6-D40173A7BC40}">
      <dgm:prSet/>
      <dgm:spPr/>
      <dgm:t>
        <a:bodyPr/>
        <a:lstStyle/>
        <a:p>
          <a:endParaRPr lang="id-ID"/>
        </a:p>
      </dgm:t>
    </dgm:pt>
    <dgm:pt modelId="{E0A2FA88-188D-4331-90AA-0E29F5DBA559}" type="sibTrans" cxnId="{D27C4BD8-A176-42EF-BAF6-D40173A7BC40}">
      <dgm:prSet/>
      <dgm:spPr/>
      <dgm:t>
        <a:bodyPr/>
        <a:lstStyle/>
        <a:p>
          <a:endParaRPr lang="id-ID"/>
        </a:p>
      </dgm:t>
    </dgm:pt>
    <dgm:pt modelId="{F1A54F82-08F7-4F96-A610-728659E76AE5}">
      <dgm:prSet phldrT="[Text]"/>
      <dgm:spPr/>
      <dgm:t>
        <a:bodyPr/>
        <a:lstStyle/>
        <a:p>
          <a:r>
            <a:rPr lang="id-ID" dirty="0" smtClean="0"/>
            <a:t>Bukan Palsu, Melainkan Telur Lama</a:t>
          </a:r>
          <a:endParaRPr lang="id-ID" dirty="0"/>
        </a:p>
      </dgm:t>
    </dgm:pt>
    <dgm:pt modelId="{990BC230-4DFE-4CA7-8A14-DC1C9D2D2803}" type="parTrans" cxnId="{55FA9099-894D-4076-BAF3-F04FC85E9228}">
      <dgm:prSet/>
      <dgm:spPr/>
      <dgm:t>
        <a:bodyPr/>
        <a:lstStyle/>
        <a:p>
          <a:endParaRPr lang="id-ID"/>
        </a:p>
      </dgm:t>
    </dgm:pt>
    <dgm:pt modelId="{1BBC47D8-E08F-44BB-8139-C4C673F7A748}" type="sibTrans" cxnId="{55FA9099-894D-4076-BAF3-F04FC85E9228}">
      <dgm:prSet/>
      <dgm:spPr/>
      <dgm:t>
        <a:bodyPr/>
        <a:lstStyle/>
        <a:p>
          <a:endParaRPr lang="id-ID"/>
        </a:p>
      </dgm:t>
    </dgm:pt>
    <dgm:pt modelId="{705B0A27-7169-46BD-93A5-932457B046D4}">
      <dgm:prSet phldrT="[Text]"/>
      <dgm:spPr/>
      <dgm:t>
        <a:bodyPr/>
        <a:lstStyle/>
        <a:p>
          <a:r>
            <a:rPr lang="id-ID" dirty="0" smtClean="0"/>
            <a:t>Telur yang sudah terlalu lama atau ternak (ayam) kena sakit menebal selaput telurnya</a:t>
          </a:r>
          <a:endParaRPr lang="id-ID" dirty="0"/>
        </a:p>
      </dgm:t>
    </dgm:pt>
    <dgm:pt modelId="{77332320-DFBD-4B01-8B33-D3F488849DBF}" type="parTrans" cxnId="{BE45143A-A47A-44C0-88A3-9EE925A11173}">
      <dgm:prSet/>
      <dgm:spPr/>
      <dgm:t>
        <a:bodyPr/>
        <a:lstStyle/>
        <a:p>
          <a:endParaRPr lang="id-ID"/>
        </a:p>
      </dgm:t>
    </dgm:pt>
    <dgm:pt modelId="{80986EF2-D70B-4F36-9835-6DD94ECAAF5D}" type="sibTrans" cxnId="{BE45143A-A47A-44C0-88A3-9EE925A11173}">
      <dgm:prSet/>
      <dgm:spPr/>
      <dgm:t>
        <a:bodyPr/>
        <a:lstStyle/>
        <a:p>
          <a:endParaRPr lang="id-ID"/>
        </a:p>
      </dgm:t>
    </dgm:pt>
    <dgm:pt modelId="{9C189B46-9171-4751-AE0D-232B6E2A91EA}">
      <dgm:prSet phldrT="[Text]"/>
      <dgm:spPr/>
      <dgm:t>
        <a:bodyPr/>
        <a:lstStyle/>
        <a:p>
          <a:r>
            <a:rPr lang="id-ID" dirty="0" smtClean="0"/>
            <a:t>2.</a:t>
          </a:r>
          <a:endParaRPr lang="id-ID" dirty="0"/>
        </a:p>
      </dgm:t>
    </dgm:pt>
    <dgm:pt modelId="{99406E09-F58D-4D7E-9737-CA7AAB7218A4}" type="sibTrans" cxnId="{9A06FFA7-47BB-4AE1-9F8F-46A1E1F3B418}">
      <dgm:prSet/>
      <dgm:spPr/>
      <dgm:t>
        <a:bodyPr/>
        <a:lstStyle/>
        <a:p>
          <a:endParaRPr lang="id-ID"/>
        </a:p>
      </dgm:t>
    </dgm:pt>
    <dgm:pt modelId="{95EEB815-C610-41C0-A328-7E390B104886}" type="parTrans" cxnId="{9A06FFA7-47BB-4AE1-9F8F-46A1E1F3B418}">
      <dgm:prSet/>
      <dgm:spPr/>
      <dgm:t>
        <a:bodyPr/>
        <a:lstStyle/>
        <a:p>
          <a:endParaRPr lang="id-ID"/>
        </a:p>
      </dgm:t>
    </dgm:pt>
    <dgm:pt modelId="{5D3E9A04-A4C2-468F-BF7A-5786A3071144}">
      <dgm:prSet phldrT="[Text]"/>
      <dgm:spPr/>
      <dgm:t>
        <a:bodyPr/>
        <a:lstStyle/>
        <a:p>
          <a:r>
            <a:rPr lang="id-ID" dirty="0" smtClean="0"/>
            <a:t>Telur yang sudah lama disimpan menyebabkan putih telur menjadi relatif lebih encer dan kuning telur relatif jadi lebih lunak karena kekentalannya menurun.</a:t>
          </a:r>
          <a:endParaRPr lang="id-ID" dirty="0"/>
        </a:p>
      </dgm:t>
    </dgm:pt>
    <dgm:pt modelId="{9D4C707B-95F0-46CD-ACC1-C099D9C423F4}" type="parTrans" cxnId="{90D3F578-C3AE-46D9-8F9F-5FE800FA761D}">
      <dgm:prSet/>
      <dgm:spPr/>
    </dgm:pt>
    <dgm:pt modelId="{3161BCEB-F763-4560-A3E6-ECFBAEB9E468}" type="sibTrans" cxnId="{90D3F578-C3AE-46D9-8F9F-5FE800FA761D}">
      <dgm:prSet/>
      <dgm:spPr/>
    </dgm:pt>
    <dgm:pt modelId="{301A1F70-4B2D-4F88-BB20-DACA4947AEA7}" type="pres">
      <dgm:prSet presAssocID="{30423C49-0137-4222-ACA4-9237982D038C}" presName="linearFlow" presStyleCnt="0">
        <dgm:presLayoutVars>
          <dgm:dir/>
          <dgm:animLvl val="lvl"/>
          <dgm:resizeHandles val="exact"/>
        </dgm:presLayoutVars>
      </dgm:prSet>
      <dgm:spPr/>
      <dgm:t>
        <a:bodyPr/>
        <a:lstStyle/>
        <a:p>
          <a:endParaRPr lang="id-ID"/>
        </a:p>
      </dgm:t>
    </dgm:pt>
    <dgm:pt modelId="{401CF321-D8D1-49A3-B59D-DC2746B8539B}" type="pres">
      <dgm:prSet presAssocID="{18C1E6AB-3B41-404F-8337-1ADE36A474BD}" presName="composite" presStyleCnt="0"/>
      <dgm:spPr/>
    </dgm:pt>
    <dgm:pt modelId="{4AE455C3-868B-4F7F-9A5D-F113107030DF}" type="pres">
      <dgm:prSet presAssocID="{18C1E6AB-3B41-404F-8337-1ADE36A474BD}" presName="parentText" presStyleLbl="alignNode1" presStyleIdx="0" presStyleCnt="3">
        <dgm:presLayoutVars>
          <dgm:chMax val="1"/>
          <dgm:bulletEnabled val="1"/>
        </dgm:presLayoutVars>
      </dgm:prSet>
      <dgm:spPr/>
      <dgm:t>
        <a:bodyPr/>
        <a:lstStyle/>
        <a:p>
          <a:endParaRPr lang="id-ID"/>
        </a:p>
      </dgm:t>
    </dgm:pt>
    <dgm:pt modelId="{B4273EA6-501D-42B9-BFE4-6BB46C2B7B7C}" type="pres">
      <dgm:prSet presAssocID="{18C1E6AB-3B41-404F-8337-1ADE36A474BD}" presName="descendantText" presStyleLbl="alignAcc1" presStyleIdx="0" presStyleCnt="3">
        <dgm:presLayoutVars>
          <dgm:bulletEnabled val="1"/>
        </dgm:presLayoutVars>
      </dgm:prSet>
      <dgm:spPr/>
      <dgm:t>
        <a:bodyPr/>
        <a:lstStyle/>
        <a:p>
          <a:endParaRPr lang="id-ID"/>
        </a:p>
      </dgm:t>
    </dgm:pt>
    <dgm:pt modelId="{AE53E287-3804-46C3-9D19-B6E03B9DB348}" type="pres">
      <dgm:prSet presAssocID="{453D3EF8-F8E1-4912-AA7F-E8E5AFF6BC71}" presName="sp" presStyleCnt="0"/>
      <dgm:spPr/>
    </dgm:pt>
    <dgm:pt modelId="{1C0F78A8-FBE0-4E28-B888-1D7CCCCE7D17}" type="pres">
      <dgm:prSet presAssocID="{9C189B46-9171-4751-AE0D-232B6E2A91EA}" presName="composite" presStyleCnt="0"/>
      <dgm:spPr/>
    </dgm:pt>
    <dgm:pt modelId="{8B273981-E527-4013-99FE-B9191A5D95DE}" type="pres">
      <dgm:prSet presAssocID="{9C189B46-9171-4751-AE0D-232B6E2A91EA}" presName="parentText" presStyleLbl="alignNode1" presStyleIdx="1" presStyleCnt="3">
        <dgm:presLayoutVars>
          <dgm:chMax val="1"/>
          <dgm:bulletEnabled val="1"/>
        </dgm:presLayoutVars>
      </dgm:prSet>
      <dgm:spPr/>
      <dgm:t>
        <a:bodyPr/>
        <a:lstStyle/>
        <a:p>
          <a:endParaRPr lang="id-ID"/>
        </a:p>
      </dgm:t>
    </dgm:pt>
    <dgm:pt modelId="{3B6EB273-5335-42B6-978B-4C0716DCDE84}" type="pres">
      <dgm:prSet presAssocID="{9C189B46-9171-4751-AE0D-232B6E2A91EA}" presName="descendantText" presStyleLbl="alignAcc1" presStyleIdx="1" presStyleCnt="3">
        <dgm:presLayoutVars>
          <dgm:bulletEnabled val="1"/>
        </dgm:presLayoutVars>
      </dgm:prSet>
      <dgm:spPr/>
      <dgm:t>
        <a:bodyPr/>
        <a:lstStyle/>
        <a:p>
          <a:endParaRPr lang="id-ID"/>
        </a:p>
      </dgm:t>
    </dgm:pt>
    <dgm:pt modelId="{8CCF5430-65E4-42B3-B73D-4260A516EEF2}" type="pres">
      <dgm:prSet presAssocID="{99406E09-F58D-4D7E-9737-CA7AAB7218A4}" presName="sp" presStyleCnt="0"/>
      <dgm:spPr/>
    </dgm:pt>
    <dgm:pt modelId="{DA4AD99C-6BA8-4D8C-BAF1-CBA1C8270692}" type="pres">
      <dgm:prSet presAssocID="{9EBF5110-173B-40AC-8EBE-D8BDF57F2775}" presName="composite" presStyleCnt="0"/>
      <dgm:spPr/>
    </dgm:pt>
    <dgm:pt modelId="{1D226DD5-587F-4A9C-A356-3D7A74E4F695}" type="pres">
      <dgm:prSet presAssocID="{9EBF5110-173B-40AC-8EBE-D8BDF57F2775}" presName="parentText" presStyleLbl="alignNode1" presStyleIdx="2" presStyleCnt="3">
        <dgm:presLayoutVars>
          <dgm:chMax val="1"/>
          <dgm:bulletEnabled val="1"/>
        </dgm:presLayoutVars>
      </dgm:prSet>
      <dgm:spPr/>
      <dgm:t>
        <a:bodyPr/>
        <a:lstStyle/>
        <a:p>
          <a:endParaRPr lang="id-ID"/>
        </a:p>
      </dgm:t>
    </dgm:pt>
    <dgm:pt modelId="{42B1B7A9-6A3D-4C88-943A-16F5A3C9BA8A}" type="pres">
      <dgm:prSet presAssocID="{9EBF5110-173B-40AC-8EBE-D8BDF57F2775}" presName="descendantText" presStyleLbl="alignAcc1" presStyleIdx="2" presStyleCnt="3">
        <dgm:presLayoutVars>
          <dgm:bulletEnabled val="1"/>
        </dgm:presLayoutVars>
      </dgm:prSet>
      <dgm:spPr/>
      <dgm:t>
        <a:bodyPr/>
        <a:lstStyle/>
        <a:p>
          <a:endParaRPr lang="id-ID"/>
        </a:p>
      </dgm:t>
    </dgm:pt>
  </dgm:ptLst>
  <dgm:cxnLst>
    <dgm:cxn modelId="{0D07F6D4-62F1-4545-8DCB-800AEC99ABA7}" type="presOf" srcId="{079759A7-8274-406D-81CE-EC071A57CD20}" destId="{3B6EB273-5335-42B6-978B-4C0716DCDE84}" srcOrd="0" destOrd="0" presId="urn:microsoft.com/office/officeart/2005/8/layout/chevron2"/>
    <dgm:cxn modelId="{8D96B925-3DF7-470A-B11F-BEC54F0FF813}" type="presOf" srcId="{705B0A27-7169-46BD-93A5-932457B046D4}" destId="{42B1B7A9-6A3D-4C88-943A-16F5A3C9BA8A}" srcOrd="0" destOrd="1" presId="urn:microsoft.com/office/officeart/2005/8/layout/chevron2"/>
    <dgm:cxn modelId="{8711E6D9-75CE-421A-9CDF-8E77932C9D61}" srcId="{18C1E6AB-3B41-404F-8337-1ADE36A474BD}" destId="{5C8D54D7-B4F1-4550-B737-731500E60838}" srcOrd="1" destOrd="0" parTransId="{63CAADCC-5D17-4CE3-8E23-7C29CEF97ED2}" sibTransId="{37565D28-DEA6-4C03-85C2-D3AD00C0A1B2}"/>
    <dgm:cxn modelId="{84546483-D9E5-4176-B926-6DA907502198}" srcId="{30423C49-0137-4222-ACA4-9237982D038C}" destId="{18C1E6AB-3B41-404F-8337-1ADE36A474BD}" srcOrd="0" destOrd="0" parTransId="{E44881E4-942C-4981-843E-7BFC119B1387}" sibTransId="{453D3EF8-F8E1-4912-AA7F-E8E5AFF6BC71}"/>
    <dgm:cxn modelId="{DF066DD2-137A-4A87-A188-B202A94772AD}" type="presOf" srcId="{9C189B46-9171-4751-AE0D-232B6E2A91EA}" destId="{8B273981-E527-4013-99FE-B9191A5D95DE}" srcOrd="0" destOrd="0" presId="urn:microsoft.com/office/officeart/2005/8/layout/chevron2"/>
    <dgm:cxn modelId="{D27C4BD8-A176-42EF-BAF6-D40173A7BC40}" srcId="{30423C49-0137-4222-ACA4-9237982D038C}" destId="{9EBF5110-173B-40AC-8EBE-D8BDF57F2775}" srcOrd="2" destOrd="0" parTransId="{739C8D08-699F-4B2D-B16D-AFCD07A8D487}" sibTransId="{E0A2FA88-188D-4331-90AA-0E29F5DBA559}"/>
    <dgm:cxn modelId="{55FA9099-894D-4076-BAF3-F04FC85E9228}" srcId="{9EBF5110-173B-40AC-8EBE-D8BDF57F2775}" destId="{F1A54F82-08F7-4F96-A610-728659E76AE5}" srcOrd="0" destOrd="0" parTransId="{990BC230-4DFE-4CA7-8A14-DC1C9D2D2803}" sibTransId="{1BBC47D8-E08F-44BB-8139-C4C673F7A748}"/>
    <dgm:cxn modelId="{373435B5-0647-447A-8B88-41A9AB8856F3}" srcId="{9C189B46-9171-4751-AE0D-232B6E2A91EA}" destId="{079759A7-8274-406D-81CE-EC071A57CD20}" srcOrd="0" destOrd="0" parTransId="{DEA092D6-1AAD-4865-9C69-E29262B95BD9}" sibTransId="{72BB99E6-C6DA-4DC3-80F6-42FC088FE95F}"/>
    <dgm:cxn modelId="{48EBA5BF-36A8-49B7-A7C8-56376350FDF3}" type="presOf" srcId="{5D3E9A04-A4C2-468F-BF7A-5786A3071144}" destId="{42B1B7A9-6A3D-4C88-943A-16F5A3C9BA8A}" srcOrd="0" destOrd="2" presId="urn:microsoft.com/office/officeart/2005/8/layout/chevron2"/>
    <dgm:cxn modelId="{CFBABB72-7FD6-4B90-9231-A80F13D005EB}" type="presOf" srcId="{064C1580-ECD1-4E99-B4FA-F8B3492CE3C2}" destId="{B4273EA6-501D-42B9-BFE4-6BB46C2B7B7C}" srcOrd="0" destOrd="0" presId="urn:microsoft.com/office/officeart/2005/8/layout/chevron2"/>
    <dgm:cxn modelId="{90D3F578-C3AE-46D9-8F9F-5FE800FA761D}" srcId="{9EBF5110-173B-40AC-8EBE-D8BDF57F2775}" destId="{5D3E9A04-A4C2-468F-BF7A-5786A3071144}" srcOrd="2" destOrd="0" parTransId="{9D4C707B-95F0-46CD-ACC1-C099D9C423F4}" sibTransId="{3161BCEB-F763-4560-A3E6-ECFBAEB9E468}"/>
    <dgm:cxn modelId="{EF2B1BCB-B60F-453C-865A-2512600BC682}" type="presOf" srcId="{9EBF5110-173B-40AC-8EBE-D8BDF57F2775}" destId="{1D226DD5-587F-4A9C-A356-3D7A74E4F695}" srcOrd="0" destOrd="0" presId="urn:microsoft.com/office/officeart/2005/8/layout/chevron2"/>
    <dgm:cxn modelId="{B48D3CDC-604D-49D0-8D77-DDB40CB2C773}" srcId="{18C1E6AB-3B41-404F-8337-1ADE36A474BD}" destId="{064C1580-ECD1-4E99-B4FA-F8B3492CE3C2}" srcOrd="0" destOrd="0" parTransId="{0AB10422-DEA1-4F01-A016-623F73B3AA83}" sibTransId="{A71815C2-553E-4963-A1B3-0FF69A71B533}"/>
    <dgm:cxn modelId="{2263B103-AC9A-4BE1-8A33-AB8DDB580ECB}" type="presOf" srcId="{30423C49-0137-4222-ACA4-9237982D038C}" destId="{301A1F70-4B2D-4F88-BB20-DACA4947AEA7}" srcOrd="0" destOrd="0" presId="urn:microsoft.com/office/officeart/2005/8/layout/chevron2"/>
    <dgm:cxn modelId="{BB9137BC-852E-4252-BA28-A766EB750484}" type="presOf" srcId="{F1A54F82-08F7-4F96-A610-728659E76AE5}" destId="{42B1B7A9-6A3D-4C88-943A-16F5A3C9BA8A}" srcOrd="0" destOrd="0" presId="urn:microsoft.com/office/officeart/2005/8/layout/chevron2"/>
    <dgm:cxn modelId="{BE45143A-A47A-44C0-88A3-9EE925A11173}" srcId="{9EBF5110-173B-40AC-8EBE-D8BDF57F2775}" destId="{705B0A27-7169-46BD-93A5-932457B046D4}" srcOrd="1" destOrd="0" parTransId="{77332320-DFBD-4B01-8B33-D3F488849DBF}" sibTransId="{80986EF2-D70B-4F36-9835-6DD94ECAAF5D}"/>
    <dgm:cxn modelId="{9A06FFA7-47BB-4AE1-9F8F-46A1E1F3B418}" srcId="{30423C49-0137-4222-ACA4-9237982D038C}" destId="{9C189B46-9171-4751-AE0D-232B6E2A91EA}" srcOrd="1" destOrd="0" parTransId="{95EEB815-C610-41C0-A328-7E390B104886}" sibTransId="{99406E09-F58D-4D7E-9737-CA7AAB7218A4}"/>
    <dgm:cxn modelId="{5A4BEA99-E122-43FA-818D-1D794E89DB9A}" type="presOf" srcId="{18C1E6AB-3B41-404F-8337-1ADE36A474BD}" destId="{4AE455C3-868B-4F7F-9A5D-F113107030DF}" srcOrd="0" destOrd="0" presId="urn:microsoft.com/office/officeart/2005/8/layout/chevron2"/>
    <dgm:cxn modelId="{F9E09A8B-1607-42EE-8F35-DC3AD1033DFE}" type="presOf" srcId="{5C8D54D7-B4F1-4550-B737-731500E60838}" destId="{B4273EA6-501D-42B9-BFE4-6BB46C2B7B7C}" srcOrd="0" destOrd="1" presId="urn:microsoft.com/office/officeart/2005/8/layout/chevron2"/>
    <dgm:cxn modelId="{1C3B404E-86FC-47AE-9ADD-75216D3DAEC0}" type="presParOf" srcId="{301A1F70-4B2D-4F88-BB20-DACA4947AEA7}" destId="{401CF321-D8D1-49A3-B59D-DC2746B8539B}" srcOrd="0" destOrd="0" presId="urn:microsoft.com/office/officeart/2005/8/layout/chevron2"/>
    <dgm:cxn modelId="{E3684799-A10C-4B61-B783-81706B17ECFE}" type="presParOf" srcId="{401CF321-D8D1-49A3-B59D-DC2746B8539B}" destId="{4AE455C3-868B-4F7F-9A5D-F113107030DF}" srcOrd="0" destOrd="0" presId="urn:microsoft.com/office/officeart/2005/8/layout/chevron2"/>
    <dgm:cxn modelId="{809F73F6-1E9E-46C4-B4BE-8E0F3667614E}" type="presParOf" srcId="{401CF321-D8D1-49A3-B59D-DC2746B8539B}" destId="{B4273EA6-501D-42B9-BFE4-6BB46C2B7B7C}" srcOrd="1" destOrd="0" presId="urn:microsoft.com/office/officeart/2005/8/layout/chevron2"/>
    <dgm:cxn modelId="{DF4F1A78-413C-40A3-BCE9-29CE516C3237}" type="presParOf" srcId="{301A1F70-4B2D-4F88-BB20-DACA4947AEA7}" destId="{AE53E287-3804-46C3-9D19-B6E03B9DB348}" srcOrd="1" destOrd="0" presId="urn:microsoft.com/office/officeart/2005/8/layout/chevron2"/>
    <dgm:cxn modelId="{F5E68A85-0328-4647-8748-764831775E37}" type="presParOf" srcId="{301A1F70-4B2D-4F88-BB20-DACA4947AEA7}" destId="{1C0F78A8-FBE0-4E28-B888-1D7CCCCE7D17}" srcOrd="2" destOrd="0" presId="urn:microsoft.com/office/officeart/2005/8/layout/chevron2"/>
    <dgm:cxn modelId="{6C887117-00B7-4F49-B325-8709F89B8FEC}" type="presParOf" srcId="{1C0F78A8-FBE0-4E28-B888-1D7CCCCE7D17}" destId="{8B273981-E527-4013-99FE-B9191A5D95DE}" srcOrd="0" destOrd="0" presId="urn:microsoft.com/office/officeart/2005/8/layout/chevron2"/>
    <dgm:cxn modelId="{9C1C4FC7-3F07-45CF-BB04-492C8A00F155}" type="presParOf" srcId="{1C0F78A8-FBE0-4E28-B888-1D7CCCCE7D17}" destId="{3B6EB273-5335-42B6-978B-4C0716DCDE84}" srcOrd="1" destOrd="0" presId="urn:microsoft.com/office/officeart/2005/8/layout/chevron2"/>
    <dgm:cxn modelId="{2CAE0E18-FFE4-44C2-930E-5530C190ABEA}" type="presParOf" srcId="{301A1F70-4B2D-4F88-BB20-DACA4947AEA7}" destId="{8CCF5430-65E4-42B3-B73D-4260A516EEF2}" srcOrd="3" destOrd="0" presId="urn:microsoft.com/office/officeart/2005/8/layout/chevron2"/>
    <dgm:cxn modelId="{E6D4D990-2386-4EC1-9B8A-1CF512E01D86}" type="presParOf" srcId="{301A1F70-4B2D-4F88-BB20-DACA4947AEA7}" destId="{DA4AD99C-6BA8-4D8C-BAF1-CBA1C8270692}" srcOrd="4" destOrd="0" presId="urn:microsoft.com/office/officeart/2005/8/layout/chevron2"/>
    <dgm:cxn modelId="{B43BF83E-0A8E-431C-8A54-D1CFF2C31A52}" type="presParOf" srcId="{DA4AD99C-6BA8-4D8C-BAF1-CBA1C8270692}" destId="{1D226DD5-587F-4A9C-A356-3D7A74E4F695}" srcOrd="0" destOrd="0" presId="urn:microsoft.com/office/officeart/2005/8/layout/chevron2"/>
    <dgm:cxn modelId="{B4426A57-85F2-4314-8BD7-5FD35963DA4E}" type="presParOf" srcId="{DA4AD99C-6BA8-4D8C-BAF1-CBA1C8270692}" destId="{42B1B7A9-6A3D-4C88-943A-16F5A3C9BA8A}"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0A6CC7-746D-4BCF-AAAE-33D43A4DEB67}" type="doc">
      <dgm:prSet loTypeId="urn:microsoft.com/office/officeart/2005/8/layout/hProcess4" loCatId="process" qsTypeId="urn:microsoft.com/office/officeart/2005/8/quickstyle/3d3" qsCatId="3D" csTypeId="urn:microsoft.com/office/officeart/2005/8/colors/accent1_2" csCatId="accent1" phldr="1"/>
      <dgm:spPr/>
      <dgm:t>
        <a:bodyPr/>
        <a:lstStyle/>
        <a:p>
          <a:endParaRPr lang="id-ID"/>
        </a:p>
      </dgm:t>
    </dgm:pt>
    <dgm:pt modelId="{399FC9B5-AF2E-432F-A19F-504238C70C84}">
      <dgm:prSet phldrT="[Text]"/>
      <dgm:spPr/>
      <dgm:t>
        <a:bodyPr/>
        <a:lstStyle/>
        <a:p>
          <a:r>
            <a:rPr lang="id-ID" dirty="0" smtClean="0"/>
            <a:t>Pemisahan putih telur</a:t>
          </a:r>
          <a:endParaRPr lang="id-ID" dirty="0"/>
        </a:p>
      </dgm:t>
    </dgm:pt>
    <dgm:pt modelId="{F9890D36-80D1-4D40-A5D8-595E99FB4098}" type="parTrans" cxnId="{AD8A05B2-BA99-4030-A227-5B908BA1B002}">
      <dgm:prSet/>
      <dgm:spPr/>
      <dgm:t>
        <a:bodyPr/>
        <a:lstStyle/>
        <a:p>
          <a:endParaRPr lang="id-ID"/>
        </a:p>
      </dgm:t>
    </dgm:pt>
    <dgm:pt modelId="{0BB6E279-F1F7-4F19-B473-944FF22FF33B}" type="sibTrans" cxnId="{AD8A05B2-BA99-4030-A227-5B908BA1B002}">
      <dgm:prSet/>
      <dgm:spPr/>
      <dgm:t>
        <a:bodyPr/>
        <a:lstStyle/>
        <a:p>
          <a:endParaRPr lang="id-ID"/>
        </a:p>
      </dgm:t>
    </dgm:pt>
    <dgm:pt modelId="{106D565D-E3A6-4C95-8432-619308A2F7A6}">
      <dgm:prSet phldrT="[Text]"/>
      <dgm:spPr/>
      <dgm:t>
        <a:bodyPr/>
        <a:lstStyle/>
        <a:p>
          <a:r>
            <a:rPr lang="id-ID" dirty="0" smtClean="0"/>
            <a:t>Putih telur dipisahkan dari kuning telur</a:t>
          </a:r>
          <a:endParaRPr lang="id-ID" dirty="0"/>
        </a:p>
      </dgm:t>
    </dgm:pt>
    <dgm:pt modelId="{171E5D4D-88AC-459F-8024-66C5CF8D7036}" type="parTrans" cxnId="{2EAD4775-F1B1-456D-860C-839640077C49}">
      <dgm:prSet/>
      <dgm:spPr/>
      <dgm:t>
        <a:bodyPr/>
        <a:lstStyle/>
        <a:p>
          <a:endParaRPr lang="id-ID"/>
        </a:p>
      </dgm:t>
    </dgm:pt>
    <dgm:pt modelId="{EA9C59D4-FA65-402F-B27E-841930262CAB}" type="sibTrans" cxnId="{2EAD4775-F1B1-456D-860C-839640077C49}">
      <dgm:prSet/>
      <dgm:spPr/>
      <dgm:t>
        <a:bodyPr/>
        <a:lstStyle/>
        <a:p>
          <a:endParaRPr lang="id-ID"/>
        </a:p>
      </dgm:t>
    </dgm:pt>
    <dgm:pt modelId="{21B3DD51-6609-4F4F-9D4A-B0D397E5B0D7}">
      <dgm:prSet phldrT="[Text]"/>
      <dgm:spPr/>
      <dgm:t>
        <a:bodyPr/>
        <a:lstStyle/>
        <a:p>
          <a:r>
            <a:rPr lang="id-ID" dirty="0" smtClean="0"/>
            <a:t>Pengaturan pH</a:t>
          </a:r>
          <a:endParaRPr lang="id-ID" dirty="0"/>
        </a:p>
      </dgm:t>
    </dgm:pt>
    <dgm:pt modelId="{B698533F-3500-42C3-AF75-F13925F56B55}" type="parTrans" cxnId="{1EB537A6-C043-43C6-A219-42CD695B9A75}">
      <dgm:prSet/>
      <dgm:spPr/>
      <dgm:t>
        <a:bodyPr/>
        <a:lstStyle/>
        <a:p>
          <a:endParaRPr lang="id-ID"/>
        </a:p>
      </dgm:t>
    </dgm:pt>
    <dgm:pt modelId="{37E337D0-23E0-4BE9-BB05-741A76CCB0FB}" type="sibTrans" cxnId="{1EB537A6-C043-43C6-A219-42CD695B9A75}">
      <dgm:prSet/>
      <dgm:spPr/>
      <dgm:t>
        <a:bodyPr/>
        <a:lstStyle/>
        <a:p>
          <a:endParaRPr lang="id-ID"/>
        </a:p>
      </dgm:t>
    </dgm:pt>
    <dgm:pt modelId="{2A15363F-132A-473B-8E76-C696175A3F14}">
      <dgm:prSet phldrT="[Text]"/>
      <dgm:spPr/>
      <dgm:t>
        <a:bodyPr/>
        <a:lstStyle/>
        <a:p>
          <a:r>
            <a:rPr lang="id-ID" dirty="0" smtClean="0"/>
            <a:t>pengaturan pH putih telur dengan menambahkan bahan kimia (asam sitrat) hingga memiliki nilai pH berkisar antara 6,0-7,0 </a:t>
          </a:r>
          <a:endParaRPr lang="id-ID" dirty="0"/>
        </a:p>
      </dgm:t>
    </dgm:pt>
    <dgm:pt modelId="{2C6287EC-EC4E-4DA7-80DC-38CB6046F211}" type="parTrans" cxnId="{F54F6C78-BCDC-48D7-ACAC-C262ECFAC464}">
      <dgm:prSet/>
      <dgm:spPr/>
      <dgm:t>
        <a:bodyPr/>
        <a:lstStyle/>
        <a:p>
          <a:endParaRPr lang="id-ID"/>
        </a:p>
      </dgm:t>
    </dgm:pt>
    <dgm:pt modelId="{5405F748-096D-4B24-B02C-7A8EBDFCBED3}" type="sibTrans" cxnId="{F54F6C78-BCDC-48D7-ACAC-C262ECFAC464}">
      <dgm:prSet/>
      <dgm:spPr/>
      <dgm:t>
        <a:bodyPr/>
        <a:lstStyle/>
        <a:p>
          <a:endParaRPr lang="id-ID"/>
        </a:p>
      </dgm:t>
    </dgm:pt>
    <dgm:pt modelId="{04A5D5C6-8832-4503-961B-7DEF2E87D54C}">
      <dgm:prSet phldrT="[Text]"/>
      <dgm:spPr/>
      <dgm:t>
        <a:bodyPr/>
        <a:lstStyle/>
        <a:p>
          <a:r>
            <a:rPr lang="id-ID" dirty="0" smtClean="0"/>
            <a:t>Pasteurisasi</a:t>
          </a:r>
          <a:endParaRPr lang="id-ID" dirty="0"/>
        </a:p>
      </dgm:t>
    </dgm:pt>
    <dgm:pt modelId="{994169FF-4775-4B0B-B15D-8A559AB637E3}" type="parTrans" cxnId="{F55FBDCB-3F08-41B6-AFAD-AFF818C8258C}">
      <dgm:prSet/>
      <dgm:spPr/>
      <dgm:t>
        <a:bodyPr/>
        <a:lstStyle/>
        <a:p>
          <a:endParaRPr lang="id-ID"/>
        </a:p>
      </dgm:t>
    </dgm:pt>
    <dgm:pt modelId="{C86E3B1C-2509-4250-BEF7-AB2B119945D6}" type="sibTrans" cxnId="{F55FBDCB-3F08-41B6-AFAD-AFF818C8258C}">
      <dgm:prSet/>
      <dgm:spPr/>
      <dgm:t>
        <a:bodyPr/>
        <a:lstStyle/>
        <a:p>
          <a:endParaRPr lang="id-ID"/>
        </a:p>
      </dgm:t>
    </dgm:pt>
    <dgm:pt modelId="{0D42A734-5C79-4E9D-8668-EE0C62B85703}">
      <dgm:prSet phldrT="[Text]"/>
      <dgm:spPr/>
      <dgm:t>
        <a:bodyPr/>
        <a:lstStyle/>
        <a:p>
          <a:r>
            <a:rPr lang="id-ID" dirty="0" smtClean="0"/>
            <a:t>metode HTST dengan suhu 60</a:t>
          </a:r>
          <a:r>
            <a:rPr lang="id-ID" dirty="0" smtClean="0">
              <a:latin typeface="Franklin Gothic Book"/>
            </a:rPr>
            <a:t>◦</a:t>
          </a:r>
          <a:r>
            <a:rPr lang="id-ID" dirty="0" smtClean="0"/>
            <a:t>C 3,5 menit</a:t>
          </a:r>
          <a:endParaRPr lang="id-ID" dirty="0"/>
        </a:p>
      </dgm:t>
    </dgm:pt>
    <dgm:pt modelId="{C80B33E8-ADA7-4BC4-8046-8D6D592559B2}" type="parTrans" cxnId="{5270866F-85E9-48D0-B1EA-773578E047EC}">
      <dgm:prSet/>
      <dgm:spPr/>
      <dgm:t>
        <a:bodyPr/>
        <a:lstStyle/>
        <a:p>
          <a:endParaRPr lang="id-ID"/>
        </a:p>
      </dgm:t>
    </dgm:pt>
    <dgm:pt modelId="{AB00A760-E4AD-4BC5-A625-222B065AB37F}" type="sibTrans" cxnId="{5270866F-85E9-48D0-B1EA-773578E047EC}">
      <dgm:prSet/>
      <dgm:spPr/>
      <dgm:t>
        <a:bodyPr/>
        <a:lstStyle/>
        <a:p>
          <a:endParaRPr lang="id-ID"/>
        </a:p>
      </dgm:t>
    </dgm:pt>
    <dgm:pt modelId="{12518473-707E-4EFC-87D4-DE5098A0E6E0}" type="pres">
      <dgm:prSet presAssocID="{E90A6CC7-746D-4BCF-AAAE-33D43A4DEB67}" presName="Name0" presStyleCnt="0">
        <dgm:presLayoutVars>
          <dgm:dir/>
          <dgm:animLvl val="lvl"/>
          <dgm:resizeHandles val="exact"/>
        </dgm:presLayoutVars>
      </dgm:prSet>
      <dgm:spPr/>
      <dgm:t>
        <a:bodyPr/>
        <a:lstStyle/>
        <a:p>
          <a:endParaRPr lang="id-ID"/>
        </a:p>
      </dgm:t>
    </dgm:pt>
    <dgm:pt modelId="{02FD3678-85D7-4035-BBF5-5A100ACC8DFD}" type="pres">
      <dgm:prSet presAssocID="{E90A6CC7-746D-4BCF-AAAE-33D43A4DEB67}" presName="tSp" presStyleCnt="0"/>
      <dgm:spPr/>
    </dgm:pt>
    <dgm:pt modelId="{668D9092-E6AE-4A55-A9F4-A3FE3ABF9C51}" type="pres">
      <dgm:prSet presAssocID="{E90A6CC7-746D-4BCF-AAAE-33D43A4DEB67}" presName="bSp" presStyleCnt="0"/>
      <dgm:spPr/>
    </dgm:pt>
    <dgm:pt modelId="{C8B97C4D-B221-47DC-B0A4-766FE537D420}" type="pres">
      <dgm:prSet presAssocID="{E90A6CC7-746D-4BCF-AAAE-33D43A4DEB67}" presName="process" presStyleCnt="0"/>
      <dgm:spPr/>
    </dgm:pt>
    <dgm:pt modelId="{779AFFE2-0608-45C4-9CD8-B83C557DABBC}" type="pres">
      <dgm:prSet presAssocID="{399FC9B5-AF2E-432F-A19F-504238C70C84}" presName="composite1" presStyleCnt="0"/>
      <dgm:spPr/>
    </dgm:pt>
    <dgm:pt modelId="{BE22DC96-1562-42B0-A05C-50C7BAD3DA2E}" type="pres">
      <dgm:prSet presAssocID="{399FC9B5-AF2E-432F-A19F-504238C70C84}" presName="dummyNode1" presStyleLbl="node1" presStyleIdx="0" presStyleCnt="3"/>
      <dgm:spPr/>
    </dgm:pt>
    <dgm:pt modelId="{D14AB04B-87FB-453F-B19D-7F1575168564}" type="pres">
      <dgm:prSet presAssocID="{399FC9B5-AF2E-432F-A19F-504238C70C84}" presName="childNode1" presStyleLbl="bgAcc1" presStyleIdx="0" presStyleCnt="3">
        <dgm:presLayoutVars>
          <dgm:bulletEnabled val="1"/>
        </dgm:presLayoutVars>
      </dgm:prSet>
      <dgm:spPr/>
      <dgm:t>
        <a:bodyPr/>
        <a:lstStyle/>
        <a:p>
          <a:endParaRPr lang="id-ID"/>
        </a:p>
      </dgm:t>
    </dgm:pt>
    <dgm:pt modelId="{F1E256A0-5113-4EE9-A72B-4B3A18B67585}" type="pres">
      <dgm:prSet presAssocID="{399FC9B5-AF2E-432F-A19F-504238C70C84}" presName="childNode1tx" presStyleLbl="bgAcc1" presStyleIdx="0" presStyleCnt="3">
        <dgm:presLayoutVars>
          <dgm:bulletEnabled val="1"/>
        </dgm:presLayoutVars>
      </dgm:prSet>
      <dgm:spPr/>
      <dgm:t>
        <a:bodyPr/>
        <a:lstStyle/>
        <a:p>
          <a:endParaRPr lang="id-ID"/>
        </a:p>
      </dgm:t>
    </dgm:pt>
    <dgm:pt modelId="{EFB8D280-26D7-4A9B-9FAE-A05B887A542B}" type="pres">
      <dgm:prSet presAssocID="{399FC9B5-AF2E-432F-A19F-504238C70C84}" presName="parentNode1" presStyleLbl="node1" presStyleIdx="0" presStyleCnt="3">
        <dgm:presLayoutVars>
          <dgm:chMax val="1"/>
          <dgm:bulletEnabled val="1"/>
        </dgm:presLayoutVars>
      </dgm:prSet>
      <dgm:spPr/>
      <dgm:t>
        <a:bodyPr/>
        <a:lstStyle/>
        <a:p>
          <a:endParaRPr lang="id-ID"/>
        </a:p>
      </dgm:t>
    </dgm:pt>
    <dgm:pt modelId="{ACEED1E8-CB66-4E70-B449-4CFD5A123F4F}" type="pres">
      <dgm:prSet presAssocID="{399FC9B5-AF2E-432F-A19F-504238C70C84}" presName="connSite1" presStyleCnt="0"/>
      <dgm:spPr/>
    </dgm:pt>
    <dgm:pt modelId="{15E5C244-01AD-43B0-A10D-DB1B4571C4F5}" type="pres">
      <dgm:prSet presAssocID="{0BB6E279-F1F7-4F19-B473-944FF22FF33B}" presName="Name9" presStyleLbl="sibTrans2D1" presStyleIdx="0" presStyleCnt="2"/>
      <dgm:spPr/>
      <dgm:t>
        <a:bodyPr/>
        <a:lstStyle/>
        <a:p>
          <a:endParaRPr lang="id-ID"/>
        </a:p>
      </dgm:t>
    </dgm:pt>
    <dgm:pt modelId="{90CA1D32-2792-48E1-80FA-1C6344EA5A62}" type="pres">
      <dgm:prSet presAssocID="{21B3DD51-6609-4F4F-9D4A-B0D397E5B0D7}" presName="composite2" presStyleCnt="0"/>
      <dgm:spPr/>
    </dgm:pt>
    <dgm:pt modelId="{EAACA9A2-8136-4202-B7DE-7580D91C0A42}" type="pres">
      <dgm:prSet presAssocID="{21B3DD51-6609-4F4F-9D4A-B0D397E5B0D7}" presName="dummyNode2" presStyleLbl="node1" presStyleIdx="0" presStyleCnt="3"/>
      <dgm:spPr/>
    </dgm:pt>
    <dgm:pt modelId="{C7ECA6B0-D192-4FB6-849E-F1F1693E61F3}" type="pres">
      <dgm:prSet presAssocID="{21B3DD51-6609-4F4F-9D4A-B0D397E5B0D7}" presName="childNode2" presStyleLbl="bgAcc1" presStyleIdx="1" presStyleCnt="3">
        <dgm:presLayoutVars>
          <dgm:bulletEnabled val="1"/>
        </dgm:presLayoutVars>
      </dgm:prSet>
      <dgm:spPr/>
      <dgm:t>
        <a:bodyPr/>
        <a:lstStyle/>
        <a:p>
          <a:endParaRPr lang="id-ID"/>
        </a:p>
      </dgm:t>
    </dgm:pt>
    <dgm:pt modelId="{AC9EDFED-1AA2-451F-966C-542ECDEE9A7F}" type="pres">
      <dgm:prSet presAssocID="{21B3DD51-6609-4F4F-9D4A-B0D397E5B0D7}" presName="childNode2tx" presStyleLbl="bgAcc1" presStyleIdx="1" presStyleCnt="3">
        <dgm:presLayoutVars>
          <dgm:bulletEnabled val="1"/>
        </dgm:presLayoutVars>
      </dgm:prSet>
      <dgm:spPr/>
      <dgm:t>
        <a:bodyPr/>
        <a:lstStyle/>
        <a:p>
          <a:endParaRPr lang="id-ID"/>
        </a:p>
      </dgm:t>
    </dgm:pt>
    <dgm:pt modelId="{E18A8808-03A1-45FA-9F52-A682A7AC68BE}" type="pres">
      <dgm:prSet presAssocID="{21B3DD51-6609-4F4F-9D4A-B0D397E5B0D7}" presName="parentNode2" presStyleLbl="node1" presStyleIdx="1" presStyleCnt="3">
        <dgm:presLayoutVars>
          <dgm:chMax val="0"/>
          <dgm:bulletEnabled val="1"/>
        </dgm:presLayoutVars>
      </dgm:prSet>
      <dgm:spPr/>
      <dgm:t>
        <a:bodyPr/>
        <a:lstStyle/>
        <a:p>
          <a:endParaRPr lang="id-ID"/>
        </a:p>
      </dgm:t>
    </dgm:pt>
    <dgm:pt modelId="{1F678106-6275-44E6-A02E-91F072080ECE}" type="pres">
      <dgm:prSet presAssocID="{21B3DD51-6609-4F4F-9D4A-B0D397E5B0D7}" presName="connSite2" presStyleCnt="0"/>
      <dgm:spPr/>
    </dgm:pt>
    <dgm:pt modelId="{4145CD63-017B-4A8F-960B-C6810CF771F6}" type="pres">
      <dgm:prSet presAssocID="{37E337D0-23E0-4BE9-BB05-741A76CCB0FB}" presName="Name18" presStyleLbl="sibTrans2D1" presStyleIdx="1" presStyleCnt="2"/>
      <dgm:spPr/>
      <dgm:t>
        <a:bodyPr/>
        <a:lstStyle/>
        <a:p>
          <a:endParaRPr lang="id-ID"/>
        </a:p>
      </dgm:t>
    </dgm:pt>
    <dgm:pt modelId="{9D04A82B-C976-434E-A900-4E1FA4000479}" type="pres">
      <dgm:prSet presAssocID="{04A5D5C6-8832-4503-961B-7DEF2E87D54C}" presName="composite1" presStyleCnt="0"/>
      <dgm:spPr/>
    </dgm:pt>
    <dgm:pt modelId="{493F8B9C-C453-4721-905D-6EC8AAC3B92F}" type="pres">
      <dgm:prSet presAssocID="{04A5D5C6-8832-4503-961B-7DEF2E87D54C}" presName="dummyNode1" presStyleLbl="node1" presStyleIdx="1" presStyleCnt="3"/>
      <dgm:spPr/>
    </dgm:pt>
    <dgm:pt modelId="{F6E95E17-703B-43EC-A2EC-C77FC59D5FFC}" type="pres">
      <dgm:prSet presAssocID="{04A5D5C6-8832-4503-961B-7DEF2E87D54C}" presName="childNode1" presStyleLbl="bgAcc1" presStyleIdx="2" presStyleCnt="3">
        <dgm:presLayoutVars>
          <dgm:bulletEnabled val="1"/>
        </dgm:presLayoutVars>
      </dgm:prSet>
      <dgm:spPr/>
      <dgm:t>
        <a:bodyPr/>
        <a:lstStyle/>
        <a:p>
          <a:endParaRPr lang="id-ID"/>
        </a:p>
      </dgm:t>
    </dgm:pt>
    <dgm:pt modelId="{9C5DF845-1960-4A34-A691-4E41E1BE9EBB}" type="pres">
      <dgm:prSet presAssocID="{04A5D5C6-8832-4503-961B-7DEF2E87D54C}" presName="childNode1tx" presStyleLbl="bgAcc1" presStyleIdx="2" presStyleCnt="3">
        <dgm:presLayoutVars>
          <dgm:bulletEnabled val="1"/>
        </dgm:presLayoutVars>
      </dgm:prSet>
      <dgm:spPr/>
      <dgm:t>
        <a:bodyPr/>
        <a:lstStyle/>
        <a:p>
          <a:endParaRPr lang="id-ID"/>
        </a:p>
      </dgm:t>
    </dgm:pt>
    <dgm:pt modelId="{63EF81BE-4F38-423E-9622-E16A37E86B47}" type="pres">
      <dgm:prSet presAssocID="{04A5D5C6-8832-4503-961B-7DEF2E87D54C}" presName="parentNode1" presStyleLbl="node1" presStyleIdx="2" presStyleCnt="3">
        <dgm:presLayoutVars>
          <dgm:chMax val="1"/>
          <dgm:bulletEnabled val="1"/>
        </dgm:presLayoutVars>
      </dgm:prSet>
      <dgm:spPr/>
      <dgm:t>
        <a:bodyPr/>
        <a:lstStyle/>
        <a:p>
          <a:endParaRPr lang="id-ID"/>
        </a:p>
      </dgm:t>
    </dgm:pt>
    <dgm:pt modelId="{AD10C483-5110-44FB-8385-233486056F75}" type="pres">
      <dgm:prSet presAssocID="{04A5D5C6-8832-4503-961B-7DEF2E87D54C}" presName="connSite1" presStyleCnt="0"/>
      <dgm:spPr/>
    </dgm:pt>
  </dgm:ptLst>
  <dgm:cxnLst>
    <dgm:cxn modelId="{A91B90C1-22F6-4738-8923-FA0DBB188CE1}" type="presOf" srcId="{106D565D-E3A6-4C95-8432-619308A2F7A6}" destId="{F1E256A0-5113-4EE9-A72B-4B3A18B67585}" srcOrd="1" destOrd="0" presId="urn:microsoft.com/office/officeart/2005/8/layout/hProcess4"/>
    <dgm:cxn modelId="{EBC11AF5-412D-4419-A5AB-C270132A2354}" type="presOf" srcId="{0BB6E279-F1F7-4F19-B473-944FF22FF33B}" destId="{15E5C244-01AD-43B0-A10D-DB1B4571C4F5}" srcOrd="0" destOrd="0" presId="urn:microsoft.com/office/officeart/2005/8/layout/hProcess4"/>
    <dgm:cxn modelId="{7D82007B-21BC-4F63-A3B8-CADA61A11E7E}" type="presOf" srcId="{0D42A734-5C79-4E9D-8668-EE0C62B85703}" destId="{F6E95E17-703B-43EC-A2EC-C77FC59D5FFC}" srcOrd="0" destOrd="0" presId="urn:microsoft.com/office/officeart/2005/8/layout/hProcess4"/>
    <dgm:cxn modelId="{5CF113B7-851D-46E7-81CD-63C2F23AF3DF}" type="presOf" srcId="{21B3DD51-6609-4F4F-9D4A-B0D397E5B0D7}" destId="{E18A8808-03A1-45FA-9F52-A682A7AC68BE}" srcOrd="0" destOrd="0" presId="urn:microsoft.com/office/officeart/2005/8/layout/hProcess4"/>
    <dgm:cxn modelId="{28865410-1239-435E-AC00-5C87AFC26223}" type="presOf" srcId="{2A15363F-132A-473B-8E76-C696175A3F14}" destId="{C7ECA6B0-D192-4FB6-849E-F1F1693E61F3}" srcOrd="0" destOrd="0" presId="urn:microsoft.com/office/officeart/2005/8/layout/hProcess4"/>
    <dgm:cxn modelId="{5270866F-85E9-48D0-B1EA-773578E047EC}" srcId="{04A5D5C6-8832-4503-961B-7DEF2E87D54C}" destId="{0D42A734-5C79-4E9D-8668-EE0C62B85703}" srcOrd="0" destOrd="0" parTransId="{C80B33E8-ADA7-4BC4-8046-8D6D592559B2}" sibTransId="{AB00A760-E4AD-4BC5-A625-222B065AB37F}"/>
    <dgm:cxn modelId="{F55FBDCB-3F08-41B6-AFAD-AFF818C8258C}" srcId="{E90A6CC7-746D-4BCF-AAAE-33D43A4DEB67}" destId="{04A5D5C6-8832-4503-961B-7DEF2E87D54C}" srcOrd="2" destOrd="0" parTransId="{994169FF-4775-4B0B-B15D-8A559AB637E3}" sibTransId="{C86E3B1C-2509-4250-BEF7-AB2B119945D6}"/>
    <dgm:cxn modelId="{2EAD4775-F1B1-456D-860C-839640077C49}" srcId="{399FC9B5-AF2E-432F-A19F-504238C70C84}" destId="{106D565D-E3A6-4C95-8432-619308A2F7A6}" srcOrd="0" destOrd="0" parTransId="{171E5D4D-88AC-459F-8024-66C5CF8D7036}" sibTransId="{EA9C59D4-FA65-402F-B27E-841930262CAB}"/>
    <dgm:cxn modelId="{420D01F7-3967-4E1B-8893-A8DA786A2D85}" type="presOf" srcId="{2A15363F-132A-473B-8E76-C696175A3F14}" destId="{AC9EDFED-1AA2-451F-966C-542ECDEE9A7F}" srcOrd="1" destOrd="0" presId="urn:microsoft.com/office/officeart/2005/8/layout/hProcess4"/>
    <dgm:cxn modelId="{F54F6C78-BCDC-48D7-ACAC-C262ECFAC464}" srcId="{21B3DD51-6609-4F4F-9D4A-B0D397E5B0D7}" destId="{2A15363F-132A-473B-8E76-C696175A3F14}" srcOrd="0" destOrd="0" parTransId="{2C6287EC-EC4E-4DA7-80DC-38CB6046F211}" sibTransId="{5405F748-096D-4B24-B02C-7A8EBDFCBED3}"/>
    <dgm:cxn modelId="{3BF17945-E5BD-411E-86E4-957832C47EDB}" type="presOf" srcId="{E90A6CC7-746D-4BCF-AAAE-33D43A4DEB67}" destId="{12518473-707E-4EFC-87D4-DE5098A0E6E0}" srcOrd="0" destOrd="0" presId="urn:microsoft.com/office/officeart/2005/8/layout/hProcess4"/>
    <dgm:cxn modelId="{B543C4E6-5548-4422-A590-5F8EB9D8FDE9}" type="presOf" srcId="{37E337D0-23E0-4BE9-BB05-741A76CCB0FB}" destId="{4145CD63-017B-4A8F-960B-C6810CF771F6}" srcOrd="0" destOrd="0" presId="urn:microsoft.com/office/officeart/2005/8/layout/hProcess4"/>
    <dgm:cxn modelId="{AF1C9B73-19DE-449A-B2F8-F37E01C60647}" type="presOf" srcId="{0D42A734-5C79-4E9D-8668-EE0C62B85703}" destId="{9C5DF845-1960-4A34-A691-4E41E1BE9EBB}" srcOrd="1" destOrd="0" presId="urn:microsoft.com/office/officeart/2005/8/layout/hProcess4"/>
    <dgm:cxn modelId="{AD8A05B2-BA99-4030-A227-5B908BA1B002}" srcId="{E90A6CC7-746D-4BCF-AAAE-33D43A4DEB67}" destId="{399FC9B5-AF2E-432F-A19F-504238C70C84}" srcOrd="0" destOrd="0" parTransId="{F9890D36-80D1-4D40-A5D8-595E99FB4098}" sibTransId="{0BB6E279-F1F7-4F19-B473-944FF22FF33B}"/>
    <dgm:cxn modelId="{6FE58582-F342-430E-A86A-1491677354B5}" type="presOf" srcId="{399FC9B5-AF2E-432F-A19F-504238C70C84}" destId="{EFB8D280-26D7-4A9B-9FAE-A05B887A542B}" srcOrd="0" destOrd="0" presId="urn:microsoft.com/office/officeart/2005/8/layout/hProcess4"/>
    <dgm:cxn modelId="{1EB537A6-C043-43C6-A219-42CD695B9A75}" srcId="{E90A6CC7-746D-4BCF-AAAE-33D43A4DEB67}" destId="{21B3DD51-6609-4F4F-9D4A-B0D397E5B0D7}" srcOrd="1" destOrd="0" parTransId="{B698533F-3500-42C3-AF75-F13925F56B55}" sibTransId="{37E337D0-23E0-4BE9-BB05-741A76CCB0FB}"/>
    <dgm:cxn modelId="{148F0A66-26A5-4C35-9559-A858FA4D6BE0}" type="presOf" srcId="{04A5D5C6-8832-4503-961B-7DEF2E87D54C}" destId="{63EF81BE-4F38-423E-9622-E16A37E86B47}" srcOrd="0" destOrd="0" presId="urn:microsoft.com/office/officeart/2005/8/layout/hProcess4"/>
    <dgm:cxn modelId="{D9FA0BAC-8C42-4CB2-99D6-6DC0A2013C4A}" type="presOf" srcId="{106D565D-E3A6-4C95-8432-619308A2F7A6}" destId="{D14AB04B-87FB-453F-B19D-7F1575168564}" srcOrd="0" destOrd="0" presId="urn:microsoft.com/office/officeart/2005/8/layout/hProcess4"/>
    <dgm:cxn modelId="{840349DE-2FDD-45E0-BEA5-12FD6DE1EE3C}" type="presParOf" srcId="{12518473-707E-4EFC-87D4-DE5098A0E6E0}" destId="{02FD3678-85D7-4035-BBF5-5A100ACC8DFD}" srcOrd="0" destOrd="0" presId="urn:microsoft.com/office/officeart/2005/8/layout/hProcess4"/>
    <dgm:cxn modelId="{42733F6F-F391-4D32-9A38-B2628364CB9D}" type="presParOf" srcId="{12518473-707E-4EFC-87D4-DE5098A0E6E0}" destId="{668D9092-E6AE-4A55-A9F4-A3FE3ABF9C51}" srcOrd="1" destOrd="0" presId="urn:microsoft.com/office/officeart/2005/8/layout/hProcess4"/>
    <dgm:cxn modelId="{7B123B60-1A84-408B-9127-5B91B210265A}" type="presParOf" srcId="{12518473-707E-4EFC-87D4-DE5098A0E6E0}" destId="{C8B97C4D-B221-47DC-B0A4-766FE537D420}" srcOrd="2" destOrd="0" presId="urn:microsoft.com/office/officeart/2005/8/layout/hProcess4"/>
    <dgm:cxn modelId="{FF6CAB4D-62F5-464C-BF8D-89B70BB26255}" type="presParOf" srcId="{C8B97C4D-B221-47DC-B0A4-766FE537D420}" destId="{779AFFE2-0608-45C4-9CD8-B83C557DABBC}" srcOrd="0" destOrd="0" presId="urn:microsoft.com/office/officeart/2005/8/layout/hProcess4"/>
    <dgm:cxn modelId="{C5B1EF45-62D0-4F50-A106-34BA0E5E3866}" type="presParOf" srcId="{779AFFE2-0608-45C4-9CD8-B83C557DABBC}" destId="{BE22DC96-1562-42B0-A05C-50C7BAD3DA2E}" srcOrd="0" destOrd="0" presId="urn:microsoft.com/office/officeart/2005/8/layout/hProcess4"/>
    <dgm:cxn modelId="{981C114F-F2DE-43F7-AFAE-02ED9A1FC752}" type="presParOf" srcId="{779AFFE2-0608-45C4-9CD8-B83C557DABBC}" destId="{D14AB04B-87FB-453F-B19D-7F1575168564}" srcOrd="1" destOrd="0" presId="urn:microsoft.com/office/officeart/2005/8/layout/hProcess4"/>
    <dgm:cxn modelId="{CE18E229-6329-4BB4-A262-1CFB9CB4CE5E}" type="presParOf" srcId="{779AFFE2-0608-45C4-9CD8-B83C557DABBC}" destId="{F1E256A0-5113-4EE9-A72B-4B3A18B67585}" srcOrd="2" destOrd="0" presId="urn:microsoft.com/office/officeart/2005/8/layout/hProcess4"/>
    <dgm:cxn modelId="{2DC09DDB-C641-491E-B0A4-FC3478761602}" type="presParOf" srcId="{779AFFE2-0608-45C4-9CD8-B83C557DABBC}" destId="{EFB8D280-26D7-4A9B-9FAE-A05B887A542B}" srcOrd="3" destOrd="0" presId="urn:microsoft.com/office/officeart/2005/8/layout/hProcess4"/>
    <dgm:cxn modelId="{2055D33C-013B-4225-95AD-00ABCC0D1454}" type="presParOf" srcId="{779AFFE2-0608-45C4-9CD8-B83C557DABBC}" destId="{ACEED1E8-CB66-4E70-B449-4CFD5A123F4F}" srcOrd="4" destOrd="0" presId="urn:microsoft.com/office/officeart/2005/8/layout/hProcess4"/>
    <dgm:cxn modelId="{09D0569A-9E83-46A5-9F7A-F63D5739D6F5}" type="presParOf" srcId="{C8B97C4D-B221-47DC-B0A4-766FE537D420}" destId="{15E5C244-01AD-43B0-A10D-DB1B4571C4F5}" srcOrd="1" destOrd="0" presId="urn:microsoft.com/office/officeart/2005/8/layout/hProcess4"/>
    <dgm:cxn modelId="{4521DCF1-EE0C-4586-9CD1-256B4D31B231}" type="presParOf" srcId="{C8B97C4D-B221-47DC-B0A4-766FE537D420}" destId="{90CA1D32-2792-48E1-80FA-1C6344EA5A62}" srcOrd="2" destOrd="0" presId="urn:microsoft.com/office/officeart/2005/8/layout/hProcess4"/>
    <dgm:cxn modelId="{B6FEDC83-47FC-474B-A264-1DD8779BB847}" type="presParOf" srcId="{90CA1D32-2792-48E1-80FA-1C6344EA5A62}" destId="{EAACA9A2-8136-4202-B7DE-7580D91C0A42}" srcOrd="0" destOrd="0" presId="urn:microsoft.com/office/officeart/2005/8/layout/hProcess4"/>
    <dgm:cxn modelId="{36ED90C3-F268-468C-8111-335D982A725B}" type="presParOf" srcId="{90CA1D32-2792-48E1-80FA-1C6344EA5A62}" destId="{C7ECA6B0-D192-4FB6-849E-F1F1693E61F3}" srcOrd="1" destOrd="0" presId="urn:microsoft.com/office/officeart/2005/8/layout/hProcess4"/>
    <dgm:cxn modelId="{4F3F6B39-F135-4248-B226-C2407FC59C5F}" type="presParOf" srcId="{90CA1D32-2792-48E1-80FA-1C6344EA5A62}" destId="{AC9EDFED-1AA2-451F-966C-542ECDEE9A7F}" srcOrd="2" destOrd="0" presId="urn:microsoft.com/office/officeart/2005/8/layout/hProcess4"/>
    <dgm:cxn modelId="{AA56E933-1598-42A3-B632-360E9C304242}" type="presParOf" srcId="{90CA1D32-2792-48E1-80FA-1C6344EA5A62}" destId="{E18A8808-03A1-45FA-9F52-A682A7AC68BE}" srcOrd="3" destOrd="0" presId="urn:microsoft.com/office/officeart/2005/8/layout/hProcess4"/>
    <dgm:cxn modelId="{76EA89ED-87F5-4A0C-AD65-2524D602912F}" type="presParOf" srcId="{90CA1D32-2792-48E1-80FA-1C6344EA5A62}" destId="{1F678106-6275-44E6-A02E-91F072080ECE}" srcOrd="4" destOrd="0" presId="urn:microsoft.com/office/officeart/2005/8/layout/hProcess4"/>
    <dgm:cxn modelId="{BC45C50B-293A-451A-8D69-069CC84ABC72}" type="presParOf" srcId="{C8B97C4D-B221-47DC-B0A4-766FE537D420}" destId="{4145CD63-017B-4A8F-960B-C6810CF771F6}" srcOrd="3" destOrd="0" presId="urn:microsoft.com/office/officeart/2005/8/layout/hProcess4"/>
    <dgm:cxn modelId="{3CBA1FA9-344A-41E5-A38B-61AED4597D87}" type="presParOf" srcId="{C8B97C4D-B221-47DC-B0A4-766FE537D420}" destId="{9D04A82B-C976-434E-A900-4E1FA4000479}" srcOrd="4" destOrd="0" presId="urn:microsoft.com/office/officeart/2005/8/layout/hProcess4"/>
    <dgm:cxn modelId="{F58AC2B5-F60B-486A-9427-7945ECDDD3FF}" type="presParOf" srcId="{9D04A82B-C976-434E-A900-4E1FA4000479}" destId="{493F8B9C-C453-4721-905D-6EC8AAC3B92F}" srcOrd="0" destOrd="0" presId="urn:microsoft.com/office/officeart/2005/8/layout/hProcess4"/>
    <dgm:cxn modelId="{1E106E53-322E-4D90-B5F5-9BE01805DDC1}" type="presParOf" srcId="{9D04A82B-C976-434E-A900-4E1FA4000479}" destId="{F6E95E17-703B-43EC-A2EC-C77FC59D5FFC}" srcOrd="1" destOrd="0" presId="urn:microsoft.com/office/officeart/2005/8/layout/hProcess4"/>
    <dgm:cxn modelId="{5098B341-A30D-4CC2-82E7-60559312B0E5}" type="presParOf" srcId="{9D04A82B-C976-434E-A900-4E1FA4000479}" destId="{9C5DF845-1960-4A34-A691-4E41E1BE9EBB}" srcOrd="2" destOrd="0" presId="urn:microsoft.com/office/officeart/2005/8/layout/hProcess4"/>
    <dgm:cxn modelId="{F4BA6C9B-0F5B-4582-8EFF-427E5B6FDD85}" type="presParOf" srcId="{9D04A82B-C976-434E-A900-4E1FA4000479}" destId="{63EF81BE-4F38-423E-9622-E16A37E86B47}" srcOrd="3" destOrd="0" presId="urn:microsoft.com/office/officeart/2005/8/layout/hProcess4"/>
    <dgm:cxn modelId="{F455149F-4A25-4BE1-8075-4D547CCA67AE}" type="presParOf" srcId="{9D04A82B-C976-434E-A900-4E1FA4000479}" destId="{AD10C483-5110-44FB-8385-233486056F75}"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334198-1FC8-453B-AD8F-B9166722FBFA}" type="doc">
      <dgm:prSet loTypeId="urn:microsoft.com/office/officeart/2005/8/layout/hProcess4" loCatId="process" qsTypeId="urn:microsoft.com/office/officeart/2005/8/quickstyle/3d3" qsCatId="3D" csTypeId="urn:microsoft.com/office/officeart/2005/8/colors/accent1_2" csCatId="accent1" phldr="1"/>
      <dgm:spPr/>
      <dgm:t>
        <a:bodyPr/>
        <a:lstStyle/>
        <a:p>
          <a:endParaRPr lang="id-ID"/>
        </a:p>
      </dgm:t>
    </dgm:pt>
    <dgm:pt modelId="{079F10D5-53FF-4594-9832-2AE8CC358BC0}">
      <dgm:prSet phldrT="[Text]"/>
      <dgm:spPr/>
      <dgm:t>
        <a:bodyPr/>
        <a:lstStyle/>
        <a:p>
          <a:r>
            <a:rPr lang="id-ID" dirty="0" smtClean="0"/>
            <a:t>Desugarisasi</a:t>
          </a:r>
          <a:endParaRPr lang="id-ID" dirty="0"/>
        </a:p>
      </dgm:t>
    </dgm:pt>
    <dgm:pt modelId="{FF18C516-7AE0-4121-9ED9-EB1BCAD0F586}" type="parTrans" cxnId="{2E648257-42C5-430F-AC9E-4C52B61D9C4F}">
      <dgm:prSet/>
      <dgm:spPr/>
      <dgm:t>
        <a:bodyPr/>
        <a:lstStyle/>
        <a:p>
          <a:endParaRPr lang="id-ID"/>
        </a:p>
      </dgm:t>
    </dgm:pt>
    <dgm:pt modelId="{B18DD275-7CA8-4793-A9E9-FAFE4E5B13EB}" type="sibTrans" cxnId="{2E648257-42C5-430F-AC9E-4C52B61D9C4F}">
      <dgm:prSet/>
      <dgm:spPr/>
      <dgm:t>
        <a:bodyPr/>
        <a:lstStyle/>
        <a:p>
          <a:endParaRPr lang="id-ID"/>
        </a:p>
      </dgm:t>
    </dgm:pt>
    <dgm:pt modelId="{DB1476FE-FC47-4B96-9513-90E824F8AE84}">
      <dgm:prSet phldrT="[Text]"/>
      <dgm:spPr/>
      <dgm:t>
        <a:bodyPr/>
        <a:lstStyle/>
        <a:p>
          <a:r>
            <a:rPr lang="id-ID" dirty="0" smtClean="0"/>
            <a:t>Desugarisasi dilakukan sebelum proses pengeringan untuk menghilangkan glukosa yang terkandung dalam putih telur</a:t>
          </a:r>
          <a:endParaRPr lang="id-ID" dirty="0"/>
        </a:p>
      </dgm:t>
    </dgm:pt>
    <dgm:pt modelId="{2F189144-4B53-418B-9EAD-BB2267218312}" type="parTrans" cxnId="{83FBA927-B480-4B1F-B6E8-47D801EBF0A0}">
      <dgm:prSet/>
      <dgm:spPr/>
      <dgm:t>
        <a:bodyPr/>
        <a:lstStyle/>
        <a:p>
          <a:endParaRPr lang="id-ID"/>
        </a:p>
      </dgm:t>
    </dgm:pt>
    <dgm:pt modelId="{91A7A9DD-65C3-4D8C-B197-E6DF3AF03E8B}" type="sibTrans" cxnId="{83FBA927-B480-4B1F-B6E8-47D801EBF0A0}">
      <dgm:prSet/>
      <dgm:spPr/>
      <dgm:t>
        <a:bodyPr/>
        <a:lstStyle/>
        <a:p>
          <a:endParaRPr lang="id-ID"/>
        </a:p>
      </dgm:t>
    </dgm:pt>
    <dgm:pt modelId="{92DBE739-A382-4A78-A782-0F5FC9E05CD4}">
      <dgm:prSet phldrT="[Text]"/>
      <dgm:spPr/>
      <dgm:t>
        <a:bodyPr/>
        <a:lstStyle/>
        <a:p>
          <a:r>
            <a:rPr lang="id-ID" dirty="0" smtClean="0"/>
            <a:t>Pengeringan</a:t>
          </a:r>
          <a:endParaRPr lang="id-ID" dirty="0"/>
        </a:p>
      </dgm:t>
    </dgm:pt>
    <dgm:pt modelId="{2F754C7F-3B37-44CD-A342-87893FA180A3}" type="parTrans" cxnId="{3DC538F6-B677-4FF8-915C-0EBCB77AFB0A}">
      <dgm:prSet/>
      <dgm:spPr/>
      <dgm:t>
        <a:bodyPr/>
        <a:lstStyle/>
        <a:p>
          <a:endParaRPr lang="id-ID"/>
        </a:p>
      </dgm:t>
    </dgm:pt>
    <dgm:pt modelId="{08BF1BE6-92E3-49B6-B2B7-A9327B8A3059}" type="sibTrans" cxnId="{3DC538F6-B677-4FF8-915C-0EBCB77AFB0A}">
      <dgm:prSet/>
      <dgm:spPr/>
      <dgm:t>
        <a:bodyPr/>
        <a:lstStyle/>
        <a:p>
          <a:endParaRPr lang="id-ID"/>
        </a:p>
      </dgm:t>
    </dgm:pt>
    <dgm:pt modelId="{F8B96102-84FC-4E60-9451-1DD498D38FA4}">
      <dgm:prSet phldrT="[Text]"/>
      <dgm:spPr/>
      <dgm:t>
        <a:bodyPr/>
        <a:lstStyle/>
        <a:p>
          <a:r>
            <a:rPr lang="id-ID" dirty="0" smtClean="0"/>
            <a:t>Pengeringan telur akan menghasilkan produk berupa tepung telur atau telur bubuk</a:t>
          </a:r>
          <a:endParaRPr lang="id-ID" dirty="0"/>
        </a:p>
      </dgm:t>
    </dgm:pt>
    <dgm:pt modelId="{7C9CF410-3401-43FE-AB2F-2A1EFDAF504D}" type="parTrans" cxnId="{554292A4-15C3-4CFB-9749-BFEFECB104FF}">
      <dgm:prSet/>
      <dgm:spPr/>
      <dgm:t>
        <a:bodyPr/>
        <a:lstStyle/>
        <a:p>
          <a:endParaRPr lang="id-ID"/>
        </a:p>
      </dgm:t>
    </dgm:pt>
    <dgm:pt modelId="{6FEB87C4-9643-4CE1-954F-2B75C629E70F}" type="sibTrans" cxnId="{554292A4-15C3-4CFB-9749-BFEFECB104FF}">
      <dgm:prSet/>
      <dgm:spPr/>
      <dgm:t>
        <a:bodyPr/>
        <a:lstStyle/>
        <a:p>
          <a:endParaRPr lang="id-ID"/>
        </a:p>
      </dgm:t>
    </dgm:pt>
    <dgm:pt modelId="{C3BF58A2-9019-4805-885F-A2147590FC0D}">
      <dgm:prSet phldrT="[Text]"/>
      <dgm:spPr/>
      <dgm:t>
        <a:bodyPr/>
        <a:lstStyle/>
        <a:p>
          <a:r>
            <a:rPr lang="id-ID" dirty="0" smtClean="0"/>
            <a:t>Penggilingan</a:t>
          </a:r>
          <a:endParaRPr lang="id-ID" dirty="0"/>
        </a:p>
      </dgm:t>
    </dgm:pt>
    <dgm:pt modelId="{DB08C3D3-CF08-4D6B-B709-2BD53BF71D80}" type="parTrans" cxnId="{75C9B1B2-785D-421D-8C7B-7ECD407A65E5}">
      <dgm:prSet/>
      <dgm:spPr/>
      <dgm:t>
        <a:bodyPr/>
        <a:lstStyle/>
        <a:p>
          <a:endParaRPr lang="id-ID"/>
        </a:p>
      </dgm:t>
    </dgm:pt>
    <dgm:pt modelId="{89FCCC16-24F6-4610-852B-AA4E2A2F0C1F}" type="sibTrans" cxnId="{75C9B1B2-785D-421D-8C7B-7ECD407A65E5}">
      <dgm:prSet/>
      <dgm:spPr/>
      <dgm:t>
        <a:bodyPr/>
        <a:lstStyle/>
        <a:p>
          <a:endParaRPr lang="id-ID"/>
        </a:p>
      </dgm:t>
    </dgm:pt>
    <dgm:pt modelId="{A2978C4D-27AA-40FC-8BA9-358293AA9486}">
      <dgm:prSet phldrT="[Text]"/>
      <dgm:spPr/>
      <dgm:t>
        <a:bodyPr/>
        <a:lstStyle/>
        <a:p>
          <a:r>
            <a:rPr lang="id-ID" dirty="0" smtClean="0"/>
            <a:t>Menghaluskan putih telur yang sudah melalui tahap pengeringan</a:t>
          </a:r>
          <a:endParaRPr lang="id-ID" dirty="0"/>
        </a:p>
      </dgm:t>
    </dgm:pt>
    <dgm:pt modelId="{73393421-4E4E-45DC-96A3-1B7F20CF9386}" type="parTrans" cxnId="{FABAB1C8-A8D7-458B-A204-19BA515AA461}">
      <dgm:prSet/>
      <dgm:spPr/>
      <dgm:t>
        <a:bodyPr/>
        <a:lstStyle/>
        <a:p>
          <a:endParaRPr lang="id-ID"/>
        </a:p>
      </dgm:t>
    </dgm:pt>
    <dgm:pt modelId="{715BB489-33EB-4B2D-BCEC-4F90729ABFEB}" type="sibTrans" cxnId="{FABAB1C8-A8D7-458B-A204-19BA515AA461}">
      <dgm:prSet/>
      <dgm:spPr/>
      <dgm:t>
        <a:bodyPr/>
        <a:lstStyle/>
        <a:p>
          <a:endParaRPr lang="id-ID"/>
        </a:p>
      </dgm:t>
    </dgm:pt>
    <dgm:pt modelId="{EEFE1227-5A9E-492E-94FA-0C6005D76380}" type="pres">
      <dgm:prSet presAssocID="{5D334198-1FC8-453B-AD8F-B9166722FBFA}" presName="Name0" presStyleCnt="0">
        <dgm:presLayoutVars>
          <dgm:dir/>
          <dgm:animLvl val="lvl"/>
          <dgm:resizeHandles val="exact"/>
        </dgm:presLayoutVars>
      </dgm:prSet>
      <dgm:spPr/>
      <dgm:t>
        <a:bodyPr/>
        <a:lstStyle/>
        <a:p>
          <a:endParaRPr lang="id-ID"/>
        </a:p>
      </dgm:t>
    </dgm:pt>
    <dgm:pt modelId="{45D5599C-1AE7-4C69-81E4-699B6D6142E3}" type="pres">
      <dgm:prSet presAssocID="{5D334198-1FC8-453B-AD8F-B9166722FBFA}" presName="tSp" presStyleCnt="0"/>
      <dgm:spPr/>
    </dgm:pt>
    <dgm:pt modelId="{9EBB511A-BB04-41F0-9A1C-DB5EE24A3F7D}" type="pres">
      <dgm:prSet presAssocID="{5D334198-1FC8-453B-AD8F-B9166722FBFA}" presName="bSp" presStyleCnt="0"/>
      <dgm:spPr/>
    </dgm:pt>
    <dgm:pt modelId="{FA352F1B-E36E-423C-9858-07A8AD475334}" type="pres">
      <dgm:prSet presAssocID="{5D334198-1FC8-453B-AD8F-B9166722FBFA}" presName="process" presStyleCnt="0"/>
      <dgm:spPr/>
    </dgm:pt>
    <dgm:pt modelId="{B6BB54AA-DF3A-48F2-B14F-836CA182E991}" type="pres">
      <dgm:prSet presAssocID="{079F10D5-53FF-4594-9832-2AE8CC358BC0}" presName="composite1" presStyleCnt="0"/>
      <dgm:spPr/>
    </dgm:pt>
    <dgm:pt modelId="{5C0EB004-2AA3-4312-B821-C555BDA8D8F7}" type="pres">
      <dgm:prSet presAssocID="{079F10D5-53FF-4594-9832-2AE8CC358BC0}" presName="dummyNode1" presStyleLbl="node1" presStyleIdx="0" presStyleCnt="3"/>
      <dgm:spPr/>
    </dgm:pt>
    <dgm:pt modelId="{553CE400-A514-4877-BE8C-E7D58D537B8A}" type="pres">
      <dgm:prSet presAssocID="{079F10D5-53FF-4594-9832-2AE8CC358BC0}" presName="childNode1" presStyleLbl="bgAcc1" presStyleIdx="0" presStyleCnt="3">
        <dgm:presLayoutVars>
          <dgm:bulletEnabled val="1"/>
        </dgm:presLayoutVars>
      </dgm:prSet>
      <dgm:spPr/>
      <dgm:t>
        <a:bodyPr/>
        <a:lstStyle/>
        <a:p>
          <a:endParaRPr lang="id-ID"/>
        </a:p>
      </dgm:t>
    </dgm:pt>
    <dgm:pt modelId="{D1BD635D-7559-4BF3-939C-DF4A8E8230E4}" type="pres">
      <dgm:prSet presAssocID="{079F10D5-53FF-4594-9832-2AE8CC358BC0}" presName="childNode1tx" presStyleLbl="bgAcc1" presStyleIdx="0" presStyleCnt="3">
        <dgm:presLayoutVars>
          <dgm:bulletEnabled val="1"/>
        </dgm:presLayoutVars>
      </dgm:prSet>
      <dgm:spPr/>
      <dgm:t>
        <a:bodyPr/>
        <a:lstStyle/>
        <a:p>
          <a:endParaRPr lang="id-ID"/>
        </a:p>
      </dgm:t>
    </dgm:pt>
    <dgm:pt modelId="{F192B981-46DA-4CA0-B6B7-9BA741586B2F}" type="pres">
      <dgm:prSet presAssocID="{079F10D5-53FF-4594-9832-2AE8CC358BC0}" presName="parentNode1" presStyleLbl="node1" presStyleIdx="0" presStyleCnt="3">
        <dgm:presLayoutVars>
          <dgm:chMax val="1"/>
          <dgm:bulletEnabled val="1"/>
        </dgm:presLayoutVars>
      </dgm:prSet>
      <dgm:spPr/>
      <dgm:t>
        <a:bodyPr/>
        <a:lstStyle/>
        <a:p>
          <a:endParaRPr lang="id-ID"/>
        </a:p>
      </dgm:t>
    </dgm:pt>
    <dgm:pt modelId="{924FE4EE-F089-4A0A-AF14-07203C62928F}" type="pres">
      <dgm:prSet presAssocID="{079F10D5-53FF-4594-9832-2AE8CC358BC0}" presName="connSite1" presStyleCnt="0"/>
      <dgm:spPr/>
    </dgm:pt>
    <dgm:pt modelId="{23B28800-CA30-401B-9BB8-79E4E0DFFC2B}" type="pres">
      <dgm:prSet presAssocID="{B18DD275-7CA8-4793-A9E9-FAFE4E5B13EB}" presName="Name9" presStyleLbl="sibTrans2D1" presStyleIdx="0" presStyleCnt="2"/>
      <dgm:spPr/>
      <dgm:t>
        <a:bodyPr/>
        <a:lstStyle/>
        <a:p>
          <a:endParaRPr lang="id-ID"/>
        </a:p>
      </dgm:t>
    </dgm:pt>
    <dgm:pt modelId="{53EC111D-553A-4A44-9368-78BF97CCB01E}" type="pres">
      <dgm:prSet presAssocID="{92DBE739-A382-4A78-A782-0F5FC9E05CD4}" presName="composite2" presStyleCnt="0"/>
      <dgm:spPr/>
    </dgm:pt>
    <dgm:pt modelId="{9C9DE1A5-7C16-408F-835D-43321FD46698}" type="pres">
      <dgm:prSet presAssocID="{92DBE739-A382-4A78-A782-0F5FC9E05CD4}" presName="dummyNode2" presStyleLbl="node1" presStyleIdx="0" presStyleCnt="3"/>
      <dgm:spPr/>
    </dgm:pt>
    <dgm:pt modelId="{AEF85D38-1E62-4054-9EFC-DBC290DED5F5}" type="pres">
      <dgm:prSet presAssocID="{92DBE739-A382-4A78-A782-0F5FC9E05CD4}" presName="childNode2" presStyleLbl="bgAcc1" presStyleIdx="1" presStyleCnt="3">
        <dgm:presLayoutVars>
          <dgm:bulletEnabled val="1"/>
        </dgm:presLayoutVars>
      </dgm:prSet>
      <dgm:spPr/>
      <dgm:t>
        <a:bodyPr/>
        <a:lstStyle/>
        <a:p>
          <a:endParaRPr lang="id-ID"/>
        </a:p>
      </dgm:t>
    </dgm:pt>
    <dgm:pt modelId="{3FBD8761-EADD-4E8F-98A9-6692929733C3}" type="pres">
      <dgm:prSet presAssocID="{92DBE739-A382-4A78-A782-0F5FC9E05CD4}" presName="childNode2tx" presStyleLbl="bgAcc1" presStyleIdx="1" presStyleCnt="3">
        <dgm:presLayoutVars>
          <dgm:bulletEnabled val="1"/>
        </dgm:presLayoutVars>
      </dgm:prSet>
      <dgm:spPr/>
      <dgm:t>
        <a:bodyPr/>
        <a:lstStyle/>
        <a:p>
          <a:endParaRPr lang="id-ID"/>
        </a:p>
      </dgm:t>
    </dgm:pt>
    <dgm:pt modelId="{DD172537-5B46-4CD2-A9B9-255741B491E5}" type="pres">
      <dgm:prSet presAssocID="{92DBE739-A382-4A78-A782-0F5FC9E05CD4}" presName="parentNode2" presStyleLbl="node1" presStyleIdx="1" presStyleCnt="3">
        <dgm:presLayoutVars>
          <dgm:chMax val="0"/>
          <dgm:bulletEnabled val="1"/>
        </dgm:presLayoutVars>
      </dgm:prSet>
      <dgm:spPr/>
      <dgm:t>
        <a:bodyPr/>
        <a:lstStyle/>
        <a:p>
          <a:endParaRPr lang="id-ID"/>
        </a:p>
      </dgm:t>
    </dgm:pt>
    <dgm:pt modelId="{8FA8F6D4-6896-4A60-9CD7-14C19E178E5B}" type="pres">
      <dgm:prSet presAssocID="{92DBE739-A382-4A78-A782-0F5FC9E05CD4}" presName="connSite2" presStyleCnt="0"/>
      <dgm:spPr/>
    </dgm:pt>
    <dgm:pt modelId="{8C99F8F7-659A-4136-A97D-6954E4BE60EB}" type="pres">
      <dgm:prSet presAssocID="{08BF1BE6-92E3-49B6-B2B7-A9327B8A3059}" presName="Name18" presStyleLbl="sibTrans2D1" presStyleIdx="1" presStyleCnt="2"/>
      <dgm:spPr/>
      <dgm:t>
        <a:bodyPr/>
        <a:lstStyle/>
        <a:p>
          <a:endParaRPr lang="id-ID"/>
        </a:p>
      </dgm:t>
    </dgm:pt>
    <dgm:pt modelId="{4541F7DE-65CC-48D9-B9CF-7C5E738B2233}" type="pres">
      <dgm:prSet presAssocID="{C3BF58A2-9019-4805-885F-A2147590FC0D}" presName="composite1" presStyleCnt="0"/>
      <dgm:spPr/>
    </dgm:pt>
    <dgm:pt modelId="{C7E2E953-0234-48E1-85A4-35D8B2A31F40}" type="pres">
      <dgm:prSet presAssocID="{C3BF58A2-9019-4805-885F-A2147590FC0D}" presName="dummyNode1" presStyleLbl="node1" presStyleIdx="1" presStyleCnt="3"/>
      <dgm:spPr/>
    </dgm:pt>
    <dgm:pt modelId="{95DC2F64-5362-482C-A9D6-5E748CA09A42}" type="pres">
      <dgm:prSet presAssocID="{C3BF58A2-9019-4805-885F-A2147590FC0D}" presName="childNode1" presStyleLbl="bgAcc1" presStyleIdx="2" presStyleCnt="3">
        <dgm:presLayoutVars>
          <dgm:bulletEnabled val="1"/>
        </dgm:presLayoutVars>
      </dgm:prSet>
      <dgm:spPr/>
      <dgm:t>
        <a:bodyPr/>
        <a:lstStyle/>
        <a:p>
          <a:endParaRPr lang="id-ID"/>
        </a:p>
      </dgm:t>
    </dgm:pt>
    <dgm:pt modelId="{4F589D24-E7CF-4AB2-AB56-67252382CB11}" type="pres">
      <dgm:prSet presAssocID="{C3BF58A2-9019-4805-885F-A2147590FC0D}" presName="childNode1tx" presStyleLbl="bgAcc1" presStyleIdx="2" presStyleCnt="3">
        <dgm:presLayoutVars>
          <dgm:bulletEnabled val="1"/>
        </dgm:presLayoutVars>
      </dgm:prSet>
      <dgm:spPr/>
      <dgm:t>
        <a:bodyPr/>
        <a:lstStyle/>
        <a:p>
          <a:endParaRPr lang="id-ID"/>
        </a:p>
      </dgm:t>
    </dgm:pt>
    <dgm:pt modelId="{F7C68A39-73E4-4351-979C-81896BC87BC2}" type="pres">
      <dgm:prSet presAssocID="{C3BF58A2-9019-4805-885F-A2147590FC0D}" presName="parentNode1" presStyleLbl="node1" presStyleIdx="2" presStyleCnt="3">
        <dgm:presLayoutVars>
          <dgm:chMax val="1"/>
          <dgm:bulletEnabled val="1"/>
        </dgm:presLayoutVars>
      </dgm:prSet>
      <dgm:spPr/>
      <dgm:t>
        <a:bodyPr/>
        <a:lstStyle/>
        <a:p>
          <a:endParaRPr lang="id-ID"/>
        </a:p>
      </dgm:t>
    </dgm:pt>
    <dgm:pt modelId="{7255E00A-1873-4D00-B692-C6DEB43ECA8E}" type="pres">
      <dgm:prSet presAssocID="{C3BF58A2-9019-4805-885F-A2147590FC0D}" presName="connSite1" presStyleCnt="0"/>
      <dgm:spPr/>
    </dgm:pt>
  </dgm:ptLst>
  <dgm:cxnLst>
    <dgm:cxn modelId="{554292A4-15C3-4CFB-9749-BFEFECB104FF}" srcId="{92DBE739-A382-4A78-A782-0F5FC9E05CD4}" destId="{F8B96102-84FC-4E60-9451-1DD498D38FA4}" srcOrd="0" destOrd="0" parTransId="{7C9CF410-3401-43FE-AB2F-2A1EFDAF504D}" sibTransId="{6FEB87C4-9643-4CE1-954F-2B75C629E70F}"/>
    <dgm:cxn modelId="{055F2604-7C91-4188-94E4-0197955BDEB0}" type="presOf" srcId="{C3BF58A2-9019-4805-885F-A2147590FC0D}" destId="{F7C68A39-73E4-4351-979C-81896BC87BC2}" srcOrd="0" destOrd="0" presId="urn:microsoft.com/office/officeart/2005/8/layout/hProcess4"/>
    <dgm:cxn modelId="{3DC538F6-B677-4FF8-915C-0EBCB77AFB0A}" srcId="{5D334198-1FC8-453B-AD8F-B9166722FBFA}" destId="{92DBE739-A382-4A78-A782-0F5FC9E05CD4}" srcOrd="1" destOrd="0" parTransId="{2F754C7F-3B37-44CD-A342-87893FA180A3}" sibTransId="{08BF1BE6-92E3-49B6-B2B7-A9327B8A3059}"/>
    <dgm:cxn modelId="{75C9B1B2-785D-421D-8C7B-7ECD407A65E5}" srcId="{5D334198-1FC8-453B-AD8F-B9166722FBFA}" destId="{C3BF58A2-9019-4805-885F-A2147590FC0D}" srcOrd="2" destOrd="0" parTransId="{DB08C3D3-CF08-4D6B-B709-2BD53BF71D80}" sibTransId="{89FCCC16-24F6-4610-852B-AA4E2A2F0C1F}"/>
    <dgm:cxn modelId="{D8627018-33AB-4A09-AA1C-5E91678B2BDF}" type="presOf" srcId="{F8B96102-84FC-4E60-9451-1DD498D38FA4}" destId="{AEF85D38-1E62-4054-9EFC-DBC290DED5F5}" srcOrd="0" destOrd="0" presId="urn:microsoft.com/office/officeart/2005/8/layout/hProcess4"/>
    <dgm:cxn modelId="{D527C7A8-F3A7-417E-A713-85D14CBA7D84}" type="presOf" srcId="{079F10D5-53FF-4594-9832-2AE8CC358BC0}" destId="{F192B981-46DA-4CA0-B6B7-9BA741586B2F}" srcOrd="0" destOrd="0" presId="urn:microsoft.com/office/officeart/2005/8/layout/hProcess4"/>
    <dgm:cxn modelId="{DAC7B339-7DFD-42DB-89C5-17B5DDE2FDA5}" type="presOf" srcId="{F8B96102-84FC-4E60-9451-1DD498D38FA4}" destId="{3FBD8761-EADD-4E8F-98A9-6692929733C3}" srcOrd="1" destOrd="0" presId="urn:microsoft.com/office/officeart/2005/8/layout/hProcess4"/>
    <dgm:cxn modelId="{FABAB1C8-A8D7-458B-A204-19BA515AA461}" srcId="{C3BF58A2-9019-4805-885F-A2147590FC0D}" destId="{A2978C4D-27AA-40FC-8BA9-358293AA9486}" srcOrd="0" destOrd="0" parTransId="{73393421-4E4E-45DC-96A3-1B7F20CF9386}" sibTransId="{715BB489-33EB-4B2D-BCEC-4F90729ABFEB}"/>
    <dgm:cxn modelId="{3B91B888-A3B9-4137-AC0A-AA9D32A8283D}" type="presOf" srcId="{DB1476FE-FC47-4B96-9513-90E824F8AE84}" destId="{D1BD635D-7559-4BF3-939C-DF4A8E8230E4}" srcOrd="1" destOrd="0" presId="urn:microsoft.com/office/officeart/2005/8/layout/hProcess4"/>
    <dgm:cxn modelId="{C00649BE-A582-4EC3-8612-354F143B6C46}" type="presOf" srcId="{92DBE739-A382-4A78-A782-0F5FC9E05CD4}" destId="{DD172537-5B46-4CD2-A9B9-255741B491E5}" srcOrd="0" destOrd="0" presId="urn:microsoft.com/office/officeart/2005/8/layout/hProcess4"/>
    <dgm:cxn modelId="{D2DFFB63-A898-43A6-8C5E-0ADDD42EDF80}" type="presOf" srcId="{5D334198-1FC8-453B-AD8F-B9166722FBFA}" destId="{EEFE1227-5A9E-492E-94FA-0C6005D76380}" srcOrd="0" destOrd="0" presId="urn:microsoft.com/office/officeart/2005/8/layout/hProcess4"/>
    <dgm:cxn modelId="{6C645918-830E-426F-885A-7FDE57B0F1FB}" type="presOf" srcId="{B18DD275-7CA8-4793-A9E9-FAFE4E5B13EB}" destId="{23B28800-CA30-401B-9BB8-79E4E0DFFC2B}" srcOrd="0" destOrd="0" presId="urn:microsoft.com/office/officeart/2005/8/layout/hProcess4"/>
    <dgm:cxn modelId="{2E648257-42C5-430F-AC9E-4C52B61D9C4F}" srcId="{5D334198-1FC8-453B-AD8F-B9166722FBFA}" destId="{079F10D5-53FF-4594-9832-2AE8CC358BC0}" srcOrd="0" destOrd="0" parTransId="{FF18C516-7AE0-4121-9ED9-EB1BCAD0F586}" sibTransId="{B18DD275-7CA8-4793-A9E9-FAFE4E5B13EB}"/>
    <dgm:cxn modelId="{83FBA927-B480-4B1F-B6E8-47D801EBF0A0}" srcId="{079F10D5-53FF-4594-9832-2AE8CC358BC0}" destId="{DB1476FE-FC47-4B96-9513-90E824F8AE84}" srcOrd="0" destOrd="0" parTransId="{2F189144-4B53-418B-9EAD-BB2267218312}" sibTransId="{91A7A9DD-65C3-4D8C-B197-E6DF3AF03E8B}"/>
    <dgm:cxn modelId="{94A90ACF-3FA0-4F46-A0EF-608C4A376F2F}" type="presOf" srcId="{DB1476FE-FC47-4B96-9513-90E824F8AE84}" destId="{553CE400-A514-4877-BE8C-E7D58D537B8A}" srcOrd="0" destOrd="0" presId="urn:microsoft.com/office/officeart/2005/8/layout/hProcess4"/>
    <dgm:cxn modelId="{74E2E3BE-5B36-4EA6-9962-EFCDAA044F2D}" type="presOf" srcId="{08BF1BE6-92E3-49B6-B2B7-A9327B8A3059}" destId="{8C99F8F7-659A-4136-A97D-6954E4BE60EB}" srcOrd="0" destOrd="0" presId="urn:microsoft.com/office/officeart/2005/8/layout/hProcess4"/>
    <dgm:cxn modelId="{FA3F9A4D-12B6-498E-8263-2EB23B04E476}" type="presOf" srcId="{A2978C4D-27AA-40FC-8BA9-358293AA9486}" destId="{95DC2F64-5362-482C-A9D6-5E748CA09A42}" srcOrd="0" destOrd="0" presId="urn:microsoft.com/office/officeart/2005/8/layout/hProcess4"/>
    <dgm:cxn modelId="{267D59C3-30E3-4610-9A77-7A91BAA66D4B}" type="presOf" srcId="{A2978C4D-27AA-40FC-8BA9-358293AA9486}" destId="{4F589D24-E7CF-4AB2-AB56-67252382CB11}" srcOrd="1" destOrd="0" presId="urn:microsoft.com/office/officeart/2005/8/layout/hProcess4"/>
    <dgm:cxn modelId="{B23A2F39-3736-48DA-AE1D-533D90ECB618}" type="presParOf" srcId="{EEFE1227-5A9E-492E-94FA-0C6005D76380}" destId="{45D5599C-1AE7-4C69-81E4-699B6D6142E3}" srcOrd="0" destOrd="0" presId="urn:microsoft.com/office/officeart/2005/8/layout/hProcess4"/>
    <dgm:cxn modelId="{0C1F8916-14E2-4E35-AC73-250224FEDE9B}" type="presParOf" srcId="{EEFE1227-5A9E-492E-94FA-0C6005D76380}" destId="{9EBB511A-BB04-41F0-9A1C-DB5EE24A3F7D}" srcOrd="1" destOrd="0" presId="urn:microsoft.com/office/officeart/2005/8/layout/hProcess4"/>
    <dgm:cxn modelId="{200180F5-BEDC-49EF-957E-52059AF46C47}" type="presParOf" srcId="{EEFE1227-5A9E-492E-94FA-0C6005D76380}" destId="{FA352F1B-E36E-423C-9858-07A8AD475334}" srcOrd="2" destOrd="0" presId="urn:microsoft.com/office/officeart/2005/8/layout/hProcess4"/>
    <dgm:cxn modelId="{F871EAE0-2A62-48CE-80D9-5F077D23913A}" type="presParOf" srcId="{FA352F1B-E36E-423C-9858-07A8AD475334}" destId="{B6BB54AA-DF3A-48F2-B14F-836CA182E991}" srcOrd="0" destOrd="0" presId="urn:microsoft.com/office/officeart/2005/8/layout/hProcess4"/>
    <dgm:cxn modelId="{204F277D-95F4-4525-B009-0FDF0DB8FFB8}" type="presParOf" srcId="{B6BB54AA-DF3A-48F2-B14F-836CA182E991}" destId="{5C0EB004-2AA3-4312-B821-C555BDA8D8F7}" srcOrd="0" destOrd="0" presId="urn:microsoft.com/office/officeart/2005/8/layout/hProcess4"/>
    <dgm:cxn modelId="{04ABBC39-3350-4099-AE0C-AB97028AFDA7}" type="presParOf" srcId="{B6BB54AA-DF3A-48F2-B14F-836CA182E991}" destId="{553CE400-A514-4877-BE8C-E7D58D537B8A}" srcOrd="1" destOrd="0" presId="urn:microsoft.com/office/officeart/2005/8/layout/hProcess4"/>
    <dgm:cxn modelId="{C2C73933-5C44-4334-96D9-BA4CC0E8800E}" type="presParOf" srcId="{B6BB54AA-DF3A-48F2-B14F-836CA182E991}" destId="{D1BD635D-7559-4BF3-939C-DF4A8E8230E4}" srcOrd="2" destOrd="0" presId="urn:microsoft.com/office/officeart/2005/8/layout/hProcess4"/>
    <dgm:cxn modelId="{1639DB0A-8502-4BDD-B405-870385004A33}" type="presParOf" srcId="{B6BB54AA-DF3A-48F2-B14F-836CA182E991}" destId="{F192B981-46DA-4CA0-B6B7-9BA741586B2F}" srcOrd="3" destOrd="0" presId="urn:microsoft.com/office/officeart/2005/8/layout/hProcess4"/>
    <dgm:cxn modelId="{0BCBF009-B527-4A7F-B8CF-DCEA412EF663}" type="presParOf" srcId="{B6BB54AA-DF3A-48F2-B14F-836CA182E991}" destId="{924FE4EE-F089-4A0A-AF14-07203C62928F}" srcOrd="4" destOrd="0" presId="urn:microsoft.com/office/officeart/2005/8/layout/hProcess4"/>
    <dgm:cxn modelId="{7CD25025-F193-47D3-B7DF-136E59C04FCF}" type="presParOf" srcId="{FA352F1B-E36E-423C-9858-07A8AD475334}" destId="{23B28800-CA30-401B-9BB8-79E4E0DFFC2B}" srcOrd="1" destOrd="0" presId="urn:microsoft.com/office/officeart/2005/8/layout/hProcess4"/>
    <dgm:cxn modelId="{42F2CBCD-8281-437F-8F85-F0D019794758}" type="presParOf" srcId="{FA352F1B-E36E-423C-9858-07A8AD475334}" destId="{53EC111D-553A-4A44-9368-78BF97CCB01E}" srcOrd="2" destOrd="0" presId="urn:microsoft.com/office/officeart/2005/8/layout/hProcess4"/>
    <dgm:cxn modelId="{3593F78B-3874-41D7-BE67-A67BF1A9819C}" type="presParOf" srcId="{53EC111D-553A-4A44-9368-78BF97CCB01E}" destId="{9C9DE1A5-7C16-408F-835D-43321FD46698}" srcOrd="0" destOrd="0" presId="urn:microsoft.com/office/officeart/2005/8/layout/hProcess4"/>
    <dgm:cxn modelId="{35BDF985-DBA9-4BF3-B46C-AAB8EC9824AB}" type="presParOf" srcId="{53EC111D-553A-4A44-9368-78BF97CCB01E}" destId="{AEF85D38-1E62-4054-9EFC-DBC290DED5F5}" srcOrd="1" destOrd="0" presId="urn:microsoft.com/office/officeart/2005/8/layout/hProcess4"/>
    <dgm:cxn modelId="{96843A79-FCC8-489C-AE7D-CE3D1ED70BEE}" type="presParOf" srcId="{53EC111D-553A-4A44-9368-78BF97CCB01E}" destId="{3FBD8761-EADD-4E8F-98A9-6692929733C3}" srcOrd="2" destOrd="0" presId="urn:microsoft.com/office/officeart/2005/8/layout/hProcess4"/>
    <dgm:cxn modelId="{FA49D602-3946-4B52-A7B3-DB6F754DA0FB}" type="presParOf" srcId="{53EC111D-553A-4A44-9368-78BF97CCB01E}" destId="{DD172537-5B46-4CD2-A9B9-255741B491E5}" srcOrd="3" destOrd="0" presId="urn:microsoft.com/office/officeart/2005/8/layout/hProcess4"/>
    <dgm:cxn modelId="{D5256A9F-DC65-4EF3-B6EA-7BD33CDE850C}" type="presParOf" srcId="{53EC111D-553A-4A44-9368-78BF97CCB01E}" destId="{8FA8F6D4-6896-4A60-9CD7-14C19E178E5B}" srcOrd="4" destOrd="0" presId="urn:microsoft.com/office/officeart/2005/8/layout/hProcess4"/>
    <dgm:cxn modelId="{DB610134-CA04-411B-89DA-A897FEE8CFCF}" type="presParOf" srcId="{FA352F1B-E36E-423C-9858-07A8AD475334}" destId="{8C99F8F7-659A-4136-A97D-6954E4BE60EB}" srcOrd="3" destOrd="0" presId="urn:microsoft.com/office/officeart/2005/8/layout/hProcess4"/>
    <dgm:cxn modelId="{76096949-BC7E-4A9A-8DA7-5FE2BF98F230}" type="presParOf" srcId="{FA352F1B-E36E-423C-9858-07A8AD475334}" destId="{4541F7DE-65CC-48D9-B9CF-7C5E738B2233}" srcOrd="4" destOrd="0" presId="urn:microsoft.com/office/officeart/2005/8/layout/hProcess4"/>
    <dgm:cxn modelId="{9A40C9E0-8B74-4B20-AA07-73750C7377CB}" type="presParOf" srcId="{4541F7DE-65CC-48D9-B9CF-7C5E738B2233}" destId="{C7E2E953-0234-48E1-85A4-35D8B2A31F40}" srcOrd="0" destOrd="0" presId="urn:microsoft.com/office/officeart/2005/8/layout/hProcess4"/>
    <dgm:cxn modelId="{81B80BF0-F39E-4B69-BE6C-D4DCF130C80D}" type="presParOf" srcId="{4541F7DE-65CC-48D9-B9CF-7C5E738B2233}" destId="{95DC2F64-5362-482C-A9D6-5E748CA09A42}" srcOrd="1" destOrd="0" presId="urn:microsoft.com/office/officeart/2005/8/layout/hProcess4"/>
    <dgm:cxn modelId="{F091230B-94BB-416D-9FF9-54FAD4AC18A0}" type="presParOf" srcId="{4541F7DE-65CC-48D9-B9CF-7C5E738B2233}" destId="{4F589D24-E7CF-4AB2-AB56-67252382CB11}" srcOrd="2" destOrd="0" presId="urn:microsoft.com/office/officeart/2005/8/layout/hProcess4"/>
    <dgm:cxn modelId="{A6A42E2D-5DC4-4974-B001-CE6779D62BED}" type="presParOf" srcId="{4541F7DE-65CC-48D9-B9CF-7C5E738B2233}" destId="{F7C68A39-73E4-4351-979C-81896BC87BC2}" srcOrd="3" destOrd="0" presId="urn:microsoft.com/office/officeart/2005/8/layout/hProcess4"/>
    <dgm:cxn modelId="{5E6F030C-CA1E-447A-84FF-ACB94E797983}" type="presParOf" srcId="{4541F7DE-65CC-48D9-B9CF-7C5E738B2233}" destId="{7255E00A-1873-4D00-B692-C6DEB43ECA8E}"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00CFE27-AE86-4A1A-9E0D-70136395FE0E}" type="datetimeFigureOut">
              <a:rPr lang="id-ID" smtClean="0"/>
              <a:pPr/>
              <a:t>26/12/2018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98AA648-4988-4619-A9BE-53DEF3EE2C00}" type="slidenum">
              <a:rPr lang="id-ID" smtClean="0"/>
              <a:pPr/>
              <a:t>‹#›</a:t>
            </a:fld>
            <a:endParaRPr lang="id-ID"/>
          </a:p>
        </p:txBody>
      </p:sp>
    </p:spTree>
    <p:extLst>
      <p:ext uri="{BB962C8B-B14F-4D97-AF65-F5344CB8AC3E}">
        <p14:creationId xmlns:p14="http://schemas.microsoft.com/office/powerpoint/2010/main" val="22414679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B98AA648-4988-4619-A9BE-53DEF3EE2C00}" type="slidenum">
              <a:rPr lang="id-ID" smtClean="0"/>
              <a:pPr/>
              <a:t>28</a:t>
            </a:fld>
            <a:endParaRPr lang="id-ID"/>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B98AA648-4988-4619-A9BE-53DEF3EE2C00}" type="slidenum">
              <a:rPr lang="id-ID" smtClean="0"/>
              <a:pPr/>
              <a:t>29</a:t>
            </a:fld>
            <a:endParaRPr 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B98AA648-4988-4619-A9BE-53DEF3EE2C00}" type="slidenum">
              <a:rPr lang="id-ID" smtClean="0"/>
              <a:pPr/>
              <a:t>50</a:t>
            </a:fld>
            <a:endParaRPr 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0140FB38-C311-4E1F-AB85-85B3428CD34A}" type="datetimeFigureOut">
              <a:rPr lang="id-ID" smtClean="0"/>
              <a:pPr/>
              <a:t>26/12/2018</a:t>
            </a:fld>
            <a:endParaRPr lang="id-ID"/>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id-ID"/>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6E38229A-6658-401A-A2C5-66426EFC287A}"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0140FB38-C311-4E1F-AB85-85B3428CD34A}" type="datetimeFigureOut">
              <a:rPr lang="id-ID" smtClean="0"/>
              <a:pPr/>
              <a:t>26/12/2018</a:t>
            </a:fld>
            <a:endParaRPr lang="id-ID"/>
          </a:p>
        </p:txBody>
      </p:sp>
      <p:sp>
        <p:nvSpPr>
          <p:cNvPr id="9" name="Slide Number Placeholder 8"/>
          <p:cNvSpPr>
            <a:spLocks noGrp="1"/>
          </p:cNvSpPr>
          <p:nvPr>
            <p:ph type="sldNum" sz="quarter" idx="15"/>
          </p:nvPr>
        </p:nvSpPr>
        <p:spPr/>
        <p:txBody>
          <a:bodyPr rtlCol="0"/>
          <a:lstStyle/>
          <a:p>
            <a:fld id="{6E38229A-6658-401A-A2C5-66426EFC287A}" type="slidenum">
              <a:rPr lang="id-ID" smtClean="0"/>
              <a:pPr/>
              <a:t>‹#›</a:t>
            </a:fld>
            <a:endParaRPr lang="id-ID"/>
          </a:p>
        </p:txBody>
      </p:sp>
      <p:sp>
        <p:nvSpPr>
          <p:cNvPr id="10" name="Footer Placeholder 9"/>
          <p:cNvSpPr>
            <a:spLocks noGrp="1"/>
          </p:cNvSpPr>
          <p:nvPr>
            <p:ph type="ftr" sz="quarter" idx="16"/>
          </p:nvPr>
        </p:nvSpPr>
        <p:spPr/>
        <p:txBody>
          <a:bodyPr rtlCol="0"/>
          <a:lstStyle/>
          <a:p>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0140FB38-C311-4E1F-AB85-85B3428CD34A}" type="datetimeFigureOut">
              <a:rPr lang="id-ID" smtClean="0"/>
              <a:pPr/>
              <a:t>26/12/2018</a:t>
            </a:fld>
            <a:endParaRPr lang="id-ID"/>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id-ID"/>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6E38229A-6658-401A-A2C5-66426EFC287A}" type="slidenum">
              <a:rPr lang="id-ID" smtClean="0"/>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0140FB38-C311-4E1F-AB85-85B3428CD34A}" type="datetimeFigureOut">
              <a:rPr lang="id-ID" smtClean="0"/>
              <a:pPr/>
              <a:t>26/12/2018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E38229A-6658-401A-A2C5-66426EFC287A}" type="slidenum">
              <a:rPr lang="id-ID" smtClean="0"/>
              <a:pPr/>
              <a:t>‹#›</a:t>
            </a:fld>
            <a:endParaRPr lang="id-ID"/>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0140FB38-C311-4E1F-AB85-85B3428CD34A}" type="datetimeFigureOut">
              <a:rPr lang="id-ID" smtClean="0"/>
              <a:pPr/>
              <a:t>26/12/2018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E38229A-6658-401A-A2C5-66426EFC287A}" type="slidenum">
              <a:rPr lang="id-ID" smtClean="0"/>
              <a:pPr/>
              <a:t>‹#›</a:t>
            </a:fld>
            <a:endParaRPr lang="id-ID"/>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0140FB38-C311-4E1F-AB85-85B3428CD34A}" type="datetimeFigureOut">
              <a:rPr lang="id-ID" smtClean="0"/>
              <a:pPr/>
              <a:t>26/12/2018</a:t>
            </a:fld>
            <a:endParaRPr lang="id-ID"/>
          </a:p>
        </p:txBody>
      </p:sp>
      <p:sp>
        <p:nvSpPr>
          <p:cNvPr id="7" name="Slide Number Placeholder 6"/>
          <p:cNvSpPr>
            <a:spLocks noGrp="1"/>
          </p:cNvSpPr>
          <p:nvPr>
            <p:ph type="sldNum" sz="quarter" idx="11"/>
          </p:nvPr>
        </p:nvSpPr>
        <p:spPr/>
        <p:txBody>
          <a:bodyPr rtlCol="0"/>
          <a:lstStyle/>
          <a:p>
            <a:fld id="{6E38229A-6658-401A-A2C5-66426EFC287A}" type="slidenum">
              <a:rPr lang="id-ID" smtClean="0"/>
              <a:pPr/>
              <a:t>‹#›</a:t>
            </a:fld>
            <a:endParaRPr lang="id-ID"/>
          </a:p>
        </p:txBody>
      </p:sp>
      <p:sp>
        <p:nvSpPr>
          <p:cNvPr id="8" name="Footer Placeholder 7"/>
          <p:cNvSpPr>
            <a:spLocks noGrp="1"/>
          </p:cNvSpPr>
          <p:nvPr>
            <p:ph type="ftr" sz="quarter" idx="12"/>
          </p:nvPr>
        </p:nvSpPr>
        <p:spPr/>
        <p:txBody>
          <a:bodyPr rtlCol="0"/>
          <a:lstStyle/>
          <a:p>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40FB38-C311-4E1F-AB85-85B3428CD34A}" type="datetimeFigureOut">
              <a:rPr lang="id-ID" smtClean="0"/>
              <a:pPr/>
              <a:t>26/12/2018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E38229A-6658-401A-A2C5-66426EFC287A}"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0140FB38-C311-4E1F-AB85-85B3428CD34A}" type="datetimeFigureOut">
              <a:rPr lang="id-ID" smtClean="0"/>
              <a:pPr/>
              <a:t>26/12/2018</a:t>
            </a:fld>
            <a:endParaRPr lang="id-ID"/>
          </a:p>
        </p:txBody>
      </p:sp>
      <p:sp>
        <p:nvSpPr>
          <p:cNvPr id="22" name="Slide Number Placeholder 21"/>
          <p:cNvSpPr>
            <a:spLocks noGrp="1"/>
          </p:cNvSpPr>
          <p:nvPr>
            <p:ph type="sldNum" sz="quarter" idx="15"/>
          </p:nvPr>
        </p:nvSpPr>
        <p:spPr/>
        <p:txBody>
          <a:bodyPr rtlCol="0"/>
          <a:lstStyle/>
          <a:p>
            <a:fld id="{6E38229A-6658-401A-A2C5-66426EFC287A}" type="slidenum">
              <a:rPr lang="id-ID" smtClean="0"/>
              <a:pPr/>
              <a:t>‹#›</a:t>
            </a:fld>
            <a:endParaRPr lang="id-ID"/>
          </a:p>
        </p:txBody>
      </p:sp>
      <p:sp>
        <p:nvSpPr>
          <p:cNvPr id="23" name="Footer Placeholder 22"/>
          <p:cNvSpPr>
            <a:spLocks noGrp="1"/>
          </p:cNvSpPr>
          <p:nvPr>
            <p:ph type="ftr" sz="quarter" idx="16"/>
          </p:nvPr>
        </p:nvSpPr>
        <p:spPr/>
        <p:txBody>
          <a:bodyPr rtlCol="0"/>
          <a:lstStyle/>
          <a:p>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0140FB38-C311-4E1F-AB85-85B3428CD34A}" type="datetimeFigureOut">
              <a:rPr lang="id-ID" smtClean="0"/>
              <a:pPr/>
              <a:t>26/12/2018</a:t>
            </a:fld>
            <a:endParaRPr lang="id-ID"/>
          </a:p>
        </p:txBody>
      </p:sp>
      <p:sp>
        <p:nvSpPr>
          <p:cNvPr id="18" name="Slide Number Placeholder 17"/>
          <p:cNvSpPr>
            <a:spLocks noGrp="1"/>
          </p:cNvSpPr>
          <p:nvPr>
            <p:ph type="sldNum" sz="quarter" idx="11"/>
          </p:nvPr>
        </p:nvSpPr>
        <p:spPr/>
        <p:txBody>
          <a:bodyPr rtlCol="0"/>
          <a:lstStyle/>
          <a:p>
            <a:fld id="{6E38229A-6658-401A-A2C5-66426EFC287A}" type="slidenum">
              <a:rPr lang="id-ID" smtClean="0"/>
              <a:pPr/>
              <a:t>‹#›</a:t>
            </a:fld>
            <a:endParaRPr lang="id-ID"/>
          </a:p>
        </p:txBody>
      </p:sp>
      <p:sp>
        <p:nvSpPr>
          <p:cNvPr id="21" name="Footer Placeholder 20"/>
          <p:cNvSpPr>
            <a:spLocks noGrp="1"/>
          </p:cNvSpPr>
          <p:nvPr>
            <p:ph type="ftr" sz="quarter" idx="12"/>
          </p:nvPr>
        </p:nvSpPr>
        <p:spPr/>
        <p:txBody>
          <a:bodyPr rtlCol="0"/>
          <a:lstStyle/>
          <a:p>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40FB38-C311-4E1F-AB85-85B3428CD34A}" type="datetimeFigureOut">
              <a:rPr lang="id-ID" smtClean="0"/>
              <a:pPr/>
              <a:t>26/12/2018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E38229A-6658-401A-A2C5-66426EFC287A}"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40FB38-C311-4E1F-AB85-85B3428CD34A}" type="datetimeFigureOut">
              <a:rPr lang="id-ID" smtClean="0"/>
              <a:pPr/>
              <a:t>26/12/2018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E38229A-6658-401A-A2C5-66426EFC287A}"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0140FB38-C311-4E1F-AB85-85B3428CD34A}" type="datetimeFigureOut">
              <a:rPr lang="id-ID" smtClean="0"/>
              <a:pPr/>
              <a:t>26/12/2018</a:t>
            </a:fld>
            <a:endParaRPr lang="id-ID"/>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id-ID"/>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6E38229A-6658-401A-A2C5-66426EFC287A}"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8"/>
            <a:ext cx="7772400" cy="1470025"/>
          </a:xfrm>
        </p:spPr>
        <p:txBody>
          <a:bodyPr>
            <a:normAutofit/>
          </a:bodyPr>
          <a:lstStyle/>
          <a:p>
            <a:pPr algn="ctr"/>
            <a:r>
              <a:rPr lang="id-ID" dirty="0" smtClean="0">
                <a:solidFill>
                  <a:schemeClr val="tx1"/>
                </a:solidFill>
              </a:rPr>
              <a:t>Komposisi dan Kandungan Gizi Pada Telur</a:t>
            </a:r>
            <a:endParaRPr lang="id-ID" dirty="0">
              <a:solidFill>
                <a:schemeClr val="tx1"/>
              </a:solidFill>
            </a:endParaRPr>
          </a:p>
        </p:txBody>
      </p:sp>
      <p:sp>
        <p:nvSpPr>
          <p:cNvPr id="3" name="Subtitle 2"/>
          <p:cNvSpPr>
            <a:spLocks noGrp="1"/>
          </p:cNvSpPr>
          <p:nvPr>
            <p:ph type="subTitle" idx="1"/>
          </p:nvPr>
        </p:nvSpPr>
        <p:spPr>
          <a:xfrm>
            <a:off x="323528" y="2564904"/>
            <a:ext cx="8424936" cy="4032448"/>
          </a:xfrm>
        </p:spPr>
        <p:txBody>
          <a:bodyPr/>
          <a:lstStyle/>
          <a:p>
            <a:pPr algn="ctr"/>
            <a:r>
              <a:rPr lang="id-ID" dirty="0" smtClean="0">
                <a:solidFill>
                  <a:schemeClr val="tx1"/>
                </a:solidFill>
              </a:rPr>
              <a:t>Dosen Pengampu : Dr. Pi. Rizky Mulyani Dwi Ujianti, M.Si</a:t>
            </a:r>
          </a:p>
          <a:p>
            <a:endParaRPr lang="id-ID" dirty="0" smtClean="0">
              <a:solidFill>
                <a:schemeClr val="tx1"/>
              </a:solidFill>
            </a:endParaRPr>
          </a:p>
          <a:p>
            <a:pPr algn="ctr"/>
            <a:r>
              <a:rPr lang="id-ID" dirty="0" smtClean="0">
                <a:solidFill>
                  <a:schemeClr val="tx1"/>
                </a:solidFill>
              </a:rPr>
              <a:t>Disusun Oleh:</a:t>
            </a:r>
          </a:p>
          <a:p>
            <a:pPr algn="ctr"/>
            <a:endParaRPr lang="id-ID" dirty="0" smtClean="0">
              <a:solidFill>
                <a:schemeClr val="tx1"/>
              </a:solidFill>
            </a:endParaRPr>
          </a:p>
          <a:p>
            <a:pPr marL="342900" indent="-342900">
              <a:buFont typeface="+mj-lt"/>
              <a:buAutoNum type="arabicPeriod"/>
            </a:pPr>
            <a:r>
              <a:rPr lang="id-ID" dirty="0" smtClean="0">
                <a:solidFill>
                  <a:schemeClr val="tx1"/>
                </a:solidFill>
              </a:rPr>
              <a:t>Nur Khasanah		 (17690002)</a:t>
            </a:r>
          </a:p>
          <a:p>
            <a:pPr marL="342900" indent="-342900">
              <a:buFont typeface="+mj-lt"/>
              <a:buAutoNum type="arabicPeriod"/>
            </a:pPr>
            <a:r>
              <a:rPr lang="id-ID" dirty="0" smtClean="0">
                <a:solidFill>
                  <a:schemeClr val="tx1"/>
                </a:solidFill>
              </a:rPr>
              <a:t>Mirratunnisya		 (17690004)</a:t>
            </a:r>
          </a:p>
          <a:p>
            <a:pPr marL="342900" indent="-342900">
              <a:buFont typeface="+mj-lt"/>
              <a:buAutoNum type="arabicPeriod"/>
            </a:pPr>
            <a:r>
              <a:rPr lang="id-ID" dirty="0">
                <a:solidFill>
                  <a:schemeClr val="tx1"/>
                </a:solidFill>
              </a:rPr>
              <a:t>Ayuni </a:t>
            </a:r>
            <a:r>
              <a:rPr lang="id-ID" dirty="0" smtClean="0">
                <a:solidFill>
                  <a:schemeClr val="tx1"/>
                </a:solidFill>
              </a:rPr>
              <a:t>Rizma Maulida	 (17690015)</a:t>
            </a:r>
          </a:p>
          <a:p>
            <a:pPr marL="342900" indent="-342900">
              <a:buFont typeface="+mj-lt"/>
              <a:buAutoNum type="arabicPeriod"/>
            </a:pPr>
            <a:r>
              <a:rPr lang="en-US" sz="1600" dirty="0" err="1" smtClean="0">
                <a:solidFill>
                  <a:schemeClr val="tx1"/>
                </a:solidFill>
              </a:rPr>
              <a:t>Taib</a:t>
            </a:r>
            <a:r>
              <a:rPr lang="en-US" sz="1600" dirty="0" smtClean="0">
                <a:solidFill>
                  <a:schemeClr val="tx1"/>
                </a:solidFill>
              </a:rPr>
              <a:t> </a:t>
            </a:r>
            <a:r>
              <a:rPr lang="en-US" sz="1600" dirty="0" err="1" smtClean="0">
                <a:solidFill>
                  <a:schemeClr val="tx1"/>
                </a:solidFill>
              </a:rPr>
              <a:t>Khaqiqi</a:t>
            </a:r>
            <a:r>
              <a:rPr lang="id-ID" sz="1600" dirty="0" smtClean="0">
                <a:solidFill>
                  <a:schemeClr val="tx1"/>
                </a:solidFill>
              </a:rPr>
              <a:t> 			  (</a:t>
            </a:r>
            <a:r>
              <a:rPr lang="en-US" sz="1600" dirty="0" smtClean="0">
                <a:solidFill>
                  <a:schemeClr val="tx1"/>
                </a:solidFill>
              </a:rPr>
              <a:t>17690001</a:t>
            </a:r>
            <a:r>
              <a:rPr lang="id-ID" sz="1600" dirty="0" smtClean="0">
                <a:solidFill>
                  <a:schemeClr val="tx1"/>
                </a:solidFill>
              </a:rPr>
              <a:t>)</a:t>
            </a:r>
            <a:endParaRPr lang="en-US" sz="1600" dirty="0" smtClean="0">
              <a:solidFill>
                <a:schemeClr val="tx1"/>
              </a:solidFill>
            </a:endParaRPr>
          </a:p>
          <a:p>
            <a:pPr marL="342900" indent="-342900">
              <a:buFont typeface="+mj-lt"/>
              <a:buAutoNum type="arabicPeriod"/>
            </a:pPr>
            <a:endParaRPr lang="id-ID" dirty="0">
              <a:solidFill>
                <a:schemeClr val="tx1"/>
              </a:solidFill>
            </a:endParaRPr>
          </a:p>
          <a:p>
            <a:pPr marL="342900" indent="-342900">
              <a:buFont typeface="+mj-lt"/>
              <a:buAutoNum type="arabicPeriod"/>
            </a:pPr>
            <a:endParaRPr lang="id-ID" dirty="0">
              <a:solidFill>
                <a:schemeClr val="tx1"/>
              </a:solidFill>
            </a:endParaRPr>
          </a:p>
        </p:txBody>
      </p:sp>
    </p:spTree>
    <p:extLst>
      <p:ext uri="{BB962C8B-B14F-4D97-AF65-F5344CB8AC3E}">
        <p14:creationId xmlns:p14="http://schemas.microsoft.com/office/powerpoint/2010/main" val="41509553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951706"/>
          </a:xfrm>
        </p:spPr>
        <p:txBody>
          <a:bodyPr>
            <a:normAutofit/>
          </a:bodyPr>
          <a:lstStyle/>
          <a:p>
            <a:r>
              <a:rPr lang="en-US" sz="3600" dirty="0" smtClean="0">
                <a:effectLst/>
                <a:latin typeface="+mn-lt"/>
              </a:rPr>
              <a:t>JENIS-JENIS TELUR</a:t>
            </a:r>
            <a:endParaRPr lang="en-US" sz="3600" dirty="0">
              <a:effectLst/>
              <a:latin typeface="+mn-lt"/>
            </a:endParaRPr>
          </a:p>
        </p:txBody>
      </p:sp>
      <p:sp>
        <p:nvSpPr>
          <p:cNvPr id="3" name="Content Placeholder 2"/>
          <p:cNvSpPr>
            <a:spLocks noGrp="1"/>
          </p:cNvSpPr>
          <p:nvPr>
            <p:ph idx="1"/>
          </p:nvPr>
        </p:nvSpPr>
        <p:spPr>
          <a:xfrm>
            <a:off x="457200" y="1295400"/>
            <a:ext cx="8229600" cy="5159408"/>
          </a:xfrm>
        </p:spPr>
        <p:txBody>
          <a:bodyPr>
            <a:normAutofit/>
          </a:bodyPr>
          <a:lstStyle/>
          <a:p>
            <a:pPr>
              <a:buFont typeface="Wingdings" pitchFamily="2" charset="2"/>
              <a:buChar char="v"/>
            </a:pPr>
            <a:r>
              <a:rPr lang="en-US" dirty="0" err="1" smtClean="0"/>
              <a:t>Telur</a:t>
            </a:r>
            <a:r>
              <a:rPr lang="en-US" dirty="0" smtClean="0"/>
              <a:t> </a:t>
            </a:r>
            <a:r>
              <a:rPr lang="en-US" dirty="0" err="1" smtClean="0"/>
              <a:t>Ayam</a:t>
            </a:r>
            <a:endParaRPr lang="en-US" dirty="0" smtClean="0"/>
          </a:p>
          <a:p>
            <a:pPr>
              <a:buNone/>
            </a:pPr>
            <a:r>
              <a:rPr lang="en-US" sz="2400" dirty="0" err="1" smtClean="0"/>
              <a:t>Ada</a:t>
            </a:r>
            <a:r>
              <a:rPr lang="en-US" sz="2400" dirty="0" smtClean="0"/>
              <a:t> </a:t>
            </a:r>
            <a:r>
              <a:rPr lang="en-US" sz="2400" dirty="0" err="1" smtClean="0"/>
              <a:t>dua</a:t>
            </a:r>
            <a:r>
              <a:rPr lang="en-US" sz="2400" dirty="0" smtClean="0"/>
              <a:t> </a:t>
            </a:r>
            <a:r>
              <a:rPr lang="en-US" sz="2400" dirty="0" err="1" smtClean="0"/>
              <a:t>jenis</a:t>
            </a:r>
            <a:r>
              <a:rPr lang="en-US" sz="2400" dirty="0" smtClean="0"/>
              <a:t> </a:t>
            </a:r>
            <a:r>
              <a:rPr lang="en-US" sz="2400" dirty="0" err="1" smtClean="0"/>
              <a:t>telur</a:t>
            </a:r>
            <a:r>
              <a:rPr lang="en-US" sz="2400" dirty="0" smtClean="0"/>
              <a:t> </a:t>
            </a:r>
            <a:r>
              <a:rPr lang="en-US" sz="2400" dirty="0" err="1" smtClean="0"/>
              <a:t>ayam</a:t>
            </a:r>
            <a:r>
              <a:rPr lang="en-US" sz="2400" dirty="0" smtClean="0"/>
              <a:t>, </a:t>
            </a:r>
            <a:r>
              <a:rPr lang="en-US" sz="2400" dirty="0" err="1" smtClean="0"/>
              <a:t>yaitu</a:t>
            </a:r>
            <a:r>
              <a:rPr lang="en-US" sz="2400" dirty="0" smtClean="0"/>
              <a:t>:</a:t>
            </a:r>
          </a:p>
          <a:p>
            <a:pPr>
              <a:buNone/>
            </a:pPr>
            <a:r>
              <a:rPr lang="en-US" sz="2400" dirty="0" smtClean="0"/>
              <a:t>-</a:t>
            </a:r>
            <a:r>
              <a:rPr lang="en-US" sz="2400" dirty="0" err="1" smtClean="0"/>
              <a:t>telur</a:t>
            </a:r>
            <a:r>
              <a:rPr lang="en-US" sz="2400" dirty="0" smtClean="0"/>
              <a:t> </a:t>
            </a:r>
            <a:r>
              <a:rPr lang="en-US" sz="2400" dirty="0" err="1" smtClean="0"/>
              <a:t>ayam</a:t>
            </a:r>
            <a:r>
              <a:rPr lang="en-US" sz="2400" dirty="0" smtClean="0"/>
              <a:t> boiler (</a:t>
            </a:r>
            <a:r>
              <a:rPr lang="en-US" sz="2400" dirty="0" err="1" smtClean="0"/>
              <a:t>ayam</a:t>
            </a:r>
            <a:r>
              <a:rPr lang="en-US" sz="2400" dirty="0" smtClean="0"/>
              <a:t> </a:t>
            </a:r>
            <a:r>
              <a:rPr lang="en-US" sz="2400" dirty="0" err="1" smtClean="0"/>
              <a:t>petelur</a:t>
            </a:r>
            <a:r>
              <a:rPr lang="en-US" sz="2400" dirty="0" smtClean="0"/>
              <a:t>)</a:t>
            </a:r>
          </a:p>
          <a:p>
            <a:pPr marL="63500" indent="0">
              <a:buNone/>
            </a:pPr>
            <a:r>
              <a:rPr lang="en-US" sz="2400" dirty="0" err="1" smtClean="0"/>
              <a:t>bentuk</a:t>
            </a:r>
            <a:r>
              <a:rPr lang="en-US" sz="2400" dirty="0" smtClean="0"/>
              <a:t> </a:t>
            </a:r>
            <a:r>
              <a:rPr lang="en-US" sz="2400" dirty="0" err="1" smtClean="0"/>
              <a:t>telur</a:t>
            </a:r>
            <a:r>
              <a:rPr lang="en-US" sz="2400" dirty="0" smtClean="0"/>
              <a:t> </a:t>
            </a:r>
            <a:r>
              <a:rPr lang="en-US" sz="2400" dirty="0" err="1" smtClean="0"/>
              <a:t>ayam</a:t>
            </a:r>
            <a:r>
              <a:rPr lang="en-US" sz="2400" dirty="0" smtClean="0"/>
              <a:t> medium </a:t>
            </a:r>
            <a:r>
              <a:rPr lang="en-US" sz="2400" dirty="0" err="1" smtClean="0"/>
              <a:t>biasanya</a:t>
            </a:r>
            <a:r>
              <a:rPr lang="en-US" sz="2400" dirty="0" smtClean="0"/>
              <a:t> </a:t>
            </a:r>
            <a:r>
              <a:rPr lang="en-US" sz="2400" dirty="0" err="1" smtClean="0"/>
              <a:t>berkisar</a:t>
            </a:r>
            <a:r>
              <a:rPr lang="en-US" sz="2400" dirty="0" smtClean="0"/>
              <a:t> 50g.</a:t>
            </a:r>
          </a:p>
          <a:p>
            <a:pPr>
              <a:buFont typeface="Wingdings" pitchFamily="2" charset="2"/>
              <a:buChar char="v"/>
            </a:pPr>
            <a:endParaRPr lang="en-US" dirty="0" smtClean="0">
              <a:solidFill>
                <a:srgbClr val="FFFF00"/>
              </a:solidFill>
            </a:endParaRPr>
          </a:p>
          <a:p>
            <a:pPr>
              <a:buFont typeface="Wingdings" pitchFamily="2" charset="2"/>
              <a:buChar char="v"/>
            </a:pPr>
            <a:endParaRPr lang="en-US" dirty="0" smtClean="0">
              <a:solidFill>
                <a:srgbClr val="FFFF00"/>
              </a:solidFill>
            </a:endParaRPr>
          </a:p>
          <a:p>
            <a:pPr>
              <a:buFont typeface="Wingdings" pitchFamily="2" charset="2"/>
              <a:buChar char="v"/>
            </a:pPr>
            <a:endParaRPr lang="en-US" dirty="0" smtClean="0">
              <a:solidFill>
                <a:srgbClr val="FFFF00"/>
              </a:solidFill>
            </a:endParaRPr>
          </a:p>
          <a:p>
            <a:pPr>
              <a:buNone/>
            </a:pPr>
            <a:r>
              <a:rPr lang="en-US" dirty="0" smtClean="0">
                <a:solidFill>
                  <a:srgbClr val="FFFF00"/>
                </a:solidFill>
              </a:rPr>
              <a:t>-</a:t>
            </a:r>
            <a:r>
              <a:rPr lang="en-US" sz="2400" dirty="0" err="1" smtClean="0">
                <a:solidFill>
                  <a:srgbClr val="FFFF00"/>
                </a:solidFill>
              </a:rPr>
              <a:t>Telur</a:t>
            </a:r>
            <a:r>
              <a:rPr lang="en-US" sz="2400" dirty="0" smtClean="0">
                <a:solidFill>
                  <a:srgbClr val="FFFF00"/>
                </a:solidFill>
              </a:rPr>
              <a:t> </a:t>
            </a:r>
            <a:r>
              <a:rPr lang="en-US" sz="2400" dirty="0" err="1" smtClean="0">
                <a:solidFill>
                  <a:srgbClr val="FFFF00"/>
                </a:solidFill>
              </a:rPr>
              <a:t>ayam</a:t>
            </a:r>
            <a:r>
              <a:rPr lang="en-US" sz="2400" dirty="0" smtClean="0">
                <a:solidFill>
                  <a:srgbClr val="FFFF00"/>
                </a:solidFill>
              </a:rPr>
              <a:t> </a:t>
            </a:r>
            <a:r>
              <a:rPr lang="en-US" sz="2400" dirty="0" err="1" smtClean="0">
                <a:solidFill>
                  <a:srgbClr val="FFFF00"/>
                </a:solidFill>
              </a:rPr>
              <a:t>kampung</a:t>
            </a:r>
            <a:endParaRPr lang="en-US" dirty="0" smtClean="0">
              <a:solidFill>
                <a:srgbClr val="FFFF00"/>
              </a:solidFill>
            </a:endParaRPr>
          </a:p>
          <a:p>
            <a:pPr>
              <a:buNone/>
            </a:pPr>
            <a:r>
              <a:rPr lang="en-US" dirty="0" smtClean="0"/>
              <a:t>-</a:t>
            </a:r>
            <a:r>
              <a:rPr lang="en-US" dirty="0" err="1" smtClean="0"/>
              <a:t>telur</a:t>
            </a:r>
            <a:r>
              <a:rPr lang="en-US" dirty="0" smtClean="0"/>
              <a:t> </a:t>
            </a:r>
            <a:r>
              <a:rPr lang="en-US" dirty="0" err="1" smtClean="0"/>
              <a:t>ayam</a:t>
            </a:r>
            <a:r>
              <a:rPr lang="en-US" dirty="0" smtClean="0"/>
              <a:t> </a:t>
            </a:r>
            <a:r>
              <a:rPr lang="en-US" dirty="0" err="1" smtClean="0"/>
              <a:t>kampung</a:t>
            </a:r>
            <a:endParaRPr lang="en-US" dirty="0" smtClean="0"/>
          </a:p>
          <a:p>
            <a:pPr>
              <a:buFont typeface="Wingdings" pitchFamily="2" charset="2"/>
              <a:buChar char="v"/>
            </a:pPr>
            <a:endParaRPr lang="en-US" dirty="0" smtClean="0">
              <a:solidFill>
                <a:srgbClr val="FFFF00"/>
              </a:solidFill>
            </a:endParaRPr>
          </a:p>
          <a:p>
            <a:pPr>
              <a:buFont typeface="Wingdings" pitchFamily="2" charset="2"/>
              <a:buChar char="v"/>
            </a:pPr>
            <a:endParaRPr lang="en-US" dirty="0" smtClean="0">
              <a:solidFill>
                <a:srgbClr val="FFFF00"/>
              </a:solidFill>
            </a:endParaRPr>
          </a:p>
        </p:txBody>
      </p:sp>
      <p:pic>
        <p:nvPicPr>
          <p:cNvPr id="1027" name="Picture 3"/>
          <p:cNvPicPr>
            <a:picLocks noChangeAspect="1" noChangeArrowheads="1"/>
          </p:cNvPicPr>
          <p:nvPr/>
        </p:nvPicPr>
        <p:blipFill>
          <a:blip r:embed="rId2" cstate="print"/>
          <a:srcRect/>
          <a:stretch>
            <a:fillRect/>
          </a:stretch>
        </p:blipFill>
        <p:spPr bwMode="auto">
          <a:xfrm>
            <a:off x="4114800" y="4724400"/>
            <a:ext cx="3124200" cy="1905000"/>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cstate="print"/>
          <a:srcRect/>
          <a:stretch>
            <a:fillRect/>
          </a:stretch>
        </p:blipFill>
        <p:spPr bwMode="auto">
          <a:xfrm>
            <a:off x="609601" y="3124200"/>
            <a:ext cx="3276600" cy="1752600"/>
          </a:xfrm>
          <a:prstGeom prst="rect">
            <a:avLst/>
          </a:prstGeom>
          <a:noFill/>
          <a:ln w="9525">
            <a:noFill/>
            <a:miter lim="800000"/>
            <a:headEnd/>
            <a:tailEnd/>
          </a:ln>
          <a:effectLst/>
        </p:spPr>
      </p:pic>
    </p:spTree>
    <p:extLst>
      <p:ext uri="{BB962C8B-B14F-4D97-AF65-F5344CB8AC3E}">
        <p14:creationId xmlns:p14="http://schemas.microsoft.com/office/powerpoint/2010/main" val="2798473771"/>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 calcmode="lin" valueType="num">
                                      <p:cBhvr additive="base">
                                        <p:cTn id="12" dur="500" fill="hold"/>
                                        <p:tgtEl>
                                          <p:spTgt spid="1028"/>
                                        </p:tgtEl>
                                        <p:attrNameLst>
                                          <p:attrName>ppt_x</p:attrName>
                                        </p:attrNameLst>
                                      </p:cBhvr>
                                      <p:tavLst>
                                        <p:tav tm="0">
                                          <p:val>
                                            <p:strVal val="#ppt_x"/>
                                          </p:val>
                                        </p:tav>
                                        <p:tav tm="100000">
                                          <p:val>
                                            <p:strVal val="#ppt_x"/>
                                          </p:val>
                                        </p:tav>
                                      </p:tavLst>
                                    </p:anim>
                                    <p:anim calcmode="lin" valueType="num">
                                      <p:cBhvr additive="base">
                                        <p:cTn id="13"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additive="base">
                                        <p:cTn id="2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 calcmode="lin" valueType="num">
                                      <p:cBhvr additive="base">
                                        <p:cTn id="34"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 calcmode="lin" valueType="num">
                                      <p:cBhvr additive="base">
                                        <p:cTn id="38"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027"/>
                                        </p:tgtEl>
                                        <p:attrNameLst>
                                          <p:attrName>style.visibility</p:attrName>
                                        </p:attrNameLst>
                                      </p:cBhvr>
                                      <p:to>
                                        <p:strVal val="visible"/>
                                      </p:to>
                                    </p:set>
                                    <p:anim calcmode="lin" valueType="num">
                                      <p:cBhvr additive="base">
                                        <p:cTn id="44" dur="500" fill="hold"/>
                                        <p:tgtEl>
                                          <p:spTgt spid="1027"/>
                                        </p:tgtEl>
                                        <p:attrNameLst>
                                          <p:attrName>ppt_x</p:attrName>
                                        </p:attrNameLst>
                                      </p:cBhvr>
                                      <p:tavLst>
                                        <p:tav tm="0">
                                          <p:val>
                                            <p:strVal val="#ppt_x"/>
                                          </p:val>
                                        </p:tav>
                                        <p:tav tm="100000">
                                          <p:val>
                                            <p:strVal val="#ppt_x"/>
                                          </p:val>
                                        </p:tav>
                                      </p:tavLst>
                                    </p:anim>
                                    <p:anim calcmode="lin" valueType="num">
                                      <p:cBhvr additive="base">
                                        <p:cTn id="45"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0"/>
            <a:ext cx="4495800" cy="6857999"/>
          </a:xfrm>
        </p:spPr>
        <p:txBody>
          <a:bodyPr/>
          <a:lstStyle/>
          <a:p>
            <a:pPr>
              <a:buFont typeface="Wingdings" pitchFamily="2" charset="2"/>
              <a:buChar char="v"/>
            </a:pPr>
            <a:r>
              <a:rPr lang="en-US" dirty="0" err="1" smtClean="0"/>
              <a:t>Telur</a:t>
            </a:r>
            <a:r>
              <a:rPr lang="en-US" dirty="0" smtClean="0"/>
              <a:t> </a:t>
            </a:r>
            <a:r>
              <a:rPr lang="en-US" dirty="0" err="1" smtClean="0"/>
              <a:t>puyuh</a:t>
            </a:r>
            <a:endParaRPr lang="en-US" dirty="0" smtClean="0"/>
          </a:p>
          <a:p>
            <a:pPr>
              <a:buFont typeface="Wingdings" pitchFamily="2" charset="2"/>
              <a:buChar char="v"/>
            </a:pPr>
            <a:endParaRPr lang="en-US" dirty="0" smtClean="0">
              <a:solidFill>
                <a:srgbClr val="FFFF00"/>
              </a:solidFill>
            </a:endParaRPr>
          </a:p>
          <a:p>
            <a:pPr>
              <a:buFont typeface="Wingdings" pitchFamily="2" charset="2"/>
              <a:buChar char="v"/>
            </a:pPr>
            <a:endParaRPr lang="en-US" dirty="0" smtClean="0">
              <a:solidFill>
                <a:srgbClr val="FFFF00"/>
              </a:solidFill>
            </a:endParaRPr>
          </a:p>
          <a:p>
            <a:pPr>
              <a:buFont typeface="Wingdings" pitchFamily="2" charset="2"/>
              <a:buChar char="v"/>
            </a:pPr>
            <a:endParaRPr lang="en-US" dirty="0" smtClean="0">
              <a:solidFill>
                <a:srgbClr val="FFFF00"/>
              </a:solidFill>
            </a:endParaRPr>
          </a:p>
          <a:p>
            <a:pPr>
              <a:buFont typeface="Wingdings" pitchFamily="2" charset="2"/>
              <a:buChar char="v"/>
            </a:pPr>
            <a:endParaRPr lang="en-US" dirty="0" smtClean="0">
              <a:solidFill>
                <a:srgbClr val="FFFF00"/>
              </a:solidFill>
            </a:endParaRPr>
          </a:p>
          <a:p>
            <a:pPr>
              <a:buFont typeface="Wingdings" pitchFamily="2" charset="2"/>
              <a:buChar char="v"/>
            </a:pPr>
            <a:endParaRPr lang="en-US" dirty="0" smtClean="0">
              <a:solidFill>
                <a:srgbClr val="FFFF00"/>
              </a:solidFill>
            </a:endParaRPr>
          </a:p>
          <a:p>
            <a:pPr>
              <a:buFont typeface="Wingdings" pitchFamily="2" charset="2"/>
              <a:buChar char="v"/>
            </a:pPr>
            <a:endParaRPr lang="en-US" dirty="0" smtClean="0">
              <a:solidFill>
                <a:srgbClr val="FFFF00"/>
              </a:solidFill>
            </a:endParaRPr>
          </a:p>
          <a:p>
            <a:pPr>
              <a:buFont typeface="Wingdings" pitchFamily="2" charset="2"/>
              <a:buChar char="v"/>
            </a:pPr>
            <a:r>
              <a:rPr lang="en-US" dirty="0" err="1" smtClean="0"/>
              <a:t>Telur</a:t>
            </a:r>
            <a:r>
              <a:rPr lang="en-US" dirty="0" smtClean="0"/>
              <a:t> </a:t>
            </a:r>
            <a:r>
              <a:rPr lang="en-US" dirty="0" err="1" smtClean="0"/>
              <a:t>bebek</a:t>
            </a:r>
            <a:endParaRPr lang="en-US" dirty="0"/>
          </a:p>
        </p:txBody>
      </p:sp>
      <p:sp>
        <p:nvSpPr>
          <p:cNvPr id="4" name="Content Placeholder 3"/>
          <p:cNvSpPr>
            <a:spLocks noGrp="1"/>
          </p:cNvSpPr>
          <p:nvPr>
            <p:ph sz="half" idx="2"/>
          </p:nvPr>
        </p:nvSpPr>
        <p:spPr>
          <a:xfrm>
            <a:off x="4648200" y="0"/>
            <a:ext cx="4495800" cy="6857999"/>
          </a:xfrm>
        </p:spPr>
        <p:txBody>
          <a:bodyPr/>
          <a:lstStyle/>
          <a:p>
            <a:pPr>
              <a:buFont typeface="Wingdings" pitchFamily="2" charset="2"/>
              <a:buChar char="v"/>
            </a:pPr>
            <a:r>
              <a:rPr lang="en-US" dirty="0" err="1" smtClean="0"/>
              <a:t>Telur</a:t>
            </a:r>
            <a:r>
              <a:rPr lang="en-US" dirty="0" smtClean="0"/>
              <a:t> </a:t>
            </a:r>
            <a:r>
              <a:rPr lang="en-US" dirty="0" err="1" smtClean="0"/>
              <a:t>angsa</a:t>
            </a:r>
            <a:endParaRPr lang="en-US" dirty="0" smtClean="0"/>
          </a:p>
          <a:p>
            <a:pPr>
              <a:buFont typeface="Wingdings" pitchFamily="2" charset="2"/>
              <a:buChar char="v"/>
            </a:pPr>
            <a:endParaRPr lang="en-US" dirty="0" smtClean="0"/>
          </a:p>
          <a:p>
            <a:pPr>
              <a:buFont typeface="Wingdings" pitchFamily="2" charset="2"/>
              <a:buChar char="v"/>
            </a:pPr>
            <a:endParaRPr lang="en-US" dirty="0" smtClean="0"/>
          </a:p>
          <a:p>
            <a:pPr>
              <a:buFont typeface="Wingdings" pitchFamily="2" charset="2"/>
              <a:buChar char="v"/>
            </a:pPr>
            <a:endParaRPr lang="en-US" dirty="0" smtClean="0"/>
          </a:p>
          <a:p>
            <a:pPr>
              <a:buFont typeface="Wingdings" pitchFamily="2" charset="2"/>
              <a:buChar char="v"/>
            </a:pPr>
            <a:endParaRPr lang="en-US" dirty="0" smtClean="0"/>
          </a:p>
          <a:p>
            <a:pPr>
              <a:buFont typeface="Wingdings" pitchFamily="2" charset="2"/>
              <a:buChar char="v"/>
            </a:pPr>
            <a:endParaRPr lang="en-US" dirty="0" smtClean="0"/>
          </a:p>
          <a:p>
            <a:pPr>
              <a:buFont typeface="Wingdings" pitchFamily="2" charset="2"/>
              <a:buChar char="v"/>
            </a:pPr>
            <a:endParaRPr lang="en-US" dirty="0" smtClean="0"/>
          </a:p>
          <a:p>
            <a:pPr>
              <a:buFont typeface="Wingdings" pitchFamily="2" charset="2"/>
              <a:buChar char="v"/>
            </a:pPr>
            <a:r>
              <a:rPr lang="en-US" dirty="0" err="1" smtClean="0"/>
              <a:t>Telur</a:t>
            </a:r>
            <a:r>
              <a:rPr lang="en-US" dirty="0" smtClean="0"/>
              <a:t> </a:t>
            </a:r>
            <a:r>
              <a:rPr lang="en-US" dirty="0" err="1" smtClean="0"/>
              <a:t>itik</a:t>
            </a:r>
            <a:r>
              <a:rPr lang="en-US" dirty="0" smtClean="0"/>
              <a:t>/ </a:t>
            </a:r>
            <a:r>
              <a:rPr lang="en-US" dirty="0" err="1" smtClean="0"/>
              <a:t>entok</a:t>
            </a:r>
            <a:endParaRPr lang="en-US" dirty="0"/>
          </a:p>
        </p:txBody>
      </p:sp>
      <p:pic>
        <p:nvPicPr>
          <p:cNvPr id="5" name="Picture 4"/>
          <p:cNvPicPr>
            <a:picLocks noChangeAspect="1" noChangeArrowheads="1"/>
          </p:cNvPicPr>
          <p:nvPr/>
        </p:nvPicPr>
        <p:blipFill>
          <a:blip r:embed="rId2" cstate="print"/>
          <a:srcRect/>
          <a:stretch>
            <a:fillRect/>
          </a:stretch>
        </p:blipFill>
        <p:spPr bwMode="auto">
          <a:xfrm>
            <a:off x="381000" y="533400"/>
            <a:ext cx="2971800" cy="2743200"/>
          </a:xfrm>
          <a:prstGeom prst="rect">
            <a:avLst/>
          </a:prstGeom>
          <a:noFill/>
          <a:ln w="9525">
            <a:noFill/>
            <a:miter lim="800000"/>
            <a:headEnd/>
            <a:tailEnd/>
          </a:ln>
          <a:effectLst/>
        </p:spPr>
      </p:pic>
      <p:pic>
        <p:nvPicPr>
          <p:cNvPr id="6" name="Picture 2"/>
          <p:cNvPicPr>
            <a:picLocks noChangeAspect="1" noChangeArrowheads="1"/>
          </p:cNvPicPr>
          <p:nvPr/>
        </p:nvPicPr>
        <p:blipFill>
          <a:blip r:embed="rId3" cstate="print"/>
          <a:srcRect/>
          <a:stretch>
            <a:fillRect/>
          </a:stretch>
        </p:blipFill>
        <p:spPr bwMode="auto">
          <a:xfrm>
            <a:off x="381000" y="3962400"/>
            <a:ext cx="3048000" cy="2657475"/>
          </a:xfrm>
          <a:prstGeom prst="rect">
            <a:avLst/>
          </a:prstGeom>
          <a:noFill/>
          <a:ln w="9525">
            <a:noFill/>
            <a:miter lim="800000"/>
            <a:headEnd/>
            <a:tailEnd/>
          </a:ln>
          <a:effectLst/>
        </p:spPr>
      </p:pic>
      <p:pic>
        <p:nvPicPr>
          <p:cNvPr id="7" name="Picture 6"/>
          <p:cNvPicPr>
            <a:picLocks noChangeAspect="1" noChangeArrowheads="1"/>
          </p:cNvPicPr>
          <p:nvPr/>
        </p:nvPicPr>
        <p:blipFill>
          <a:blip r:embed="rId4" cstate="print"/>
          <a:srcRect/>
          <a:stretch>
            <a:fillRect/>
          </a:stretch>
        </p:blipFill>
        <p:spPr bwMode="auto">
          <a:xfrm>
            <a:off x="5023944" y="609600"/>
            <a:ext cx="3205655" cy="2590799"/>
          </a:xfrm>
          <a:prstGeom prst="rect">
            <a:avLst/>
          </a:prstGeom>
          <a:noFill/>
          <a:ln w="9525">
            <a:noFill/>
            <a:miter lim="800000"/>
            <a:headEnd/>
            <a:tailEnd/>
          </a:ln>
          <a:effectLst/>
        </p:spPr>
      </p:pic>
      <p:pic>
        <p:nvPicPr>
          <p:cNvPr id="8" name="Picture 7"/>
          <p:cNvPicPr>
            <a:picLocks noChangeAspect="1" noChangeArrowheads="1"/>
          </p:cNvPicPr>
          <p:nvPr/>
        </p:nvPicPr>
        <p:blipFill>
          <a:blip r:embed="rId5" cstate="print"/>
          <a:srcRect/>
          <a:stretch>
            <a:fillRect/>
          </a:stretch>
        </p:blipFill>
        <p:spPr bwMode="auto">
          <a:xfrm>
            <a:off x="4953000" y="3886200"/>
            <a:ext cx="3352800" cy="2667000"/>
          </a:xfrm>
          <a:prstGeom prst="rect">
            <a:avLst/>
          </a:prstGeom>
          <a:noFill/>
          <a:ln w="9525">
            <a:noFill/>
            <a:miter lim="800000"/>
            <a:headEnd/>
            <a:tailEnd/>
          </a:ln>
          <a:effectLst/>
        </p:spPr>
      </p:pic>
    </p:spTree>
    <p:extLst>
      <p:ext uri="{BB962C8B-B14F-4D97-AF65-F5344CB8AC3E}">
        <p14:creationId xmlns:p14="http://schemas.microsoft.com/office/powerpoint/2010/main" val="2385135795"/>
      </p:ext>
    </p:extLst>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wipe(down)">
                                      <p:cBhvr>
                                        <p:cTn id="10" dur="500"/>
                                        <p:tgtEl>
                                          <p:spTgt spid="3">
                                            <p:txEl>
                                              <p:pRg st="7" end="7"/>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 calcmode="lin" valueType="num">
                                      <p:cBhvr additive="base">
                                        <p:cTn id="3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
                                            <p:txEl>
                                              <p:pRg st="0" end="0"/>
                                            </p:tx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4">
                                            <p:txEl>
                                              <p:pRg st="7" end="7"/>
                                            </p:txEl>
                                          </p:spTgt>
                                        </p:tgtEl>
                                        <p:attrNameLst>
                                          <p:attrName>style.visibility</p:attrName>
                                        </p:attrNameLst>
                                      </p:cBhvr>
                                      <p:to>
                                        <p:strVal val="visible"/>
                                      </p:to>
                                    </p:set>
                                    <p:anim calcmode="lin" valueType="num">
                                      <p:cBhvr additive="base">
                                        <p:cTn id="36"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ppt_x"/>
                                          </p:val>
                                        </p:tav>
                                        <p:tav tm="100000">
                                          <p:val>
                                            <p:strVal val="#ppt_x"/>
                                          </p:val>
                                        </p:tav>
                                      </p:tavLst>
                                    </p:anim>
                                    <p:anim calcmode="lin" valueType="num">
                                      <p:cBhvr additive="base">
                                        <p:cTn id="4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4"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rgbClr val="FFFF00"/>
                </a:solidFill>
                <a:effectLst/>
              </a:rPr>
              <a:t>Struktur</a:t>
            </a:r>
            <a:r>
              <a:rPr lang="en-US" b="1" dirty="0" smtClean="0">
                <a:solidFill>
                  <a:srgbClr val="FFFF00"/>
                </a:solidFill>
                <a:effectLst/>
              </a:rPr>
              <a:t> </a:t>
            </a:r>
            <a:r>
              <a:rPr lang="en-US" b="1" dirty="0" err="1" smtClean="0">
                <a:solidFill>
                  <a:srgbClr val="FFFF00"/>
                </a:solidFill>
                <a:effectLst/>
              </a:rPr>
              <a:t>Fisik</a:t>
            </a:r>
            <a:r>
              <a:rPr lang="en-US" b="1" dirty="0" smtClean="0">
                <a:solidFill>
                  <a:srgbClr val="FFFF00"/>
                </a:solidFill>
                <a:effectLst/>
              </a:rPr>
              <a:t> </a:t>
            </a:r>
            <a:r>
              <a:rPr lang="en-US" b="1" dirty="0" err="1" smtClean="0">
                <a:solidFill>
                  <a:srgbClr val="FFFF00"/>
                </a:solidFill>
                <a:effectLst/>
              </a:rPr>
              <a:t>Telur</a:t>
            </a:r>
            <a:endParaRPr lang="en-US" b="1" dirty="0">
              <a:solidFill>
                <a:srgbClr val="FFFF00"/>
              </a:solidFill>
              <a:effectLst/>
            </a:endParaRPr>
          </a:p>
        </p:txBody>
      </p:sp>
      <p:sp>
        <p:nvSpPr>
          <p:cNvPr id="3" name="Content Placeholder 2"/>
          <p:cNvSpPr>
            <a:spLocks noGrp="1"/>
          </p:cNvSpPr>
          <p:nvPr>
            <p:ph sz="half" idx="1"/>
          </p:nvPr>
        </p:nvSpPr>
        <p:spPr/>
        <p:txBody>
          <a:bodyPr/>
          <a:lstStyle/>
          <a:p>
            <a:endParaRPr lang="en-US" dirty="0"/>
          </a:p>
        </p:txBody>
      </p:sp>
      <p:sp>
        <p:nvSpPr>
          <p:cNvPr id="4" name="Content Placeholder 3"/>
          <p:cNvSpPr>
            <a:spLocks noGrp="1"/>
          </p:cNvSpPr>
          <p:nvPr>
            <p:ph sz="half" idx="2"/>
          </p:nvPr>
        </p:nvSpPr>
        <p:spPr>
          <a:xfrm>
            <a:off x="5004048" y="1653774"/>
            <a:ext cx="3657600" cy="4572000"/>
          </a:xfrm>
        </p:spPr>
        <p:txBody>
          <a:bodyPr/>
          <a:lstStyle/>
          <a:p>
            <a:pPr marL="111125" indent="-31750">
              <a:buNone/>
            </a:pPr>
            <a:r>
              <a:rPr lang="en-US" dirty="0" err="1" smtClean="0"/>
              <a:t>Cangkang</a:t>
            </a:r>
            <a:r>
              <a:rPr lang="en-US" dirty="0" smtClean="0"/>
              <a:t> </a:t>
            </a:r>
            <a:r>
              <a:rPr lang="en-US" dirty="0" err="1" smtClean="0"/>
              <a:t>telur</a:t>
            </a:r>
            <a:r>
              <a:rPr lang="en-US" dirty="0" smtClean="0"/>
              <a:t> </a:t>
            </a:r>
            <a:r>
              <a:rPr lang="en-US" dirty="0" err="1" smtClean="0"/>
              <a:t>merupakan</a:t>
            </a:r>
            <a:r>
              <a:rPr lang="en-US" dirty="0" smtClean="0"/>
              <a:t> </a:t>
            </a:r>
            <a:r>
              <a:rPr lang="en-US" dirty="0" err="1" smtClean="0"/>
              <a:t>bahan</a:t>
            </a:r>
            <a:r>
              <a:rPr lang="en-US" dirty="0" smtClean="0"/>
              <a:t> </a:t>
            </a:r>
            <a:r>
              <a:rPr lang="en-US" dirty="0" err="1" smtClean="0"/>
              <a:t>alami</a:t>
            </a:r>
            <a:r>
              <a:rPr lang="en-US" dirty="0" smtClean="0"/>
              <a:t> yang </a:t>
            </a:r>
            <a:r>
              <a:rPr lang="en-US" dirty="0" err="1" smtClean="0"/>
              <a:t>dapat</a:t>
            </a:r>
            <a:r>
              <a:rPr lang="en-US" dirty="0" smtClean="0"/>
              <a:t> </a:t>
            </a:r>
            <a:r>
              <a:rPr lang="en-US" dirty="0" err="1" smtClean="0"/>
              <a:t>melindungi</a:t>
            </a:r>
            <a:r>
              <a:rPr lang="en-US" dirty="0" smtClean="0"/>
              <a:t> </a:t>
            </a:r>
            <a:r>
              <a:rPr lang="en-US" dirty="0" err="1" smtClean="0"/>
              <a:t>telur</a:t>
            </a:r>
            <a:r>
              <a:rPr lang="en-US" dirty="0" smtClean="0"/>
              <a:t> </a:t>
            </a:r>
            <a:r>
              <a:rPr lang="en-US" dirty="0" err="1" smtClean="0"/>
              <a:t>dari</a:t>
            </a:r>
            <a:r>
              <a:rPr lang="en-US" dirty="0" smtClean="0"/>
              <a:t> </a:t>
            </a:r>
            <a:r>
              <a:rPr lang="en-US" dirty="0" err="1" smtClean="0"/>
              <a:t>masuknya</a:t>
            </a:r>
            <a:r>
              <a:rPr lang="en-US" dirty="0" smtClean="0"/>
              <a:t> </a:t>
            </a:r>
            <a:r>
              <a:rPr lang="en-US" dirty="0" err="1" smtClean="0"/>
              <a:t>bakteri</a:t>
            </a:r>
            <a:r>
              <a:rPr lang="en-US" dirty="0" smtClean="0"/>
              <a:t>.</a:t>
            </a:r>
          </a:p>
          <a:p>
            <a:pPr marL="111125" indent="-31750">
              <a:buNone/>
            </a:pPr>
            <a:r>
              <a:rPr lang="en-US" dirty="0" err="1" smtClean="0"/>
              <a:t>Terdiri</a:t>
            </a:r>
            <a:r>
              <a:rPr lang="en-US" dirty="0" smtClean="0"/>
              <a:t> </a:t>
            </a:r>
            <a:r>
              <a:rPr lang="en-US" dirty="0" err="1" smtClean="0"/>
              <a:t>dari</a:t>
            </a:r>
            <a:r>
              <a:rPr lang="en-US" dirty="0" smtClean="0"/>
              <a:t> 94-97% </a:t>
            </a:r>
            <a:r>
              <a:rPr lang="en-US" dirty="0" err="1" smtClean="0"/>
              <a:t>kalsium</a:t>
            </a:r>
            <a:r>
              <a:rPr lang="en-US" dirty="0" smtClean="0"/>
              <a:t> </a:t>
            </a:r>
            <a:r>
              <a:rPr lang="en-US" dirty="0" err="1" smtClean="0"/>
              <a:t>karbonat</a:t>
            </a:r>
            <a:r>
              <a:rPr lang="en-US" dirty="0" smtClean="0"/>
              <a:t> </a:t>
            </a:r>
            <a:r>
              <a:rPr lang="en-US" dirty="0" err="1" smtClean="0"/>
              <a:t>dan</a:t>
            </a:r>
            <a:r>
              <a:rPr lang="en-US" dirty="0" smtClean="0"/>
              <a:t> </a:t>
            </a:r>
            <a:r>
              <a:rPr lang="en-US" dirty="0" err="1" smtClean="0"/>
              <a:t>sisanya</a:t>
            </a:r>
            <a:r>
              <a:rPr lang="en-US" dirty="0" smtClean="0"/>
              <a:t> </a:t>
            </a:r>
            <a:r>
              <a:rPr lang="en-US" dirty="0" err="1" smtClean="0"/>
              <a:t>adalah</a:t>
            </a:r>
            <a:r>
              <a:rPr lang="en-US" dirty="0" smtClean="0"/>
              <a:t> </a:t>
            </a:r>
            <a:r>
              <a:rPr lang="en-US" dirty="0" err="1" smtClean="0"/>
              <a:t>bahan</a:t>
            </a:r>
            <a:r>
              <a:rPr lang="en-US" dirty="0" smtClean="0"/>
              <a:t> </a:t>
            </a:r>
            <a:r>
              <a:rPr lang="en-US" dirty="0" err="1" smtClean="0"/>
              <a:t>organik</a:t>
            </a:r>
            <a:r>
              <a:rPr lang="en-US" dirty="0" smtClean="0"/>
              <a:t> </a:t>
            </a:r>
            <a:r>
              <a:rPr lang="en-US" dirty="0" err="1" smtClean="0"/>
              <a:t>dan</a:t>
            </a:r>
            <a:r>
              <a:rPr lang="en-US" dirty="0" smtClean="0"/>
              <a:t> </a:t>
            </a:r>
            <a:r>
              <a:rPr lang="en-US" dirty="0" err="1" smtClean="0"/>
              <a:t>pigmen</a:t>
            </a:r>
            <a:r>
              <a:rPr lang="en-US" dirty="0" smtClean="0"/>
              <a:t>.</a:t>
            </a:r>
            <a:endParaRPr lang="en-US" dirty="0"/>
          </a:p>
        </p:txBody>
      </p:sp>
      <p:pic>
        <p:nvPicPr>
          <p:cNvPr id="2051" name="Picture 3"/>
          <p:cNvPicPr>
            <a:picLocks noChangeAspect="1" noChangeArrowheads="1"/>
          </p:cNvPicPr>
          <p:nvPr/>
        </p:nvPicPr>
        <p:blipFill>
          <a:blip r:embed="rId2" cstate="print"/>
          <a:srcRect/>
          <a:stretch>
            <a:fillRect/>
          </a:stretch>
        </p:blipFill>
        <p:spPr bwMode="auto">
          <a:xfrm>
            <a:off x="152400" y="1676400"/>
            <a:ext cx="4419600" cy="4572000"/>
          </a:xfrm>
          <a:prstGeom prst="rect">
            <a:avLst/>
          </a:prstGeom>
          <a:noFill/>
          <a:ln w="9525">
            <a:noFill/>
            <a:miter lim="800000"/>
            <a:headEnd/>
            <a:tailEnd/>
          </a:ln>
          <a:effectLst/>
        </p:spPr>
      </p:pic>
    </p:spTree>
    <p:extLst>
      <p:ext uri="{BB962C8B-B14F-4D97-AF65-F5344CB8AC3E}">
        <p14:creationId xmlns:p14="http://schemas.microsoft.com/office/powerpoint/2010/main" val="3548363813"/>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 calcmode="lin" valueType="num">
                                      <p:cBhvr additive="base">
                                        <p:cTn id="12" dur="500" fill="hold"/>
                                        <p:tgtEl>
                                          <p:spTgt spid="2051"/>
                                        </p:tgtEl>
                                        <p:attrNameLst>
                                          <p:attrName>ppt_x</p:attrName>
                                        </p:attrNameLst>
                                      </p:cBhvr>
                                      <p:tavLst>
                                        <p:tav tm="0">
                                          <p:val>
                                            <p:strVal val="#ppt_x"/>
                                          </p:val>
                                        </p:tav>
                                        <p:tav tm="100000">
                                          <p:val>
                                            <p:strVal val="#ppt_x"/>
                                          </p:val>
                                        </p:tav>
                                      </p:tavLst>
                                    </p:anim>
                                    <p:anim calcmode="lin" valueType="num">
                                      <p:cBhvr additive="base">
                                        <p:cTn id="13"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wipe(down)">
                                      <p:cBhvr>
                                        <p:cTn id="18" dur="5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Effect transition="in" filter="wipe(down)">
                                      <p:cBhvr>
                                        <p:cTn id="23"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81000" y="228600"/>
            <a:ext cx="8763000" cy="6629400"/>
          </a:xfrm>
        </p:spPr>
        <p:txBody>
          <a:bodyPr/>
          <a:lstStyle/>
          <a:p>
            <a:endParaRPr lang="en-US" b="1" dirty="0"/>
          </a:p>
        </p:txBody>
      </p:sp>
      <p:sp>
        <p:nvSpPr>
          <p:cNvPr id="4" name="Oval 3"/>
          <p:cNvSpPr/>
          <p:nvPr/>
        </p:nvSpPr>
        <p:spPr>
          <a:xfrm>
            <a:off x="457200" y="2743200"/>
            <a:ext cx="2133600" cy="15240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bg1"/>
                </a:solidFill>
              </a:rPr>
              <a:t>Putih</a:t>
            </a:r>
            <a:r>
              <a:rPr lang="en-US" dirty="0" smtClean="0">
                <a:solidFill>
                  <a:schemeClr val="bg1"/>
                </a:solidFill>
              </a:rPr>
              <a:t> </a:t>
            </a:r>
            <a:r>
              <a:rPr lang="en-US" dirty="0" err="1" smtClean="0">
                <a:solidFill>
                  <a:schemeClr val="bg1"/>
                </a:solidFill>
              </a:rPr>
              <a:t>telur</a:t>
            </a:r>
            <a:r>
              <a:rPr lang="en-US" dirty="0" smtClean="0">
                <a:solidFill>
                  <a:schemeClr val="bg1"/>
                </a:solidFill>
              </a:rPr>
              <a:t> (albumin)</a:t>
            </a:r>
            <a:endParaRPr lang="en-US" dirty="0">
              <a:solidFill>
                <a:schemeClr val="bg1"/>
              </a:solidFill>
            </a:endParaRPr>
          </a:p>
        </p:txBody>
      </p:sp>
      <p:cxnSp>
        <p:nvCxnSpPr>
          <p:cNvPr id="6" name="Straight Arrow Connector 5"/>
          <p:cNvCxnSpPr/>
          <p:nvPr/>
        </p:nvCxnSpPr>
        <p:spPr>
          <a:xfrm>
            <a:off x="3124200" y="2438400"/>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4" idx="6"/>
          </p:cNvCxnSpPr>
          <p:nvPr/>
        </p:nvCxnSpPr>
        <p:spPr>
          <a:xfrm>
            <a:off x="2590800" y="3505200"/>
            <a:ext cx="609600" cy="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1" name="Oval 20"/>
          <p:cNvSpPr/>
          <p:nvPr/>
        </p:nvSpPr>
        <p:spPr>
          <a:xfrm>
            <a:off x="381000" y="4953000"/>
            <a:ext cx="2133600" cy="1600200"/>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bg1"/>
                </a:solidFill>
              </a:rPr>
              <a:t>Kuning</a:t>
            </a:r>
            <a:r>
              <a:rPr lang="en-US" dirty="0" smtClean="0">
                <a:solidFill>
                  <a:schemeClr val="bg1"/>
                </a:solidFill>
              </a:rPr>
              <a:t> </a:t>
            </a:r>
            <a:r>
              <a:rPr lang="en-US" dirty="0" err="1" smtClean="0">
                <a:solidFill>
                  <a:schemeClr val="bg1"/>
                </a:solidFill>
              </a:rPr>
              <a:t>telur</a:t>
            </a:r>
            <a:r>
              <a:rPr lang="en-US" dirty="0" smtClean="0">
                <a:solidFill>
                  <a:schemeClr val="bg1"/>
                </a:solidFill>
              </a:rPr>
              <a:t> (yolk)</a:t>
            </a:r>
            <a:endParaRPr lang="en-US" dirty="0">
              <a:solidFill>
                <a:schemeClr val="bg1"/>
              </a:solidFill>
            </a:endParaRPr>
          </a:p>
        </p:txBody>
      </p:sp>
      <p:sp>
        <p:nvSpPr>
          <p:cNvPr id="31" name="Rounded Rectangle 30"/>
          <p:cNvSpPr/>
          <p:nvPr/>
        </p:nvSpPr>
        <p:spPr>
          <a:xfrm>
            <a:off x="3276600" y="2667000"/>
            <a:ext cx="4724400" cy="1600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err="1" smtClean="0">
                <a:solidFill>
                  <a:schemeClr val="bg1"/>
                </a:solidFill>
              </a:rPr>
              <a:t>Putih</a:t>
            </a:r>
            <a:r>
              <a:rPr lang="en-US" dirty="0" smtClean="0">
                <a:solidFill>
                  <a:schemeClr val="bg1"/>
                </a:solidFill>
              </a:rPr>
              <a:t> </a:t>
            </a:r>
            <a:r>
              <a:rPr lang="en-US" dirty="0" err="1" smtClean="0">
                <a:solidFill>
                  <a:schemeClr val="bg1"/>
                </a:solidFill>
              </a:rPr>
              <a:t>telur</a:t>
            </a:r>
            <a:r>
              <a:rPr lang="en-US" dirty="0" smtClean="0">
                <a:solidFill>
                  <a:schemeClr val="bg1"/>
                </a:solidFill>
              </a:rPr>
              <a:t> </a:t>
            </a:r>
            <a:r>
              <a:rPr lang="en-US" dirty="0" err="1" smtClean="0">
                <a:solidFill>
                  <a:schemeClr val="bg1"/>
                </a:solidFill>
              </a:rPr>
              <a:t>terdiri</a:t>
            </a:r>
            <a:r>
              <a:rPr lang="en-US" dirty="0" smtClean="0">
                <a:solidFill>
                  <a:schemeClr val="bg1"/>
                </a:solidFill>
              </a:rPr>
              <a:t> </a:t>
            </a:r>
            <a:r>
              <a:rPr lang="en-US" dirty="0" err="1" smtClean="0">
                <a:solidFill>
                  <a:schemeClr val="bg1"/>
                </a:solidFill>
              </a:rPr>
              <a:t>dari</a:t>
            </a:r>
            <a:r>
              <a:rPr lang="en-US" dirty="0" smtClean="0">
                <a:solidFill>
                  <a:schemeClr val="bg1"/>
                </a:solidFill>
              </a:rPr>
              <a:t> 4 </a:t>
            </a:r>
            <a:r>
              <a:rPr lang="en-US" dirty="0" err="1" smtClean="0">
                <a:solidFill>
                  <a:schemeClr val="bg1"/>
                </a:solidFill>
              </a:rPr>
              <a:t>lapisan</a:t>
            </a:r>
            <a:r>
              <a:rPr lang="en-US" dirty="0" smtClean="0">
                <a:solidFill>
                  <a:schemeClr val="bg1"/>
                </a:solidFill>
              </a:rPr>
              <a:t>. </a:t>
            </a:r>
            <a:r>
              <a:rPr lang="en-US" dirty="0" err="1" smtClean="0">
                <a:solidFill>
                  <a:schemeClr val="bg1"/>
                </a:solidFill>
              </a:rPr>
              <a:t>menyusun</a:t>
            </a:r>
            <a:r>
              <a:rPr lang="en-US" dirty="0" smtClean="0">
                <a:solidFill>
                  <a:schemeClr val="bg1"/>
                </a:solidFill>
              </a:rPr>
              <a:t> 60% </a:t>
            </a:r>
            <a:r>
              <a:rPr lang="en-US" dirty="0" err="1" smtClean="0">
                <a:solidFill>
                  <a:schemeClr val="bg1"/>
                </a:solidFill>
              </a:rPr>
              <a:t>berat</a:t>
            </a:r>
            <a:r>
              <a:rPr lang="en-US" dirty="0" smtClean="0">
                <a:solidFill>
                  <a:schemeClr val="bg1"/>
                </a:solidFill>
              </a:rPr>
              <a:t> </a:t>
            </a:r>
            <a:r>
              <a:rPr lang="en-US" dirty="0" err="1" smtClean="0">
                <a:solidFill>
                  <a:schemeClr val="bg1"/>
                </a:solidFill>
              </a:rPr>
              <a:t>telur</a:t>
            </a:r>
            <a:r>
              <a:rPr lang="en-US" dirty="0" smtClean="0">
                <a:solidFill>
                  <a:schemeClr val="bg1"/>
                </a:solidFill>
              </a:rPr>
              <a:t>. </a:t>
            </a:r>
          </a:p>
          <a:p>
            <a:r>
              <a:rPr lang="en-US" dirty="0" err="1" smtClean="0">
                <a:solidFill>
                  <a:schemeClr val="bg1"/>
                </a:solidFill>
              </a:rPr>
              <a:t>Berfungsi</a:t>
            </a:r>
            <a:r>
              <a:rPr lang="en-US" dirty="0" smtClean="0">
                <a:solidFill>
                  <a:schemeClr val="bg1"/>
                </a:solidFill>
              </a:rPr>
              <a:t> </a:t>
            </a:r>
            <a:r>
              <a:rPr lang="en-US" dirty="0" err="1" smtClean="0">
                <a:solidFill>
                  <a:schemeClr val="bg1"/>
                </a:solidFill>
              </a:rPr>
              <a:t>pelindung</a:t>
            </a:r>
            <a:r>
              <a:rPr lang="en-US" dirty="0" smtClean="0">
                <a:solidFill>
                  <a:schemeClr val="bg1"/>
                </a:solidFill>
              </a:rPr>
              <a:t> </a:t>
            </a:r>
            <a:r>
              <a:rPr lang="en-US" dirty="0" err="1" smtClean="0">
                <a:solidFill>
                  <a:schemeClr val="bg1"/>
                </a:solidFill>
              </a:rPr>
              <a:t>embrio</a:t>
            </a:r>
            <a:r>
              <a:rPr lang="en-US" dirty="0" smtClean="0">
                <a:solidFill>
                  <a:schemeClr val="bg1"/>
                </a:solidFill>
              </a:rPr>
              <a:t> </a:t>
            </a:r>
            <a:r>
              <a:rPr lang="en-US" dirty="0" err="1" smtClean="0">
                <a:solidFill>
                  <a:schemeClr val="bg1"/>
                </a:solidFill>
              </a:rPr>
              <a:t>dari</a:t>
            </a:r>
            <a:r>
              <a:rPr lang="en-US" dirty="0" smtClean="0">
                <a:solidFill>
                  <a:schemeClr val="bg1"/>
                </a:solidFill>
              </a:rPr>
              <a:t> </a:t>
            </a:r>
            <a:r>
              <a:rPr lang="en-US" dirty="0" err="1" smtClean="0">
                <a:solidFill>
                  <a:schemeClr val="bg1"/>
                </a:solidFill>
              </a:rPr>
              <a:t>goncangan</a:t>
            </a:r>
            <a:r>
              <a:rPr lang="en-US" dirty="0" smtClean="0">
                <a:solidFill>
                  <a:schemeClr val="bg1"/>
                </a:solidFill>
              </a:rPr>
              <a:t> </a:t>
            </a:r>
            <a:r>
              <a:rPr lang="en-US" dirty="0" err="1" smtClean="0">
                <a:solidFill>
                  <a:schemeClr val="bg1"/>
                </a:solidFill>
              </a:rPr>
              <a:t>dan</a:t>
            </a:r>
            <a:r>
              <a:rPr lang="en-US" dirty="0" smtClean="0">
                <a:solidFill>
                  <a:schemeClr val="bg1"/>
                </a:solidFill>
              </a:rPr>
              <a:t> </a:t>
            </a:r>
            <a:r>
              <a:rPr lang="en-US" dirty="0" err="1" smtClean="0">
                <a:solidFill>
                  <a:schemeClr val="bg1"/>
                </a:solidFill>
              </a:rPr>
              <a:t>sebagai</a:t>
            </a:r>
            <a:r>
              <a:rPr lang="en-US" dirty="0" smtClean="0">
                <a:solidFill>
                  <a:schemeClr val="bg1"/>
                </a:solidFill>
              </a:rPr>
              <a:t> </a:t>
            </a:r>
            <a:r>
              <a:rPr lang="en-US" dirty="0" err="1" smtClean="0">
                <a:solidFill>
                  <a:schemeClr val="bg1"/>
                </a:solidFill>
              </a:rPr>
              <a:t>cadangan</a:t>
            </a:r>
            <a:r>
              <a:rPr lang="en-US" dirty="0" smtClean="0">
                <a:solidFill>
                  <a:schemeClr val="bg1"/>
                </a:solidFill>
              </a:rPr>
              <a:t> </a:t>
            </a:r>
            <a:r>
              <a:rPr lang="en-US" dirty="0" err="1" smtClean="0">
                <a:solidFill>
                  <a:schemeClr val="bg1"/>
                </a:solidFill>
              </a:rPr>
              <a:t>makanan</a:t>
            </a:r>
            <a:r>
              <a:rPr lang="en-US" dirty="0" smtClean="0">
                <a:solidFill>
                  <a:schemeClr val="bg1"/>
                </a:solidFill>
              </a:rPr>
              <a:t> </a:t>
            </a:r>
            <a:r>
              <a:rPr lang="en-US" dirty="0" err="1" smtClean="0">
                <a:solidFill>
                  <a:schemeClr val="bg1"/>
                </a:solidFill>
              </a:rPr>
              <a:t>dan</a:t>
            </a:r>
            <a:r>
              <a:rPr lang="en-US" dirty="0" smtClean="0">
                <a:solidFill>
                  <a:schemeClr val="bg1"/>
                </a:solidFill>
              </a:rPr>
              <a:t> air.</a:t>
            </a:r>
            <a:endParaRPr lang="en-US" dirty="0">
              <a:solidFill>
                <a:schemeClr val="bg1"/>
              </a:solidFill>
            </a:endParaRPr>
          </a:p>
        </p:txBody>
      </p:sp>
      <p:cxnSp>
        <p:nvCxnSpPr>
          <p:cNvPr id="33" name="Straight Arrow Connector 32"/>
          <p:cNvCxnSpPr/>
          <p:nvPr/>
        </p:nvCxnSpPr>
        <p:spPr>
          <a:xfrm>
            <a:off x="2590800" y="5791200"/>
            <a:ext cx="685800" cy="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3276600" y="4953000"/>
            <a:ext cx="4648200" cy="1600200"/>
          </a:xfrm>
          <a:prstGeom prst="rect">
            <a:avLst/>
          </a:prstGeom>
          <a:solidFill>
            <a:schemeClr val="tx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bg1"/>
                </a:solidFill>
              </a:rPr>
              <a:t>Yolk </a:t>
            </a:r>
            <a:r>
              <a:rPr lang="en-US" dirty="0" err="1" smtClean="0">
                <a:solidFill>
                  <a:schemeClr val="bg1"/>
                </a:solidFill>
              </a:rPr>
              <a:t>adalah</a:t>
            </a:r>
            <a:r>
              <a:rPr lang="en-US" dirty="0" smtClean="0">
                <a:solidFill>
                  <a:schemeClr val="bg1"/>
                </a:solidFill>
              </a:rPr>
              <a:t> </a:t>
            </a:r>
            <a:r>
              <a:rPr lang="en-US" dirty="0" err="1" smtClean="0">
                <a:solidFill>
                  <a:schemeClr val="bg1"/>
                </a:solidFill>
              </a:rPr>
              <a:t>xanthofil</a:t>
            </a:r>
            <a:r>
              <a:rPr lang="en-US" dirty="0" smtClean="0">
                <a:solidFill>
                  <a:schemeClr val="bg1"/>
                </a:solidFill>
              </a:rPr>
              <a:t>, </a:t>
            </a:r>
            <a:r>
              <a:rPr lang="en-US" dirty="0" err="1" smtClean="0">
                <a:solidFill>
                  <a:schemeClr val="bg1"/>
                </a:solidFill>
              </a:rPr>
              <a:t>suatu</a:t>
            </a:r>
            <a:r>
              <a:rPr lang="en-US" dirty="0" smtClean="0">
                <a:solidFill>
                  <a:schemeClr val="bg1"/>
                </a:solidFill>
              </a:rPr>
              <a:t> </a:t>
            </a:r>
            <a:r>
              <a:rPr lang="en-US" dirty="0" err="1" smtClean="0">
                <a:solidFill>
                  <a:schemeClr val="bg1"/>
                </a:solidFill>
              </a:rPr>
              <a:t>pigmen</a:t>
            </a:r>
            <a:r>
              <a:rPr lang="en-US" dirty="0" smtClean="0">
                <a:solidFill>
                  <a:schemeClr val="bg1"/>
                </a:solidFill>
              </a:rPr>
              <a:t> </a:t>
            </a:r>
            <a:r>
              <a:rPr lang="en-US" dirty="0" err="1" smtClean="0">
                <a:solidFill>
                  <a:schemeClr val="bg1"/>
                </a:solidFill>
              </a:rPr>
              <a:t>carotenoid</a:t>
            </a:r>
            <a:r>
              <a:rPr lang="en-US" dirty="0" smtClean="0">
                <a:solidFill>
                  <a:schemeClr val="bg1"/>
                </a:solidFill>
              </a:rPr>
              <a:t> yang </a:t>
            </a:r>
            <a:r>
              <a:rPr lang="en-US" dirty="0" err="1" smtClean="0">
                <a:solidFill>
                  <a:schemeClr val="bg1"/>
                </a:solidFill>
              </a:rPr>
              <a:t>di</a:t>
            </a:r>
            <a:r>
              <a:rPr lang="en-US" dirty="0" smtClean="0">
                <a:solidFill>
                  <a:schemeClr val="bg1"/>
                </a:solidFill>
              </a:rPr>
              <a:t> </a:t>
            </a:r>
            <a:r>
              <a:rPr lang="en-US" dirty="0" err="1" smtClean="0">
                <a:solidFill>
                  <a:schemeClr val="bg1"/>
                </a:solidFill>
              </a:rPr>
              <a:t>turunkan</a:t>
            </a:r>
            <a:r>
              <a:rPr lang="en-US" dirty="0" smtClean="0">
                <a:solidFill>
                  <a:schemeClr val="bg1"/>
                </a:solidFill>
              </a:rPr>
              <a:t> </a:t>
            </a:r>
            <a:r>
              <a:rPr lang="en-US" dirty="0" err="1" smtClean="0">
                <a:solidFill>
                  <a:schemeClr val="bg1"/>
                </a:solidFill>
              </a:rPr>
              <a:t>dari</a:t>
            </a:r>
            <a:r>
              <a:rPr lang="en-US" dirty="0" smtClean="0">
                <a:solidFill>
                  <a:schemeClr val="bg1"/>
                </a:solidFill>
              </a:rPr>
              <a:t> </a:t>
            </a:r>
            <a:r>
              <a:rPr lang="en-US" dirty="0" err="1" smtClean="0">
                <a:solidFill>
                  <a:schemeClr val="bg1"/>
                </a:solidFill>
              </a:rPr>
              <a:t>pakan</a:t>
            </a:r>
            <a:r>
              <a:rPr lang="en-US" dirty="0" smtClean="0">
                <a:solidFill>
                  <a:schemeClr val="bg1"/>
                </a:solidFill>
              </a:rPr>
              <a:t>. </a:t>
            </a:r>
            <a:r>
              <a:rPr lang="en-US" dirty="0" err="1" smtClean="0">
                <a:solidFill>
                  <a:schemeClr val="bg1"/>
                </a:solidFill>
              </a:rPr>
              <a:t>Menyusun</a:t>
            </a:r>
            <a:r>
              <a:rPr lang="en-US" dirty="0" smtClean="0">
                <a:solidFill>
                  <a:schemeClr val="bg1"/>
                </a:solidFill>
              </a:rPr>
              <a:t> 30-33% </a:t>
            </a:r>
            <a:r>
              <a:rPr lang="en-US" dirty="0" err="1" smtClean="0">
                <a:solidFill>
                  <a:schemeClr val="bg1"/>
                </a:solidFill>
              </a:rPr>
              <a:t>berat</a:t>
            </a:r>
            <a:r>
              <a:rPr lang="en-US" dirty="0" smtClean="0">
                <a:solidFill>
                  <a:schemeClr val="bg1"/>
                </a:solidFill>
              </a:rPr>
              <a:t> </a:t>
            </a:r>
            <a:r>
              <a:rPr lang="en-US" dirty="0" err="1" smtClean="0">
                <a:solidFill>
                  <a:schemeClr val="bg1"/>
                </a:solidFill>
              </a:rPr>
              <a:t>telur</a:t>
            </a:r>
            <a:r>
              <a:rPr lang="en-US" dirty="0" smtClean="0">
                <a:solidFill>
                  <a:schemeClr val="bg1"/>
                </a:solidFill>
              </a:rPr>
              <a:t>.</a:t>
            </a:r>
          </a:p>
          <a:p>
            <a:r>
              <a:rPr lang="en-US" dirty="0" err="1" smtClean="0">
                <a:solidFill>
                  <a:schemeClr val="bg1"/>
                </a:solidFill>
              </a:rPr>
              <a:t>Berfungsi</a:t>
            </a:r>
            <a:r>
              <a:rPr lang="en-US" dirty="0" smtClean="0">
                <a:solidFill>
                  <a:schemeClr val="bg1"/>
                </a:solidFill>
              </a:rPr>
              <a:t> </a:t>
            </a:r>
            <a:r>
              <a:rPr lang="en-US" dirty="0" err="1" smtClean="0">
                <a:solidFill>
                  <a:schemeClr val="bg1"/>
                </a:solidFill>
              </a:rPr>
              <a:t>persediaan</a:t>
            </a:r>
            <a:r>
              <a:rPr lang="en-US" dirty="0" smtClean="0">
                <a:solidFill>
                  <a:schemeClr val="bg1"/>
                </a:solidFill>
              </a:rPr>
              <a:t> </a:t>
            </a:r>
            <a:r>
              <a:rPr lang="en-US" dirty="0" err="1" smtClean="0">
                <a:solidFill>
                  <a:schemeClr val="bg1"/>
                </a:solidFill>
              </a:rPr>
              <a:t>makanan</a:t>
            </a:r>
            <a:r>
              <a:rPr lang="en-US" dirty="0" smtClean="0">
                <a:solidFill>
                  <a:schemeClr val="bg1"/>
                </a:solidFill>
              </a:rPr>
              <a:t> </a:t>
            </a:r>
            <a:r>
              <a:rPr lang="en-US" dirty="0" err="1" smtClean="0">
                <a:solidFill>
                  <a:schemeClr val="bg1"/>
                </a:solidFill>
              </a:rPr>
              <a:t>bagi</a:t>
            </a:r>
            <a:r>
              <a:rPr lang="en-US" dirty="0" smtClean="0">
                <a:solidFill>
                  <a:schemeClr val="bg1"/>
                </a:solidFill>
              </a:rPr>
              <a:t> </a:t>
            </a:r>
            <a:r>
              <a:rPr lang="en-US" dirty="0" err="1" smtClean="0">
                <a:solidFill>
                  <a:schemeClr val="bg1"/>
                </a:solidFill>
              </a:rPr>
              <a:t>embrio</a:t>
            </a:r>
            <a:r>
              <a:rPr lang="en-US" dirty="0" smtClean="0">
                <a:solidFill>
                  <a:schemeClr val="bg1"/>
                </a:solidFill>
              </a:rPr>
              <a:t>.</a:t>
            </a:r>
            <a:endParaRPr lang="en-US" dirty="0">
              <a:solidFill>
                <a:schemeClr val="bg1"/>
              </a:solidFill>
            </a:endParaRPr>
          </a:p>
        </p:txBody>
      </p:sp>
      <p:sp>
        <p:nvSpPr>
          <p:cNvPr id="13" name="Oval 12"/>
          <p:cNvSpPr/>
          <p:nvPr/>
        </p:nvSpPr>
        <p:spPr>
          <a:xfrm>
            <a:off x="381000" y="838200"/>
            <a:ext cx="2209800" cy="152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bg1"/>
                </a:solidFill>
              </a:rPr>
              <a:t>Membran</a:t>
            </a:r>
            <a:r>
              <a:rPr lang="en-US" dirty="0" smtClean="0">
                <a:solidFill>
                  <a:schemeClr val="bg1"/>
                </a:solidFill>
              </a:rPr>
              <a:t> </a:t>
            </a:r>
            <a:r>
              <a:rPr lang="en-US" dirty="0" err="1" smtClean="0">
                <a:solidFill>
                  <a:schemeClr val="bg1"/>
                </a:solidFill>
              </a:rPr>
              <a:t>cangkang</a:t>
            </a:r>
            <a:r>
              <a:rPr lang="en-US" dirty="0" smtClean="0">
                <a:solidFill>
                  <a:schemeClr val="bg1"/>
                </a:solidFill>
              </a:rPr>
              <a:t> </a:t>
            </a:r>
            <a:r>
              <a:rPr lang="en-US" dirty="0" err="1" smtClean="0">
                <a:solidFill>
                  <a:schemeClr val="bg1"/>
                </a:solidFill>
              </a:rPr>
              <a:t>telur</a:t>
            </a:r>
            <a:endParaRPr lang="en-US" dirty="0">
              <a:solidFill>
                <a:schemeClr val="bg1"/>
              </a:solidFill>
            </a:endParaRPr>
          </a:p>
        </p:txBody>
      </p:sp>
      <p:cxnSp>
        <p:nvCxnSpPr>
          <p:cNvPr id="16" name="Straight Arrow Connector 15"/>
          <p:cNvCxnSpPr/>
          <p:nvPr/>
        </p:nvCxnSpPr>
        <p:spPr>
          <a:xfrm>
            <a:off x="2590800" y="1676400"/>
            <a:ext cx="609600" cy="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3276600" y="914400"/>
            <a:ext cx="4648200" cy="1447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bg1"/>
                </a:solidFill>
              </a:rPr>
              <a:t>Selaput</a:t>
            </a:r>
            <a:r>
              <a:rPr lang="en-US" dirty="0" smtClean="0">
                <a:solidFill>
                  <a:schemeClr val="bg1"/>
                </a:solidFill>
              </a:rPr>
              <a:t> </a:t>
            </a:r>
            <a:r>
              <a:rPr lang="en-US" dirty="0" err="1" smtClean="0">
                <a:solidFill>
                  <a:schemeClr val="bg1"/>
                </a:solidFill>
              </a:rPr>
              <a:t>tipis</a:t>
            </a:r>
            <a:r>
              <a:rPr lang="en-US" dirty="0" smtClean="0">
                <a:solidFill>
                  <a:schemeClr val="bg1"/>
                </a:solidFill>
              </a:rPr>
              <a:t> </a:t>
            </a:r>
            <a:r>
              <a:rPr lang="en-US" dirty="0" err="1" smtClean="0">
                <a:solidFill>
                  <a:schemeClr val="bg1"/>
                </a:solidFill>
              </a:rPr>
              <a:t>di</a:t>
            </a:r>
            <a:r>
              <a:rPr lang="en-US" dirty="0" smtClean="0">
                <a:solidFill>
                  <a:schemeClr val="bg1"/>
                </a:solidFill>
              </a:rPr>
              <a:t> </a:t>
            </a:r>
            <a:r>
              <a:rPr lang="en-US" dirty="0" err="1" smtClean="0">
                <a:solidFill>
                  <a:schemeClr val="bg1"/>
                </a:solidFill>
              </a:rPr>
              <a:t>dalam</a:t>
            </a:r>
            <a:r>
              <a:rPr lang="en-US" dirty="0" smtClean="0">
                <a:solidFill>
                  <a:schemeClr val="bg1"/>
                </a:solidFill>
              </a:rPr>
              <a:t> </a:t>
            </a:r>
            <a:r>
              <a:rPr lang="en-US" dirty="0" err="1" smtClean="0">
                <a:solidFill>
                  <a:schemeClr val="bg1"/>
                </a:solidFill>
              </a:rPr>
              <a:t>cangkang</a:t>
            </a:r>
            <a:r>
              <a:rPr lang="en-US" dirty="0" smtClean="0">
                <a:solidFill>
                  <a:schemeClr val="bg1"/>
                </a:solidFill>
              </a:rPr>
              <a:t> </a:t>
            </a:r>
            <a:r>
              <a:rPr lang="en-US" dirty="0" err="1" smtClean="0">
                <a:solidFill>
                  <a:schemeClr val="bg1"/>
                </a:solidFill>
              </a:rPr>
              <a:t>telur</a:t>
            </a:r>
            <a:r>
              <a:rPr lang="en-US" dirty="0" smtClean="0">
                <a:solidFill>
                  <a:schemeClr val="bg1"/>
                </a:solidFill>
              </a:rPr>
              <a:t>. </a:t>
            </a:r>
            <a:r>
              <a:rPr lang="en-US" dirty="0" err="1" smtClean="0">
                <a:solidFill>
                  <a:schemeClr val="bg1"/>
                </a:solidFill>
              </a:rPr>
              <a:t>Selaput</a:t>
            </a:r>
            <a:r>
              <a:rPr lang="en-US" dirty="0" smtClean="0">
                <a:solidFill>
                  <a:schemeClr val="bg1"/>
                </a:solidFill>
              </a:rPr>
              <a:t> </a:t>
            </a:r>
            <a:r>
              <a:rPr lang="en-US" dirty="0" err="1" smtClean="0">
                <a:solidFill>
                  <a:schemeClr val="bg1"/>
                </a:solidFill>
              </a:rPr>
              <a:t>ini</a:t>
            </a:r>
            <a:r>
              <a:rPr lang="en-US" dirty="0" smtClean="0">
                <a:solidFill>
                  <a:schemeClr val="bg1"/>
                </a:solidFill>
              </a:rPr>
              <a:t> </a:t>
            </a:r>
            <a:r>
              <a:rPr lang="en-US" dirty="0" err="1" smtClean="0">
                <a:solidFill>
                  <a:schemeClr val="bg1"/>
                </a:solidFill>
              </a:rPr>
              <a:t>tidak</a:t>
            </a:r>
            <a:r>
              <a:rPr lang="en-US" dirty="0" smtClean="0">
                <a:solidFill>
                  <a:schemeClr val="bg1"/>
                </a:solidFill>
              </a:rPr>
              <a:t> </a:t>
            </a:r>
            <a:r>
              <a:rPr lang="en-US" dirty="0" err="1" smtClean="0">
                <a:solidFill>
                  <a:schemeClr val="bg1"/>
                </a:solidFill>
              </a:rPr>
              <a:t>menempel</a:t>
            </a:r>
            <a:r>
              <a:rPr lang="en-US" dirty="0" smtClean="0">
                <a:solidFill>
                  <a:schemeClr val="bg1"/>
                </a:solidFill>
              </a:rPr>
              <a:t> </a:t>
            </a:r>
            <a:r>
              <a:rPr lang="en-US" dirty="0" err="1" smtClean="0">
                <a:solidFill>
                  <a:schemeClr val="bg1"/>
                </a:solidFill>
              </a:rPr>
              <a:t>pada</a:t>
            </a:r>
            <a:r>
              <a:rPr lang="en-US" dirty="0" smtClean="0">
                <a:solidFill>
                  <a:schemeClr val="bg1"/>
                </a:solidFill>
              </a:rPr>
              <a:t> </a:t>
            </a:r>
            <a:r>
              <a:rPr lang="en-US" dirty="0" err="1" smtClean="0">
                <a:solidFill>
                  <a:schemeClr val="bg1"/>
                </a:solidFill>
              </a:rPr>
              <a:t>cangkang</a:t>
            </a:r>
            <a:r>
              <a:rPr lang="en-US" dirty="0" smtClean="0">
                <a:solidFill>
                  <a:schemeClr val="bg1"/>
                </a:solidFill>
              </a:rPr>
              <a:t> </a:t>
            </a:r>
            <a:r>
              <a:rPr lang="en-US" dirty="0" err="1" smtClean="0">
                <a:solidFill>
                  <a:schemeClr val="bg1"/>
                </a:solidFill>
              </a:rPr>
              <a:t>sehingga</a:t>
            </a:r>
            <a:r>
              <a:rPr lang="en-US" dirty="0" smtClean="0">
                <a:solidFill>
                  <a:schemeClr val="bg1"/>
                </a:solidFill>
              </a:rPr>
              <a:t> </a:t>
            </a:r>
            <a:r>
              <a:rPr lang="en-US" dirty="0" err="1" smtClean="0">
                <a:solidFill>
                  <a:schemeClr val="bg1"/>
                </a:solidFill>
              </a:rPr>
              <a:t>membentuk</a:t>
            </a:r>
            <a:r>
              <a:rPr lang="en-US" dirty="0" smtClean="0">
                <a:solidFill>
                  <a:schemeClr val="bg1"/>
                </a:solidFill>
              </a:rPr>
              <a:t> </a:t>
            </a:r>
            <a:r>
              <a:rPr lang="en-US" dirty="0" err="1" smtClean="0">
                <a:solidFill>
                  <a:schemeClr val="bg1"/>
                </a:solidFill>
              </a:rPr>
              <a:t>rongga</a:t>
            </a:r>
            <a:r>
              <a:rPr lang="en-US" dirty="0" smtClean="0">
                <a:solidFill>
                  <a:schemeClr val="bg1"/>
                </a:solidFill>
              </a:rPr>
              <a:t> </a:t>
            </a:r>
            <a:r>
              <a:rPr lang="en-US" dirty="0" err="1" smtClean="0">
                <a:solidFill>
                  <a:schemeClr val="bg1"/>
                </a:solidFill>
              </a:rPr>
              <a:t>udara</a:t>
            </a:r>
            <a:r>
              <a:rPr lang="en-US" dirty="0" smtClean="0">
                <a:solidFill>
                  <a:schemeClr val="bg1"/>
                </a:solidFill>
              </a:rPr>
              <a:t>.</a:t>
            </a:r>
            <a:endParaRPr lang="en-US" dirty="0">
              <a:solidFill>
                <a:schemeClr val="bg1"/>
              </a:solidFill>
            </a:endParaRPr>
          </a:p>
        </p:txBody>
      </p:sp>
    </p:spTree>
    <p:extLst>
      <p:ext uri="{BB962C8B-B14F-4D97-AF65-F5344CB8AC3E}">
        <p14:creationId xmlns:p14="http://schemas.microsoft.com/office/powerpoint/2010/main" val="17824376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ardrop 3"/>
          <p:cNvSpPr/>
          <p:nvPr/>
        </p:nvSpPr>
        <p:spPr>
          <a:xfrm>
            <a:off x="381000" y="5257800"/>
            <a:ext cx="2133600" cy="1295400"/>
          </a:xfrm>
          <a:prstGeom prst="teardrop">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bg1"/>
                </a:solidFill>
              </a:rPr>
              <a:t>Kantung</a:t>
            </a:r>
            <a:r>
              <a:rPr lang="en-US" dirty="0" smtClean="0">
                <a:solidFill>
                  <a:schemeClr val="bg1"/>
                </a:solidFill>
              </a:rPr>
              <a:t> </a:t>
            </a:r>
            <a:r>
              <a:rPr lang="en-US" dirty="0" err="1" smtClean="0">
                <a:solidFill>
                  <a:schemeClr val="bg1"/>
                </a:solidFill>
              </a:rPr>
              <a:t>udara</a:t>
            </a:r>
            <a:r>
              <a:rPr lang="en-US" dirty="0" smtClean="0">
                <a:solidFill>
                  <a:schemeClr val="bg1"/>
                </a:solidFill>
              </a:rPr>
              <a:t> </a:t>
            </a:r>
          </a:p>
          <a:p>
            <a:pPr algn="ctr"/>
            <a:r>
              <a:rPr lang="en-US" dirty="0" smtClean="0">
                <a:solidFill>
                  <a:schemeClr val="bg1"/>
                </a:solidFill>
              </a:rPr>
              <a:t>(air cell)</a:t>
            </a:r>
            <a:endParaRPr lang="en-US" dirty="0">
              <a:solidFill>
                <a:schemeClr val="bg1"/>
              </a:solidFill>
            </a:endParaRPr>
          </a:p>
        </p:txBody>
      </p:sp>
      <p:cxnSp>
        <p:nvCxnSpPr>
          <p:cNvPr id="6" name="Straight Arrow Connector 5"/>
          <p:cNvCxnSpPr/>
          <p:nvPr/>
        </p:nvCxnSpPr>
        <p:spPr>
          <a:xfrm>
            <a:off x="2438400" y="5791200"/>
            <a:ext cx="76200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Round Diagonal Corner Rectangle 9"/>
          <p:cNvSpPr/>
          <p:nvPr/>
        </p:nvSpPr>
        <p:spPr>
          <a:xfrm>
            <a:off x="3352800" y="4953000"/>
            <a:ext cx="4419600" cy="1676400"/>
          </a:xfrm>
          <a:prstGeom prst="round2Diag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err="1" smtClean="0">
                <a:solidFill>
                  <a:schemeClr val="bg1"/>
                </a:solidFill>
              </a:rPr>
              <a:t>Ruang</a:t>
            </a:r>
            <a:r>
              <a:rPr lang="en-US" dirty="0" smtClean="0">
                <a:solidFill>
                  <a:schemeClr val="bg1"/>
                </a:solidFill>
              </a:rPr>
              <a:t> </a:t>
            </a:r>
            <a:r>
              <a:rPr lang="en-US" dirty="0" err="1" smtClean="0">
                <a:solidFill>
                  <a:schemeClr val="bg1"/>
                </a:solidFill>
              </a:rPr>
              <a:t>kosong</a:t>
            </a:r>
            <a:r>
              <a:rPr lang="en-US" dirty="0" smtClean="0">
                <a:solidFill>
                  <a:schemeClr val="bg1"/>
                </a:solidFill>
              </a:rPr>
              <a:t> yang </a:t>
            </a:r>
            <a:r>
              <a:rPr lang="en-US" dirty="0" err="1" smtClean="0">
                <a:solidFill>
                  <a:schemeClr val="bg1"/>
                </a:solidFill>
              </a:rPr>
              <a:t>terdapat</a:t>
            </a:r>
            <a:r>
              <a:rPr lang="en-US" dirty="0" smtClean="0">
                <a:solidFill>
                  <a:schemeClr val="bg1"/>
                </a:solidFill>
              </a:rPr>
              <a:t> </a:t>
            </a:r>
            <a:r>
              <a:rPr lang="en-US" dirty="0" err="1" smtClean="0">
                <a:solidFill>
                  <a:schemeClr val="bg1"/>
                </a:solidFill>
              </a:rPr>
              <a:t>diantara</a:t>
            </a:r>
            <a:r>
              <a:rPr lang="en-US" dirty="0" smtClean="0">
                <a:solidFill>
                  <a:schemeClr val="bg1"/>
                </a:solidFill>
              </a:rPr>
              <a:t> </a:t>
            </a:r>
            <a:r>
              <a:rPr lang="en-US" dirty="0" err="1" smtClean="0">
                <a:solidFill>
                  <a:schemeClr val="bg1"/>
                </a:solidFill>
              </a:rPr>
              <a:t>putih</a:t>
            </a:r>
            <a:r>
              <a:rPr lang="en-US" dirty="0" smtClean="0">
                <a:solidFill>
                  <a:schemeClr val="bg1"/>
                </a:solidFill>
              </a:rPr>
              <a:t> </a:t>
            </a:r>
            <a:r>
              <a:rPr lang="en-US" dirty="0" err="1" smtClean="0">
                <a:solidFill>
                  <a:schemeClr val="bg1"/>
                </a:solidFill>
              </a:rPr>
              <a:t>telur</a:t>
            </a:r>
            <a:r>
              <a:rPr lang="en-US" dirty="0" smtClean="0">
                <a:solidFill>
                  <a:schemeClr val="bg1"/>
                </a:solidFill>
              </a:rPr>
              <a:t> </a:t>
            </a:r>
            <a:r>
              <a:rPr lang="en-US" dirty="0" err="1" smtClean="0">
                <a:solidFill>
                  <a:schemeClr val="bg1"/>
                </a:solidFill>
              </a:rPr>
              <a:t>dan</a:t>
            </a:r>
            <a:r>
              <a:rPr lang="en-US" dirty="0" smtClean="0">
                <a:solidFill>
                  <a:schemeClr val="bg1"/>
                </a:solidFill>
              </a:rPr>
              <a:t> </a:t>
            </a:r>
            <a:r>
              <a:rPr lang="en-US" dirty="0" err="1" smtClean="0">
                <a:solidFill>
                  <a:schemeClr val="bg1"/>
                </a:solidFill>
              </a:rPr>
              <a:t>lapisan</a:t>
            </a:r>
            <a:r>
              <a:rPr lang="en-US" dirty="0" smtClean="0">
                <a:solidFill>
                  <a:schemeClr val="bg1"/>
                </a:solidFill>
              </a:rPr>
              <a:t> </a:t>
            </a:r>
            <a:r>
              <a:rPr lang="en-US" dirty="0" err="1" smtClean="0">
                <a:solidFill>
                  <a:schemeClr val="bg1"/>
                </a:solidFill>
              </a:rPr>
              <a:t>membran</a:t>
            </a:r>
            <a:r>
              <a:rPr lang="en-US" dirty="0" smtClean="0">
                <a:solidFill>
                  <a:schemeClr val="bg1"/>
                </a:solidFill>
              </a:rPr>
              <a:t> </a:t>
            </a:r>
            <a:r>
              <a:rPr lang="en-US" dirty="0" err="1" smtClean="0">
                <a:solidFill>
                  <a:schemeClr val="bg1"/>
                </a:solidFill>
              </a:rPr>
              <a:t>cangkang</a:t>
            </a:r>
            <a:r>
              <a:rPr lang="en-US" dirty="0" smtClean="0">
                <a:solidFill>
                  <a:schemeClr val="bg1"/>
                </a:solidFill>
              </a:rPr>
              <a:t>.</a:t>
            </a:r>
          </a:p>
          <a:p>
            <a:r>
              <a:rPr lang="en-US" dirty="0" err="1" smtClean="0">
                <a:solidFill>
                  <a:schemeClr val="bg1"/>
                </a:solidFill>
              </a:rPr>
              <a:t>Berfungsi</a:t>
            </a:r>
            <a:r>
              <a:rPr lang="en-US" dirty="0" smtClean="0">
                <a:solidFill>
                  <a:schemeClr val="bg1"/>
                </a:solidFill>
              </a:rPr>
              <a:t> </a:t>
            </a:r>
            <a:r>
              <a:rPr lang="en-US" dirty="0" err="1" smtClean="0">
                <a:solidFill>
                  <a:schemeClr val="bg1"/>
                </a:solidFill>
              </a:rPr>
              <a:t>sebagai</a:t>
            </a:r>
            <a:r>
              <a:rPr lang="en-US" dirty="0" smtClean="0">
                <a:solidFill>
                  <a:schemeClr val="bg1"/>
                </a:solidFill>
              </a:rPr>
              <a:t> </a:t>
            </a:r>
            <a:r>
              <a:rPr lang="en-US" dirty="0" err="1" smtClean="0">
                <a:solidFill>
                  <a:schemeClr val="bg1"/>
                </a:solidFill>
              </a:rPr>
              <a:t>sumber</a:t>
            </a:r>
            <a:r>
              <a:rPr lang="en-US" dirty="0" smtClean="0">
                <a:solidFill>
                  <a:schemeClr val="bg1"/>
                </a:solidFill>
              </a:rPr>
              <a:t> </a:t>
            </a:r>
            <a:r>
              <a:rPr lang="en-US" dirty="0" err="1" smtClean="0">
                <a:solidFill>
                  <a:schemeClr val="bg1"/>
                </a:solidFill>
              </a:rPr>
              <a:t>oksigen</a:t>
            </a:r>
            <a:r>
              <a:rPr lang="en-US" dirty="0" smtClean="0">
                <a:solidFill>
                  <a:schemeClr val="bg1"/>
                </a:solidFill>
              </a:rPr>
              <a:t> </a:t>
            </a:r>
            <a:r>
              <a:rPr lang="en-US" dirty="0" err="1" smtClean="0">
                <a:solidFill>
                  <a:schemeClr val="bg1"/>
                </a:solidFill>
              </a:rPr>
              <a:t>bagi</a:t>
            </a:r>
            <a:r>
              <a:rPr lang="en-US" dirty="0" smtClean="0">
                <a:solidFill>
                  <a:schemeClr val="bg1"/>
                </a:solidFill>
              </a:rPr>
              <a:t> </a:t>
            </a:r>
            <a:r>
              <a:rPr lang="en-US" dirty="0" err="1" smtClean="0">
                <a:solidFill>
                  <a:schemeClr val="bg1"/>
                </a:solidFill>
              </a:rPr>
              <a:t>embrio</a:t>
            </a:r>
            <a:r>
              <a:rPr lang="en-US" dirty="0" smtClean="0">
                <a:solidFill>
                  <a:schemeClr val="bg1"/>
                </a:solidFill>
              </a:rPr>
              <a:t>.</a:t>
            </a:r>
          </a:p>
          <a:p>
            <a:endParaRPr lang="en-US" dirty="0">
              <a:solidFill>
                <a:schemeClr val="bg1"/>
              </a:solidFill>
            </a:endParaRPr>
          </a:p>
        </p:txBody>
      </p:sp>
      <p:sp>
        <p:nvSpPr>
          <p:cNvPr id="11" name="Round Diagonal Corner Rectangle 10"/>
          <p:cNvSpPr/>
          <p:nvPr/>
        </p:nvSpPr>
        <p:spPr>
          <a:xfrm>
            <a:off x="457200" y="2895600"/>
            <a:ext cx="1752600" cy="1600200"/>
          </a:xfrm>
          <a:prstGeom prst="round2Diag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err="1" smtClean="0">
                <a:solidFill>
                  <a:schemeClr val="bg1"/>
                </a:solidFill>
              </a:rPr>
              <a:t>Keping</a:t>
            </a:r>
            <a:r>
              <a:rPr lang="en-US" dirty="0" smtClean="0">
                <a:solidFill>
                  <a:schemeClr val="bg1"/>
                </a:solidFill>
              </a:rPr>
              <a:t> germinal</a:t>
            </a:r>
          </a:p>
          <a:p>
            <a:r>
              <a:rPr lang="en-US" dirty="0" smtClean="0">
                <a:solidFill>
                  <a:schemeClr val="bg1"/>
                </a:solidFill>
              </a:rPr>
              <a:t>(</a:t>
            </a:r>
            <a:r>
              <a:rPr lang="en-US" dirty="0" err="1" smtClean="0">
                <a:solidFill>
                  <a:schemeClr val="bg1"/>
                </a:solidFill>
              </a:rPr>
              <a:t>zigot</a:t>
            </a:r>
            <a:r>
              <a:rPr lang="en-US" dirty="0" smtClean="0">
                <a:solidFill>
                  <a:schemeClr val="bg1"/>
                </a:solidFill>
              </a:rPr>
              <a:t>/</a:t>
            </a:r>
            <a:r>
              <a:rPr lang="en-US" dirty="0" err="1" smtClean="0">
                <a:solidFill>
                  <a:schemeClr val="bg1"/>
                </a:solidFill>
              </a:rPr>
              <a:t>sel</a:t>
            </a:r>
            <a:r>
              <a:rPr lang="en-US" dirty="0" smtClean="0">
                <a:solidFill>
                  <a:schemeClr val="bg1"/>
                </a:solidFill>
              </a:rPr>
              <a:t> </a:t>
            </a:r>
            <a:r>
              <a:rPr lang="en-US" dirty="0" err="1" smtClean="0">
                <a:solidFill>
                  <a:schemeClr val="bg1"/>
                </a:solidFill>
              </a:rPr>
              <a:t>embrio</a:t>
            </a:r>
            <a:r>
              <a:rPr lang="en-US" dirty="0" smtClean="0">
                <a:solidFill>
                  <a:schemeClr val="bg1"/>
                </a:solidFill>
              </a:rPr>
              <a:t>)</a:t>
            </a:r>
            <a:endParaRPr lang="en-US" dirty="0">
              <a:solidFill>
                <a:schemeClr val="bg1"/>
              </a:solidFill>
            </a:endParaRPr>
          </a:p>
        </p:txBody>
      </p:sp>
      <p:cxnSp>
        <p:nvCxnSpPr>
          <p:cNvPr id="13" name="Straight Arrow Connector 12"/>
          <p:cNvCxnSpPr>
            <a:stCxn id="11" idx="0"/>
          </p:cNvCxnSpPr>
          <p:nvPr/>
        </p:nvCxnSpPr>
        <p:spPr>
          <a:xfrm flipV="1">
            <a:off x="2209800" y="3657600"/>
            <a:ext cx="1066800" cy="38100"/>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3352800" y="2590800"/>
            <a:ext cx="4876800" cy="1981200"/>
          </a:xfrm>
          <a:prstGeom prst="ellipse">
            <a:avLst/>
          </a:prstGeom>
          <a:solidFill>
            <a:schemeClr val="tx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bg1"/>
                </a:solidFill>
              </a:rPr>
              <a:t>Merupakan</a:t>
            </a:r>
            <a:r>
              <a:rPr lang="en-US" dirty="0" smtClean="0">
                <a:solidFill>
                  <a:schemeClr val="bg1"/>
                </a:solidFill>
              </a:rPr>
              <a:t> </a:t>
            </a:r>
            <a:r>
              <a:rPr lang="en-US" dirty="0" err="1" smtClean="0">
                <a:solidFill>
                  <a:schemeClr val="bg1"/>
                </a:solidFill>
              </a:rPr>
              <a:t>calon</a:t>
            </a:r>
            <a:r>
              <a:rPr lang="en-US" dirty="0" smtClean="0">
                <a:solidFill>
                  <a:schemeClr val="bg1"/>
                </a:solidFill>
              </a:rPr>
              <a:t> </a:t>
            </a:r>
            <a:r>
              <a:rPr lang="en-US" dirty="0" err="1" smtClean="0">
                <a:solidFill>
                  <a:schemeClr val="bg1"/>
                </a:solidFill>
              </a:rPr>
              <a:t>individu</a:t>
            </a:r>
            <a:r>
              <a:rPr lang="en-US" dirty="0" smtClean="0">
                <a:solidFill>
                  <a:schemeClr val="bg1"/>
                </a:solidFill>
              </a:rPr>
              <a:t> </a:t>
            </a:r>
            <a:r>
              <a:rPr lang="en-US" dirty="0" err="1" smtClean="0">
                <a:solidFill>
                  <a:schemeClr val="bg1"/>
                </a:solidFill>
              </a:rPr>
              <a:t>baru</a:t>
            </a:r>
            <a:r>
              <a:rPr lang="en-US" dirty="0" smtClean="0">
                <a:solidFill>
                  <a:schemeClr val="bg1"/>
                </a:solidFill>
              </a:rPr>
              <a:t>.</a:t>
            </a:r>
            <a:endParaRPr lang="en-US" dirty="0">
              <a:solidFill>
                <a:schemeClr val="bg1"/>
              </a:solidFill>
            </a:endParaRPr>
          </a:p>
        </p:txBody>
      </p:sp>
      <p:sp>
        <p:nvSpPr>
          <p:cNvPr id="17" name="Text Placeholder 16"/>
          <p:cNvSpPr>
            <a:spLocks noGrp="1"/>
          </p:cNvSpPr>
          <p:nvPr>
            <p:ph type="body" idx="1"/>
          </p:nvPr>
        </p:nvSpPr>
        <p:spPr>
          <a:xfrm>
            <a:off x="228600" y="457200"/>
            <a:ext cx="2286000" cy="17526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chalazae</a:t>
            </a:r>
            <a:endParaRPr lang="en-US" dirty="0">
              <a:solidFill>
                <a:schemeClr val="bg1"/>
              </a:solidFill>
            </a:endParaRPr>
          </a:p>
        </p:txBody>
      </p:sp>
      <p:sp>
        <p:nvSpPr>
          <p:cNvPr id="18" name="Rectangle 17"/>
          <p:cNvSpPr/>
          <p:nvPr/>
        </p:nvSpPr>
        <p:spPr>
          <a:xfrm>
            <a:off x="3200400" y="304800"/>
            <a:ext cx="4648200" cy="18288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err="1" smtClean="0">
                <a:solidFill>
                  <a:schemeClr val="bg1"/>
                </a:solidFill>
              </a:rPr>
              <a:t>semacam</a:t>
            </a:r>
            <a:r>
              <a:rPr lang="en-US" dirty="0" smtClean="0">
                <a:solidFill>
                  <a:schemeClr val="bg1"/>
                </a:solidFill>
              </a:rPr>
              <a:t> </a:t>
            </a:r>
            <a:r>
              <a:rPr lang="en-US" dirty="0" err="1" smtClean="0">
                <a:solidFill>
                  <a:schemeClr val="bg1"/>
                </a:solidFill>
              </a:rPr>
              <a:t>helaian</a:t>
            </a:r>
            <a:r>
              <a:rPr lang="en-US" dirty="0" smtClean="0">
                <a:solidFill>
                  <a:schemeClr val="bg1"/>
                </a:solidFill>
              </a:rPr>
              <a:t> </a:t>
            </a:r>
            <a:r>
              <a:rPr lang="en-US" dirty="0" err="1" smtClean="0">
                <a:solidFill>
                  <a:schemeClr val="bg1"/>
                </a:solidFill>
              </a:rPr>
              <a:t>benang</a:t>
            </a:r>
            <a:r>
              <a:rPr lang="en-US" dirty="0" smtClean="0">
                <a:solidFill>
                  <a:schemeClr val="bg1"/>
                </a:solidFill>
              </a:rPr>
              <a:t> </a:t>
            </a:r>
            <a:r>
              <a:rPr lang="en-US" dirty="0" err="1" smtClean="0">
                <a:solidFill>
                  <a:schemeClr val="bg1"/>
                </a:solidFill>
              </a:rPr>
              <a:t>tebal</a:t>
            </a:r>
            <a:r>
              <a:rPr lang="en-US" dirty="0" smtClean="0">
                <a:solidFill>
                  <a:schemeClr val="bg1"/>
                </a:solidFill>
              </a:rPr>
              <a:t> </a:t>
            </a:r>
            <a:r>
              <a:rPr lang="en-US" dirty="0" err="1" smtClean="0">
                <a:solidFill>
                  <a:schemeClr val="bg1"/>
                </a:solidFill>
              </a:rPr>
              <a:t>dari</a:t>
            </a:r>
            <a:r>
              <a:rPr lang="en-US" dirty="0" smtClean="0">
                <a:solidFill>
                  <a:schemeClr val="bg1"/>
                </a:solidFill>
              </a:rPr>
              <a:t> </a:t>
            </a:r>
            <a:r>
              <a:rPr lang="en-US" dirty="0" err="1" smtClean="0">
                <a:solidFill>
                  <a:schemeClr val="bg1"/>
                </a:solidFill>
              </a:rPr>
              <a:t>putih</a:t>
            </a:r>
            <a:r>
              <a:rPr lang="en-US" dirty="0" smtClean="0">
                <a:solidFill>
                  <a:schemeClr val="bg1"/>
                </a:solidFill>
              </a:rPr>
              <a:t> </a:t>
            </a:r>
            <a:r>
              <a:rPr lang="en-US" dirty="0" err="1" smtClean="0">
                <a:solidFill>
                  <a:schemeClr val="bg1"/>
                </a:solidFill>
              </a:rPr>
              <a:t>telur</a:t>
            </a:r>
            <a:r>
              <a:rPr lang="en-US" dirty="0" smtClean="0">
                <a:solidFill>
                  <a:schemeClr val="bg1"/>
                </a:solidFill>
              </a:rPr>
              <a:t>, </a:t>
            </a:r>
            <a:r>
              <a:rPr lang="en-US" dirty="0" err="1" smtClean="0">
                <a:solidFill>
                  <a:schemeClr val="bg1"/>
                </a:solidFill>
              </a:rPr>
              <a:t>bukan</a:t>
            </a:r>
            <a:r>
              <a:rPr lang="en-US" dirty="0" smtClean="0">
                <a:solidFill>
                  <a:schemeClr val="bg1"/>
                </a:solidFill>
              </a:rPr>
              <a:t> </a:t>
            </a:r>
            <a:r>
              <a:rPr lang="en-US" dirty="0" err="1" smtClean="0">
                <a:solidFill>
                  <a:schemeClr val="bg1"/>
                </a:solidFill>
              </a:rPr>
              <a:t>bakal</a:t>
            </a:r>
            <a:r>
              <a:rPr lang="en-US" dirty="0" smtClean="0">
                <a:solidFill>
                  <a:schemeClr val="bg1"/>
                </a:solidFill>
              </a:rPr>
              <a:t> </a:t>
            </a:r>
            <a:r>
              <a:rPr lang="en-US" dirty="0" err="1" smtClean="0">
                <a:solidFill>
                  <a:schemeClr val="bg1"/>
                </a:solidFill>
              </a:rPr>
              <a:t>embrio</a:t>
            </a:r>
            <a:r>
              <a:rPr lang="en-US" dirty="0" smtClean="0">
                <a:solidFill>
                  <a:schemeClr val="bg1"/>
                </a:solidFill>
              </a:rPr>
              <a:t>. </a:t>
            </a:r>
          </a:p>
          <a:p>
            <a:r>
              <a:rPr lang="en-US" dirty="0" err="1" smtClean="0">
                <a:solidFill>
                  <a:schemeClr val="bg1"/>
                </a:solidFill>
              </a:rPr>
              <a:t>Berfungsi</a:t>
            </a:r>
            <a:r>
              <a:rPr lang="en-US" dirty="0" smtClean="0">
                <a:solidFill>
                  <a:schemeClr val="bg1"/>
                </a:solidFill>
              </a:rPr>
              <a:t> </a:t>
            </a:r>
            <a:r>
              <a:rPr lang="en-US" dirty="0" err="1" smtClean="0">
                <a:solidFill>
                  <a:schemeClr val="bg1"/>
                </a:solidFill>
              </a:rPr>
              <a:t>untuk</a:t>
            </a:r>
            <a:r>
              <a:rPr lang="en-US" dirty="0" smtClean="0">
                <a:solidFill>
                  <a:schemeClr val="bg1"/>
                </a:solidFill>
              </a:rPr>
              <a:t> </a:t>
            </a:r>
            <a:r>
              <a:rPr lang="en-US" dirty="0" err="1" smtClean="0">
                <a:solidFill>
                  <a:schemeClr val="bg1"/>
                </a:solidFill>
              </a:rPr>
              <a:t>menahan</a:t>
            </a:r>
            <a:r>
              <a:rPr lang="en-US" dirty="0" smtClean="0">
                <a:solidFill>
                  <a:schemeClr val="bg1"/>
                </a:solidFill>
              </a:rPr>
              <a:t> </a:t>
            </a:r>
            <a:r>
              <a:rPr lang="en-US" dirty="0" err="1" smtClean="0">
                <a:solidFill>
                  <a:schemeClr val="bg1"/>
                </a:solidFill>
              </a:rPr>
              <a:t>kuning</a:t>
            </a:r>
            <a:r>
              <a:rPr lang="en-US" dirty="0" smtClean="0">
                <a:solidFill>
                  <a:schemeClr val="bg1"/>
                </a:solidFill>
              </a:rPr>
              <a:t> </a:t>
            </a:r>
            <a:r>
              <a:rPr lang="en-US" dirty="0" err="1" smtClean="0">
                <a:solidFill>
                  <a:schemeClr val="bg1"/>
                </a:solidFill>
              </a:rPr>
              <a:t>telur</a:t>
            </a:r>
            <a:r>
              <a:rPr lang="en-US" dirty="0" smtClean="0">
                <a:solidFill>
                  <a:schemeClr val="bg1"/>
                </a:solidFill>
              </a:rPr>
              <a:t> agar </a:t>
            </a:r>
            <a:r>
              <a:rPr lang="en-US" dirty="0" err="1" smtClean="0">
                <a:solidFill>
                  <a:schemeClr val="bg1"/>
                </a:solidFill>
              </a:rPr>
              <a:t>tetap</a:t>
            </a:r>
            <a:r>
              <a:rPr lang="en-US" dirty="0" smtClean="0">
                <a:solidFill>
                  <a:schemeClr val="bg1"/>
                </a:solidFill>
              </a:rPr>
              <a:t> </a:t>
            </a:r>
            <a:r>
              <a:rPr lang="en-US" dirty="0" err="1" smtClean="0">
                <a:solidFill>
                  <a:schemeClr val="bg1"/>
                </a:solidFill>
              </a:rPr>
              <a:t>pada</a:t>
            </a:r>
            <a:r>
              <a:rPr lang="en-US" dirty="0" smtClean="0">
                <a:solidFill>
                  <a:schemeClr val="bg1"/>
                </a:solidFill>
              </a:rPr>
              <a:t> </a:t>
            </a:r>
            <a:r>
              <a:rPr lang="en-US" dirty="0" err="1" smtClean="0">
                <a:solidFill>
                  <a:schemeClr val="bg1"/>
                </a:solidFill>
              </a:rPr>
              <a:t>tempatnya</a:t>
            </a:r>
            <a:r>
              <a:rPr lang="en-US" dirty="0" smtClean="0">
                <a:solidFill>
                  <a:schemeClr val="bg1"/>
                </a:solidFill>
              </a:rPr>
              <a:t> </a:t>
            </a:r>
            <a:r>
              <a:rPr lang="en-US" dirty="0" err="1" smtClean="0">
                <a:solidFill>
                  <a:schemeClr val="bg1"/>
                </a:solidFill>
              </a:rPr>
              <a:t>dan</a:t>
            </a:r>
            <a:r>
              <a:rPr lang="en-US" dirty="0" smtClean="0">
                <a:solidFill>
                  <a:schemeClr val="bg1"/>
                </a:solidFill>
              </a:rPr>
              <a:t> </a:t>
            </a:r>
            <a:r>
              <a:rPr lang="en-US" dirty="0" err="1" smtClean="0">
                <a:solidFill>
                  <a:schemeClr val="bg1"/>
                </a:solidFill>
              </a:rPr>
              <a:t>menjaga</a:t>
            </a:r>
            <a:r>
              <a:rPr lang="en-US" dirty="0" smtClean="0">
                <a:solidFill>
                  <a:schemeClr val="bg1"/>
                </a:solidFill>
              </a:rPr>
              <a:t> </a:t>
            </a:r>
            <a:r>
              <a:rPr lang="en-US" dirty="0" err="1" smtClean="0">
                <a:solidFill>
                  <a:schemeClr val="bg1"/>
                </a:solidFill>
              </a:rPr>
              <a:t>embrio</a:t>
            </a:r>
            <a:r>
              <a:rPr lang="en-US" dirty="0" smtClean="0">
                <a:solidFill>
                  <a:schemeClr val="bg1"/>
                </a:solidFill>
              </a:rPr>
              <a:t> agar </a:t>
            </a:r>
            <a:r>
              <a:rPr lang="en-US" dirty="0" err="1" smtClean="0">
                <a:solidFill>
                  <a:schemeClr val="bg1"/>
                </a:solidFill>
              </a:rPr>
              <a:t>tetap</a:t>
            </a:r>
            <a:r>
              <a:rPr lang="en-US" dirty="0" smtClean="0">
                <a:solidFill>
                  <a:schemeClr val="bg1"/>
                </a:solidFill>
              </a:rPr>
              <a:t> </a:t>
            </a:r>
            <a:r>
              <a:rPr lang="en-US" dirty="0" err="1" smtClean="0">
                <a:solidFill>
                  <a:schemeClr val="bg1"/>
                </a:solidFill>
              </a:rPr>
              <a:t>di</a:t>
            </a:r>
            <a:r>
              <a:rPr lang="en-US" dirty="0" smtClean="0">
                <a:solidFill>
                  <a:schemeClr val="bg1"/>
                </a:solidFill>
              </a:rPr>
              <a:t> </a:t>
            </a:r>
            <a:r>
              <a:rPr lang="en-US" dirty="0" err="1" smtClean="0">
                <a:solidFill>
                  <a:schemeClr val="bg1"/>
                </a:solidFill>
              </a:rPr>
              <a:t>bagian</a:t>
            </a:r>
            <a:r>
              <a:rPr lang="en-US" dirty="0" smtClean="0">
                <a:solidFill>
                  <a:schemeClr val="bg1"/>
                </a:solidFill>
              </a:rPr>
              <a:t> </a:t>
            </a:r>
            <a:r>
              <a:rPr lang="en-US" dirty="0" err="1" smtClean="0">
                <a:solidFill>
                  <a:schemeClr val="bg1"/>
                </a:solidFill>
              </a:rPr>
              <a:t>atas</a:t>
            </a:r>
            <a:r>
              <a:rPr lang="en-US" dirty="0" smtClean="0">
                <a:solidFill>
                  <a:schemeClr val="bg1"/>
                </a:solidFill>
              </a:rPr>
              <a:t> </a:t>
            </a:r>
            <a:r>
              <a:rPr lang="en-US" dirty="0" err="1" smtClean="0">
                <a:solidFill>
                  <a:schemeClr val="bg1"/>
                </a:solidFill>
              </a:rPr>
              <a:t>telur</a:t>
            </a:r>
            <a:endParaRPr lang="en-US" dirty="0">
              <a:solidFill>
                <a:schemeClr val="bg1"/>
              </a:solidFill>
            </a:endParaRPr>
          </a:p>
        </p:txBody>
      </p:sp>
      <p:cxnSp>
        <p:nvCxnSpPr>
          <p:cNvPr id="19" name="Straight Arrow Connector 18"/>
          <p:cNvCxnSpPr/>
          <p:nvPr/>
        </p:nvCxnSpPr>
        <p:spPr>
          <a:xfrm>
            <a:off x="2514600" y="1295400"/>
            <a:ext cx="609600" cy="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2286000" y="3733800"/>
            <a:ext cx="990600" cy="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0460570"/>
      </p:ext>
    </p:extLst>
  </p:cSld>
  <p:clrMapOvr>
    <a:masterClrMapping/>
  </p:clrMapOvr>
  <p:transition spd="slow">
    <p:checke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lstStyle/>
          <a:p>
            <a:pPr marL="0" indent="0">
              <a:buNone/>
            </a:pPr>
            <a:r>
              <a:rPr lang="id-ID" dirty="0" smtClean="0"/>
              <a:t>   	</a:t>
            </a:r>
            <a:r>
              <a:rPr lang="id-ID" sz="4000" dirty="0" smtClean="0">
                <a:latin typeface="Times New Roman" pitchFamily="18" charset="0"/>
                <a:cs typeface="Times New Roman" pitchFamily="18" charset="0"/>
              </a:rPr>
              <a:t>Telur</a:t>
            </a:r>
            <a:r>
              <a:rPr lang="id-ID" dirty="0" smtClean="0"/>
              <a:t> </a:t>
            </a:r>
            <a:endParaRPr lang="id-ID" dirty="0"/>
          </a:p>
        </p:txBody>
      </p:sp>
      <p:sp>
        <p:nvSpPr>
          <p:cNvPr id="4" name="Oval 3"/>
          <p:cNvSpPr/>
          <p:nvPr/>
        </p:nvSpPr>
        <p:spPr>
          <a:xfrm>
            <a:off x="1944262" y="3541739"/>
            <a:ext cx="5688632" cy="28083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latin typeface="Times New Roman" pitchFamily="18" charset="0"/>
                <a:cs typeface="Times New Roman" pitchFamily="18" charset="0"/>
              </a:rPr>
              <a:t>Merupakan salah satu bahan makanan hewani  yang dikonsumsi selain daging, ikan dan susu. Biasanya yang sering dikonsumsi telur ayam, bebek, itik dan angsa. Telur merupakan sumber proten hewani yang mudah dijangkau selain ikan.</a:t>
            </a:r>
            <a:endParaRPr lang="id-ID" dirty="0">
              <a:latin typeface="Times New Roman" pitchFamily="18" charset="0"/>
              <a:cs typeface="Times New Roman" pitchFamily="18" charset="0"/>
            </a:endParaRPr>
          </a:p>
        </p:txBody>
      </p:sp>
      <p:pic>
        <p:nvPicPr>
          <p:cNvPr id="1026" name="Picture 2" descr="C:\Users\NANA\Downloads\telur-dan-kolestero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1052736"/>
            <a:ext cx="2570981" cy="201622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522830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290" y="692696"/>
            <a:ext cx="8229600" cy="850106"/>
          </a:xfrm>
        </p:spPr>
        <p:txBody>
          <a:bodyPr>
            <a:normAutofit fontScale="90000"/>
          </a:bodyPr>
          <a:lstStyle/>
          <a:p>
            <a:pPr algn="ctr"/>
            <a:r>
              <a:rPr lang="id-ID" dirty="0" smtClean="0"/>
              <a:t>Komposisi dan Kandungan Gizi Pada Telur</a:t>
            </a:r>
            <a:endParaRPr lang="id-ID" dirty="0"/>
          </a:p>
        </p:txBody>
      </p:sp>
      <p:sp>
        <p:nvSpPr>
          <p:cNvPr id="3" name="Content Placeholder 2"/>
          <p:cNvSpPr>
            <a:spLocks noGrp="1"/>
          </p:cNvSpPr>
          <p:nvPr>
            <p:ph idx="1"/>
          </p:nvPr>
        </p:nvSpPr>
        <p:spPr>
          <a:xfrm>
            <a:off x="457200" y="1772816"/>
            <a:ext cx="8229600" cy="4353347"/>
          </a:xfrm>
        </p:spPr>
        <p:txBody>
          <a:bodyPr>
            <a:normAutofit fontScale="92500" lnSpcReduction="20000"/>
          </a:bodyPr>
          <a:lstStyle/>
          <a:p>
            <a:pPr marL="0" indent="0">
              <a:buNone/>
            </a:pPr>
            <a:r>
              <a:rPr lang="id-ID" sz="2800" dirty="0" smtClean="0"/>
              <a:t>Telur memiliki kandungan utama:</a:t>
            </a:r>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r>
              <a:rPr lang="id-ID" sz="2800" dirty="0" smtClean="0"/>
              <a:t>Perbedaan komposisi kimia antar spesies terutama terletak pada jumlah dan proporsi zat yang terkandungnya yang dipengaruhi oleh ketururnan, makanan, dan lingkungan.</a:t>
            </a:r>
            <a:endParaRPr lang="id-ID" sz="2800" dirty="0"/>
          </a:p>
        </p:txBody>
      </p:sp>
      <p:sp>
        <p:nvSpPr>
          <p:cNvPr id="4" name="Oval 3"/>
          <p:cNvSpPr/>
          <p:nvPr/>
        </p:nvSpPr>
        <p:spPr>
          <a:xfrm>
            <a:off x="683568" y="2534266"/>
            <a:ext cx="2376264" cy="8640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Kandungan Protein</a:t>
            </a:r>
            <a:endParaRPr lang="id-ID" dirty="0"/>
          </a:p>
        </p:txBody>
      </p:sp>
      <p:sp>
        <p:nvSpPr>
          <p:cNvPr id="6" name="Oval 5"/>
          <p:cNvSpPr/>
          <p:nvPr/>
        </p:nvSpPr>
        <p:spPr>
          <a:xfrm>
            <a:off x="3586305" y="3446675"/>
            <a:ext cx="2376264" cy="8797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Kandungan Lemak</a:t>
            </a:r>
            <a:endParaRPr lang="id-ID" dirty="0"/>
          </a:p>
        </p:txBody>
      </p:sp>
      <p:sp>
        <p:nvSpPr>
          <p:cNvPr id="7" name="Oval 6"/>
          <p:cNvSpPr/>
          <p:nvPr/>
        </p:nvSpPr>
        <p:spPr>
          <a:xfrm>
            <a:off x="6318626" y="2420888"/>
            <a:ext cx="2376264" cy="8954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Kandungan Vitamin &amp; Mineral</a:t>
            </a:r>
            <a:endParaRPr lang="id-ID" dirty="0"/>
          </a:p>
        </p:txBody>
      </p:sp>
    </p:spTree>
    <p:extLst>
      <p:ext uri="{BB962C8B-B14F-4D97-AF65-F5344CB8AC3E}">
        <p14:creationId xmlns:p14="http://schemas.microsoft.com/office/powerpoint/2010/main" val="1904427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nvPr>
        </p:nvGraphicFramePr>
        <p:xfrm>
          <a:off x="251519" y="1628799"/>
          <a:ext cx="8640961" cy="4856308"/>
        </p:xfrm>
        <a:graphic>
          <a:graphicData uri="http://schemas.openxmlformats.org/drawingml/2006/table">
            <a:tbl>
              <a:tblPr>
                <a:tableStyleId>{3C2FFA5D-87B4-456A-9821-1D502468CF0F}</a:tableStyleId>
              </a:tblPr>
              <a:tblGrid>
                <a:gridCol w="1234423">
                  <a:extLst>
                    <a:ext uri="{9D8B030D-6E8A-4147-A177-3AD203B41FA5}">
                      <a16:colId xmlns:a16="http://schemas.microsoft.com/office/drawing/2014/main" xmlns="" val="20000"/>
                    </a:ext>
                  </a:extLst>
                </a:gridCol>
                <a:gridCol w="1234423">
                  <a:extLst>
                    <a:ext uri="{9D8B030D-6E8A-4147-A177-3AD203B41FA5}">
                      <a16:colId xmlns:a16="http://schemas.microsoft.com/office/drawing/2014/main" xmlns="" val="20001"/>
                    </a:ext>
                  </a:extLst>
                </a:gridCol>
                <a:gridCol w="1234423">
                  <a:extLst>
                    <a:ext uri="{9D8B030D-6E8A-4147-A177-3AD203B41FA5}">
                      <a16:colId xmlns:a16="http://schemas.microsoft.com/office/drawing/2014/main" xmlns="" val="20002"/>
                    </a:ext>
                  </a:extLst>
                </a:gridCol>
                <a:gridCol w="1234423">
                  <a:extLst>
                    <a:ext uri="{9D8B030D-6E8A-4147-A177-3AD203B41FA5}">
                      <a16:colId xmlns:a16="http://schemas.microsoft.com/office/drawing/2014/main" xmlns="" val="20003"/>
                    </a:ext>
                  </a:extLst>
                </a:gridCol>
                <a:gridCol w="1234423">
                  <a:extLst>
                    <a:ext uri="{9D8B030D-6E8A-4147-A177-3AD203B41FA5}">
                      <a16:colId xmlns:a16="http://schemas.microsoft.com/office/drawing/2014/main" xmlns="" val="20004"/>
                    </a:ext>
                  </a:extLst>
                </a:gridCol>
                <a:gridCol w="1234423">
                  <a:extLst>
                    <a:ext uri="{9D8B030D-6E8A-4147-A177-3AD203B41FA5}">
                      <a16:colId xmlns:a16="http://schemas.microsoft.com/office/drawing/2014/main" xmlns="" val="20005"/>
                    </a:ext>
                  </a:extLst>
                </a:gridCol>
                <a:gridCol w="1234423">
                  <a:extLst>
                    <a:ext uri="{9D8B030D-6E8A-4147-A177-3AD203B41FA5}">
                      <a16:colId xmlns:a16="http://schemas.microsoft.com/office/drawing/2014/main" xmlns="" val="20006"/>
                    </a:ext>
                  </a:extLst>
                </a:gridCol>
              </a:tblGrid>
              <a:tr h="383789">
                <a:tc rowSpan="2">
                  <a:txBody>
                    <a:bodyPr/>
                    <a:lstStyle/>
                    <a:p>
                      <a:pPr algn="ctr" fontAlgn="base"/>
                      <a:r>
                        <a:rPr lang="id-ID" dirty="0">
                          <a:effectLst/>
                        </a:rPr>
                        <a:t>Komposisi</a:t>
                      </a:r>
                    </a:p>
                  </a:txBody>
                  <a:tcPr marL="142875" marR="142875" marT="66675" marB="66675" anchor="ctr"/>
                </a:tc>
                <a:tc gridSpan="3">
                  <a:txBody>
                    <a:bodyPr/>
                    <a:lstStyle/>
                    <a:p>
                      <a:pPr algn="ctr" fontAlgn="base"/>
                      <a:r>
                        <a:rPr lang="id-ID" dirty="0">
                          <a:effectLst/>
                        </a:rPr>
                        <a:t>Telur Ayam</a:t>
                      </a:r>
                    </a:p>
                  </a:txBody>
                  <a:tcPr marL="142875" marR="142875" marT="66675" marB="66675" anchor="ctr"/>
                </a:tc>
                <a:tc hMerge="1">
                  <a:txBody>
                    <a:bodyPr/>
                    <a:lstStyle/>
                    <a:p>
                      <a:endParaRPr lang="id-ID"/>
                    </a:p>
                  </a:txBody>
                  <a:tcPr/>
                </a:tc>
                <a:tc hMerge="1">
                  <a:txBody>
                    <a:bodyPr/>
                    <a:lstStyle/>
                    <a:p>
                      <a:endParaRPr lang="id-ID"/>
                    </a:p>
                  </a:txBody>
                  <a:tcPr/>
                </a:tc>
                <a:tc gridSpan="3">
                  <a:txBody>
                    <a:bodyPr/>
                    <a:lstStyle/>
                    <a:p>
                      <a:pPr algn="ctr" fontAlgn="base"/>
                      <a:r>
                        <a:rPr lang="id-ID" dirty="0">
                          <a:effectLst/>
                        </a:rPr>
                        <a:t>Telur Itik</a:t>
                      </a:r>
                    </a:p>
                  </a:txBody>
                  <a:tcPr marL="142875" marR="142875" marT="66675" marB="66675" anchor="ct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xmlns="" val="10000"/>
                  </a:ext>
                </a:extLst>
              </a:tr>
              <a:tr h="900290">
                <a:tc vMerge="1">
                  <a:txBody>
                    <a:bodyPr/>
                    <a:lstStyle/>
                    <a:p>
                      <a:endParaRPr lang="id-ID"/>
                    </a:p>
                  </a:txBody>
                  <a:tcPr/>
                </a:tc>
                <a:tc>
                  <a:txBody>
                    <a:bodyPr/>
                    <a:lstStyle/>
                    <a:p>
                      <a:pPr algn="ctr" fontAlgn="base"/>
                      <a:r>
                        <a:rPr lang="id-ID" dirty="0">
                          <a:effectLst/>
                        </a:rPr>
                        <a:t>Putih</a:t>
                      </a:r>
                      <a:br>
                        <a:rPr lang="id-ID" dirty="0">
                          <a:effectLst/>
                        </a:rPr>
                      </a:br>
                      <a:r>
                        <a:rPr lang="id-ID" dirty="0">
                          <a:effectLst/>
                        </a:rPr>
                        <a:t>Telur</a:t>
                      </a:r>
                    </a:p>
                  </a:txBody>
                  <a:tcPr marL="142875" marR="142875" marT="66675" marB="66675" anchor="ctr"/>
                </a:tc>
                <a:tc>
                  <a:txBody>
                    <a:bodyPr/>
                    <a:lstStyle/>
                    <a:p>
                      <a:pPr algn="ctr" fontAlgn="base"/>
                      <a:r>
                        <a:rPr lang="id-ID" dirty="0">
                          <a:effectLst/>
                        </a:rPr>
                        <a:t>Kuning</a:t>
                      </a:r>
                      <a:br>
                        <a:rPr lang="id-ID" dirty="0">
                          <a:effectLst/>
                        </a:rPr>
                      </a:br>
                      <a:r>
                        <a:rPr lang="id-ID" dirty="0">
                          <a:effectLst/>
                        </a:rPr>
                        <a:t>Telur</a:t>
                      </a:r>
                    </a:p>
                  </a:txBody>
                  <a:tcPr marL="142875" marR="142875" marT="66675" marB="66675" anchor="ctr"/>
                </a:tc>
                <a:tc>
                  <a:txBody>
                    <a:bodyPr/>
                    <a:lstStyle/>
                    <a:p>
                      <a:pPr algn="ctr" fontAlgn="base"/>
                      <a:r>
                        <a:rPr lang="id-ID">
                          <a:effectLst/>
                        </a:rPr>
                        <a:t>Telur</a:t>
                      </a:r>
                      <a:br>
                        <a:rPr lang="id-ID">
                          <a:effectLst/>
                        </a:rPr>
                      </a:br>
                      <a:r>
                        <a:rPr lang="id-ID">
                          <a:effectLst/>
                        </a:rPr>
                        <a:t>Utuh</a:t>
                      </a:r>
                    </a:p>
                  </a:txBody>
                  <a:tcPr marL="142875" marR="142875" marT="66675" marB="66675" anchor="ctr"/>
                </a:tc>
                <a:tc>
                  <a:txBody>
                    <a:bodyPr/>
                    <a:lstStyle/>
                    <a:p>
                      <a:pPr algn="ctr" fontAlgn="base"/>
                      <a:r>
                        <a:rPr lang="id-ID" dirty="0">
                          <a:effectLst/>
                        </a:rPr>
                        <a:t>Putih</a:t>
                      </a:r>
                      <a:br>
                        <a:rPr lang="id-ID" dirty="0">
                          <a:effectLst/>
                        </a:rPr>
                      </a:br>
                      <a:r>
                        <a:rPr lang="id-ID" dirty="0">
                          <a:effectLst/>
                        </a:rPr>
                        <a:t>Telur</a:t>
                      </a:r>
                    </a:p>
                  </a:txBody>
                  <a:tcPr marL="142875" marR="142875" marT="66675" marB="66675" anchor="ctr"/>
                </a:tc>
                <a:tc>
                  <a:txBody>
                    <a:bodyPr/>
                    <a:lstStyle/>
                    <a:p>
                      <a:pPr algn="ctr" fontAlgn="base"/>
                      <a:r>
                        <a:rPr lang="id-ID">
                          <a:effectLst/>
                        </a:rPr>
                        <a:t>Kuning</a:t>
                      </a:r>
                      <a:br>
                        <a:rPr lang="id-ID">
                          <a:effectLst/>
                        </a:rPr>
                      </a:br>
                      <a:r>
                        <a:rPr lang="id-ID">
                          <a:effectLst/>
                        </a:rPr>
                        <a:t>Telur</a:t>
                      </a:r>
                    </a:p>
                  </a:txBody>
                  <a:tcPr marL="142875" marR="142875" marT="66675" marB="66675" anchor="ctr"/>
                </a:tc>
                <a:tc>
                  <a:txBody>
                    <a:bodyPr/>
                    <a:lstStyle/>
                    <a:p>
                      <a:pPr algn="ctr" fontAlgn="base"/>
                      <a:r>
                        <a:rPr lang="id-ID">
                          <a:effectLst/>
                        </a:rPr>
                        <a:t>Telur</a:t>
                      </a:r>
                      <a:br>
                        <a:rPr lang="id-ID">
                          <a:effectLst/>
                        </a:rPr>
                      </a:br>
                      <a:r>
                        <a:rPr lang="id-ID">
                          <a:effectLst/>
                        </a:rPr>
                        <a:t>Utuh</a:t>
                      </a:r>
                    </a:p>
                  </a:txBody>
                  <a:tcPr marL="142875" marR="142875" marT="66675" marB="66675" anchor="ctr"/>
                </a:tc>
                <a:extLst>
                  <a:ext uri="{0D108BD9-81ED-4DB2-BD59-A6C34878D82A}">
                    <a16:rowId xmlns:a16="http://schemas.microsoft.com/office/drawing/2014/main" xmlns="" val="10001"/>
                  </a:ext>
                </a:extLst>
              </a:tr>
              <a:tr h="642039">
                <a:tc>
                  <a:txBody>
                    <a:bodyPr/>
                    <a:lstStyle/>
                    <a:p>
                      <a:pPr algn="ctr" fontAlgn="base"/>
                      <a:r>
                        <a:rPr lang="id-ID">
                          <a:effectLst/>
                        </a:rPr>
                        <a:t>Air (%)</a:t>
                      </a:r>
                    </a:p>
                  </a:txBody>
                  <a:tcPr marL="142875" marR="142875" marT="66675" marB="66675" anchor="ctr"/>
                </a:tc>
                <a:tc>
                  <a:txBody>
                    <a:bodyPr/>
                    <a:lstStyle/>
                    <a:p>
                      <a:pPr algn="ctr" fontAlgn="base"/>
                      <a:r>
                        <a:rPr lang="id-ID">
                          <a:effectLst/>
                        </a:rPr>
                        <a:t>88,57</a:t>
                      </a:r>
                    </a:p>
                  </a:txBody>
                  <a:tcPr marL="142875" marR="142875" marT="66675" marB="66675" anchor="ctr"/>
                </a:tc>
                <a:tc>
                  <a:txBody>
                    <a:bodyPr/>
                    <a:lstStyle/>
                    <a:p>
                      <a:pPr algn="ctr" fontAlgn="base"/>
                      <a:r>
                        <a:rPr lang="id-ID">
                          <a:effectLst/>
                        </a:rPr>
                        <a:t>48,50</a:t>
                      </a:r>
                    </a:p>
                  </a:txBody>
                  <a:tcPr marL="142875" marR="142875" marT="66675" marB="66675" anchor="ctr"/>
                </a:tc>
                <a:tc>
                  <a:txBody>
                    <a:bodyPr/>
                    <a:lstStyle/>
                    <a:p>
                      <a:pPr algn="ctr" fontAlgn="base"/>
                      <a:r>
                        <a:rPr lang="id-ID" dirty="0">
                          <a:effectLst/>
                        </a:rPr>
                        <a:t>73,70</a:t>
                      </a:r>
                    </a:p>
                  </a:txBody>
                  <a:tcPr marL="142875" marR="142875" marT="66675" marB="66675" anchor="ctr"/>
                </a:tc>
                <a:tc>
                  <a:txBody>
                    <a:bodyPr/>
                    <a:lstStyle/>
                    <a:p>
                      <a:pPr algn="ctr" fontAlgn="base"/>
                      <a:r>
                        <a:rPr lang="id-ID">
                          <a:effectLst/>
                        </a:rPr>
                        <a:t>88,00</a:t>
                      </a:r>
                    </a:p>
                  </a:txBody>
                  <a:tcPr marL="142875" marR="142875" marT="66675" marB="66675" anchor="ctr"/>
                </a:tc>
                <a:tc>
                  <a:txBody>
                    <a:bodyPr/>
                    <a:lstStyle/>
                    <a:p>
                      <a:pPr algn="ctr" fontAlgn="base"/>
                      <a:r>
                        <a:rPr lang="id-ID" dirty="0">
                          <a:effectLst/>
                        </a:rPr>
                        <a:t>47,00</a:t>
                      </a:r>
                    </a:p>
                  </a:txBody>
                  <a:tcPr marL="142875" marR="142875" marT="66675" marB="66675" anchor="ctr"/>
                </a:tc>
                <a:tc>
                  <a:txBody>
                    <a:bodyPr/>
                    <a:lstStyle/>
                    <a:p>
                      <a:pPr algn="ctr" fontAlgn="base"/>
                      <a:r>
                        <a:rPr lang="id-ID">
                          <a:effectLst/>
                        </a:rPr>
                        <a:t>70,60</a:t>
                      </a:r>
                    </a:p>
                  </a:txBody>
                  <a:tcPr marL="142875" marR="142875" marT="66675" marB="66675" anchor="ctr"/>
                </a:tc>
                <a:extLst>
                  <a:ext uri="{0D108BD9-81ED-4DB2-BD59-A6C34878D82A}">
                    <a16:rowId xmlns:a16="http://schemas.microsoft.com/office/drawing/2014/main" xmlns="" val="10002"/>
                  </a:ext>
                </a:extLst>
              </a:tr>
              <a:tr h="642039">
                <a:tc>
                  <a:txBody>
                    <a:bodyPr/>
                    <a:lstStyle/>
                    <a:p>
                      <a:pPr algn="ctr" fontAlgn="base"/>
                      <a:r>
                        <a:rPr lang="id-ID">
                          <a:effectLst/>
                        </a:rPr>
                        <a:t>Protein (%)</a:t>
                      </a:r>
                    </a:p>
                  </a:txBody>
                  <a:tcPr marL="142875" marR="142875" marT="66675" marB="66675" anchor="ctr"/>
                </a:tc>
                <a:tc>
                  <a:txBody>
                    <a:bodyPr/>
                    <a:lstStyle/>
                    <a:p>
                      <a:pPr algn="ctr" fontAlgn="base"/>
                      <a:r>
                        <a:rPr lang="id-ID">
                          <a:effectLst/>
                        </a:rPr>
                        <a:t>10,30</a:t>
                      </a:r>
                    </a:p>
                  </a:txBody>
                  <a:tcPr marL="142875" marR="142875" marT="66675" marB="66675" anchor="ctr"/>
                </a:tc>
                <a:tc>
                  <a:txBody>
                    <a:bodyPr/>
                    <a:lstStyle/>
                    <a:p>
                      <a:pPr algn="ctr" fontAlgn="base"/>
                      <a:r>
                        <a:rPr lang="id-ID" dirty="0">
                          <a:effectLst/>
                        </a:rPr>
                        <a:t>16,15</a:t>
                      </a:r>
                    </a:p>
                  </a:txBody>
                  <a:tcPr marL="142875" marR="142875" marT="66675" marB="66675" anchor="ctr"/>
                </a:tc>
                <a:tc>
                  <a:txBody>
                    <a:bodyPr/>
                    <a:lstStyle/>
                    <a:p>
                      <a:pPr algn="ctr" fontAlgn="base"/>
                      <a:r>
                        <a:rPr lang="id-ID">
                          <a:effectLst/>
                        </a:rPr>
                        <a:t>13,00</a:t>
                      </a:r>
                    </a:p>
                  </a:txBody>
                  <a:tcPr marL="142875" marR="142875" marT="66675" marB="66675" anchor="ctr"/>
                </a:tc>
                <a:tc>
                  <a:txBody>
                    <a:bodyPr/>
                    <a:lstStyle/>
                    <a:p>
                      <a:pPr algn="ctr" fontAlgn="base"/>
                      <a:r>
                        <a:rPr lang="id-ID">
                          <a:effectLst/>
                        </a:rPr>
                        <a:t>11,00</a:t>
                      </a:r>
                    </a:p>
                  </a:txBody>
                  <a:tcPr marL="142875" marR="142875" marT="66675" marB="66675" anchor="ctr"/>
                </a:tc>
                <a:tc>
                  <a:txBody>
                    <a:bodyPr/>
                    <a:lstStyle/>
                    <a:p>
                      <a:pPr algn="ctr" fontAlgn="base"/>
                      <a:r>
                        <a:rPr lang="id-ID">
                          <a:effectLst/>
                        </a:rPr>
                        <a:t>17,00</a:t>
                      </a:r>
                    </a:p>
                  </a:txBody>
                  <a:tcPr marL="142875" marR="142875" marT="66675" marB="66675" anchor="ctr"/>
                </a:tc>
                <a:tc>
                  <a:txBody>
                    <a:bodyPr/>
                    <a:lstStyle/>
                    <a:p>
                      <a:pPr algn="ctr" fontAlgn="base"/>
                      <a:r>
                        <a:rPr lang="id-ID" dirty="0">
                          <a:effectLst/>
                        </a:rPr>
                        <a:t>13,10</a:t>
                      </a:r>
                    </a:p>
                  </a:txBody>
                  <a:tcPr marL="142875" marR="142875" marT="66675" marB="66675" anchor="ctr"/>
                </a:tc>
                <a:extLst>
                  <a:ext uri="{0D108BD9-81ED-4DB2-BD59-A6C34878D82A}">
                    <a16:rowId xmlns:a16="http://schemas.microsoft.com/office/drawing/2014/main" xmlns="" val="10003"/>
                  </a:ext>
                </a:extLst>
              </a:tr>
              <a:tr h="642039">
                <a:tc>
                  <a:txBody>
                    <a:bodyPr/>
                    <a:lstStyle/>
                    <a:p>
                      <a:pPr algn="ctr" fontAlgn="base"/>
                      <a:r>
                        <a:rPr lang="id-ID">
                          <a:effectLst/>
                        </a:rPr>
                        <a:t>Lemak (%)</a:t>
                      </a:r>
                    </a:p>
                  </a:txBody>
                  <a:tcPr marL="142875" marR="142875" marT="66675" marB="66675" anchor="ctr"/>
                </a:tc>
                <a:tc>
                  <a:txBody>
                    <a:bodyPr/>
                    <a:lstStyle/>
                    <a:p>
                      <a:pPr algn="ctr" fontAlgn="base"/>
                      <a:r>
                        <a:rPr lang="id-ID">
                          <a:effectLst/>
                        </a:rPr>
                        <a:t>0,03</a:t>
                      </a:r>
                    </a:p>
                  </a:txBody>
                  <a:tcPr marL="142875" marR="142875" marT="66675" marB="66675" anchor="ctr"/>
                </a:tc>
                <a:tc>
                  <a:txBody>
                    <a:bodyPr/>
                    <a:lstStyle/>
                    <a:p>
                      <a:pPr algn="ctr" fontAlgn="base"/>
                      <a:r>
                        <a:rPr lang="id-ID">
                          <a:effectLst/>
                        </a:rPr>
                        <a:t>34,65</a:t>
                      </a:r>
                    </a:p>
                  </a:txBody>
                  <a:tcPr marL="142875" marR="142875" marT="66675" marB="66675" anchor="ctr"/>
                </a:tc>
                <a:tc>
                  <a:txBody>
                    <a:bodyPr/>
                    <a:lstStyle/>
                    <a:p>
                      <a:pPr algn="ctr" fontAlgn="base"/>
                      <a:r>
                        <a:rPr lang="id-ID">
                          <a:effectLst/>
                        </a:rPr>
                        <a:t>11,59</a:t>
                      </a:r>
                    </a:p>
                  </a:txBody>
                  <a:tcPr marL="142875" marR="142875" marT="66675" marB="66675" anchor="ctr"/>
                </a:tc>
                <a:tc>
                  <a:txBody>
                    <a:bodyPr/>
                    <a:lstStyle/>
                    <a:p>
                      <a:pPr algn="ctr" fontAlgn="base"/>
                      <a:r>
                        <a:rPr lang="id-ID">
                          <a:effectLst/>
                        </a:rPr>
                        <a:t>0,00</a:t>
                      </a:r>
                    </a:p>
                  </a:txBody>
                  <a:tcPr marL="142875" marR="142875" marT="66675" marB="66675" anchor="ctr"/>
                </a:tc>
                <a:tc>
                  <a:txBody>
                    <a:bodyPr/>
                    <a:lstStyle/>
                    <a:p>
                      <a:pPr algn="ctr" fontAlgn="base"/>
                      <a:r>
                        <a:rPr lang="id-ID">
                          <a:effectLst/>
                        </a:rPr>
                        <a:t>35,00</a:t>
                      </a:r>
                    </a:p>
                  </a:txBody>
                  <a:tcPr marL="142875" marR="142875" marT="66675" marB="66675" anchor="ctr"/>
                </a:tc>
                <a:tc>
                  <a:txBody>
                    <a:bodyPr/>
                    <a:lstStyle/>
                    <a:p>
                      <a:pPr algn="ctr" fontAlgn="base"/>
                      <a:r>
                        <a:rPr lang="id-ID">
                          <a:effectLst/>
                        </a:rPr>
                        <a:t>14,30</a:t>
                      </a:r>
                    </a:p>
                  </a:txBody>
                  <a:tcPr marL="142875" marR="142875" marT="66675" marB="66675" anchor="ctr"/>
                </a:tc>
                <a:extLst>
                  <a:ext uri="{0D108BD9-81ED-4DB2-BD59-A6C34878D82A}">
                    <a16:rowId xmlns:a16="http://schemas.microsoft.com/office/drawing/2014/main" xmlns="" val="10004"/>
                  </a:ext>
                </a:extLst>
              </a:tr>
              <a:tr h="900290">
                <a:tc>
                  <a:txBody>
                    <a:bodyPr/>
                    <a:lstStyle/>
                    <a:p>
                      <a:pPr algn="ctr" fontAlgn="base"/>
                      <a:r>
                        <a:rPr lang="id-ID">
                          <a:effectLst/>
                        </a:rPr>
                        <a:t>Karbohidrat</a:t>
                      </a:r>
                    </a:p>
                  </a:txBody>
                  <a:tcPr marL="142875" marR="142875" marT="66675" marB="66675" anchor="ctr"/>
                </a:tc>
                <a:tc>
                  <a:txBody>
                    <a:bodyPr/>
                    <a:lstStyle/>
                    <a:p>
                      <a:pPr algn="ctr" fontAlgn="base"/>
                      <a:r>
                        <a:rPr lang="id-ID" dirty="0">
                          <a:effectLst/>
                        </a:rPr>
                        <a:t>0,65</a:t>
                      </a:r>
                    </a:p>
                  </a:txBody>
                  <a:tcPr marL="142875" marR="142875" marT="66675" marB="66675" anchor="ctr"/>
                </a:tc>
                <a:tc>
                  <a:txBody>
                    <a:bodyPr/>
                    <a:lstStyle/>
                    <a:p>
                      <a:pPr algn="ctr" fontAlgn="base"/>
                      <a:r>
                        <a:rPr lang="id-ID">
                          <a:effectLst/>
                        </a:rPr>
                        <a:t>0,60</a:t>
                      </a:r>
                    </a:p>
                  </a:txBody>
                  <a:tcPr marL="142875" marR="142875" marT="66675" marB="66675" anchor="ctr"/>
                </a:tc>
                <a:tc>
                  <a:txBody>
                    <a:bodyPr/>
                    <a:lstStyle/>
                    <a:p>
                      <a:pPr algn="ctr" fontAlgn="base"/>
                      <a:r>
                        <a:rPr lang="id-ID">
                          <a:effectLst/>
                        </a:rPr>
                        <a:t>0,65</a:t>
                      </a:r>
                    </a:p>
                  </a:txBody>
                  <a:tcPr marL="142875" marR="142875" marT="66675" marB="66675" anchor="ctr"/>
                </a:tc>
                <a:tc>
                  <a:txBody>
                    <a:bodyPr/>
                    <a:lstStyle/>
                    <a:p>
                      <a:pPr algn="ctr" fontAlgn="base"/>
                      <a:r>
                        <a:rPr lang="id-ID">
                          <a:effectLst/>
                        </a:rPr>
                        <a:t>0,80</a:t>
                      </a:r>
                    </a:p>
                  </a:txBody>
                  <a:tcPr marL="142875" marR="142875" marT="66675" marB="66675" anchor="ctr"/>
                </a:tc>
                <a:tc>
                  <a:txBody>
                    <a:bodyPr/>
                    <a:lstStyle/>
                    <a:p>
                      <a:pPr algn="ctr" fontAlgn="base"/>
                      <a:r>
                        <a:rPr lang="id-ID">
                          <a:effectLst/>
                        </a:rPr>
                        <a:t>0,80</a:t>
                      </a:r>
                    </a:p>
                  </a:txBody>
                  <a:tcPr marL="142875" marR="142875" marT="66675" marB="66675" anchor="ctr"/>
                </a:tc>
                <a:tc>
                  <a:txBody>
                    <a:bodyPr/>
                    <a:lstStyle/>
                    <a:p>
                      <a:pPr algn="ctr" fontAlgn="base"/>
                      <a:r>
                        <a:rPr lang="id-ID" dirty="0">
                          <a:effectLst/>
                        </a:rPr>
                        <a:t>0,80</a:t>
                      </a:r>
                    </a:p>
                  </a:txBody>
                  <a:tcPr marL="142875" marR="142875" marT="66675" marB="66675" anchor="ctr"/>
                </a:tc>
                <a:extLst>
                  <a:ext uri="{0D108BD9-81ED-4DB2-BD59-A6C34878D82A}">
                    <a16:rowId xmlns:a16="http://schemas.microsoft.com/office/drawing/2014/main" xmlns="" val="10005"/>
                  </a:ext>
                </a:extLst>
              </a:tr>
              <a:tr h="642039">
                <a:tc>
                  <a:txBody>
                    <a:bodyPr/>
                    <a:lstStyle/>
                    <a:p>
                      <a:pPr algn="ctr" fontAlgn="base"/>
                      <a:r>
                        <a:rPr lang="id-ID">
                          <a:effectLst/>
                        </a:rPr>
                        <a:t>Abu (%)</a:t>
                      </a:r>
                    </a:p>
                  </a:txBody>
                  <a:tcPr marL="142875" marR="142875" marT="66675" marB="66675" anchor="ctr"/>
                </a:tc>
                <a:tc>
                  <a:txBody>
                    <a:bodyPr/>
                    <a:lstStyle/>
                    <a:p>
                      <a:pPr algn="ctr" fontAlgn="base"/>
                      <a:r>
                        <a:rPr lang="id-ID" dirty="0">
                          <a:effectLst/>
                        </a:rPr>
                        <a:t>0,55</a:t>
                      </a:r>
                    </a:p>
                  </a:txBody>
                  <a:tcPr marL="142875" marR="142875" marT="66675" marB="66675" anchor="ctr"/>
                </a:tc>
                <a:tc>
                  <a:txBody>
                    <a:bodyPr/>
                    <a:lstStyle/>
                    <a:p>
                      <a:pPr algn="ctr" fontAlgn="base"/>
                      <a:r>
                        <a:rPr lang="id-ID">
                          <a:effectLst/>
                        </a:rPr>
                        <a:t>1,10</a:t>
                      </a:r>
                    </a:p>
                  </a:txBody>
                  <a:tcPr marL="142875" marR="142875" marT="66675" marB="66675" anchor="ctr"/>
                </a:tc>
                <a:tc>
                  <a:txBody>
                    <a:bodyPr/>
                    <a:lstStyle/>
                    <a:p>
                      <a:pPr algn="ctr" fontAlgn="base"/>
                      <a:r>
                        <a:rPr lang="id-ID">
                          <a:effectLst/>
                        </a:rPr>
                        <a:t>0,90</a:t>
                      </a:r>
                    </a:p>
                  </a:txBody>
                  <a:tcPr marL="142875" marR="142875" marT="66675" marB="66675" anchor="ctr"/>
                </a:tc>
                <a:tc>
                  <a:txBody>
                    <a:bodyPr/>
                    <a:lstStyle/>
                    <a:p>
                      <a:pPr algn="ctr" fontAlgn="base"/>
                      <a:r>
                        <a:rPr lang="id-ID">
                          <a:effectLst/>
                        </a:rPr>
                        <a:t>0,8</a:t>
                      </a:r>
                    </a:p>
                  </a:txBody>
                  <a:tcPr marL="142875" marR="142875" marT="66675" marB="66675" anchor="ctr"/>
                </a:tc>
                <a:tc>
                  <a:txBody>
                    <a:bodyPr/>
                    <a:lstStyle/>
                    <a:p>
                      <a:pPr algn="ctr" fontAlgn="base"/>
                      <a:r>
                        <a:rPr lang="id-ID">
                          <a:effectLst/>
                        </a:rPr>
                        <a:t>1,2</a:t>
                      </a:r>
                    </a:p>
                  </a:txBody>
                  <a:tcPr marL="142875" marR="142875" marT="66675" marB="66675" anchor="ctr"/>
                </a:tc>
                <a:tc>
                  <a:txBody>
                    <a:bodyPr/>
                    <a:lstStyle/>
                    <a:p>
                      <a:pPr algn="ctr" fontAlgn="base"/>
                      <a:r>
                        <a:rPr lang="id-ID" dirty="0">
                          <a:effectLst/>
                        </a:rPr>
                        <a:t>1,0</a:t>
                      </a:r>
                    </a:p>
                  </a:txBody>
                  <a:tcPr marL="142875" marR="142875" marT="66675" marB="66675" anchor="ctr"/>
                </a:tc>
                <a:extLst>
                  <a:ext uri="{0D108BD9-81ED-4DB2-BD59-A6C34878D82A}">
                    <a16:rowId xmlns:a16="http://schemas.microsoft.com/office/drawing/2014/main" xmlns="" val="10006"/>
                  </a:ext>
                </a:extLst>
              </a:tr>
            </a:tbl>
          </a:graphicData>
        </a:graphic>
      </p:graphicFrame>
      <p:sp>
        <p:nvSpPr>
          <p:cNvPr id="6" name="Rectangle 1"/>
          <p:cNvSpPr>
            <a:spLocks noChangeArrowheads="1"/>
          </p:cNvSpPr>
          <p:nvPr/>
        </p:nvSpPr>
        <p:spPr bwMode="auto">
          <a:xfrm>
            <a:off x="-12607" y="94075"/>
            <a:ext cx="6198813" cy="64633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000" b="0" i="1" u="none" strike="noStrike" cap="none" normalizeH="0" baseline="0" dirty="0" smtClean="0">
                <a:ln>
                  <a:noFill/>
                </a:ln>
                <a:solidFill>
                  <a:srgbClr val="000000"/>
                </a:solidFill>
                <a:effectLst/>
                <a:latin typeface="Georgia" pitchFamily="18" charset="0"/>
                <a:cs typeface="Arial" pitchFamily="34" charset="0"/>
              </a:rPr>
              <a:t>        </a:t>
            </a:r>
            <a:endParaRPr kumimoji="0" lang="id-ID" sz="1600" b="0" i="1" u="none" strike="noStrike" cap="none" normalizeH="0" baseline="0" dirty="0" smtClean="0">
              <a:ln>
                <a:noFill/>
              </a:ln>
              <a:solidFill>
                <a:srgbClr val="000000"/>
              </a:solidFill>
              <a:effectLst/>
              <a:latin typeface="Georgia"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id-ID" sz="1600" i="1" dirty="0">
              <a:solidFill>
                <a:srgbClr val="000000"/>
              </a:solidFill>
              <a:latin typeface="Georgia"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1600" b="0" i="1" u="none" strike="noStrike" cap="none" normalizeH="0" baseline="0" dirty="0" smtClean="0">
                <a:ln>
                  <a:noFill/>
                </a:ln>
                <a:solidFill>
                  <a:srgbClr val="000000"/>
                </a:solidFill>
                <a:effectLst/>
                <a:latin typeface="Georgia" pitchFamily="18" charset="0"/>
                <a:cs typeface="Arial" pitchFamily="34" charset="0"/>
              </a:rPr>
              <a:t>       Komposisi telur ayam dan itik</a:t>
            </a:r>
            <a:r>
              <a:rPr kumimoji="0" lang="id-ID" sz="1600" b="0" i="0" u="none" strike="noStrike" cap="none" normalizeH="0" baseline="0" dirty="0" smtClean="0">
                <a:ln>
                  <a:noFill/>
                </a:ln>
                <a:solidFill>
                  <a:srgbClr val="000000"/>
                </a:solidFill>
                <a:effectLst/>
                <a:latin typeface="Droid Sans"/>
                <a:cs typeface="Arial" pitchFamily="34" charset="0"/>
              </a:rPr>
              <a:t> dapat dilihat pada tabel di bawah.</a:t>
            </a:r>
            <a:endParaRPr kumimoji="0" lang="id-ID" sz="16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0" name="Picture 2" descr="C:\Users\NANA\Downloads\TELUR_AYAM_NEGRI_CURA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94075"/>
            <a:ext cx="1944216" cy="13681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29538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332656"/>
            <a:ext cx="8784976" cy="6264696"/>
          </a:xfrm>
        </p:spPr>
        <p:txBody>
          <a:bodyPr/>
          <a:lstStyle/>
          <a:p>
            <a:pPr marL="0" indent="0">
              <a:buNone/>
            </a:pPr>
            <a:r>
              <a:rPr lang="id-ID" dirty="0" smtClean="0"/>
              <a:t>					</a:t>
            </a:r>
            <a:r>
              <a:rPr lang="id-ID" sz="2800" dirty="0"/>
              <a:t>Mutu suatu protein </a:t>
            </a:r>
            <a:r>
              <a:rPr lang="id-ID" sz="2800" dirty="0" smtClean="0"/>
              <a:t>						pada </a:t>
            </a:r>
            <a:r>
              <a:rPr lang="id-ID" sz="2800" dirty="0"/>
              <a:t>bahan pangan </a:t>
            </a:r>
            <a:r>
              <a:rPr lang="id-ID" sz="2800" dirty="0" smtClean="0"/>
              <a:t>						ditentukan </a:t>
            </a:r>
            <a:r>
              <a:rPr lang="id-ID" sz="2800" dirty="0"/>
              <a:t>oleh daya </a:t>
            </a:r>
            <a:r>
              <a:rPr lang="id-ID" sz="2800" dirty="0" smtClean="0"/>
              <a:t>						cernanya </a:t>
            </a:r>
            <a:r>
              <a:rPr lang="id-ID" sz="2800" dirty="0"/>
              <a:t>serta jumlah dan komposisi asam amino esensial penyusunnya. Protein telur bermutu tinggi dan bersifat mudah dicerna, sehingga sangat baik dikonsumsi oleh anak-anak yang sedang tumbuh, ibu ha mil dan menyusui, bahkan telur juga dianjurkan untuk diberikan pada orang yang sedang sakit untuk mempercepat proses penyembuhannya.</a:t>
            </a:r>
          </a:p>
        </p:txBody>
      </p:sp>
      <p:sp>
        <p:nvSpPr>
          <p:cNvPr id="4" name="Right Arrow 3"/>
          <p:cNvSpPr/>
          <p:nvPr/>
        </p:nvSpPr>
        <p:spPr>
          <a:xfrm>
            <a:off x="611560" y="188640"/>
            <a:ext cx="3816424" cy="17281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3200" dirty="0" smtClean="0">
                <a:latin typeface="Times New Roman" pitchFamily="18" charset="0"/>
                <a:cs typeface="Times New Roman" pitchFamily="18" charset="0"/>
              </a:rPr>
              <a:t>Kandungan Protein</a:t>
            </a:r>
            <a:endParaRPr lang="id-ID" sz="3200" dirty="0">
              <a:latin typeface="Times New Roman" pitchFamily="18" charset="0"/>
              <a:cs typeface="Times New Roman" pitchFamily="18" charset="0"/>
            </a:endParaRPr>
          </a:p>
        </p:txBody>
      </p:sp>
      <p:pic>
        <p:nvPicPr>
          <p:cNvPr id="11266" name="Picture 2" descr="C:\Users\NANA\Downloads\TELUR_AYAM_NEGRI_CURA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4612496"/>
            <a:ext cx="2304256" cy="224550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415895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611560" y="1124744"/>
          <a:ext cx="7582840" cy="3850740"/>
        </p:xfrm>
        <a:graphic>
          <a:graphicData uri="http://schemas.openxmlformats.org/drawingml/2006/table">
            <a:tbl>
              <a:tblPr>
                <a:tableStyleId>{3C2FFA5D-87B4-456A-9821-1D502468CF0F}</a:tableStyleId>
              </a:tblPr>
              <a:tblGrid>
                <a:gridCol w="3791420">
                  <a:extLst>
                    <a:ext uri="{9D8B030D-6E8A-4147-A177-3AD203B41FA5}">
                      <a16:colId xmlns:a16="http://schemas.microsoft.com/office/drawing/2014/main" xmlns="" val="20000"/>
                    </a:ext>
                  </a:extLst>
                </a:gridCol>
                <a:gridCol w="3791420">
                  <a:extLst>
                    <a:ext uri="{9D8B030D-6E8A-4147-A177-3AD203B41FA5}">
                      <a16:colId xmlns:a16="http://schemas.microsoft.com/office/drawing/2014/main" xmlns="" val="20001"/>
                    </a:ext>
                  </a:extLst>
                </a:gridCol>
              </a:tblGrid>
              <a:tr h="427860">
                <a:tc>
                  <a:txBody>
                    <a:bodyPr/>
                    <a:lstStyle/>
                    <a:p>
                      <a:pPr algn="ctr" fontAlgn="base"/>
                      <a:r>
                        <a:rPr lang="id-ID" dirty="0">
                          <a:effectLst/>
                        </a:rPr>
                        <a:t>Asam amino</a:t>
                      </a:r>
                    </a:p>
                  </a:txBody>
                  <a:tcPr marL="142875" marR="142875" marT="66675" marB="66675" anchor="ctr"/>
                </a:tc>
                <a:tc>
                  <a:txBody>
                    <a:bodyPr/>
                    <a:lstStyle/>
                    <a:p>
                      <a:pPr algn="ctr" fontAlgn="base"/>
                      <a:r>
                        <a:rPr lang="id-ID" dirty="0">
                          <a:effectLst/>
                        </a:rPr>
                        <a:t>Kandungan per 100g</a:t>
                      </a:r>
                    </a:p>
                  </a:txBody>
                  <a:tcPr marL="142875" marR="142875" marT="66675" marB="66675" anchor="ctr"/>
                </a:tc>
                <a:extLst>
                  <a:ext uri="{0D108BD9-81ED-4DB2-BD59-A6C34878D82A}">
                    <a16:rowId xmlns:a16="http://schemas.microsoft.com/office/drawing/2014/main" xmlns="" val="10000"/>
                  </a:ext>
                </a:extLst>
              </a:tr>
              <a:tr h="427860">
                <a:tc>
                  <a:txBody>
                    <a:bodyPr/>
                    <a:lstStyle/>
                    <a:p>
                      <a:pPr algn="ctr" fontAlgn="base"/>
                      <a:r>
                        <a:rPr lang="id-ID">
                          <a:effectLst/>
                        </a:rPr>
                        <a:t>Isoleusin</a:t>
                      </a:r>
                    </a:p>
                  </a:txBody>
                  <a:tcPr marL="142875" marR="142875" marT="66675" marB="66675" anchor="ctr"/>
                </a:tc>
                <a:tc>
                  <a:txBody>
                    <a:bodyPr/>
                    <a:lstStyle/>
                    <a:p>
                      <a:pPr algn="ctr" fontAlgn="base"/>
                      <a:r>
                        <a:rPr lang="id-ID">
                          <a:effectLst/>
                        </a:rPr>
                        <a:t>486 mg</a:t>
                      </a:r>
                    </a:p>
                  </a:txBody>
                  <a:tcPr marL="142875" marR="142875" marT="66675" marB="66675" anchor="ctr"/>
                </a:tc>
                <a:extLst>
                  <a:ext uri="{0D108BD9-81ED-4DB2-BD59-A6C34878D82A}">
                    <a16:rowId xmlns:a16="http://schemas.microsoft.com/office/drawing/2014/main" xmlns="" val="10001"/>
                  </a:ext>
                </a:extLst>
              </a:tr>
              <a:tr h="427860">
                <a:tc>
                  <a:txBody>
                    <a:bodyPr/>
                    <a:lstStyle/>
                    <a:p>
                      <a:pPr algn="ctr" fontAlgn="base"/>
                      <a:r>
                        <a:rPr lang="id-ID" dirty="0">
                          <a:effectLst/>
                        </a:rPr>
                        <a:t>Leusin</a:t>
                      </a:r>
                    </a:p>
                  </a:txBody>
                  <a:tcPr marL="142875" marR="142875" marT="66675" marB="66675" anchor="ctr"/>
                </a:tc>
                <a:tc>
                  <a:txBody>
                    <a:bodyPr/>
                    <a:lstStyle/>
                    <a:p>
                      <a:pPr algn="ctr" fontAlgn="base"/>
                      <a:r>
                        <a:rPr lang="id-ID">
                          <a:effectLst/>
                        </a:rPr>
                        <a:t>904 mg</a:t>
                      </a:r>
                    </a:p>
                  </a:txBody>
                  <a:tcPr marL="142875" marR="142875" marT="66675" marB="66675" anchor="ctr"/>
                </a:tc>
                <a:extLst>
                  <a:ext uri="{0D108BD9-81ED-4DB2-BD59-A6C34878D82A}">
                    <a16:rowId xmlns:a16="http://schemas.microsoft.com/office/drawing/2014/main" xmlns="" val="10002"/>
                  </a:ext>
                </a:extLst>
              </a:tr>
              <a:tr h="427860">
                <a:tc>
                  <a:txBody>
                    <a:bodyPr/>
                    <a:lstStyle/>
                    <a:p>
                      <a:pPr algn="ctr" fontAlgn="base"/>
                      <a:r>
                        <a:rPr lang="id-ID">
                          <a:effectLst/>
                        </a:rPr>
                        <a:t>Lisin</a:t>
                      </a:r>
                    </a:p>
                  </a:txBody>
                  <a:tcPr marL="142875" marR="142875" marT="66675" marB="66675" anchor="ctr"/>
                </a:tc>
                <a:tc>
                  <a:txBody>
                    <a:bodyPr/>
                    <a:lstStyle/>
                    <a:p>
                      <a:pPr algn="ctr" fontAlgn="base"/>
                      <a:r>
                        <a:rPr lang="id-ID">
                          <a:effectLst/>
                        </a:rPr>
                        <a:t>744 mg</a:t>
                      </a:r>
                    </a:p>
                  </a:txBody>
                  <a:tcPr marL="142875" marR="142875" marT="66675" marB="66675" anchor="ctr"/>
                </a:tc>
                <a:extLst>
                  <a:ext uri="{0D108BD9-81ED-4DB2-BD59-A6C34878D82A}">
                    <a16:rowId xmlns:a16="http://schemas.microsoft.com/office/drawing/2014/main" xmlns="" val="10003"/>
                  </a:ext>
                </a:extLst>
              </a:tr>
              <a:tr h="427860">
                <a:tc>
                  <a:txBody>
                    <a:bodyPr/>
                    <a:lstStyle/>
                    <a:p>
                      <a:pPr algn="ctr" fontAlgn="base"/>
                      <a:r>
                        <a:rPr lang="id-ID" dirty="0">
                          <a:effectLst/>
                        </a:rPr>
                        <a:t>Metionin</a:t>
                      </a:r>
                    </a:p>
                  </a:txBody>
                  <a:tcPr marL="142875" marR="142875" marT="66675" marB="66675" anchor="ctr"/>
                </a:tc>
                <a:tc>
                  <a:txBody>
                    <a:bodyPr/>
                    <a:lstStyle/>
                    <a:p>
                      <a:pPr algn="ctr" fontAlgn="base"/>
                      <a:r>
                        <a:rPr lang="id-ID">
                          <a:effectLst/>
                        </a:rPr>
                        <a:t>284 mg</a:t>
                      </a:r>
                    </a:p>
                  </a:txBody>
                  <a:tcPr marL="142875" marR="142875" marT="66675" marB="66675" anchor="ctr"/>
                </a:tc>
                <a:extLst>
                  <a:ext uri="{0D108BD9-81ED-4DB2-BD59-A6C34878D82A}">
                    <a16:rowId xmlns:a16="http://schemas.microsoft.com/office/drawing/2014/main" xmlns="" val="10004"/>
                  </a:ext>
                </a:extLst>
              </a:tr>
              <a:tr h="427860">
                <a:tc>
                  <a:txBody>
                    <a:bodyPr/>
                    <a:lstStyle/>
                    <a:p>
                      <a:pPr algn="ctr" fontAlgn="base"/>
                      <a:r>
                        <a:rPr lang="id-ID">
                          <a:effectLst/>
                        </a:rPr>
                        <a:t>Fenilalanin</a:t>
                      </a:r>
                    </a:p>
                  </a:txBody>
                  <a:tcPr marL="142875" marR="142875" marT="66675" marB="66675" anchor="ctr"/>
                </a:tc>
                <a:tc>
                  <a:txBody>
                    <a:bodyPr/>
                    <a:lstStyle/>
                    <a:p>
                      <a:pPr algn="ctr" fontAlgn="base"/>
                      <a:r>
                        <a:rPr lang="id-ID" dirty="0">
                          <a:effectLst/>
                        </a:rPr>
                        <a:t>744 mg</a:t>
                      </a:r>
                    </a:p>
                  </a:txBody>
                  <a:tcPr marL="142875" marR="142875" marT="66675" marB="66675" anchor="ctr"/>
                </a:tc>
                <a:extLst>
                  <a:ext uri="{0D108BD9-81ED-4DB2-BD59-A6C34878D82A}">
                    <a16:rowId xmlns:a16="http://schemas.microsoft.com/office/drawing/2014/main" xmlns="" val="10005"/>
                  </a:ext>
                </a:extLst>
              </a:tr>
              <a:tr h="427860">
                <a:tc>
                  <a:txBody>
                    <a:bodyPr/>
                    <a:lstStyle/>
                    <a:p>
                      <a:pPr algn="ctr" fontAlgn="base"/>
                      <a:r>
                        <a:rPr lang="id-ID">
                          <a:effectLst/>
                        </a:rPr>
                        <a:t>Treonin</a:t>
                      </a:r>
                    </a:p>
                  </a:txBody>
                  <a:tcPr marL="142875" marR="142875" marT="66675" marB="66675" anchor="ctr"/>
                </a:tc>
                <a:tc>
                  <a:txBody>
                    <a:bodyPr/>
                    <a:lstStyle/>
                    <a:p>
                      <a:pPr algn="ctr" fontAlgn="base"/>
                      <a:r>
                        <a:rPr lang="id-ID" dirty="0">
                          <a:effectLst/>
                        </a:rPr>
                        <a:t>523 mg</a:t>
                      </a:r>
                    </a:p>
                  </a:txBody>
                  <a:tcPr marL="142875" marR="142875" marT="66675" marB="66675" anchor="ctr"/>
                </a:tc>
                <a:extLst>
                  <a:ext uri="{0D108BD9-81ED-4DB2-BD59-A6C34878D82A}">
                    <a16:rowId xmlns:a16="http://schemas.microsoft.com/office/drawing/2014/main" xmlns="" val="10006"/>
                  </a:ext>
                </a:extLst>
              </a:tr>
              <a:tr h="427860">
                <a:tc>
                  <a:txBody>
                    <a:bodyPr/>
                    <a:lstStyle/>
                    <a:p>
                      <a:pPr algn="ctr" fontAlgn="base"/>
                      <a:r>
                        <a:rPr lang="id-ID">
                          <a:effectLst/>
                        </a:rPr>
                        <a:t>Triptofan</a:t>
                      </a:r>
                    </a:p>
                  </a:txBody>
                  <a:tcPr marL="142875" marR="142875" marT="66675" marB="66675" anchor="ctr"/>
                </a:tc>
                <a:tc>
                  <a:txBody>
                    <a:bodyPr/>
                    <a:lstStyle/>
                    <a:p>
                      <a:pPr algn="ctr" fontAlgn="base"/>
                      <a:r>
                        <a:rPr lang="id-ID" dirty="0">
                          <a:effectLst/>
                        </a:rPr>
                        <a:t>150 mg</a:t>
                      </a:r>
                    </a:p>
                  </a:txBody>
                  <a:tcPr marL="142875" marR="142875" marT="66675" marB="66675" anchor="ctr"/>
                </a:tc>
                <a:extLst>
                  <a:ext uri="{0D108BD9-81ED-4DB2-BD59-A6C34878D82A}">
                    <a16:rowId xmlns:a16="http://schemas.microsoft.com/office/drawing/2014/main" xmlns="" val="10007"/>
                  </a:ext>
                </a:extLst>
              </a:tr>
              <a:tr h="427860">
                <a:tc>
                  <a:txBody>
                    <a:bodyPr/>
                    <a:lstStyle/>
                    <a:p>
                      <a:pPr algn="ctr" fontAlgn="base"/>
                      <a:r>
                        <a:rPr lang="id-ID" dirty="0">
                          <a:effectLst/>
                        </a:rPr>
                        <a:t>Valin</a:t>
                      </a:r>
                    </a:p>
                  </a:txBody>
                  <a:tcPr marL="142875" marR="142875" marT="66675" marB="66675" anchor="ctr"/>
                </a:tc>
                <a:tc>
                  <a:txBody>
                    <a:bodyPr/>
                    <a:lstStyle/>
                    <a:p>
                      <a:pPr algn="ctr" fontAlgn="base"/>
                      <a:r>
                        <a:rPr lang="id-ID" dirty="0">
                          <a:effectLst/>
                        </a:rPr>
                        <a:t>677 mg</a:t>
                      </a:r>
                    </a:p>
                  </a:txBody>
                  <a:tcPr marL="142875" marR="142875" marT="66675" marB="66675" anchor="ctr"/>
                </a:tc>
                <a:extLst>
                  <a:ext uri="{0D108BD9-81ED-4DB2-BD59-A6C34878D82A}">
                    <a16:rowId xmlns:a16="http://schemas.microsoft.com/office/drawing/2014/main" xmlns="" val="10008"/>
                  </a:ext>
                </a:extLst>
              </a:tr>
            </a:tbl>
          </a:graphicData>
        </a:graphic>
      </p:graphicFrame>
      <p:sp>
        <p:nvSpPr>
          <p:cNvPr id="5" name="Rectangle 1"/>
          <p:cNvSpPr>
            <a:spLocks noChangeArrowheads="1"/>
          </p:cNvSpPr>
          <p:nvPr/>
        </p:nvSpPr>
        <p:spPr bwMode="auto">
          <a:xfrm>
            <a:off x="251520" y="417821"/>
            <a:ext cx="7942880" cy="4308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d-ID" sz="1400" b="0" i="1" u="none" strike="noStrike" cap="none" normalizeH="0" baseline="0" dirty="0" smtClean="0">
              <a:ln>
                <a:noFill/>
              </a:ln>
              <a:solidFill>
                <a:srgbClr val="000000"/>
              </a:solidFill>
              <a:effectLst/>
              <a:latin typeface="Georgia"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1400" b="0" i="1" u="none" strike="noStrike" cap="none" normalizeH="0" baseline="0" dirty="0" smtClean="0">
                <a:ln>
                  <a:noFill/>
                </a:ln>
                <a:solidFill>
                  <a:srgbClr val="000000"/>
                </a:solidFill>
                <a:effectLst/>
                <a:latin typeface="Georgia" pitchFamily="18" charset="0"/>
                <a:cs typeface="Arial" pitchFamily="34" charset="0"/>
              </a:rPr>
              <a:t>Komposisi asam amino esensial telur ayam ras (ayam negeri)</a:t>
            </a:r>
            <a:r>
              <a:rPr kumimoji="0" lang="id-ID" sz="1400" b="0" i="0" u="none" strike="noStrike" cap="none" normalizeH="0" baseline="0" dirty="0" smtClean="0">
                <a:ln>
                  <a:noFill/>
                </a:ln>
                <a:solidFill>
                  <a:srgbClr val="000000"/>
                </a:solidFill>
                <a:effectLst/>
                <a:latin typeface="Droid Sans"/>
                <a:cs typeface="Arial" pitchFamily="34" charset="0"/>
              </a:rPr>
              <a:t> dapat dilihat pada tabel di bawah ini.</a:t>
            </a:r>
            <a:endParaRPr kumimoji="0" lang="id-ID" sz="1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4941168"/>
            <a:ext cx="1787082" cy="1739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04425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88640"/>
            <a:ext cx="8928992" cy="6552728"/>
          </a:xfrm>
        </p:spPr>
        <p:txBody>
          <a:bodyPr>
            <a:normAutofit lnSpcReduction="10000"/>
          </a:bodyPr>
          <a:lstStyle/>
          <a:p>
            <a:pPr marL="0" indent="0">
              <a:buNone/>
            </a:pPr>
            <a:endParaRPr lang="id-ID" dirty="0" smtClean="0">
              <a:latin typeface="Times New Roman" pitchFamily="18" charset="0"/>
              <a:cs typeface="Times New Roman" pitchFamily="18" charset="0"/>
            </a:endParaRPr>
          </a:p>
          <a:p>
            <a:pPr marL="0" indent="0">
              <a:buNone/>
            </a:pPr>
            <a:endParaRPr lang="id-ID" dirty="0">
              <a:latin typeface="Times New Roman" pitchFamily="18" charset="0"/>
              <a:cs typeface="Times New Roman" pitchFamily="18" charset="0"/>
            </a:endParaRPr>
          </a:p>
          <a:p>
            <a:pPr marL="0" indent="0">
              <a:buNone/>
            </a:pPr>
            <a:endParaRPr lang="id-ID" dirty="0" smtClean="0">
              <a:latin typeface="Times New Roman" pitchFamily="18" charset="0"/>
              <a:cs typeface="Times New Roman" pitchFamily="18" charset="0"/>
            </a:endParaRPr>
          </a:p>
          <a:p>
            <a:pPr marL="0" indent="0">
              <a:buNone/>
            </a:pPr>
            <a:endParaRPr lang="id-ID" dirty="0">
              <a:latin typeface="Times New Roman" pitchFamily="18" charset="0"/>
              <a:cs typeface="Times New Roman" pitchFamily="18" charset="0"/>
            </a:endParaRPr>
          </a:p>
          <a:p>
            <a:pPr marL="0" indent="0">
              <a:buNone/>
            </a:pPr>
            <a:endParaRPr lang="id-ID" dirty="0" smtClean="0">
              <a:latin typeface="Times New Roman" pitchFamily="18" charset="0"/>
              <a:cs typeface="Times New Roman" pitchFamily="18" charset="0"/>
            </a:endParaRPr>
          </a:p>
          <a:p>
            <a:pPr fontAlgn="base"/>
            <a:r>
              <a:rPr lang="id-ID" b="0" i="0" dirty="0" smtClean="0">
                <a:solidFill>
                  <a:srgbClr val="000000"/>
                </a:solidFill>
                <a:effectLst/>
                <a:latin typeface="Times New Roman" pitchFamily="18" charset="0"/>
                <a:cs typeface="Times New Roman" pitchFamily="18" charset="0"/>
              </a:rPr>
              <a:t>Hampir semua lemak di dalam telur terdapat pada bagian kuning telur, yaitu mencapai 30%, sedangkan pada putih telur hanya terdapat 0.03%. Satu butir telur mengandung kira-kira 6 g lemak yang bersifat mudah dicerna. Mengingat kandungan terbanyak pada kuning telur adalah lemak, maka kuning telur merupakan sumber lemak.</a:t>
            </a:r>
          </a:p>
          <a:p>
            <a:pPr fontAlgn="base"/>
            <a:r>
              <a:rPr lang="id-ID" b="0" i="0" dirty="0" smtClean="0">
                <a:solidFill>
                  <a:srgbClr val="000000"/>
                </a:solidFill>
                <a:effectLst/>
                <a:latin typeface="Times New Roman" pitchFamily="18" charset="0"/>
                <a:cs typeface="Times New Roman" pitchFamily="18" charset="0"/>
              </a:rPr>
              <a:t>Komposisi lemak pada kuning telur yaitu 65.5% trigliserida, 28,3% fosfolipid dan 5.2% kolesterol. Komposisi fosfolipid kuning telur terdiri dari 73% fosfatidilkolin, 15% fosfatididiletanolamin, 5.8% lisofosfatidilkolin, 2.5% sfingomielin, 2.1% lisofosfatidiletanolamin 0.9% plasmalogen dan 0.6% inositol fosfolipid, sedangkan asam lemak pada kuning telur terdiri dari asam palmitat, asam oleat dan asam linoleat.</a:t>
            </a:r>
          </a:p>
        </p:txBody>
      </p:sp>
      <p:sp>
        <p:nvSpPr>
          <p:cNvPr id="4" name="Oval 3"/>
          <p:cNvSpPr/>
          <p:nvPr/>
        </p:nvSpPr>
        <p:spPr>
          <a:xfrm>
            <a:off x="395536" y="332656"/>
            <a:ext cx="3528392" cy="936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smtClean="0"/>
              <a:t>Kandungan Lemak</a:t>
            </a:r>
            <a:endParaRPr lang="id-ID" sz="2400"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0"/>
            <a:ext cx="2017018" cy="1962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8462489"/>
      </p:ext>
    </p:extLst>
  </p:cSld>
  <p:clrMapOvr>
    <a:masterClrMapping/>
  </p:clrMapOvr>
  <p:transition spd="slow">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611560" y="1628801"/>
          <a:ext cx="7344816" cy="2902445"/>
        </p:xfrm>
        <a:graphic>
          <a:graphicData uri="http://schemas.openxmlformats.org/drawingml/2006/table">
            <a:tbl>
              <a:tblPr>
                <a:tableStyleId>{3C2FFA5D-87B4-456A-9821-1D502468CF0F}</a:tableStyleId>
              </a:tblPr>
              <a:tblGrid>
                <a:gridCol w="3672408">
                  <a:extLst>
                    <a:ext uri="{9D8B030D-6E8A-4147-A177-3AD203B41FA5}">
                      <a16:colId xmlns:a16="http://schemas.microsoft.com/office/drawing/2014/main" xmlns="" val="20000"/>
                    </a:ext>
                  </a:extLst>
                </a:gridCol>
                <a:gridCol w="3672408">
                  <a:extLst>
                    <a:ext uri="{9D8B030D-6E8A-4147-A177-3AD203B41FA5}">
                      <a16:colId xmlns:a16="http://schemas.microsoft.com/office/drawing/2014/main" xmlns="" val="20001"/>
                    </a:ext>
                  </a:extLst>
                </a:gridCol>
              </a:tblGrid>
              <a:tr h="580489">
                <a:tc>
                  <a:txBody>
                    <a:bodyPr/>
                    <a:lstStyle/>
                    <a:p>
                      <a:pPr algn="ctr" fontAlgn="base"/>
                      <a:r>
                        <a:rPr lang="id-ID" dirty="0">
                          <a:effectLst/>
                        </a:rPr>
                        <a:t>Asam lemak</a:t>
                      </a:r>
                    </a:p>
                  </a:txBody>
                  <a:tcPr marL="142875" marR="142875" marT="66675" marB="66675" anchor="ctr"/>
                </a:tc>
                <a:tc>
                  <a:txBody>
                    <a:bodyPr/>
                    <a:lstStyle/>
                    <a:p>
                      <a:pPr algn="ctr" fontAlgn="base"/>
                      <a:r>
                        <a:rPr lang="id-ID">
                          <a:effectLst/>
                        </a:rPr>
                        <a:t>Kandungan per 100gr</a:t>
                      </a:r>
                    </a:p>
                  </a:txBody>
                  <a:tcPr marL="142875" marR="142875" marT="66675" marB="66675" anchor="ctr"/>
                </a:tc>
                <a:extLst>
                  <a:ext uri="{0D108BD9-81ED-4DB2-BD59-A6C34878D82A}">
                    <a16:rowId xmlns:a16="http://schemas.microsoft.com/office/drawing/2014/main" xmlns="" val="10000"/>
                  </a:ext>
                </a:extLst>
              </a:tr>
              <a:tr h="580489">
                <a:tc>
                  <a:txBody>
                    <a:bodyPr/>
                    <a:lstStyle/>
                    <a:p>
                      <a:pPr algn="ctr" fontAlgn="base"/>
                      <a:r>
                        <a:rPr lang="id-ID" dirty="0">
                          <a:effectLst/>
                        </a:rPr>
                        <a:t>Asam lemak jenuh</a:t>
                      </a:r>
                    </a:p>
                  </a:txBody>
                  <a:tcPr marL="142875" marR="142875" marT="66675" marB="66675" anchor="ctr"/>
                </a:tc>
                <a:tc>
                  <a:txBody>
                    <a:bodyPr/>
                    <a:lstStyle/>
                    <a:p>
                      <a:pPr algn="ctr" fontAlgn="base"/>
                      <a:r>
                        <a:rPr lang="id-ID">
                          <a:effectLst/>
                        </a:rPr>
                        <a:t>3.099 g</a:t>
                      </a:r>
                    </a:p>
                  </a:txBody>
                  <a:tcPr marL="142875" marR="142875" marT="66675" marB="66675" anchor="ctr"/>
                </a:tc>
                <a:extLst>
                  <a:ext uri="{0D108BD9-81ED-4DB2-BD59-A6C34878D82A}">
                    <a16:rowId xmlns:a16="http://schemas.microsoft.com/office/drawing/2014/main" xmlns="" val="10001"/>
                  </a:ext>
                </a:extLst>
              </a:tr>
              <a:tr h="580489">
                <a:tc>
                  <a:txBody>
                    <a:bodyPr/>
                    <a:lstStyle/>
                    <a:p>
                      <a:pPr algn="ctr" fontAlgn="base"/>
                      <a:r>
                        <a:rPr lang="id-ID" dirty="0">
                          <a:effectLst/>
                        </a:rPr>
                        <a:t>MUFA total</a:t>
                      </a:r>
                    </a:p>
                  </a:txBody>
                  <a:tcPr marL="142875" marR="142875" marT="66675" marB="66675" anchor="ctr"/>
                </a:tc>
                <a:tc>
                  <a:txBody>
                    <a:bodyPr/>
                    <a:lstStyle/>
                    <a:p>
                      <a:pPr algn="ctr" fontAlgn="base"/>
                      <a:r>
                        <a:rPr lang="id-ID">
                          <a:effectLst/>
                        </a:rPr>
                        <a:t>3.810 g</a:t>
                      </a:r>
                    </a:p>
                  </a:txBody>
                  <a:tcPr marL="142875" marR="142875" marT="66675" marB="66675" anchor="ctr"/>
                </a:tc>
                <a:extLst>
                  <a:ext uri="{0D108BD9-81ED-4DB2-BD59-A6C34878D82A}">
                    <a16:rowId xmlns:a16="http://schemas.microsoft.com/office/drawing/2014/main" xmlns="" val="10002"/>
                  </a:ext>
                </a:extLst>
              </a:tr>
              <a:tr h="580489">
                <a:tc>
                  <a:txBody>
                    <a:bodyPr/>
                    <a:lstStyle/>
                    <a:p>
                      <a:pPr algn="ctr" fontAlgn="base"/>
                      <a:r>
                        <a:rPr lang="id-ID">
                          <a:effectLst/>
                        </a:rPr>
                        <a:t>PUFA total</a:t>
                      </a:r>
                    </a:p>
                  </a:txBody>
                  <a:tcPr marL="142875" marR="142875" marT="66675" marB="66675" anchor="ctr"/>
                </a:tc>
                <a:tc>
                  <a:txBody>
                    <a:bodyPr/>
                    <a:lstStyle/>
                    <a:p>
                      <a:pPr algn="ctr" fontAlgn="base"/>
                      <a:r>
                        <a:rPr lang="id-ID">
                          <a:effectLst/>
                        </a:rPr>
                        <a:t>1.364 g</a:t>
                      </a:r>
                    </a:p>
                  </a:txBody>
                  <a:tcPr marL="142875" marR="142875" marT="66675" marB="66675" anchor="ctr"/>
                </a:tc>
                <a:extLst>
                  <a:ext uri="{0D108BD9-81ED-4DB2-BD59-A6C34878D82A}">
                    <a16:rowId xmlns:a16="http://schemas.microsoft.com/office/drawing/2014/main" xmlns="" val="10003"/>
                  </a:ext>
                </a:extLst>
              </a:tr>
              <a:tr h="580489">
                <a:tc>
                  <a:txBody>
                    <a:bodyPr/>
                    <a:lstStyle/>
                    <a:p>
                      <a:pPr algn="ctr" fontAlgn="base"/>
                      <a:r>
                        <a:rPr lang="id-ID">
                          <a:effectLst/>
                        </a:rPr>
                        <a:t>Cholesterol</a:t>
                      </a:r>
                    </a:p>
                  </a:txBody>
                  <a:tcPr marL="142875" marR="142875" marT="66675" marB="66675" anchor="ctr"/>
                </a:tc>
                <a:tc>
                  <a:txBody>
                    <a:bodyPr/>
                    <a:lstStyle/>
                    <a:p>
                      <a:pPr algn="ctr" fontAlgn="base"/>
                      <a:r>
                        <a:rPr lang="id-ID" dirty="0">
                          <a:effectLst/>
                        </a:rPr>
                        <a:t>423 mg</a:t>
                      </a:r>
                    </a:p>
                  </a:txBody>
                  <a:tcPr marL="142875" marR="142875" marT="66675" marB="66675" anchor="ctr"/>
                </a:tc>
                <a:extLst>
                  <a:ext uri="{0D108BD9-81ED-4DB2-BD59-A6C34878D82A}">
                    <a16:rowId xmlns:a16="http://schemas.microsoft.com/office/drawing/2014/main" xmlns="" val="10004"/>
                  </a:ext>
                </a:extLst>
              </a:tr>
            </a:tbl>
          </a:graphicData>
        </a:graphic>
      </p:graphicFrame>
      <p:sp>
        <p:nvSpPr>
          <p:cNvPr id="5" name="Rectangle 1"/>
          <p:cNvSpPr>
            <a:spLocks noChangeArrowheads="1"/>
          </p:cNvSpPr>
          <p:nvPr/>
        </p:nvSpPr>
        <p:spPr bwMode="auto">
          <a:xfrm>
            <a:off x="611560" y="738282"/>
            <a:ext cx="9742884" cy="46166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000" b="0" i="1" u="none" strike="noStrike" cap="none" normalizeH="0" baseline="0" dirty="0" smtClean="0">
                <a:ln>
                  <a:noFill/>
                </a:ln>
                <a:solidFill>
                  <a:srgbClr val="000000"/>
                </a:solidFill>
                <a:effectLst/>
                <a:latin typeface="Georgia" pitchFamily="18" charset="0"/>
                <a:cs typeface="Arial" pitchFamily="34" charset="0"/>
              </a:rPr>
              <a:t>Kandungan Asam lemak pada telur ayam negeri</a:t>
            </a:r>
            <a:endParaRPr kumimoji="0" lang="id-ID" sz="2000" b="0" i="0" u="none" strike="noStrike" cap="none" normalizeH="0" baseline="0" dirty="0" smtClean="0">
              <a:ln>
                <a:noFill/>
              </a:ln>
              <a:solidFill>
                <a:srgbClr val="D15F38"/>
              </a:solidFill>
              <a:effectLst/>
              <a:latin typeface="Droid Sans"/>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000" b="0" i="0" u="none" strike="noStrike" cap="none" normalizeH="0" baseline="0" dirty="0" smtClean="0">
                <a:ln>
                  <a:noFill/>
                </a:ln>
                <a:solidFill>
                  <a:srgbClr val="D15F38"/>
                </a:solidFill>
                <a:effectLst/>
                <a:latin typeface="Droid Sans"/>
                <a:cs typeface="Arial" pitchFamily="34" charset="0"/>
              </a:rPr>
              <a:t>                                                                                                                                                                                      </a:t>
            </a:r>
            <a:r>
              <a:rPr kumimoji="0" lang="id-ID" sz="800" b="0" i="0" u="none" strike="noStrike" cap="none" normalizeH="0" baseline="0" dirty="0" smtClean="0">
                <a:ln>
                  <a:noFill/>
                </a:ln>
                <a:solidFill>
                  <a:schemeClr val="tx1"/>
                </a:solidFill>
                <a:effectLst/>
                <a:latin typeface="Arial" pitchFamily="34" charset="0"/>
                <a:cs typeface="Arial" pitchFamily="34" charset="0"/>
              </a:rPr>
              <a:t> </a:t>
            </a:r>
            <a:endParaRPr kumimoji="0" lang="id-ID" sz="1000" b="0" i="0" u="none" strike="noStrike" cap="none" normalizeH="0" baseline="0" dirty="0" smtClean="0">
              <a:ln>
                <a:noFill/>
              </a:ln>
              <a:solidFill>
                <a:srgbClr val="D15F38"/>
              </a:solidFill>
              <a:effectLst/>
              <a:latin typeface="Droid Sans"/>
              <a:cs typeface="Arial" pitchFamily="34" charset="0"/>
            </a:endParaRP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4692183"/>
            <a:ext cx="2160240" cy="2102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9668123"/>
      </p:ext>
    </p:extLst>
  </p:cSld>
  <p:clrMapOvr>
    <a:masterClrMapping/>
  </p:clrMapOvr>
  <p:transition spd="slow">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260648"/>
            <a:ext cx="8856984" cy="6408712"/>
          </a:xfrm>
        </p:spPr>
        <p:txBody>
          <a:bodyPr>
            <a:normAutofit/>
          </a:bodyPr>
          <a:lstStyle/>
          <a:p>
            <a:pPr marL="0" indent="0">
              <a:buNone/>
            </a:pPr>
            <a:endParaRPr lang="id-ID" dirty="0" smtClean="0"/>
          </a:p>
          <a:p>
            <a:pPr marL="0" indent="0">
              <a:buNone/>
            </a:pPr>
            <a:endParaRPr lang="id-ID" dirty="0"/>
          </a:p>
          <a:p>
            <a:pPr marL="0" indent="0">
              <a:buNone/>
            </a:pPr>
            <a:endParaRPr lang="id-ID" dirty="0" smtClean="0"/>
          </a:p>
          <a:p>
            <a:pPr marL="0" indent="0">
              <a:buNone/>
            </a:pPr>
            <a:endParaRPr lang="id-ID" dirty="0" smtClean="0"/>
          </a:p>
          <a:p>
            <a:pPr marL="0" indent="0">
              <a:buNone/>
            </a:pPr>
            <a:endParaRPr lang="id-ID" dirty="0"/>
          </a:p>
          <a:p>
            <a:pPr marL="0" indent="0" algn="ctr" fontAlgn="base">
              <a:buNone/>
            </a:pPr>
            <a:r>
              <a:rPr lang="id-ID" sz="2400" b="0" i="0" dirty="0" smtClean="0">
                <a:solidFill>
                  <a:srgbClr val="000000"/>
                </a:solidFill>
                <a:effectLst/>
                <a:latin typeface="Times New Roman" pitchFamily="18" charset="0"/>
                <a:cs typeface="Times New Roman" pitchFamily="18" charset="0"/>
              </a:rPr>
              <a:t>    Telur mengandung semua vitamin, kecuali vitamin C dan K. Telur merupakan sumber vitamin D alami kedua terbesar setelah minyak hati ikan hiu. Oleh karena itu maka telur sangat baik untuk pertumbuhan tulang anak-anak.</a:t>
            </a:r>
          </a:p>
          <a:p>
            <a:pPr marL="0" indent="0">
              <a:buNone/>
            </a:pPr>
            <a:endParaRPr lang="id-ID" dirty="0"/>
          </a:p>
        </p:txBody>
      </p:sp>
      <p:sp>
        <p:nvSpPr>
          <p:cNvPr id="4" name="Down Arrow 3"/>
          <p:cNvSpPr/>
          <p:nvPr/>
        </p:nvSpPr>
        <p:spPr>
          <a:xfrm>
            <a:off x="2123728" y="476672"/>
            <a:ext cx="5040560" cy="18722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0" i="0" u="sng" dirty="0" smtClean="0">
                <a:solidFill>
                  <a:srgbClr val="000000"/>
                </a:solidFill>
                <a:effectLst/>
                <a:latin typeface="Droid Sans"/>
              </a:rPr>
              <a:t>Kandungan Vitamin dan Mineral</a:t>
            </a:r>
            <a:endParaRPr lang="id-ID" sz="2000"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4725144"/>
            <a:ext cx="1944216" cy="1891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69962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467939" y="1772816"/>
          <a:ext cx="8208914" cy="4892040"/>
        </p:xfrm>
        <a:graphic>
          <a:graphicData uri="http://schemas.openxmlformats.org/drawingml/2006/table">
            <a:tbl>
              <a:tblPr>
                <a:tableStyleId>{3C2FFA5D-87B4-456A-9821-1D502468CF0F}</a:tableStyleId>
              </a:tblPr>
              <a:tblGrid>
                <a:gridCol w="4104457">
                  <a:extLst>
                    <a:ext uri="{9D8B030D-6E8A-4147-A177-3AD203B41FA5}">
                      <a16:colId xmlns:a16="http://schemas.microsoft.com/office/drawing/2014/main" xmlns="" val="20000"/>
                    </a:ext>
                  </a:extLst>
                </a:gridCol>
                <a:gridCol w="4104457">
                  <a:extLst>
                    <a:ext uri="{9D8B030D-6E8A-4147-A177-3AD203B41FA5}">
                      <a16:colId xmlns:a16="http://schemas.microsoft.com/office/drawing/2014/main" xmlns="" val="20001"/>
                    </a:ext>
                  </a:extLst>
                </a:gridCol>
              </a:tblGrid>
              <a:tr h="382147">
                <a:tc>
                  <a:txBody>
                    <a:bodyPr/>
                    <a:lstStyle/>
                    <a:p>
                      <a:pPr algn="ctr" fontAlgn="base"/>
                      <a:r>
                        <a:rPr lang="id-ID" dirty="0">
                          <a:effectLst/>
                        </a:rPr>
                        <a:t>Mineral</a:t>
                      </a:r>
                    </a:p>
                  </a:txBody>
                  <a:tcPr marL="142875" marR="142875" marT="66675" marB="66675" anchor="ctr"/>
                </a:tc>
                <a:tc>
                  <a:txBody>
                    <a:bodyPr/>
                    <a:lstStyle/>
                    <a:p>
                      <a:pPr algn="ctr" fontAlgn="base"/>
                      <a:r>
                        <a:rPr lang="id-ID">
                          <a:effectLst/>
                        </a:rPr>
                        <a:t>Kandungan</a:t>
                      </a:r>
                    </a:p>
                  </a:txBody>
                  <a:tcPr marL="142875" marR="142875" marT="66675" marB="66675" anchor="ctr"/>
                </a:tc>
                <a:extLst>
                  <a:ext uri="{0D108BD9-81ED-4DB2-BD59-A6C34878D82A}">
                    <a16:rowId xmlns:a16="http://schemas.microsoft.com/office/drawing/2014/main" xmlns="" val="10000"/>
                  </a:ext>
                </a:extLst>
              </a:tr>
              <a:tr h="382147">
                <a:tc>
                  <a:txBody>
                    <a:bodyPr/>
                    <a:lstStyle/>
                    <a:p>
                      <a:pPr algn="ctr" fontAlgn="base"/>
                      <a:r>
                        <a:rPr lang="id-ID">
                          <a:effectLst/>
                        </a:rPr>
                        <a:t>Vitamin A</a:t>
                      </a:r>
                    </a:p>
                  </a:txBody>
                  <a:tcPr marL="142875" marR="142875" marT="66675" marB="66675" anchor="ctr"/>
                </a:tc>
                <a:tc>
                  <a:txBody>
                    <a:bodyPr/>
                    <a:lstStyle/>
                    <a:p>
                      <a:pPr algn="ctr" fontAlgn="base"/>
                      <a:r>
                        <a:rPr lang="id-ID">
                          <a:effectLst/>
                        </a:rPr>
                        <a:t>590 IU</a:t>
                      </a:r>
                    </a:p>
                  </a:txBody>
                  <a:tcPr marL="142875" marR="142875" marT="66675" marB="66675" anchor="ctr"/>
                </a:tc>
                <a:extLst>
                  <a:ext uri="{0D108BD9-81ED-4DB2-BD59-A6C34878D82A}">
                    <a16:rowId xmlns:a16="http://schemas.microsoft.com/office/drawing/2014/main" xmlns="" val="10001"/>
                  </a:ext>
                </a:extLst>
              </a:tr>
              <a:tr h="382147">
                <a:tc>
                  <a:txBody>
                    <a:bodyPr/>
                    <a:lstStyle/>
                    <a:p>
                      <a:pPr algn="ctr" fontAlgn="base"/>
                      <a:r>
                        <a:rPr lang="id-ID" dirty="0">
                          <a:effectLst/>
                        </a:rPr>
                        <a:t>Vitamin D</a:t>
                      </a:r>
                    </a:p>
                  </a:txBody>
                  <a:tcPr marL="142875" marR="142875" marT="66675" marB="66675" anchor="ctr"/>
                </a:tc>
                <a:tc>
                  <a:txBody>
                    <a:bodyPr/>
                    <a:lstStyle/>
                    <a:p>
                      <a:pPr algn="ctr" fontAlgn="base"/>
                      <a:r>
                        <a:rPr lang="id-ID">
                          <a:effectLst/>
                        </a:rPr>
                        <a:t>25 IU</a:t>
                      </a:r>
                    </a:p>
                  </a:txBody>
                  <a:tcPr marL="142875" marR="142875" marT="66675" marB="66675" anchor="ctr"/>
                </a:tc>
                <a:extLst>
                  <a:ext uri="{0D108BD9-81ED-4DB2-BD59-A6C34878D82A}">
                    <a16:rowId xmlns:a16="http://schemas.microsoft.com/office/drawing/2014/main" xmlns="" val="10002"/>
                  </a:ext>
                </a:extLst>
              </a:tr>
              <a:tr h="382147">
                <a:tc>
                  <a:txBody>
                    <a:bodyPr/>
                    <a:lstStyle/>
                    <a:p>
                      <a:pPr algn="ctr" fontAlgn="base"/>
                      <a:r>
                        <a:rPr lang="id-ID" dirty="0">
                          <a:effectLst/>
                        </a:rPr>
                        <a:t>Vitamin E</a:t>
                      </a:r>
                    </a:p>
                  </a:txBody>
                  <a:tcPr marL="142875" marR="142875" marT="66675" marB="66675" anchor="ctr"/>
                </a:tc>
                <a:tc>
                  <a:txBody>
                    <a:bodyPr/>
                    <a:lstStyle/>
                    <a:p>
                      <a:pPr algn="ctr" fontAlgn="base"/>
                      <a:r>
                        <a:rPr lang="id-ID">
                          <a:effectLst/>
                        </a:rPr>
                        <a:t>1 IU</a:t>
                      </a:r>
                    </a:p>
                  </a:txBody>
                  <a:tcPr marL="142875" marR="142875" marT="66675" marB="66675" anchor="ctr"/>
                </a:tc>
                <a:extLst>
                  <a:ext uri="{0D108BD9-81ED-4DB2-BD59-A6C34878D82A}">
                    <a16:rowId xmlns:a16="http://schemas.microsoft.com/office/drawing/2014/main" xmlns="" val="10003"/>
                  </a:ext>
                </a:extLst>
              </a:tr>
              <a:tr h="382147">
                <a:tc>
                  <a:txBody>
                    <a:bodyPr/>
                    <a:lstStyle/>
                    <a:p>
                      <a:pPr algn="ctr" fontAlgn="base"/>
                      <a:r>
                        <a:rPr lang="id-ID">
                          <a:effectLst/>
                        </a:rPr>
                        <a:t>Folacin</a:t>
                      </a:r>
                    </a:p>
                  </a:txBody>
                  <a:tcPr marL="142875" marR="142875" marT="66675" marB="66675" anchor="ctr"/>
                </a:tc>
                <a:tc>
                  <a:txBody>
                    <a:bodyPr/>
                    <a:lstStyle/>
                    <a:p>
                      <a:pPr algn="ctr" fontAlgn="base"/>
                      <a:r>
                        <a:rPr lang="id-ID">
                          <a:effectLst/>
                        </a:rPr>
                        <a:t>2.5 mg</a:t>
                      </a:r>
                    </a:p>
                  </a:txBody>
                  <a:tcPr marL="142875" marR="142875" marT="66675" marB="66675" anchor="ctr"/>
                </a:tc>
                <a:extLst>
                  <a:ext uri="{0D108BD9-81ED-4DB2-BD59-A6C34878D82A}">
                    <a16:rowId xmlns:a16="http://schemas.microsoft.com/office/drawing/2014/main" xmlns="" val="10004"/>
                  </a:ext>
                </a:extLst>
              </a:tr>
              <a:tr h="382147">
                <a:tc>
                  <a:txBody>
                    <a:bodyPr/>
                    <a:lstStyle/>
                    <a:p>
                      <a:pPr algn="ctr" fontAlgn="base"/>
                      <a:r>
                        <a:rPr lang="id-ID">
                          <a:effectLst/>
                        </a:rPr>
                        <a:t>Thiamin</a:t>
                      </a:r>
                    </a:p>
                  </a:txBody>
                  <a:tcPr marL="142875" marR="142875" marT="66675" marB="66675" anchor="ctr"/>
                </a:tc>
                <a:tc>
                  <a:txBody>
                    <a:bodyPr/>
                    <a:lstStyle/>
                    <a:p>
                      <a:pPr algn="ctr" fontAlgn="base"/>
                      <a:r>
                        <a:rPr lang="id-ID">
                          <a:effectLst/>
                        </a:rPr>
                        <a:t>0.055 mg</a:t>
                      </a:r>
                    </a:p>
                  </a:txBody>
                  <a:tcPr marL="142875" marR="142875" marT="66675" marB="66675" anchor="ctr"/>
                </a:tc>
                <a:extLst>
                  <a:ext uri="{0D108BD9-81ED-4DB2-BD59-A6C34878D82A}">
                    <a16:rowId xmlns:a16="http://schemas.microsoft.com/office/drawing/2014/main" xmlns="" val="10005"/>
                  </a:ext>
                </a:extLst>
              </a:tr>
              <a:tr h="382147">
                <a:tc>
                  <a:txBody>
                    <a:bodyPr/>
                    <a:lstStyle/>
                    <a:p>
                      <a:pPr algn="ctr" fontAlgn="base"/>
                      <a:r>
                        <a:rPr lang="id-ID">
                          <a:effectLst/>
                        </a:rPr>
                        <a:t>Riboflavin</a:t>
                      </a:r>
                    </a:p>
                  </a:txBody>
                  <a:tcPr marL="142875" marR="142875" marT="66675" marB="66675" anchor="ctr"/>
                </a:tc>
                <a:tc>
                  <a:txBody>
                    <a:bodyPr/>
                    <a:lstStyle/>
                    <a:p>
                      <a:pPr algn="ctr" fontAlgn="base"/>
                      <a:r>
                        <a:rPr lang="id-ID">
                          <a:effectLst/>
                        </a:rPr>
                        <a:t>0.15 mg</a:t>
                      </a:r>
                    </a:p>
                  </a:txBody>
                  <a:tcPr marL="142875" marR="142875" marT="66675" marB="66675" anchor="ctr"/>
                </a:tc>
                <a:extLst>
                  <a:ext uri="{0D108BD9-81ED-4DB2-BD59-A6C34878D82A}">
                    <a16:rowId xmlns:a16="http://schemas.microsoft.com/office/drawing/2014/main" xmlns="" val="10006"/>
                  </a:ext>
                </a:extLst>
              </a:tr>
              <a:tr h="382147">
                <a:tc>
                  <a:txBody>
                    <a:bodyPr/>
                    <a:lstStyle/>
                    <a:p>
                      <a:pPr algn="ctr" fontAlgn="base"/>
                      <a:r>
                        <a:rPr lang="id-ID">
                          <a:effectLst/>
                        </a:rPr>
                        <a:t>Niacin</a:t>
                      </a:r>
                    </a:p>
                  </a:txBody>
                  <a:tcPr marL="142875" marR="142875" marT="66675" marB="66675" anchor="ctr"/>
                </a:tc>
                <a:tc>
                  <a:txBody>
                    <a:bodyPr/>
                    <a:lstStyle/>
                    <a:p>
                      <a:pPr algn="ctr" fontAlgn="base"/>
                      <a:r>
                        <a:rPr lang="id-ID">
                          <a:effectLst/>
                        </a:rPr>
                        <a:t>0.05 mg</a:t>
                      </a:r>
                    </a:p>
                  </a:txBody>
                  <a:tcPr marL="142875" marR="142875" marT="66675" marB="66675" anchor="ctr"/>
                </a:tc>
                <a:extLst>
                  <a:ext uri="{0D108BD9-81ED-4DB2-BD59-A6C34878D82A}">
                    <a16:rowId xmlns:a16="http://schemas.microsoft.com/office/drawing/2014/main" xmlns="" val="10007"/>
                  </a:ext>
                </a:extLst>
              </a:tr>
              <a:tr h="382147">
                <a:tc>
                  <a:txBody>
                    <a:bodyPr/>
                    <a:lstStyle/>
                    <a:p>
                      <a:pPr algn="ctr" fontAlgn="base"/>
                      <a:r>
                        <a:rPr lang="id-ID">
                          <a:effectLst/>
                        </a:rPr>
                        <a:t>B6</a:t>
                      </a:r>
                    </a:p>
                  </a:txBody>
                  <a:tcPr marL="142875" marR="142875" marT="66675" marB="66675" anchor="ctr"/>
                </a:tc>
                <a:tc>
                  <a:txBody>
                    <a:bodyPr/>
                    <a:lstStyle/>
                    <a:p>
                      <a:pPr algn="ctr" fontAlgn="base"/>
                      <a:r>
                        <a:rPr lang="id-ID">
                          <a:effectLst/>
                        </a:rPr>
                        <a:t>0.13 mg</a:t>
                      </a:r>
                    </a:p>
                  </a:txBody>
                  <a:tcPr marL="142875" marR="142875" marT="66675" marB="66675" anchor="ctr"/>
                </a:tc>
                <a:extLst>
                  <a:ext uri="{0D108BD9-81ED-4DB2-BD59-A6C34878D82A}">
                    <a16:rowId xmlns:a16="http://schemas.microsoft.com/office/drawing/2014/main" xmlns="" val="10008"/>
                  </a:ext>
                </a:extLst>
              </a:tr>
              <a:tr h="382147">
                <a:tc>
                  <a:txBody>
                    <a:bodyPr/>
                    <a:lstStyle/>
                    <a:p>
                      <a:pPr algn="ctr" fontAlgn="base"/>
                      <a:r>
                        <a:rPr lang="id-ID">
                          <a:effectLst/>
                        </a:rPr>
                        <a:t>B12</a:t>
                      </a:r>
                    </a:p>
                  </a:txBody>
                  <a:tcPr marL="142875" marR="142875" marT="66675" marB="66675" anchor="ctr"/>
                </a:tc>
                <a:tc>
                  <a:txBody>
                    <a:bodyPr/>
                    <a:lstStyle/>
                    <a:p>
                      <a:pPr algn="ctr" fontAlgn="base"/>
                      <a:r>
                        <a:rPr lang="id-ID">
                          <a:effectLst/>
                        </a:rPr>
                        <a:t>0.14 µg</a:t>
                      </a:r>
                    </a:p>
                  </a:txBody>
                  <a:tcPr marL="142875" marR="142875" marT="66675" marB="66675" anchor="ctr"/>
                </a:tc>
                <a:extLst>
                  <a:ext uri="{0D108BD9-81ED-4DB2-BD59-A6C34878D82A}">
                    <a16:rowId xmlns:a16="http://schemas.microsoft.com/office/drawing/2014/main" xmlns="" val="10009"/>
                  </a:ext>
                </a:extLst>
              </a:tr>
              <a:tr h="382147">
                <a:tc>
                  <a:txBody>
                    <a:bodyPr/>
                    <a:lstStyle/>
                    <a:p>
                      <a:pPr algn="ctr" fontAlgn="base"/>
                      <a:r>
                        <a:rPr lang="id-ID">
                          <a:effectLst/>
                        </a:rPr>
                        <a:t>Biotin</a:t>
                      </a:r>
                    </a:p>
                  </a:txBody>
                  <a:tcPr marL="142875" marR="142875" marT="66675" marB="66675" anchor="ctr"/>
                </a:tc>
                <a:tc>
                  <a:txBody>
                    <a:bodyPr/>
                    <a:lstStyle/>
                    <a:p>
                      <a:pPr algn="ctr" fontAlgn="base"/>
                      <a:r>
                        <a:rPr lang="id-ID">
                          <a:effectLst/>
                        </a:rPr>
                        <a:t>10 µg</a:t>
                      </a:r>
                    </a:p>
                  </a:txBody>
                  <a:tcPr marL="142875" marR="142875" marT="66675" marB="66675" anchor="ctr"/>
                </a:tc>
                <a:extLst>
                  <a:ext uri="{0D108BD9-81ED-4DB2-BD59-A6C34878D82A}">
                    <a16:rowId xmlns:a16="http://schemas.microsoft.com/office/drawing/2014/main" xmlns="" val="10010"/>
                  </a:ext>
                </a:extLst>
              </a:tr>
              <a:tr h="382147">
                <a:tc>
                  <a:txBody>
                    <a:bodyPr/>
                    <a:lstStyle/>
                    <a:p>
                      <a:pPr algn="ctr" fontAlgn="base"/>
                      <a:r>
                        <a:rPr lang="id-ID">
                          <a:effectLst/>
                        </a:rPr>
                        <a:t>Asam pantptenat</a:t>
                      </a:r>
                    </a:p>
                  </a:txBody>
                  <a:tcPr marL="142875" marR="142875" marT="66675" marB="66675" anchor="ctr"/>
                </a:tc>
                <a:tc>
                  <a:txBody>
                    <a:bodyPr/>
                    <a:lstStyle/>
                    <a:p>
                      <a:pPr algn="ctr" fontAlgn="base"/>
                      <a:r>
                        <a:rPr lang="id-ID" dirty="0">
                          <a:effectLst/>
                        </a:rPr>
                        <a:t>0.18 mg</a:t>
                      </a:r>
                    </a:p>
                  </a:txBody>
                  <a:tcPr marL="142875" marR="142875" marT="66675" marB="66675" anchor="ctr"/>
                </a:tc>
                <a:extLst>
                  <a:ext uri="{0D108BD9-81ED-4DB2-BD59-A6C34878D82A}">
                    <a16:rowId xmlns:a16="http://schemas.microsoft.com/office/drawing/2014/main" xmlns="" val="10011"/>
                  </a:ext>
                </a:extLst>
              </a:tr>
            </a:tbl>
          </a:graphicData>
        </a:graphic>
      </p:graphicFrame>
      <p:sp>
        <p:nvSpPr>
          <p:cNvPr id="5" name="Rectangle 1"/>
          <p:cNvSpPr>
            <a:spLocks noChangeArrowheads="1"/>
          </p:cNvSpPr>
          <p:nvPr/>
        </p:nvSpPr>
        <p:spPr bwMode="auto">
          <a:xfrm>
            <a:off x="323528" y="335359"/>
            <a:ext cx="3601948" cy="30777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000" b="0" i="1" u="none" strike="noStrike" cap="none" normalizeH="0" baseline="0" dirty="0" smtClean="0">
                <a:ln>
                  <a:noFill/>
                </a:ln>
                <a:solidFill>
                  <a:srgbClr val="000000"/>
                </a:solidFill>
                <a:effectLst/>
                <a:latin typeface="Georgia" pitchFamily="18" charset="0"/>
                <a:cs typeface="Arial" pitchFamily="34" charset="0"/>
              </a:rPr>
              <a:t>Kandungan vitamin pada telur</a:t>
            </a:r>
            <a:endParaRPr kumimoji="0" lang="id-ID"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99392"/>
            <a:ext cx="2016621" cy="19624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270565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467544" y="1810784"/>
          <a:ext cx="8424936" cy="4892040"/>
        </p:xfrm>
        <a:graphic>
          <a:graphicData uri="http://schemas.openxmlformats.org/drawingml/2006/table">
            <a:tbl>
              <a:tblPr>
                <a:tableStyleId>{3C2FFA5D-87B4-456A-9821-1D502468CF0F}</a:tableStyleId>
              </a:tblPr>
              <a:tblGrid>
                <a:gridCol w="4212468">
                  <a:extLst>
                    <a:ext uri="{9D8B030D-6E8A-4147-A177-3AD203B41FA5}">
                      <a16:colId xmlns:a16="http://schemas.microsoft.com/office/drawing/2014/main" xmlns="" val="20000"/>
                    </a:ext>
                  </a:extLst>
                </a:gridCol>
                <a:gridCol w="4212468">
                  <a:extLst>
                    <a:ext uri="{9D8B030D-6E8A-4147-A177-3AD203B41FA5}">
                      <a16:colId xmlns:a16="http://schemas.microsoft.com/office/drawing/2014/main" xmlns="" val="20001"/>
                    </a:ext>
                  </a:extLst>
                </a:gridCol>
              </a:tblGrid>
              <a:tr h="386831">
                <a:tc>
                  <a:txBody>
                    <a:bodyPr/>
                    <a:lstStyle/>
                    <a:p>
                      <a:pPr algn="ctr" fontAlgn="base"/>
                      <a:r>
                        <a:rPr lang="id-ID" dirty="0">
                          <a:effectLst/>
                        </a:rPr>
                        <a:t>Mineral</a:t>
                      </a:r>
                    </a:p>
                  </a:txBody>
                  <a:tcPr marL="142875" marR="142875" marT="66675" marB="66675" anchor="ctr"/>
                </a:tc>
                <a:tc>
                  <a:txBody>
                    <a:bodyPr/>
                    <a:lstStyle/>
                    <a:p>
                      <a:pPr algn="ctr" fontAlgn="base"/>
                      <a:r>
                        <a:rPr lang="id-ID">
                          <a:effectLst/>
                        </a:rPr>
                        <a:t>Kandungan</a:t>
                      </a:r>
                    </a:p>
                  </a:txBody>
                  <a:tcPr marL="142875" marR="142875" marT="66675" marB="66675" anchor="ctr"/>
                </a:tc>
                <a:extLst>
                  <a:ext uri="{0D108BD9-81ED-4DB2-BD59-A6C34878D82A}">
                    <a16:rowId xmlns:a16="http://schemas.microsoft.com/office/drawing/2014/main" xmlns="" val="10000"/>
                  </a:ext>
                </a:extLst>
              </a:tr>
              <a:tr h="386831">
                <a:tc>
                  <a:txBody>
                    <a:bodyPr/>
                    <a:lstStyle/>
                    <a:p>
                      <a:pPr algn="ctr" fontAlgn="base"/>
                      <a:r>
                        <a:rPr lang="id-ID">
                          <a:effectLst/>
                        </a:rPr>
                        <a:t>Calcium (Ca)</a:t>
                      </a:r>
                    </a:p>
                  </a:txBody>
                  <a:tcPr marL="142875" marR="142875" marT="66675" marB="66675" anchor="ctr"/>
                </a:tc>
                <a:tc>
                  <a:txBody>
                    <a:bodyPr/>
                    <a:lstStyle/>
                    <a:p>
                      <a:pPr algn="ctr" fontAlgn="base"/>
                      <a:r>
                        <a:rPr lang="id-ID">
                          <a:effectLst/>
                        </a:rPr>
                        <a:t>53 mg</a:t>
                      </a:r>
                    </a:p>
                  </a:txBody>
                  <a:tcPr marL="142875" marR="142875" marT="66675" marB="66675" anchor="ctr"/>
                </a:tc>
                <a:extLst>
                  <a:ext uri="{0D108BD9-81ED-4DB2-BD59-A6C34878D82A}">
                    <a16:rowId xmlns:a16="http://schemas.microsoft.com/office/drawing/2014/main" xmlns="" val="10001"/>
                  </a:ext>
                </a:extLst>
              </a:tr>
              <a:tr h="386831">
                <a:tc>
                  <a:txBody>
                    <a:bodyPr/>
                    <a:lstStyle/>
                    <a:p>
                      <a:pPr algn="ctr" fontAlgn="base"/>
                      <a:r>
                        <a:rPr lang="id-ID">
                          <a:effectLst/>
                        </a:rPr>
                        <a:t>Iron (Fe)</a:t>
                      </a:r>
                    </a:p>
                  </a:txBody>
                  <a:tcPr marL="142875" marR="142875" marT="66675" marB="66675" anchor="ctr"/>
                </a:tc>
                <a:tc>
                  <a:txBody>
                    <a:bodyPr/>
                    <a:lstStyle/>
                    <a:p>
                      <a:pPr algn="ctr" fontAlgn="base"/>
                      <a:r>
                        <a:rPr lang="id-ID">
                          <a:effectLst/>
                        </a:rPr>
                        <a:t>1,83 mg</a:t>
                      </a:r>
                    </a:p>
                  </a:txBody>
                  <a:tcPr marL="142875" marR="142875" marT="66675" marB="66675" anchor="ctr"/>
                </a:tc>
                <a:extLst>
                  <a:ext uri="{0D108BD9-81ED-4DB2-BD59-A6C34878D82A}">
                    <a16:rowId xmlns:a16="http://schemas.microsoft.com/office/drawing/2014/main" xmlns="" val="10002"/>
                  </a:ext>
                </a:extLst>
              </a:tr>
              <a:tr h="386831">
                <a:tc>
                  <a:txBody>
                    <a:bodyPr/>
                    <a:lstStyle/>
                    <a:p>
                      <a:pPr algn="ctr" fontAlgn="base"/>
                      <a:r>
                        <a:rPr lang="id-ID">
                          <a:effectLst/>
                        </a:rPr>
                        <a:t>Magnesium (Mg)</a:t>
                      </a:r>
                    </a:p>
                  </a:txBody>
                  <a:tcPr marL="142875" marR="142875" marT="66675" marB="66675" anchor="ctr"/>
                </a:tc>
                <a:tc>
                  <a:txBody>
                    <a:bodyPr/>
                    <a:lstStyle/>
                    <a:p>
                      <a:pPr algn="ctr" fontAlgn="base"/>
                      <a:r>
                        <a:rPr lang="id-ID">
                          <a:effectLst/>
                        </a:rPr>
                        <a:t>12 mg</a:t>
                      </a:r>
                    </a:p>
                  </a:txBody>
                  <a:tcPr marL="142875" marR="142875" marT="66675" marB="66675" anchor="ctr"/>
                </a:tc>
                <a:extLst>
                  <a:ext uri="{0D108BD9-81ED-4DB2-BD59-A6C34878D82A}">
                    <a16:rowId xmlns:a16="http://schemas.microsoft.com/office/drawing/2014/main" xmlns="" val="10003"/>
                  </a:ext>
                </a:extLst>
              </a:tr>
              <a:tr h="386831">
                <a:tc>
                  <a:txBody>
                    <a:bodyPr/>
                    <a:lstStyle/>
                    <a:p>
                      <a:pPr algn="ctr" fontAlgn="base"/>
                      <a:r>
                        <a:rPr lang="id-ID">
                          <a:effectLst/>
                        </a:rPr>
                        <a:t>Phosphorus (P)</a:t>
                      </a:r>
                    </a:p>
                  </a:txBody>
                  <a:tcPr marL="142875" marR="142875" marT="66675" marB="66675" anchor="ctr"/>
                </a:tc>
                <a:tc>
                  <a:txBody>
                    <a:bodyPr/>
                    <a:lstStyle/>
                    <a:p>
                      <a:pPr algn="ctr" fontAlgn="base"/>
                      <a:r>
                        <a:rPr lang="id-ID">
                          <a:effectLst/>
                        </a:rPr>
                        <a:t>191 mg</a:t>
                      </a:r>
                    </a:p>
                  </a:txBody>
                  <a:tcPr marL="142875" marR="142875" marT="66675" marB="66675" anchor="ctr"/>
                </a:tc>
                <a:extLst>
                  <a:ext uri="{0D108BD9-81ED-4DB2-BD59-A6C34878D82A}">
                    <a16:rowId xmlns:a16="http://schemas.microsoft.com/office/drawing/2014/main" xmlns="" val="10004"/>
                  </a:ext>
                </a:extLst>
              </a:tr>
              <a:tr h="386831">
                <a:tc>
                  <a:txBody>
                    <a:bodyPr/>
                    <a:lstStyle/>
                    <a:p>
                      <a:pPr algn="ctr" fontAlgn="base"/>
                      <a:r>
                        <a:rPr lang="id-ID">
                          <a:effectLst/>
                        </a:rPr>
                        <a:t>Potassium (K)</a:t>
                      </a:r>
                    </a:p>
                  </a:txBody>
                  <a:tcPr marL="142875" marR="142875" marT="66675" marB="66675" anchor="ctr"/>
                </a:tc>
                <a:tc>
                  <a:txBody>
                    <a:bodyPr/>
                    <a:lstStyle/>
                    <a:p>
                      <a:pPr algn="ctr" fontAlgn="base"/>
                      <a:r>
                        <a:rPr lang="id-ID">
                          <a:effectLst/>
                        </a:rPr>
                        <a:t>134 mg</a:t>
                      </a:r>
                    </a:p>
                  </a:txBody>
                  <a:tcPr marL="142875" marR="142875" marT="66675" marB="66675" anchor="ctr"/>
                </a:tc>
                <a:extLst>
                  <a:ext uri="{0D108BD9-81ED-4DB2-BD59-A6C34878D82A}">
                    <a16:rowId xmlns:a16="http://schemas.microsoft.com/office/drawing/2014/main" xmlns="" val="10005"/>
                  </a:ext>
                </a:extLst>
              </a:tr>
              <a:tr h="386831">
                <a:tc>
                  <a:txBody>
                    <a:bodyPr/>
                    <a:lstStyle/>
                    <a:p>
                      <a:pPr algn="ctr" fontAlgn="base"/>
                      <a:r>
                        <a:rPr lang="id-ID" dirty="0">
                          <a:effectLst/>
                        </a:rPr>
                        <a:t>Sodium (Na)</a:t>
                      </a:r>
                    </a:p>
                  </a:txBody>
                  <a:tcPr marL="142875" marR="142875" marT="66675" marB="66675" anchor="ctr"/>
                </a:tc>
                <a:tc>
                  <a:txBody>
                    <a:bodyPr/>
                    <a:lstStyle/>
                    <a:p>
                      <a:pPr algn="ctr" fontAlgn="base"/>
                      <a:r>
                        <a:rPr lang="id-ID">
                          <a:effectLst/>
                        </a:rPr>
                        <a:t>140 mg</a:t>
                      </a:r>
                    </a:p>
                  </a:txBody>
                  <a:tcPr marL="142875" marR="142875" marT="66675" marB="66675" anchor="ctr"/>
                </a:tc>
                <a:extLst>
                  <a:ext uri="{0D108BD9-81ED-4DB2-BD59-A6C34878D82A}">
                    <a16:rowId xmlns:a16="http://schemas.microsoft.com/office/drawing/2014/main" xmlns="" val="10006"/>
                  </a:ext>
                </a:extLst>
              </a:tr>
              <a:tr h="386831">
                <a:tc>
                  <a:txBody>
                    <a:bodyPr/>
                    <a:lstStyle/>
                    <a:p>
                      <a:pPr algn="ctr" fontAlgn="base"/>
                      <a:r>
                        <a:rPr lang="id-ID">
                          <a:effectLst/>
                        </a:rPr>
                        <a:t>Zinc (Zn)</a:t>
                      </a:r>
                    </a:p>
                  </a:txBody>
                  <a:tcPr marL="142875" marR="142875" marT="66675" marB="66675" anchor="ctr"/>
                </a:tc>
                <a:tc>
                  <a:txBody>
                    <a:bodyPr/>
                    <a:lstStyle/>
                    <a:p>
                      <a:pPr algn="ctr" fontAlgn="base"/>
                      <a:r>
                        <a:rPr lang="id-ID">
                          <a:effectLst/>
                        </a:rPr>
                        <a:t>1,11 mg</a:t>
                      </a:r>
                    </a:p>
                  </a:txBody>
                  <a:tcPr marL="142875" marR="142875" marT="66675" marB="66675" anchor="ctr"/>
                </a:tc>
                <a:extLst>
                  <a:ext uri="{0D108BD9-81ED-4DB2-BD59-A6C34878D82A}">
                    <a16:rowId xmlns:a16="http://schemas.microsoft.com/office/drawing/2014/main" xmlns="" val="10007"/>
                  </a:ext>
                </a:extLst>
              </a:tr>
              <a:tr h="386831">
                <a:tc>
                  <a:txBody>
                    <a:bodyPr/>
                    <a:lstStyle/>
                    <a:p>
                      <a:pPr algn="ctr" fontAlgn="base"/>
                      <a:r>
                        <a:rPr lang="id-ID">
                          <a:effectLst/>
                        </a:rPr>
                        <a:t>Copper (Cu)</a:t>
                      </a:r>
                    </a:p>
                  </a:txBody>
                  <a:tcPr marL="142875" marR="142875" marT="66675" marB="66675" anchor="ctr"/>
                </a:tc>
                <a:tc>
                  <a:txBody>
                    <a:bodyPr/>
                    <a:lstStyle/>
                    <a:p>
                      <a:pPr algn="ctr" fontAlgn="base"/>
                      <a:r>
                        <a:rPr lang="id-ID">
                          <a:effectLst/>
                        </a:rPr>
                        <a:t>0,102 mg</a:t>
                      </a:r>
                    </a:p>
                  </a:txBody>
                  <a:tcPr marL="142875" marR="142875" marT="66675" marB="66675" anchor="ctr"/>
                </a:tc>
                <a:extLst>
                  <a:ext uri="{0D108BD9-81ED-4DB2-BD59-A6C34878D82A}">
                    <a16:rowId xmlns:a16="http://schemas.microsoft.com/office/drawing/2014/main" xmlns="" val="10008"/>
                  </a:ext>
                </a:extLst>
              </a:tr>
              <a:tr h="386831">
                <a:tc>
                  <a:txBody>
                    <a:bodyPr/>
                    <a:lstStyle/>
                    <a:p>
                      <a:pPr algn="ctr" fontAlgn="base"/>
                      <a:r>
                        <a:rPr lang="id-ID">
                          <a:effectLst/>
                        </a:rPr>
                        <a:t>Maganese (Mn)</a:t>
                      </a:r>
                    </a:p>
                  </a:txBody>
                  <a:tcPr marL="142875" marR="142875" marT="66675" marB="66675" anchor="ctr"/>
                </a:tc>
                <a:tc>
                  <a:txBody>
                    <a:bodyPr/>
                    <a:lstStyle/>
                    <a:p>
                      <a:pPr algn="ctr" fontAlgn="base"/>
                      <a:r>
                        <a:rPr lang="id-ID">
                          <a:effectLst/>
                        </a:rPr>
                        <a:t>0,038 mg</a:t>
                      </a:r>
                    </a:p>
                  </a:txBody>
                  <a:tcPr marL="142875" marR="142875" marT="66675" marB="66675" anchor="ctr"/>
                </a:tc>
                <a:extLst>
                  <a:ext uri="{0D108BD9-81ED-4DB2-BD59-A6C34878D82A}">
                    <a16:rowId xmlns:a16="http://schemas.microsoft.com/office/drawing/2014/main" xmlns="" val="10009"/>
                  </a:ext>
                </a:extLst>
              </a:tr>
              <a:tr h="386831">
                <a:tc>
                  <a:txBody>
                    <a:bodyPr/>
                    <a:lstStyle/>
                    <a:p>
                      <a:pPr algn="ctr" fontAlgn="base"/>
                      <a:r>
                        <a:rPr lang="id-ID">
                          <a:effectLst/>
                        </a:rPr>
                        <a:t>Fluoride (F)</a:t>
                      </a:r>
                    </a:p>
                  </a:txBody>
                  <a:tcPr marL="142875" marR="142875" marT="66675" marB="66675" anchor="ctr"/>
                </a:tc>
                <a:tc>
                  <a:txBody>
                    <a:bodyPr/>
                    <a:lstStyle/>
                    <a:p>
                      <a:pPr algn="ctr" fontAlgn="base"/>
                      <a:r>
                        <a:rPr lang="id-ID">
                          <a:effectLst/>
                        </a:rPr>
                        <a:t>1,1 µg</a:t>
                      </a:r>
                    </a:p>
                  </a:txBody>
                  <a:tcPr marL="142875" marR="142875" marT="66675" marB="66675" anchor="ctr"/>
                </a:tc>
                <a:extLst>
                  <a:ext uri="{0D108BD9-81ED-4DB2-BD59-A6C34878D82A}">
                    <a16:rowId xmlns:a16="http://schemas.microsoft.com/office/drawing/2014/main" xmlns="" val="10010"/>
                  </a:ext>
                </a:extLst>
              </a:tr>
              <a:tr h="386831">
                <a:tc>
                  <a:txBody>
                    <a:bodyPr/>
                    <a:lstStyle/>
                    <a:p>
                      <a:pPr algn="ctr" fontAlgn="base"/>
                      <a:r>
                        <a:rPr lang="id-ID">
                          <a:effectLst/>
                        </a:rPr>
                        <a:t>Selenium (Se)</a:t>
                      </a:r>
                    </a:p>
                  </a:txBody>
                  <a:tcPr marL="142875" marR="142875" marT="66675" marB="66675" anchor="ctr"/>
                </a:tc>
                <a:tc>
                  <a:txBody>
                    <a:bodyPr/>
                    <a:lstStyle/>
                    <a:p>
                      <a:pPr algn="ctr" fontAlgn="base"/>
                      <a:r>
                        <a:rPr lang="id-ID" dirty="0">
                          <a:effectLst/>
                        </a:rPr>
                        <a:t>31,7 µg</a:t>
                      </a:r>
                    </a:p>
                  </a:txBody>
                  <a:tcPr marL="142875" marR="142875" marT="66675" marB="66675" anchor="ctr"/>
                </a:tc>
                <a:extLst>
                  <a:ext uri="{0D108BD9-81ED-4DB2-BD59-A6C34878D82A}">
                    <a16:rowId xmlns:a16="http://schemas.microsoft.com/office/drawing/2014/main" xmlns="" val="10011"/>
                  </a:ext>
                </a:extLst>
              </a:tr>
            </a:tbl>
          </a:graphicData>
        </a:graphic>
      </p:graphicFrame>
      <p:sp>
        <p:nvSpPr>
          <p:cNvPr id="5" name="Rectangle 1"/>
          <p:cNvSpPr>
            <a:spLocks noChangeArrowheads="1"/>
          </p:cNvSpPr>
          <p:nvPr/>
        </p:nvSpPr>
        <p:spPr bwMode="auto">
          <a:xfrm>
            <a:off x="179512" y="479375"/>
            <a:ext cx="3609963" cy="30777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000" b="0" i="1" u="none" strike="noStrike" cap="none" normalizeH="0" baseline="0" dirty="0" smtClean="0">
                <a:ln>
                  <a:noFill/>
                </a:ln>
                <a:solidFill>
                  <a:srgbClr val="000000"/>
                </a:solidFill>
                <a:effectLst/>
                <a:latin typeface="Georgia" pitchFamily="18" charset="0"/>
                <a:cs typeface="Arial" pitchFamily="34" charset="0"/>
              </a:rPr>
              <a:t>Kandungan mineral pada telur</a:t>
            </a:r>
            <a:endParaRPr kumimoji="0" lang="id-ID"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
            <a:ext cx="1944216" cy="1891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87336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nvPr>
        </p:nvGraphicFramePr>
        <p:xfrm>
          <a:off x="323528" y="764704"/>
          <a:ext cx="8496945" cy="5904656"/>
        </p:xfrm>
        <a:graphic>
          <a:graphicData uri="http://schemas.openxmlformats.org/drawingml/2006/table">
            <a:tbl>
              <a:tblPr>
                <a:tableStyleId>{284E427A-3D55-4303-BF80-6455036E1DE7}</a:tableStyleId>
              </a:tblPr>
              <a:tblGrid>
                <a:gridCol w="3173133">
                  <a:extLst>
                    <a:ext uri="{9D8B030D-6E8A-4147-A177-3AD203B41FA5}">
                      <a16:colId xmlns:a16="http://schemas.microsoft.com/office/drawing/2014/main" xmlns="" val="20000"/>
                    </a:ext>
                  </a:extLst>
                </a:gridCol>
                <a:gridCol w="1674711">
                  <a:extLst>
                    <a:ext uri="{9D8B030D-6E8A-4147-A177-3AD203B41FA5}">
                      <a16:colId xmlns:a16="http://schemas.microsoft.com/office/drawing/2014/main" xmlns="" val="20001"/>
                    </a:ext>
                  </a:extLst>
                </a:gridCol>
                <a:gridCol w="1992021">
                  <a:extLst>
                    <a:ext uri="{9D8B030D-6E8A-4147-A177-3AD203B41FA5}">
                      <a16:colId xmlns:a16="http://schemas.microsoft.com/office/drawing/2014/main" xmlns="" val="20002"/>
                    </a:ext>
                  </a:extLst>
                </a:gridCol>
                <a:gridCol w="1657080">
                  <a:extLst>
                    <a:ext uri="{9D8B030D-6E8A-4147-A177-3AD203B41FA5}">
                      <a16:colId xmlns:a16="http://schemas.microsoft.com/office/drawing/2014/main" xmlns="" val="20003"/>
                    </a:ext>
                  </a:extLst>
                </a:gridCol>
              </a:tblGrid>
              <a:tr h="257542">
                <a:tc>
                  <a:txBody>
                    <a:bodyPr/>
                    <a:lstStyle/>
                    <a:p>
                      <a:pPr algn="l" fontAlgn="base"/>
                      <a:r>
                        <a:rPr lang="id-ID" sz="1300">
                          <a:effectLst/>
                        </a:rPr>
                        <a:t>Nutrisi</a:t>
                      </a:r>
                      <a:endParaRPr lang="id-ID" sz="1300" b="0">
                        <a:effectLst/>
                        <a:latin typeface="inherit"/>
                      </a:endParaRPr>
                    </a:p>
                  </a:txBody>
                  <a:tcPr marL="34819" marR="34819" marT="13928" marB="13928" anchor="ctr"/>
                </a:tc>
                <a:tc>
                  <a:txBody>
                    <a:bodyPr/>
                    <a:lstStyle/>
                    <a:p>
                      <a:pPr algn="l" fontAlgn="base"/>
                      <a:r>
                        <a:rPr lang="id-ID" sz="1300">
                          <a:effectLst/>
                        </a:rPr>
                        <a:t>Putih Telur</a:t>
                      </a:r>
                      <a:endParaRPr lang="id-ID" sz="1300" b="0">
                        <a:effectLst/>
                        <a:latin typeface="inherit"/>
                      </a:endParaRPr>
                    </a:p>
                  </a:txBody>
                  <a:tcPr marL="34819" marR="34819" marT="13928" marB="13928" anchor="ctr"/>
                </a:tc>
                <a:tc>
                  <a:txBody>
                    <a:bodyPr/>
                    <a:lstStyle/>
                    <a:p>
                      <a:pPr algn="l" fontAlgn="base"/>
                      <a:r>
                        <a:rPr lang="id-ID" sz="1300">
                          <a:effectLst/>
                        </a:rPr>
                        <a:t>Kuning Telur</a:t>
                      </a:r>
                      <a:endParaRPr lang="id-ID" sz="1300" b="0">
                        <a:effectLst/>
                        <a:latin typeface="inherit"/>
                      </a:endParaRPr>
                    </a:p>
                  </a:txBody>
                  <a:tcPr marL="34819" marR="34819" marT="13928" marB="13928" anchor="ctr"/>
                </a:tc>
                <a:tc>
                  <a:txBody>
                    <a:bodyPr/>
                    <a:lstStyle/>
                    <a:p>
                      <a:pPr algn="l" fontAlgn="base"/>
                      <a:r>
                        <a:rPr lang="id-ID" sz="1300">
                          <a:effectLst/>
                        </a:rPr>
                        <a:t>Telur Utuh</a:t>
                      </a:r>
                      <a:endParaRPr lang="id-ID" sz="1300" b="0">
                        <a:effectLst/>
                        <a:latin typeface="inherit"/>
                      </a:endParaRPr>
                    </a:p>
                  </a:txBody>
                  <a:tcPr marL="34819" marR="34819" marT="13928" marB="13928" anchor="ctr"/>
                </a:tc>
                <a:extLst>
                  <a:ext uri="{0D108BD9-81ED-4DB2-BD59-A6C34878D82A}">
                    <a16:rowId xmlns:a16="http://schemas.microsoft.com/office/drawing/2014/main" xmlns="" val="10000"/>
                  </a:ext>
                </a:extLst>
              </a:tr>
              <a:tr h="256288">
                <a:tc>
                  <a:txBody>
                    <a:bodyPr/>
                    <a:lstStyle/>
                    <a:p>
                      <a:pPr algn="l" fontAlgn="base"/>
                      <a:r>
                        <a:rPr lang="id-ID" sz="1300">
                          <a:effectLst/>
                        </a:rPr>
                        <a:t>Proporsi</a:t>
                      </a:r>
                      <a:endParaRPr lang="id-ID" sz="1300" b="0">
                        <a:effectLst/>
                        <a:latin typeface="inherit"/>
                      </a:endParaRPr>
                    </a:p>
                  </a:txBody>
                  <a:tcPr marL="34819" marR="34819" marT="13928" marB="13928" anchor="ctr"/>
                </a:tc>
                <a:tc>
                  <a:txBody>
                    <a:bodyPr/>
                    <a:lstStyle/>
                    <a:p>
                      <a:pPr algn="l" fontAlgn="base"/>
                      <a:r>
                        <a:rPr lang="id-ID" sz="1300">
                          <a:effectLst/>
                        </a:rPr>
                        <a:t>60</a:t>
                      </a:r>
                      <a:endParaRPr lang="id-ID" sz="1300" b="0">
                        <a:effectLst/>
                        <a:latin typeface="inherit"/>
                      </a:endParaRPr>
                    </a:p>
                  </a:txBody>
                  <a:tcPr marL="34819" marR="34819" marT="13928" marB="13928" anchor="ctr"/>
                </a:tc>
                <a:tc>
                  <a:txBody>
                    <a:bodyPr/>
                    <a:lstStyle/>
                    <a:p>
                      <a:pPr algn="l" fontAlgn="base"/>
                      <a:r>
                        <a:rPr lang="id-ID" sz="1300">
                          <a:effectLst/>
                        </a:rPr>
                        <a:t>30.7</a:t>
                      </a:r>
                      <a:endParaRPr lang="id-ID" sz="1300" b="0">
                        <a:effectLst/>
                        <a:latin typeface="inherit"/>
                      </a:endParaRPr>
                    </a:p>
                  </a:txBody>
                  <a:tcPr marL="34819" marR="34819" marT="13928" marB="13928" anchor="ctr"/>
                </a:tc>
                <a:tc>
                  <a:txBody>
                    <a:bodyPr/>
                    <a:lstStyle/>
                    <a:p>
                      <a:pPr algn="l" fontAlgn="base"/>
                      <a:r>
                        <a:rPr lang="id-ID" sz="1300">
                          <a:effectLst/>
                        </a:rPr>
                        <a:t>90.7</a:t>
                      </a:r>
                      <a:endParaRPr lang="id-ID" sz="1300" b="0">
                        <a:effectLst/>
                        <a:latin typeface="inherit"/>
                      </a:endParaRPr>
                    </a:p>
                  </a:txBody>
                  <a:tcPr marL="34819" marR="34819" marT="13928" marB="13928" anchor="ctr"/>
                </a:tc>
                <a:extLst>
                  <a:ext uri="{0D108BD9-81ED-4DB2-BD59-A6C34878D82A}">
                    <a16:rowId xmlns:a16="http://schemas.microsoft.com/office/drawing/2014/main" xmlns="" val="10001"/>
                  </a:ext>
                </a:extLst>
              </a:tr>
              <a:tr h="256288">
                <a:tc>
                  <a:txBody>
                    <a:bodyPr/>
                    <a:lstStyle/>
                    <a:p>
                      <a:pPr algn="l" fontAlgn="base"/>
                      <a:r>
                        <a:rPr lang="id-ID" sz="1300">
                          <a:effectLst/>
                        </a:rPr>
                        <a:t>Energi (kcal)</a:t>
                      </a:r>
                      <a:endParaRPr lang="id-ID" sz="1300" b="0">
                        <a:effectLst/>
                        <a:latin typeface="inherit"/>
                      </a:endParaRPr>
                    </a:p>
                  </a:txBody>
                  <a:tcPr marL="34819" marR="34819" marT="13928" marB="13928" anchor="ctr"/>
                </a:tc>
                <a:tc>
                  <a:txBody>
                    <a:bodyPr/>
                    <a:lstStyle/>
                    <a:p>
                      <a:pPr algn="l" fontAlgn="base"/>
                      <a:r>
                        <a:rPr lang="id-ID" sz="1300">
                          <a:effectLst/>
                        </a:rPr>
                        <a:t>47</a:t>
                      </a:r>
                      <a:endParaRPr lang="id-ID" sz="1300" b="0">
                        <a:effectLst/>
                        <a:latin typeface="inherit"/>
                      </a:endParaRPr>
                    </a:p>
                  </a:txBody>
                  <a:tcPr marL="34819" marR="34819" marT="13928" marB="13928" anchor="ctr"/>
                </a:tc>
                <a:tc>
                  <a:txBody>
                    <a:bodyPr/>
                    <a:lstStyle/>
                    <a:p>
                      <a:pPr algn="l" fontAlgn="base"/>
                      <a:r>
                        <a:rPr lang="id-ID" sz="1300">
                          <a:effectLst/>
                        </a:rPr>
                        <a:t>364</a:t>
                      </a:r>
                      <a:endParaRPr lang="id-ID" sz="1300" b="0">
                        <a:effectLst/>
                        <a:latin typeface="inherit"/>
                      </a:endParaRPr>
                    </a:p>
                  </a:txBody>
                  <a:tcPr marL="34819" marR="34819" marT="13928" marB="13928" anchor="ctr"/>
                </a:tc>
                <a:tc>
                  <a:txBody>
                    <a:bodyPr/>
                    <a:lstStyle/>
                    <a:p>
                      <a:pPr algn="l" fontAlgn="base"/>
                      <a:r>
                        <a:rPr lang="id-ID" sz="1300">
                          <a:effectLst/>
                        </a:rPr>
                        <a:t>154</a:t>
                      </a:r>
                      <a:endParaRPr lang="id-ID" sz="1300" b="0">
                        <a:effectLst/>
                        <a:latin typeface="inherit"/>
                      </a:endParaRPr>
                    </a:p>
                  </a:txBody>
                  <a:tcPr marL="34819" marR="34819" marT="13928" marB="13928" anchor="ctr"/>
                </a:tc>
                <a:extLst>
                  <a:ext uri="{0D108BD9-81ED-4DB2-BD59-A6C34878D82A}">
                    <a16:rowId xmlns:a16="http://schemas.microsoft.com/office/drawing/2014/main" xmlns="" val="10002"/>
                  </a:ext>
                </a:extLst>
              </a:tr>
              <a:tr h="256288">
                <a:tc>
                  <a:txBody>
                    <a:bodyPr/>
                    <a:lstStyle/>
                    <a:p>
                      <a:pPr algn="l" fontAlgn="base"/>
                      <a:r>
                        <a:rPr lang="id-ID" sz="1300">
                          <a:effectLst/>
                        </a:rPr>
                        <a:t>Air (g)</a:t>
                      </a:r>
                      <a:endParaRPr lang="id-ID" sz="1300" b="0">
                        <a:effectLst/>
                        <a:latin typeface="inherit"/>
                      </a:endParaRPr>
                    </a:p>
                  </a:txBody>
                  <a:tcPr marL="34819" marR="34819" marT="13928" marB="13928" anchor="ctr"/>
                </a:tc>
                <a:tc>
                  <a:txBody>
                    <a:bodyPr/>
                    <a:lstStyle/>
                    <a:p>
                      <a:pPr algn="l" fontAlgn="base"/>
                      <a:r>
                        <a:rPr lang="id-ID" sz="1300">
                          <a:effectLst/>
                        </a:rPr>
                        <a:t>88.6</a:t>
                      </a:r>
                      <a:endParaRPr lang="id-ID" sz="1300" b="0">
                        <a:effectLst/>
                        <a:latin typeface="inherit"/>
                      </a:endParaRPr>
                    </a:p>
                  </a:txBody>
                  <a:tcPr marL="34819" marR="34819" marT="13928" marB="13928" anchor="ctr"/>
                </a:tc>
                <a:tc>
                  <a:txBody>
                    <a:bodyPr/>
                    <a:lstStyle/>
                    <a:p>
                      <a:pPr algn="l" fontAlgn="base"/>
                      <a:r>
                        <a:rPr lang="id-ID" sz="1300">
                          <a:effectLst/>
                        </a:rPr>
                        <a:t>49</a:t>
                      </a:r>
                      <a:endParaRPr lang="id-ID" sz="1300" b="0">
                        <a:effectLst/>
                        <a:latin typeface="inherit"/>
                      </a:endParaRPr>
                    </a:p>
                  </a:txBody>
                  <a:tcPr marL="34819" marR="34819" marT="13928" marB="13928" anchor="ctr"/>
                </a:tc>
                <a:tc>
                  <a:txBody>
                    <a:bodyPr/>
                    <a:lstStyle/>
                    <a:p>
                      <a:pPr algn="l" fontAlgn="base"/>
                      <a:r>
                        <a:rPr lang="id-ID" sz="1300">
                          <a:effectLst/>
                        </a:rPr>
                        <a:t>74.4</a:t>
                      </a:r>
                      <a:endParaRPr lang="id-ID" sz="1300" b="0">
                        <a:effectLst/>
                        <a:latin typeface="inherit"/>
                      </a:endParaRPr>
                    </a:p>
                  </a:txBody>
                  <a:tcPr marL="34819" marR="34819" marT="13928" marB="13928" anchor="ctr"/>
                </a:tc>
                <a:extLst>
                  <a:ext uri="{0D108BD9-81ED-4DB2-BD59-A6C34878D82A}">
                    <a16:rowId xmlns:a16="http://schemas.microsoft.com/office/drawing/2014/main" xmlns="" val="10003"/>
                  </a:ext>
                </a:extLst>
              </a:tr>
              <a:tr h="256288">
                <a:tc>
                  <a:txBody>
                    <a:bodyPr/>
                    <a:lstStyle/>
                    <a:p>
                      <a:pPr algn="l" fontAlgn="base"/>
                      <a:r>
                        <a:rPr lang="id-ID" sz="1300">
                          <a:effectLst/>
                        </a:rPr>
                        <a:t>Protein (g)</a:t>
                      </a:r>
                      <a:endParaRPr lang="id-ID" sz="1300" b="0">
                        <a:effectLst/>
                        <a:latin typeface="inherit"/>
                      </a:endParaRPr>
                    </a:p>
                  </a:txBody>
                  <a:tcPr marL="34819" marR="34819" marT="13928" marB="13928" anchor="ctr"/>
                </a:tc>
                <a:tc>
                  <a:txBody>
                    <a:bodyPr/>
                    <a:lstStyle/>
                    <a:p>
                      <a:pPr algn="l" fontAlgn="base"/>
                      <a:r>
                        <a:rPr lang="id-ID" sz="1300">
                          <a:effectLst/>
                        </a:rPr>
                        <a:t>10.6</a:t>
                      </a:r>
                      <a:endParaRPr lang="id-ID" sz="1300" b="0">
                        <a:effectLst/>
                        <a:latin typeface="inherit"/>
                      </a:endParaRPr>
                    </a:p>
                  </a:txBody>
                  <a:tcPr marL="34819" marR="34819" marT="13928" marB="13928" anchor="ctr"/>
                </a:tc>
                <a:tc>
                  <a:txBody>
                    <a:bodyPr/>
                    <a:lstStyle/>
                    <a:p>
                      <a:pPr algn="l" fontAlgn="base"/>
                      <a:r>
                        <a:rPr lang="id-ID" sz="1300">
                          <a:effectLst/>
                        </a:rPr>
                        <a:t>16.1</a:t>
                      </a:r>
                      <a:endParaRPr lang="id-ID" sz="1300" b="0">
                        <a:effectLst/>
                        <a:latin typeface="inherit"/>
                      </a:endParaRPr>
                    </a:p>
                  </a:txBody>
                  <a:tcPr marL="34819" marR="34819" marT="13928" marB="13928" anchor="ctr"/>
                </a:tc>
                <a:tc>
                  <a:txBody>
                    <a:bodyPr/>
                    <a:lstStyle/>
                    <a:p>
                      <a:pPr algn="l" fontAlgn="base"/>
                      <a:r>
                        <a:rPr lang="id-ID" sz="1300">
                          <a:effectLst/>
                        </a:rPr>
                        <a:t>12.3</a:t>
                      </a:r>
                      <a:endParaRPr lang="id-ID" sz="1300" b="0">
                        <a:effectLst/>
                        <a:latin typeface="inherit"/>
                      </a:endParaRPr>
                    </a:p>
                  </a:txBody>
                  <a:tcPr marL="34819" marR="34819" marT="13928" marB="13928" anchor="ctr"/>
                </a:tc>
                <a:extLst>
                  <a:ext uri="{0D108BD9-81ED-4DB2-BD59-A6C34878D82A}">
                    <a16:rowId xmlns:a16="http://schemas.microsoft.com/office/drawing/2014/main" xmlns="" val="10004"/>
                  </a:ext>
                </a:extLst>
              </a:tr>
              <a:tr h="257542">
                <a:tc>
                  <a:txBody>
                    <a:bodyPr/>
                    <a:lstStyle/>
                    <a:p>
                      <a:pPr algn="l" fontAlgn="base"/>
                      <a:r>
                        <a:rPr lang="id-ID" sz="1300">
                          <a:effectLst/>
                        </a:rPr>
                        <a:t>Karbohidrat (g)</a:t>
                      </a:r>
                      <a:endParaRPr lang="id-ID" sz="1300" b="0">
                        <a:effectLst/>
                        <a:latin typeface="inherit"/>
                      </a:endParaRPr>
                    </a:p>
                  </a:txBody>
                  <a:tcPr marL="34819" marR="34819" marT="13928" marB="13928" anchor="ctr"/>
                </a:tc>
                <a:tc>
                  <a:txBody>
                    <a:bodyPr/>
                    <a:lstStyle/>
                    <a:p>
                      <a:pPr algn="l" fontAlgn="base"/>
                      <a:r>
                        <a:rPr lang="id-ID" sz="1300">
                          <a:effectLst/>
                        </a:rPr>
                        <a:t>0.8</a:t>
                      </a:r>
                      <a:endParaRPr lang="id-ID" sz="1300" b="0">
                        <a:effectLst/>
                        <a:latin typeface="inherit"/>
                      </a:endParaRPr>
                    </a:p>
                  </a:txBody>
                  <a:tcPr marL="34819" marR="34819" marT="13928" marB="13928" anchor="ctr"/>
                </a:tc>
                <a:tc>
                  <a:txBody>
                    <a:bodyPr/>
                    <a:lstStyle/>
                    <a:p>
                      <a:pPr algn="l" fontAlgn="base"/>
                      <a:r>
                        <a:rPr lang="id-ID" sz="1300">
                          <a:effectLst/>
                        </a:rPr>
                        <a:t>0.5</a:t>
                      </a:r>
                      <a:endParaRPr lang="id-ID" sz="1300" b="0">
                        <a:effectLst/>
                        <a:latin typeface="inherit"/>
                      </a:endParaRPr>
                    </a:p>
                  </a:txBody>
                  <a:tcPr marL="34819" marR="34819" marT="13928" marB="13928" anchor="ctr"/>
                </a:tc>
                <a:tc>
                  <a:txBody>
                    <a:bodyPr/>
                    <a:lstStyle/>
                    <a:p>
                      <a:pPr algn="l" fontAlgn="base"/>
                      <a:r>
                        <a:rPr lang="id-ID" sz="1300">
                          <a:effectLst/>
                        </a:rPr>
                        <a:t>0.7</a:t>
                      </a:r>
                      <a:endParaRPr lang="id-ID" sz="1300" b="0">
                        <a:effectLst/>
                        <a:latin typeface="inherit"/>
                      </a:endParaRPr>
                    </a:p>
                  </a:txBody>
                  <a:tcPr marL="34819" marR="34819" marT="13928" marB="13928" anchor="ctr"/>
                </a:tc>
                <a:extLst>
                  <a:ext uri="{0D108BD9-81ED-4DB2-BD59-A6C34878D82A}">
                    <a16:rowId xmlns:a16="http://schemas.microsoft.com/office/drawing/2014/main" xmlns="" val="10005"/>
                  </a:ext>
                </a:extLst>
              </a:tr>
              <a:tr h="256288">
                <a:tc>
                  <a:txBody>
                    <a:bodyPr/>
                    <a:lstStyle/>
                    <a:p>
                      <a:pPr algn="l" fontAlgn="base"/>
                      <a:r>
                        <a:rPr lang="id-ID" sz="1300">
                          <a:effectLst/>
                        </a:rPr>
                        <a:t>Abu (g)</a:t>
                      </a:r>
                      <a:endParaRPr lang="id-ID" sz="1300" b="0">
                        <a:effectLst/>
                        <a:latin typeface="inherit"/>
                      </a:endParaRPr>
                    </a:p>
                  </a:txBody>
                  <a:tcPr marL="34819" marR="34819" marT="13928" marB="13928" anchor="ctr"/>
                </a:tc>
                <a:tc>
                  <a:txBody>
                    <a:bodyPr/>
                    <a:lstStyle/>
                    <a:p>
                      <a:pPr algn="l" fontAlgn="base"/>
                      <a:r>
                        <a:rPr lang="id-ID" sz="1300">
                          <a:effectLst/>
                        </a:rPr>
                        <a:t>0.5</a:t>
                      </a:r>
                      <a:endParaRPr lang="id-ID" sz="1300" b="0">
                        <a:effectLst/>
                        <a:latin typeface="inherit"/>
                      </a:endParaRPr>
                    </a:p>
                  </a:txBody>
                  <a:tcPr marL="34819" marR="34819" marT="13928" marB="13928" anchor="ctr"/>
                </a:tc>
                <a:tc>
                  <a:txBody>
                    <a:bodyPr/>
                    <a:lstStyle/>
                    <a:p>
                      <a:pPr algn="l" fontAlgn="base"/>
                      <a:r>
                        <a:rPr lang="id-ID" sz="1300">
                          <a:effectLst/>
                        </a:rPr>
                        <a:t>1.6</a:t>
                      </a:r>
                      <a:endParaRPr lang="id-ID" sz="1300" b="0">
                        <a:effectLst/>
                        <a:latin typeface="inherit"/>
                      </a:endParaRPr>
                    </a:p>
                  </a:txBody>
                  <a:tcPr marL="34819" marR="34819" marT="13928" marB="13928" anchor="ctr"/>
                </a:tc>
                <a:tc>
                  <a:txBody>
                    <a:bodyPr/>
                    <a:lstStyle/>
                    <a:p>
                      <a:pPr algn="l" fontAlgn="base"/>
                      <a:r>
                        <a:rPr lang="id-ID" sz="1300">
                          <a:effectLst/>
                        </a:rPr>
                        <a:t>0.9</a:t>
                      </a:r>
                      <a:endParaRPr lang="id-ID" sz="1300" b="0">
                        <a:effectLst/>
                        <a:latin typeface="inherit"/>
                      </a:endParaRPr>
                    </a:p>
                  </a:txBody>
                  <a:tcPr marL="34819" marR="34819" marT="13928" marB="13928" anchor="ctr"/>
                </a:tc>
                <a:extLst>
                  <a:ext uri="{0D108BD9-81ED-4DB2-BD59-A6C34878D82A}">
                    <a16:rowId xmlns:a16="http://schemas.microsoft.com/office/drawing/2014/main" xmlns="" val="10006"/>
                  </a:ext>
                </a:extLst>
              </a:tr>
              <a:tr h="256288">
                <a:tc>
                  <a:txBody>
                    <a:bodyPr/>
                    <a:lstStyle/>
                    <a:p>
                      <a:pPr algn="l" fontAlgn="base"/>
                      <a:r>
                        <a:rPr lang="id-ID" sz="1300">
                          <a:effectLst/>
                        </a:rPr>
                        <a:t>Lemak (g)</a:t>
                      </a:r>
                      <a:endParaRPr lang="id-ID" sz="1300" b="0">
                        <a:effectLst/>
                        <a:latin typeface="inherit"/>
                      </a:endParaRPr>
                    </a:p>
                  </a:txBody>
                  <a:tcPr marL="34819" marR="34819" marT="13928" marB="13928" anchor="ctr"/>
                </a:tc>
                <a:tc>
                  <a:txBody>
                    <a:bodyPr/>
                    <a:lstStyle/>
                    <a:p>
                      <a:pPr algn="l" fontAlgn="base"/>
                      <a:r>
                        <a:rPr lang="id-ID" sz="1300">
                          <a:effectLst/>
                        </a:rPr>
                        <a:t>0.1</a:t>
                      </a:r>
                      <a:endParaRPr lang="id-ID" sz="1300" b="0">
                        <a:effectLst/>
                        <a:latin typeface="inherit"/>
                      </a:endParaRPr>
                    </a:p>
                  </a:txBody>
                  <a:tcPr marL="34819" marR="34819" marT="13928" marB="13928" anchor="ctr"/>
                </a:tc>
                <a:tc>
                  <a:txBody>
                    <a:bodyPr/>
                    <a:lstStyle/>
                    <a:p>
                      <a:pPr algn="l" fontAlgn="base"/>
                      <a:r>
                        <a:rPr lang="id-ID" sz="1300">
                          <a:effectLst/>
                        </a:rPr>
                        <a:t>34.5</a:t>
                      </a:r>
                      <a:endParaRPr lang="id-ID" sz="1300" b="0">
                        <a:effectLst/>
                        <a:latin typeface="inherit"/>
                      </a:endParaRPr>
                    </a:p>
                  </a:txBody>
                  <a:tcPr marL="34819" marR="34819" marT="13928" marB="13928" anchor="ctr"/>
                </a:tc>
                <a:tc>
                  <a:txBody>
                    <a:bodyPr/>
                    <a:lstStyle/>
                    <a:p>
                      <a:pPr algn="l" fontAlgn="base"/>
                      <a:r>
                        <a:rPr lang="id-ID" sz="1300">
                          <a:effectLst/>
                        </a:rPr>
                        <a:t>11.9</a:t>
                      </a:r>
                      <a:endParaRPr lang="id-ID" sz="1300" b="0">
                        <a:effectLst/>
                        <a:latin typeface="inherit"/>
                      </a:endParaRPr>
                    </a:p>
                  </a:txBody>
                  <a:tcPr marL="34819" marR="34819" marT="13928" marB="13928" anchor="ctr"/>
                </a:tc>
                <a:extLst>
                  <a:ext uri="{0D108BD9-81ED-4DB2-BD59-A6C34878D82A}">
                    <a16:rowId xmlns:a16="http://schemas.microsoft.com/office/drawing/2014/main" xmlns="" val="10007"/>
                  </a:ext>
                </a:extLst>
              </a:tr>
              <a:tr h="256288">
                <a:tc>
                  <a:txBody>
                    <a:bodyPr/>
                    <a:lstStyle/>
                    <a:p>
                      <a:pPr algn="l" fontAlgn="base"/>
                      <a:r>
                        <a:rPr lang="id-ID" sz="1300">
                          <a:effectLst/>
                        </a:rPr>
                        <a:t>Trigliserida (g)</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22.9</a:t>
                      </a:r>
                      <a:endParaRPr lang="id-ID" sz="1300" b="0">
                        <a:effectLst/>
                        <a:latin typeface="inherit"/>
                      </a:endParaRPr>
                    </a:p>
                  </a:txBody>
                  <a:tcPr marL="34819" marR="34819" marT="13928" marB="13928" anchor="ctr"/>
                </a:tc>
                <a:tc>
                  <a:txBody>
                    <a:bodyPr/>
                    <a:lstStyle/>
                    <a:p>
                      <a:pPr algn="l" fontAlgn="base"/>
                      <a:r>
                        <a:rPr lang="id-ID" sz="1300">
                          <a:effectLst/>
                        </a:rPr>
                        <a:t>7.7</a:t>
                      </a:r>
                      <a:endParaRPr lang="id-ID" sz="1300" b="0">
                        <a:effectLst/>
                        <a:latin typeface="inherit"/>
                      </a:endParaRPr>
                    </a:p>
                  </a:txBody>
                  <a:tcPr marL="34819" marR="34819" marT="13928" marB="13928" anchor="ctr"/>
                </a:tc>
                <a:extLst>
                  <a:ext uri="{0D108BD9-81ED-4DB2-BD59-A6C34878D82A}">
                    <a16:rowId xmlns:a16="http://schemas.microsoft.com/office/drawing/2014/main" xmlns="" val="10008"/>
                  </a:ext>
                </a:extLst>
              </a:tr>
              <a:tr h="257542">
                <a:tc>
                  <a:txBody>
                    <a:bodyPr/>
                    <a:lstStyle/>
                    <a:p>
                      <a:pPr algn="l" fontAlgn="base"/>
                      <a:r>
                        <a:rPr lang="id-ID" sz="1300">
                          <a:effectLst/>
                        </a:rPr>
                        <a:t>Phospolipid (g)</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10</a:t>
                      </a:r>
                      <a:endParaRPr lang="id-ID" sz="1300" b="0">
                        <a:effectLst/>
                        <a:latin typeface="inherit"/>
                      </a:endParaRPr>
                    </a:p>
                  </a:txBody>
                  <a:tcPr marL="34819" marR="34819" marT="13928" marB="13928" anchor="ctr"/>
                </a:tc>
                <a:tc>
                  <a:txBody>
                    <a:bodyPr/>
                    <a:lstStyle/>
                    <a:p>
                      <a:pPr algn="l" fontAlgn="base"/>
                      <a:r>
                        <a:rPr lang="id-ID" sz="1300">
                          <a:effectLst/>
                        </a:rPr>
                        <a:t>3.4</a:t>
                      </a:r>
                      <a:endParaRPr lang="id-ID" sz="1300" b="0">
                        <a:effectLst/>
                        <a:latin typeface="inherit"/>
                      </a:endParaRPr>
                    </a:p>
                  </a:txBody>
                  <a:tcPr marL="34819" marR="34819" marT="13928" marB="13928" anchor="ctr"/>
                </a:tc>
                <a:extLst>
                  <a:ext uri="{0D108BD9-81ED-4DB2-BD59-A6C34878D82A}">
                    <a16:rowId xmlns:a16="http://schemas.microsoft.com/office/drawing/2014/main" xmlns="" val="10009"/>
                  </a:ext>
                </a:extLst>
              </a:tr>
              <a:tr h="256288">
                <a:tc>
                  <a:txBody>
                    <a:bodyPr/>
                    <a:lstStyle/>
                    <a:p>
                      <a:pPr algn="l" fontAlgn="base"/>
                      <a:r>
                        <a:rPr lang="id-ID" sz="1300">
                          <a:effectLst/>
                        </a:rPr>
                        <a:t>Kolesterol (g)</a:t>
                      </a:r>
                      <a:endParaRPr lang="id-ID" sz="1300" b="0">
                        <a:effectLst/>
                        <a:latin typeface="inherit"/>
                      </a:endParaRPr>
                    </a:p>
                  </a:txBody>
                  <a:tcPr marL="34819" marR="34819" marT="13928" marB="13928" anchor="ctr"/>
                </a:tc>
                <a:tc>
                  <a:txBody>
                    <a:bodyPr/>
                    <a:lstStyle/>
                    <a:p>
                      <a:pPr algn="l" fontAlgn="base"/>
                      <a:r>
                        <a:rPr lang="id-ID" sz="1300">
                          <a:effectLst/>
                        </a:rPr>
                        <a:t>0</a:t>
                      </a:r>
                      <a:endParaRPr lang="id-ID" sz="1300" b="0">
                        <a:effectLst/>
                        <a:latin typeface="inherit"/>
                      </a:endParaRPr>
                    </a:p>
                  </a:txBody>
                  <a:tcPr marL="34819" marR="34819" marT="13928" marB="13928" anchor="ctr"/>
                </a:tc>
                <a:tc>
                  <a:txBody>
                    <a:bodyPr/>
                    <a:lstStyle/>
                    <a:p>
                      <a:pPr algn="l" fontAlgn="base"/>
                      <a:r>
                        <a:rPr lang="id-ID" sz="1300">
                          <a:effectLst/>
                        </a:rPr>
                        <a:t>1.2</a:t>
                      </a:r>
                      <a:endParaRPr lang="id-ID" sz="1300" b="0">
                        <a:effectLst/>
                        <a:latin typeface="inherit"/>
                      </a:endParaRPr>
                    </a:p>
                  </a:txBody>
                  <a:tcPr marL="34819" marR="34819" marT="13928" marB="13928" anchor="ctr"/>
                </a:tc>
                <a:tc>
                  <a:txBody>
                    <a:bodyPr/>
                    <a:lstStyle/>
                    <a:p>
                      <a:pPr algn="l" fontAlgn="base"/>
                      <a:r>
                        <a:rPr lang="id-ID" sz="1300">
                          <a:effectLst/>
                        </a:rPr>
                        <a:t>0.42</a:t>
                      </a:r>
                      <a:endParaRPr lang="id-ID" sz="1300" b="0">
                        <a:effectLst/>
                        <a:latin typeface="inherit"/>
                      </a:endParaRPr>
                    </a:p>
                  </a:txBody>
                  <a:tcPr marL="34819" marR="34819" marT="13928" marB="13928" anchor="ctr"/>
                </a:tc>
                <a:extLst>
                  <a:ext uri="{0D108BD9-81ED-4DB2-BD59-A6C34878D82A}">
                    <a16:rowId xmlns:a16="http://schemas.microsoft.com/office/drawing/2014/main" xmlns="" val="10010"/>
                  </a:ext>
                </a:extLst>
              </a:tr>
              <a:tr h="256288">
                <a:tc>
                  <a:txBody>
                    <a:bodyPr/>
                    <a:lstStyle/>
                    <a:p>
                      <a:pPr algn="l" fontAlgn="base"/>
                      <a:r>
                        <a:rPr lang="id-ID" sz="1300">
                          <a:effectLst/>
                        </a:rPr>
                        <a:t>Lesitin (g)</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7.2</a:t>
                      </a:r>
                      <a:endParaRPr lang="id-ID" sz="1300" b="0">
                        <a:effectLst/>
                        <a:latin typeface="inherit"/>
                      </a:endParaRPr>
                    </a:p>
                  </a:txBody>
                  <a:tcPr marL="34819" marR="34819" marT="13928" marB="13928" anchor="ctr"/>
                </a:tc>
                <a:tc>
                  <a:txBody>
                    <a:bodyPr/>
                    <a:lstStyle/>
                    <a:p>
                      <a:pPr algn="l" fontAlgn="base"/>
                      <a:r>
                        <a:rPr lang="id-ID" sz="1300">
                          <a:effectLst/>
                        </a:rPr>
                        <a:t>2.30</a:t>
                      </a:r>
                      <a:endParaRPr lang="id-ID" sz="1300" b="0">
                        <a:effectLst/>
                        <a:latin typeface="inherit"/>
                      </a:endParaRPr>
                    </a:p>
                  </a:txBody>
                  <a:tcPr marL="34819" marR="34819" marT="13928" marB="13928" anchor="ctr"/>
                </a:tc>
                <a:extLst>
                  <a:ext uri="{0D108BD9-81ED-4DB2-BD59-A6C34878D82A}">
                    <a16:rowId xmlns:a16="http://schemas.microsoft.com/office/drawing/2014/main" xmlns="" val="10011"/>
                  </a:ext>
                </a:extLst>
              </a:tr>
              <a:tr h="257542">
                <a:tc>
                  <a:txBody>
                    <a:bodyPr/>
                    <a:lstStyle/>
                    <a:p>
                      <a:pPr algn="l" fontAlgn="base"/>
                      <a:r>
                        <a:rPr lang="id-ID" sz="1300">
                          <a:effectLst/>
                        </a:rPr>
                        <a:t>Asam Lemak Jenuh (g)</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13.0</a:t>
                      </a:r>
                      <a:endParaRPr lang="id-ID" sz="1300" b="0">
                        <a:effectLst/>
                        <a:latin typeface="inherit"/>
                      </a:endParaRPr>
                    </a:p>
                  </a:txBody>
                  <a:tcPr marL="34819" marR="34819" marT="13928" marB="13928" anchor="ctr"/>
                </a:tc>
                <a:tc>
                  <a:txBody>
                    <a:bodyPr/>
                    <a:lstStyle/>
                    <a:p>
                      <a:pPr algn="l" fontAlgn="base"/>
                      <a:r>
                        <a:rPr lang="id-ID" sz="1300">
                          <a:effectLst/>
                        </a:rPr>
                        <a:t>4.4</a:t>
                      </a:r>
                      <a:endParaRPr lang="id-ID" sz="1300" b="0">
                        <a:effectLst/>
                        <a:latin typeface="inherit"/>
                      </a:endParaRPr>
                    </a:p>
                  </a:txBody>
                  <a:tcPr marL="34819" marR="34819" marT="13928" marB="13928" anchor="ctr"/>
                </a:tc>
                <a:extLst>
                  <a:ext uri="{0D108BD9-81ED-4DB2-BD59-A6C34878D82A}">
                    <a16:rowId xmlns:a16="http://schemas.microsoft.com/office/drawing/2014/main" xmlns="" val="10012"/>
                  </a:ext>
                </a:extLst>
              </a:tr>
              <a:tr h="256288">
                <a:tc>
                  <a:txBody>
                    <a:bodyPr/>
                    <a:lstStyle/>
                    <a:p>
                      <a:pPr algn="l" fontAlgn="base"/>
                      <a:r>
                        <a:rPr lang="id-ID" sz="1300">
                          <a:effectLst/>
                        </a:rPr>
                        <a:t>Asam Palmitat</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7.3</a:t>
                      </a:r>
                      <a:endParaRPr lang="id-ID" sz="1300" b="0">
                        <a:effectLst/>
                        <a:latin typeface="inherit"/>
                      </a:endParaRPr>
                    </a:p>
                  </a:txBody>
                  <a:tcPr marL="34819" marR="34819" marT="13928" marB="13928" anchor="ctr"/>
                </a:tc>
                <a:tc>
                  <a:txBody>
                    <a:bodyPr/>
                    <a:lstStyle/>
                    <a:p>
                      <a:pPr algn="l" fontAlgn="base"/>
                      <a:r>
                        <a:rPr lang="id-ID" sz="1300">
                          <a:effectLst/>
                        </a:rPr>
                        <a:t>2.5</a:t>
                      </a:r>
                      <a:endParaRPr lang="id-ID" sz="1300" b="0">
                        <a:effectLst/>
                        <a:latin typeface="inherit"/>
                      </a:endParaRPr>
                    </a:p>
                  </a:txBody>
                  <a:tcPr marL="34819" marR="34819" marT="13928" marB="13928" anchor="ctr"/>
                </a:tc>
                <a:extLst>
                  <a:ext uri="{0D108BD9-81ED-4DB2-BD59-A6C34878D82A}">
                    <a16:rowId xmlns:a16="http://schemas.microsoft.com/office/drawing/2014/main" xmlns="" val="10013"/>
                  </a:ext>
                </a:extLst>
              </a:tr>
              <a:tr h="256288">
                <a:tc>
                  <a:txBody>
                    <a:bodyPr/>
                    <a:lstStyle/>
                    <a:p>
                      <a:pPr algn="l" fontAlgn="base"/>
                      <a:r>
                        <a:rPr lang="id-ID" sz="1300">
                          <a:effectLst/>
                        </a:rPr>
                        <a:t>Asam Strearat</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2.5</a:t>
                      </a:r>
                      <a:endParaRPr lang="id-ID" sz="1300" b="0">
                        <a:effectLst/>
                        <a:latin typeface="inherit"/>
                      </a:endParaRPr>
                    </a:p>
                  </a:txBody>
                  <a:tcPr marL="34819" marR="34819" marT="13928" marB="13928" anchor="ctr"/>
                </a:tc>
                <a:tc>
                  <a:txBody>
                    <a:bodyPr/>
                    <a:lstStyle/>
                    <a:p>
                      <a:pPr algn="l" fontAlgn="base"/>
                      <a:r>
                        <a:rPr lang="id-ID" sz="1300">
                          <a:effectLst/>
                        </a:rPr>
                        <a:t>0.86</a:t>
                      </a:r>
                      <a:endParaRPr lang="id-ID" sz="1300" b="0">
                        <a:effectLst/>
                        <a:latin typeface="inherit"/>
                      </a:endParaRPr>
                    </a:p>
                  </a:txBody>
                  <a:tcPr marL="34819" marR="34819" marT="13928" marB="13928" anchor="ctr"/>
                </a:tc>
                <a:extLst>
                  <a:ext uri="{0D108BD9-81ED-4DB2-BD59-A6C34878D82A}">
                    <a16:rowId xmlns:a16="http://schemas.microsoft.com/office/drawing/2014/main" xmlns="" val="10014"/>
                  </a:ext>
                </a:extLst>
              </a:tr>
              <a:tr h="257542">
                <a:tc>
                  <a:txBody>
                    <a:bodyPr/>
                    <a:lstStyle/>
                    <a:p>
                      <a:pPr algn="l" fontAlgn="base"/>
                      <a:r>
                        <a:rPr lang="id-ID" sz="1300">
                          <a:effectLst/>
                        </a:rPr>
                        <a:t>Asam Lemak Tak Jenuh</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20.7</a:t>
                      </a:r>
                      <a:endParaRPr lang="id-ID" sz="1300" b="0">
                        <a:effectLst/>
                        <a:latin typeface="inherit"/>
                      </a:endParaRPr>
                    </a:p>
                  </a:txBody>
                  <a:tcPr marL="34819" marR="34819" marT="13928" marB="13928" anchor="ctr"/>
                </a:tc>
                <a:tc>
                  <a:txBody>
                    <a:bodyPr/>
                    <a:lstStyle/>
                    <a:p>
                      <a:pPr algn="l" fontAlgn="base"/>
                      <a:r>
                        <a:rPr lang="id-ID" sz="1300">
                          <a:effectLst/>
                        </a:rPr>
                        <a:t>7.0</a:t>
                      </a:r>
                      <a:endParaRPr lang="id-ID" sz="1300" b="0">
                        <a:effectLst/>
                        <a:latin typeface="inherit"/>
                      </a:endParaRPr>
                    </a:p>
                  </a:txBody>
                  <a:tcPr marL="34819" marR="34819" marT="13928" marB="13928" anchor="ctr"/>
                </a:tc>
                <a:extLst>
                  <a:ext uri="{0D108BD9-81ED-4DB2-BD59-A6C34878D82A}">
                    <a16:rowId xmlns:a16="http://schemas.microsoft.com/office/drawing/2014/main" xmlns="" val="10015"/>
                  </a:ext>
                </a:extLst>
              </a:tr>
              <a:tr h="257542">
                <a:tc>
                  <a:txBody>
                    <a:bodyPr/>
                    <a:lstStyle/>
                    <a:p>
                      <a:pPr algn="l" fontAlgn="base"/>
                      <a:r>
                        <a:rPr lang="id-ID" sz="1300">
                          <a:effectLst/>
                        </a:rPr>
                        <a:t>Asam Palmitoleik</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1.1</a:t>
                      </a:r>
                      <a:endParaRPr lang="id-ID" sz="1300" b="0">
                        <a:effectLst/>
                        <a:latin typeface="inherit"/>
                      </a:endParaRPr>
                    </a:p>
                  </a:txBody>
                  <a:tcPr marL="34819" marR="34819" marT="13928" marB="13928" anchor="ctr"/>
                </a:tc>
                <a:tc>
                  <a:txBody>
                    <a:bodyPr/>
                    <a:lstStyle/>
                    <a:p>
                      <a:pPr algn="l" fontAlgn="base"/>
                      <a:r>
                        <a:rPr lang="id-ID" sz="1300">
                          <a:effectLst/>
                        </a:rPr>
                        <a:t>0.4</a:t>
                      </a:r>
                      <a:endParaRPr lang="id-ID" sz="1300" b="0">
                        <a:effectLst/>
                        <a:latin typeface="inherit"/>
                      </a:endParaRPr>
                    </a:p>
                  </a:txBody>
                  <a:tcPr marL="34819" marR="34819" marT="13928" marB="13928" anchor="ctr"/>
                </a:tc>
                <a:extLst>
                  <a:ext uri="{0D108BD9-81ED-4DB2-BD59-A6C34878D82A}">
                    <a16:rowId xmlns:a16="http://schemas.microsoft.com/office/drawing/2014/main" xmlns="" val="10016"/>
                  </a:ext>
                </a:extLst>
              </a:tr>
              <a:tr h="256288">
                <a:tc>
                  <a:txBody>
                    <a:bodyPr/>
                    <a:lstStyle/>
                    <a:p>
                      <a:pPr algn="l" fontAlgn="base"/>
                      <a:r>
                        <a:rPr lang="id-ID" sz="1300">
                          <a:effectLst/>
                        </a:rPr>
                        <a:t>Asam Oleat</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12</a:t>
                      </a:r>
                      <a:endParaRPr lang="id-ID" sz="1300" b="0">
                        <a:effectLst/>
                        <a:latin typeface="inherit"/>
                      </a:endParaRPr>
                    </a:p>
                  </a:txBody>
                  <a:tcPr marL="34819" marR="34819" marT="13928" marB="13928" anchor="ctr"/>
                </a:tc>
                <a:tc>
                  <a:txBody>
                    <a:bodyPr/>
                    <a:lstStyle/>
                    <a:p>
                      <a:pPr algn="l" fontAlgn="base"/>
                      <a:r>
                        <a:rPr lang="id-ID" sz="1300">
                          <a:effectLst/>
                        </a:rPr>
                        <a:t>4.1</a:t>
                      </a:r>
                      <a:endParaRPr lang="id-ID" sz="1300" b="0">
                        <a:effectLst/>
                        <a:latin typeface="inherit"/>
                      </a:endParaRPr>
                    </a:p>
                  </a:txBody>
                  <a:tcPr marL="34819" marR="34819" marT="13928" marB="13928" anchor="ctr"/>
                </a:tc>
                <a:extLst>
                  <a:ext uri="{0D108BD9-81ED-4DB2-BD59-A6C34878D82A}">
                    <a16:rowId xmlns:a16="http://schemas.microsoft.com/office/drawing/2014/main" xmlns="" val="10017"/>
                  </a:ext>
                </a:extLst>
              </a:tr>
              <a:tr h="256288">
                <a:tc>
                  <a:txBody>
                    <a:bodyPr/>
                    <a:lstStyle/>
                    <a:p>
                      <a:pPr algn="l" fontAlgn="base"/>
                      <a:r>
                        <a:rPr lang="id-ID" sz="1300">
                          <a:effectLst/>
                        </a:rPr>
                        <a:t>Asam Linoleat</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3.6</a:t>
                      </a:r>
                      <a:endParaRPr lang="id-ID" sz="1300" b="0">
                        <a:effectLst/>
                        <a:latin typeface="inherit"/>
                      </a:endParaRPr>
                    </a:p>
                  </a:txBody>
                  <a:tcPr marL="34819" marR="34819" marT="13928" marB="13928" anchor="ctr"/>
                </a:tc>
                <a:tc>
                  <a:txBody>
                    <a:bodyPr/>
                    <a:lstStyle/>
                    <a:p>
                      <a:pPr algn="l" fontAlgn="base"/>
                      <a:r>
                        <a:rPr lang="id-ID" sz="1300">
                          <a:effectLst/>
                        </a:rPr>
                        <a:t>1.25</a:t>
                      </a:r>
                      <a:endParaRPr lang="id-ID" sz="1300" b="0">
                        <a:effectLst/>
                        <a:latin typeface="inherit"/>
                      </a:endParaRPr>
                    </a:p>
                  </a:txBody>
                  <a:tcPr marL="34819" marR="34819" marT="13928" marB="13928" anchor="ctr"/>
                </a:tc>
                <a:extLst>
                  <a:ext uri="{0D108BD9-81ED-4DB2-BD59-A6C34878D82A}">
                    <a16:rowId xmlns:a16="http://schemas.microsoft.com/office/drawing/2014/main" xmlns="" val="10018"/>
                  </a:ext>
                </a:extLst>
              </a:tr>
              <a:tr h="257542">
                <a:tc>
                  <a:txBody>
                    <a:bodyPr/>
                    <a:lstStyle/>
                    <a:p>
                      <a:pPr algn="l" fontAlgn="base"/>
                      <a:r>
                        <a:rPr lang="id-ID" sz="1300">
                          <a:effectLst/>
                        </a:rPr>
                        <a:t>Asam Linolenat</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0.12</a:t>
                      </a:r>
                      <a:endParaRPr lang="id-ID" sz="1300" b="0">
                        <a:effectLst/>
                        <a:latin typeface="inherit"/>
                      </a:endParaRPr>
                    </a:p>
                  </a:txBody>
                  <a:tcPr marL="34819" marR="34819" marT="13928" marB="13928" anchor="ctr"/>
                </a:tc>
                <a:tc>
                  <a:txBody>
                    <a:bodyPr/>
                    <a:lstStyle/>
                    <a:p>
                      <a:pPr algn="l" fontAlgn="base"/>
                      <a:r>
                        <a:rPr lang="id-ID" sz="1300">
                          <a:effectLst/>
                        </a:rPr>
                        <a:t>0.04</a:t>
                      </a:r>
                      <a:endParaRPr lang="id-ID" sz="1300" b="0">
                        <a:effectLst/>
                        <a:latin typeface="inherit"/>
                      </a:endParaRPr>
                    </a:p>
                  </a:txBody>
                  <a:tcPr marL="34819" marR="34819" marT="13928" marB="13928" anchor="ctr"/>
                </a:tc>
                <a:extLst>
                  <a:ext uri="{0D108BD9-81ED-4DB2-BD59-A6C34878D82A}">
                    <a16:rowId xmlns:a16="http://schemas.microsoft.com/office/drawing/2014/main" xmlns="" val="10019"/>
                  </a:ext>
                </a:extLst>
              </a:tr>
              <a:tr h="257542">
                <a:tc>
                  <a:txBody>
                    <a:bodyPr/>
                    <a:lstStyle/>
                    <a:p>
                      <a:pPr algn="l" fontAlgn="base"/>
                      <a:r>
                        <a:rPr lang="id-ID" sz="1300">
                          <a:effectLst/>
                        </a:rPr>
                        <a:t>Asam Arakhidonat</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0.6</a:t>
                      </a:r>
                      <a:endParaRPr lang="id-ID" sz="1300" b="0">
                        <a:effectLst/>
                        <a:latin typeface="inherit"/>
                      </a:endParaRPr>
                    </a:p>
                  </a:txBody>
                  <a:tcPr marL="34819" marR="34819" marT="13928" marB="13928" anchor="ctr"/>
                </a:tc>
                <a:tc>
                  <a:txBody>
                    <a:bodyPr/>
                    <a:lstStyle/>
                    <a:p>
                      <a:pPr algn="l" fontAlgn="base"/>
                      <a:r>
                        <a:rPr lang="id-ID" sz="1300">
                          <a:effectLst/>
                        </a:rPr>
                        <a:t>0.2</a:t>
                      </a:r>
                      <a:endParaRPr lang="id-ID" sz="1300" b="0">
                        <a:effectLst/>
                        <a:latin typeface="inherit"/>
                      </a:endParaRPr>
                    </a:p>
                  </a:txBody>
                  <a:tcPr marL="34819" marR="34819" marT="13928" marB="13928" anchor="ctr"/>
                </a:tc>
                <a:extLst>
                  <a:ext uri="{0D108BD9-81ED-4DB2-BD59-A6C34878D82A}">
                    <a16:rowId xmlns:a16="http://schemas.microsoft.com/office/drawing/2014/main" xmlns="" val="10020"/>
                  </a:ext>
                </a:extLst>
              </a:tr>
              <a:tr h="256288">
                <a:tc>
                  <a:txBody>
                    <a:bodyPr/>
                    <a:lstStyle/>
                    <a:p>
                      <a:pPr algn="l" fontAlgn="base"/>
                      <a:r>
                        <a:rPr lang="id-ID" sz="1300">
                          <a:effectLst/>
                        </a:rPr>
                        <a:t>EPA</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0</a:t>
                      </a:r>
                      <a:endParaRPr lang="id-ID" sz="1300" b="0">
                        <a:effectLst/>
                        <a:latin typeface="inherit"/>
                      </a:endParaRPr>
                    </a:p>
                  </a:txBody>
                  <a:tcPr marL="34819" marR="34819" marT="13928" marB="13928" anchor="ctr"/>
                </a:tc>
                <a:tc>
                  <a:txBody>
                    <a:bodyPr/>
                    <a:lstStyle/>
                    <a:p>
                      <a:pPr algn="l" fontAlgn="base"/>
                      <a:r>
                        <a:rPr lang="id-ID" sz="1300">
                          <a:effectLst/>
                        </a:rPr>
                        <a:t>0</a:t>
                      </a:r>
                      <a:endParaRPr lang="id-ID" sz="1300" b="0">
                        <a:effectLst/>
                        <a:latin typeface="inherit"/>
                      </a:endParaRPr>
                    </a:p>
                  </a:txBody>
                  <a:tcPr marL="34819" marR="34819" marT="13928" marB="13928" anchor="ctr"/>
                </a:tc>
                <a:extLst>
                  <a:ext uri="{0D108BD9-81ED-4DB2-BD59-A6C34878D82A}">
                    <a16:rowId xmlns:a16="http://schemas.microsoft.com/office/drawing/2014/main" xmlns="" val="10021"/>
                  </a:ext>
                </a:extLst>
              </a:tr>
              <a:tr h="256288">
                <a:tc>
                  <a:txBody>
                    <a:bodyPr/>
                    <a:lstStyle/>
                    <a:p>
                      <a:pPr algn="l" fontAlgn="base"/>
                      <a:r>
                        <a:rPr lang="id-ID" sz="1300">
                          <a:effectLst/>
                        </a:rPr>
                        <a:t>DHA</a:t>
                      </a:r>
                      <a:endParaRPr lang="id-ID" sz="1300" b="0">
                        <a:effectLst/>
                        <a:latin typeface="inherit"/>
                      </a:endParaRPr>
                    </a:p>
                  </a:txBody>
                  <a:tcPr marL="34819" marR="34819" marT="13928" marB="13928" anchor="ctr"/>
                </a:tc>
                <a:tc>
                  <a:txBody>
                    <a:bodyPr/>
                    <a:lstStyle/>
                    <a:p>
                      <a:pPr algn="l" fontAlgn="base"/>
                      <a:r>
                        <a:rPr lang="id-ID" sz="1300">
                          <a:effectLst/>
                        </a:rPr>
                        <a:t>–</a:t>
                      </a:r>
                      <a:endParaRPr lang="id-ID" sz="1300" b="0">
                        <a:effectLst/>
                        <a:latin typeface="inherit"/>
                      </a:endParaRPr>
                    </a:p>
                  </a:txBody>
                  <a:tcPr marL="34819" marR="34819" marT="13928" marB="13928" anchor="ctr"/>
                </a:tc>
                <a:tc>
                  <a:txBody>
                    <a:bodyPr/>
                    <a:lstStyle/>
                    <a:p>
                      <a:pPr algn="l" fontAlgn="base"/>
                      <a:r>
                        <a:rPr lang="id-ID" sz="1300">
                          <a:effectLst/>
                        </a:rPr>
                        <a:t>0.4</a:t>
                      </a:r>
                      <a:endParaRPr lang="id-ID" sz="1300" b="0">
                        <a:effectLst/>
                        <a:latin typeface="inherit"/>
                      </a:endParaRPr>
                    </a:p>
                  </a:txBody>
                  <a:tcPr marL="34819" marR="34819" marT="13928" marB="13928" anchor="ctr"/>
                </a:tc>
                <a:tc>
                  <a:txBody>
                    <a:bodyPr/>
                    <a:lstStyle/>
                    <a:p>
                      <a:pPr algn="l" fontAlgn="base"/>
                      <a:r>
                        <a:rPr lang="id-ID" sz="1300" dirty="0">
                          <a:effectLst/>
                        </a:rPr>
                        <a:t>0.15</a:t>
                      </a:r>
                      <a:endParaRPr lang="id-ID" sz="1300" b="0" dirty="0">
                        <a:effectLst/>
                        <a:latin typeface="inherit"/>
                      </a:endParaRPr>
                    </a:p>
                  </a:txBody>
                  <a:tcPr marL="34819" marR="34819" marT="13928" marB="13928" anchor="ctr"/>
                </a:tc>
                <a:extLst>
                  <a:ext uri="{0D108BD9-81ED-4DB2-BD59-A6C34878D82A}">
                    <a16:rowId xmlns:a16="http://schemas.microsoft.com/office/drawing/2014/main" xmlns="" val="10022"/>
                  </a:ext>
                </a:extLst>
              </a:tr>
            </a:tbl>
          </a:graphicData>
        </a:graphic>
      </p:graphicFrame>
      <p:sp>
        <p:nvSpPr>
          <p:cNvPr id="7" name="Rectangle 2"/>
          <p:cNvSpPr>
            <a:spLocks noChangeArrowheads="1"/>
          </p:cNvSpPr>
          <p:nvPr/>
        </p:nvSpPr>
        <p:spPr bwMode="auto">
          <a:xfrm>
            <a:off x="2387137" y="272534"/>
            <a:ext cx="434606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d-ID" b="0" i="0" u="none" strike="noStrike" cap="none" normalizeH="0" baseline="0" dirty="0" smtClean="0">
                <a:ln>
                  <a:noFill/>
                </a:ln>
                <a:solidFill>
                  <a:srgbClr val="2C3E50"/>
                </a:solidFill>
                <a:effectLst/>
                <a:latin typeface="Times New Roman" pitchFamily="18" charset="0"/>
                <a:cs typeface="Times New Roman" pitchFamily="18" charset="0"/>
              </a:rPr>
              <a:t>Berikut nilai gizi telur ayam dalam 100 gram</a:t>
            </a:r>
            <a:endParaRPr kumimoji="0" lang="id-ID"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39232525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611558" y="209138"/>
          <a:ext cx="8136905" cy="6567118"/>
        </p:xfrm>
        <a:graphic>
          <a:graphicData uri="http://schemas.openxmlformats.org/drawingml/2006/table">
            <a:tbl>
              <a:tblPr>
                <a:tableStyleId>{284E427A-3D55-4303-BF80-6455036E1DE7}</a:tableStyleId>
              </a:tblPr>
              <a:tblGrid>
                <a:gridCol w="3038679">
                  <a:extLst>
                    <a:ext uri="{9D8B030D-6E8A-4147-A177-3AD203B41FA5}">
                      <a16:colId xmlns:a16="http://schemas.microsoft.com/office/drawing/2014/main" xmlns="" val="20000"/>
                    </a:ext>
                  </a:extLst>
                </a:gridCol>
                <a:gridCol w="1603747">
                  <a:extLst>
                    <a:ext uri="{9D8B030D-6E8A-4147-A177-3AD203B41FA5}">
                      <a16:colId xmlns:a16="http://schemas.microsoft.com/office/drawing/2014/main" xmlns="" val="20001"/>
                    </a:ext>
                  </a:extLst>
                </a:gridCol>
                <a:gridCol w="1907613">
                  <a:extLst>
                    <a:ext uri="{9D8B030D-6E8A-4147-A177-3AD203B41FA5}">
                      <a16:colId xmlns:a16="http://schemas.microsoft.com/office/drawing/2014/main" xmlns="" val="20002"/>
                    </a:ext>
                  </a:extLst>
                </a:gridCol>
                <a:gridCol w="1586866">
                  <a:extLst>
                    <a:ext uri="{9D8B030D-6E8A-4147-A177-3AD203B41FA5}">
                      <a16:colId xmlns:a16="http://schemas.microsoft.com/office/drawing/2014/main" xmlns="" val="20003"/>
                    </a:ext>
                  </a:extLst>
                </a:gridCol>
              </a:tblGrid>
              <a:tr h="272846">
                <a:tc gridSpan="4">
                  <a:txBody>
                    <a:bodyPr/>
                    <a:lstStyle/>
                    <a:p>
                      <a:pPr algn="l" fontAlgn="base"/>
                      <a:r>
                        <a:rPr lang="id-ID" sz="1600" dirty="0">
                          <a:effectLst/>
                        </a:rPr>
                        <a:t>Asam Amino Esensial (mg)</a:t>
                      </a:r>
                      <a:endParaRPr lang="id-ID" sz="1600" b="0" dirty="0">
                        <a:effectLst/>
                        <a:latin typeface="inherit"/>
                      </a:endParaRPr>
                    </a:p>
                  </a:txBody>
                  <a:tcPr marL="41592" marR="41592" marT="16637" marB="16637" anchor="ct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xmlns="" val="10000"/>
                  </a:ext>
                </a:extLst>
              </a:tr>
              <a:tr h="272846">
                <a:tc>
                  <a:txBody>
                    <a:bodyPr/>
                    <a:lstStyle/>
                    <a:p>
                      <a:pPr algn="l" fontAlgn="base"/>
                      <a:r>
                        <a:rPr lang="id-ID" sz="1600">
                          <a:effectLst/>
                        </a:rPr>
                        <a:t>Isoleusin</a:t>
                      </a:r>
                      <a:endParaRPr lang="id-ID" sz="1600" b="0">
                        <a:effectLst/>
                        <a:latin typeface="inherit"/>
                      </a:endParaRPr>
                    </a:p>
                  </a:txBody>
                  <a:tcPr marL="41592" marR="41592" marT="16637" marB="16637" anchor="ctr"/>
                </a:tc>
                <a:tc>
                  <a:txBody>
                    <a:bodyPr/>
                    <a:lstStyle/>
                    <a:p>
                      <a:pPr algn="l" fontAlgn="base"/>
                      <a:r>
                        <a:rPr lang="id-ID" sz="1600">
                          <a:effectLst/>
                        </a:rPr>
                        <a:t>240</a:t>
                      </a:r>
                      <a:endParaRPr lang="id-ID" sz="1600" b="0">
                        <a:effectLst/>
                        <a:latin typeface="inherit"/>
                      </a:endParaRPr>
                    </a:p>
                  </a:txBody>
                  <a:tcPr marL="41592" marR="41592" marT="16637" marB="16637" anchor="ctr"/>
                </a:tc>
                <a:tc>
                  <a:txBody>
                    <a:bodyPr/>
                    <a:lstStyle/>
                    <a:p>
                      <a:pPr algn="l" fontAlgn="base"/>
                      <a:r>
                        <a:rPr lang="id-ID" sz="1600">
                          <a:effectLst/>
                        </a:rPr>
                        <a:t>410</a:t>
                      </a:r>
                      <a:endParaRPr lang="id-ID" sz="1600" b="0">
                        <a:effectLst/>
                        <a:latin typeface="inherit"/>
                      </a:endParaRPr>
                    </a:p>
                  </a:txBody>
                  <a:tcPr marL="41592" marR="41592" marT="16637" marB="16637" anchor="ctr"/>
                </a:tc>
                <a:tc>
                  <a:txBody>
                    <a:bodyPr/>
                    <a:lstStyle/>
                    <a:p>
                      <a:pPr algn="l" fontAlgn="base"/>
                      <a:r>
                        <a:rPr lang="id-ID" sz="1600">
                          <a:effectLst/>
                        </a:rPr>
                        <a:t>290</a:t>
                      </a:r>
                      <a:endParaRPr lang="id-ID" sz="1600" b="0">
                        <a:effectLst/>
                        <a:latin typeface="inherit"/>
                      </a:endParaRPr>
                    </a:p>
                  </a:txBody>
                  <a:tcPr marL="41592" marR="41592" marT="16637" marB="16637" anchor="ctr"/>
                </a:tc>
                <a:extLst>
                  <a:ext uri="{0D108BD9-81ED-4DB2-BD59-A6C34878D82A}">
                    <a16:rowId xmlns:a16="http://schemas.microsoft.com/office/drawing/2014/main" xmlns="" val="10001"/>
                  </a:ext>
                </a:extLst>
              </a:tr>
              <a:tr h="272846">
                <a:tc>
                  <a:txBody>
                    <a:bodyPr/>
                    <a:lstStyle/>
                    <a:p>
                      <a:pPr algn="l" fontAlgn="base"/>
                      <a:r>
                        <a:rPr lang="id-ID" sz="1600" dirty="0">
                          <a:effectLst/>
                        </a:rPr>
                        <a:t>Leusin</a:t>
                      </a:r>
                      <a:endParaRPr lang="id-ID" sz="1600" b="0" dirty="0">
                        <a:effectLst/>
                        <a:latin typeface="inherit"/>
                      </a:endParaRPr>
                    </a:p>
                  </a:txBody>
                  <a:tcPr marL="41592" marR="41592" marT="16637" marB="16637" anchor="ctr"/>
                </a:tc>
                <a:tc>
                  <a:txBody>
                    <a:bodyPr/>
                    <a:lstStyle/>
                    <a:p>
                      <a:pPr algn="l" fontAlgn="base"/>
                      <a:r>
                        <a:rPr lang="id-ID" sz="1600">
                          <a:effectLst/>
                        </a:rPr>
                        <a:t>560</a:t>
                      </a:r>
                      <a:endParaRPr lang="id-ID" sz="1600" b="0">
                        <a:effectLst/>
                        <a:latin typeface="inherit"/>
                      </a:endParaRPr>
                    </a:p>
                  </a:txBody>
                  <a:tcPr marL="41592" marR="41592" marT="16637" marB="16637" anchor="ctr"/>
                </a:tc>
                <a:tc>
                  <a:txBody>
                    <a:bodyPr/>
                    <a:lstStyle/>
                    <a:p>
                      <a:pPr algn="l" fontAlgn="base"/>
                      <a:r>
                        <a:rPr lang="id-ID" sz="1600">
                          <a:effectLst/>
                        </a:rPr>
                        <a:t>870</a:t>
                      </a:r>
                      <a:endParaRPr lang="id-ID" sz="1600" b="0">
                        <a:effectLst/>
                        <a:latin typeface="inherit"/>
                      </a:endParaRPr>
                    </a:p>
                  </a:txBody>
                  <a:tcPr marL="41592" marR="41592" marT="16637" marB="16637" anchor="ctr"/>
                </a:tc>
                <a:tc>
                  <a:txBody>
                    <a:bodyPr/>
                    <a:lstStyle/>
                    <a:p>
                      <a:pPr algn="l" fontAlgn="base"/>
                      <a:r>
                        <a:rPr lang="id-ID" sz="1600">
                          <a:effectLst/>
                        </a:rPr>
                        <a:t>660</a:t>
                      </a:r>
                      <a:endParaRPr lang="id-ID" sz="1600" b="0">
                        <a:effectLst/>
                        <a:latin typeface="inherit"/>
                      </a:endParaRPr>
                    </a:p>
                  </a:txBody>
                  <a:tcPr marL="41592" marR="41592" marT="16637" marB="16637" anchor="ctr"/>
                </a:tc>
                <a:extLst>
                  <a:ext uri="{0D108BD9-81ED-4DB2-BD59-A6C34878D82A}">
                    <a16:rowId xmlns:a16="http://schemas.microsoft.com/office/drawing/2014/main" xmlns="" val="10002"/>
                  </a:ext>
                </a:extLst>
              </a:tr>
              <a:tr h="272846">
                <a:tc>
                  <a:txBody>
                    <a:bodyPr/>
                    <a:lstStyle/>
                    <a:p>
                      <a:pPr algn="l" fontAlgn="base"/>
                      <a:r>
                        <a:rPr lang="id-ID" sz="1600">
                          <a:effectLst/>
                        </a:rPr>
                        <a:t>Lysine</a:t>
                      </a:r>
                      <a:endParaRPr lang="id-ID" sz="1600" b="0">
                        <a:effectLst/>
                        <a:latin typeface="inherit"/>
                      </a:endParaRPr>
                    </a:p>
                  </a:txBody>
                  <a:tcPr marL="41592" marR="41592" marT="16637" marB="16637" anchor="ctr"/>
                </a:tc>
                <a:tc>
                  <a:txBody>
                    <a:bodyPr/>
                    <a:lstStyle/>
                    <a:p>
                      <a:pPr algn="l" fontAlgn="base"/>
                      <a:r>
                        <a:rPr lang="id-ID" sz="1600">
                          <a:effectLst/>
                        </a:rPr>
                        <a:t>880</a:t>
                      </a:r>
                      <a:endParaRPr lang="id-ID" sz="1600" b="0">
                        <a:effectLst/>
                        <a:latin typeface="inherit"/>
                      </a:endParaRPr>
                    </a:p>
                  </a:txBody>
                  <a:tcPr marL="41592" marR="41592" marT="16637" marB="16637" anchor="ctr"/>
                </a:tc>
                <a:tc>
                  <a:txBody>
                    <a:bodyPr/>
                    <a:lstStyle/>
                    <a:p>
                      <a:pPr algn="l" fontAlgn="base"/>
                      <a:r>
                        <a:rPr lang="id-ID" sz="1600">
                          <a:effectLst/>
                        </a:rPr>
                        <a:t>1390</a:t>
                      </a:r>
                      <a:endParaRPr lang="id-ID" sz="1600" b="0">
                        <a:effectLst/>
                        <a:latin typeface="inherit"/>
                      </a:endParaRPr>
                    </a:p>
                  </a:txBody>
                  <a:tcPr marL="41592" marR="41592" marT="16637" marB="16637" anchor="ctr"/>
                </a:tc>
                <a:tc>
                  <a:txBody>
                    <a:bodyPr/>
                    <a:lstStyle/>
                    <a:p>
                      <a:pPr algn="l" fontAlgn="base"/>
                      <a:r>
                        <a:rPr lang="id-ID" sz="1600">
                          <a:effectLst/>
                        </a:rPr>
                        <a:t>1040</a:t>
                      </a:r>
                      <a:endParaRPr lang="id-ID" sz="1600" b="0">
                        <a:effectLst/>
                        <a:latin typeface="inherit"/>
                      </a:endParaRPr>
                    </a:p>
                  </a:txBody>
                  <a:tcPr marL="41592" marR="41592" marT="16637" marB="16637" anchor="ctr"/>
                </a:tc>
                <a:extLst>
                  <a:ext uri="{0D108BD9-81ED-4DB2-BD59-A6C34878D82A}">
                    <a16:rowId xmlns:a16="http://schemas.microsoft.com/office/drawing/2014/main" xmlns="" val="10003"/>
                  </a:ext>
                </a:extLst>
              </a:tr>
              <a:tr h="512419">
                <a:tc>
                  <a:txBody>
                    <a:bodyPr/>
                    <a:lstStyle/>
                    <a:p>
                      <a:pPr algn="l" fontAlgn="base"/>
                      <a:r>
                        <a:rPr lang="id-ID" sz="1600">
                          <a:effectLst/>
                        </a:rPr>
                        <a:t>Methionin + cystine</a:t>
                      </a:r>
                      <a:endParaRPr lang="id-ID" sz="1600" b="0">
                        <a:effectLst/>
                        <a:latin typeface="inherit"/>
                      </a:endParaRPr>
                    </a:p>
                  </a:txBody>
                  <a:tcPr marL="41592" marR="41592" marT="16637" marB="16637" anchor="ctr"/>
                </a:tc>
                <a:tc>
                  <a:txBody>
                    <a:bodyPr/>
                    <a:lstStyle/>
                    <a:p>
                      <a:pPr algn="l" fontAlgn="base"/>
                      <a:r>
                        <a:rPr lang="id-ID" sz="1600">
                          <a:effectLst/>
                        </a:rPr>
                        <a:t>660</a:t>
                      </a:r>
                      <a:endParaRPr lang="id-ID" sz="1600" b="0">
                        <a:effectLst/>
                        <a:latin typeface="inherit"/>
                      </a:endParaRPr>
                    </a:p>
                  </a:txBody>
                  <a:tcPr marL="41592" marR="41592" marT="16637" marB="16637" anchor="ctr"/>
                </a:tc>
                <a:tc>
                  <a:txBody>
                    <a:bodyPr/>
                    <a:lstStyle/>
                    <a:p>
                      <a:pPr algn="l" fontAlgn="base"/>
                      <a:r>
                        <a:rPr lang="id-ID" sz="1600">
                          <a:effectLst/>
                        </a:rPr>
                        <a:t>1170</a:t>
                      </a:r>
                      <a:endParaRPr lang="id-ID" sz="1600" b="0">
                        <a:effectLst/>
                        <a:latin typeface="inherit"/>
                      </a:endParaRPr>
                    </a:p>
                  </a:txBody>
                  <a:tcPr marL="41592" marR="41592" marT="16637" marB="16637" anchor="ctr"/>
                </a:tc>
                <a:tc>
                  <a:txBody>
                    <a:bodyPr/>
                    <a:lstStyle/>
                    <a:p>
                      <a:pPr algn="l" fontAlgn="base"/>
                      <a:r>
                        <a:rPr lang="id-ID" sz="1600">
                          <a:effectLst/>
                        </a:rPr>
                        <a:t>820</a:t>
                      </a:r>
                      <a:endParaRPr lang="id-ID" sz="1600" b="0">
                        <a:effectLst/>
                        <a:latin typeface="inherit"/>
                      </a:endParaRPr>
                    </a:p>
                  </a:txBody>
                  <a:tcPr marL="41592" marR="41592" marT="16637" marB="16637" anchor="ctr"/>
                </a:tc>
                <a:extLst>
                  <a:ext uri="{0D108BD9-81ED-4DB2-BD59-A6C34878D82A}">
                    <a16:rowId xmlns:a16="http://schemas.microsoft.com/office/drawing/2014/main" xmlns="" val="10004"/>
                  </a:ext>
                </a:extLst>
              </a:tr>
              <a:tr h="512419">
                <a:tc>
                  <a:txBody>
                    <a:bodyPr/>
                    <a:lstStyle/>
                    <a:p>
                      <a:pPr algn="l" fontAlgn="base"/>
                      <a:r>
                        <a:rPr lang="id-ID" sz="1600">
                          <a:effectLst/>
                        </a:rPr>
                        <a:t>Phenylalanine + Thyrosine</a:t>
                      </a:r>
                      <a:endParaRPr lang="id-ID" sz="1600" b="0">
                        <a:effectLst/>
                        <a:latin typeface="inherit"/>
                      </a:endParaRPr>
                    </a:p>
                  </a:txBody>
                  <a:tcPr marL="41592" marR="41592" marT="16637" marB="16637" anchor="ctr"/>
                </a:tc>
                <a:tc>
                  <a:txBody>
                    <a:bodyPr/>
                    <a:lstStyle/>
                    <a:p>
                      <a:pPr algn="l" fontAlgn="base"/>
                      <a:r>
                        <a:rPr lang="id-ID" sz="1600">
                          <a:effectLst/>
                        </a:rPr>
                        <a:t>670</a:t>
                      </a:r>
                      <a:endParaRPr lang="id-ID" sz="1600" b="0">
                        <a:effectLst/>
                        <a:latin typeface="inherit"/>
                      </a:endParaRPr>
                    </a:p>
                  </a:txBody>
                  <a:tcPr marL="41592" marR="41592" marT="16637" marB="16637" anchor="ctr"/>
                </a:tc>
                <a:tc>
                  <a:txBody>
                    <a:bodyPr/>
                    <a:lstStyle/>
                    <a:p>
                      <a:pPr algn="l" fontAlgn="base"/>
                      <a:r>
                        <a:rPr lang="id-ID" sz="1600">
                          <a:effectLst/>
                        </a:rPr>
                        <a:t>660</a:t>
                      </a:r>
                      <a:endParaRPr lang="id-ID" sz="1600" b="0">
                        <a:effectLst/>
                        <a:latin typeface="inherit"/>
                      </a:endParaRPr>
                    </a:p>
                  </a:txBody>
                  <a:tcPr marL="41592" marR="41592" marT="16637" marB="16637" anchor="ctr"/>
                </a:tc>
                <a:tc>
                  <a:txBody>
                    <a:bodyPr/>
                    <a:lstStyle/>
                    <a:p>
                      <a:pPr algn="l" fontAlgn="base"/>
                      <a:r>
                        <a:rPr lang="id-ID" sz="1600">
                          <a:effectLst/>
                        </a:rPr>
                        <a:t>640</a:t>
                      </a:r>
                      <a:endParaRPr lang="id-ID" sz="1600" b="0">
                        <a:effectLst/>
                        <a:latin typeface="inherit"/>
                      </a:endParaRPr>
                    </a:p>
                  </a:txBody>
                  <a:tcPr marL="41592" marR="41592" marT="16637" marB="16637" anchor="ctr"/>
                </a:tc>
                <a:extLst>
                  <a:ext uri="{0D108BD9-81ED-4DB2-BD59-A6C34878D82A}">
                    <a16:rowId xmlns:a16="http://schemas.microsoft.com/office/drawing/2014/main" xmlns="" val="10005"/>
                  </a:ext>
                </a:extLst>
              </a:tr>
              <a:tr h="272846">
                <a:tc>
                  <a:txBody>
                    <a:bodyPr/>
                    <a:lstStyle/>
                    <a:p>
                      <a:pPr algn="l" fontAlgn="base"/>
                      <a:r>
                        <a:rPr lang="id-ID" sz="1600">
                          <a:effectLst/>
                        </a:rPr>
                        <a:t>Threonin</a:t>
                      </a:r>
                      <a:endParaRPr lang="id-ID" sz="1600" b="0">
                        <a:effectLst/>
                        <a:latin typeface="inherit"/>
                      </a:endParaRPr>
                    </a:p>
                  </a:txBody>
                  <a:tcPr marL="41592" marR="41592" marT="16637" marB="16637" anchor="ctr"/>
                </a:tc>
                <a:tc>
                  <a:txBody>
                    <a:bodyPr/>
                    <a:lstStyle/>
                    <a:p>
                      <a:pPr algn="l" fontAlgn="base"/>
                      <a:r>
                        <a:rPr lang="id-ID" sz="1600">
                          <a:effectLst/>
                        </a:rPr>
                        <a:t>1020</a:t>
                      </a:r>
                      <a:endParaRPr lang="id-ID" sz="1600" b="0">
                        <a:effectLst/>
                        <a:latin typeface="inherit"/>
                      </a:endParaRPr>
                    </a:p>
                  </a:txBody>
                  <a:tcPr marL="41592" marR="41592" marT="16637" marB="16637" anchor="ctr"/>
                </a:tc>
                <a:tc>
                  <a:txBody>
                    <a:bodyPr/>
                    <a:lstStyle/>
                    <a:p>
                      <a:pPr algn="l" fontAlgn="base"/>
                      <a:r>
                        <a:rPr lang="id-ID" sz="1600">
                          <a:effectLst/>
                        </a:rPr>
                        <a:t>1420</a:t>
                      </a:r>
                      <a:endParaRPr lang="id-ID" sz="1600" b="0">
                        <a:effectLst/>
                        <a:latin typeface="inherit"/>
                      </a:endParaRPr>
                    </a:p>
                  </a:txBody>
                  <a:tcPr marL="41592" marR="41592" marT="16637" marB="16637" anchor="ctr"/>
                </a:tc>
                <a:tc>
                  <a:txBody>
                    <a:bodyPr/>
                    <a:lstStyle/>
                    <a:p>
                      <a:pPr algn="l" fontAlgn="base"/>
                      <a:r>
                        <a:rPr lang="id-ID" sz="1600">
                          <a:effectLst/>
                        </a:rPr>
                        <a:t>1150</a:t>
                      </a:r>
                      <a:endParaRPr lang="id-ID" sz="1600" b="0">
                        <a:effectLst/>
                        <a:latin typeface="inherit"/>
                      </a:endParaRPr>
                    </a:p>
                  </a:txBody>
                  <a:tcPr marL="41592" marR="41592" marT="16637" marB="16637" anchor="ctr"/>
                </a:tc>
                <a:extLst>
                  <a:ext uri="{0D108BD9-81ED-4DB2-BD59-A6C34878D82A}">
                    <a16:rowId xmlns:a16="http://schemas.microsoft.com/office/drawing/2014/main" xmlns="" val="10006"/>
                  </a:ext>
                </a:extLst>
              </a:tr>
              <a:tr h="272846">
                <a:tc>
                  <a:txBody>
                    <a:bodyPr/>
                    <a:lstStyle/>
                    <a:p>
                      <a:pPr algn="l" fontAlgn="base"/>
                      <a:r>
                        <a:rPr lang="id-ID" sz="1600">
                          <a:effectLst/>
                        </a:rPr>
                        <a:t>Tryptophan</a:t>
                      </a:r>
                      <a:endParaRPr lang="id-ID" sz="1600" b="0">
                        <a:effectLst/>
                        <a:latin typeface="inherit"/>
                      </a:endParaRPr>
                    </a:p>
                  </a:txBody>
                  <a:tcPr marL="41592" marR="41592" marT="16637" marB="16637" anchor="ctr"/>
                </a:tc>
                <a:tc>
                  <a:txBody>
                    <a:bodyPr/>
                    <a:lstStyle/>
                    <a:p>
                      <a:pPr algn="l" fontAlgn="base"/>
                      <a:r>
                        <a:rPr lang="id-ID" sz="1600">
                          <a:effectLst/>
                        </a:rPr>
                        <a:t>470</a:t>
                      </a:r>
                      <a:endParaRPr lang="id-ID" sz="1600" b="0">
                        <a:effectLst/>
                        <a:latin typeface="inherit"/>
                      </a:endParaRPr>
                    </a:p>
                  </a:txBody>
                  <a:tcPr marL="41592" marR="41592" marT="16637" marB="16637" anchor="ctr"/>
                </a:tc>
                <a:tc>
                  <a:txBody>
                    <a:bodyPr/>
                    <a:lstStyle/>
                    <a:p>
                      <a:pPr algn="l" fontAlgn="base"/>
                      <a:r>
                        <a:rPr lang="id-ID" sz="1600">
                          <a:effectLst/>
                        </a:rPr>
                        <a:t>850</a:t>
                      </a:r>
                      <a:endParaRPr lang="id-ID" sz="1600" b="0">
                        <a:effectLst/>
                        <a:latin typeface="inherit"/>
                      </a:endParaRPr>
                    </a:p>
                  </a:txBody>
                  <a:tcPr marL="41592" marR="41592" marT="16637" marB="16637" anchor="ctr"/>
                </a:tc>
                <a:tc>
                  <a:txBody>
                    <a:bodyPr/>
                    <a:lstStyle/>
                    <a:p>
                      <a:pPr algn="l" fontAlgn="base"/>
                      <a:r>
                        <a:rPr lang="id-ID" sz="1600">
                          <a:effectLst/>
                        </a:rPr>
                        <a:t>590</a:t>
                      </a:r>
                      <a:endParaRPr lang="id-ID" sz="1600" b="0">
                        <a:effectLst/>
                        <a:latin typeface="inherit"/>
                      </a:endParaRPr>
                    </a:p>
                  </a:txBody>
                  <a:tcPr marL="41592" marR="41592" marT="16637" marB="16637" anchor="ctr"/>
                </a:tc>
                <a:extLst>
                  <a:ext uri="{0D108BD9-81ED-4DB2-BD59-A6C34878D82A}">
                    <a16:rowId xmlns:a16="http://schemas.microsoft.com/office/drawing/2014/main" xmlns="" val="10007"/>
                  </a:ext>
                </a:extLst>
              </a:tr>
              <a:tr h="272846">
                <a:tc>
                  <a:txBody>
                    <a:bodyPr/>
                    <a:lstStyle/>
                    <a:p>
                      <a:pPr algn="l" fontAlgn="base"/>
                      <a:r>
                        <a:rPr lang="id-ID" sz="1600">
                          <a:effectLst/>
                        </a:rPr>
                        <a:t>Valine</a:t>
                      </a:r>
                      <a:endParaRPr lang="id-ID" sz="1600" b="0">
                        <a:effectLst/>
                        <a:latin typeface="inherit"/>
                      </a:endParaRPr>
                    </a:p>
                  </a:txBody>
                  <a:tcPr marL="41592" marR="41592" marT="16637" marB="16637" anchor="ctr"/>
                </a:tc>
                <a:tc>
                  <a:txBody>
                    <a:bodyPr/>
                    <a:lstStyle/>
                    <a:p>
                      <a:pPr algn="l" fontAlgn="base"/>
                      <a:r>
                        <a:rPr lang="id-ID" sz="1600">
                          <a:effectLst/>
                        </a:rPr>
                        <a:t>170</a:t>
                      </a:r>
                      <a:endParaRPr lang="id-ID" sz="1600" b="0">
                        <a:effectLst/>
                        <a:latin typeface="inherit"/>
                      </a:endParaRPr>
                    </a:p>
                  </a:txBody>
                  <a:tcPr marL="41592" marR="41592" marT="16637" marB="16637" anchor="ctr"/>
                </a:tc>
                <a:tc>
                  <a:txBody>
                    <a:bodyPr/>
                    <a:lstStyle/>
                    <a:p>
                      <a:pPr algn="l" fontAlgn="base"/>
                      <a:r>
                        <a:rPr lang="id-ID" sz="1600">
                          <a:effectLst/>
                        </a:rPr>
                        <a:t>240</a:t>
                      </a:r>
                      <a:endParaRPr lang="id-ID" sz="1600" b="0">
                        <a:effectLst/>
                        <a:latin typeface="inherit"/>
                      </a:endParaRPr>
                    </a:p>
                  </a:txBody>
                  <a:tcPr marL="41592" marR="41592" marT="16637" marB="16637" anchor="ctr"/>
                </a:tc>
                <a:tc>
                  <a:txBody>
                    <a:bodyPr/>
                    <a:lstStyle/>
                    <a:p>
                      <a:pPr algn="l" fontAlgn="base"/>
                      <a:r>
                        <a:rPr lang="id-ID" sz="1600">
                          <a:effectLst/>
                        </a:rPr>
                        <a:t>190</a:t>
                      </a:r>
                      <a:endParaRPr lang="id-ID" sz="1600" b="0">
                        <a:effectLst/>
                        <a:latin typeface="inherit"/>
                      </a:endParaRPr>
                    </a:p>
                  </a:txBody>
                  <a:tcPr marL="41592" marR="41592" marT="16637" marB="16637" anchor="ctr"/>
                </a:tc>
                <a:extLst>
                  <a:ext uri="{0D108BD9-81ED-4DB2-BD59-A6C34878D82A}">
                    <a16:rowId xmlns:a16="http://schemas.microsoft.com/office/drawing/2014/main" xmlns="" val="10008"/>
                  </a:ext>
                </a:extLst>
              </a:tr>
              <a:tr h="272846">
                <a:tc gridSpan="4">
                  <a:txBody>
                    <a:bodyPr/>
                    <a:lstStyle/>
                    <a:p>
                      <a:pPr algn="l" fontAlgn="base"/>
                      <a:r>
                        <a:rPr lang="id-ID" sz="1600">
                          <a:effectLst/>
                        </a:rPr>
                        <a:t>Mineral (mg/100g)</a:t>
                      </a:r>
                      <a:endParaRPr lang="id-ID" sz="1600" b="0">
                        <a:effectLst/>
                        <a:latin typeface="inherit"/>
                      </a:endParaRPr>
                    </a:p>
                  </a:txBody>
                  <a:tcPr marL="41592" marR="41592" marT="16637" marB="16637" anchor="ct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xmlns="" val="10009"/>
                  </a:ext>
                </a:extLst>
              </a:tr>
              <a:tr h="272846">
                <a:tc>
                  <a:txBody>
                    <a:bodyPr/>
                    <a:lstStyle/>
                    <a:p>
                      <a:pPr algn="l" fontAlgn="base"/>
                      <a:r>
                        <a:rPr lang="id-ID" sz="1600">
                          <a:effectLst/>
                        </a:rPr>
                        <a:t>Sodium</a:t>
                      </a:r>
                      <a:endParaRPr lang="id-ID" sz="1600" b="0">
                        <a:effectLst/>
                        <a:latin typeface="inherit"/>
                      </a:endParaRPr>
                    </a:p>
                  </a:txBody>
                  <a:tcPr marL="41592" marR="41592" marT="16637" marB="16637" anchor="ctr"/>
                </a:tc>
                <a:tc>
                  <a:txBody>
                    <a:bodyPr/>
                    <a:lstStyle/>
                    <a:p>
                      <a:pPr algn="l" fontAlgn="base"/>
                      <a:r>
                        <a:rPr lang="id-ID" sz="1600">
                          <a:effectLst/>
                        </a:rPr>
                        <a:t>155</a:t>
                      </a:r>
                      <a:endParaRPr lang="id-ID" sz="1600" b="0">
                        <a:effectLst/>
                        <a:latin typeface="inherit"/>
                      </a:endParaRPr>
                    </a:p>
                  </a:txBody>
                  <a:tcPr marL="41592" marR="41592" marT="16637" marB="16637" anchor="ctr"/>
                </a:tc>
                <a:tc>
                  <a:txBody>
                    <a:bodyPr/>
                    <a:lstStyle/>
                    <a:p>
                      <a:pPr algn="l" fontAlgn="base"/>
                      <a:r>
                        <a:rPr lang="id-ID" sz="1600">
                          <a:effectLst/>
                        </a:rPr>
                        <a:t>50</a:t>
                      </a:r>
                      <a:endParaRPr lang="id-ID" sz="1600" b="0">
                        <a:effectLst/>
                        <a:latin typeface="inherit"/>
                      </a:endParaRPr>
                    </a:p>
                  </a:txBody>
                  <a:tcPr marL="41592" marR="41592" marT="16637" marB="16637" anchor="ctr"/>
                </a:tc>
                <a:tc>
                  <a:txBody>
                    <a:bodyPr/>
                    <a:lstStyle/>
                    <a:p>
                      <a:pPr algn="l" fontAlgn="base"/>
                      <a:r>
                        <a:rPr lang="id-ID" sz="1600">
                          <a:effectLst/>
                        </a:rPr>
                        <a:t>120</a:t>
                      </a:r>
                      <a:endParaRPr lang="id-ID" sz="1600" b="0">
                        <a:effectLst/>
                        <a:latin typeface="inherit"/>
                      </a:endParaRPr>
                    </a:p>
                  </a:txBody>
                  <a:tcPr marL="41592" marR="41592" marT="16637" marB="16637" anchor="ctr"/>
                </a:tc>
                <a:extLst>
                  <a:ext uri="{0D108BD9-81ED-4DB2-BD59-A6C34878D82A}">
                    <a16:rowId xmlns:a16="http://schemas.microsoft.com/office/drawing/2014/main" xmlns="" val="10010"/>
                  </a:ext>
                </a:extLst>
              </a:tr>
              <a:tr h="272846">
                <a:tc>
                  <a:txBody>
                    <a:bodyPr/>
                    <a:lstStyle/>
                    <a:p>
                      <a:pPr algn="l" fontAlgn="base"/>
                      <a:r>
                        <a:rPr lang="id-ID" sz="1600">
                          <a:effectLst/>
                        </a:rPr>
                        <a:t>Klorin</a:t>
                      </a:r>
                      <a:endParaRPr lang="id-ID" sz="1600" b="0">
                        <a:effectLst/>
                        <a:latin typeface="inherit"/>
                      </a:endParaRPr>
                    </a:p>
                  </a:txBody>
                  <a:tcPr marL="41592" marR="41592" marT="16637" marB="16637" anchor="ctr"/>
                </a:tc>
                <a:tc>
                  <a:txBody>
                    <a:bodyPr/>
                    <a:lstStyle/>
                    <a:p>
                      <a:pPr algn="l" fontAlgn="base"/>
                      <a:r>
                        <a:rPr lang="id-ID" sz="1600">
                          <a:effectLst/>
                        </a:rPr>
                        <a:t>175</a:t>
                      </a:r>
                      <a:endParaRPr lang="id-ID" sz="1600" b="0">
                        <a:effectLst/>
                        <a:latin typeface="inherit"/>
                      </a:endParaRPr>
                    </a:p>
                  </a:txBody>
                  <a:tcPr marL="41592" marR="41592" marT="16637" marB="16637" anchor="ctr"/>
                </a:tc>
                <a:tc>
                  <a:txBody>
                    <a:bodyPr/>
                    <a:lstStyle/>
                    <a:p>
                      <a:pPr algn="l" fontAlgn="base"/>
                      <a:r>
                        <a:rPr lang="id-ID" sz="1600">
                          <a:effectLst/>
                        </a:rPr>
                        <a:t>162</a:t>
                      </a:r>
                      <a:endParaRPr lang="id-ID" sz="1600" b="0">
                        <a:effectLst/>
                        <a:latin typeface="inherit"/>
                      </a:endParaRPr>
                    </a:p>
                  </a:txBody>
                  <a:tcPr marL="41592" marR="41592" marT="16637" marB="16637" anchor="ctr"/>
                </a:tc>
                <a:tc>
                  <a:txBody>
                    <a:bodyPr/>
                    <a:lstStyle/>
                    <a:p>
                      <a:pPr algn="l" fontAlgn="base"/>
                      <a:r>
                        <a:rPr lang="id-ID" sz="1600">
                          <a:effectLst/>
                        </a:rPr>
                        <a:t>172</a:t>
                      </a:r>
                      <a:endParaRPr lang="id-ID" sz="1600" b="0">
                        <a:effectLst/>
                        <a:latin typeface="inherit"/>
                      </a:endParaRPr>
                    </a:p>
                  </a:txBody>
                  <a:tcPr marL="41592" marR="41592" marT="16637" marB="16637" anchor="ctr"/>
                </a:tc>
                <a:extLst>
                  <a:ext uri="{0D108BD9-81ED-4DB2-BD59-A6C34878D82A}">
                    <a16:rowId xmlns:a16="http://schemas.microsoft.com/office/drawing/2014/main" xmlns="" val="10011"/>
                  </a:ext>
                </a:extLst>
              </a:tr>
              <a:tr h="272846">
                <a:tc>
                  <a:txBody>
                    <a:bodyPr/>
                    <a:lstStyle/>
                    <a:p>
                      <a:pPr algn="l" fontAlgn="base"/>
                      <a:r>
                        <a:rPr lang="id-ID" sz="1600">
                          <a:effectLst/>
                        </a:rPr>
                        <a:t>Potasium</a:t>
                      </a:r>
                      <a:endParaRPr lang="id-ID" sz="1600" b="0">
                        <a:effectLst/>
                        <a:latin typeface="inherit"/>
                      </a:endParaRPr>
                    </a:p>
                  </a:txBody>
                  <a:tcPr marL="41592" marR="41592" marT="16637" marB="16637" anchor="ctr"/>
                </a:tc>
                <a:tc>
                  <a:txBody>
                    <a:bodyPr/>
                    <a:lstStyle/>
                    <a:p>
                      <a:pPr algn="l" fontAlgn="base"/>
                      <a:r>
                        <a:rPr lang="id-ID" sz="1600">
                          <a:effectLst/>
                        </a:rPr>
                        <a:t>140</a:t>
                      </a:r>
                      <a:endParaRPr lang="id-ID" sz="1600" b="0">
                        <a:effectLst/>
                        <a:latin typeface="inherit"/>
                      </a:endParaRPr>
                    </a:p>
                  </a:txBody>
                  <a:tcPr marL="41592" marR="41592" marT="16637" marB="16637" anchor="ctr"/>
                </a:tc>
                <a:tc>
                  <a:txBody>
                    <a:bodyPr/>
                    <a:lstStyle/>
                    <a:p>
                      <a:pPr algn="l" fontAlgn="base"/>
                      <a:r>
                        <a:rPr lang="id-ID" sz="1600">
                          <a:effectLst/>
                        </a:rPr>
                        <a:t>100</a:t>
                      </a:r>
                      <a:endParaRPr lang="id-ID" sz="1600" b="0">
                        <a:effectLst/>
                        <a:latin typeface="inherit"/>
                      </a:endParaRPr>
                    </a:p>
                  </a:txBody>
                  <a:tcPr marL="41592" marR="41592" marT="16637" marB="16637" anchor="ctr"/>
                </a:tc>
                <a:tc>
                  <a:txBody>
                    <a:bodyPr/>
                    <a:lstStyle/>
                    <a:p>
                      <a:pPr algn="l" fontAlgn="base"/>
                      <a:r>
                        <a:rPr lang="id-ID" sz="1600">
                          <a:effectLst/>
                        </a:rPr>
                        <a:t>125</a:t>
                      </a:r>
                      <a:endParaRPr lang="id-ID" sz="1600" b="0">
                        <a:effectLst/>
                        <a:latin typeface="inherit"/>
                      </a:endParaRPr>
                    </a:p>
                  </a:txBody>
                  <a:tcPr marL="41592" marR="41592" marT="16637" marB="16637" anchor="ctr"/>
                </a:tc>
                <a:extLst>
                  <a:ext uri="{0D108BD9-81ED-4DB2-BD59-A6C34878D82A}">
                    <a16:rowId xmlns:a16="http://schemas.microsoft.com/office/drawing/2014/main" xmlns="" val="10012"/>
                  </a:ext>
                </a:extLst>
              </a:tr>
              <a:tr h="272846">
                <a:tc>
                  <a:txBody>
                    <a:bodyPr/>
                    <a:lstStyle/>
                    <a:p>
                      <a:pPr algn="l" fontAlgn="base"/>
                      <a:r>
                        <a:rPr lang="id-ID" sz="1600">
                          <a:effectLst/>
                        </a:rPr>
                        <a:t>Kasium</a:t>
                      </a:r>
                      <a:endParaRPr lang="id-ID" sz="1600" b="0">
                        <a:effectLst/>
                        <a:latin typeface="inherit"/>
                      </a:endParaRPr>
                    </a:p>
                  </a:txBody>
                  <a:tcPr marL="41592" marR="41592" marT="16637" marB="16637" anchor="ctr"/>
                </a:tc>
                <a:tc>
                  <a:txBody>
                    <a:bodyPr/>
                    <a:lstStyle/>
                    <a:p>
                      <a:pPr algn="l" fontAlgn="base"/>
                      <a:r>
                        <a:rPr lang="id-ID" sz="1600">
                          <a:effectLst/>
                        </a:rPr>
                        <a:t>8</a:t>
                      </a:r>
                      <a:endParaRPr lang="id-ID" sz="1600" b="0">
                        <a:effectLst/>
                        <a:latin typeface="inherit"/>
                      </a:endParaRPr>
                    </a:p>
                  </a:txBody>
                  <a:tcPr marL="41592" marR="41592" marT="16637" marB="16637" anchor="ctr"/>
                </a:tc>
                <a:tc>
                  <a:txBody>
                    <a:bodyPr/>
                    <a:lstStyle/>
                    <a:p>
                      <a:pPr algn="l" fontAlgn="base"/>
                      <a:r>
                        <a:rPr lang="id-ID" sz="1600">
                          <a:effectLst/>
                        </a:rPr>
                        <a:t>133</a:t>
                      </a:r>
                      <a:endParaRPr lang="id-ID" sz="1600" b="0">
                        <a:effectLst/>
                        <a:latin typeface="inherit"/>
                      </a:endParaRPr>
                    </a:p>
                  </a:txBody>
                  <a:tcPr marL="41592" marR="41592" marT="16637" marB="16637" anchor="ctr"/>
                </a:tc>
                <a:tc>
                  <a:txBody>
                    <a:bodyPr/>
                    <a:lstStyle/>
                    <a:p>
                      <a:pPr algn="l" fontAlgn="base"/>
                      <a:r>
                        <a:rPr lang="id-ID" sz="1600">
                          <a:effectLst/>
                        </a:rPr>
                        <a:t>50</a:t>
                      </a:r>
                      <a:endParaRPr lang="id-ID" sz="1600" b="0">
                        <a:effectLst/>
                        <a:latin typeface="inherit"/>
                      </a:endParaRPr>
                    </a:p>
                  </a:txBody>
                  <a:tcPr marL="41592" marR="41592" marT="16637" marB="16637" anchor="ctr"/>
                </a:tc>
                <a:extLst>
                  <a:ext uri="{0D108BD9-81ED-4DB2-BD59-A6C34878D82A}">
                    <a16:rowId xmlns:a16="http://schemas.microsoft.com/office/drawing/2014/main" xmlns="" val="10013"/>
                  </a:ext>
                </a:extLst>
              </a:tr>
              <a:tr h="272846">
                <a:tc>
                  <a:txBody>
                    <a:bodyPr/>
                    <a:lstStyle/>
                    <a:p>
                      <a:pPr algn="l" fontAlgn="base"/>
                      <a:r>
                        <a:rPr lang="id-ID" sz="1600">
                          <a:effectLst/>
                        </a:rPr>
                        <a:t>Fosfor</a:t>
                      </a:r>
                      <a:endParaRPr lang="id-ID" sz="1600" b="0">
                        <a:effectLst/>
                        <a:latin typeface="inherit"/>
                      </a:endParaRPr>
                    </a:p>
                  </a:txBody>
                  <a:tcPr marL="41592" marR="41592" marT="16637" marB="16637" anchor="ctr"/>
                </a:tc>
                <a:tc>
                  <a:txBody>
                    <a:bodyPr/>
                    <a:lstStyle/>
                    <a:p>
                      <a:pPr algn="l" fontAlgn="base"/>
                      <a:r>
                        <a:rPr lang="id-ID" sz="1600">
                          <a:effectLst/>
                        </a:rPr>
                        <a:t>18</a:t>
                      </a:r>
                      <a:endParaRPr lang="id-ID" sz="1600" b="0">
                        <a:effectLst/>
                        <a:latin typeface="inherit"/>
                      </a:endParaRPr>
                    </a:p>
                  </a:txBody>
                  <a:tcPr marL="41592" marR="41592" marT="16637" marB="16637" anchor="ctr"/>
                </a:tc>
                <a:tc>
                  <a:txBody>
                    <a:bodyPr/>
                    <a:lstStyle/>
                    <a:p>
                      <a:pPr algn="l" fontAlgn="base"/>
                      <a:r>
                        <a:rPr lang="id-ID" sz="1600">
                          <a:effectLst/>
                        </a:rPr>
                        <a:t>530</a:t>
                      </a:r>
                      <a:endParaRPr lang="id-ID" sz="1600" b="0">
                        <a:effectLst/>
                        <a:latin typeface="inherit"/>
                      </a:endParaRPr>
                    </a:p>
                  </a:txBody>
                  <a:tcPr marL="41592" marR="41592" marT="16637" marB="16637" anchor="ctr"/>
                </a:tc>
                <a:tc>
                  <a:txBody>
                    <a:bodyPr/>
                    <a:lstStyle/>
                    <a:p>
                      <a:pPr algn="l" fontAlgn="base"/>
                      <a:r>
                        <a:rPr lang="id-ID" sz="1600">
                          <a:effectLst/>
                        </a:rPr>
                        <a:t>193</a:t>
                      </a:r>
                      <a:endParaRPr lang="id-ID" sz="1600" b="0">
                        <a:effectLst/>
                        <a:latin typeface="inherit"/>
                      </a:endParaRPr>
                    </a:p>
                  </a:txBody>
                  <a:tcPr marL="41592" marR="41592" marT="16637" marB="16637" anchor="ctr"/>
                </a:tc>
                <a:extLst>
                  <a:ext uri="{0D108BD9-81ED-4DB2-BD59-A6C34878D82A}">
                    <a16:rowId xmlns:a16="http://schemas.microsoft.com/office/drawing/2014/main" xmlns="" val="10014"/>
                  </a:ext>
                </a:extLst>
              </a:tr>
              <a:tr h="272846">
                <a:tc>
                  <a:txBody>
                    <a:bodyPr/>
                    <a:lstStyle/>
                    <a:p>
                      <a:pPr algn="l" fontAlgn="base"/>
                      <a:r>
                        <a:rPr lang="id-ID" sz="1600">
                          <a:effectLst/>
                        </a:rPr>
                        <a:t>Besi</a:t>
                      </a:r>
                      <a:endParaRPr lang="id-ID" sz="1600" b="0">
                        <a:effectLst/>
                        <a:latin typeface="inherit"/>
                      </a:endParaRPr>
                    </a:p>
                  </a:txBody>
                  <a:tcPr marL="41592" marR="41592" marT="16637" marB="16637" anchor="ctr"/>
                </a:tc>
                <a:tc>
                  <a:txBody>
                    <a:bodyPr/>
                    <a:lstStyle/>
                    <a:p>
                      <a:pPr algn="l" fontAlgn="base"/>
                      <a:r>
                        <a:rPr lang="id-ID" sz="1600">
                          <a:effectLst/>
                        </a:rPr>
                        <a:t>0.1</a:t>
                      </a:r>
                      <a:endParaRPr lang="id-ID" sz="1600" b="0">
                        <a:effectLst/>
                        <a:latin typeface="inherit"/>
                      </a:endParaRPr>
                    </a:p>
                  </a:txBody>
                  <a:tcPr marL="41592" marR="41592" marT="16637" marB="16637" anchor="ctr"/>
                </a:tc>
                <a:tc>
                  <a:txBody>
                    <a:bodyPr/>
                    <a:lstStyle/>
                    <a:p>
                      <a:pPr algn="l" fontAlgn="base"/>
                      <a:r>
                        <a:rPr lang="id-ID" sz="1600">
                          <a:effectLst/>
                        </a:rPr>
                        <a:t>4.8</a:t>
                      </a:r>
                      <a:endParaRPr lang="id-ID" sz="1600" b="0">
                        <a:effectLst/>
                        <a:latin typeface="inherit"/>
                      </a:endParaRPr>
                    </a:p>
                  </a:txBody>
                  <a:tcPr marL="41592" marR="41592" marT="16637" marB="16637" anchor="ctr"/>
                </a:tc>
                <a:tc>
                  <a:txBody>
                    <a:bodyPr/>
                    <a:lstStyle/>
                    <a:p>
                      <a:pPr algn="l" fontAlgn="base"/>
                      <a:r>
                        <a:rPr lang="id-ID" sz="1600">
                          <a:effectLst/>
                        </a:rPr>
                        <a:t>1.7</a:t>
                      </a:r>
                      <a:endParaRPr lang="id-ID" sz="1600" b="0">
                        <a:effectLst/>
                        <a:latin typeface="inherit"/>
                      </a:endParaRPr>
                    </a:p>
                  </a:txBody>
                  <a:tcPr marL="41592" marR="41592" marT="16637" marB="16637" anchor="ctr"/>
                </a:tc>
                <a:extLst>
                  <a:ext uri="{0D108BD9-81ED-4DB2-BD59-A6C34878D82A}">
                    <a16:rowId xmlns:a16="http://schemas.microsoft.com/office/drawing/2014/main" xmlns="" val="10015"/>
                  </a:ext>
                </a:extLst>
              </a:tr>
              <a:tr h="272846">
                <a:tc>
                  <a:txBody>
                    <a:bodyPr/>
                    <a:lstStyle/>
                    <a:p>
                      <a:pPr algn="l" fontAlgn="base"/>
                      <a:r>
                        <a:rPr lang="id-ID" sz="1600">
                          <a:effectLst/>
                        </a:rPr>
                        <a:t>Magnesium</a:t>
                      </a:r>
                      <a:endParaRPr lang="id-ID" sz="1600" b="0">
                        <a:effectLst/>
                        <a:latin typeface="inherit"/>
                      </a:endParaRPr>
                    </a:p>
                  </a:txBody>
                  <a:tcPr marL="41592" marR="41592" marT="16637" marB="16637" anchor="ctr"/>
                </a:tc>
                <a:tc>
                  <a:txBody>
                    <a:bodyPr/>
                    <a:lstStyle/>
                    <a:p>
                      <a:pPr algn="l" fontAlgn="base"/>
                      <a:r>
                        <a:rPr lang="id-ID" sz="1600">
                          <a:effectLst/>
                        </a:rPr>
                        <a:t>10</a:t>
                      </a:r>
                      <a:endParaRPr lang="id-ID" sz="1600" b="0">
                        <a:effectLst/>
                        <a:latin typeface="inherit"/>
                      </a:endParaRPr>
                    </a:p>
                  </a:txBody>
                  <a:tcPr marL="41592" marR="41592" marT="16637" marB="16637" anchor="ctr"/>
                </a:tc>
                <a:tc>
                  <a:txBody>
                    <a:bodyPr/>
                    <a:lstStyle/>
                    <a:p>
                      <a:pPr algn="l" fontAlgn="base"/>
                      <a:r>
                        <a:rPr lang="id-ID" sz="1600">
                          <a:effectLst/>
                        </a:rPr>
                        <a:t>15</a:t>
                      </a:r>
                      <a:endParaRPr lang="id-ID" sz="1600" b="0">
                        <a:effectLst/>
                        <a:latin typeface="inherit"/>
                      </a:endParaRPr>
                    </a:p>
                  </a:txBody>
                  <a:tcPr marL="41592" marR="41592" marT="16637" marB="16637" anchor="ctr"/>
                </a:tc>
                <a:tc>
                  <a:txBody>
                    <a:bodyPr/>
                    <a:lstStyle/>
                    <a:p>
                      <a:pPr algn="l" fontAlgn="base"/>
                      <a:r>
                        <a:rPr lang="id-ID" sz="1600">
                          <a:effectLst/>
                        </a:rPr>
                        <a:t>12</a:t>
                      </a:r>
                      <a:endParaRPr lang="id-ID" sz="1600" b="0">
                        <a:effectLst/>
                        <a:latin typeface="inherit"/>
                      </a:endParaRPr>
                    </a:p>
                  </a:txBody>
                  <a:tcPr marL="41592" marR="41592" marT="16637" marB="16637" anchor="ctr"/>
                </a:tc>
                <a:extLst>
                  <a:ext uri="{0D108BD9-81ED-4DB2-BD59-A6C34878D82A}">
                    <a16:rowId xmlns:a16="http://schemas.microsoft.com/office/drawing/2014/main" xmlns="" val="10016"/>
                  </a:ext>
                </a:extLst>
              </a:tr>
              <a:tr h="272846">
                <a:tc>
                  <a:txBody>
                    <a:bodyPr/>
                    <a:lstStyle/>
                    <a:p>
                      <a:pPr algn="l" fontAlgn="base"/>
                      <a:r>
                        <a:rPr lang="id-ID" sz="1600">
                          <a:effectLst/>
                        </a:rPr>
                        <a:t>Sulfur</a:t>
                      </a:r>
                      <a:endParaRPr lang="id-ID" sz="1600" b="0">
                        <a:effectLst/>
                        <a:latin typeface="inherit"/>
                      </a:endParaRPr>
                    </a:p>
                  </a:txBody>
                  <a:tcPr marL="41592" marR="41592" marT="16637" marB="16637" anchor="ctr"/>
                </a:tc>
                <a:tc>
                  <a:txBody>
                    <a:bodyPr/>
                    <a:lstStyle/>
                    <a:p>
                      <a:pPr algn="l" fontAlgn="base"/>
                      <a:r>
                        <a:rPr lang="id-ID" sz="1600">
                          <a:effectLst/>
                        </a:rPr>
                        <a:t>163</a:t>
                      </a:r>
                      <a:endParaRPr lang="id-ID" sz="1600" b="0">
                        <a:effectLst/>
                        <a:latin typeface="inherit"/>
                      </a:endParaRPr>
                    </a:p>
                  </a:txBody>
                  <a:tcPr marL="41592" marR="41592" marT="16637" marB="16637" anchor="ctr"/>
                </a:tc>
                <a:tc>
                  <a:txBody>
                    <a:bodyPr/>
                    <a:lstStyle/>
                    <a:p>
                      <a:pPr algn="l" fontAlgn="base"/>
                      <a:r>
                        <a:rPr lang="id-ID" sz="1600">
                          <a:effectLst/>
                        </a:rPr>
                        <a:t>165</a:t>
                      </a:r>
                      <a:endParaRPr lang="id-ID" sz="1600" b="0">
                        <a:effectLst/>
                        <a:latin typeface="inherit"/>
                      </a:endParaRPr>
                    </a:p>
                  </a:txBody>
                  <a:tcPr marL="41592" marR="41592" marT="16637" marB="16637" anchor="ctr"/>
                </a:tc>
                <a:tc>
                  <a:txBody>
                    <a:bodyPr/>
                    <a:lstStyle/>
                    <a:p>
                      <a:pPr algn="l" fontAlgn="base"/>
                      <a:r>
                        <a:rPr lang="id-ID" sz="1600">
                          <a:effectLst/>
                        </a:rPr>
                        <a:t>164</a:t>
                      </a:r>
                      <a:endParaRPr lang="id-ID" sz="1600" b="0">
                        <a:effectLst/>
                        <a:latin typeface="inherit"/>
                      </a:endParaRPr>
                    </a:p>
                  </a:txBody>
                  <a:tcPr marL="41592" marR="41592" marT="16637" marB="16637" anchor="ctr"/>
                </a:tc>
                <a:extLst>
                  <a:ext uri="{0D108BD9-81ED-4DB2-BD59-A6C34878D82A}">
                    <a16:rowId xmlns:a16="http://schemas.microsoft.com/office/drawing/2014/main" xmlns="" val="10017"/>
                  </a:ext>
                </a:extLst>
              </a:tr>
              <a:tr h="272846">
                <a:tc>
                  <a:txBody>
                    <a:bodyPr/>
                    <a:lstStyle/>
                    <a:p>
                      <a:pPr algn="l" fontAlgn="base"/>
                      <a:r>
                        <a:rPr lang="id-ID" sz="1600">
                          <a:effectLst/>
                        </a:rPr>
                        <a:t>Seng</a:t>
                      </a:r>
                      <a:endParaRPr lang="id-ID" sz="1600" b="0">
                        <a:effectLst/>
                        <a:latin typeface="inherit"/>
                      </a:endParaRPr>
                    </a:p>
                  </a:txBody>
                  <a:tcPr marL="41592" marR="41592" marT="16637" marB="16637" anchor="ctr"/>
                </a:tc>
                <a:tc>
                  <a:txBody>
                    <a:bodyPr/>
                    <a:lstStyle/>
                    <a:p>
                      <a:pPr algn="l" fontAlgn="base"/>
                      <a:r>
                        <a:rPr lang="id-ID" sz="1600">
                          <a:effectLst/>
                        </a:rPr>
                        <a:t>0.12</a:t>
                      </a:r>
                      <a:endParaRPr lang="id-ID" sz="1600" b="0">
                        <a:effectLst/>
                        <a:latin typeface="inherit"/>
                      </a:endParaRPr>
                    </a:p>
                  </a:txBody>
                  <a:tcPr marL="41592" marR="41592" marT="16637" marB="16637" anchor="ctr"/>
                </a:tc>
                <a:tc>
                  <a:txBody>
                    <a:bodyPr/>
                    <a:lstStyle/>
                    <a:p>
                      <a:pPr algn="l" fontAlgn="base"/>
                      <a:r>
                        <a:rPr lang="id-ID" sz="1600">
                          <a:effectLst/>
                        </a:rPr>
                        <a:t>3.9</a:t>
                      </a:r>
                      <a:endParaRPr lang="id-ID" sz="1600" b="0">
                        <a:effectLst/>
                        <a:latin typeface="inherit"/>
                      </a:endParaRPr>
                    </a:p>
                  </a:txBody>
                  <a:tcPr marL="41592" marR="41592" marT="16637" marB="16637" anchor="ctr"/>
                </a:tc>
                <a:tc>
                  <a:txBody>
                    <a:bodyPr/>
                    <a:lstStyle/>
                    <a:p>
                      <a:pPr algn="l" fontAlgn="base"/>
                      <a:r>
                        <a:rPr lang="id-ID" sz="1600">
                          <a:effectLst/>
                        </a:rPr>
                        <a:t>1.4</a:t>
                      </a:r>
                      <a:endParaRPr lang="id-ID" sz="1600" b="0">
                        <a:effectLst/>
                        <a:latin typeface="inherit"/>
                      </a:endParaRPr>
                    </a:p>
                  </a:txBody>
                  <a:tcPr marL="41592" marR="41592" marT="16637" marB="16637" anchor="ctr"/>
                </a:tc>
                <a:extLst>
                  <a:ext uri="{0D108BD9-81ED-4DB2-BD59-A6C34878D82A}">
                    <a16:rowId xmlns:a16="http://schemas.microsoft.com/office/drawing/2014/main" xmlns="" val="10018"/>
                  </a:ext>
                </a:extLst>
              </a:tr>
              <a:tr h="272846">
                <a:tc>
                  <a:txBody>
                    <a:bodyPr/>
                    <a:lstStyle/>
                    <a:p>
                      <a:pPr algn="l" fontAlgn="base"/>
                      <a:r>
                        <a:rPr lang="id-ID" sz="1600">
                          <a:effectLst/>
                        </a:rPr>
                        <a:t>Tembaga</a:t>
                      </a:r>
                      <a:endParaRPr lang="id-ID" sz="1600" b="0">
                        <a:effectLst/>
                        <a:latin typeface="inherit"/>
                      </a:endParaRPr>
                    </a:p>
                  </a:txBody>
                  <a:tcPr marL="41592" marR="41592" marT="16637" marB="16637" anchor="ctr"/>
                </a:tc>
                <a:tc>
                  <a:txBody>
                    <a:bodyPr/>
                    <a:lstStyle/>
                    <a:p>
                      <a:pPr algn="l" fontAlgn="base"/>
                      <a:r>
                        <a:rPr lang="id-ID" sz="1600">
                          <a:effectLst/>
                        </a:rPr>
                        <a:t>0.02</a:t>
                      </a:r>
                      <a:endParaRPr lang="id-ID" sz="1600" b="0">
                        <a:effectLst/>
                        <a:latin typeface="inherit"/>
                      </a:endParaRPr>
                    </a:p>
                  </a:txBody>
                  <a:tcPr marL="41592" marR="41592" marT="16637" marB="16637" anchor="ctr"/>
                </a:tc>
                <a:tc>
                  <a:txBody>
                    <a:bodyPr/>
                    <a:lstStyle/>
                    <a:p>
                      <a:pPr algn="l" fontAlgn="base"/>
                      <a:r>
                        <a:rPr lang="id-ID" sz="1600">
                          <a:effectLst/>
                        </a:rPr>
                        <a:t>0.14</a:t>
                      </a:r>
                      <a:endParaRPr lang="id-ID" sz="1600" b="0">
                        <a:effectLst/>
                        <a:latin typeface="inherit"/>
                      </a:endParaRPr>
                    </a:p>
                  </a:txBody>
                  <a:tcPr marL="41592" marR="41592" marT="16637" marB="16637" anchor="ctr"/>
                </a:tc>
                <a:tc>
                  <a:txBody>
                    <a:bodyPr/>
                    <a:lstStyle/>
                    <a:p>
                      <a:pPr algn="l" fontAlgn="base"/>
                      <a:r>
                        <a:rPr lang="id-ID" sz="1600">
                          <a:effectLst/>
                        </a:rPr>
                        <a:t>0.06</a:t>
                      </a:r>
                      <a:endParaRPr lang="id-ID" sz="1600" b="0">
                        <a:effectLst/>
                        <a:latin typeface="inherit"/>
                      </a:endParaRPr>
                    </a:p>
                  </a:txBody>
                  <a:tcPr marL="41592" marR="41592" marT="16637" marB="16637" anchor="ctr"/>
                </a:tc>
                <a:extLst>
                  <a:ext uri="{0D108BD9-81ED-4DB2-BD59-A6C34878D82A}">
                    <a16:rowId xmlns:a16="http://schemas.microsoft.com/office/drawing/2014/main" xmlns="" val="10019"/>
                  </a:ext>
                </a:extLst>
              </a:tr>
              <a:tr h="272846">
                <a:tc>
                  <a:txBody>
                    <a:bodyPr/>
                    <a:lstStyle/>
                    <a:p>
                      <a:pPr algn="l" fontAlgn="base"/>
                      <a:r>
                        <a:rPr lang="id-ID" sz="1600">
                          <a:effectLst/>
                        </a:rPr>
                        <a:t>Mangan</a:t>
                      </a:r>
                      <a:endParaRPr lang="id-ID" sz="1600" b="0">
                        <a:effectLst/>
                        <a:latin typeface="inherit"/>
                      </a:endParaRPr>
                    </a:p>
                  </a:txBody>
                  <a:tcPr marL="41592" marR="41592" marT="16637" marB="16637" anchor="ctr"/>
                </a:tc>
                <a:tc>
                  <a:txBody>
                    <a:bodyPr/>
                    <a:lstStyle/>
                    <a:p>
                      <a:pPr algn="l" fontAlgn="base"/>
                      <a:r>
                        <a:rPr lang="id-ID" sz="1600">
                          <a:effectLst/>
                        </a:rPr>
                        <a:t>0.007</a:t>
                      </a:r>
                      <a:endParaRPr lang="id-ID" sz="1600" b="0">
                        <a:effectLst/>
                        <a:latin typeface="inherit"/>
                      </a:endParaRPr>
                    </a:p>
                  </a:txBody>
                  <a:tcPr marL="41592" marR="41592" marT="16637" marB="16637" anchor="ctr"/>
                </a:tc>
                <a:tc>
                  <a:txBody>
                    <a:bodyPr/>
                    <a:lstStyle/>
                    <a:p>
                      <a:pPr algn="l" fontAlgn="base"/>
                      <a:r>
                        <a:rPr lang="id-ID" sz="1600">
                          <a:effectLst/>
                        </a:rPr>
                        <a:t>0.11</a:t>
                      </a:r>
                      <a:endParaRPr lang="id-ID" sz="1600" b="0">
                        <a:effectLst/>
                        <a:latin typeface="inherit"/>
                      </a:endParaRPr>
                    </a:p>
                  </a:txBody>
                  <a:tcPr marL="41592" marR="41592" marT="16637" marB="16637" anchor="ctr"/>
                </a:tc>
                <a:tc>
                  <a:txBody>
                    <a:bodyPr/>
                    <a:lstStyle/>
                    <a:p>
                      <a:pPr algn="l" fontAlgn="base"/>
                      <a:r>
                        <a:rPr lang="id-ID" sz="1600">
                          <a:effectLst/>
                        </a:rPr>
                        <a:t>0.04</a:t>
                      </a:r>
                      <a:endParaRPr lang="id-ID" sz="1600" b="0">
                        <a:effectLst/>
                        <a:latin typeface="inherit"/>
                      </a:endParaRPr>
                    </a:p>
                  </a:txBody>
                  <a:tcPr marL="41592" marR="41592" marT="16637" marB="16637" anchor="ctr"/>
                </a:tc>
                <a:extLst>
                  <a:ext uri="{0D108BD9-81ED-4DB2-BD59-A6C34878D82A}">
                    <a16:rowId xmlns:a16="http://schemas.microsoft.com/office/drawing/2014/main" xmlns="" val="10020"/>
                  </a:ext>
                </a:extLst>
              </a:tr>
              <a:tr h="272846">
                <a:tc>
                  <a:txBody>
                    <a:bodyPr/>
                    <a:lstStyle/>
                    <a:p>
                      <a:pPr algn="l" fontAlgn="base"/>
                      <a:r>
                        <a:rPr lang="id-ID" sz="1600">
                          <a:effectLst/>
                        </a:rPr>
                        <a:t>Iodin</a:t>
                      </a:r>
                      <a:endParaRPr lang="id-ID" sz="1600" b="0">
                        <a:effectLst/>
                        <a:latin typeface="inherit"/>
                      </a:endParaRPr>
                    </a:p>
                  </a:txBody>
                  <a:tcPr marL="41592" marR="41592" marT="16637" marB="16637" anchor="ctr"/>
                </a:tc>
                <a:tc>
                  <a:txBody>
                    <a:bodyPr/>
                    <a:lstStyle/>
                    <a:p>
                      <a:pPr algn="l" fontAlgn="base"/>
                      <a:r>
                        <a:rPr lang="id-ID" sz="1600">
                          <a:effectLst/>
                        </a:rPr>
                        <a:t>0.003</a:t>
                      </a:r>
                      <a:endParaRPr lang="id-ID" sz="1600" b="0">
                        <a:effectLst/>
                        <a:latin typeface="inherit"/>
                      </a:endParaRPr>
                    </a:p>
                  </a:txBody>
                  <a:tcPr marL="41592" marR="41592" marT="16637" marB="16637" anchor="ctr"/>
                </a:tc>
                <a:tc>
                  <a:txBody>
                    <a:bodyPr/>
                    <a:lstStyle/>
                    <a:p>
                      <a:pPr algn="l" fontAlgn="base"/>
                      <a:r>
                        <a:rPr lang="id-ID" sz="1600">
                          <a:effectLst/>
                        </a:rPr>
                        <a:t>0.14</a:t>
                      </a:r>
                      <a:endParaRPr lang="id-ID" sz="1600" b="0">
                        <a:effectLst/>
                        <a:latin typeface="inherit"/>
                      </a:endParaRPr>
                    </a:p>
                  </a:txBody>
                  <a:tcPr marL="41592" marR="41592" marT="16637" marB="16637" anchor="ctr"/>
                </a:tc>
                <a:tc>
                  <a:txBody>
                    <a:bodyPr/>
                    <a:lstStyle/>
                    <a:p>
                      <a:pPr algn="l" fontAlgn="base"/>
                      <a:r>
                        <a:rPr lang="id-ID" sz="1600" dirty="0">
                          <a:effectLst/>
                        </a:rPr>
                        <a:t>0.05</a:t>
                      </a:r>
                      <a:endParaRPr lang="id-ID" sz="1600" b="0" dirty="0">
                        <a:effectLst/>
                        <a:latin typeface="inherit"/>
                      </a:endParaRPr>
                    </a:p>
                  </a:txBody>
                  <a:tcPr marL="41592" marR="41592" marT="16637" marB="16637" anchor="ctr"/>
                </a:tc>
                <a:extLst>
                  <a:ext uri="{0D108BD9-81ED-4DB2-BD59-A6C34878D82A}">
                    <a16:rowId xmlns:a16="http://schemas.microsoft.com/office/drawing/2014/main" xmlns="" val="10021"/>
                  </a:ext>
                </a:extLst>
              </a:tr>
            </a:tbl>
          </a:graphicData>
        </a:graphic>
      </p:graphicFrame>
    </p:spTree>
    <p:extLst>
      <p:ext uri="{BB962C8B-B14F-4D97-AF65-F5344CB8AC3E}">
        <p14:creationId xmlns:p14="http://schemas.microsoft.com/office/powerpoint/2010/main" val="318011660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323529" y="886147"/>
          <a:ext cx="8496944" cy="4415060"/>
        </p:xfrm>
        <a:graphic>
          <a:graphicData uri="http://schemas.openxmlformats.org/drawingml/2006/table">
            <a:tbl>
              <a:tblPr>
                <a:tableStyleId>{284E427A-3D55-4303-BF80-6455036E1DE7}</a:tableStyleId>
              </a:tblPr>
              <a:tblGrid>
                <a:gridCol w="3173133">
                  <a:extLst>
                    <a:ext uri="{9D8B030D-6E8A-4147-A177-3AD203B41FA5}">
                      <a16:colId xmlns:a16="http://schemas.microsoft.com/office/drawing/2014/main" xmlns="" val="20000"/>
                    </a:ext>
                  </a:extLst>
                </a:gridCol>
                <a:gridCol w="1674709">
                  <a:extLst>
                    <a:ext uri="{9D8B030D-6E8A-4147-A177-3AD203B41FA5}">
                      <a16:colId xmlns:a16="http://schemas.microsoft.com/office/drawing/2014/main" xmlns="" val="20001"/>
                    </a:ext>
                  </a:extLst>
                </a:gridCol>
                <a:gridCol w="1992021">
                  <a:extLst>
                    <a:ext uri="{9D8B030D-6E8A-4147-A177-3AD203B41FA5}">
                      <a16:colId xmlns:a16="http://schemas.microsoft.com/office/drawing/2014/main" xmlns="" val="20002"/>
                    </a:ext>
                  </a:extLst>
                </a:gridCol>
                <a:gridCol w="1657081">
                  <a:extLst>
                    <a:ext uri="{9D8B030D-6E8A-4147-A177-3AD203B41FA5}">
                      <a16:colId xmlns:a16="http://schemas.microsoft.com/office/drawing/2014/main" xmlns="" val="20003"/>
                    </a:ext>
                  </a:extLst>
                </a:gridCol>
              </a:tblGrid>
              <a:tr h="339620">
                <a:tc gridSpan="4">
                  <a:txBody>
                    <a:bodyPr/>
                    <a:lstStyle/>
                    <a:p>
                      <a:pPr algn="l" fontAlgn="base"/>
                      <a:r>
                        <a:rPr lang="id-ID">
                          <a:effectLst/>
                        </a:rPr>
                        <a:t>Vitamin</a:t>
                      </a:r>
                      <a:endParaRPr lang="id-ID" b="0">
                        <a:effectLst/>
                        <a:latin typeface="inherit"/>
                      </a:endParaRPr>
                    </a:p>
                  </a:txBody>
                  <a:tcPr marL="47625" marR="47625" marT="19050" marB="19050" anchor="ct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xmlns="" val="10000"/>
                  </a:ext>
                </a:extLst>
              </a:tr>
              <a:tr h="339620">
                <a:tc>
                  <a:txBody>
                    <a:bodyPr/>
                    <a:lstStyle/>
                    <a:p>
                      <a:pPr algn="l" fontAlgn="base"/>
                      <a:r>
                        <a:rPr lang="id-ID">
                          <a:effectLst/>
                        </a:rPr>
                        <a:t>Asam Askorbat</a:t>
                      </a:r>
                      <a:endParaRPr lang="id-ID" b="0">
                        <a:effectLst/>
                        <a:latin typeface="inherit"/>
                      </a:endParaRPr>
                    </a:p>
                  </a:txBody>
                  <a:tcPr marL="47625" marR="47625" marT="19050" marB="19050" anchor="ctr"/>
                </a:tc>
                <a:tc>
                  <a:txBody>
                    <a:bodyPr/>
                    <a:lstStyle/>
                    <a:p>
                      <a:pPr algn="l" fontAlgn="base"/>
                      <a:r>
                        <a:rPr lang="id-ID">
                          <a:effectLst/>
                        </a:rPr>
                        <a:t>0</a:t>
                      </a:r>
                      <a:endParaRPr lang="id-ID" b="0">
                        <a:effectLst/>
                        <a:latin typeface="inherit"/>
                      </a:endParaRPr>
                    </a:p>
                  </a:txBody>
                  <a:tcPr marL="47625" marR="47625" marT="19050" marB="19050" anchor="ctr"/>
                </a:tc>
                <a:tc>
                  <a:txBody>
                    <a:bodyPr/>
                    <a:lstStyle/>
                    <a:p>
                      <a:pPr algn="l" fontAlgn="base"/>
                      <a:r>
                        <a:rPr lang="id-ID">
                          <a:effectLst/>
                        </a:rPr>
                        <a:t>0</a:t>
                      </a:r>
                      <a:endParaRPr lang="id-ID" b="0">
                        <a:effectLst/>
                        <a:latin typeface="inherit"/>
                      </a:endParaRPr>
                    </a:p>
                  </a:txBody>
                  <a:tcPr marL="47625" marR="47625" marT="19050" marB="19050" anchor="ctr"/>
                </a:tc>
                <a:tc>
                  <a:txBody>
                    <a:bodyPr/>
                    <a:lstStyle/>
                    <a:p>
                      <a:pPr algn="l" fontAlgn="base"/>
                      <a:r>
                        <a:rPr lang="id-ID">
                          <a:effectLst/>
                        </a:rPr>
                        <a:t>0</a:t>
                      </a:r>
                      <a:endParaRPr lang="id-ID" b="0">
                        <a:effectLst/>
                        <a:latin typeface="inherit"/>
                      </a:endParaRPr>
                    </a:p>
                  </a:txBody>
                  <a:tcPr marL="47625" marR="47625" marT="19050" marB="19050" anchor="ctr"/>
                </a:tc>
                <a:extLst>
                  <a:ext uri="{0D108BD9-81ED-4DB2-BD59-A6C34878D82A}">
                    <a16:rowId xmlns:a16="http://schemas.microsoft.com/office/drawing/2014/main" xmlns="" val="10001"/>
                  </a:ext>
                </a:extLst>
              </a:tr>
              <a:tr h="339620">
                <a:tc>
                  <a:txBody>
                    <a:bodyPr/>
                    <a:lstStyle/>
                    <a:p>
                      <a:pPr algn="l" fontAlgn="base"/>
                      <a:r>
                        <a:rPr lang="id-ID">
                          <a:effectLst/>
                        </a:rPr>
                        <a:t>Vitamin A, Eqivalen retinol</a:t>
                      </a:r>
                      <a:endParaRPr lang="id-ID" b="0">
                        <a:effectLst/>
                        <a:latin typeface="inherit"/>
                      </a:endParaRPr>
                    </a:p>
                  </a:txBody>
                  <a:tcPr marL="47625" marR="47625" marT="19050" marB="19050" anchor="ctr"/>
                </a:tc>
                <a:tc>
                  <a:txBody>
                    <a:bodyPr/>
                    <a:lstStyle/>
                    <a:p>
                      <a:pPr algn="l" fontAlgn="base"/>
                      <a:r>
                        <a:rPr lang="id-ID">
                          <a:effectLst/>
                        </a:rPr>
                        <a:t>0</a:t>
                      </a:r>
                      <a:endParaRPr lang="id-ID" b="0">
                        <a:effectLst/>
                        <a:latin typeface="inherit"/>
                      </a:endParaRPr>
                    </a:p>
                  </a:txBody>
                  <a:tcPr marL="47625" marR="47625" marT="19050" marB="19050" anchor="ctr"/>
                </a:tc>
                <a:tc>
                  <a:txBody>
                    <a:bodyPr/>
                    <a:lstStyle/>
                    <a:p>
                      <a:pPr algn="l" fontAlgn="base"/>
                      <a:r>
                        <a:rPr lang="id-ID">
                          <a:effectLst/>
                        </a:rPr>
                        <a:t>450</a:t>
                      </a:r>
                      <a:endParaRPr lang="id-ID" b="0">
                        <a:effectLst/>
                        <a:latin typeface="inherit"/>
                      </a:endParaRPr>
                    </a:p>
                  </a:txBody>
                  <a:tcPr marL="47625" marR="47625" marT="19050" marB="19050" anchor="ctr"/>
                </a:tc>
                <a:tc>
                  <a:txBody>
                    <a:bodyPr/>
                    <a:lstStyle/>
                    <a:p>
                      <a:pPr algn="l" fontAlgn="base"/>
                      <a:r>
                        <a:rPr lang="id-ID">
                          <a:effectLst/>
                        </a:rPr>
                        <a:t>150</a:t>
                      </a:r>
                      <a:endParaRPr lang="id-ID" b="0">
                        <a:effectLst/>
                        <a:latin typeface="inherit"/>
                      </a:endParaRPr>
                    </a:p>
                  </a:txBody>
                  <a:tcPr marL="47625" marR="47625" marT="19050" marB="19050" anchor="ctr"/>
                </a:tc>
                <a:extLst>
                  <a:ext uri="{0D108BD9-81ED-4DB2-BD59-A6C34878D82A}">
                    <a16:rowId xmlns:a16="http://schemas.microsoft.com/office/drawing/2014/main" xmlns="" val="10002"/>
                  </a:ext>
                </a:extLst>
              </a:tr>
              <a:tr h="339620">
                <a:tc>
                  <a:txBody>
                    <a:bodyPr/>
                    <a:lstStyle/>
                    <a:p>
                      <a:pPr algn="l" fontAlgn="base"/>
                      <a:r>
                        <a:rPr lang="id-ID">
                          <a:effectLst/>
                        </a:rPr>
                        <a:t>Vitamin D</a:t>
                      </a:r>
                      <a:endParaRPr lang="id-ID" b="0">
                        <a:effectLst/>
                        <a:latin typeface="inherit"/>
                      </a:endParaRPr>
                    </a:p>
                  </a:txBody>
                  <a:tcPr marL="47625" marR="47625" marT="19050" marB="19050" anchor="ctr"/>
                </a:tc>
                <a:tc>
                  <a:txBody>
                    <a:bodyPr/>
                    <a:lstStyle/>
                    <a:p>
                      <a:pPr algn="l" fontAlgn="base"/>
                      <a:r>
                        <a:rPr lang="id-ID">
                          <a:effectLst/>
                        </a:rPr>
                        <a:t>0</a:t>
                      </a:r>
                      <a:endParaRPr lang="id-ID" b="0">
                        <a:effectLst/>
                        <a:latin typeface="inherit"/>
                      </a:endParaRPr>
                    </a:p>
                  </a:txBody>
                  <a:tcPr marL="47625" marR="47625" marT="19050" marB="19050" anchor="ctr"/>
                </a:tc>
                <a:tc>
                  <a:txBody>
                    <a:bodyPr/>
                    <a:lstStyle/>
                    <a:p>
                      <a:pPr algn="l" fontAlgn="base"/>
                      <a:r>
                        <a:rPr lang="id-ID">
                          <a:effectLst/>
                        </a:rPr>
                        <a:t>4.5</a:t>
                      </a:r>
                      <a:endParaRPr lang="id-ID" b="0">
                        <a:effectLst/>
                        <a:latin typeface="inherit"/>
                      </a:endParaRPr>
                    </a:p>
                  </a:txBody>
                  <a:tcPr marL="47625" marR="47625" marT="19050" marB="19050" anchor="ctr"/>
                </a:tc>
                <a:tc>
                  <a:txBody>
                    <a:bodyPr/>
                    <a:lstStyle/>
                    <a:p>
                      <a:pPr algn="l" fontAlgn="base"/>
                      <a:r>
                        <a:rPr lang="id-ID">
                          <a:effectLst/>
                        </a:rPr>
                        <a:t>1.5</a:t>
                      </a:r>
                      <a:endParaRPr lang="id-ID" b="0">
                        <a:effectLst/>
                        <a:latin typeface="inherit"/>
                      </a:endParaRPr>
                    </a:p>
                  </a:txBody>
                  <a:tcPr marL="47625" marR="47625" marT="19050" marB="19050" anchor="ctr"/>
                </a:tc>
                <a:extLst>
                  <a:ext uri="{0D108BD9-81ED-4DB2-BD59-A6C34878D82A}">
                    <a16:rowId xmlns:a16="http://schemas.microsoft.com/office/drawing/2014/main" xmlns="" val="10003"/>
                  </a:ext>
                </a:extLst>
              </a:tr>
              <a:tr h="339620">
                <a:tc>
                  <a:txBody>
                    <a:bodyPr/>
                    <a:lstStyle/>
                    <a:p>
                      <a:pPr algn="l" fontAlgn="base"/>
                      <a:r>
                        <a:rPr lang="id-ID">
                          <a:effectLst/>
                        </a:rPr>
                        <a:t>Vitamin E</a:t>
                      </a:r>
                      <a:endParaRPr lang="id-ID" b="0">
                        <a:effectLst/>
                        <a:latin typeface="inherit"/>
                      </a:endParaRPr>
                    </a:p>
                  </a:txBody>
                  <a:tcPr marL="47625" marR="47625" marT="19050" marB="19050" anchor="ctr"/>
                </a:tc>
                <a:tc>
                  <a:txBody>
                    <a:bodyPr/>
                    <a:lstStyle/>
                    <a:p>
                      <a:pPr algn="l" fontAlgn="base"/>
                      <a:r>
                        <a:rPr lang="id-ID">
                          <a:effectLst/>
                        </a:rPr>
                        <a:t>0</a:t>
                      </a:r>
                      <a:endParaRPr lang="id-ID" b="0">
                        <a:effectLst/>
                        <a:latin typeface="inherit"/>
                      </a:endParaRPr>
                    </a:p>
                  </a:txBody>
                  <a:tcPr marL="47625" marR="47625" marT="19050" marB="19050" anchor="ctr"/>
                </a:tc>
                <a:tc>
                  <a:txBody>
                    <a:bodyPr/>
                    <a:lstStyle/>
                    <a:p>
                      <a:pPr algn="l" fontAlgn="base"/>
                      <a:r>
                        <a:rPr lang="id-ID">
                          <a:effectLst/>
                        </a:rPr>
                        <a:t>3600</a:t>
                      </a:r>
                      <a:endParaRPr lang="id-ID" b="0">
                        <a:effectLst/>
                        <a:latin typeface="inherit"/>
                      </a:endParaRPr>
                    </a:p>
                  </a:txBody>
                  <a:tcPr marL="47625" marR="47625" marT="19050" marB="19050" anchor="ctr"/>
                </a:tc>
                <a:tc>
                  <a:txBody>
                    <a:bodyPr/>
                    <a:lstStyle/>
                    <a:p>
                      <a:pPr algn="l" fontAlgn="base"/>
                      <a:r>
                        <a:rPr lang="id-ID">
                          <a:effectLst/>
                        </a:rPr>
                        <a:t>1200</a:t>
                      </a:r>
                      <a:endParaRPr lang="id-ID" b="0">
                        <a:effectLst/>
                        <a:latin typeface="inherit"/>
                      </a:endParaRPr>
                    </a:p>
                  </a:txBody>
                  <a:tcPr marL="47625" marR="47625" marT="19050" marB="19050" anchor="ctr"/>
                </a:tc>
                <a:extLst>
                  <a:ext uri="{0D108BD9-81ED-4DB2-BD59-A6C34878D82A}">
                    <a16:rowId xmlns:a16="http://schemas.microsoft.com/office/drawing/2014/main" xmlns="" val="10004"/>
                  </a:ext>
                </a:extLst>
              </a:tr>
              <a:tr h="339620">
                <a:tc>
                  <a:txBody>
                    <a:bodyPr/>
                    <a:lstStyle/>
                    <a:p>
                      <a:pPr algn="l" fontAlgn="base"/>
                      <a:r>
                        <a:rPr lang="id-ID">
                          <a:effectLst/>
                        </a:rPr>
                        <a:t>Vitamin B1</a:t>
                      </a:r>
                      <a:endParaRPr lang="id-ID" b="0">
                        <a:effectLst/>
                        <a:latin typeface="inherit"/>
                      </a:endParaRPr>
                    </a:p>
                  </a:txBody>
                  <a:tcPr marL="47625" marR="47625" marT="19050" marB="19050" anchor="ctr"/>
                </a:tc>
                <a:tc>
                  <a:txBody>
                    <a:bodyPr/>
                    <a:lstStyle/>
                    <a:p>
                      <a:pPr algn="l" fontAlgn="base"/>
                      <a:r>
                        <a:rPr lang="id-ID">
                          <a:effectLst/>
                        </a:rPr>
                        <a:t>10</a:t>
                      </a:r>
                      <a:endParaRPr lang="id-ID" b="0">
                        <a:effectLst/>
                        <a:latin typeface="inherit"/>
                      </a:endParaRPr>
                    </a:p>
                  </a:txBody>
                  <a:tcPr marL="47625" marR="47625" marT="19050" marB="19050" anchor="ctr"/>
                </a:tc>
                <a:tc>
                  <a:txBody>
                    <a:bodyPr/>
                    <a:lstStyle/>
                    <a:p>
                      <a:pPr algn="l" fontAlgn="base"/>
                      <a:r>
                        <a:rPr lang="id-ID">
                          <a:effectLst/>
                        </a:rPr>
                        <a:t>250</a:t>
                      </a:r>
                      <a:endParaRPr lang="id-ID" b="0">
                        <a:effectLst/>
                        <a:latin typeface="inherit"/>
                      </a:endParaRPr>
                    </a:p>
                  </a:txBody>
                  <a:tcPr marL="47625" marR="47625" marT="19050" marB="19050" anchor="ctr"/>
                </a:tc>
                <a:tc>
                  <a:txBody>
                    <a:bodyPr/>
                    <a:lstStyle/>
                    <a:p>
                      <a:pPr algn="l" fontAlgn="base"/>
                      <a:r>
                        <a:rPr lang="id-ID">
                          <a:effectLst/>
                        </a:rPr>
                        <a:t>913</a:t>
                      </a:r>
                      <a:endParaRPr lang="id-ID" b="0">
                        <a:effectLst/>
                        <a:latin typeface="inherit"/>
                      </a:endParaRPr>
                    </a:p>
                  </a:txBody>
                  <a:tcPr marL="47625" marR="47625" marT="19050" marB="19050" anchor="ctr"/>
                </a:tc>
                <a:extLst>
                  <a:ext uri="{0D108BD9-81ED-4DB2-BD59-A6C34878D82A}">
                    <a16:rowId xmlns:a16="http://schemas.microsoft.com/office/drawing/2014/main" xmlns="" val="10005"/>
                  </a:ext>
                </a:extLst>
              </a:tr>
              <a:tr h="339620">
                <a:tc>
                  <a:txBody>
                    <a:bodyPr/>
                    <a:lstStyle/>
                    <a:p>
                      <a:pPr algn="l" fontAlgn="base"/>
                      <a:r>
                        <a:rPr lang="id-ID">
                          <a:effectLst/>
                        </a:rPr>
                        <a:t>Vitamin B2</a:t>
                      </a:r>
                      <a:endParaRPr lang="id-ID" b="0">
                        <a:effectLst/>
                        <a:latin typeface="inherit"/>
                      </a:endParaRPr>
                    </a:p>
                  </a:txBody>
                  <a:tcPr marL="47625" marR="47625" marT="19050" marB="19050" anchor="ctr"/>
                </a:tc>
                <a:tc>
                  <a:txBody>
                    <a:bodyPr/>
                    <a:lstStyle/>
                    <a:p>
                      <a:pPr algn="l" fontAlgn="base"/>
                      <a:r>
                        <a:rPr lang="id-ID">
                          <a:effectLst/>
                        </a:rPr>
                        <a:t>430</a:t>
                      </a:r>
                      <a:endParaRPr lang="id-ID" b="0">
                        <a:effectLst/>
                        <a:latin typeface="inherit"/>
                      </a:endParaRPr>
                    </a:p>
                  </a:txBody>
                  <a:tcPr marL="47625" marR="47625" marT="19050" marB="19050" anchor="ctr"/>
                </a:tc>
                <a:tc>
                  <a:txBody>
                    <a:bodyPr/>
                    <a:lstStyle/>
                    <a:p>
                      <a:pPr algn="l" fontAlgn="base"/>
                      <a:r>
                        <a:rPr lang="id-ID">
                          <a:effectLst/>
                        </a:rPr>
                        <a:t>480</a:t>
                      </a:r>
                      <a:endParaRPr lang="id-ID" b="0">
                        <a:effectLst/>
                        <a:latin typeface="inherit"/>
                      </a:endParaRPr>
                    </a:p>
                  </a:txBody>
                  <a:tcPr marL="47625" marR="47625" marT="19050" marB="19050" anchor="ctr"/>
                </a:tc>
                <a:tc>
                  <a:txBody>
                    <a:bodyPr/>
                    <a:lstStyle/>
                    <a:p>
                      <a:pPr algn="l" fontAlgn="base"/>
                      <a:r>
                        <a:rPr lang="id-ID">
                          <a:effectLst/>
                        </a:rPr>
                        <a:t>447</a:t>
                      </a:r>
                      <a:endParaRPr lang="id-ID" b="0">
                        <a:effectLst/>
                        <a:latin typeface="inherit"/>
                      </a:endParaRPr>
                    </a:p>
                  </a:txBody>
                  <a:tcPr marL="47625" marR="47625" marT="19050" marB="19050" anchor="ctr"/>
                </a:tc>
                <a:extLst>
                  <a:ext uri="{0D108BD9-81ED-4DB2-BD59-A6C34878D82A}">
                    <a16:rowId xmlns:a16="http://schemas.microsoft.com/office/drawing/2014/main" xmlns="" val="10006"/>
                  </a:ext>
                </a:extLst>
              </a:tr>
              <a:tr h="339620">
                <a:tc>
                  <a:txBody>
                    <a:bodyPr/>
                    <a:lstStyle/>
                    <a:p>
                      <a:pPr algn="l" fontAlgn="base"/>
                      <a:r>
                        <a:rPr lang="id-ID">
                          <a:effectLst/>
                        </a:rPr>
                        <a:t>Vitamin B6</a:t>
                      </a:r>
                      <a:endParaRPr lang="id-ID" b="0">
                        <a:effectLst/>
                        <a:latin typeface="inherit"/>
                      </a:endParaRPr>
                    </a:p>
                  </a:txBody>
                  <a:tcPr marL="47625" marR="47625" marT="19050" marB="19050" anchor="ctr"/>
                </a:tc>
                <a:tc>
                  <a:txBody>
                    <a:bodyPr/>
                    <a:lstStyle/>
                    <a:p>
                      <a:pPr algn="l" fontAlgn="base"/>
                      <a:r>
                        <a:rPr lang="id-ID">
                          <a:effectLst/>
                        </a:rPr>
                        <a:t>10</a:t>
                      </a:r>
                      <a:endParaRPr lang="id-ID" b="0">
                        <a:effectLst/>
                        <a:latin typeface="inherit"/>
                      </a:endParaRPr>
                    </a:p>
                  </a:txBody>
                  <a:tcPr marL="47625" marR="47625" marT="19050" marB="19050" anchor="ctr"/>
                </a:tc>
                <a:tc>
                  <a:txBody>
                    <a:bodyPr/>
                    <a:lstStyle/>
                    <a:p>
                      <a:pPr algn="l" fontAlgn="base"/>
                      <a:r>
                        <a:rPr lang="id-ID">
                          <a:effectLst/>
                        </a:rPr>
                        <a:t>370</a:t>
                      </a:r>
                      <a:endParaRPr lang="id-ID" b="0">
                        <a:effectLst/>
                        <a:latin typeface="inherit"/>
                      </a:endParaRPr>
                    </a:p>
                  </a:txBody>
                  <a:tcPr marL="47625" marR="47625" marT="19050" marB="19050" anchor="ctr"/>
                </a:tc>
                <a:tc>
                  <a:txBody>
                    <a:bodyPr/>
                    <a:lstStyle/>
                    <a:p>
                      <a:pPr algn="l" fontAlgn="base"/>
                      <a:r>
                        <a:rPr lang="id-ID">
                          <a:effectLst/>
                        </a:rPr>
                        <a:t>133</a:t>
                      </a:r>
                      <a:endParaRPr lang="id-ID" b="0">
                        <a:effectLst/>
                        <a:latin typeface="inherit"/>
                      </a:endParaRPr>
                    </a:p>
                  </a:txBody>
                  <a:tcPr marL="47625" marR="47625" marT="19050" marB="19050" anchor="ctr"/>
                </a:tc>
                <a:extLst>
                  <a:ext uri="{0D108BD9-81ED-4DB2-BD59-A6C34878D82A}">
                    <a16:rowId xmlns:a16="http://schemas.microsoft.com/office/drawing/2014/main" xmlns="" val="10007"/>
                  </a:ext>
                </a:extLst>
              </a:tr>
              <a:tr h="339620">
                <a:tc>
                  <a:txBody>
                    <a:bodyPr/>
                    <a:lstStyle/>
                    <a:p>
                      <a:pPr algn="l" fontAlgn="base"/>
                      <a:r>
                        <a:rPr lang="id-ID">
                          <a:effectLst/>
                        </a:rPr>
                        <a:t>Vitamin B12</a:t>
                      </a:r>
                      <a:endParaRPr lang="id-ID" b="0">
                        <a:effectLst/>
                        <a:latin typeface="inherit"/>
                      </a:endParaRPr>
                    </a:p>
                  </a:txBody>
                  <a:tcPr marL="47625" marR="47625" marT="19050" marB="19050" anchor="ctr"/>
                </a:tc>
                <a:tc>
                  <a:txBody>
                    <a:bodyPr/>
                    <a:lstStyle/>
                    <a:p>
                      <a:pPr algn="l" fontAlgn="base"/>
                      <a:r>
                        <a:rPr lang="id-ID">
                          <a:effectLst/>
                        </a:rPr>
                        <a:t>0.1</a:t>
                      </a:r>
                      <a:endParaRPr lang="id-ID" b="0">
                        <a:effectLst/>
                        <a:latin typeface="inherit"/>
                      </a:endParaRPr>
                    </a:p>
                  </a:txBody>
                  <a:tcPr marL="47625" marR="47625" marT="19050" marB="19050" anchor="ctr"/>
                </a:tc>
                <a:tc>
                  <a:txBody>
                    <a:bodyPr/>
                    <a:lstStyle/>
                    <a:p>
                      <a:pPr algn="l" fontAlgn="base"/>
                      <a:r>
                        <a:rPr lang="id-ID">
                          <a:effectLst/>
                        </a:rPr>
                        <a:t>2.8</a:t>
                      </a:r>
                      <a:endParaRPr lang="id-ID" b="0">
                        <a:effectLst/>
                        <a:latin typeface="inherit"/>
                      </a:endParaRPr>
                    </a:p>
                  </a:txBody>
                  <a:tcPr marL="47625" marR="47625" marT="19050" marB="19050" anchor="ctr"/>
                </a:tc>
                <a:tc>
                  <a:txBody>
                    <a:bodyPr/>
                    <a:lstStyle/>
                    <a:p>
                      <a:pPr algn="l" fontAlgn="base"/>
                      <a:r>
                        <a:rPr lang="id-ID">
                          <a:effectLst/>
                        </a:rPr>
                        <a:t>1</a:t>
                      </a:r>
                      <a:endParaRPr lang="id-ID" b="0">
                        <a:effectLst/>
                        <a:latin typeface="inherit"/>
                      </a:endParaRPr>
                    </a:p>
                  </a:txBody>
                  <a:tcPr marL="47625" marR="47625" marT="19050" marB="19050" anchor="ctr"/>
                </a:tc>
                <a:extLst>
                  <a:ext uri="{0D108BD9-81ED-4DB2-BD59-A6C34878D82A}">
                    <a16:rowId xmlns:a16="http://schemas.microsoft.com/office/drawing/2014/main" xmlns="" val="10008"/>
                  </a:ext>
                </a:extLst>
              </a:tr>
              <a:tr h="339620">
                <a:tc>
                  <a:txBody>
                    <a:bodyPr/>
                    <a:lstStyle/>
                    <a:p>
                      <a:pPr algn="l" fontAlgn="base"/>
                      <a:r>
                        <a:rPr lang="id-ID">
                          <a:effectLst/>
                        </a:rPr>
                        <a:t>Asam Folat</a:t>
                      </a:r>
                      <a:endParaRPr lang="id-ID" b="0">
                        <a:effectLst/>
                        <a:latin typeface="inherit"/>
                      </a:endParaRPr>
                    </a:p>
                  </a:txBody>
                  <a:tcPr marL="47625" marR="47625" marT="19050" marB="19050" anchor="ctr"/>
                </a:tc>
                <a:tc>
                  <a:txBody>
                    <a:bodyPr/>
                    <a:lstStyle/>
                    <a:p>
                      <a:pPr algn="l" fontAlgn="base"/>
                      <a:r>
                        <a:rPr lang="id-ID">
                          <a:effectLst/>
                        </a:rPr>
                        <a:t>12</a:t>
                      </a:r>
                      <a:endParaRPr lang="id-ID" b="0">
                        <a:effectLst/>
                        <a:latin typeface="inherit"/>
                      </a:endParaRPr>
                    </a:p>
                  </a:txBody>
                  <a:tcPr marL="47625" marR="47625" marT="19050" marB="19050" anchor="ctr"/>
                </a:tc>
                <a:tc>
                  <a:txBody>
                    <a:bodyPr/>
                    <a:lstStyle/>
                    <a:p>
                      <a:pPr algn="l" fontAlgn="base"/>
                      <a:r>
                        <a:rPr lang="id-ID">
                          <a:effectLst/>
                        </a:rPr>
                        <a:t>140</a:t>
                      </a:r>
                      <a:endParaRPr lang="id-ID" b="0">
                        <a:effectLst/>
                        <a:latin typeface="inherit"/>
                      </a:endParaRPr>
                    </a:p>
                  </a:txBody>
                  <a:tcPr marL="47625" marR="47625" marT="19050" marB="19050" anchor="ctr"/>
                </a:tc>
                <a:tc>
                  <a:txBody>
                    <a:bodyPr/>
                    <a:lstStyle/>
                    <a:p>
                      <a:pPr algn="l" fontAlgn="base"/>
                      <a:r>
                        <a:rPr lang="id-ID">
                          <a:effectLst/>
                        </a:rPr>
                        <a:t>56</a:t>
                      </a:r>
                      <a:endParaRPr lang="id-ID" b="0">
                        <a:effectLst/>
                        <a:latin typeface="inherit"/>
                      </a:endParaRPr>
                    </a:p>
                  </a:txBody>
                  <a:tcPr marL="47625" marR="47625" marT="19050" marB="19050" anchor="ctr"/>
                </a:tc>
                <a:extLst>
                  <a:ext uri="{0D108BD9-81ED-4DB2-BD59-A6C34878D82A}">
                    <a16:rowId xmlns:a16="http://schemas.microsoft.com/office/drawing/2014/main" xmlns="" val="10009"/>
                  </a:ext>
                </a:extLst>
              </a:tr>
              <a:tr h="339620">
                <a:tc>
                  <a:txBody>
                    <a:bodyPr/>
                    <a:lstStyle/>
                    <a:p>
                      <a:pPr algn="l" fontAlgn="base"/>
                      <a:r>
                        <a:rPr lang="id-ID">
                          <a:effectLst/>
                        </a:rPr>
                        <a:t>Niasin</a:t>
                      </a:r>
                      <a:endParaRPr lang="id-ID" b="0">
                        <a:effectLst/>
                        <a:latin typeface="inherit"/>
                      </a:endParaRPr>
                    </a:p>
                  </a:txBody>
                  <a:tcPr marL="47625" marR="47625" marT="19050" marB="19050" anchor="ctr"/>
                </a:tc>
                <a:tc>
                  <a:txBody>
                    <a:bodyPr/>
                    <a:lstStyle/>
                    <a:p>
                      <a:pPr algn="l" fontAlgn="base"/>
                      <a:r>
                        <a:rPr lang="id-ID">
                          <a:effectLst/>
                        </a:rPr>
                        <a:t>90</a:t>
                      </a:r>
                      <a:endParaRPr lang="id-ID" b="0">
                        <a:effectLst/>
                        <a:latin typeface="inherit"/>
                      </a:endParaRPr>
                    </a:p>
                  </a:txBody>
                  <a:tcPr marL="47625" marR="47625" marT="19050" marB="19050" anchor="ctr"/>
                </a:tc>
                <a:tc>
                  <a:txBody>
                    <a:bodyPr/>
                    <a:lstStyle/>
                    <a:p>
                      <a:pPr algn="l" fontAlgn="base"/>
                      <a:r>
                        <a:rPr lang="id-ID">
                          <a:effectLst/>
                        </a:rPr>
                        <a:t>60</a:t>
                      </a:r>
                      <a:endParaRPr lang="id-ID" b="0">
                        <a:effectLst/>
                        <a:latin typeface="inherit"/>
                      </a:endParaRPr>
                    </a:p>
                  </a:txBody>
                  <a:tcPr marL="47625" marR="47625" marT="19050" marB="19050" anchor="ctr"/>
                </a:tc>
                <a:tc>
                  <a:txBody>
                    <a:bodyPr/>
                    <a:lstStyle/>
                    <a:p>
                      <a:pPr algn="l" fontAlgn="base"/>
                      <a:r>
                        <a:rPr lang="id-ID">
                          <a:effectLst/>
                        </a:rPr>
                        <a:t>79</a:t>
                      </a:r>
                      <a:endParaRPr lang="id-ID" b="0">
                        <a:effectLst/>
                        <a:latin typeface="inherit"/>
                      </a:endParaRPr>
                    </a:p>
                  </a:txBody>
                  <a:tcPr marL="47625" marR="47625" marT="19050" marB="19050" anchor="ctr"/>
                </a:tc>
                <a:extLst>
                  <a:ext uri="{0D108BD9-81ED-4DB2-BD59-A6C34878D82A}">
                    <a16:rowId xmlns:a16="http://schemas.microsoft.com/office/drawing/2014/main" xmlns="" val="10010"/>
                  </a:ext>
                </a:extLst>
              </a:tr>
              <a:tr h="339620">
                <a:tc>
                  <a:txBody>
                    <a:bodyPr/>
                    <a:lstStyle/>
                    <a:p>
                      <a:pPr algn="l" fontAlgn="base"/>
                      <a:r>
                        <a:rPr lang="id-ID">
                          <a:effectLst/>
                        </a:rPr>
                        <a:t>Biotin</a:t>
                      </a:r>
                      <a:endParaRPr lang="id-ID" b="0">
                        <a:effectLst/>
                        <a:latin typeface="inherit"/>
                      </a:endParaRPr>
                    </a:p>
                  </a:txBody>
                  <a:tcPr marL="47625" marR="47625" marT="19050" marB="19050" anchor="ctr"/>
                </a:tc>
                <a:tc>
                  <a:txBody>
                    <a:bodyPr/>
                    <a:lstStyle/>
                    <a:p>
                      <a:pPr algn="l" fontAlgn="base"/>
                      <a:r>
                        <a:rPr lang="id-ID">
                          <a:effectLst/>
                        </a:rPr>
                        <a:t>7</a:t>
                      </a:r>
                      <a:endParaRPr lang="id-ID" b="0">
                        <a:effectLst/>
                        <a:latin typeface="inherit"/>
                      </a:endParaRPr>
                    </a:p>
                  </a:txBody>
                  <a:tcPr marL="47625" marR="47625" marT="19050" marB="19050" anchor="ctr"/>
                </a:tc>
                <a:tc>
                  <a:txBody>
                    <a:bodyPr/>
                    <a:lstStyle/>
                    <a:p>
                      <a:pPr algn="l" fontAlgn="base"/>
                      <a:r>
                        <a:rPr lang="id-ID">
                          <a:effectLst/>
                        </a:rPr>
                        <a:t>60</a:t>
                      </a:r>
                      <a:endParaRPr lang="id-ID" b="0">
                        <a:effectLst/>
                        <a:latin typeface="inherit"/>
                      </a:endParaRPr>
                    </a:p>
                  </a:txBody>
                  <a:tcPr marL="47625" marR="47625" marT="19050" marB="19050" anchor="ctr"/>
                </a:tc>
                <a:tc>
                  <a:txBody>
                    <a:bodyPr/>
                    <a:lstStyle/>
                    <a:p>
                      <a:pPr algn="l" fontAlgn="base"/>
                      <a:r>
                        <a:rPr lang="id-ID">
                          <a:effectLst/>
                        </a:rPr>
                        <a:t>25</a:t>
                      </a:r>
                      <a:endParaRPr lang="id-ID" b="0">
                        <a:effectLst/>
                        <a:latin typeface="inherit"/>
                      </a:endParaRPr>
                    </a:p>
                  </a:txBody>
                  <a:tcPr marL="47625" marR="47625" marT="19050" marB="19050" anchor="ctr"/>
                </a:tc>
                <a:extLst>
                  <a:ext uri="{0D108BD9-81ED-4DB2-BD59-A6C34878D82A}">
                    <a16:rowId xmlns:a16="http://schemas.microsoft.com/office/drawing/2014/main" xmlns="" val="10011"/>
                  </a:ext>
                </a:extLst>
              </a:tr>
              <a:tr h="339620">
                <a:tc>
                  <a:txBody>
                    <a:bodyPr/>
                    <a:lstStyle/>
                    <a:p>
                      <a:pPr algn="l" fontAlgn="base"/>
                      <a:r>
                        <a:rPr lang="id-ID">
                          <a:effectLst/>
                        </a:rPr>
                        <a:t>Asam Pantotenat</a:t>
                      </a:r>
                      <a:endParaRPr lang="id-ID" b="0">
                        <a:effectLst/>
                        <a:latin typeface="inherit"/>
                      </a:endParaRPr>
                    </a:p>
                  </a:txBody>
                  <a:tcPr marL="47625" marR="47625" marT="19050" marB="19050" anchor="ctr"/>
                </a:tc>
                <a:tc>
                  <a:txBody>
                    <a:bodyPr/>
                    <a:lstStyle/>
                    <a:p>
                      <a:pPr algn="l" fontAlgn="base"/>
                      <a:r>
                        <a:rPr lang="id-ID">
                          <a:effectLst/>
                        </a:rPr>
                        <a:t>250</a:t>
                      </a:r>
                      <a:endParaRPr lang="id-ID" b="0">
                        <a:effectLst/>
                        <a:latin typeface="inherit"/>
                      </a:endParaRPr>
                    </a:p>
                  </a:txBody>
                  <a:tcPr marL="47625" marR="47625" marT="19050" marB="19050" anchor="ctr"/>
                </a:tc>
                <a:tc>
                  <a:txBody>
                    <a:bodyPr/>
                    <a:lstStyle/>
                    <a:p>
                      <a:pPr algn="l" fontAlgn="base"/>
                      <a:r>
                        <a:rPr lang="id-ID">
                          <a:effectLst/>
                        </a:rPr>
                        <a:t>4500</a:t>
                      </a:r>
                      <a:endParaRPr lang="id-ID" b="0">
                        <a:effectLst/>
                        <a:latin typeface="inherit"/>
                      </a:endParaRPr>
                    </a:p>
                  </a:txBody>
                  <a:tcPr marL="47625" marR="47625" marT="19050" marB="19050" anchor="ctr"/>
                </a:tc>
                <a:tc>
                  <a:txBody>
                    <a:bodyPr/>
                    <a:lstStyle/>
                    <a:p>
                      <a:pPr algn="l" fontAlgn="base"/>
                      <a:r>
                        <a:rPr lang="id-ID" dirty="0">
                          <a:effectLst/>
                        </a:rPr>
                        <a:t>1700</a:t>
                      </a:r>
                      <a:endParaRPr lang="id-ID" b="0" dirty="0">
                        <a:effectLst/>
                        <a:latin typeface="inherit"/>
                      </a:endParaRPr>
                    </a:p>
                  </a:txBody>
                  <a:tcPr marL="47625" marR="47625" marT="19050" marB="19050" anchor="ctr"/>
                </a:tc>
                <a:extLst>
                  <a:ext uri="{0D108BD9-81ED-4DB2-BD59-A6C34878D82A}">
                    <a16:rowId xmlns:a16="http://schemas.microsoft.com/office/drawing/2014/main" xmlns="" val="10012"/>
                  </a:ext>
                </a:extLst>
              </a:tr>
            </a:tbl>
          </a:graphicData>
        </a:graphic>
      </p:graphicFrame>
    </p:spTree>
    <p:extLst>
      <p:ext uri="{BB962C8B-B14F-4D97-AF65-F5344CB8AC3E}">
        <p14:creationId xmlns:p14="http://schemas.microsoft.com/office/powerpoint/2010/main" val="238966755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NANA\Downloads\telur-ayam_20180416_112847.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15816" y="332656"/>
            <a:ext cx="3816424" cy="201622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Oval 4"/>
          <p:cNvSpPr/>
          <p:nvPr/>
        </p:nvSpPr>
        <p:spPr>
          <a:xfrm>
            <a:off x="1763688" y="3558722"/>
            <a:ext cx="2088232" cy="12241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Kolin</a:t>
            </a:r>
            <a:endParaRPr lang="id-ID" dirty="0"/>
          </a:p>
        </p:txBody>
      </p:sp>
      <p:sp>
        <p:nvSpPr>
          <p:cNvPr id="7" name="Oval 6"/>
          <p:cNvSpPr/>
          <p:nvPr/>
        </p:nvSpPr>
        <p:spPr>
          <a:xfrm>
            <a:off x="5868144" y="3558722"/>
            <a:ext cx="1944216" cy="12241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Lutein</a:t>
            </a:r>
            <a:endParaRPr lang="id-ID" dirty="0"/>
          </a:p>
        </p:txBody>
      </p:sp>
      <p:cxnSp>
        <p:nvCxnSpPr>
          <p:cNvPr id="9" name="Straight Arrow Connector 8"/>
          <p:cNvCxnSpPr/>
          <p:nvPr/>
        </p:nvCxnSpPr>
        <p:spPr>
          <a:xfrm flipH="1">
            <a:off x="3131840" y="2420888"/>
            <a:ext cx="936104" cy="7920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5724128" y="2420888"/>
            <a:ext cx="792088" cy="9361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05469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noAutofit/>
          </a:bodyPr>
          <a:lstStyle/>
          <a:p>
            <a:pPr marL="0" indent="0">
              <a:buNone/>
            </a:pPr>
            <a:endParaRPr lang="id-ID" sz="2000" dirty="0" smtClean="0">
              <a:latin typeface="Times New Roman" pitchFamily="18" charset="0"/>
              <a:cs typeface="Times New Roman" pitchFamily="18" charset="0"/>
            </a:endParaRPr>
          </a:p>
          <a:p>
            <a:pPr marL="0" indent="0">
              <a:buNone/>
            </a:pPr>
            <a:endParaRPr lang="id-ID" sz="2000" dirty="0">
              <a:latin typeface="Times New Roman" pitchFamily="18" charset="0"/>
              <a:cs typeface="Times New Roman" pitchFamily="18" charset="0"/>
            </a:endParaRPr>
          </a:p>
          <a:p>
            <a:pPr marL="0" lvl="0" indent="0">
              <a:buNone/>
            </a:pPr>
            <a:endParaRPr lang="id-ID" sz="2000" b="0" i="0" smtClean="0">
              <a:solidFill>
                <a:srgbClr val="2C3E50"/>
              </a:solidFill>
              <a:effectLst/>
              <a:latin typeface="Times New Roman" pitchFamily="18" charset="0"/>
              <a:cs typeface="Times New Roman" pitchFamily="18" charset="0"/>
            </a:endParaRPr>
          </a:p>
          <a:p>
            <a:pPr marL="0" lvl="0" indent="0">
              <a:buNone/>
            </a:pPr>
            <a:endParaRPr lang="id-ID" sz="2000" b="0" i="0" dirty="0" smtClean="0">
              <a:solidFill>
                <a:srgbClr val="2C3E50"/>
              </a:solidFill>
              <a:effectLst/>
              <a:latin typeface="Times New Roman" pitchFamily="18" charset="0"/>
              <a:cs typeface="Times New Roman" pitchFamily="18" charset="0"/>
            </a:endParaRPr>
          </a:p>
          <a:p>
            <a:pPr marL="0" lvl="0" indent="0">
              <a:buNone/>
            </a:pPr>
            <a:r>
              <a:rPr lang="id-ID" sz="2000" b="0" i="0" dirty="0" smtClean="0">
                <a:solidFill>
                  <a:srgbClr val="2C3E50"/>
                </a:solidFill>
                <a:effectLst/>
                <a:latin typeface="Times New Roman" pitchFamily="18" charset="0"/>
                <a:cs typeface="Times New Roman" pitchFamily="18" charset="0"/>
              </a:rPr>
              <a:t>Kolin merupakan zat gizi esensial yang digunakan sebagai komponen vitamin B kompleks, berperan dalam pembentukan membran sel yang bertugas menyampaikan sinyal atau pesan  dalam sistem saraf dan otak. Berdasarkan penelitian, kolin telah terbukti membantu dalam perkembangan memori dan kecerdasan. Sejak masa kehamilan, perkembangan janin, terutama masa perkembangan otak.</a:t>
            </a:r>
            <a:r>
              <a:rPr lang="id-ID" sz="2000" b="0" i="0" dirty="0" smtClean="0">
                <a:solidFill>
                  <a:srgbClr val="2C3E50"/>
                </a:solidFill>
                <a:effectLst/>
                <a:latin typeface="Source Sans Pro"/>
              </a:rPr>
              <a:t> </a:t>
            </a:r>
            <a:r>
              <a:rPr lang="id-ID" sz="2000" b="0" i="0" dirty="0" smtClean="0">
                <a:solidFill>
                  <a:srgbClr val="2C3E50"/>
                </a:solidFill>
                <a:effectLst/>
                <a:latin typeface="Times New Roman" pitchFamily="18" charset="0"/>
                <a:cs typeface="Times New Roman" pitchFamily="18" charset="0"/>
              </a:rPr>
              <a:t>Dalam telur, kolin ditemukan dalam kuning telur. Telur merupakan sumber yang kolin yang sangat baik dan serbaguna bagi ibu hamil, karena telur juga mengandung nutrisi selain kolin, yang dibutuhkan oleh wanita hamil dan menyusui seperti folat dan zat besi. Dari sisi kesehatan, keberadaan Kolin berguna untuk mencegah kanker hati, penyakit kardiovaskuler, Bahkan, konsumsi Kolin yang cukup dapat menurunkan resiko kanker payudara. Kekurangan Kolin selama masa kehamilan dapat memberikan dampak negatif bagi pembangunan daerah otak janin, terutama yang terkait dengan memori dan pembelajaran</a:t>
            </a:r>
            <a:endParaRPr lang="id-ID" sz="2000" dirty="0">
              <a:solidFill>
                <a:prstClr val="black"/>
              </a:solidFill>
              <a:latin typeface="Times New Roman" pitchFamily="18" charset="0"/>
              <a:cs typeface="Times New Roman" pitchFamily="18" charset="0"/>
            </a:endParaRPr>
          </a:p>
        </p:txBody>
      </p:sp>
      <p:sp>
        <p:nvSpPr>
          <p:cNvPr id="4" name="Oval 3"/>
          <p:cNvSpPr/>
          <p:nvPr/>
        </p:nvSpPr>
        <p:spPr>
          <a:xfrm>
            <a:off x="539552" y="404664"/>
            <a:ext cx="2232248"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kolin</a:t>
            </a:r>
            <a:endParaRPr lang="id-ID"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41339"/>
            <a:ext cx="1656581" cy="16120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615477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88640"/>
            <a:ext cx="8856984" cy="6480720"/>
          </a:xfrm>
        </p:spPr>
        <p:txBody>
          <a:bodyPr>
            <a:normAutofit/>
          </a:bodyPr>
          <a:lstStyle/>
          <a:p>
            <a:pPr marL="0" indent="0">
              <a:buNone/>
            </a:pPr>
            <a:endParaRPr lang="id-ID" sz="2000" dirty="0" smtClean="0">
              <a:latin typeface="Times New Roman" pitchFamily="18" charset="0"/>
              <a:cs typeface="Times New Roman" pitchFamily="18" charset="0"/>
            </a:endParaRPr>
          </a:p>
          <a:p>
            <a:pPr marL="0" indent="0">
              <a:buNone/>
            </a:pPr>
            <a:endParaRPr lang="id-ID" sz="2000" dirty="0" smtClean="0">
              <a:latin typeface="Times New Roman" pitchFamily="18" charset="0"/>
              <a:cs typeface="Times New Roman" pitchFamily="18" charset="0"/>
            </a:endParaRPr>
          </a:p>
          <a:p>
            <a:pPr marL="0" indent="0">
              <a:buNone/>
            </a:pPr>
            <a:endParaRPr lang="id-ID" sz="2000" dirty="0" smtClean="0">
              <a:latin typeface="Times New Roman" pitchFamily="18" charset="0"/>
              <a:cs typeface="Times New Roman" pitchFamily="18" charset="0"/>
            </a:endParaRPr>
          </a:p>
          <a:p>
            <a:pPr marL="0" indent="0">
              <a:buNone/>
            </a:pPr>
            <a:endParaRPr lang="id-ID" sz="2000" dirty="0">
              <a:latin typeface="Times New Roman" pitchFamily="18" charset="0"/>
              <a:cs typeface="Times New Roman" pitchFamily="18" charset="0"/>
            </a:endParaRPr>
          </a:p>
          <a:p>
            <a:pPr marL="0" indent="0">
              <a:buNone/>
            </a:pPr>
            <a:r>
              <a:rPr lang="id-ID" sz="2000" b="0" i="0" dirty="0" smtClean="0">
                <a:solidFill>
                  <a:srgbClr val="2C3E50"/>
                </a:solidFill>
                <a:effectLst/>
                <a:latin typeface="Times New Roman" pitchFamily="18" charset="0"/>
                <a:cs typeface="Times New Roman" pitchFamily="18" charset="0"/>
              </a:rPr>
              <a:t>Lutein merupakan zat pawarna alami yang terdapat pada bahan pangan yang berwarna kuning, salah satunya adalah kuning telur. Bahan makanan yang mengandung lutein sebaiknya dikonsumsi setelah dimasak untuk mempermudah penyerapan ke dalam tubuh. Tetapi jika dimasak dengan suhu yang tinggi dan dalam waktu yang lama justru akan merusak komponen lutein. Jumlah kandungan lutein pada telur terutama kuning telur memang tidak telalu tinggi, sebanyak 182 µg/saji, tetapi tubuh dapat menyerapnya dengan baik. Lutein memiliki manfaat terhadap kesehatan mata, karena melindungi mata dari kerusakan akibat pancaran sinar biru (berasal dari televisi, komputer, sinar matahari). Beberapa penelitian juga menunjukkan bahwa lutein dapat menurunkan risiko penyakit kanker dan tumor , karena dapat berfungsi sebagai antioksidan</a:t>
            </a:r>
            <a:endParaRPr lang="id-ID" sz="2000" dirty="0">
              <a:latin typeface="Times New Roman" pitchFamily="18" charset="0"/>
              <a:cs typeface="Times New Roman" pitchFamily="18" charset="0"/>
            </a:endParaRPr>
          </a:p>
        </p:txBody>
      </p:sp>
      <p:sp>
        <p:nvSpPr>
          <p:cNvPr id="4" name="Oval 3"/>
          <p:cNvSpPr/>
          <p:nvPr/>
        </p:nvSpPr>
        <p:spPr>
          <a:xfrm>
            <a:off x="366517" y="310386"/>
            <a:ext cx="1944216"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Lutein</a:t>
            </a:r>
            <a:endParaRPr lang="id-ID"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622147"/>
            <a:ext cx="2305050" cy="2243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6237961"/>
      </p:ext>
    </p:extLst>
  </p:cSld>
  <p:clrMapOvr>
    <a:masterClrMapping/>
  </p:clrMapOvr>
  <p:transition spd="slow">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28926" y="857232"/>
            <a:ext cx="5715040" cy="2428892"/>
          </a:xfrm>
          <a:ln>
            <a:noFill/>
          </a:ln>
        </p:spPr>
        <p:style>
          <a:lnRef idx="2">
            <a:schemeClr val="dk1"/>
          </a:lnRef>
          <a:fillRef idx="1">
            <a:schemeClr val="lt1"/>
          </a:fillRef>
          <a:effectRef idx="0">
            <a:schemeClr val="dk1"/>
          </a:effectRef>
          <a:fontRef idx="minor">
            <a:schemeClr val="dk1"/>
          </a:fontRef>
        </p:style>
        <p:txBody>
          <a:bodyP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id-ID" sz="4800"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MUTU DAN KUALITAS DARI TELUR</a:t>
            </a:r>
            <a:endParaRPr lang="id-ID" sz="4800"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23554" name="Picture 2" descr="Hasil gambar untuk telur"/>
          <p:cNvPicPr>
            <a:picLocks noChangeAspect="1" noChangeArrowheads="1"/>
          </p:cNvPicPr>
          <p:nvPr/>
        </p:nvPicPr>
        <p:blipFill>
          <a:blip r:embed="rId2"/>
          <a:srcRect/>
          <a:stretch>
            <a:fillRect/>
          </a:stretch>
        </p:blipFill>
        <p:spPr bwMode="auto">
          <a:xfrm>
            <a:off x="1" y="1"/>
            <a:ext cx="2529302" cy="2928933"/>
          </a:xfrm>
          <a:prstGeom prst="rect">
            <a:avLst/>
          </a:prstGeom>
          <a:noFill/>
        </p:spPr>
      </p:pic>
      <p:pic>
        <p:nvPicPr>
          <p:cNvPr id="23558" name="Picture 6" descr="Hasil gambar untuk telur"/>
          <p:cNvPicPr>
            <a:picLocks noChangeAspect="1" noChangeArrowheads="1"/>
          </p:cNvPicPr>
          <p:nvPr/>
        </p:nvPicPr>
        <p:blipFill>
          <a:blip r:embed="rId3"/>
          <a:srcRect/>
          <a:stretch>
            <a:fillRect/>
          </a:stretch>
        </p:blipFill>
        <p:spPr bwMode="auto">
          <a:xfrm>
            <a:off x="0" y="4857712"/>
            <a:ext cx="3562854" cy="2000288"/>
          </a:xfrm>
          <a:prstGeom prst="rect">
            <a:avLst/>
          </a:prstGeom>
          <a:noFill/>
        </p:spPr>
      </p:pic>
      <p:pic>
        <p:nvPicPr>
          <p:cNvPr id="23560" name="Picture 8" descr="Gambar terkait"/>
          <p:cNvPicPr>
            <a:picLocks noChangeAspect="1" noChangeArrowheads="1"/>
          </p:cNvPicPr>
          <p:nvPr/>
        </p:nvPicPr>
        <p:blipFill>
          <a:blip r:embed="rId4"/>
          <a:srcRect/>
          <a:stretch>
            <a:fillRect/>
          </a:stretch>
        </p:blipFill>
        <p:spPr bwMode="auto">
          <a:xfrm>
            <a:off x="0" y="2714620"/>
            <a:ext cx="2285984" cy="2285984"/>
          </a:xfrm>
          <a:prstGeom prst="rect">
            <a:avLst/>
          </a:prstGeom>
          <a:noFill/>
        </p:spPr>
      </p:pic>
    </p:spTree>
  </p:cSld>
  <p:clrMapOvr>
    <a:masterClrMapping/>
  </p:clrMapOvr>
  <p:transition>
    <p:wheel spokes="8"/>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14324" y="1500174"/>
            <a:ext cx="4757742" cy="5000660"/>
          </a:xfrm>
        </p:spPr>
        <p:txBody>
          <a:bodyPr/>
          <a:lstStyle/>
          <a:p>
            <a:r>
              <a:rPr lang="id-ID" dirty="0" smtClean="0"/>
              <a:t>Telur merupakan produk peternakan yang memberikan sumbangan besar bagi tercapainya kecukupan gizi masyarakat. </a:t>
            </a:r>
          </a:p>
          <a:p>
            <a:r>
              <a:rPr lang="id-ID" dirty="0" smtClean="0"/>
              <a:t>Telur juga sangat baik untuk anak-anak yang sedang tumbuh dan memerlukan protein dalam jumlah cukup banyak.</a:t>
            </a:r>
            <a:endParaRPr lang="id-ID" dirty="0"/>
          </a:p>
        </p:txBody>
      </p:sp>
      <p:sp>
        <p:nvSpPr>
          <p:cNvPr id="4" name="Rounded Rectangle 3"/>
          <p:cNvSpPr/>
          <p:nvPr/>
        </p:nvSpPr>
        <p:spPr>
          <a:xfrm>
            <a:off x="928662" y="428604"/>
            <a:ext cx="2714644"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t>PENGERTIAN</a:t>
            </a:r>
            <a:endParaRPr lang="id-ID" sz="2400" b="1" dirty="0"/>
          </a:p>
        </p:txBody>
      </p:sp>
      <p:pic>
        <p:nvPicPr>
          <p:cNvPr id="1028" name="Picture 4" descr="Gambar terkait"/>
          <p:cNvPicPr>
            <a:picLocks noChangeAspect="1" noChangeArrowheads="1"/>
          </p:cNvPicPr>
          <p:nvPr/>
        </p:nvPicPr>
        <p:blipFill>
          <a:blip r:embed="rId2"/>
          <a:srcRect/>
          <a:stretch>
            <a:fillRect/>
          </a:stretch>
        </p:blipFill>
        <p:spPr bwMode="auto">
          <a:xfrm>
            <a:off x="4770300" y="4214819"/>
            <a:ext cx="3945084" cy="2643206"/>
          </a:xfrm>
          <a:prstGeom prst="rect">
            <a:avLst/>
          </a:prstGeom>
          <a:noFill/>
        </p:spPr>
      </p:pic>
    </p:spTree>
  </p:cSld>
  <p:clrMapOvr>
    <a:masterClrMapping/>
  </p:clrMapOvr>
  <p:transition>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14282" y="1785926"/>
            <a:ext cx="7929618" cy="4857784"/>
          </a:xfrm>
        </p:spPr>
        <p:txBody>
          <a:bodyPr>
            <a:normAutofit fontScale="92500" lnSpcReduction="10000"/>
          </a:bodyPr>
          <a:lstStyle/>
          <a:p>
            <a:pPr algn="just"/>
            <a:r>
              <a:rPr lang="id-ID" dirty="0" smtClean="0"/>
              <a:t>Penentuan mutu telur bertujuan untuk mengetahui apakah telur masih baik atau jelek. Ciri-ciri telur yang baik adalah : </a:t>
            </a:r>
          </a:p>
          <a:p>
            <a:pPr>
              <a:buNone/>
            </a:pPr>
            <a:r>
              <a:rPr lang="id-ID" dirty="0" smtClean="0"/>
              <a:t>	a. Kulit telur mulus</a:t>
            </a:r>
          </a:p>
          <a:p>
            <a:pPr marL="273050" indent="-273050">
              <a:buNone/>
            </a:pPr>
            <a:r>
              <a:rPr lang="id-ID" dirty="0" smtClean="0"/>
              <a:t>	b. Kuning telur berada ditengah-tengah dan tidak bergerak bebas</a:t>
            </a:r>
          </a:p>
          <a:p>
            <a:pPr marL="273050" indent="-273050">
              <a:buNone/>
            </a:pPr>
            <a:r>
              <a:rPr lang="id-ID" dirty="0" smtClean="0"/>
              <a:t>	c. Rongga udara kecil</a:t>
            </a:r>
          </a:p>
          <a:p>
            <a:pPr marL="273050" indent="-273050">
              <a:buNone/>
            </a:pPr>
            <a:r>
              <a:rPr lang="id-ID" dirty="0" smtClean="0"/>
              <a:t>	d. Tidak ada bintik-bintik darah</a:t>
            </a:r>
          </a:p>
          <a:p>
            <a:pPr marL="273050" indent="-273050">
              <a:buNone/>
            </a:pPr>
            <a:r>
              <a:rPr lang="id-ID" dirty="0" smtClean="0"/>
              <a:t>	e. Tidak ada bintik daging karena kerusakan oleh mikroorganisme</a:t>
            </a:r>
          </a:p>
          <a:p>
            <a:pPr marL="273050" indent="-273050" algn="just"/>
            <a:r>
              <a:rPr lang="id-ID" dirty="0" smtClean="0"/>
              <a:t>Mutu telur utuh juga dapat dinilai secara candling yaitu dengan meletakkan telur dalam jalur sorotan sinar yang kuat sehingga memungkinkan pemeriksaan bagian dalam dengan candling .</a:t>
            </a:r>
          </a:p>
        </p:txBody>
      </p:sp>
      <p:sp>
        <p:nvSpPr>
          <p:cNvPr id="4" name="Rounded Rectangle 3"/>
          <p:cNvSpPr/>
          <p:nvPr/>
        </p:nvSpPr>
        <p:spPr>
          <a:xfrm>
            <a:off x="571472" y="214290"/>
            <a:ext cx="4000528" cy="1000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t>PENENTUAN MUTU TELUR</a:t>
            </a:r>
            <a:endParaRPr lang="id-ID" sz="2400" b="1" dirty="0"/>
          </a:p>
        </p:txBody>
      </p:sp>
      <p:pic>
        <p:nvPicPr>
          <p:cNvPr id="15362" name="Picture 2" descr="Gambar terkait"/>
          <p:cNvPicPr>
            <a:picLocks noChangeAspect="1" noChangeArrowheads="1"/>
          </p:cNvPicPr>
          <p:nvPr/>
        </p:nvPicPr>
        <p:blipFill>
          <a:blip r:embed="rId2"/>
          <a:srcRect/>
          <a:stretch>
            <a:fillRect/>
          </a:stretch>
        </p:blipFill>
        <p:spPr bwMode="auto">
          <a:xfrm>
            <a:off x="5715008" y="142852"/>
            <a:ext cx="3000348" cy="15001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heel spokes="8"/>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 y="1142984"/>
          <a:ext cx="9143999" cy="5500726"/>
        </p:xfrm>
        <a:graphic>
          <a:graphicData uri="http://schemas.openxmlformats.org/drawingml/2006/table">
            <a:tbl>
              <a:tblPr/>
              <a:tblGrid>
                <a:gridCol w="2728461">
                  <a:extLst>
                    <a:ext uri="{9D8B030D-6E8A-4147-A177-3AD203B41FA5}">
                      <a16:colId xmlns:a16="http://schemas.microsoft.com/office/drawing/2014/main" xmlns="" val="20000"/>
                    </a:ext>
                  </a:extLst>
                </a:gridCol>
                <a:gridCol w="2286008">
                  <a:extLst>
                    <a:ext uri="{9D8B030D-6E8A-4147-A177-3AD203B41FA5}">
                      <a16:colId xmlns:a16="http://schemas.microsoft.com/office/drawing/2014/main" xmlns="" val="20001"/>
                    </a:ext>
                  </a:extLst>
                </a:gridCol>
                <a:gridCol w="166334">
                  <a:extLst>
                    <a:ext uri="{9D8B030D-6E8A-4147-A177-3AD203B41FA5}">
                      <a16:colId xmlns:a16="http://schemas.microsoft.com/office/drawing/2014/main" xmlns="" val="20002"/>
                    </a:ext>
                  </a:extLst>
                </a:gridCol>
                <a:gridCol w="1824705">
                  <a:extLst>
                    <a:ext uri="{9D8B030D-6E8A-4147-A177-3AD203B41FA5}">
                      <a16:colId xmlns:a16="http://schemas.microsoft.com/office/drawing/2014/main" xmlns="" val="20003"/>
                    </a:ext>
                  </a:extLst>
                </a:gridCol>
                <a:gridCol w="247423">
                  <a:extLst>
                    <a:ext uri="{9D8B030D-6E8A-4147-A177-3AD203B41FA5}">
                      <a16:colId xmlns:a16="http://schemas.microsoft.com/office/drawing/2014/main" xmlns="" val="20004"/>
                    </a:ext>
                  </a:extLst>
                </a:gridCol>
                <a:gridCol w="1891068">
                  <a:extLst>
                    <a:ext uri="{9D8B030D-6E8A-4147-A177-3AD203B41FA5}">
                      <a16:colId xmlns:a16="http://schemas.microsoft.com/office/drawing/2014/main" xmlns="" val="20005"/>
                    </a:ext>
                  </a:extLst>
                </a:gridCol>
              </a:tblGrid>
              <a:tr h="290422">
                <a:tc rowSpan="2">
                  <a:txBody>
                    <a:bodyPr/>
                    <a:lstStyle/>
                    <a:p>
                      <a:pPr algn="ctr"/>
                      <a:r>
                        <a:rPr lang="id-ID" sz="1800" i="0" dirty="0">
                          <a:solidFill>
                            <a:srgbClr val="0000FF"/>
                          </a:solidFill>
                          <a:latin typeface="+mn-lt"/>
                        </a:rPr>
                        <a:t>Faktor Mutu</a:t>
                      </a:r>
                      <a:endParaRPr lang="id-ID" sz="1800" i="0" dirty="0">
                        <a:latin typeface="+mn-lt"/>
                      </a:endParaRPr>
                    </a:p>
                  </a:txBody>
                  <a:tcPr marL="4118" marR="4118" marT="4118" marB="4118" anchor="ctr">
                    <a:lnL>
                      <a:noFill/>
                    </a:lnL>
                    <a:lnR>
                      <a:noFill/>
                    </a:lnR>
                    <a:lnT>
                      <a:noFill/>
                    </a:lnT>
                    <a:lnB>
                      <a:noFill/>
                    </a:lnB>
                    <a:solidFill>
                      <a:srgbClr val="00FFFF"/>
                    </a:solidFill>
                  </a:tcPr>
                </a:tc>
                <a:tc gridSpan="5">
                  <a:txBody>
                    <a:bodyPr/>
                    <a:lstStyle/>
                    <a:p>
                      <a:pPr algn="ctr"/>
                      <a:r>
                        <a:rPr lang="id-ID" sz="1800" i="0" dirty="0">
                          <a:solidFill>
                            <a:srgbClr val="0000FF"/>
                          </a:solidFill>
                          <a:latin typeface="+mn-lt"/>
                        </a:rPr>
                        <a:t>Tingkatan Mutu</a:t>
                      </a:r>
                      <a:endParaRPr lang="id-ID" sz="1800" i="0" dirty="0">
                        <a:latin typeface="+mn-lt"/>
                      </a:endParaRPr>
                    </a:p>
                  </a:txBody>
                  <a:tcPr marL="4118" marR="4118" marT="4118" marB="4118" anchor="ctr">
                    <a:lnL>
                      <a:noFill/>
                    </a:lnL>
                    <a:lnR>
                      <a:noFill/>
                    </a:lnR>
                    <a:lnT>
                      <a:noFill/>
                    </a:lnT>
                    <a:lnB>
                      <a:noFill/>
                    </a:lnB>
                    <a:solidFill>
                      <a:srgbClr val="00FFFF"/>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xmlns="" val="10000"/>
                  </a:ext>
                </a:extLst>
              </a:tr>
              <a:tr h="290422">
                <a:tc vMerge="1">
                  <a:txBody>
                    <a:bodyPr/>
                    <a:lstStyle/>
                    <a:p>
                      <a:endParaRPr lang="id-ID"/>
                    </a:p>
                  </a:txBody>
                  <a:tcPr/>
                </a:tc>
                <a:tc gridSpan="2">
                  <a:txBody>
                    <a:bodyPr/>
                    <a:lstStyle/>
                    <a:p>
                      <a:pPr algn="ctr"/>
                      <a:r>
                        <a:rPr lang="id-ID" sz="1800" i="0">
                          <a:solidFill>
                            <a:srgbClr val="0000FF"/>
                          </a:solidFill>
                          <a:latin typeface="+mn-lt"/>
                        </a:rPr>
                        <a:t>I</a:t>
                      </a:r>
                      <a:endParaRPr lang="id-ID" sz="1800" i="0">
                        <a:latin typeface="+mn-lt"/>
                      </a:endParaRPr>
                    </a:p>
                  </a:txBody>
                  <a:tcPr marL="4118" marR="4118" marT="4118" marB="4118" anchor="ctr">
                    <a:lnL>
                      <a:noFill/>
                    </a:lnL>
                    <a:lnR>
                      <a:noFill/>
                    </a:lnR>
                    <a:lnT>
                      <a:noFill/>
                    </a:lnT>
                    <a:lnB>
                      <a:noFill/>
                    </a:lnB>
                    <a:solidFill>
                      <a:srgbClr val="00FFFF"/>
                    </a:solidFill>
                  </a:tcPr>
                </a:tc>
                <a:tc hMerge="1">
                  <a:txBody>
                    <a:bodyPr/>
                    <a:lstStyle/>
                    <a:p>
                      <a:endParaRPr lang="id-ID"/>
                    </a:p>
                  </a:txBody>
                  <a:tcPr/>
                </a:tc>
                <a:tc gridSpan="2">
                  <a:txBody>
                    <a:bodyPr/>
                    <a:lstStyle/>
                    <a:p>
                      <a:pPr algn="ctr"/>
                      <a:r>
                        <a:rPr lang="id-ID" sz="1800" i="0">
                          <a:solidFill>
                            <a:srgbClr val="0000FF"/>
                          </a:solidFill>
                          <a:latin typeface="+mn-lt"/>
                        </a:rPr>
                        <a:t>II</a:t>
                      </a:r>
                      <a:endParaRPr lang="id-ID" sz="1800" i="0">
                        <a:latin typeface="+mn-lt"/>
                      </a:endParaRPr>
                    </a:p>
                  </a:txBody>
                  <a:tcPr marL="4118" marR="4118" marT="4118" marB="4118" anchor="ctr">
                    <a:lnL>
                      <a:noFill/>
                    </a:lnL>
                    <a:lnR>
                      <a:noFill/>
                    </a:lnR>
                    <a:lnT>
                      <a:noFill/>
                    </a:lnT>
                    <a:lnB>
                      <a:noFill/>
                    </a:lnB>
                    <a:solidFill>
                      <a:srgbClr val="00FFFF"/>
                    </a:solidFill>
                  </a:tcPr>
                </a:tc>
                <a:tc hMerge="1">
                  <a:txBody>
                    <a:bodyPr/>
                    <a:lstStyle/>
                    <a:p>
                      <a:endParaRPr lang="id-ID"/>
                    </a:p>
                  </a:txBody>
                  <a:tcPr/>
                </a:tc>
                <a:tc>
                  <a:txBody>
                    <a:bodyPr/>
                    <a:lstStyle/>
                    <a:p>
                      <a:pPr algn="ctr"/>
                      <a:r>
                        <a:rPr lang="id-ID" sz="1800" i="0">
                          <a:solidFill>
                            <a:srgbClr val="0000FF"/>
                          </a:solidFill>
                          <a:latin typeface="+mn-lt"/>
                        </a:rPr>
                        <a:t>III</a:t>
                      </a:r>
                      <a:endParaRPr lang="id-ID" sz="1800" i="0">
                        <a:latin typeface="+mn-lt"/>
                      </a:endParaRPr>
                    </a:p>
                  </a:txBody>
                  <a:tcPr marL="4118" marR="4118" marT="4118" marB="4118" anchor="ctr">
                    <a:lnL>
                      <a:noFill/>
                    </a:lnL>
                    <a:lnR>
                      <a:noFill/>
                    </a:lnR>
                    <a:lnT>
                      <a:noFill/>
                    </a:lnT>
                    <a:lnB>
                      <a:noFill/>
                    </a:lnB>
                    <a:solidFill>
                      <a:srgbClr val="00FFFF"/>
                    </a:solidFill>
                  </a:tcPr>
                </a:tc>
                <a:extLst>
                  <a:ext uri="{0D108BD9-81ED-4DB2-BD59-A6C34878D82A}">
                    <a16:rowId xmlns:a16="http://schemas.microsoft.com/office/drawing/2014/main" xmlns="" val="10001"/>
                  </a:ext>
                </a:extLst>
              </a:tr>
              <a:tr h="290422">
                <a:tc gridSpan="6">
                  <a:txBody>
                    <a:bodyPr/>
                    <a:lstStyle/>
                    <a:p>
                      <a:pPr algn="l"/>
                      <a:r>
                        <a:rPr lang="id-ID" sz="1800" b="1" i="0" dirty="0" smtClean="0">
                          <a:latin typeface="+mn-lt"/>
                        </a:rPr>
                        <a:t>1. Kerabang</a:t>
                      </a:r>
                      <a:endParaRPr lang="id-ID" sz="1800" i="0" dirty="0">
                        <a:latin typeface="+mn-lt"/>
                      </a:endParaRPr>
                    </a:p>
                  </a:txBody>
                  <a:tcPr marL="4118" marR="4118" marT="4118" marB="4118" anchor="ctr">
                    <a:lnL>
                      <a:noFill/>
                    </a:lnL>
                    <a:lnR>
                      <a:noFill/>
                    </a:lnR>
                    <a:lnT>
                      <a:noFill/>
                    </a:lnT>
                    <a:lnB>
                      <a:noFill/>
                    </a:lnB>
                    <a:solidFill>
                      <a:srgbClr val="C0C0C0"/>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xmlns="" val="10002"/>
                  </a:ext>
                </a:extLst>
              </a:tr>
              <a:tr h="457549">
                <a:tc>
                  <a:txBody>
                    <a:bodyPr/>
                    <a:lstStyle/>
                    <a:p>
                      <a:pPr algn="ctr"/>
                      <a:r>
                        <a:rPr lang="id-ID" sz="1800" i="0" dirty="0">
                          <a:latin typeface="+mn-lt"/>
                        </a:rPr>
                        <a:t>a. Keutuhan</a:t>
                      </a:r>
                    </a:p>
                  </a:txBody>
                  <a:tcPr marL="4118" marR="4118" marT="4118" marB="4118" anchor="ctr">
                    <a:lnL>
                      <a:noFill/>
                    </a:lnL>
                    <a:lnR>
                      <a:noFill/>
                    </a:lnR>
                    <a:lnT>
                      <a:noFill/>
                    </a:lnT>
                    <a:lnB>
                      <a:noFill/>
                    </a:lnB>
                    <a:solidFill>
                      <a:srgbClr val="ADF73D"/>
                    </a:solidFill>
                  </a:tcPr>
                </a:tc>
                <a:tc>
                  <a:txBody>
                    <a:bodyPr/>
                    <a:lstStyle/>
                    <a:p>
                      <a:pPr algn="l">
                        <a:buFont typeface="Wingdings" pitchFamily="2" charset="2"/>
                        <a:buChar char="v"/>
                      </a:pPr>
                      <a:r>
                        <a:rPr lang="id-ID" sz="1800" i="0" dirty="0">
                          <a:latin typeface="+mn-lt"/>
                        </a:rPr>
                        <a:t>Utuh</a:t>
                      </a:r>
                    </a:p>
                  </a:txBody>
                  <a:tcPr marL="4118" marR="4118" marT="4118" marB="4118" anchor="ctr">
                    <a:lnL>
                      <a:noFill/>
                    </a:lnL>
                    <a:lnR>
                      <a:noFill/>
                    </a:lnR>
                    <a:lnT>
                      <a:noFill/>
                    </a:lnT>
                    <a:lnB>
                      <a:noFill/>
                    </a:lnB>
                    <a:solidFill>
                      <a:srgbClr val="ADF73D"/>
                    </a:solidFill>
                  </a:tcPr>
                </a:tc>
                <a:tc gridSpan="2">
                  <a:txBody>
                    <a:bodyPr/>
                    <a:lstStyle/>
                    <a:p>
                      <a:pPr algn="l">
                        <a:buFont typeface="Wingdings" pitchFamily="2" charset="2"/>
                        <a:buChar char="v"/>
                      </a:pPr>
                      <a:r>
                        <a:rPr lang="id-ID" sz="1800" i="0" dirty="0">
                          <a:latin typeface="+mn-lt"/>
                        </a:rPr>
                        <a:t>Utuh</a:t>
                      </a:r>
                    </a:p>
                  </a:txBody>
                  <a:tcPr marL="4118" marR="4118" marT="4118" marB="4118" anchor="ctr">
                    <a:lnL>
                      <a:noFill/>
                    </a:lnL>
                    <a:lnR>
                      <a:noFill/>
                    </a:lnR>
                    <a:lnT>
                      <a:noFill/>
                    </a:lnT>
                    <a:lnB>
                      <a:noFill/>
                    </a:lnB>
                    <a:solidFill>
                      <a:srgbClr val="ADF73D"/>
                    </a:solidFill>
                  </a:tcPr>
                </a:tc>
                <a:tc hMerge="1">
                  <a:txBody>
                    <a:bodyPr/>
                    <a:lstStyle/>
                    <a:p>
                      <a:pPr algn="ctr"/>
                      <a:endParaRPr lang="id-ID" sz="2000" i="0" dirty="0">
                        <a:latin typeface="+mn-lt"/>
                      </a:endParaRPr>
                    </a:p>
                  </a:txBody>
                  <a:tcPr marL="4118" marR="4118" marT="4118" marB="4118" anchor="ctr">
                    <a:lnL>
                      <a:noFill/>
                    </a:lnL>
                    <a:lnR>
                      <a:noFill/>
                    </a:lnR>
                    <a:lnT>
                      <a:noFill/>
                    </a:lnT>
                    <a:lnB>
                      <a:noFill/>
                    </a:lnB>
                    <a:solidFill>
                      <a:srgbClr val="ADF73D"/>
                    </a:solidFill>
                  </a:tcPr>
                </a:tc>
                <a:tc gridSpan="2">
                  <a:txBody>
                    <a:bodyPr/>
                    <a:lstStyle/>
                    <a:p>
                      <a:pPr algn="l">
                        <a:buFont typeface="Wingdings" pitchFamily="2" charset="2"/>
                        <a:buChar char="v"/>
                      </a:pPr>
                      <a:r>
                        <a:rPr lang="id-ID" sz="1800" i="0" dirty="0">
                          <a:latin typeface="+mn-lt"/>
                        </a:rPr>
                        <a:t>Utuh</a:t>
                      </a:r>
                    </a:p>
                  </a:txBody>
                  <a:tcPr marL="4118" marR="4118" marT="4118" marB="4118" anchor="ctr">
                    <a:lnL>
                      <a:noFill/>
                    </a:lnL>
                    <a:lnR>
                      <a:noFill/>
                    </a:lnR>
                    <a:lnT>
                      <a:noFill/>
                    </a:lnT>
                    <a:lnB>
                      <a:noFill/>
                    </a:lnB>
                    <a:solidFill>
                      <a:srgbClr val="ADF73D"/>
                    </a:solidFill>
                  </a:tcPr>
                </a:tc>
                <a:tc hMerge="1">
                  <a:txBody>
                    <a:bodyPr/>
                    <a:lstStyle/>
                    <a:p>
                      <a:pPr algn="ctr"/>
                      <a:endParaRPr lang="id-ID" sz="2000" i="0">
                        <a:latin typeface="+mn-lt"/>
                      </a:endParaRPr>
                    </a:p>
                  </a:txBody>
                  <a:tcPr marL="4118" marR="4118" marT="4118" marB="4118" anchor="ctr">
                    <a:lnL>
                      <a:noFill/>
                    </a:lnL>
                    <a:lnR>
                      <a:noFill/>
                    </a:lnR>
                    <a:lnT>
                      <a:noFill/>
                    </a:lnT>
                    <a:lnB>
                      <a:noFill/>
                    </a:lnB>
                    <a:solidFill>
                      <a:srgbClr val="ADF73D"/>
                    </a:solidFill>
                  </a:tcPr>
                </a:tc>
                <a:extLst>
                  <a:ext uri="{0D108BD9-81ED-4DB2-BD59-A6C34878D82A}">
                    <a16:rowId xmlns:a16="http://schemas.microsoft.com/office/drawing/2014/main" xmlns="" val="10003"/>
                  </a:ext>
                </a:extLst>
              </a:tr>
              <a:tr h="457549">
                <a:tc>
                  <a:txBody>
                    <a:bodyPr/>
                    <a:lstStyle/>
                    <a:p>
                      <a:pPr algn="ctr"/>
                      <a:r>
                        <a:rPr lang="id-ID" sz="1800" i="0" dirty="0">
                          <a:latin typeface="+mn-lt"/>
                        </a:rPr>
                        <a:t>b. Bentuk</a:t>
                      </a:r>
                    </a:p>
                  </a:txBody>
                  <a:tcPr marL="4118" marR="4118" marT="4118" marB="4118" anchor="ctr">
                    <a:lnL>
                      <a:noFill/>
                    </a:lnL>
                    <a:lnR>
                      <a:noFill/>
                    </a:lnR>
                    <a:lnT>
                      <a:noFill/>
                    </a:lnT>
                    <a:lnB>
                      <a:noFill/>
                    </a:lnB>
                    <a:solidFill>
                      <a:srgbClr val="CCFFFF"/>
                    </a:solidFill>
                  </a:tcPr>
                </a:tc>
                <a:tc>
                  <a:txBody>
                    <a:bodyPr/>
                    <a:lstStyle/>
                    <a:p>
                      <a:pPr algn="l">
                        <a:buFont typeface="Wingdings" pitchFamily="2" charset="2"/>
                        <a:buChar char="v"/>
                      </a:pPr>
                      <a:r>
                        <a:rPr lang="id-ID" sz="1800" i="0" dirty="0">
                          <a:latin typeface="+mn-lt"/>
                        </a:rPr>
                        <a:t>Normal</a:t>
                      </a:r>
                    </a:p>
                  </a:txBody>
                  <a:tcPr marL="4118" marR="4118" marT="4118" marB="4118" anchor="ctr">
                    <a:lnL>
                      <a:noFill/>
                    </a:lnL>
                    <a:lnR>
                      <a:noFill/>
                    </a:lnR>
                    <a:lnT>
                      <a:noFill/>
                    </a:lnT>
                    <a:lnB>
                      <a:noFill/>
                    </a:lnB>
                    <a:solidFill>
                      <a:srgbClr val="CCFFFF"/>
                    </a:solidFill>
                  </a:tcPr>
                </a:tc>
                <a:tc gridSpan="2">
                  <a:txBody>
                    <a:bodyPr/>
                    <a:lstStyle/>
                    <a:p>
                      <a:pPr algn="l">
                        <a:buFont typeface="Wingdings" pitchFamily="2" charset="2"/>
                        <a:buChar char="v"/>
                      </a:pPr>
                      <a:r>
                        <a:rPr lang="id-ID" sz="1800" i="0">
                          <a:latin typeface="+mn-lt"/>
                        </a:rPr>
                        <a:t>Normal</a:t>
                      </a:r>
                    </a:p>
                  </a:txBody>
                  <a:tcPr marL="4118" marR="4118" marT="4118" marB="4118" anchor="ctr">
                    <a:lnL>
                      <a:noFill/>
                    </a:lnL>
                    <a:lnR>
                      <a:noFill/>
                    </a:lnR>
                    <a:lnT>
                      <a:noFill/>
                    </a:lnT>
                    <a:lnB>
                      <a:noFill/>
                    </a:lnB>
                    <a:solidFill>
                      <a:srgbClr val="CCFFFF"/>
                    </a:solidFill>
                  </a:tcPr>
                </a:tc>
                <a:tc hMerge="1">
                  <a:txBody>
                    <a:bodyPr/>
                    <a:lstStyle/>
                    <a:p>
                      <a:pPr algn="ctr"/>
                      <a:endParaRPr lang="id-ID" sz="2000" i="0">
                        <a:latin typeface="+mn-lt"/>
                      </a:endParaRPr>
                    </a:p>
                  </a:txBody>
                  <a:tcPr marL="4118" marR="4118" marT="4118" marB="4118" anchor="ctr">
                    <a:lnL>
                      <a:noFill/>
                    </a:lnL>
                    <a:lnR>
                      <a:noFill/>
                    </a:lnR>
                    <a:lnT>
                      <a:noFill/>
                    </a:lnT>
                    <a:lnB>
                      <a:noFill/>
                    </a:lnB>
                    <a:solidFill>
                      <a:srgbClr val="CCFFFF"/>
                    </a:solidFill>
                  </a:tcPr>
                </a:tc>
                <a:tc gridSpan="2">
                  <a:txBody>
                    <a:bodyPr/>
                    <a:lstStyle/>
                    <a:p>
                      <a:pPr algn="l">
                        <a:buFont typeface="Wingdings" pitchFamily="2" charset="2"/>
                        <a:buChar char="v"/>
                      </a:pPr>
                      <a:r>
                        <a:rPr lang="id-ID" sz="1800" i="0">
                          <a:latin typeface="+mn-lt"/>
                        </a:rPr>
                        <a:t>Abnormal</a:t>
                      </a:r>
                    </a:p>
                  </a:txBody>
                  <a:tcPr marL="4118" marR="4118" marT="4118" marB="4118" anchor="ctr">
                    <a:lnL>
                      <a:noFill/>
                    </a:lnL>
                    <a:lnR>
                      <a:noFill/>
                    </a:lnR>
                    <a:lnT>
                      <a:noFill/>
                    </a:lnT>
                    <a:lnB>
                      <a:noFill/>
                    </a:lnB>
                    <a:solidFill>
                      <a:srgbClr val="CCFFFF"/>
                    </a:solidFill>
                  </a:tcPr>
                </a:tc>
                <a:tc hMerge="1">
                  <a:txBody>
                    <a:bodyPr/>
                    <a:lstStyle/>
                    <a:p>
                      <a:pPr algn="ctr"/>
                      <a:endParaRPr lang="id-ID" sz="2000" i="0">
                        <a:latin typeface="+mn-lt"/>
                      </a:endParaRPr>
                    </a:p>
                  </a:txBody>
                  <a:tcPr marL="4118" marR="4118" marT="4118" marB="4118" anchor="ctr">
                    <a:lnL>
                      <a:noFill/>
                    </a:lnL>
                    <a:lnR>
                      <a:noFill/>
                    </a:lnR>
                    <a:lnT>
                      <a:noFill/>
                    </a:lnT>
                    <a:lnB>
                      <a:noFill/>
                    </a:lnB>
                    <a:solidFill>
                      <a:srgbClr val="CCFFFF"/>
                    </a:solidFill>
                  </a:tcPr>
                </a:tc>
                <a:extLst>
                  <a:ext uri="{0D108BD9-81ED-4DB2-BD59-A6C34878D82A}">
                    <a16:rowId xmlns:a16="http://schemas.microsoft.com/office/drawing/2014/main" xmlns="" val="10004"/>
                  </a:ext>
                </a:extLst>
              </a:tr>
              <a:tr h="573204">
                <a:tc>
                  <a:txBody>
                    <a:bodyPr/>
                    <a:lstStyle/>
                    <a:p>
                      <a:pPr algn="ctr"/>
                      <a:r>
                        <a:rPr lang="id-ID" sz="1800" i="0">
                          <a:latin typeface="+mn-lt"/>
                        </a:rPr>
                        <a:t>c. Kelicinan</a:t>
                      </a:r>
                    </a:p>
                  </a:txBody>
                  <a:tcPr marL="4118" marR="4118" marT="4118" marB="4118" anchor="ctr">
                    <a:lnL>
                      <a:noFill/>
                    </a:lnL>
                    <a:lnR>
                      <a:noFill/>
                    </a:lnR>
                    <a:lnT>
                      <a:noFill/>
                    </a:lnT>
                    <a:lnB>
                      <a:noFill/>
                    </a:lnB>
                    <a:solidFill>
                      <a:srgbClr val="CCFFFF"/>
                    </a:solidFill>
                  </a:tcPr>
                </a:tc>
                <a:tc>
                  <a:txBody>
                    <a:bodyPr/>
                    <a:lstStyle/>
                    <a:p>
                      <a:pPr algn="l">
                        <a:buFont typeface="Wingdings" pitchFamily="2" charset="2"/>
                        <a:buChar char="v"/>
                      </a:pPr>
                      <a:r>
                        <a:rPr lang="id-ID" sz="1800" i="0" dirty="0">
                          <a:latin typeface="+mn-lt"/>
                        </a:rPr>
                        <a:t>Licin (halus)</a:t>
                      </a:r>
                    </a:p>
                  </a:txBody>
                  <a:tcPr marL="4118" marR="4118" marT="4118" marB="4118" anchor="ctr">
                    <a:lnL>
                      <a:noFill/>
                    </a:lnL>
                    <a:lnR>
                      <a:noFill/>
                    </a:lnR>
                    <a:lnT>
                      <a:noFill/>
                    </a:lnT>
                    <a:lnB>
                      <a:noFill/>
                    </a:lnB>
                    <a:solidFill>
                      <a:srgbClr val="CCFFFF"/>
                    </a:solidFill>
                  </a:tcPr>
                </a:tc>
                <a:tc gridSpan="2">
                  <a:txBody>
                    <a:bodyPr/>
                    <a:lstStyle/>
                    <a:p>
                      <a:pPr algn="l">
                        <a:buFont typeface="Wingdings" pitchFamily="2" charset="2"/>
                        <a:buChar char="v"/>
                      </a:pPr>
                      <a:r>
                        <a:rPr lang="da-DK" sz="1800" i="0" dirty="0">
                          <a:latin typeface="+mn-lt"/>
                        </a:rPr>
                        <a:t>boleh ada </a:t>
                      </a:r>
                      <a:r>
                        <a:rPr lang="da-DK" sz="1800" i="0" dirty="0" smtClean="0">
                          <a:latin typeface="+mn-lt"/>
                        </a:rPr>
                        <a:t>bag</a:t>
                      </a:r>
                      <a:r>
                        <a:rPr lang="id-ID" sz="1800" i="0" dirty="0" smtClean="0">
                          <a:latin typeface="+mn-lt"/>
                        </a:rPr>
                        <a:t>ian</a:t>
                      </a:r>
                      <a:r>
                        <a:rPr lang="da-DK" sz="1800" i="0" dirty="0" smtClean="0">
                          <a:latin typeface="+mn-lt"/>
                        </a:rPr>
                        <a:t> </a:t>
                      </a:r>
                      <a:r>
                        <a:rPr lang="da-DK" sz="1800" i="0" dirty="0">
                          <a:latin typeface="+mn-lt"/>
                        </a:rPr>
                        <a:t>yang kasar</a:t>
                      </a:r>
                    </a:p>
                  </a:txBody>
                  <a:tcPr marL="4118" marR="4118" marT="4118" marB="4118" anchor="ctr">
                    <a:lnL>
                      <a:noFill/>
                    </a:lnL>
                    <a:lnR>
                      <a:noFill/>
                    </a:lnR>
                    <a:lnT>
                      <a:noFill/>
                    </a:lnT>
                    <a:lnB>
                      <a:noFill/>
                    </a:lnB>
                    <a:solidFill>
                      <a:srgbClr val="CCFFFF"/>
                    </a:solidFill>
                  </a:tcPr>
                </a:tc>
                <a:tc hMerge="1">
                  <a:txBody>
                    <a:bodyPr/>
                    <a:lstStyle/>
                    <a:p>
                      <a:pPr algn="ctr"/>
                      <a:endParaRPr lang="da-DK" sz="2000" i="0">
                        <a:latin typeface="+mn-lt"/>
                      </a:endParaRPr>
                    </a:p>
                  </a:txBody>
                  <a:tcPr marL="4118" marR="4118" marT="4118" marB="4118" anchor="ctr">
                    <a:lnL>
                      <a:noFill/>
                    </a:lnL>
                    <a:lnR>
                      <a:noFill/>
                    </a:lnR>
                    <a:lnT>
                      <a:noFill/>
                    </a:lnT>
                    <a:lnB>
                      <a:noFill/>
                    </a:lnB>
                    <a:solidFill>
                      <a:srgbClr val="CCFFFF"/>
                    </a:solidFill>
                  </a:tcPr>
                </a:tc>
                <a:tc gridSpan="2">
                  <a:txBody>
                    <a:bodyPr/>
                    <a:lstStyle/>
                    <a:p>
                      <a:pPr algn="l">
                        <a:buFont typeface="Wingdings" pitchFamily="2" charset="2"/>
                        <a:buChar char="v"/>
                      </a:pPr>
                      <a:r>
                        <a:rPr lang="id-ID" sz="1800" i="0">
                          <a:latin typeface="+mn-lt"/>
                        </a:rPr>
                        <a:t>boleh kasar</a:t>
                      </a:r>
                    </a:p>
                  </a:txBody>
                  <a:tcPr marL="4118" marR="4118" marT="4118" marB="4118" anchor="ctr">
                    <a:lnL>
                      <a:noFill/>
                    </a:lnL>
                    <a:lnR>
                      <a:noFill/>
                    </a:lnR>
                    <a:lnT>
                      <a:noFill/>
                    </a:lnT>
                    <a:lnB>
                      <a:noFill/>
                    </a:lnB>
                    <a:solidFill>
                      <a:srgbClr val="CCFFFF"/>
                    </a:solidFill>
                  </a:tcPr>
                </a:tc>
                <a:tc hMerge="1">
                  <a:txBody>
                    <a:bodyPr/>
                    <a:lstStyle/>
                    <a:p>
                      <a:pPr algn="ctr"/>
                      <a:endParaRPr lang="id-ID" sz="2000" i="0">
                        <a:latin typeface="+mn-lt"/>
                      </a:endParaRPr>
                    </a:p>
                  </a:txBody>
                  <a:tcPr marL="4118" marR="4118" marT="4118" marB="4118" anchor="ctr">
                    <a:lnL>
                      <a:noFill/>
                    </a:lnL>
                    <a:lnR>
                      <a:noFill/>
                    </a:lnR>
                    <a:lnT>
                      <a:noFill/>
                    </a:lnT>
                    <a:lnB>
                      <a:noFill/>
                    </a:lnB>
                    <a:solidFill>
                      <a:srgbClr val="CCFFFF"/>
                    </a:solidFill>
                  </a:tcPr>
                </a:tc>
                <a:extLst>
                  <a:ext uri="{0D108BD9-81ED-4DB2-BD59-A6C34878D82A}">
                    <a16:rowId xmlns:a16="http://schemas.microsoft.com/office/drawing/2014/main" xmlns="" val="10005"/>
                  </a:ext>
                </a:extLst>
              </a:tr>
              <a:tr h="1421547">
                <a:tc>
                  <a:txBody>
                    <a:bodyPr/>
                    <a:lstStyle/>
                    <a:p>
                      <a:pPr algn="ctr"/>
                      <a:r>
                        <a:rPr lang="id-ID" sz="1800" i="0">
                          <a:latin typeface="+mn-lt"/>
                        </a:rPr>
                        <a:t>d. Kebersihan</a:t>
                      </a:r>
                    </a:p>
                  </a:txBody>
                  <a:tcPr marL="4118" marR="4118" marT="4118" marB="4118" anchor="ctr">
                    <a:lnL>
                      <a:noFill/>
                    </a:lnL>
                    <a:lnR>
                      <a:noFill/>
                    </a:lnR>
                    <a:lnT>
                      <a:noFill/>
                    </a:lnT>
                    <a:lnB>
                      <a:noFill/>
                    </a:lnB>
                    <a:solidFill>
                      <a:srgbClr val="ADF73D"/>
                    </a:solidFill>
                  </a:tcPr>
                </a:tc>
                <a:tc>
                  <a:txBody>
                    <a:bodyPr/>
                    <a:lstStyle/>
                    <a:p>
                      <a:pPr algn="l">
                        <a:buFont typeface="Wingdings" pitchFamily="2" charset="2"/>
                        <a:buChar char="v"/>
                      </a:pPr>
                      <a:r>
                        <a:rPr lang="sv-SE" sz="1800" i="0" dirty="0">
                          <a:latin typeface="+mn-lt"/>
                        </a:rPr>
                        <a:t>bersih bebas </a:t>
                      </a:r>
                      <a:r>
                        <a:rPr lang="sv-SE" sz="1800" i="0" dirty="0" smtClean="0">
                          <a:latin typeface="+mn-lt"/>
                        </a:rPr>
                        <a:t>d</a:t>
                      </a:r>
                      <a:r>
                        <a:rPr lang="id-ID" sz="1800" i="0" dirty="0" smtClean="0">
                          <a:latin typeface="+mn-lt"/>
                        </a:rPr>
                        <a:t>ari</a:t>
                      </a:r>
                      <a:r>
                        <a:rPr lang="id-ID" sz="1800" i="0" baseline="0" dirty="0" smtClean="0">
                          <a:latin typeface="+mn-lt"/>
                        </a:rPr>
                        <a:t> </a:t>
                      </a:r>
                      <a:r>
                        <a:rPr lang="sv-SE" sz="1800" i="0" dirty="0" smtClean="0">
                          <a:latin typeface="+mn-lt"/>
                        </a:rPr>
                        <a:t>kotoran </a:t>
                      </a:r>
                      <a:r>
                        <a:rPr lang="sv-SE" sz="1800" i="0" dirty="0">
                          <a:latin typeface="+mn-lt"/>
                        </a:rPr>
                        <a:t>yg menempel maupun noda</a:t>
                      </a:r>
                    </a:p>
                  </a:txBody>
                  <a:tcPr marL="4118" marR="4118" marT="4118" marB="4118" anchor="ctr">
                    <a:lnL>
                      <a:noFill/>
                    </a:lnL>
                    <a:lnR>
                      <a:noFill/>
                    </a:lnR>
                    <a:lnT>
                      <a:noFill/>
                    </a:lnT>
                    <a:lnB>
                      <a:noFill/>
                    </a:lnB>
                    <a:solidFill>
                      <a:srgbClr val="ADF73D"/>
                    </a:solidFill>
                  </a:tcPr>
                </a:tc>
                <a:tc gridSpan="2">
                  <a:txBody>
                    <a:bodyPr/>
                    <a:lstStyle/>
                    <a:p>
                      <a:pPr algn="l">
                        <a:buFont typeface="Wingdings" pitchFamily="2" charset="2"/>
                        <a:buChar char="v"/>
                      </a:pPr>
                      <a:r>
                        <a:rPr lang="id-ID" sz="1800" i="0" dirty="0">
                          <a:latin typeface="+mn-lt"/>
                        </a:rPr>
                        <a:t>bersih bebas </a:t>
                      </a:r>
                      <a:r>
                        <a:rPr lang="id-ID" sz="1800" i="0" dirty="0" smtClean="0">
                          <a:latin typeface="+mn-lt"/>
                        </a:rPr>
                        <a:t>dari </a:t>
                      </a:r>
                      <a:r>
                        <a:rPr lang="id-ID" sz="1800" i="0" dirty="0">
                          <a:latin typeface="+mn-lt"/>
                        </a:rPr>
                        <a:t>kotoran yg menempel, boleh ada sedikit noda</a:t>
                      </a:r>
                    </a:p>
                  </a:txBody>
                  <a:tcPr marL="4118" marR="4118" marT="4118" marB="4118" anchor="ctr">
                    <a:lnL>
                      <a:noFill/>
                    </a:lnL>
                    <a:lnR>
                      <a:noFill/>
                    </a:lnR>
                    <a:lnT>
                      <a:noFill/>
                    </a:lnT>
                    <a:lnB>
                      <a:noFill/>
                    </a:lnB>
                    <a:solidFill>
                      <a:srgbClr val="ADF73D"/>
                    </a:solidFill>
                  </a:tcPr>
                </a:tc>
                <a:tc hMerge="1">
                  <a:txBody>
                    <a:bodyPr/>
                    <a:lstStyle/>
                    <a:p>
                      <a:pPr algn="ctr"/>
                      <a:endParaRPr lang="id-ID" sz="2000" i="0">
                        <a:latin typeface="+mn-lt"/>
                      </a:endParaRPr>
                    </a:p>
                  </a:txBody>
                  <a:tcPr marL="4118" marR="4118" marT="4118" marB="4118" anchor="ctr">
                    <a:lnL>
                      <a:noFill/>
                    </a:lnL>
                    <a:lnR>
                      <a:noFill/>
                    </a:lnR>
                    <a:lnT>
                      <a:noFill/>
                    </a:lnT>
                    <a:lnB>
                      <a:noFill/>
                    </a:lnB>
                    <a:solidFill>
                      <a:srgbClr val="ADF73D"/>
                    </a:solidFill>
                  </a:tcPr>
                </a:tc>
                <a:tc gridSpan="2">
                  <a:txBody>
                    <a:bodyPr/>
                    <a:lstStyle/>
                    <a:p>
                      <a:pPr algn="l">
                        <a:buFont typeface="Wingdings" pitchFamily="2" charset="2"/>
                        <a:buChar char="v"/>
                      </a:pPr>
                      <a:r>
                        <a:rPr lang="id-ID" sz="1800" i="0" dirty="0">
                          <a:latin typeface="+mn-lt"/>
                        </a:rPr>
                        <a:t>bersih bebas </a:t>
                      </a:r>
                      <a:r>
                        <a:rPr lang="id-ID" sz="1800" i="0" dirty="0" smtClean="0">
                          <a:latin typeface="+mn-lt"/>
                        </a:rPr>
                        <a:t>dari</a:t>
                      </a:r>
                      <a:r>
                        <a:rPr lang="id-ID" sz="1800" i="0" baseline="0" dirty="0" smtClean="0">
                          <a:latin typeface="+mn-lt"/>
                        </a:rPr>
                        <a:t> </a:t>
                      </a:r>
                      <a:r>
                        <a:rPr lang="id-ID" sz="1800" i="0" dirty="0" smtClean="0">
                          <a:latin typeface="+mn-lt"/>
                        </a:rPr>
                        <a:t>kotoran </a:t>
                      </a:r>
                      <a:r>
                        <a:rPr lang="id-ID" sz="1800" i="0" dirty="0">
                          <a:latin typeface="+mn-lt"/>
                        </a:rPr>
                        <a:t>yg menempel, boleh ada noda</a:t>
                      </a:r>
                    </a:p>
                  </a:txBody>
                  <a:tcPr marL="4118" marR="4118" marT="4118" marB="4118" anchor="ctr">
                    <a:lnL>
                      <a:noFill/>
                    </a:lnL>
                    <a:lnR>
                      <a:noFill/>
                    </a:lnR>
                    <a:lnT>
                      <a:noFill/>
                    </a:lnT>
                    <a:lnB>
                      <a:noFill/>
                    </a:lnB>
                    <a:solidFill>
                      <a:srgbClr val="ADF73D"/>
                    </a:solidFill>
                  </a:tcPr>
                </a:tc>
                <a:tc hMerge="1">
                  <a:txBody>
                    <a:bodyPr/>
                    <a:lstStyle/>
                    <a:p>
                      <a:pPr algn="ctr"/>
                      <a:endParaRPr lang="id-ID" sz="2000" i="0">
                        <a:latin typeface="+mn-lt"/>
                      </a:endParaRPr>
                    </a:p>
                  </a:txBody>
                  <a:tcPr marL="4118" marR="4118" marT="4118" marB="4118" anchor="ctr">
                    <a:lnL>
                      <a:noFill/>
                    </a:lnL>
                    <a:lnR>
                      <a:noFill/>
                    </a:lnR>
                    <a:lnT>
                      <a:noFill/>
                    </a:lnT>
                    <a:lnB>
                      <a:noFill/>
                    </a:lnB>
                    <a:solidFill>
                      <a:srgbClr val="ADF73D"/>
                    </a:solidFill>
                  </a:tcPr>
                </a:tc>
                <a:extLst>
                  <a:ext uri="{0D108BD9-81ED-4DB2-BD59-A6C34878D82A}">
                    <a16:rowId xmlns:a16="http://schemas.microsoft.com/office/drawing/2014/main" xmlns="" val="10006"/>
                  </a:ext>
                </a:extLst>
              </a:tr>
              <a:tr h="290422">
                <a:tc gridSpan="6">
                  <a:txBody>
                    <a:bodyPr/>
                    <a:lstStyle/>
                    <a:p>
                      <a:pPr algn="l">
                        <a:buFont typeface="Wingdings" pitchFamily="2" charset="2"/>
                        <a:buNone/>
                      </a:pPr>
                      <a:r>
                        <a:rPr lang="id-ID" sz="1800" b="1" i="0" dirty="0" smtClean="0">
                          <a:latin typeface="+mn-lt"/>
                        </a:rPr>
                        <a:t>2. Kantong </a:t>
                      </a:r>
                      <a:r>
                        <a:rPr lang="id-ID" sz="1800" b="1" i="0" dirty="0">
                          <a:latin typeface="+mn-lt"/>
                        </a:rPr>
                        <a:t>udara</a:t>
                      </a:r>
                      <a:endParaRPr lang="id-ID" sz="1800" i="0" dirty="0">
                        <a:latin typeface="+mn-lt"/>
                      </a:endParaRPr>
                    </a:p>
                  </a:txBody>
                  <a:tcPr marL="4118" marR="4118" marT="4118" marB="4118">
                    <a:lnL>
                      <a:noFill/>
                    </a:lnL>
                    <a:lnR>
                      <a:noFill/>
                    </a:lnR>
                    <a:lnT>
                      <a:noFill/>
                    </a:lnT>
                    <a:lnB>
                      <a:noFill/>
                    </a:lnB>
                    <a:solidFill>
                      <a:srgbClr val="C0C0C0"/>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xmlns="" val="10007"/>
                  </a:ext>
                </a:extLst>
              </a:tr>
              <a:tr h="573204">
                <a:tc>
                  <a:txBody>
                    <a:bodyPr/>
                    <a:lstStyle/>
                    <a:p>
                      <a:pPr algn="ctr"/>
                      <a:r>
                        <a:rPr lang="id-ID" sz="1800" i="0">
                          <a:latin typeface="+mn-lt"/>
                        </a:rPr>
                        <a:t>a. Kedalaman</a:t>
                      </a:r>
                    </a:p>
                  </a:txBody>
                  <a:tcPr marL="4118" marR="4118" marT="4118" marB="4118" anchor="ctr">
                    <a:lnL>
                      <a:noFill/>
                    </a:lnL>
                    <a:lnR>
                      <a:noFill/>
                    </a:lnR>
                    <a:lnT>
                      <a:noFill/>
                    </a:lnT>
                    <a:lnB>
                      <a:noFill/>
                    </a:lnB>
                    <a:solidFill>
                      <a:srgbClr val="ADF73D"/>
                    </a:solidFill>
                  </a:tcPr>
                </a:tc>
                <a:tc>
                  <a:txBody>
                    <a:bodyPr/>
                    <a:lstStyle/>
                    <a:p>
                      <a:pPr algn="l">
                        <a:buFont typeface="Wingdings" pitchFamily="2" charset="2"/>
                        <a:buChar char="v"/>
                      </a:pPr>
                      <a:r>
                        <a:rPr lang="id-ID" sz="1800" i="0" dirty="0">
                          <a:latin typeface="+mn-lt"/>
                        </a:rPr>
                        <a:t>kurang dari 0,5 cm</a:t>
                      </a:r>
                    </a:p>
                  </a:txBody>
                  <a:tcPr marL="4118" marR="4118" marT="4118" marB="4118" anchor="ctr">
                    <a:lnL>
                      <a:noFill/>
                    </a:lnL>
                    <a:lnR>
                      <a:noFill/>
                    </a:lnR>
                    <a:lnT>
                      <a:noFill/>
                    </a:lnT>
                    <a:lnB>
                      <a:noFill/>
                    </a:lnB>
                    <a:solidFill>
                      <a:srgbClr val="ADF73D"/>
                    </a:solidFill>
                  </a:tcPr>
                </a:tc>
                <a:tc gridSpan="2">
                  <a:txBody>
                    <a:bodyPr/>
                    <a:lstStyle/>
                    <a:p>
                      <a:pPr algn="l">
                        <a:buFont typeface="Wingdings" pitchFamily="2" charset="2"/>
                        <a:buChar char="v"/>
                      </a:pPr>
                      <a:r>
                        <a:rPr lang="id-ID" sz="1800" i="0" dirty="0">
                          <a:latin typeface="+mn-lt"/>
                        </a:rPr>
                        <a:t>0,5-0,9 cm</a:t>
                      </a:r>
                    </a:p>
                  </a:txBody>
                  <a:tcPr marL="4118" marR="4118" marT="4118" marB="4118" anchor="ctr">
                    <a:lnL>
                      <a:noFill/>
                    </a:lnL>
                    <a:lnR>
                      <a:noFill/>
                    </a:lnR>
                    <a:lnT>
                      <a:noFill/>
                    </a:lnT>
                    <a:lnB>
                      <a:noFill/>
                    </a:lnB>
                    <a:solidFill>
                      <a:srgbClr val="ADF73D"/>
                    </a:solidFill>
                  </a:tcPr>
                </a:tc>
                <a:tc hMerge="1">
                  <a:txBody>
                    <a:bodyPr/>
                    <a:lstStyle/>
                    <a:p>
                      <a:pPr algn="ctr"/>
                      <a:endParaRPr lang="id-ID" sz="2000" i="0">
                        <a:latin typeface="+mn-lt"/>
                      </a:endParaRPr>
                    </a:p>
                  </a:txBody>
                  <a:tcPr marL="4118" marR="4118" marT="4118" marB="4118" anchor="ctr">
                    <a:lnL>
                      <a:noFill/>
                    </a:lnL>
                    <a:lnR>
                      <a:noFill/>
                    </a:lnR>
                    <a:lnT>
                      <a:noFill/>
                    </a:lnT>
                    <a:lnB>
                      <a:noFill/>
                    </a:lnB>
                    <a:solidFill>
                      <a:srgbClr val="ADF73D"/>
                    </a:solidFill>
                  </a:tcPr>
                </a:tc>
                <a:tc gridSpan="2">
                  <a:txBody>
                    <a:bodyPr/>
                    <a:lstStyle/>
                    <a:p>
                      <a:pPr algn="l">
                        <a:buFont typeface="Wingdings" pitchFamily="2" charset="2"/>
                        <a:buChar char="v"/>
                      </a:pPr>
                      <a:r>
                        <a:rPr lang="id-ID" sz="1800" i="0" dirty="0">
                          <a:latin typeface="+mn-lt"/>
                        </a:rPr>
                        <a:t>1 cm atau lebih</a:t>
                      </a:r>
                    </a:p>
                  </a:txBody>
                  <a:tcPr marL="4118" marR="4118" marT="4118" marB="4118" anchor="ctr">
                    <a:lnL>
                      <a:noFill/>
                    </a:lnL>
                    <a:lnR>
                      <a:noFill/>
                    </a:lnR>
                    <a:lnT>
                      <a:noFill/>
                    </a:lnT>
                    <a:lnB>
                      <a:noFill/>
                    </a:lnB>
                    <a:solidFill>
                      <a:srgbClr val="ADF73D"/>
                    </a:solidFill>
                  </a:tcPr>
                </a:tc>
                <a:tc hMerge="1">
                  <a:txBody>
                    <a:bodyPr/>
                    <a:lstStyle/>
                    <a:p>
                      <a:pPr algn="ctr"/>
                      <a:endParaRPr lang="id-ID" sz="2000" i="0">
                        <a:latin typeface="+mn-lt"/>
                      </a:endParaRPr>
                    </a:p>
                  </a:txBody>
                  <a:tcPr marL="4118" marR="4118" marT="4118" marB="4118" anchor="ctr">
                    <a:lnL>
                      <a:noFill/>
                    </a:lnL>
                    <a:lnR>
                      <a:noFill/>
                    </a:lnR>
                    <a:lnT>
                      <a:noFill/>
                    </a:lnT>
                    <a:lnB>
                      <a:noFill/>
                    </a:lnB>
                    <a:solidFill>
                      <a:srgbClr val="ADF73D"/>
                    </a:solidFill>
                  </a:tcPr>
                </a:tc>
                <a:extLst>
                  <a:ext uri="{0D108BD9-81ED-4DB2-BD59-A6C34878D82A}">
                    <a16:rowId xmlns:a16="http://schemas.microsoft.com/office/drawing/2014/main" xmlns="" val="10008"/>
                  </a:ext>
                </a:extLst>
              </a:tr>
              <a:tr h="855985">
                <a:tc>
                  <a:txBody>
                    <a:bodyPr/>
                    <a:lstStyle/>
                    <a:p>
                      <a:pPr algn="ctr"/>
                      <a:r>
                        <a:rPr lang="id-ID" sz="1800" i="0" dirty="0">
                          <a:latin typeface="+mn-lt"/>
                        </a:rPr>
                        <a:t>b. Kebebasan bergerak</a:t>
                      </a:r>
                    </a:p>
                  </a:txBody>
                  <a:tcPr marL="4118" marR="4118" marT="4118" marB="4118" anchor="ctr">
                    <a:lnL>
                      <a:noFill/>
                    </a:lnL>
                    <a:lnR>
                      <a:noFill/>
                    </a:lnR>
                    <a:lnT>
                      <a:noFill/>
                    </a:lnT>
                    <a:lnB>
                      <a:noFill/>
                    </a:lnB>
                    <a:solidFill>
                      <a:srgbClr val="ADF73D"/>
                    </a:solidFill>
                  </a:tcPr>
                </a:tc>
                <a:tc>
                  <a:txBody>
                    <a:bodyPr/>
                    <a:lstStyle/>
                    <a:p>
                      <a:pPr algn="l">
                        <a:buFont typeface="Wingdings" pitchFamily="2" charset="2"/>
                        <a:buChar char="v"/>
                      </a:pPr>
                      <a:r>
                        <a:rPr lang="id-ID" sz="1800" i="0">
                          <a:latin typeface="+mn-lt"/>
                        </a:rPr>
                        <a:t>tetap ditempat</a:t>
                      </a:r>
                    </a:p>
                  </a:txBody>
                  <a:tcPr marL="4118" marR="4118" marT="4118" marB="4118" anchor="ctr">
                    <a:lnL>
                      <a:noFill/>
                    </a:lnL>
                    <a:lnR>
                      <a:noFill/>
                    </a:lnR>
                    <a:lnT>
                      <a:noFill/>
                    </a:lnT>
                    <a:lnB>
                      <a:noFill/>
                    </a:lnB>
                    <a:solidFill>
                      <a:srgbClr val="ADF73D"/>
                    </a:solidFill>
                  </a:tcPr>
                </a:tc>
                <a:tc gridSpan="2">
                  <a:txBody>
                    <a:bodyPr/>
                    <a:lstStyle/>
                    <a:p>
                      <a:pPr algn="l">
                        <a:buFont typeface="Wingdings" pitchFamily="2" charset="2"/>
                        <a:buChar char="v"/>
                      </a:pPr>
                      <a:r>
                        <a:rPr lang="id-ID" sz="1800" i="0" dirty="0">
                          <a:latin typeface="+mn-lt"/>
                        </a:rPr>
                        <a:t>bebas bergerak</a:t>
                      </a:r>
                    </a:p>
                  </a:txBody>
                  <a:tcPr marL="4118" marR="4118" marT="4118" marB="4118" anchor="ctr">
                    <a:lnL>
                      <a:noFill/>
                    </a:lnL>
                    <a:lnR>
                      <a:noFill/>
                    </a:lnR>
                    <a:lnT>
                      <a:noFill/>
                    </a:lnT>
                    <a:lnB>
                      <a:noFill/>
                    </a:lnB>
                    <a:solidFill>
                      <a:srgbClr val="ADF73D"/>
                    </a:solidFill>
                  </a:tcPr>
                </a:tc>
                <a:tc hMerge="1">
                  <a:txBody>
                    <a:bodyPr/>
                    <a:lstStyle/>
                    <a:p>
                      <a:pPr algn="ctr"/>
                      <a:endParaRPr lang="id-ID" sz="2000" i="0" dirty="0">
                        <a:latin typeface="+mn-lt"/>
                      </a:endParaRPr>
                    </a:p>
                  </a:txBody>
                  <a:tcPr marL="4118" marR="4118" marT="4118" marB="4118" anchor="ctr">
                    <a:lnL>
                      <a:noFill/>
                    </a:lnL>
                    <a:lnR>
                      <a:noFill/>
                    </a:lnR>
                    <a:lnT>
                      <a:noFill/>
                    </a:lnT>
                    <a:lnB>
                      <a:noFill/>
                    </a:lnB>
                    <a:solidFill>
                      <a:srgbClr val="ADF73D"/>
                    </a:solidFill>
                  </a:tcPr>
                </a:tc>
                <a:tc gridSpan="2">
                  <a:txBody>
                    <a:bodyPr/>
                    <a:lstStyle/>
                    <a:p>
                      <a:pPr algn="l">
                        <a:buFont typeface="Wingdings" pitchFamily="2" charset="2"/>
                        <a:buChar char="v"/>
                      </a:pPr>
                      <a:r>
                        <a:rPr lang="id-ID" sz="1800" i="0" dirty="0">
                          <a:latin typeface="+mn-lt"/>
                        </a:rPr>
                        <a:t>bebas bergerak &amp; mungkin spt busa</a:t>
                      </a:r>
                    </a:p>
                  </a:txBody>
                  <a:tcPr marL="4118" marR="4118" marT="4118" marB="4118" anchor="ctr">
                    <a:lnL>
                      <a:noFill/>
                    </a:lnL>
                    <a:lnR>
                      <a:noFill/>
                    </a:lnR>
                    <a:lnT>
                      <a:noFill/>
                    </a:lnT>
                    <a:lnB>
                      <a:noFill/>
                    </a:lnB>
                    <a:solidFill>
                      <a:srgbClr val="ADF73D"/>
                    </a:solidFill>
                  </a:tcPr>
                </a:tc>
                <a:tc hMerge="1">
                  <a:txBody>
                    <a:bodyPr/>
                    <a:lstStyle/>
                    <a:p>
                      <a:pPr algn="ctr"/>
                      <a:endParaRPr lang="id-ID" sz="2000" i="0" dirty="0">
                        <a:latin typeface="+mn-lt"/>
                      </a:endParaRPr>
                    </a:p>
                  </a:txBody>
                  <a:tcPr marL="4118" marR="4118" marT="4118" marB="4118" anchor="ctr">
                    <a:lnL>
                      <a:noFill/>
                    </a:lnL>
                    <a:lnR>
                      <a:noFill/>
                    </a:lnR>
                    <a:lnT>
                      <a:noFill/>
                    </a:lnT>
                    <a:lnB>
                      <a:noFill/>
                    </a:lnB>
                    <a:solidFill>
                      <a:srgbClr val="ADF73D"/>
                    </a:solidFill>
                  </a:tcPr>
                </a:tc>
                <a:extLst>
                  <a:ext uri="{0D108BD9-81ED-4DB2-BD59-A6C34878D82A}">
                    <a16:rowId xmlns:a16="http://schemas.microsoft.com/office/drawing/2014/main" xmlns="" val="10009"/>
                  </a:ext>
                </a:extLst>
              </a:tr>
            </a:tbl>
          </a:graphicData>
        </a:graphic>
      </p:graphicFrame>
      <p:sp>
        <p:nvSpPr>
          <p:cNvPr id="5" name="Rounded Rectangle 4"/>
          <p:cNvSpPr/>
          <p:nvPr/>
        </p:nvSpPr>
        <p:spPr>
          <a:xfrm>
            <a:off x="357158" y="214290"/>
            <a:ext cx="3357586"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t>STANDAR MUTU SNI TELUR</a:t>
            </a:r>
            <a:endParaRPr lang="id-ID" sz="2400" b="1" dirty="0"/>
          </a:p>
        </p:txBody>
      </p:sp>
    </p:spTree>
  </p:cSld>
  <p:clrMapOvr>
    <a:masterClrMapping/>
  </p:clrMapOvr>
  <p:transition>
    <p:wheel spokes="8"/>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42845" y="142852"/>
          <a:ext cx="8715435" cy="6578517"/>
        </p:xfrm>
        <a:graphic>
          <a:graphicData uri="http://schemas.openxmlformats.org/drawingml/2006/table">
            <a:tbl>
              <a:tblPr/>
              <a:tblGrid>
                <a:gridCol w="2962976">
                  <a:extLst>
                    <a:ext uri="{9D8B030D-6E8A-4147-A177-3AD203B41FA5}">
                      <a16:colId xmlns:a16="http://schemas.microsoft.com/office/drawing/2014/main" xmlns="" val="20000"/>
                    </a:ext>
                  </a:extLst>
                </a:gridCol>
                <a:gridCol w="1975011">
                  <a:extLst>
                    <a:ext uri="{9D8B030D-6E8A-4147-A177-3AD203B41FA5}">
                      <a16:colId xmlns:a16="http://schemas.microsoft.com/office/drawing/2014/main" xmlns="" val="20001"/>
                    </a:ext>
                  </a:extLst>
                </a:gridCol>
                <a:gridCol w="1975011">
                  <a:extLst>
                    <a:ext uri="{9D8B030D-6E8A-4147-A177-3AD203B41FA5}">
                      <a16:colId xmlns:a16="http://schemas.microsoft.com/office/drawing/2014/main" xmlns="" val="20002"/>
                    </a:ext>
                  </a:extLst>
                </a:gridCol>
                <a:gridCol w="1802437">
                  <a:extLst>
                    <a:ext uri="{9D8B030D-6E8A-4147-A177-3AD203B41FA5}">
                      <a16:colId xmlns:a16="http://schemas.microsoft.com/office/drawing/2014/main" xmlns="" val="20003"/>
                    </a:ext>
                  </a:extLst>
                </a:gridCol>
              </a:tblGrid>
              <a:tr h="386664">
                <a:tc gridSpan="4">
                  <a:txBody>
                    <a:bodyPr/>
                    <a:lstStyle/>
                    <a:p>
                      <a:pPr algn="l"/>
                      <a:r>
                        <a:rPr lang="id-ID" sz="1800" b="1" i="0" dirty="0" smtClean="0">
                          <a:latin typeface="+mn-lt"/>
                        </a:rPr>
                        <a:t>3. Keadaan Putih Telur</a:t>
                      </a:r>
                      <a:endParaRPr lang="id-ID" sz="1400" i="0" dirty="0">
                        <a:latin typeface="+mn-lt"/>
                      </a:endParaRPr>
                    </a:p>
                  </a:txBody>
                  <a:tcPr marL="4118" marR="4118" marT="4118" marB="4118" anchor="b">
                    <a:lnL>
                      <a:noFill/>
                    </a:lnL>
                    <a:lnR>
                      <a:noFill/>
                    </a:lnR>
                    <a:lnT>
                      <a:noFill/>
                    </a:lnT>
                    <a:lnB>
                      <a:noFill/>
                    </a:lnB>
                    <a:solidFill>
                      <a:srgbClr val="C0C0C0"/>
                    </a:solidFill>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xmlns="" val="10000"/>
                  </a:ext>
                </a:extLst>
              </a:tr>
              <a:tr h="1382132">
                <a:tc>
                  <a:txBody>
                    <a:bodyPr/>
                    <a:lstStyle/>
                    <a:p>
                      <a:pPr algn="ctr"/>
                      <a:r>
                        <a:rPr lang="id-ID" sz="1800" i="0" dirty="0" smtClean="0">
                          <a:latin typeface="+mn-lt"/>
                        </a:rPr>
                        <a:t>A. Kebersihan</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id-ID" sz="1800" i="0" dirty="0" smtClean="0">
                          <a:latin typeface="+mn-lt"/>
                        </a:rPr>
                        <a:t>Bebas Dari Noda</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id-ID" sz="1800" i="0" dirty="0" smtClean="0">
                          <a:latin typeface="+mn-lt"/>
                        </a:rPr>
                        <a:t>Bebas Dr Noda</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sv-SE" sz="1800" i="0" dirty="0" smtClean="0">
                          <a:latin typeface="+mn-lt"/>
                        </a:rPr>
                        <a:t>Boleh Ada Sedikit Noda Ttp Tdk Boleh Ada Benda Asing Lain.</a:t>
                      </a:r>
                      <a:endParaRPr lang="sv-SE" sz="1800" i="0" dirty="0">
                        <a:latin typeface="+mn-lt"/>
                      </a:endParaRPr>
                    </a:p>
                  </a:txBody>
                  <a:tcPr marL="4118" marR="4118" marT="4118" marB="4118" anchor="b">
                    <a:lnL>
                      <a:noFill/>
                    </a:lnL>
                    <a:lnR>
                      <a:noFill/>
                    </a:lnR>
                    <a:lnT>
                      <a:noFill/>
                    </a:lnT>
                    <a:lnB>
                      <a:noFill/>
                    </a:lnB>
                    <a:solidFill>
                      <a:srgbClr val="ADF73D"/>
                    </a:solidFill>
                  </a:tcPr>
                </a:tc>
                <a:extLst>
                  <a:ext uri="{0D108BD9-81ED-4DB2-BD59-A6C34878D82A}">
                    <a16:rowId xmlns:a16="http://schemas.microsoft.com/office/drawing/2014/main" xmlns="" val="10001"/>
                  </a:ext>
                </a:extLst>
              </a:tr>
              <a:tr h="1159278">
                <a:tc>
                  <a:txBody>
                    <a:bodyPr/>
                    <a:lstStyle/>
                    <a:p>
                      <a:pPr algn="ctr"/>
                      <a:r>
                        <a:rPr lang="id-ID" sz="1800" i="0" dirty="0" smtClean="0">
                          <a:latin typeface="+mn-lt"/>
                        </a:rPr>
                        <a:t>B. Kekentalan</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id-ID" sz="1800" i="0" dirty="0" smtClean="0">
                          <a:latin typeface="+mn-lt"/>
                        </a:rPr>
                        <a:t>Kental</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id-ID" sz="1800" i="0" dirty="0" smtClean="0">
                          <a:latin typeface="+mn-lt"/>
                        </a:rPr>
                        <a:t>Sedikit Encer</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id-ID" sz="1800" i="0" dirty="0" smtClean="0">
                          <a:latin typeface="+mn-lt"/>
                        </a:rPr>
                        <a:t>Encer Tetapi Kuning Telur Belum Tercampur Dgn Putih Telur</a:t>
                      </a:r>
                      <a:endParaRPr lang="id-ID" sz="1800" i="0" dirty="0">
                        <a:latin typeface="+mn-lt"/>
                      </a:endParaRPr>
                    </a:p>
                  </a:txBody>
                  <a:tcPr marL="4118" marR="4118" marT="4118" marB="4118" anchor="b">
                    <a:lnL>
                      <a:noFill/>
                    </a:lnL>
                    <a:lnR>
                      <a:noFill/>
                    </a:lnR>
                    <a:lnT>
                      <a:noFill/>
                    </a:lnT>
                    <a:lnB>
                      <a:noFill/>
                    </a:lnB>
                    <a:solidFill>
                      <a:srgbClr val="ADF73D"/>
                    </a:solidFill>
                  </a:tcPr>
                </a:tc>
                <a:extLst>
                  <a:ext uri="{0D108BD9-81ED-4DB2-BD59-A6C34878D82A}">
                    <a16:rowId xmlns:a16="http://schemas.microsoft.com/office/drawing/2014/main" xmlns="" val="10002"/>
                  </a:ext>
                </a:extLst>
              </a:tr>
              <a:tr h="386664">
                <a:tc gridSpan="4">
                  <a:txBody>
                    <a:bodyPr/>
                    <a:lstStyle/>
                    <a:p>
                      <a:pPr algn="l">
                        <a:buFont typeface="Wingdings" pitchFamily="2" charset="2"/>
                        <a:buNone/>
                      </a:pPr>
                      <a:r>
                        <a:rPr lang="id-ID" sz="1800" b="1" i="0" dirty="0" smtClean="0">
                          <a:latin typeface="+mn-lt"/>
                        </a:rPr>
                        <a:t>4. Keadaan Kuning Telur</a:t>
                      </a:r>
                      <a:endParaRPr lang="id-ID" sz="1800" i="0" dirty="0">
                        <a:latin typeface="+mn-lt"/>
                      </a:endParaRPr>
                    </a:p>
                  </a:txBody>
                  <a:tcPr marL="4118" marR="4118" marT="4118" marB="4118" anchor="b">
                    <a:lnL>
                      <a:noFill/>
                    </a:lnL>
                    <a:lnR>
                      <a:noFill/>
                    </a:lnR>
                    <a:lnT>
                      <a:noFill/>
                    </a:lnT>
                    <a:lnB>
                      <a:noFill/>
                    </a:lnB>
                    <a:solidFill>
                      <a:srgbClr val="C0C0C0"/>
                    </a:solidFill>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xmlns="" val="10003"/>
                  </a:ext>
                </a:extLst>
              </a:tr>
              <a:tr h="655795">
                <a:tc>
                  <a:txBody>
                    <a:bodyPr/>
                    <a:lstStyle/>
                    <a:p>
                      <a:pPr algn="ctr"/>
                      <a:r>
                        <a:rPr lang="id-ID" sz="1800" i="0" dirty="0" smtClean="0">
                          <a:latin typeface="+mn-lt"/>
                        </a:rPr>
                        <a:t>A. Bentuk</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id-ID" sz="1800" i="0" dirty="0" smtClean="0">
                          <a:latin typeface="+mn-lt"/>
                        </a:rPr>
                        <a:t>Bulat</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id-ID" sz="1800" i="0" dirty="0" smtClean="0">
                          <a:latin typeface="+mn-lt"/>
                        </a:rPr>
                        <a:t>Agak Gepeng</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id-ID" sz="1800" i="0" dirty="0" smtClean="0">
                          <a:latin typeface="+mn-lt"/>
                        </a:rPr>
                        <a:t>Gepeng</a:t>
                      </a:r>
                      <a:endParaRPr lang="id-ID" sz="1800" i="0" dirty="0">
                        <a:latin typeface="+mn-lt"/>
                      </a:endParaRPr>
                    </a:p>
                  </a:txBody>
                  <a:tcPr marL="4118" marR="4118" marT="4118" marB="4118" anchor="b">
                    <a:lnL>
                      <a:noFill/>
                    </a:lnL>
                    <a:lnR>
                      <a:noFill/>
                    </a:lnR>
                    <a:lnT>
                      <a:noFill/>
                    </a:lnT>
                    <a:lnB>
                      <a:noFill/>
                    </a:lnB>
                    <a:solidFill>
                      <a:srgbClr val="ADF73D"/>
                    </a:solidFill>
                  </a:tcPr>
                </a:tc>
                <a:extLst>
                  <a:ext uri="{0D108BD9-81ED-4DB2-BD59-A6C34878D82A}">
                    <a16:rowId xmlns:a16="http://schemas.microsoft.com/office/drawing/2014/main" xmlns="" val="10004"/>
                  </a:ext>
                </a:extLst>
              </a:tr>
              <a:tr h="655795">
                <a:tc>
                  <a:txBody>
                    <a:bodyPr/>
                    <a:lstStyle/>
                    <a:p>
                      <a:pPr algn="ctr"/>
                      <a:r>
                        <a:rPr lang="id-ID" sz="1800" i="0" dirty="0" smtClean="0">
                          <a:latin typeface="+mn-lt"/>
                        </a:rPr>
                        <a:t>B. Posisi</a:t>
                      </a:r>
                      <a:endParaRPr lang="id-ID" sz="1800" i="0" dirty="0">
                        <a:latin typeface="+mn-lt"/>
                      </a:endParaRPr>
                    </a:p>
                  </a:txBody>
                  <a:tcPr marL="4118" marR="4118" marT="4118" marB="4118" anchor="b">
                    <a:lnL>
                      <a:noFill/>
                    </a:lnL>
                    <a:lnR>
                      <a:noFill/>
                    </a:lnR>
                    <a:lnT>
                      <a:noFill/>
                    </a:lnT>
                    <a:lnB>
                      <a:noFill/>
                    </a:lnB>
                    <a:solidFill>
                      <a:srgbClr val="CCFFFF"/>
                    </a:solidFill>
                  </a:tcPr>
                </a:tc>
                <a:tc>
                  <a:txBody>
                    <a:bodyPr/>
                    <a:lstStyle/>
                    <a:p>
                      <a:pPr algn="l">
                        <a:buFont typeface="Wingdings" pitchFamily="2" charset="2"/>
                        <a:buChar char="v"/>
                      </a:pPr>
                      <a:r>
                        <a:rPr lang="id-ID" sz="1800" i="0" dirty="0" smtClean="0">
                          <a:latin typeface="+mn-lt"/>
                        </a:rPr>
                        <a:t>Ditengah</a:t>
                      </a:r>
                      <a:endParaRPr lang="id-ID" sz="1800" i="0" dirty="0">
                        <a:latin typeface="+mn-lt"/>
                      </a:endParaRPr>
                    </a:p>
                  </a:txBody>
                  <a:tcPr marL="4118" marR="4118" marT="4118" marB="4118" anchor="b">
                    <a:lnL>
                      <a:noFill/>
                    </a:lnL>
                    <a:lnR>
                      <a:noFill/>
                    </a:lnR>
                    <a:lnT>
                      <a:noFill/>
                    </a:lnT>
                    <a:lnB>
                      <a:noFill/>
                    </a:lnB>
                    <a:solidFill>
                      <a:srgbClr val="CCFFFF"/>
                    </a:solidFill>
                  </a:tcPr>
                </a:tc>
                <a:tc>
                  <a:txBody>
                    <a:bodyPr/>
                    <a:lstStyle/>
                    <a:p>
                      <a:pPr algn="l">
                        <a:buFont typeface="Wingdings" pitchFamily="2" charset="2"/>
                        <a:buChar char="v"/>
                      </a:pPr>
                      <a:r>
                        <a:rPr lang="id-ID" sz="1800" i="0" dirty="0" smtClean="0">
                          <a:latin typeface="+mn-lt"/>
                        </a:rPr>
                        <a:t>Ditengah</a:t>
                      </a:r>
                      <a:endParaRPr lang="id-ID" sz="1800" i="0" dirty="0">
                        <a:latin typeface="+mn-lt"/>
                      </a:endParaRPr>
                    </a:p>
                  </a:txBody>
                  <a:tcPr marL="4118" marR="4118" marT="4118" marB="4118" anchor="b">
                    <a:lnL>
                      <a:noFill/>
                    </a:lnL>
                    <a:lnR>
                      <a:noFill/>
                    </a:lnR>
                    <a:lnT>
                      <a:noFill/>
                    </a:lnT>
                    <a:lnB>
                      <a:noFill/>
                    </a:lnB>
                    <a:solidFill>
                      <a:srgbClr val="CCFFFF"/>
                    </a:solidFill>
                  </a:tcPr>
                </a:tc>
                <a:tc>
                  <a:txBody>
                    <a:bodyPr/>
                    <a:lstStyle/>
                    <a:p>
                      <a:pPr algn="l">
                        <a:buFont typeface="Wingdings" pitchFamily="2" charset="2"/>
                        <a:buChar char="v"/>
                      </a:pPr>
                      <a:r>
                        <a:rPr lang="id-ID" sz="1800" i="0" dirty="0" smtClean="0">
                          <a:latin typeface="+mn-lt"/>
                        </a:rPr>
                        <a:t>Agak Kepinggir</a:t>
                      </a:r>
                      <a:endParaRPr lang="id-ID" sz="1800" i="0" dirty="0">
                        <a:latin typeface="+mn-lt"/>
                      </a:endParaRPr>
                    </a:p>
                  </a:txBody>
                  <a:tcPr marL="4118" marR="4118" marT="4118" marB="4118" anchor="b">
                    <a:lnL>
                      <a:noFill/>
                    </a:lnL>
                    <a:lnR>
                      <a:noFill/>
                    </a:lnR>
                    <a:lnT>
                      <a:noFill/>
                    </a:lnT>
                    <a:lnB>
                      <a:noFill/>
                    </a:lnB>
                    <a:solidFill>
                      <a:srgbClr val="CCFFFF"/>
                    </a:solidFill>
                  </a:tcPr>
                </a:tc>
                <a:extLst>
                  <a:ext uri="{0D108BD9-81ED-4DB2-BD59-A6C34878D82A}">
                    <a16:rowId xmlns:a16="http://schemas.microsoft.com/office/drawing/2014/main" xmlns="" val="10005"/>
                  </a:ext>
                </a:extLst>
              </a:tr>
              <a:tr h="655795">
                <a:tc>
                  <a:txBody>
                    <a:bodyPr/>
                    <a:lstStyle/>
                    <a:p>
                      <a:pPr algn="ctr"/>
                      <a:r>
                        <a:rPr lang="id-ID" sz="1800" i="0" dirty="0" smtClean="0">
                          <a:latin typeface="+mn-lt"/>
                        </a:rPr>
                        <a:t>C. Bayangan Batas-batas</a:t>
                      </a:r>
                      <a:endParaRPr lang="id-ID" sz="1800" i="0" dirty="0">
                        <a:latin typeface="+mn-lt"/>
                      </a:endParaRPr>
                    </a:p>
                  </a:txBody>
                  <a:tcPr marL="4118" marR="4118" marT="4118" marB="4118" anchor="b">
                    <a:lnL>
                      <a:noFill/>
                    </a:lnL>
                    <a:lnR>
                      <a:noFill/>
                    </a:lnR>
                    <a:lnT>
                      <a:noFill/>
                    </a:lnT>
                    <a:lnB>
                      <a:noFill/>
                    </a:lnB>
                    <a:solidFill>
                      <a:srgbClr val="CCFFFF"/>
                    </a:solidFill>
                  </a:tcPr>
                </a:tc>
                <a:tc>
                  <a:txBody>
                    <a:bodyPr/>
                    <a:lstStyle/>
                    <a:p>
                      <a:pPr algn="l">
                        <a:buFont typeface="Wingdings" pitchFamily="2" charset="2"/>
                        <a:buChar char="v"/>
                      </a:pPr>
                      <a:r>
                        <a:rPr lang="id-ID" sz="1800" i="0" dirty="0" smtClean="0">
                          <a:latin typeface="+mn-lt"/>
                        </a:rPr>
                        <a:t>Tidak Jelas</a:t>
                      </a:r>
                      <a:endParaRPr lang="id-ID" sz="1800" i="0" dirty="0">
                        <a:latin typeface="+mn-lt"/>
                      </a:endParaRPr>
                    </a:p>
                  </a:txBody>
                  <a:tcPr marL="4118" marR="4118" marT="4118" marB="4118" anchor="b">
                    <a:lnL>
                      <a:noFill/>
                    </a:lnL>
                    <a:lnR>
                      <a:noFill/>
                    </a:lnR>
                    <a:lnT>
                      <a:noFill/>
                    </a:lnT>
                    <a:lnB>
                      <a:noFill/>
                    </a:lnB>
                    <a:solidFill>
                      <a:srgbClr val="CCFFFF"/>
                    </a:solidFill>
                  </a:tcPr>
                </a:tc>
                <a:tc>
                  <a:txBody>
                    <a:bodyPr/>
                    <a:lstStyle/>
                    <a:p>
                      <a:pPr algn="l">
                        <a:buFont typeface="Wingdings" pitchFamily="2" charset="2"/>
                        <a:buChar char="v"/>
                      </a:pPr>
                      <a:r>
                        <a:rPr lang="id-ID" sz="1800" i="0" dirty="0" smtClean="0">
                          <a:latin typeface="+mn-lt"/>
                        </a:rPr>
                        <a:t>Agak Jelas</a:t>
                      </a:r>
                      <a:endParaRPr lang="id-ID" sz="1800" i="0" dirty="0">
                        <a:latin typeface="+mn-lt"/>
                      </a:endParaRPr>
                    </a:p>
                  </a:txBody>
                  <a:tcPr marL="4118" marR="4118" marT="4118" marB="4118" anchor="b">
                    <a:lnL>
                      <a:noFill/>
                    </a:lnL>
                    <a:lnR>
                      <a:noFill/>
                    </a:lnR>
                    <a:lnT>
                      <a:noFill/>
                    </a:lnT>
                    <a:lnB>
                      <a:noFill/>
                    </a:lnB>
                    <a:solidFill>
                      <a:srgbClr val="CCFFFF"/>
                    </a:solidFill>
                  </a:tcPr>
                </a:tc>
                <a:tc>
                  <a:txBody>
                    <a:bodyPr/>
                    <a:lstStyle/>
                    <a:p>
                      <a:pPr algn="l">
                        <a:buFont typeface="Wingdings" pitchFamily="2" charset="2"/>
                        <a:buChar char="v"/>
                      </a:pPr>
                      <a:r>
                        <a:rPr lang="id-ID" sz="1800" i="0" dirty="0" smtClean="0">
                          <a:latin typeface="+mn-lt"/>
                        </a:rPr>
                        <a:t>Jelas</a:t>
                      </a:r>
                      <a:endParaRPr lang="id-ID" sz="1800" i="0" dirty="0">
                        <a:latin typeface="+mn-lt"/>
                      </a:endParaRPr>
                    </a:p>
                  </a:txBody>
                  <a:tcPr marL="4118" marR="4118" marT="4118" marB="4118" anchor="b">
                    <a:lnL>
                      <a:noFill/>
                    </a:lnL>
                    <a:lnR>
                      <a:noFill/>
                    </a:lnR>
                    <a:lnT>
                      <a:noFill/>
                    </a:lnT>
                    <a:lnB>
                      <a:noFill/>
                    </a:lnB>
                    <a:solidFill>
                      <a:srgbClr val="CCFFFF"/>
                    </a:solidFill>
                  </a:tcPr>
                </a:tc>
                <a:extLst>
                  <a:ext uri="{0D108BD9-81ED-4DB2-BD59-A6C34878D82A}">
                    <a16:rowId xmlns:a16="http://schemas.microsoft.com/office/drawing/2014/main" xmlns="" val="10006"/>
                  </a:ext>
                </a:extLst>
              </a:tr>
              <a:tr h="655795">
                <a:tc>
                  <a:txBody>
                    <a:bodyPr/>
                    <a:lstStyle/>
                    <a:p>
                      <a:pPr algn="ctr"/>
                      <a:r>
                        <a:rPr lang="id-ID" sz="1800" i="0" dirty="0" smtClean="0">
                          <a:latin typeface="+mn-lt"/>
                        </a:rPr>
                        <a:t>D. Kebersihan</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id-ID" sz="1800" i="0" dirty="0" smtClean="0">
                          <a:latin typeface="+mn-lt"/>
                        </a:rPr>
                        <a:t>Bersih</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id-ID" sz="1800" i="0" dirty="0" smtClean="0">
                          <a:latin typeface="+mn-lt"/>
                        </a:rPr>
                        <a:t>Bersih</a:t>
                      </a:r>
                      <a:endParaRPr lang="id-ID" sz="1800" i="0" dirty="0">
                        <a:latin typeface="+mn-lt"/>
                      </a:endParaRPr>
                    </a:p>
                  </a:txBody>
                  <a:tcPr marL="4118" marR="4118" marT="4118" marB="4118" anchor="b">
                    <a:lnL>
                      <a:noFill/>
                    </a:lnL>
                    <a:lnR>
                      <a:noFill/>
                    </a:lnR>
                    <a:lnT>
                      <a:noFill/>
                    </a:lnT>
                    <a:lnB>
                      <a:noFill/>
                    </a:lnB>
                    <a:solidFill>
                      <a:srgbClr val="ADF73D"/>
                    </a:solidFill>
                  </a:tcPr>
                </a:tc>
                <a:tc>
                  <a:txBody>
                    <a:bodyPr/>
                    <a:lstStyle/>
                    <a:p>
                      <a:pPr algn="l">
                        <a:buFont typeface="Wingdings" pitchFamily="2" charset="2"/>
                        <a:buChar char="v"/>
                      </a:pPr>
                      <a:r>
                        <a:rPr lang="id-ID" sz="1800" i="0" dirty="0" smtClean="0">
                          <a:latin typeface="+mn-lt"/>
                        </a:rPr>
                        <a:t>Boleh Ada Sedikit Noda</a:t>
                      </a:r>
                      <a:endParaRPr lang="id-ID" sz="1800" i="0" dirty="0">
                        <a:latin typeface="+mn-lt"/>
                      </a:endParaRPr>
                    </a:p>
                  </a:txBody>
                  <a:tcPr marL="4118" marR="4118" marT="4118" marB="4118" anchor="b">
                    <a:lnL>
                      <a:noFill/>
                    </a:lnL>
                    <a:lnR>
                      <a:noFill/>
                    </a:lnR>
                    <a:lnT>
                      <a:noFill/>
                    </a:lnT>
                    <a:lnB>
                      <a:noFill/>
                    </a:lnB>
                    <a:solidFill>
                      <a:srgbClr val="ADF73D"/>
                    </a:solidFill>
                  </a:tcPr>
                </a:tc>
                <a:extLst>
                  <a:ext uri="{0D108BD9-81ED-4DB2-BD59-A6C34878D82A}">
                    <a16:rowId xmlns:a16="http://schemas.microsoft.com/office/drawing/2014/main" xmlns="" val="10007"/>
                  </a:ext>
                </a:extLst>
              </a:tr>
              <a:tr h="420041">
                <a:tc>
                  <a:txBody>
                    <a:bodyPr/>
                    <a:lstStyle/>
                    <a:p>
                      <a:pPr algn="ctr"/>
                      <a:r>
                        <a:rPr lang="id-ID" sz="1800" b="1" i="0" dirty="0" smtClean="0">
                          <a:latin typeface="+mn-lt"/>
                        </a:rPr>
                        <a:t>Bau</a:t>
                      </a:r>
                      <a:endParaRPr lang="id-ID" sz="1800" i="0" dirty="0">
                        <a:latin typeface="+mn-lt"/>
                      </a:endParaRPr>
                    </a:p>
                  </a:txBody>
                  <a:tcPr marL="4118" marR="4118" marT="4118" marB="4118" anchor="b">
                    <a:lnL>
                      <a:noFill/>
                    </a:lnL>
                    <a:lnR>
                      <a:noFill/>
                    </a:lnR>
                    <a:lnT>
                      <a:noFill/>
                    </a:lnT>
                    <a:lnB>
                      <a:noFill/>
                    </a:lnB>
                    <a:solidFill>
                      <a:srgbClr val="C0C0C0"/>
                    </a:solidFill>
                  </a:tcPr>
                </a:tc>
                <a:tc>
                  <a:txBody>
                    <a:bodyPr/>
                    <a:lstStyle/>
                    <a:p>
                      <a:pPr algn="l">
                        <a:buFont typeface="Wingdings" pitchFamily="2" charset="2"/>
                        <a:buChar char="v"/>
                      </a:pPr>
                      <a:r>
                        <a:rPr lang="id-ID" sz="1800" i="0" dirty="0" smtClean="0">
                          <a:latin typeface="+mn-lt"/>
                        </a:rPr>
                        <a:t>Khas</a:t>
                      </a:r>
                      <a:endParaRPr lang="id-ID" sz="1800" i="0" dirty="0">
                        <a:latin typeface="+mn-lt"/>
                      </a:endParaRPr>
                    </a:p>
                  </a:txBody>
                  <a:tcPr marL="4118" marR="4118" marT="4118" marB="4118" anchor="b">
                    <a:lnL>
                      <a:noFill/>
                    </a:lnL>
                    <a:lnR>
                      <a:noFill/>
                    </a:lnR>
                    <a:lnT>
                      <a:noFill/>
                    </a:lnT>
                    <a:lnB>
                      <a:noFill/>
                    </a:lnB>
                    <a:solidFill>
                      <a:srgbClr val="C0C0C0"/>
                    </a:solidFill>
                  </a:tcPr>
                </a:tc>
                <a:tc>
                  <a:txBody>
                    <a:bodyPr/>
                    <a:lstStyle/>
                    <a:p>
                      <a:pPr algn="l">
                        <a:buFont typeface="Wingdings" pitchFamily="2" charset="2"/>
                        <a:buChar char="v"/>
                      </a:pPr>
                      <a:r>
                        <a:rPr lang="id-ID" sz="1800" i="0" dirty="0" smtClean="0">
                          <a:latin typeface="+mn-lt"/>
                        </a:rPr>
                        <a:t>Khas</a:t>
                      </a:r>
                      <a:endParaRPr lang="id-ID" sz="1800" i="0" dirty="0">
                        <a:latin typeface="+mn-lt"/>
                      </a:endParaRPr>
                    </a:p>
                  </a:txBody>
                  <a:tcPr marL="4118" marR="4118" marT="4118" marB="4118" anchor="b">
                    <a:lnL>
                      <a:noFill/>
                    </a:lnL>
                    <a:lnR>
                      <a:noFill/>
                    </a:lnR>
                    <a:lnT>
                      <a:noFill/>
                    </a:lnT>
                    <a:lnB>
                      <a:noFill/>
                    </a:lnB>
                    <a:solidFill>
                      <a:srgbClr val="C0C0C0"/>
                    </a:solidFill>
                  </a:tcPr>
                </a:tc>
                <a:tc>
                  <a:txBody>
                    <a:bodyPr/>
                    <a:lstStyle/>
                    <a:p>
                      <a:pPr algn="l">
                        <a:buFont typeface="Wingdings" pitchFamily="2" charset="2"/>
                        <a:buChar char="v"/>
                      </a:pPr>
                      <a:r>
                        <a:rPr lang="id-ID" sz="1800" i="0" dirty="0" smtClean="0">
                          <a:latin typeface="+mn-lt"/>
                        </a:rPr>
                        <a:t>Khas</a:t>
                      </a:r>
                      <a:endParaRPr lang="id-ID" sz="1800" i="0" dirty="0">
                        <a:latin typeface="+mn-lt"/>
                      </a:endParaRPr>
                    </a:p>
                  </a:txBody>
                  <a:tcPr marL="4118" marR="4118" marT="4118" marB="4118" anchor="b">
                    <a:lnL>
                      <a:noFill/>
                    </a:lnL>
                    <a:lnR>
                      <a:noFill/>
                    </a:lnR>
                    <a:lnT>
                      <a:noFill/>
                    </a:lnT>
                    <a:lnB>
                      <a:noFill/>
                    </a:lnB>
                    <a:solidFill>
                      <a:srgbClr val="C0C0C0"/>
                    </a:solidFill>
                  </a:tcPr>
                </a:tc>
                <a:extLst>
                  <a:ext uri="{0D108BD9-81ED-4DB2-BD59-A6C34878D82A}">
                    <a16:rowId xmlns:a16="http://schemas.microsoft.com/office/drawing/2014/main" xmlns="" val="10008"/>
                  </a:ext>
                </a:extLst>
              </a:tr>
            </a:tbl>
          </a:graphicData>
        </a:graphic>
      </p:graphicFrame>
    </p:spTree>
  </p:cSld>
  <p:clrMapOvr>
    <a:masterClrMapping/>
  </p:clrMapOvr>
  <p:transition>
    <p:wheel spokes="8"/>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3500438"/>
            <a:ext cx="3714776" cy="2857520"/>
          </a:xfrm>
        </p:spPr>
        <p:txBody>
          <a:bodyPr>
            <a:normAutofit fontScale="85000" lnSpcReduction="10000"/>
          </a:bodyPr>
          <a:lstStyle/>
          <a:p>
            <a:r>
              <a:rPr lang="id-ID" dirty="0" smtClean="0"/>
              <a:t>Faktor kualitas telur bagian dalam :</a:t>
            </a:r>
          </a:p>
          <a:p>
            <a:pPr>
              <a:buNone/>
            </a:pPr>
            <a:r>
              <a:rPr lang="id-ID" dirty="0" smtClean="0"/>
              <a:t>	1. Kekentalan putih telur dan warna kuning telur</a:t>
            </a:r>
          </a:p>
          <a:p>
            <a:pPr>
              <a:buNone/>
            </a:pPr>
            <a:r>
              <a:rPr lang="id-ID" dirty="0" smtClean="0"/>
              <a:t>	2. Posisi kuning telur bulat</a:t>
            </a:r>
          </a:p>
          <a:p>
            <a:pPr>
              <a:buNone/>
            </a:pPr>
            <a:r>
              <a:rPr lang="id-ID" dirty="0" smtClean="0"/>
              <a:t> 	3. Ada tidaknya noda berupa bintik-bintik darah pada kuning telur pada putih telur</a:t>
            </a:r>
            <a:endParaRPr lang="id-ID" dirty="0"/>
          </a:p>
        </p:txBody>
      </p:sp>
      <p:sp>
        <p:nvSpPr>
          <p:cNvPr id="4" name="Content Placeholder 3"/>
          <p:cNvSpPr>
            <a:spLocks noGrp="1"/>
          </p:cNvSpPr>
          <p:nvPr>
            <p:ph sz="quarter" idx="2"/>
          </p:nvPr>
        </p:nvSpPr>
        <p:spPr>
          <a:xfrm>
            <a:off x="4714876" y="3500438"/>
            <a:ext cx="3714776" cy="2714644"/>
          </a:xfrm>
        </p:spPr>
        <p:txBody>
          <a:bodyPr>
            <a:normAutofit fontScale="85000" lnSpcReduction="10000"/>
          </a:bodyPr>
          <a:lstStyle/>
          <a:p>
            <a:r>
              <a:rPr lang="id-ID" dirty="0" smtClean="0"/>
              <a:t>Faktor kualitas telur bagian luar :</a:t>
            </a:r>
          </a:p>
          <a:p>
            <a:pPr>
              <a:buNone/>
            </a:pPr>
            <a:r>
              <a:rPr lang="id-ID" dirty="0" smtClean="0"/>
              <a:t>	1. Bentuk luar</a:t>
            </a:r>
          </a:p>
          <a:p>
            <a:pPr>
              <a:buNone/>
            </a:pPr>
            <a:r>
              <a:rPr lang="id-ID" dirty="0" smtClean="0"/>
              <a:t>	2. Warna kulit telur</a:t>
            </a:r>
          </a:p>
          <a:p>
            <a:pPr>
              <a:buNone/>
            </a:pPr>
            <a:r>
              <a:rPr lang="id-ID" dirty="0" smtClean="0"/>
              <a:t>	3. Tekstur</a:t>
            </a:r>
          </a:p>
          <a:p>
            <a:pPr>
              <a:buNone/>
            </a:pPr>
            <a:r>
              <a:rPr lang="id-ID" dirty="0" smtClean="0"/>
              <a:t>	4. Keutuhan</a:t>
            </a:r>
          </a:p>
          <a:p>
            <a:pPr>
              <a:buNone/>
            </a:pPr>
            <a:r>
              <a:rPr lang="id-ID" dirty="0" smtClean="0"/>
              <a:t>	5. Kebersihan kulit telur</a:t>
            </a:r>
            <a:endParaRPr lang="id-ID" dirty="0"/>
          </a:p>
        </p:txBody>
      </p:sp>
      <p:pic>
        <p:nvPicPr>
          <p:cNvPr id="6" name="Picture 2" descr="Gambar terkait"/>
          <p:cNvPicPr>
            <a:picLocks noChangeAspect="1" noChangeArrowheads="1"/>
          </p:cNvPicPr>
          <p:nvPr/>
        </p:nvPicPr>
        <p:blipFill>
          <a:blip r:embed="rId3"/>
          <a:srcRect/>
          <a:stretch>
            <a:fillRect/>
          </a:stretch>
        </p:blipFill>
        <p:spPr bwMode="auto">
          <a:xfrm>
            <a:off x="5714960" y="142852"/>
            <a:ext cx="3000396" cy="15001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ounded Rectangle 6"/>
          <p:cNvSpPr/>
          <p:nvPr/>
        </p:nvSpPr>
        <p:spPr>
          <a:xfrm>
            <a:off x="714348" y="428604"/>
            <a:ext cx="3500462" cy="8572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t>KUALITAS DARI TELUR</a:t>
            </a:r>
            <a:endParaRPr lang="id-ID" sz="2400" b="1" dirty="0"/>
          </a:p>
        </p:txBody>
      </p:sp>
      <p:sp>
        <p:nvSpPr>
          <p:cNvPr id="19457" name="Rectangle 1"/>
          <p:cNvSpPr>
            <a:spLocks noChangeArrowheads="1"/>
          </p:cNvSpPr>
          <p:nvPr/>
        </p:nvSpPr>
        <p:spPr bwMode="auto">
          <a:xfrm>
            <a:off x="428596" y="1785926"/>
            <a:ext cx="6500858"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2000" i="0" u="none" strike="noStrike" cap="none" normalizeH="0" baseline="0" dirty="0" smtClean="0">
                <a:ln>
                  <a:noFill/>
                </a:ln>
                <a:effectLst/>
                <a:ea typeface="Times New Roman" pitchFamily="18" charset="0"/>
                <a:cs typeface="Helvetica"/>
              </a:rPr>
              <a:t>Secara keseluruhan kualitas sebutir telur tergantung pada kualitas isi telur dan kulit telur. Selain itu, berat telur juga menjadi salah satu faktor yang ikut menentukan kualitasnya. </a:t>
            </a:r>
            <a:r>
              <a:rPr lang="id-ID" sz="2000" dirty="0" smtClean="0">
                <a:ea typeface="Times New Roman" pitchFamily="18" charset="0"/>
                <a:cs typeface="Helvetica"/>
              </a:rPr>
              <a:t>Faktor kualitas dari telur ada dua bagian :</a:t>
            </a:r>
            <a:endParaRPr kumimoji="0" lang="id-ID" sz="2000" i="0" u="none" strike="noStrike" cap="none" normalizeH="0" baseline="0" dirty="0" smtClean="0">
              <a:ln>
                <a:noFill/>
              </a:ln>
              <a:effectLst/>
              <a:cs typeface="Arial" pitchFamily="34" charset="0"/>
            </a:endParaRPr>
          </a:p>
        </p:txBody>
      </p:sp>
    </p:spTree>
  </p:cSld>
  <p:clrMapOvr>
    <a:masterClrMapping/>
  </p:clrMapOvr>
  <p:transition>
    <p:wheel spokes="8"/>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Gambar terkait"/>
          <p:cNvPicPr>
            <a:picLocks noChangeAspect="1" noChangeArrowheads="1"/>
          </p:cNvPicPr>
          <p:nvPr/>
        </p:nvPicPr>
        <p:blipFill>
          <a:blip r:embed="rId3"/>
          <a:srcRect/>
          <a:stretch>
            <a:fillRect/>
          </a:stretch>
        </p:blipFill>
        <p:spPr bwMode="auto">
          <a:xfrm>
            <a:off x="1" y="0"/>
            <a:ext cx="9144000" cy="6858000"/>
          </a:xfrm>
          <a:prstGeom prst="rect">
            <a:avLst/>
          </a:prstGeom>
          <a:noFill/>
        </p:spPr>
      </p:pic>
      <p:sp>
        <p:nvSpPr>
          <p:cNvPr id="11" name="Oval 10"/>
          <p:cNvSpPr/>
          <p:nvPr/>
        </p:nvSpPr>
        <p:spPr>
          <a:xfrm>
            <a:off x="3214678" y="2500306"/>
            <a:ext cx="2571768" cy="135732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t>Kualitas Penentu Telur</a:t>
            </a:r>
            <a:endParaRPr lang="id-ID" sz="2400" b="1" dirty="0"/>
          </a:p>
        </p:txBody>
      </p:sp>
      <p:sp>
        <p:nvSpPr>
          <p:cNvPr id="12" name="Right Arrow 11"/>
          <p:cNvSpPr/>
          <p:nvPr/>
        </p:nvSpPr>
        <p:spPr>
          <a:xfrm rot="16200000">
            <a:off x="4250529" y="1964521"/>
            <a:ext cx="500066"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3" name="Right Arrow 12"/>
          <p:cNvSpPr/>
          <p:nvPr/>
        </p:nvSpPr>
        <p:spPr>
          <a:xfrm>
            <a:off x="5929322" y="3000372"/>
            <a:ext cx="642942"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Right Arrow 13"/>
          <p:cNvSpPr/>
          <p:nvPr/>
        </p:nvSpPr>
        <p:spPr>
          <a:xfrm rot="7623318">
            <a:off x="3552797" y="4174783"/>
            <a:ext cx="632411" cy="2699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ight Arrow 14"/>
          <p:cNvSpPr/>
          <p:nvPr/>
        </p:nvSpPr>
        <p:spPr>
          <a:xfrm rot="10800000">
            <a:off x="2428860" y="3000371"/>
            <a:ext cx="571504"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ight Arrow 15"/>
          <p:cNvSpPr/>
          <p:nvPr/>
        </p:nvSpPr>
        <p:spPr>
          <a:xfrm rot="2786545">
            <a:off x="4911977" y="4144503"/>
            <a:ext cx="686937" cy="2835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Rounded Rectangle 16"/>
          <p:cNvSpPr/>
          <p:nvPr/>
        </p:nvSpPr>
        <p:spPr>
          <a:xfrm>
            <a:off x="3286116" y="857232"/>
            <a:ext cx="2428892" cy="85725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t>Faktor Keturunan</a:t>
            </a:r>
            <a:endParaRPr lang="id-ID" sz="2000" b="1" dirty="0"/>
          </a:p>
        </p:txBody>
      </p:sp>
      <p:sp>
        <p:nvSpPr>
          <p:cNvPr id="18" name="Rounded Rectangle 17"/>
          <p:cNvSpPr/>
          <p:nvPr/>
        </p:nvSpPr>
        <p:spPr>
          <a:xfrm>
            <a:off x="6786578" y="2643182"/>
            <a:ext cx="2214546" cy="1000132"/>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t>Kualitas Makanan</a:t>
            </a:r>
            <a:endParaRPr lang="id-ID" sz="2000" b="1" dirty="0"/>
          </a:p>
        </p:txBody>
      </p:sp>
      <p:sp>
        <p:nvSpPr>
          <p:cNvPr id="19" name="Rounded Rectangle 18"/>
          <p:cNvSpPr/>
          <p:nvPr/>
        </p:nvSpPr>
        <p:spPr>
          <a:xfrm>
            <a:off x="4929190" y="4714884"/>
            <a:ext cx="2428892" cy="1000132"/>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t>Sistem Pemeliharaan</a:t>
            </a:r>
            <a:endParaRPr lang="id-ID" sz="2000" b="1" dirty="0"/>
          </a:p>
        </p:txBody>
      </p:sp>
      <p:sp>
        <p:nvSpPr>
          <p:cNvPr id="20" name="Rounded Rectangle 19"/>
          <p:cNvSpPr/>
          <p:nvPr/>
        </p:nvSpPr>
        <p:spPr>
          <a:xfrm>
            <a:off x="1785918" y="4714884"/>
            <a:ext cx="2428892" cy="1000132"/>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t>Iklim </a:t>
            </a:r>
            <a:endParaRPr lang="id-ID" sz="2000" b="1" dirty="0"/>
          </a:p>
        </p:txBody>
      </p:sp>
      <p:sp>
        <p:nvSpPr>
          <p:cNvPr id="21" name="Rounded Rectangle 20"/>
          <p:cNvSpPr/>
          <p:nvPr/>
        </p:nvSpPr>
        <p:spPr>
          <a:xfrm>
            <a:off x="142876" y="2714620"/>
            <a:ext cx="2143108" cy="1071570"/>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t>Umur telur</a:t>
            </a:r>
            <a:endParaRPr lang="id-ID" sz="2000" b="1" dirty="0"/>
          </a:p>
        </p:txBody>
      </p:sp>
    </p:spTree>
  </p:cSld>
  <p:clrMapOvr>
    <a:masterClrMapping/>
  </p:clrMapOvr>
  <p:transition>
    <p:wheel spokes="8"/>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85720" y="71414"/>
            <a:ext cx="5286412" cy="1000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t>KRITERIA</a:t>
            </a:r>
          </a:p>
          <a:p>
            <a:pPr algn="ctr"/>
            <a:r>
              <a:rPr lang="id-ID" sz="2400" b="1" dirty="0" smtClean="0"/>
              <a:t>PENENTU KUALITAS TELUR</a:t>
            </a:r>
            <a:endParaRPr lang="id-ID" sz="2400" b="1" dirty="0"/>
          </a:p>
        </p:txBody>
      </p:sp>
      <p:pic>
        <p:nvPicPr>
          <p:cNvPr id="7" name="Picture 2" descr="Hasil gambar untuk telur"/>
          <p:cNvPicPr>
            <a:picLocks noChangeAspect="1" noChangeArrowheads="1"/>
          </p:cNvPicPr>
          <p:nvPr/>
        </p:nvPicPr>
        <p:blipFill>
          <a:blip r:embed="rId2" cstate="print"/>
          <a:srcRect/>
          <a:stretch>
            <a:fillRect/>
          </a:stretch>
        </p:blipFill>
        <p:spPr bwMode="auto">
          <a:xfrm>
            <a:off x="6500826" y="-24"/>
            <a:ext cx="2143140" cy="10715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8" name="Table 7"/>
          <p:cNvGraphicFramePr>
            <a:graphicFrameLocks noGrp="1"/>
          </p:cNvGraphicFramePr>
          <p:nvPr/>
        </p:nvGraphicFramePr>
        <p:xfrm>
          <a:off x="214282" y="1142984"/>
          <a:ext cx="8572527" cy="5737505"/>
        </p:xfrm>
        <a:graphic>
          <a:graphicData uri="http://schemas.openxmlformats.org/drawingml/2006/table">
            <a:tbl>
              <a:tblPr>
                <a:tableStyleId>{69CF1AB2-1976-4502-BF36-3FF5EA218861}</a:tableStyleId>
              </a:tblPr>
              <a:tblGrid>
                <a:gridCol w="1970696">
                  <a:extLst>
                    <a:ext uri="{9D8B030D-6E8A-4147-A177-3AD203B41FA5}">
                      <a16:colId xmlns:a16="http://schemas.microsoft.com/office/drawing/2014/main" xmlns="" val="20000"/>
                    </a:ext>
                  </a:extLst>
                </a:gridCol>
                <a:gridCol w="2069231">
                  <a:extLst>
                    <a:ext uri="{9D8B030D-6E8A-4147-A177-3AD203B41FA5}">
                      <a16:colId xmlns:a16="http://schemas.microsoft.com/office/drawing/2014/main" xmlns="" val="20001"/>
                    </a:ext>
                  </a:extLst>
                </a:gridCol>
                <a:gridCol w="2266300">
                  <a:extLst>
                    <a:ext uri="{9D8B030D-6E8A-4147-A177-3AD203B41FA5}">
                      <a16:colId xmlns:a16="http://schemas.microsoft.com/office/drawing/2014/main" xmlns="" val="20002"/>
                    </a:ext>
                  </a:extLst>
                </a:gridCol>
                <a:gridCol w="2266300">
                  <a:extLst>
                    <a:ext uri="{9D8B030D-6E8A-4147-A177-3AD203B41FA5}">
                      <a16:colId xmlns:a16="http://schemas.microsoft.com/office/drawing/2014/main" xmlns="" val="20003"/>
                    </a:ext>
                  </a:extLst>
                </a:gridCol>
              </a:tblGrid>
              <a:tr h="255128">
                <a:tc rowSpan="2">
                  <a:txBody>
                    <a:bodyPr/>
                    <a:lstStyle/>
                    <a:p>
                      <a:pPr algn="ctr" fontAlgn="base">
                        <a:lnSpc>
                          <a:spcPct val="107000"/>
                        </a:lnSpc>
                        <a:spcAft>
                          <a:spcPts val="0"/>
                        </a:spcAft>
                      </a:pPr>
                      <a:r>
                        <a:rPr lang="id-ID" sz="1800" dirty="0" smtClean="0"/>
                        <a:t>Bagian </a:t>
                      </a:r>
                      <a:r>
                        <a:rPr lang="id-ID" sz="1800" dirty="0"/>
                        <a:t>Telur</a:t>
                      </a:r>
                      <a:endParaRPr lang="id-ID" sz="1800" dirty="0">
                        <a:latin typeface="Calibri"/>
                        <a:ea typeface="Calibri"/>
                        <a:cs typeface="Times New Roman"/>
                      </a:endParaRPr>
                    </a:p>
                  </a:txBody>
                  <a:tcPr marL="0" marR="104104" marT="62338" marB="62338" anchor="ctr"/>
                </a:tc>
                <a:tc gridSpan="3">
                  <a:txBody>
                    <a:bodyPr/>
                    <a:lstStyle/>
                    <a:p>
                      <a:pPr algn="ctr" fontAlgn="base">
                        <a:lnSpc>
                          <a:spcPct val="107000"/>
                        </a:lnSpc>
                        <a:spcAft>
                          <a:spcPts val="0"/>
                        </a:spcAft>
                      </a:pPr>
                      <a:r>
                        <a:rPr lang="id-ID" sz="1800" dirty="0"/>
                        <a:t>Kualitas Telur</a:t>
                      </a:r>
                      <a:endParaRPr lang="id-ID" sz="1800" dirty="0">
                        <a:latin typeface="Calibri"/>
                        <a:ea typeface="Calibri"/>
                        <a:cs typeface="Times New Roman"/>
                      </a:endParaRPr>
                    </a:p>
                  </a:txBody>
                  <a:tcPr marL="0" marR="104104" marT="62338" marB="62338" anchor="b"/>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xmlns="" val="10000"/>
                  </a:ext>
                </a:extLst>
              </a:tr>
              <a:tr h="255128">
                <a:tc vMerge="1">
                  <a:txBody>
                    <a:bodyPr/>
                    <a:lstStyle/>
                    <a:p>
                      <a:endParaRPr lang="id-ID"/>
                    </a:p>
                  </a:txBody>
                  <a:tcPr/>
                </a:tc>
                <a:tc>
                  <a:txBody>
                    <a:bodyPr/>
                    <a:lstStyle/>
                    <a:p>
                      <a:pPr algn="ctr" fontAlgn="base">
                        <a:lnSpc>
                          <a:spcPct val="107000"/>
                        </a:lnSpc>
                        <a:spcAft>
                          <a:spcPts val="0"/>
                        </a:spcAft>
                      </a:pPr>
                      <a:r>
                        <a:rPr lang="id-ID" sz="1800"/>
                        <a:t>AA</a:t>
                      </a:r>
                      <a:endParaRPr lang="id-ID" sz="1800">
                        <a:latin typeface="Calibri"/>
                        <a:ea typeface="Calibri"/>
                        <a:cs typeface="Times New Roman"/>
                      </a:endParaRPr>
                    </a:p>
                  </a:txBody>
                  <a:tcPr marL="0" marR="104104" marT="62338" marB="62338" anchor="b"/>
                </a:tc>
                <a:tc>
                  <a:txBody>
                    <a:bodyPr/>
                    <a:lstStyle/>
                    <a:p>
                      <a:pPr algn="ctr" fontAlgn="base">
                        <a:lnSpc>
                          <a:spcPct val="107000"/>
                        </a:lnSpc>
                        <a:spcAft>
                          <a:spcPts val="0"/>
                        </a:spcAft>
                      </a:pPr>
                      <a:r>
                        <a:rPr lang="id-ID" sz="1800"/>
                        <a:t>A</a:t>
                      </a:r>
                      <a:endParaRPr lang="id-ID" sz="1800">
                        <a:latin typeface="Calibri"/>
                        <a:ea typeface="Calibri"/>
                        <a:cs typeface="Times New Roman"/>
                      </a:endParaRPr>
                    </a:p>
                  </a:txBody>
                  <a:tcPr marL="0" marR="104104" marT="62338" marB="62338" anchor="b"/>
                </a:tc>
                <a:tc>
                  <a:txBody>
                    <a:bodyPr/>
                    <a:lstStyle/>
                    <a:p>
                      <a:pPr algn="ctr" fontAlgn="base">
                        <a:lnSpc>
                          <a:spcPct val="107000"/>
                        </a:lnSpc>
                        <a:spcAft>
                          <a:spcPts val="0"/>
                        </a:spcAft>
                      </a:pPr>
                      <a:r>
                        <a:rPr lang="id-ID" sz="1800"/>
                        <a:t>B</a:t>
                      </a:r>
                      <a:endParaRPr lang="id-ID" sz="1800">
                        <a:latin typeface="Calibri"/>
                        <a:ea typeface="Calibri"/>
                        <a:cs typeface="Times New Roman"/>
                      </a:endParaRPr>
                    </a:p>
                  </a:txBody>
                  <a:tcPr marL="0" marR="104104" marT="62338" marB="62338" anchor="b"/>
                </a:tc>
                <a:extLst>
                  <a:ext uri="{0D108BD9-81ED-4DB2-BD59-A6C34878D82A}">
                    <a16:rowId xmlns:a16="http://schemas.microsoft.com/office/drawing/2014/main" xmlns="" val="10001"/>
                  </a:ext>
                </a:extLst>
              </a:tr>
              <a:tr h="1150443">
                <a:tc>
                  <a:txBody>
                    <a:bodyPr/>
                    <a:lstStyle/>
                    <a:p>
                      <a:pPr algn="ctr">
                        <a:lnSpc>
                          <a:spcPct val="107000"/>
                        </a:lnSpc>
                        <a:spcAft>
                          <a:spcPts val="0"/>
                        </a:spcAft>
                      </a:pPr>
                      <a:r>
                        <a:rPr lang="id-ID" sz="1800" dirty="0" smtClean="0"/>
                        <a:t>1. Kulit Telur</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 Bersih- Tidak Retak</a:t>
                      </a:r>
                    </a:p>
                    <a:p>
                      <a:pPr fontAlgn="base">
                        <a:lnSpc>
                          <a:spcPct val="107000"/>
                        </a:lnSpc>
                        <a:spcAft>
                          <a:spcPts val="1950"/>
                        </a:spcAft>
                      </a:pPr>
                      <a:r>
                        <a:rPr lang="id-ID" sz="1800" dirty="0" smtClean="0"/>
                        <a:t>– Bentuk Normal</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 Bersih- Tidak Retak</a:t>
                      </a:r>
                    </a:p>
                    <a:p>
                      <a:pPr fontAlgn="base">
                        <a:lnSpc>
                          <a:spcPct val="107000"/>
                        </a:lnSpc>
                        <a:spcAft>
                          <a:spcPts val="1950"/>
                        </a:spcAft>
                      </a:pPr>
                      <a:r>
                        <a:rPr lang="id-ID" sz="1800" dirty="0" smtClean="0"/>
                        <a:t>-Bentuk Normal</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 Terang, Ada Sedikit Noda- Tidak Retak</a:t>
                      </a:r>
                    </a:p>
                    <a:p>
                      <a:pPr fontAlgn="base">
                        <a:lnSpc>
                          <a:spcPct val="107000"/>
                        </a:lnSpc>
                        <a:spcAft>
                          <a:spcPts val="1950"/>
                        </a:spcAft>
                      </a:pPr>
                      <a:r>
                        <a:rPr lang="id-ID" sz="1800" dirty="0" smtClean="0"/>
                        <a:t>-Bentuk Kadang-kadang Tidak Normal</a:t>
                      </a:r>
                      <a:endParaRPr lang="id-ID" sz="1800" dirty="0">
                        <a:latin typeface="Calibri"/>
                        <a:ea typeface="Calibri"/>
                        <a:cs typeface="Times New Roman"/>
                      </a:endParaRPr>
                    </a:p>
                  </a:txBody>
                  <a:tcPr marL="0" marR="104104" marT="62338" marB="62338" anchor="ctr"/>
                </a:tc>
                <a:extLst>
                  <a:ext uri="{0D108BD9-81ED-4DB2-BD59-A6C34878D82A}">
                    <a16:rowId xmlns:a16="http://schemas.microsoft.com/office/drawing/2014/main" xmlns="" val="10002"/>
                  </a:ext>
                </a:extLst>
              </a:tr>
              <a:tr h="434191">
                <a:tc>
                  <a:txBody>
                    <a:bodyPr/>
                    <a:lstStyle/>
                    <a:p>
                      <a:pPr algn="ctr">
                        <a:lnSpc>
                          <a:spcPct val="107000"/>
                        </a:lnSpc>
                        <a:spcAft>
                          <a:spcPts val="0"/>
                        </a:spcAft>
                      </a:pPr>
                      <a:r>
                        <a:rPr lang="id-ID" sz="1800" dirty="0" smtClean="0"/>
                        <a:t>2. Ruang Udara</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 0,3 Cm Atau Lebih Kecil</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-0,5 Cm Atau Lebih Kecil</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 Lebih Dari 0,5 Cm</a:t>
                      </a:r>
                      <a:endParaRPr lang="id-ID" sz="1800" dirty="0">
                        <a:latin typeface="Calibri"/>
                        <a:ea typeface="Calibri"/>
                        <a:cs typeface="Times New Roman"/>
                      </a:endParaRPr>
                    </a:p>
                  </a:txBody>
                  <a:tcPr marL="0" marR="104104" marT="62338" marB="62338" anchor="ctr"/>
                </a:tc>
                <a:extLst>
                  <a:ext uri="{0D108BD9-81ED-4DB2-BD59-A6C34878D82A}">
                    <a16:rowId xmlns:a16="http://schemas.microsoft.com/office/drawing/2014/main" xmlns="" val="10003"/>
                  </a:ext>
                </a:extLst>
              </a:tr>
              <a:tr h="434191">
                <a:tc>
                  <a:txBody>
                    <a:bodyPr/>
                    <a:lstStyle/>
                    <a:p>
                      <a:pPr algn="ctr">
                        <a:lnSpc>
                          <a:spcPct val="107000"/>
                        </a:lnSpc>
                        <a:spcAft>
                          <a:spcPts val="0"/>
                        </a:spcAft>
                      </a:pPr>
                      <a:r>
                        <a:rPr lang="id-ID" sz="1800" dirty="0" smtClean="0"/>
                        <a:t>3. Putih Telur</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 Jernih- Pekat</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 Jernih- Agak Pekat</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 Jernih- Encer</a:t>
                      </a:r>
                      <a:endParaRPr lang="id-ID" sz="1800" dirty="0">
                        <a:latin typeface="Calibri"/>
                        <a:ea typeface="Calibri"/>
                        <a:cs typeface="Times New Roman"/>
                      </a:endParaRPr>
                    </a:p>
                  </a:txBody>
                  <a:tcPr marL="0" marR="104104" marT="62338" marB="62338" anchor="ctr"/>
                </a:tc>
                <a:extLst>
                  <a:ext uri="{0D108BD9-81ED-4DB2-BD59-A6C34878D82A}">
                    <a16:rowId xmlns:a16="http://schemas.microsoft.com/office/drawing/2014/main" xmlns="" val="10004"/>
                  </a:ext>
                </a:extLst>
              </a:tr>
              <a:tr h="971380">
                <a:tc>
                  <a:txBody>
                    <a:bodyPr/>
                    <a:lstStyle/>
                    <a:p>
                      <a:pPr algn="ctr">
                        <a:lnSpc>
                          <a:spcPct val="107000"/>
                        </a:lnSpc>
                        <a:spcAft>
                          <a:spcPts val="0"/>
                        </a:spcAft>
                      </a:pPr>
                      <a:r>
                        <a:rPr lang="id-ID" sz="1800" dirty="0" smtClean="0"/>
                        <a:t>4. Kuning Telur</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 Letak Terpusat Baik- Kuning Jernih</a:t>
                      </a:r>
                    </a:p>
                    <a:p>
                      <a:pPr fontAlgn="base">
                        <a:lnSpc>
                          <a:spcPct val="107000"/>
                        </a:lnSpc>
                        <a:spcAft>
                          <a:spcPts val="1950"/>
                        </a:spcAft>
                      </a:pPr>
                      <a:r>
                        <a:rPr lang="id-ID" sz="1800" dirty="0" smtClean="0"/>
                        <a:t>– Bebas Dari Noda</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 Letak Berpusat Baik- Kung Jernih</a:t>
                      </a:r>
                    </a:p>
                    <a:p>
                      <a:pPr fontAlgn="base">
                        <a:lnSpc>
                          <a:spcPct val="107000"/>
                        </a:lnSpc>
                        <a:spcAft>
                          <a:spcPts val="1950"/>
                        </a:spcAft>
                      </a:pPr>
                      <a:r>
                        <a:rPr lang="id-ID" sz="1800" dirty="0" smtClean="0"/>
                        <a:t>-Kadang-kadang Ada Sedikit Noda</a:t>
                      </a:r>
                      <a:endParaRPr lang="id-ID" sz="1800" dirty="0">
                        <a:latin typeface="Calibri"/>
                        <a:ea typeface="Calibri"/>
                        <a:cs typeface="Times New Roman"/>
                      </a:endParaRPr>
                    </a:p>
                  </a:txBody>
                  <a:tcPr marL="0" marR="104104" marT="62338" marB="62338" anchor="ctr"/>
                </a:tc>
                <a:tc>
                  <a:txBody>
                    <a:bodyPr/>
                    <a:lstStyle/>
                    <a:p>
                      <a:pPr>
                        <a:lnSpc>
                          <a:spcPct val="107000"/>
                        </a:lnSpc>
                        <a:spcAft>
                          <a:spcPts val="0"/>
                        </a:spcAft>
                      </a:pPr>
                      <a:r>
                        <a:rPr lang="id-ID" sz="1800" dirty="0" smtClean="0"/>
                        <a:t>– Letak Tidak Terpusat- Kurang Jernih</a:t>
                      </a:r>
                    </a:p>
                    <a:p>
                      <a:pPr fontAlgn="base">
                        <a:lnSpc>
                          <a:spcPct val="107000"/>
                        </a:lnSpc>
                        <a:spcAft>
                          <a:spcPts val="1950"/>
                        </a:spcAft>
                      </a:pPr>
                      <a:r>
                        <a:rPr lang="id-ID" sz="1800" dirty="0" smtClean="0"/>
                        <a:t>– Kadang-kadang Ada Noda</a:t>
                      </a:r>
                      <a:endParaRPr lang="id-ID" sz="1800" dirty="0">
                        <a:latin typeface="Calibri"/>
                        <a:ea typeface="Calibri"/>
                        <a:cs typeface="Times New Roman"/>
                      </a:endParaRPr>
                    </a:p>
                  </a:txBody>
                  <a:tcPr marL="0" marR="104104" marT="62338" marB="62338" anchor="ctr"/>
                </a:tc>
                <a:extLst>
                  <a:ext uri="{0D108BD9-81ED-4DB2-BD59-A6C34878D82A}">
                    <a16:rowId xmlns:a16="http://schemas.microsoft.com/office/drawing/2014/main" xmlns="" val="10005"/>
                  </a:ext>
                </a:extLst>
              </a:tr>
            </a:tbl>
          </a:graphicData>
        </a:graphic>
      </p:graphicFrame>
    </p:spTree>
  </p:cSld>
  <p:clrMapOvr>
    <a:masterClrMapping/>
  </p:clrMapOvr>
  <p:transition>
    <p:wheel spokes="8"/>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92500" lnSpcReduction="10000"/>
          </a:bodyPr>
          <a:lstStyle/>
          <a:p>
            <a:pPr lvl="0" fontAlgn="base"/>
            <a:r>
              <a:rPr lang="id-ID" b="1" dirty="0" smtClean="0"/>
              <a:t>Peneropongan</a:t>
            </a:r>
            <a:endParaRPr lang="id-ID" dirty="0" smtClean="0"/>
          </a:p>
          <a:p>
            <a:pPr fontAlgn="base">
              <a:buNone/>
            </a:pPr>
            <a:r>
              <a:rPr lang="id-ID" dirty="0" smtClean="0"/>
              <a:t>	Pada prinsipnya, peneropongan merupakan pemeriksaan telur dengan cahaya. Bagi pembeli, peneropongan ini berguna untuk menghindari agar tidak tertipu membeli telur yang telah dierami.</a:t>
            </a:r>
          </a:p>
          <a:p>
            <a:pPr lvl="0" fontAlgn="base"/>
            <a:r>
              <a:rPr lang="id-ID" b="1" dirty="0" smtClean="0"/>
              <a:t>Haugh unit</a:t>
            </a:r>
            <a:endParaRPr lang="id-ID" dirty="0" smtClean="0"/>
          </a:p>
          <a:p>
            <a:pPr fontAlgn="base">
              <a:buNone/>
            </a:pPr>
            <a:r>
              <a:rPr lang="id-ID" dirty="0" smtClean="0"/>
              <a:t>	Haugh unit merupakan satuan yang digunakan untuk mengetahui kesegaran isi telur, terutama bagian putih telur. Untuk mengukurnya, telur harus dipecah lalu ketebalan putih telur diukur dengan alat micrometer. Telur yang segar biasanya memiliki putih telur yang tebal. Biasanya haugh unit dapat ditentukan dengan menggunakan tebal konversi. Semakin tinggi nilai haugh unit suatu telur menunjukkan bahwa kualitas telur semakin baik.</a:t>
            </a:r>
          </a:p>
          <a:p>
            <a:endParaRPr lang="id-ID" dirty="0"/>
          </a:p>
        </p:txBody>
      </p:sp>
      <p:pic>
        <p:nvPicPr>
          <p:cNvPr id="5" name="Picture 2" descr="Gambar terkait"/>
          <p:cNvPicPr>
            <a:picLocks noChangeAspect="1" noChangeArrowheads="1"/>
          </p:cNvPicPr>
          <p:nvPr/>
        </p:nvPicPr>
        <p:blipFill>
          <a:blip r:embed="rId2"/>
          <a:srcRect/>
          <a:stretch>
            <a:fillRect/>
          </a:stretch>
        </p:blipFill>
        <p:spPr bwMode="auto">
          <a:xfrm>
            <a:off x="5715008" y="71414"/>
            <a:ext cx="3000396" cy="15001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ounded Rectangle 5"/>
          <p:cNvSpPr/>
          <p:nvPr/>
        </p:nvSpPr>
        <p:spPr>
          <a:xfrm>
            <a:off x="571472" y="357166"/>
            <a:ext cx="4214842" cy="1000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t>PENENTUAN KUALITAS ISI TELUR</a:t>
            </a:r>
            <a:endParaRPr lang="id-ID" sz="2400" b="1" dirty="0"/>
          </a:p>
        </p:txBody>
      </p:sp>
    </p:spTree>
  </p:cSld>
  <p:clrMapOvr>
    <a:masterClrMapping/>
  </p:clrMapOvr>
  <p:transition>
    <p:wheel spokes="8"/>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42844" y="1643050"/>
            <a:ext cx="8001056" cy="5000660"/>
          </a:xfrm>
        </p:spPr>
        <p:txBody>
          <a:bodyPr>
            <a:normAutofit fontScale="92500" lnSpcReduction="10000"/>
          </a:bodyPr>
          <a:lstStyle/>
          <a:p>
            <a:pPr fontAlgn="base"/>
            <a:r>
              <a:rPr lang="id-ID" dirty="0" smtClean="0"/>
              <a:t>Penentuan kualitas telur berdasarkan </a:t>
            </a:r>
            <a:r>
              <a:rPr lang="id-ID" b="1" dirty="0" smtClean="0"/>
              <a:t>Haugh Unit </a:t>
            </a:r>
            <a:r>
              <a:rPr lang="id-ID" dirty="0" smtClean="0"/>
              <a:t>menurut standar </a:t>
            </a:r>
            <a:r>
              <a:rPr lang="id-ID" i="1" dirty="0" smtClean="0"/>
              <a:t>United State Departement of Agriculture </a:t>
            </a:r>
            <a:r>
              <a:rPr lang="id-ID" dirty="0" smtClean="0"/>
              <a:t>(USDA) adalah sebagai berikut:</a:t>
            </a:r>
          </a:p>
          <a:p>
            <a:pPr lvl="0" fontAlgn="base">
              <a:buNone/>
            </a:pPr>
            <a:r>
              <a:rPr lang="id-ID" dirty="0" smtClean="0"/>
              <a:t>	a. Nilai haughunit kurangdari 31 digolongkan kualitas C.</a:t>
            </a:r>
          </a:p>
          <a:p>
            <a:pPr lvl="0" fontAlgn="base">
              <a:buNone/>
            </a:pPr>
            <a:r>
              <a:rPr lang="id-ID" dirty="0" smtClean="0"/>
              <a:t>	b. Nilai haugh unit antara 31-60 digolongkan kualitas B.</a:t>
            </a:r>
          </a:p>
          <a:p>
            <a:pPr lvl="0" fontAlgn="base">
              <a:buNone/>
            </a:pPr>
            <a:r>
              <a:rPr lang="id-ID" dirty="0" smtClean="0"/>
              <a:t>	c. Nilai haugh unit antara 60-72 digolongkan kualitas A.</a:t>
            </a:r>
          </a:p>
          <a:p>
            <a:pPr lvl="0" fontAlgn="base">
              <a:buNone/>
            </a:pPr>
            <a:r>
              <a:rPr lang="id-ID" dirty="0" smtClean="0"/>
              <a:t>	d. Nilai haugh unit lebih dari 72 digolongkan kualitas AA.</a:t>
            </a:r>
          </a:p>
          <a:p>
            <a:pPr lvl="0" fontAlgn="base"/>
            <a:r>
              <a:rPr lang="id-ID" b="1" dirty="0" smtClean="0"/>
              <a:t>Kecerahan kuning telur</a:t>
            </a:r>
            <a:endParaRPr lang="id-ID" dirty="0" smtClean="0"/>
          </a:p>
          <a:p>
            <a:pPr fontAlgn="base">
              <a:buNone/>
            </a:pPr>
            <a:r>
              <a:rPr lang="id-ID" b="1" dirty="0" smtClean="0"/>
              <a:t>	</a:t>
            </a:r>
            <a:r>
              <a:rPr lang="id-ID" dirty="0" smtClean="0"/>
              <a:t>Kecerahan kuning telur merupakan salah satu indikator yang dapat digunakan untuk menentukan kualitas telur. Untuk menentukan kualitas kuning telur dapat digunakan ala </a:t>
            </a:r>
            <a:r>
              <a:rPr lang="id-ID" i="1" dirty="0" smtClean="0"/>
              <a:t>troche yolk colour fan</a:t>
            </a:r>
            <a:r>
              <a:rPr lang="id-ID" dirty="0" smtClean="0"/>
              <a:t>. Berdasarkan pengukuran dengan alat tersebut maka warna kuning telur yang baik berada pada kisaran angka 9-12.</a:t>
            </a:r>
          </a:p>
          <a:p>
            <a:endParaRPr lang="id-ID" dirty="0"/>
          </a:p>
        </p:txBody>
      </p:sp>
      <p:pic>
        <p:nvPicPr>
          <p:cNvPr id="4" name="Picture 2" descr="Gambar terkait"/>
          <p:cNvPicPr>
            <a:picLocks noChangeAspect="1" noChangeArrowheads="1"/>
          </p:cNvPicPr>
          <p:nvPr/>
        </p:nvPicPr>
        <p:blipFill>
          <a:blip r:embed="rId2"/>
          <a:srcRect/>
          <a:stretch>
            <a:fillRect/>
          </a:stretch>
        </p:blipFill>
        <p:spPr bwMode="auto">
          <a:xfrm>
            <a:off x="5715008" y="-24"/>
            <a:ext cx="3000396" cy="15001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heel spokes="8"/>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769958"/>
            <a:ext cx="7467600" cy="4873752"/>
          </a:xfrm>
        </p:spPr>
        <p:txBody>
          <a:bodyPr>
            <a:normAutofit fontScale="92500" lnSpcReduction="10000"/>
          </a:bodyPr>
          <a:lstStyle/>
          <a:p>
            <a:pPr fontAlgn="base">
              <a:buNone/>
            </a:pPr>
            <a:r>
              <a:rPr lang="id-ID" dirty="0" smtClean="0"/>
              <a:t>	Kualitas kulit telur dapat ditentukan dengan dua cara, yaitu :</a:t>
            </a:r>
          </a:p>
          <a:p>
            <a:pPr lvl="0" fontAlgn="base"/>
            <a:r>
              <a:rPr lang="id-ID" b="1" dirty="0" smtClean="0"/>
              <a:t>Specific gravity</a:t>
            </a:r>
            <a:endParaRPr lang="id-ID" dirty="0" smtClean="0"/>
          </a:p>
          <a:p>
            <a:pPr fontAlgn="base">
              <a:buNone/>
            </a:pPr>
            <a:r>
              <a:rPr lang="id-ID" dirty="0" smtClean="0"/>
              <a:t>	Cara ini hanya dapat dilakukan pada telur-telur segar atau telur dengan kantung udara kecil. Penentuan kualitas telur dengan cara ini dibutuhkan alat berupa keranjang, ember dan larutan garam.</a:t>
            </a:r>
          </a:p>
          <a:p>
            <a:pPr lvl="0" fontAlgn="base"/>
            <a:r>
              <a:rPr lang="id-ID" b="1" dirty="0" smtClean="0"/>
              <a:t>Peneropongan.</a:t>
            </a:r>
            <a:endParaRPr lang="id-ID" dirty="0" smtClean="0"/>
          </a:p>
          <a:p>
            <a:pPr fontAlgn="base">
              <a:buNone/>
            </a:pPr>
            <a:r>
              <a:rPr lang="id-ID" dirty="0" smtClean="0"/>
              <a:t>	Selain untuk mengetahui kualitas isi telur, peneropongan dapat pula digunakan untuk membantu mengetahui kualitas kulit telur. Cara ini terutama digunakan untuk mengetahui retak halus yang tidak dapat dilihat secara jelas dengan mata biasa.</a:t>
            </a:r>
          </a:p>
          <a:p>
            <a:endParaRPr lang="id-ID" dirty="0"/>
          </a:p>
        </p:txBody>
      </p:sp>
      <p:sp>
        <p:nvSpPr>
          <p:cNvPr id="4" name="Rounded Rectangle 3"/>
          <p:cNvSpPr/>
          <p:nvPr/>
        </p:nvSpPr>
        <p:spPr>
          <a:xfrm>
            <a:off x="571472" y="357166"/>
            <a:ext cx="4572032" cy="1000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t>PENENTUAN KUALITAS KULIT TELUR</a:t>
            </a:r>
            <a:endParaRPr lang="id-ID" sz="2400" b="1" dirty="0"/>
          </a:p>
        </p:txBody>
      </p:sp>
      <p:pic>
        <p:nvPicPr>
          <p:cNvPr id="5" name="Picture 2" descr="Hasil gambar untuk telur"/>
          <p:cNvPicPr>
            <a:picLocks noChangeAspect="1" noChangeArrowheads="1"/>
          </p:cNvPicPr>
          <p:nvPr/>
        </p:nvPicPr>
        <p:blipFill>
          <a:blip r:embed="rId2"/>
          <a:srcRect/>
          <a:stretch>
            <a:fillRect/>
          </a:stretch>
        </p:blipFill>
        <p:spPr bwMode="auto">
          <a:xfrm>
            <a:off x="5929322" y="71414"/>
            <a:ext cx="2714644" cy="13573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heel spokes="8"/>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14282" y="1769958"/>
            <a:ext cx="7467600" cy="4873752"/>
          </a:xfrm>
        </p:spPr>
        <p:txBody>
          <a:bodyPr>
            <a:normAutofit fontScale="92500"/>
          </a:bodyPr>
          <a:lstStyle/>
          <a:p>
            <a:r>
              <a:rPr lang="id-ID" dirty="0" smtClean="0"/>
              <a:t>Telur meskipun masih utuh dapat mengalami kerusakan, baik kerusakan fisik maupun kerusakan yang disebabkan oleh pertumbuhan mikroba. Mikroba dapat masuk ke dalam telur melalui pori-pori yang terdapat pada kulit telur, baik melalui air, udara, maupun kotoran ayam.Telur yang telah dipecah akan mengalami kontak langsung dengan lingkungan, sehingga lebih mudah rusak dibandingkan dengan telur yang masih utuh. Salah satu mikroba yang sering mengkontaminasi telur adalah Salmonella. Kontaminasi Salmonella di dalam telur, terutama oleh S. pullorum, dapat dimulai dari ovari, dimana bakteri ini masuk ke dalam ovum atau kuning telur pada waktu ovulasi.</a:t>
            </a:r>
          </a:p>
          <a:p>
            <a:endParaRPr lang="id-ID" dirty="0"/>
          </a:p>
        </p:txBody>
      </p:sp>
      <p:sp>
        <p:nvSpPr>
          <p:cNvPr id="4" name="Rounded Rectangle 3"/>
          <p:cNvSpPr/>
          <p:nvPr/>
        </p:nvSpPr>
        <p:spPr>
          <a:xfrm>
            <a:off x="714348" y="428604"/>
            <a:ext cx="3214710" cy="9286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t>KERUSAKAN TELUR</a:t>
            </a:r>
            <a:endParaRPr lang="id-ID" sz="2400" b="1" dirty="0"/>
          </a:p>
        </p:txBody>
      </p:sp>
      <p:pic>
        <p:nvPicPr>
          <p:cNvPr id="5" name="Picture 2" descr="Hasil gambar untuk telur"/>
          <p:cNvPicPr>
            <a:picLocks noChangeAspect="1" noChangeArrowheads="1"/>
          </p:cNvPicPr>
          <p:nvPr/>
        </p:nvPicPr>
        <p:blipFill>
          <a:blip r:embed="rId2"/>
          <a:srcRect/>
          <a:stretch>
            <a:fillRect/>
          </a:stretch>
        </p:blipFill>
        <p:spPr bwMode="auto">
          <a:xfrm>
            <a:off x="5572132" y="71413"/>
            <a:ext cx="3071834" cy="15359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heel spokes="8"/>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2127148"/>
            <a:ext cx="7467600" cy="4445124"/>
          </a:xfrm>
        </p:spPr>
        <p:txBody>
          <a:bodyPr/>
          <a:lstStyle/>
          <a:p>
            <a:r>
              <a:rPr lang="id-ID" dirty="0" smtClean="0"/>
              <a:t>Perubahan fisik, yaitu penurunan berat, pembesaran kantung udara di dalam telur, pengenceran putih dan kuning telur.</a:t>
            </a:r>
          </a:p>
          <a:p>
            <a:r>
              <a:rPr lang="id-ID" dirty="0" smtClean="0"/>
              <a:t>Timbulnya bau busuk karena pertumbuhan bakteri pembusuk.</a:t>
            </a:r>
          </a:p>
          <a:p>
            <a:r>
              <a:rPr lang="id-ID" dirty="0" smtClean="0"/>
              <a:t>Timbulnya bintik-bintik berwarna karena pertumbuhan bakteri pembentuk warna, yaitu bintik-bintik hijau, hitam, dan merah.</a:t>
            </a:r>
          </a:p>
          <a:p>
            <a:r>
              <a:rPr lang="id-ID" dirty="0" smtClean="0"/>
              <a:t>Bulukan, disebabkan oleh pertumbuhan kapang perusak telur.</a:t>
            </a:r>
          </a:p>
          <a:p>
            <a:endParaRPr lang="id-ID" dirty="0"/>
          </a:p>
        </p:txBody>
      </p:sp>
      <p:sp>
        <p:nvSpPr>
          <p:cNvPr id="4" name="Rounded Rectangle 3"/>
          <p:cNvSpPr/>
          <p:nvPr/>
        </p:nvSpPr>
        <p:spPr>
          <a:xfrm>
            <a:off x="428596" y="428604"/>
            <a:ext cx="4929222" cy="1000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t>TANDA-TANDA KERUSAKAN DARI TELUR</a:t>
            </a:r>
            <a:endParaRPr lang="id-ID" sz="2400" b="1" dirty="0"/>
          </a:p>
        </p:txBody>
      </p:sp>
      <p:pic>
        <p:nvPicPr>
          <p:cNvPr id="5" name="Picture 2" descr="Hasil gambar untuk telur"/>
          <p:cNvPicPr>
            <a:picLocks noChangeAspect="1" noChangeArrowheads="1"/>
          </p:cNvPicPr>
          <p:nvPr/>
        </p:nvPicPr>
        <p:blipFill>
          <a:blip r:embed="rId2"/>
          <a:srcRect/>
          <a:stretch>
            <a:fillRect/>
          </a:stretch>
        </p:blipFill>
        <p:spPr bwMode="auto">
          <a:xfrm>
            <a:off x="5572132" y="71414"/>
            <a:ext cx="3143272" cy="1571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heel spokes="8"/>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Autofit/>
          </a:bodyPr>
          <a:lstStyle/>
          <a:p>
            <a:r>
              <a:rPr lang="id-ID" dirty="0" smtClean="0"/>
              <a:t>Simpan  telur dalam kulkas dengan suhu kurang dari 4,5 derajat Celcius. </a:t>
            </a:r>
          </a:p>
          <a:p>
            <a:r>
              <a:rPr lang="id-ID" dirty="0" smtClean="0"/>
              <a:t>Simpan telur di karton/kemasan aslinya, jangan dikompartemen kulkas karena kemungkinan adanya kontaminasi silang.</a:t>
            </a:r>
            <a:br>
              <a:rPr lang="id-ID" dirty="0" smtClean="0"/>
            </a:br>
            <a:r>
              <a:rPr lang="id-ID" dirty="0" smtClean="0"/>
              <a:t>Jangan simpan telur di pintu kulkas, karena biasanya temperaturnya lebih hangat.</a:t>
            </a:r>
          </a:p>
          <a:p>
            <a:r>
              <a:rPr lang="id-ID" dirty="0" smtClean="0"/>
              <a:t>Telur yang rusak atau kotor sebaiknya jangan dikonsumsi. Sebaiknya dicuci terlebih dahulu untuk menghilangkan mikroorganisme yang terdapat dikulit telur.</a:t>
            </a:r>
          </a:p>
          <a:p>
            <a:r>
              <a:rPr lang="id-ID" dirty="0" smtClean="0"/>
              <a:t>Maksimal penyimpanan telur lima minggu.</a:t>
            </a:r>
          </a:p>
        </p:txBody>
      </p:sp>
      <p:sp>
        <p:nvSpPr>
          <p:cNvPr id="4" name="Rounded Rectangle 3"/>
          <p:cNvSpPr/>
          <p:nvPr/>
        </p:nvSpPr>
        <p:spPr>
          <a:xfrm>
            <a:off x="785786" y="357166"/>
            <a:ext cx="4500594" cy="1000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t>PENYIMPANAN DAN PENANGANAN TELUR</a:t>
            </a:r>
            <a:endParaRPr lang="id-ID" sz="2400" dirty="0" smtClean="0"/>
          </a:p>
        </p:txBody>
      </p:sp>
    </p:spTree>
  </p:cSld>
  <p:clrMapOvr>
    <a:masterClrMapping/>
  </p:clrMapOvr>
  <p:transition>
    <p:wheel spokes="8"/>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rallelogram 3"/>
          <p:cNvSpPr/>
          <p:nvPr/>
        </p:nvSpPr>
        <p:spPr>
          <a:xfrm>
            <a:off x="1259632" y="548680"/>
            <a:ext cx="6336704" cy="1296144"/>
          </a:xfrm>
          <a:prstGeom prst="parallelogram">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id-ID" sz="3600" dirty="0" smtClean="0">
                <a:ln w="18415" cmpd="sng">
                  <a:solidFill>
                    <a:srgbClr val="FFFFFF"/>
                  </a:solidFill>
                  <a:prstDash val="solid"/>
                </a:ln>
                <a:solidFill>
                  <a:schemeClr val="tx1"/>
                </a:solidFill>
                <a:effectLst>
                  <a:outerShdw blurRad="63500" dir="3600000" algn="tl" rotWithShape="0">
                    <a:srgbClr val="000000">
                      <a:alpha val="70000"/>
                    </a:srgbClr>
                  </a:outerShdw>
                </a:effectLst>
              </a:rPr>
              <a:t>Kasus yang berkaitan dengan Telur</a:t>
            </a:r>
            <a:endParaRPr lang="id-ID" sz="3600" dirty="0">
              <a:ln w="18415" cmpd="sng">
                <a:solidFill>
                  <a:srgbClr val="FFFFFF"/>
                </a:solidFill>
                <a:prstDash val="solid"/>
              </a:ln>
              <a:solidFill>
                <a:schemeClr val="tx1"/>
              </a:solidFill>
              <a:effectLst>
                <a:outerShdw blurRad="63500" dir="3600000" algn="tl" rotWithShape="0">
                  <a:srgbClr val="000000">
                    <a:alpha val="70000"/>
                  </a:srgbClr>
                </a:outerShdw>
              </a:effectLst>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1" y="2276872"/>
            <a:ext cx="2853067" cy="226462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Tree>
    <p:extLst>
      <p:ext uri="{BB962C8B-B14F-4D97-AF65-F5344CB8AC3E}">
        <p14:creationId xmlns:p14="http://schemas.microsoft.com/office/powerpoint/2010/main" val="81981466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ipe(down)">
                                      <p:cBhvr>
                                        <p:cTn id="1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Putih telur encer</a:t>
            </a:r>
            <a:endParaRPr lang="id-ID"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4994372"/>
            <a:ext cx="2469094" cy="18472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Straight Connector 5"/>
          <p:cNvCxnSpPr/>
          <p:nvPr/>
        </p:nvCxnSpPr>
        <p:spPr>
          <a:xfrm>
            <a:off x="2332774" y="1988840"/>
            <a:ext cx="5184576" cy="3384376"/>
          </a:xfrm>
          <a:prstGeom prst="line">
            <a:avLst/>
          </a:prstGeom>
        </p:spPr>
        <p:style>
          <a:lnRef idx="3">
            <a:schemeClr val="accent1"/>
          </a:lnRef>
          <a:fillRef idx="0">
            <a:schemeClr val="accent1"/>
          </a:fillRef>
          <a:effectRef idx="2">
            <a:schemeClr val="accent1"/>
          </a:effectRef>
          <a:fontRef idx="minor">
            <a:schemeClr val="tx1"/>
          </a:fontRef>
        </p:style>
      </p:cxnSp>
      <p:sp>
        <p:nvSpPr>
          <p:cNvPr id="10" name="Flowchart: Connector 9"/>
          <p:cNvSpPr/>
          <p:nvPr/>
        </p:nvSpPr>
        <p:spPr>
          <a:xfrm>
            <a:off x="1410099" y="2154172"/>
            <a:ext cx="1584176" cy="7920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1. Cuaca panas</a:t>
            </a:r>
            <a:endParaRPr lang="id-ID" dirty="0"/>
          </a:p>
        </p:txBody>
      </p:sp>
      <p:sp>
        <p:nvSpPr>
          <p:cNvPr id="11" name="Flowchart: Connector 10"/>
          <p:cNvSpPr/>
          <p:nvPr/>
        </p:nvSpPr>
        <p:spPr>
          <a:xfrm>
            <a:off x="3419872" y="2190176"/>
            <a:ext cx="1728192" cy="72008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2. Panting</a:t>
            </a:r>
            <a:endParaRPr lang="id-ID" dirty="0"/>
          </a:p>
        </p:txBody>
      </p:sp>
      <p:sp>
        <p:nvSpPr>
          <p:cNvPr id="12" name="Flowchart: Connector 11"/>
          <p:cNvSpPr/>
          <p:nvPr/>
        </p:nvSpPr>
        <p:spPr>
          <a:xfrm>
            <a:off x="2555776" y="3032956"/>
            <a:ext cx="1728192" cy="9001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3. </a:t>
            </a:r>
            <a:r>
              <a:rPr lang="id-ID" smtClean="0"/>
              <a:t>Boros </a:t>
            </a:r>
            <a:r>
              <a:rPr lang="id-ID" dirty="0" smtClean="0"/>
              <a:t>CO2</a:t>
            </a:r>
            <a:endParaRPr lang="id-ID" dirty="0"/>
          </a:p>
        </p:txBody>
      </p:sp>
      <p:sp>
        <p:nvSpPr>
          <p:cNvPr id="16" name="Flowchart: Connector 15"/>
          <p:cNvSpPr/>
          <p:nvPr/>
        </p:nvSpPr>
        <p:spPr>
          <a:xfrm>
            <a:off x="4863213" y="3084360"/>
            <a:ext cx="1872208" cy="684076"/>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4. CO2 </a:t>
            </a:r>
            <a:r>
              <a:rPr lang="id-ID" dirty="0" smtClean="0">
                <a:sym typeface="Wingdings" pitchFamily="2" charset="2"/>
              </a:rPr>
              <a:t>CaCO3</a:t>
            </a:r>
            <a:endParaRPr lang="id-ID" dirty="0"/>
          </a:p>
        </p:txBody>
      </p:sp>
      <p:sp>
        <p:nvSpPr>
          <p:cNvPr id="17" name="Flowchart: Connector 16"/>
          <p:cNvSpPr/>
          <p:nvPr/>
        </p:nvSpPr>
        <p:spPr>
          <a:xfrm>
            <a:off x="3707904" y="3933056"/>
            <a:ext cx="1944216" cy="936104"/>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400" dirty="0" smtClean="0"/>
              <a:t>5. CO2 berkurang kerabang lebih tipis</a:t>
            </a:r>
            <a:endParaRPr lang="id-ID" sz="1400" dirty="0"/>
          </a:p>
        </p:txBody>
      </p:sp>
      <p:sp>
        <p:nvSpPr>
          <p:cNvPr id="15" name="Flowchart: Connector 14"/>
          <p:cNvSpPr/>
          <p:nvPr/>
        </p:nvSpPr>
        <p:spPr>
          <a:xfrm>
            <a:off x="6444208" y="3825044"/>
            <a:ext cx="2142238" cy="115212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400" dirty="0" smtClean="0"/>
              <a:t>5. putih telur menjadi encer, tipis, dan mudah retak</a:t>
            </a:r>
            <a:endParaRPr lang="id-ID" sz="1400" dirty="0"/>
          </a:p>
        </p:txBody>
      </p:sp>
    </p:spTree>
    <p:extLst>
      <p:ext uri="{BB962C8B-B14F-4D97-AF65-F5344CB8AC3E}">
        <p14:creationId xmlns:p14="http://schemas.microsoft.com/office/powerpoint/2010/main" val="1325588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ircle(in)">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circle(in)">
                                      <p:cBhvr>
                                        <p:cTn id="17" dur="2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circle(in)">
                                      <p:cBhvr>
                                        <p:cTn id="22" dur="20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circle(in)">
                                      <p:cBhvr>
                                        <p:cTn id="27" dur="20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circle(in)">
                                      <p:cBhvr>
                                        <p:cTn id="32" dur="20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2050"/>
                                        </p:tgtEl>
                                        <p:attrNameLst>
                                          <p:attrName>style.visibility</p:attrName>
                                        </p:attrNameLst>
                                      </p:cBhvr>
                                      <p:to>
                                        <p:strVal val="visible"/>
                                      </p:to>
                                    </p:set>
                                    <p:animEffect transition="in" filter="barn(inVertical)">
                                      <p:cBhvr>
                                        <p:cTn id="3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6" grpId="0" animBg="1"/>
      <p:bldP spid="17" grpId="0"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Aktivitas bakteri dan jamur</a:t>
            </a:r>
            <a:endParaRPr lang="id-ID" dirty="0"/>
          </a:p>
        </p:txBody>
      </p:sp>
      <p:sp>
        <p:nvSpPr>
          <p:cNvPr id="3" name="Content Placeholder 2"/>
          <p:cNvSpPr>
            <a:spLocks noGrp="1"/>
          </p:cNvSpPr>
          <p:nvPr>
            <p:ph idx="1"/>
          </p:nvPr>
        </p:nvSpPr>
        <p:spPr/>
        <p:txBody>
          <a:bodyPr/>
          <a:lstStyle/>
          <a:p>
            <a:pPr marL="0" indent="0">
              <a:buNone/>
            </a:pPr>
            <a:endParaRPr lang="id-ID" dirty="0"/>
          </a:p>
        </p:txBody>
      </p:sp>
      <p:sp>
        <p:nvSpPr>
          <p:cNvPr id="5" name="Rectangle 4"/>
          <p:cNvSpPr/>
          <p:nvPr/>
        </p:nvSpPr>
        <p:spPr>
          <a:xfrm>
            <a:off x="377102" y="2105472"/>
            <a:ext cx="3024336" cy="38884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600" dirty="0">
                <a:solidFill>
                  <a:schemeClr val="tx1"/>
                </a:solidFill>
              </a:rPr>
              <a:t>Pada keadaan ini isi telur menjadi encer, kadang – kadang dijumpai warna kehijauan. Kuning telur tertutup oleh lapisan berwarna merah jambu keputih – putihan. Putih telur kadang – kadang menjadi hitam. Telur berbau busuk dan rasanya agak asam. Penyebabnya adalah bakteri dari genus Pseudomonas.</a:t>
            </a:r>
          </a:p>
        </p:txBody>
      </p:sp>
      <p:sp>
        <p:nvSpPr>
          <p:cNvPr id="6" name="Rectangle 5"/>
          <p:cNvSpPr/>
          <p:nvPr/>
        </p:nvSpPr>
        <p:spPr>
          <a:xfrm>
            <a:off x="3401438" y="3384848"/>
            <a:ext cx="2736304" cy="3096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600" dirty="0">
                <a:solidFill>
                  <a:schemeClr val="tx1"/>
                </a:solidFill>
              </a:rPr>
              <a:t>Bakteri – bakteri Pseudomonas dapat pula menyebabkan pewarnaan merah pada kuning telur. Putih telurnya sendiri menjadi encer dan berwarna keabu- abuan mendekati merah.</a:t>
            </a:r>
          </a:p>
        </p:txBody>
      </p:sp>
      <p:sp>
        <p:nvSpPr>
          <p:cNvPr id="7" name="Rectangle 6"/>
          <p:cNvSpPr/>
          <p:nvPr/>
        </p:nvSpPr>
        <p:spPr>
          <a:xfrm>
            <a:off x="3779912" y="2654006"/>
            <a:ext cx="1728192" cy="50405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id-ID" dirty="0" smtClean="0"/>
              <a:t>b. Red Rot</a:t>
            </a:r>
            <a:endParaRPr lang="id-ID" dirty="0"/>
          </a:p>
        </p:txBody>
      </p:sp>
      <p:sp>
        <p:nvSpPr>
          <p:cNvPr id="8" name="Rectangle 7"/>
          <p:cNvSpPr/>
          <p:nvPr/>
        </p:nvSpPr>
        <p:spPr>
          <a:xfrm>
            <a:off x="873487" y="1484784"/>
            <a:ext cx="1800200" cy="50405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id-ID" dirty="0" smtClean="0"/>
              <a:t>a. Green Rot</a:t>
            </a:r>
          </a:p>
        </p:txBody>
      </p:sp>
      <p:sp>
        <p:nvSpPr>
          <p:cNvPr id="9" name="Rectangle 8"/>
          <p:cNvSpPr/>
          <p:nvPr/>
        </p:nvSpPr>
        <p:spPr>
          <a:xfrm>
            <a:off x="6150349" y="4049688"/>
            <a:ext cx="2448272" cy="28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200" dirty="0">
                <a:solidFill>
                  <a:schemeClr val="tx1"/>
                </a:solidFill>
              </a:rPr>
              <a:t>Telur menjadi berbau sangat busuk. Apabila telur dipecahkan isinya berwarna coklat kehijauan, encer, dan berair. Kuning telur berwarna hitam. Penyebabnya adalah bakteri – bakteri Aloaligenes, Escherichia dan bakteri – bakteri pemecah protein. Tumbuhnya jamur pada bagian dalam kulit telur atau selaput tipis kulit. Kemampakan jamur ini keabu – abuan atau hitam</a:t>
            </a:r>
          </a:p>
        </p:txBody>
      </p:sp>
      <p:sp>
        <p:nvSpPr>
          <p:cNvPr id="10" name="Rectangle 9"/>
          <p:cNvSpPr/>
          <p:nvPr/>
        </p:nvSpPr>
        <p:spPr>
          <a:xfrm>
            <a:off x="6652917" y="3384848"/>
            <a:ext cx="1440160" cy="43204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id-ID" dirty="0" smtClean="0"/>
              <a:t>c. Black Rot</a:t>
            </a:r>
            <a:endParaRPr lang="id-ID" dirty="0"/>
          </a:p>
        </p:txBody>
      </p:sp>
    </p:spTree>
    <p:extLst>
      <p:ext uri="{BB962C8B-B14F-4D97-AF65-F5344CB8AC3E}">
        <p14:creationId xmlns:p14="http://schemas.microsoft.com/office/powerpoint/2010/main" val="1734681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Callout 4"/>
          <p:cNvSpPr/>
          <p:nvPr/>
        </p:nvSpPr>
        <p:spPr>
          <a:xfrm>
            <a:off x="1979712" y="1967345"/>
            <a:ext cx="4968552" cy="367240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0" indent="0">
              <a:buNone/>
            </a:pPr>
            <a:endParaRPr lang="id-ID" dirty="0"/>
          </a:p>
        </p:txBody>
      </p:sp>
      <p:sp>
        <p:nvSpPr>
          <p:cNvPr id="4" name="Oval Callout 3"/>
          <p:cNvSpPr/>
          <p:nvPr/>
        </p:nvSpPr>
        <p:spPr>
          <a:xfrm>
            <a:off x="2771800" y="2435397"/>
            <a:ext cx="3384376" cy="2736304"/>
          </a:xfrm>
          <a:prstGeom prst="wedgeEllipseCallou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id-ID" sz="2800" dirty="0" smtClean="0"/>
              <a:t>TELUR AYAM PALSU?????</a:t>
            </a:r>
            <a:endParaRPr lang="id-ID" sz="2800" dirty="0"/>
          </a:p>
        </p:txBody>
      </p:sp>
    </p:spTree>
    <p:extLst>
      <p:ext uri="{BB962C8B-B14F-4D97-AF65-F5344CB8AC3E}">
        <p14:creationId xmlns:p14="http://schemas.microsoft.com/office/powerpoint/2010/main" val="406027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Picture 2" descr="D:\Materi TekPang\Semester 3\ipb\pengujian bpom.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19200" y="1888331"/>
            <a:ext cx="6858000" cy="3857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258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3"/>
          <p:cNvGraphicFramePr>
            <a:graphicFrameLocks noGrp="1"/>
          </p:cNvGraphicFramePr>
          <p:nvPr>
            <p:ph idx="1"/>
            <p:extLst/>
          </p:nvPr>
        </p:nvGraphicFramePr>
        <p:xfrm>
          <a:off x="304800" y="1554163"/>
          <a:ext cx="86868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4171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5" name="Oval Callout 4"/>
          <p:cNvSpPr/>
          <p:nvPr/>
        </p:nvSpPr>
        <p:spPr>
          <a:xfrm>
            <a:off x="971600" y="1747673"/>
            <a:ext cx="3096343" cy="2439321"/>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Telur palsu atau Telur plastik?</a:t>
            </a:r>
            <a:endParaRPr lang="id-ID" dirty="0"/>
          </a:p>
        </p:txBody>
      </p:sp>
      <p:sp>
        <p:nvSpPr>
          <p:cNvPr id="7" name="Rectangle 6"/>
          <p:cNvSpPr/>
          <p:nvPr/>
        </p:nvSpPr>
        <p:spPr>
          <a:xfrm>
            <a:off x="5306680" y="2337505"/>
            <a:ext cx="2142702" cy="1107996"/>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id-ID" sz="66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HOAX</a:t>
            </a:r>
            <a:endParaRPr lang="id-ID" sz="66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8" name="Rectangle 7"/>
          <p:cNvSpPr/>
          <p:nvPr/>
        </p:nvSpPr>
        <p:spPr>
          <a:xfrm>
            <a:off x="3837314" y="2429838"/>
            <a:ext cx="1469366" cy="923330"/>
          </a:xfrm>
          <a:prstGeom prst="rect">
            <a:avLst/>
          </a:prstGeom>
          <a:noFill/>
        </p:spPr>
        <p:txBody>
          <a:bodyPr wrap="square" lIns="91440" tIns="45720" rIns="91440" bIns="45720">
            <a:spAutoFit/>
          </a:bodyPr>
          <a:lstStyle/>
          <a:p>
            <a:pPr algn="ctr"/>
            <a:r>
              <a:rPr lang="id-ID"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endParaRPr lang="id-ID"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3075" name="Picture 3" descr="D:\Materi TekPang\Semester 3\ipb\ylki-sumut-isu-telur-plastik-hoaks.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809984" y="4675503"/>
            <a:ext cx="4310708" cy="2155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285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2000"/>
                                        <p:tgtEl>
                                          <p:spTgt spid="7"/>
                                        </p:tgtEl>
                                      </p:cBhvr>
                                    </p:animEffect>
                                    <p:anim calcmode="lin" valueType="num">
                                      <p:cBhvr>
                                        <p:cTn id="31" dur="2000" fill="hold"/>
                                        <p:tgtEl>
                                          <p:spTgt spid="7"/>
                                        </p:tgtEl>
                                        <p:attrNameLst>
                                          <p:attrName>ppt_w</p:attrName>
                                        </p:attrNameLst>
                                      </p:cBhvr>
                                      <p:tavLst>
                                        <p:tav tm="0" fmla="#ppt_w*sin(2.5*pi*$)">
                                          <p:val>
                                            <p:fltVal val="0"/>
                                          </p:val>
                                        </p:tav>
                                        <p:tav tm="100000">
                                          <p:val>
                                            <p:fltVal val="1"/>
                                          </p:val>
                                        </p:tav>
                                      </p:tavLst>
                                    </p:anim>
                                    <p:anim calcmode="lin" valueType="num">
                                      <p:cBhvr>
                                        <p:cTn id="3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0" indent="0">
              <a:buNone/>
            </a:pPr>
            <a:endParaRPr lang="id-ID" dirty="0"/>
          </a:p>
        </p:txBody>
      </p:sp>
      <p:sp>
        <p:nvSpPr>
          <p:cNvPr id="6" name="Cloud Callout 5"/>
          <p:cNvSpPr/>
          <p:nvPr/>
        </p:nvSpPr>
        <p:spPr>
          <a:xfrm>
            <a:off x="5508104" y="2780928"/>
            <a:ext cx="2376264" cy="2016224"/>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smtClean="0"/>
              <a:t>Apa itu????</a:t>
            </a:r>
            <a:endParaRPr lang="id-ID" sz="2400" dirty="0"/>
          </a:p>
        </p:txBody>
      </p:sp>
      <p:sp>
        <p:nvSpPr>
          <p:cNvPr id="7" name="Rectangle 6"/>
          <p:cNvSpPr/>
          <p:nvPr/>
        </p:nvSpPr>
        <p:spPr>
          <a:xfrm>
            <a:off x="620322" y="2217638"/>
            <a:ext cx="4645118"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id-ID"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Telur Bentesan</a:t>
            </a:r>
            <a:endParaRPr lang="id-ID"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273752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anim calcmode="lin" valueType="num">
                                      <p:cBhvr>
                                        <p:cTn id="13" dur="2000" fill="hold"/>
                                        <p:tgtEl>
                                          <p:spTgt spid="6"/>
                                        </p:tgtEl>
                                        <p:attrNameLst>
                                          <p:attrName>ppt_w</p:attrName>
                                        </p:attrNameLst>
                                      </p:cBhvr>
                                      <p:tavLst>
                                        <p:tav tm="0" fmla="#ppt_w*sin(2.5*pi*$)">
                                          <p:val>
                                            <p:fltVal val="0"/>
                                          </p:val>
                                        </p:tav>
                                        <p:tav tm="100000">
                                          <p:val>
                                            <p:fltVal val="1"/>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Content Placeholder 3" descr="Telur dengan cangkang rusak atau telur bentesan"/>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95450" y="1912144"/>
            <a:ext cx="5905500" cy="3810000"/>
          </a:xfrm>
          <a:prstGeom prst="rect">
            <a:avLst/>
          </a:prstGeom>
          <a:noFill/>
          <a:ln>
            <a:noFill/>
          </a:ln>
        </p:spPr>
      </p:pic>
    </p:spTree>
    <p:extLst>
      <p:ext uri="{BB962C8B-B14F-4D97-AF65-F5344CB8AC3E}">
        <p14:creationId xmlns:p14="http://schemas.microsoft.com/office/powerpoint/2010/main" val="2063215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4222986"/>
            <a:ext cx="4716016" cy="264705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0" indent="0">
              <a:buNone/>
            </a:pPr>
            <a:r>
              <a:rPr lang="id-ID" b="1" dirty="0" smtClean="0"/>
              <a:t>“Untuk </a:t>
            </a:r>
            <a:r>
              <a:rPr lang="id-ID" b="1" dirty="0"/>
              <a:t>kehati-hatian sebaiknya tidak digunakan. Sebenarnya ada yang masih bisa kan (dikonsumsi) enggak bisa dipukul </a:t>
            </a:r>
            <a:r>
              <a:rPr lang="id-ID" b="1" dirty="0" smtClean="0"/>
              <a:t>rata.”</a:t>
            </a:r>
          </a:p>
          <a:p>
            <a:pPr marL="0" indent="0">
              <a:buNone/>
            </a:pPr>
            <a:r>
              <a:rPr lang="id-ID" i="1" dirty="0" smtClean="0"/>
              <a:t>Prof </a:t>
            </a:r>
            <a:r>
              <a:rPr lang="id-ID" i="1" dirty="0"/>
              <a:t>dr Hardinsyah, MS - Ahli pangan dari Universitas Sahid Jakarta</a:t>
            </a:r>
            <a:endParaRPr lang="id-ID" dirty="0"/>
          </a:p>
        </p:txBody>
      </p:sp>
    </p:spTree>
    <p:extLst>
      <p:ext uri="{BB962C8B-B14F-4D97-AF65-F5344CB8AC3E}">
        <p14:creationId xmlns:p14="http://schemas.microsoft.com/office/powerpoint/2010/main" val="249750537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0" indent="0">
              <a:buNone/>
            </a:pPr>
            <a:endParaRPr lang="id-ID" dirty="0"/>
          </a:p>
        </p:txBody>
      </p:sp>
      <p:sp>
        <p:nvSpPr>
          <p:cNvPr id="4" name="Rectangle 3"/>
          <p:cNvSpPr/>
          <p:nvPr/>
        </p:nvSpPr>
        <p:spPr>
          <a:xfrm>
            <a:off x="1265266" y="2967335"/>
            <a:ext cx="6613477"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id-ID"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Tepung Putih Telur</a:t>
            </a:r>
            <a:endParaRPr lang="en-U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val="80597052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3"/>
          <p:cNvGraphicFramePr>
            <a:graphicFrameLocks noGrp="1"/>
          </p:cNvGraphicFramePr>
          <p:nvPr>
            <p:ph idx="1"/>
            <p:extLst/>
          </p:nvPr>
        </p:nvGraphicFramePr>
        <p:xfrm>
          <a:off x="304800" y="1554163"/>
          <a:ext cx="86868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1004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3"/>
          <p:cNvGraphicFramePr>
            <a:graphicFrameLocks noGrp="1"/>
          </p:cNvGraphicFramePr>
          <p:nvPr>
            <p:ph idx="1"/>
            <p:extLst/>
          </p:nvPr>
        </p:nvGraphicFramePr>
        <p:xfrm>
          <a:off x="304800" y="1554163"/>
          <a:ext cx="86868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5859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2" name="Picture 6" descr="Hasil gambar untuk telur"/>
          <p:cNvPicPr>
            <a:picLocks noChangeAspect="1" noChangeArrowheads="1"/>
          </p:cNvPicPr>
          <p:nvPr/>
        </p:nvPicPr>
        <p:blipFill>
          <a:blip r:embed="rId3" cstate="print"/>
          <a:srcRect/>
          <a:stretch>
            <a:fillRect/>
          </a:stretch>
        </p:blipFill>
        <p:spPr bwMode="auto">
          <a:xfrm>
            <a:off x="71438" y="0"/>
            <a:ext cx="8715404" cy="6816226"/>
          </a:xfrm>
          <a:prstGeom prst="rect">
            <a:avLst/>
          </a:prstGeom>
          <a:noFill/>
        </p:spPr>
      </p:pic>
      <p:sp>
        <p:nvSpPr>
          <p:cNvPr id="6" name="Rectangle 5"/>
          <p:cNvSpPr/>
          <p:nvPr/>
        </p:nvSpPr>
        <p:spPr>
          <a:xfrm>
            <a:off x="571505" y="2714620"/>
            <a:ext cx="7929585" cy="1200329"/>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id-ID" sz="7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TERIMA KASIH</a:t>
            </a:r>
            <a:endParaRPr lang="id-ID" sz="7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wheel spokes="8"/>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2">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188</TotalTime>
  <Words>2118</Words>
  <Application>Microsoft Office PowerPoint</Application>
  <PresentationFormat>On-screen Show (4:3)</PresentationFormat>
  <Paragraphs>654</Paragraphs>
  <Slides>50</Slides>
  <Notes>3</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Oriel</vt:lpstr>
      <vt:lpstr>Komposisi dan Kandungan Gizi Pada Telur</vt:lpstr>
      <vt:lpstr>JENIS-JENIS TELUR</vt:lpstr>
      <vt:lpstr>PowerPoint Presentation</vt:lpstr>
      <vt:lpstr>Struktur Fisik Telur</vt:lpstr>
      <vt:lpstr>PowerPoint Presentation</vt:lpstr>
      <vt:lpstr>PowerPoint Presentation</vt:lpstr>
      <vt:lpstr>PowerPoint Presentation</vt:lpstr>
      <vt:lpstr>Komposisi dan Kandungan Gizi Pada Telur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MUTU DAN KUALITAS DARI TELUR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Putih telur encer</vt:lpstr>
      <vt:lpstr>Aktivitas bakteri dan jamur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MUTU DAN KUALITAS DARI TELUR</dc:title>
  <dc:creator>Windows User</dc:creator>
  <cp:lastModifiedBy>user</cp:lastModifiedBy>
  <cp:revision>25</cp:revision>
  <dcterms:created xsi:type="dcterms:W3CDTF">2018-11-08T02:44:21Z</dcterms:created>
  <dcterms:modified xsi:type="dcterms:W3CDTF">2018-12-26T05:40:17Z</dcterms:modified>
</cp:coreProperties>
</file>