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74" r:id="rId3"/>
    <p:sldId id="276" r:id="rId4"/>
    <p:sldId id="277" r:id="rId5"/>
    <p:sldId id="257" r:id="rId6"/>
    <p:sldId id="258" r:id="rId7"/>
    <p:sldId id="261" r:id="rId8"/>
    <p:sldId id="262" r:id="rId9"/>
    <p:sldId id="263" r:id="rId10"/>
    <p:sldId id="264" r:id="rId11"/>
    <p:sldId id="265" r:id="rId12"/>
    <p:sldId id="268" r:id="rId13"/>
    <p:sldId id="267" r:id="rId14"/>
    <p:sldId id="266" r:id="rId15"/>
    <p:sldId id="270" r:id="rId16"/>
    <p:sldId id="271" r:id="rId17"/>
    <p:sldId id="272" r:id="rId18"/>
    <p:sldId id="298" r:id="rId19"/>
    <p:sldId id="28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7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8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384768-F9B5-4185-AC4D-48ADFBDCD647}" type="datetimeFigureOut">
              <a:rPr lang="en-US" smtClean="0"/>
              <a:t>10/18/2018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9A7EBF1-CCED-4477-901E-2B2FC89EC117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Pertumbuhan</a:t>
            </a:r>
            <a:r>
              <a:rPr lang="en-US" sz="3600" dirty="0" smtClean="0"/>
              <a:t> </a:t>
            </a:r>
            <a:r>
              <a:rPr lang="en-US" sz="3600" dirty="0" err="1" smtClean="0"/>
              <a:t>Penduduk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Masalah</a:t>
            </a:r>
            <a:r>
              <a:rPr lang="en-US" sz="3600" dirty="0" smtClean="0"/>
              <a:t> </a:t>
            </a:r>
            <a:r>
              <a:rPr lang="en-US" sz="3600" dirty="0" err="1" smtClean="0"/>
              <a:t>Lingkungan</a:t>
            </a:r>
            <a:r>
              <a:rPr lang="en-US" sz="3600" dirty="0" smtClean="0"/>
              <a:t> </a:t>
            </a:r>
            <a:r>
              <a:rPr lang="en-US" sz="3600" dirty="0" err="1" smtClean="0"/>
              <a:t>Hidup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endParaRPr lang="en-US" sz="1200" dirty="0" smtClean="0"/>
          </a:p>
          <a:p>
            <a:pPr algn="r"/>
            <a:endParaRPr lang="en-US" sz="1200" dirty="0"/>
          </a:p>
          <a:p>
            <a:pPr algn="r"/>
            <a:endParaRPr lang="en-US" sz="1200" dirty="0" smtClean="0"/>
          </a:p>
          <a:p>
            <a:pPr algn="r"/>
            <a:endParaRPr lang="en-US" sz="1200" dirty="0"/>
          </a:p>
          <a:p>
            <a:pPr algn="r"/>
            <a:r>
              <a:rPr lang="en-US" sz="1200" dirty="0" smtClean="0"/>
              <a:t>by : </a:t>
            </a:r>
            <a:r>
              <a:rPr lang="en-US" sz="1200" dirty="0" err="1" smtClean="0"/>
              <a:t>Fibria</a:t>
            </a:r>
            <a:endParaRPr lang="en-US" sz="1200" dirty="0" smtClean="0"/>
          </a:p>
          <a:p>
            <a:pPr algn="r"/>
            <a:r>
              <a:rPr lang="en-US" sz="1200" dirty="0" err="1" smtClean="0"/>
              <a:t>Pendidikan</a:t>
            </a:r>
            <a:r>
              <a:rPr lang="en-US" sz="1200" dirty="0" smtClean="0"/>
              <a:t> </a:t>
            </a:r>
            <a:r>
              <a:rPr lang="en-US" sz="1200" dirty="0" err="1" smtClean="0"/>
              <a:t>Biologi</a:t>
            </a:r>
            <a:r>
              <a:rPr lang="en-US" sz="1200" dirty="0" smtClean="0"/>
              <a:t> </a:t>
            </a:r>
          </a:p>
          <a:p>
            <a:pPr algn="r"/>
            <a:r>
              <a:rPr lang="en-US" sz="1200" dirty="0" err="1" smtClean="0"/>
              <a:t>Universitas</a:t>
            </a:r>
            <a:r>
              <a:rPr lang="en-US" sz="1200" dirty="0" smtClean="0"/>
              <a:t> PGRI Semarang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4777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b="1" dirty="0" smtClean="0"/>
              <a:t>1. </a:t>
            </a:r>
            <a:r>
              <a:rPr lang="en-US" sz="1800" b="1" dirty="0" err="1" smtClean="0"/>
              <a:t>Unsur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Hayati</a:t>
            </a:r>
            <a:r>
              <a:rPr lang="en-US" sz="1800" b="1" dirty="0" smtClean="0"/>
              <a:t> (</a:t>
            </a:r>
            <a:r>
              <a:rPr lang="en-US" sz="1800" b="1" dirty="0" err="1" smtClean="0"/>
              <a:t>Biotik</a:t>
            </a:r>
            <a:r>
              <a:rPr lang="en-US" sz="1800" b="1" dirty="0" smtClean="0"/>
              <a:t>)</a:t>
            </a:r>
            <a:endParaRPr lang="en-US" sz="1800" dirty="0" smtClean="0"/>
          </a:p>
          <a:p>
            <a:pPr marL="274320" indent="-27432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600" dirty="0" smtClean="0"/>
              <a:t>	</a:t>
            </a:r>
            <a:r>
              <a:rPr lang="en-US" sz="1600" dirty="0" err="1" smtClean="0"/>
              <a:t>Unsur</a:t>
            </a:r>
            <a:r>
              <a:rPr lang="en-US" sz="1600" dirty="0" smtClean="0"/>
              <a:t> </a:t>
            </a:r>
            <a:r>
              <a:rPr lang="en-US" sz="1600" dirty="0" err="1" smtClean="0"/>
              <a:t>hayati</a:t>
            </a:r>
            <a:r>
              <a:rPr lang="en-US" sz="1600" dirty="0" smtClean="0"/>
              <a:t> (</a:t>
            </a:r>
            <a:r>
              <a:rPr lang="en-US" sz="1600" dirty="0" err="1" smtClean="0"/>
              <a:t>biotik</a:t>
            </a:r>
            <a:r>
              <a:rPr lang="en-US" sz="1600" dirty="0" smtClean="0"/>
              <a:t>), </a:t>
            </a:r>
            <a:r>
              <a:rPr lang="en-US" sz="1600" dirty="0" err="1" smtClean="0"/>
              <a:t>yaitu</a:t>
            </a:r>
            <a:r>
              <a:rPr lang="en-US" sz="1600" dirty="0" smtClean="0"/>
              <a:t> </a:t>
            </a:r>
            <a:r>
              <a:rPr lang="en-US" sz="1600" dirty="0" err="1" smtClean="0"/>
              <a:t>unsur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yang </a:t>
            </a:r>
            <a:r>
              <a:rPr lang="en-US" sz="1600" dirty="0" err="1" smtClean="0"/>
              <a:t>terdiri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makhluk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,</a:t>
            </a:r>
          </a:p>
          <a:p>
            <a:pPr marL="274320" indent="-27432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600" dirty="0" smtClean="0"/>
              <a:t>	</a:t>
            </a:r>
            <a:r>
              <a:rPr lang="en-US" sz="1600" dirty="0" err="1" smtClean="0"/>
              <a:t>seperti</a:t>
            </a:r>
            <a:r>
              <a:rPr lang="en-US" sz="1600" dirty="0" smtClean="0"/>
              <a:t> </a:t>
            </a:r>
            <a:r>
              <a:rPr lang="en-US" sz="1600" dirty="0" err="1" smtClean="0"/>
              <a:t>manusia</a:t>
            </a:r>
            <a:r>
              <a:rPr lang="en-US" sz="1600" dirty="0" smtClean="0"/>
              <a:t>, </a:t>
            </a:r>
            <a:r>
              <a:rPr lang="en-US" sz="1600" dirty="0" err="1" smtClean="0"/>
              <a:t>hewan</a:t>
            </a:r>
            <a:r>
              <a:rPr lang="en-US" sz="1600" dirty="0" smtClean="0"/>
              <a:t>, </a:t>
            </a:r>
            <a:r>
              <a:rPr lang="en-US" sz="1600" dirty="0" err="1" smtClean="0"/>
              <a:t>tumbuh-tumbuhan</a:t>
            </a:r>
            <a:r>
              <a:rPr lang="en-US" sz="1600" dirty="0" smtClean="0"/>
              <a:t>,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jasad</a:t>
            </a:r>
            <a:r>
              <a:rPr lang="en-US" sz="1600" dirty="0" smtClean="0"/>
              <a:t> </a:t>
            </a:r>
            <a:r>
              <a:rPr lang="en-US" sz="1600" dirty="0" err="1" smtClean="0"/>
              <a:t>renik</a:t>
            </a:r>
            <a:r>
              <a:rPr lang="en-US" sz="1600" dirty="0" smtClean="0"/>
              <a:t>. </a:t>
            </a:r>
          </a:p>
          <a:p>
            <a:pPr marL="274320" indent="-27432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b="1" dirty="0" smtClean="0"/>
              <a:t>2. </a:t>
            </a:r>
            <a:r>
              <a:rPr lang="en-US" sz="1800" b="1" dirty="0" err="1" smtClean="0"/>
              <a:t>Unsur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Sosial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Budaya</a:t>
            </a:r>
            <a:endParaRPr lang="en-US" sz="1800" dirty="0" smtClean="0"/>
          </a:p>
          <a:p>
            <a:pPr marL="274320" indent="-27432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600" dirty="0" smtClean="0"/>
              <a:t>	</a:t>
            </a:r>
            <a:r>
              <a:rPr lang="en-US" sz="1600" dirty="0" err="1" smtClean="0"/>
              <a:t>Unsur</a:t>
            </a:r>
            <a:r>
              <a:rPr lang="en-US" sz="1600" dirty="0" smtClean="0"/>
              <a:t> </a:t>
            </a:r>
            <a:r>
              <a:rPr lang="en-US" sz="1600" dirty="0" err="1" smtClean="0"/>
              <a:t>sosial</a:t>
            </a:r>
            <a:r>
              <a:rPr lang="en-US" sz="1600" dirty="0" smtClean="0"/>
              <a:t> </a:t>
            </a:r>
            <a:r>
              <a:rPr lang="en-US" sz="1600" dirty="0" err="1" smtClean="0"/>
              <a:t>budaya</a:t>
            </a:r>
            <a:r>
              <a:rPr lang="en-US" sz="1600" dirty="0" smtClean="0"/>
              <a:t>, </a:t>
            </a:r>
            <a:r>
              <a:rPr lang="en-US" sz="1600" dirty="0" err="1" smtClean="0"/>
              <a:t>yaitu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sosial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budaya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dibuat</a:t>
            </a:r>
            <a:r>
              <a:rPr lang="en-US" sz="1600" dirty="0" smtClean="0"/>
              <a:t> </a:t>
            </a:r>
            <a:r>
              <a:rPr lang="en-US" sz="1600" dirty="0" err="1" smtClean="0"/>
              <a:t>manusia</a:t>
            </a:r>
            <a:r>
              <a:rPr lang="en-US" sz="1600" dirty="0" smtClean="0"/>
              <a:t> yang </a:t>
            </a:r>
            <a:r>
              <a:rPr lang="en-US" sz="1600" dirty="0" err="1" smtClean="0"/>
              <a:t>merupakan</a:t>
            </a:r>
            <a:r>
              <a:rPr lang="en-US" sz="1600" dirty="0" smtClean="0"/>
              <a:t> </a:t>
            </a:r>
            <a:r>
              <a:rPr lang="en-US" sz="1600" dirty="0" err="1" smtClean="0"/>
              <a:t>sistem</a:t>
            </a:r>
            <a:r>
              <a:rPr lang="en-US" sz="1600" dirty="0" smtClean="0"/>
              <a:t> </a:t>
            </a:r>
            <a:r>
              <a:rPr lang="en-US" sz="1600" dirty="0" err="1" smtClean="0"/>
              <a:t>nilai</a:t>
            </a:r>
            <a:r>
              <a:rPr lang="en-US" sz="1600" dirty="0" smtClean="0"/>
              <a:t>, </a:t>
            </a:r>
            <a:r>
              <a:rPr lang="en-US" sz="1600" dirty="0" err="1" smtClean="0"/>
              <a:t>gagasan</a:t>
            </a:r>
            <a:r>
              <a:rPr lang="en-US" sz="1600" dirty="0" smtClean="0"/>
              <a:t>, </a:t>
            </a:r>
            <a:r>
              <a:rPr lang="en-US" sz="1600" dirty="0" err="1" smtClean="0"/>
              <a:t>dan</a:t>
            </a:r>
            <a:r>
              <a:rPr lang="en-US" sz="1600" i="1" dirty="0" smtClean="0"/>
              <a:t>  </a:t>
            </a:r>
            <a:r>
              <a:rPr lang="en-US" sz="1600" dirty="0" err="1" smtClean="0"/>
              <a:t>keyakinan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perilaku</a:t>
            </a:r>
            <a:r>
              <a:rPr lang="en-US" sz="1600" dirty="0" smtClean="0"/>
              <a:t> </a:t>
            </a:r>
            <a:r>
              <a:rPr lang="en-US" sz="1600" dirty="0" err="1" smtClean="0"/>
              <a:t>sebagai</a:t>
            </a:r>
            <a:r>
              <a:rPr lang="en-US" sz="1600" dirty="0" smtClean="0"/>
              <a:t> </a:t>
            </a:r>
            <a:r>
              <a:rPr lang="en-US" sz="1600" dirty="0" err="1" smtClean="0"/>
              <a:t>makhluk</a:t>
            </a:r>
            <a:r>
              <a:rPr lang="en-US" sz="1600" dirty="0" smtClean="0"/>
              <a:t> </a:t>
            </a:r>
            <a:r>
              <a:rPr lang="en-US" sz="1600" dirty="0" err="1" smtClean="0"/>
              <a:t>sosial</a:t>
            </a:r>
            <a:r>
              <a:rPr lang="en-US" sz="1600" dirty="0" smtClean="0"/>
              <a:t>. </a:t>
            </a:r>
            <a:r>
              <a:rPr lang="en-US" sz="1600" dirty="0" err="1" smtClean="0"/>
              <a:t>Kehidupan</a:t>
            </a:r>
            <a:r>
              <a:rPr lang="en-US" sz="1600" dirty="0" smtClean="0"/>
              <a:t> </a:t>
            </a:r>
            <a:r>
              <a:rPr lang="en-US" sz="1600" dirty="0" err="1" smtClean="0"/>
              <a:t>masyarakat</a:t>
            </a:r>
            <a:r>
              <a:rPr lang="en-US" sz="1600" dirty="0" smtClean="0"/>
              <a:t> </a:t>
            </a:r>
            <a:r>
              <a:rPr lang="en-US" sz="1600" dirty="0" err="1" smtClean="0"/>
              <a:t>dapat</a:t>
            </a:r>
            <a:r>
              <a:rPr lang="en-US" sz="1600" dirty="0" smtClean="0"/>
              <a:t> </a:t>
            </a:r>
            <a:r>
              <a:rPr lang="en-US" sz="1600" dirty="0" err="1" smtClean="0"/>
              <a:t>mencapai</a:t>
            </a:r>
            <a:r>
              <a:rPr lang="en-US" sz="1600" dirty="0" smtClean="0"/>
              <a:t> </a:t>
            </a:r>
            <a:r>
              <a:rPr lang="en-US" sz="1600" dirty="0" err="1" smtClean="0"/>
              <a:t>keteraturan</a:t>
            </a:r>
            <a:r>
              <a:rPr lang="en-US" sz="1600" dirty="0" smtClean="0"/>
              <a:t> </a:t>
            </a:r>
            <a:r>
              <a:rPr lang="en-US" sz="1600" dirty="0" err="1" smtClean="0"/>
              <a:t>berkat</a:t>
            </a:r>
            <a:r>
              <a:rPr lang="en-US" sz="1600" dirty="0" smtClean="0"/>
              <a:t> </a:t>
            </a:r>
            <a:r>
              <a:rPr lang="en-US" sz="1600" dirty="0" err="1" smtClean="0"/>
              <a:t>adanya</a:t>
            </a:r>
            <a:r>
              <a:rPr lang="en-US" sz="1600" dirty="0" smtClean="0"/>
              <a:t> </a:t>
            </a:r>
            <a:r>
              <a:rPr lang="en-US" sz="1600" dirty="0" err="1" smtClean="0"/>
              <a:t>sistem</a:t>
            </a:r>
            <a:r>
              <a:rPr lang="en-US" sz="1600" dirty="0" smtClean="0"/>
              <a:t> </a:t>
            </a:r>
            <a:r>
              <a:rPr lang="en-US" sz="1600" dirty="0" err="1" smtClean="0"/>
              <a:t>nilai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norma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diakui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ditaati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segenap</a:t>
            </a:r>
            <a:r>
              <a:rPr lang="en-US" sz="1600" dirty="0" smtClean="0"/>
              <a:t> </a:t>
            </a:r>
            <a:r>
              <a:rPr lang="en-US" sz="1600" dirty="0" err="1" smtClean="0"/>
              <a:t>anggota</a:t>
            </a:r>
            <a:r>
              <a:rPr lang="en-US" sz="1600" dirty="0" smtClean="0"/>
              <a:t> </a:t>
            </a:r>
            <a:r>
              <a:rPr lang="en-US" sz="1600" dirty="0" err="1" smtClean="0"/>
              <a:t>masyarakat</a:t>
            </a:r>
            <a:r>
              <a:rPr lang="en-US" sz="1600" dirty="0" smtClean="0"/>
              <a:t>.</a:t>
            </a:r>
          </a:p>
          <a:p>
            <a:pPr marL="274320" indent="-27432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b="1" dirty="0" smtClean="0"/>
              <a:t>3. </a:t>
            </a:r>
            <a:r>
              <a:rPr lang="en-US" sz="1800" b="1" dirty="0" err="1" smtClean="0"/>
              <a:t>Unsur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Fisik</a:t>
            </a:r>
            <a:r>
              <a:rPr lang="en-US" sz="1800" b="1" dirty="0" smtClean="0"/>
              <a:t> (</a:t>
            </a:r>
            <a:r>
              <a:rPr lang="en-US" sz="1800" b="1" dirty="0" err="1" smtClean="0"/>
              <a:t>Abiotik</a:t>
            </a:r>
            <a:r>
              <a:rPr lang="en-US" sz="1800" b="1" dirty="0" smtClean="0"/>
              <a:t>)</a:t>
            </a:r>
            <a:endParaRPr lang="en-US" sz="1800" dirty="0" smtClean="0"/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600" dirty="0" smtClean="0"/>
              <a:t>	</a:t>
            </a:r>
            <a:r>
              <a:rPr lang="en-US" sz="1600" dirty="0" err="1" smtClean="0"/>
              <a:t>Unsur</a:t>
            </a:r>
            <a:r>
              <a:rPr lang="en-US" sz="1600" dirty="0" smtClean="0"/>
              <a:t> </a:t>
            </a:r>
            <a:r>
              <a:rPr lang="en-US" sz="1600" dirty="0" err="1" smtClean="0"/>
              <a:t>fisik</a:t>
            </a:r>
            <a:r>
              <a:rPr lang="en-US" sz="1600" dirty="0" smtClean="0"/>
              <a:t> (</a:t>
            </a:r>
            <a:r>
              <a:rPr lang="en-US" sz="1600" dirty="0" err="1" smtClean="0"/>
              <a:t>abiotik</a:t>
            </a:r>
            <a:r>
              <a:rPr lang="en-US" sz="1600" dirty="0" smtClean="0"/>
              <a:t>), </a:t>
            </a:r>
            <a:r>
              <a:rPr lang="en-US" sz="1600" dirty="0" err="1" smtClean="0"/>
              <a:t>yaitu</a:t>
            </a:r>
            <a:r>
              <a:rPr lang="en-US" sz="1600" dirty="0" smtClean="0"/>
              <a:t> </a:t>
            </a:r>
            <a:r>
              <a:rPr lang="en-US" sz="1600" dirty="0" err="1" smtClean="0"/>
              <a:t>unsur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yang </a:t>
            </a:r>
            <a:r>
              <a:rPr lang="en-US" sz="1600" dirty="0" err="1" smtClean="0"/>
              <a:t>terdiri</a:t>
            </a:r>
            <a:r>
              <a:rPr lang="en-US" sz="1600" dirty="0" smtClean="0"/>
              <a:t> 	</a:t>
            </a:r>
            <a:r>
              <a:rPr lang="en-US" sz="1600" dirty="0" err="1" smtClean="0"/>
              <a:t>dari</a:t>
            </a:r>
            <a:r>
              <a:rPr lang="en-US" sz="1600" dirty="0"/>
              <a:t> </a:t>
            </a:r>
            <a:r>
              <a:rPr lang="en-US" sz="1600" dirty="0" err="1" smtClean="0"/>
              <a:t>benda-benda</a:t>
            </a:r>
            <a:r>
              <a:rPr lang="en-US" sz="1600" dirty="0" smtClean="0"/>
              <a:t> </a:t>
            </a:r>
            <a:r>
              <a:rPr lang="en-US" sz="1600" dirty="0" err="1" smtClean="0"/>
              <a:t>tidak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, </a:t>
            </a:r>
            <a:r>
              <a:rPr lang="en-US" sz="1600" dirty="0" err="1" smtClean="0"/>
              <a:t>seperti</a:t>
            </a:r>
            <a:r>
              <a:rPr lang="en-US" sz="1600" dirty="0" smtClean="0"/>
              <a:t> </a:t>
            </a:r>
            <a:r>
              <a:rPr lang="en-US" sz="1600" dirty="0" err="1" smtClean="0"/>
              <a:t>tanah</a:t>
            </a:r>
            <a:r>
              <a:rPr lang="en-US" sz="1600" dirty="0" smtClean="0"/>
              <a:t>, air, </a:t>
            </a:r>
            <a:r>
              <a:rPr lang="en-US" sz="1600" dirty="0" err="1" smtClean="0"/>
              <a:t>udara</a:t>
            </a:r>
            <a:r>
              <a:rPr lang="en-US" sz="1600" dirty="0" smtClean="0"/>
              <a:t>, </a:t>
            </a:r>
            <a:r>
              <a:rPr lang="en-US" sz="1600" dirty="0" err="1" smtClean="0"/>
              <a:t>iklim</a:t>
            </a:r>
            <a:r>
              <a:rPr lang="en-US" sz="1600" dirty="0" smtClean="0"/>
              <a:t>, </a:t>
            </a:r>
            <a:r>
              <a:rPr lang="en-US" sz="1600" dirty="0" err="1" smtClean="0"/>
              <a:t>dan</a:t>
            </a:r>
            <a:r>
              <a:rPr lang="en-US" sz="1600" dirty="0" smtClean="0"/>
              <a:t> lain-lain. 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endParaRPr lang="en-US" sz="1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err="1" smtClean="0"/>
              <a:t>Unsur-unsur</a:t>
            </a:r>
            <a:r>
              <a:rPr smtClean="0"/>
              <a:t> </a:t>
            </a:r>
            <a:r>
              <a:rPr err="1" smtClean="0"/>
              <a:t>lingkungan</a:t>
            </a:r>
            <a:r>
              <a:rPr smtClean="0"/>
              <a:t> </a:t>
            </a:r>
            <a:r>
              <a:rPr err="1" smtClean="0"/>
              <a:t>hidup</a:t>
            </a:r>
            <a:r>
              <a:rPr smtClean="0"/>
              <a:t> </a:t>
            </a:r>
            <a:br>
              <a:rPr smtClean="0"/>
            </a:br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403522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3100" b="1" smtClean="0"/>
              <a:t>C. PENTINGNYA LINGKUNGAN BAGI KEHIDUPAN</a:t>
            </a:r>
            <a:r>
              <a:rPr smtClean="0"/>
              <a:t/>
            </a:r>
            <a:br>
              <a:rPr smtClean="0"/>
            </a:br>
            <a:endParaRPr smtClean="0"/>
          </a:p>
        </p:txBody>
      </p:sp>
      <p:sp>
        <p:nvSpPr>
          <p:cNvPr id="1229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000" b="1" smtClean="0"/>
              <a:t>1. Lingkungan sebagai Tempat Mencari Makan</a:t>
            </a:r>
            <a:endParaRPr lang="en-US" sz="2000" smtClean="0"/>
          </a:p>
        </p:txBody>
      </p:sp>
      <p:sp>
        <p:nvSpPr>
          <p:cNvPr id="12292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40386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1800" b="1" smtClean="0"/>
              <a:t>2. Lingkungan sebagai Tempat</a:t>
            </a:r>
          </a:p>
          <a:p>
            <a:pPr>
              <a:buFont typeface="Arial" charset="0"/>
              <a:buNone/>
            </a:pPr>
            <a:r>
              <a:rPr lang="en-US" sz="1800" b="1" smtClean="0"/>
              <a:t>     Berlangsungnya Aktivitas,Sosial,</a:t>
            </a:r>
          </a:p>
          <a:p>
            <a:pPr>
              <a:buFont typeface="Arial" charset="0"/>
              <a:buNone/>
            </a:pPr>
            <a:r>
              <a:rPr lang="en-US" sz="1800" b="1" smtClean="0"/>
              <a:t>     Ekonomi, Politik, Budaya,dll.</a:t>
            </a:r>
            <a:endParaRPr lang="en-US" sz="1800" smtClean="0"/>
          </a:p>
          <a:p>
            <a:pPr>
              <a:buFont typeface="Arial" charset="0"/>
              <a:buNone/>
            </a:pPr>
            <a:endParaRPr lang="en-US" smtClean="0"/>
          </a:p>
        </p:txBody>
      </p:sp>
      <p:pic>
        <p:nvPicPr>
          <p:cNvPr id="12293" name="Picture 4" descr="3074734408_95e835bb3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90800"/>
            <a:ext cx="38862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 descr="Pendidikan_Lingkung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90800"/>
            <a:ext cx="43434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61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3600" b="1" smtClean="0"/>
              <a:t>C. PENTINGNYA LINGKUNGAN BAGI KEHIDUPAN</a:t>
            </a:r>
            <a:endParaRPr sz="3600" smtClean="0"/>
          </a:p>
        </p:txBody>
      </p:sp>
      <p:sp>
        <p:nvSpPr>
          <p:cNvPr id="13315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1600" b="1" smtClean="0"/>
              <a:t>3. Lingkungan sebagai Wahana/Tempat bagi Kelanjutan</a:t>
            </a:r>
            <a:r>
              <a:rPr lang="en-US" sz="1600" smtClean="0"/>
              <a:t> </a:t>
            </a:r>
            <a:r>
              <a:rPr lang="en-US" sz="1600" b="1" smtClean="0"/>
              <a:t>Kehidupan</a:t>
            </a:r>
            <a:endParaRPr lang="en-US" sz="1600" smtClean="0"/>
          </a:p>
          <a:p>
            <a:pPr>
              <a:buFont typeface="Arial" charset="0"/>
              <a:buNone/>
            </a:pPr>
            <a:endParaRPr lang="en-US" smtClean="0"/>
          </a:p>
        </p:txBody>
      </p:sp>
      <p:sp>
        <p:nvSpPr>
          <p:cNvPr id="13316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1800" b="1" smtClean="0"/>
              <a:t>4. Lingkungan sebagai Tempat Tinggal (Habitat)</a:t>
            </a:r>
            <a:endParaRPr lang="en-US" sz="1800" smtClean="0"/>
          </a:p>
          <a:p>
            <a:pPr>
              <a:buFont typeface="Arial" charset="0"/>
              <a:buNone/>
            </a:pPr>
            <a:endParaRPr lang="en-US" smtClean="0"/>
          </a:p>
        </p:txBody>
      </p:sp>
      <p:pic>
        <p:nvPicPr>
          <p:cNvPr id="13317" name="Picture 4" descr="SeaTurt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67000"/>
            <a:ext cx="41148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5" descr="01_RAE90SP06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667000"/>
            <a:ext cx="40386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97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457200"/>
            <a:ext cx="7498080" cy="685800"/>
          </a:xfrm>
        </p:spPr>
        <p:txBody>
          <a:bodyPr>
            <a:noAutofit/>
          </a:bodyPr>
          <a:lstStyle/>
          <a:p>
            <a:r>
              <a:rPr lang="en-US" sz="2000" dirty="0" smtClean="0"/>
              <a:t>Data </a:t>
            </a:r>
            <a:r>
              <a:rPr lang="en-US" sz="2000" dirty="0" err="1" smtClean="0"/>
              <a:t>Kependudukan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200" dirty="0" smtClean="0"/>
              <a:t>(</a:t>
            </a:r>
            <a:r>
              <a:rPr lang="en-US" sz="1200" dirty="0" err="1" smtClean="0"/>
              <a:t>Proyeksi</a:t>
            </a:r>
            <a:r>
              <a:rPr lang="en-US" sz="1200" dirty="0" smtClean="0"/>
              <a:t> </a:t>
            </a:r>
            <a:r>
              <a:rPr lang="en-US" sz="1200" dirty="0" err="1" smtClean="0"/>
              <a:t>Penduduk</a:t>
            </a:r>
            <a:r>
              <a:rPr lang="en-US" sz="1200" dirty="0" smtClean="0"/>
              <a:t> Indonesia, Indonesia Population Projection 2010-2035, </a:t>
            </a:r>
            <a:r>
              <a:rPr lang="en-US" sz="1200" dirty="0" err="1" smtClean="0"/>
              <a:t>Badan</a:t>
            </a:r>
            <a:r>
              <a:rPr lang="en-US" sz="1200" dirty="0" smtClean="0"/>
              <a:t> </a:t>
            </a:r>
            <a:r>
              <a:rPr lang="en-US" sz="1200" dirty="0" err="1" smtClean="0"/>
              <a:t>Perencanaan</a:t>
            </a:r>
            <a:r>
              <a:rPr lang="en-US" sz="1200" dirty="0" smtClean="0"/>
              <a:t> Pembangunan </a:t>
            </a:r>
            <a:r>
              <a:rPr lang="en-US" sz="1200" dirty="0" err="1" smtClean="0"/>
              <a:t>Nasional</a:t>
            </a:r>
            <a:r>
              <a:rPr lang="en-US" sz="1200" dirty="0" smtClean="0"/>
              <a:t>, </a:t>
            </a:r>
            <a:r>
              <a:rPr lang="en-US" sz="1200" dirty="0" err="1" smtClean="0"/>
              <a:t>Badan</a:t>
            </a:r>
            <a:r>
              <a:rPr lang="en-US" sz="1200" dirty="0" smtClean="0"/>
              <a:t> </a:t>
            </a:r>
            <a:r>
              <a:rPr lang="en-US" sz="1200" dirty="0" err="1" smtClean="0"/>
              <a:t>Pusat</a:t>
            </a:r>
            <a:r>
              <a:rPr lang="en-US" sz="1200" dirty="0" smtClean="0"/>
              <a:t> </a:t>
            </a:r>
            <a:r>
              <a:rPr lang="en-US" sz="1200" dirty="0" err="1" smtClean="0"/>
              <a:t>statistik</a:t>
            </a:r>
            <a:r>
              <a:rPr lang="en-US" sz="1200" dirty="0" smtClean="0"/>
              <a:t>, United Nation Population Fund, 2013)</a:t>
            </a:r>
            <a:endParaRPr lang="en-US" sz="12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3" t="16183" r="21762" b="25118"/>
          <a:stretch/>
        </p:blipFill>
        <p:spPr bwMode="auto">
          <a:xfrm>
            <a:off x="1295400" y="1371600"/>
            <a:ext cx="7315200" cy="4800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092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457200"/>
            <a:ext cx="7498080" cy="762000"/>
          </a:xfrm>
        </p:spPr>
        <p:txBody>
          <a:bodyPr>
            <a:noAutofit/>
          </a:bodyPr>
          <a:lstStyle/>
          <a:p>
            <a:r>
              <a:rPr lang="en-US" sz="2000" dirty="0" smtClean="0"/>
              <a:t>Data </a:t>
            </a:r>
            <a:r>
              <a:rPr lang="en-US" sz="2000" dirty="0" err="1" smtClean="0"/>
              <a:t>Kependudukan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200" dirty="0" smtClean="0"/>
              <a:t>(</a:t>
            </a:r>
            <a:r>
              <a:rPr lang="en-US" sz="1200" dirty="0" err="1" smtClean="0"/>
              <a:t>Proyeksi</a:t>
            </a:r>
            <a:r>
              <a:rPr lang="en-US" sz="1200" dirty="0" smtClean="0"/>
              <a:t> </a:t>
            </a:r>
            <a:r>
              <a:rPr lang="en-US" sz="1200" dirty="0" err="1" smtClean="0"/>
              <a:t>Penduduk</a:t>
            </a:r>
            <a:r>
              <a:rPr lang="en-US" sz="1200" dirty="0" smtClean="0"/>
              <a:t> Indonesia, Indonesia Population Projection 2010-2035, </a:t>
            </a:r>
            <a:r>
              <a:rPr lang="en-US" sz="1200" dirty="0" err="1" smtClean="0"/>
              <a:t>Badan</a:t>
            </a:r>
            <a:r>
              <a:rPr lang="en-US" sz="1200" dirty="0" smtClean="0"/>
              <a:t> </a:t>
            </a:r>
            <a:r>
              <a:rPr lang="en-US" sz="1200" dirty="0" err="1" smtClean="0"/>
              <a:t>Perencanaan</a:t>
            </a:r>
            <a:r>
              <a:rPr lang="en-US" sz="1200" dirty="0" smtClean="0"/>
              <a:t> Pembangunan </a:t>
            </a:r>
            <a:r>
              <a:rPr lang="en-US" sz="1200" dirty="0" err="1" smtClean="0"/>
              <a:t>Nasional</a:t>
            </a:r>
            <a:r>
              <a:rPr lang="en-US" sz="1200" dirty="0" smtClean="0"/>
              <a:t>, </a:t>
            </a:r>
            <a:r>
              <a:rPr lang="en-US" sz="1200" dirty="0" err="1" smtClean="0"/>
              <a:t>Badan</a:t>
            </a:r>
            <a:r>
              <a:rPr lang="en-US" sz="1200" dirty="0" smtClean="0"/>
              <a:t> </a:t>
            </a:r>
            <a:r>
              <a:rPr lang="en-US" sz="1200" dirty="0" err="1" smtClean="0"/>
              <a:t>Pusat</a:t>
            </a:r>
            <a:r>
              <a:rPr lang="en-US" sz="1200" dirty="0" smtClean="0"/>
              <a:t> </a:t>
            </a:r>
            <a:r>
              <a:rPr lang="en-US" sz="1200" dirty="0" err="1" smtClean="0"/>
              <a:t>statistik</a:t>
            </a:r>
            <a:r>
              <a:rPr lang="en-US" sz="1200" dirty="0" smtClean="0"/>
              <a:t>, United Nation Population Fund, 2013)</a:t>
            </a:r>
            <a:endParaRPr lang="en-US" sz="1200" dirty="0"/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9" t="36128" r="21792" b="4438"/>
          <a:stretch/>
        </p:blipFill>
        <p:spPr bwMode="auto">
          <a:xfrm>
            <a:off x="1371600" y="1295400"/>
            <a:ext cx="7391400" cy="4953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3309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 fontScale="90000"/>
          </a:bodyPr>
          <a:lstStyle/>
          <a:p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Kualitas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Hidup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600" dirty="0" smtClean="0"/>
              <a:t>(</a:t>
            </a:r>
            <a:r>
              <a:rPr lang="en-US" sz="1600" dirty="0" err="1" smtClean="0"/>
              <a:t>Statistik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Indonesia, BPS Indonesia, 2017)</a:t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800" dirty="0" smtClean="0"/>
              <a:t>Status </a:t>
            </a:r>
            <a:r>
              <a:rPr lang="en-US" sz="1800" dirty="0" err="1" smtClean="0"/>
              <a:t>Kualitas</a:t>
            </a:r>
            <a:r>
              <a:rPr lang="en-US" sz="1800" dirty="0" smtClean="0"/>
              <a:t> Air Sungai </a:t>
            </a:r>
            <a:endParaRPr lang="en-US" sz="1800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1" t="14735" r="24198" b="11908"/>
          <a:stretch/>
        </p:blipFill>
        <p:spPr bwMode="auto">
          <a:xfrm>
            <a:off x="1371600" y="1447800"/>
            <a:ext cx="7086600" cy="4953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7107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5" t="10220" r="24332" b="5170"/>
          <a:stretch/>
        </p:blipFill>
        <p:spPr bwMode="auto">
          <a:xfrm>
            <a:off x="1447800" y="1295400"/>
            <a:ext cx="7010400" cy="4953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 fontScale="90000"/>
          </a:bodyPr>
          <a:lstStyle/>
          <a:p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Kualitas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Hidup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600" dirty="0" smtClean="0"/>
              <a:t>(</a:t>
            </a:r>
            <a:r>
              <a:rPr lang="en-US" sz="1600" dirty="0" err="1" smtClean="0"/>
              <a:t>Statistik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Indonesia, BPS Indonesia, 2017)</a:t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800" dirty="0" smtClean="0"/>
              <a:t>Status </a:t>
            </a:r>
            <a:r>
              <a:rPr lang="en-US" sz="1800" dirty="0" err="1" smtClean="0"/>
              <a:t>Kualitas</a:t>
            </a:r>
            <a:r>
              <a:rPr lang="en-US" sz="1800" dirty="0" smtClean="0"/>
              <a:t> Air Sungai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82983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44562"/>
          </a:xfrm>
        </p:spPr>
        <p:txBody>
          <a:bodyPr>
            <a:normAutofit fontScale="90000"/>
          </a:bodyPr>
          <a:lstStyle/>
          <a:p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Kualitas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Hidup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600" dirty="0" smtClean="0"/>
              <a:t>(</a:t>
            </a:r>
            <a:r>
              <a:rPr lang="en-US" sz="1600" dirty="0" err="1" smtClean="0"/>
              <a:t>Statistik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Indonesia, BPS Indonesia, 2017)</a:t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800" dirty="0" smtClean="0"/>
              <a:t>Status </a:t>
            </a:r>
            <a:r>
              <a:rPr lang="en-US" sz="1800" dirty="0" err="1" smtClean="0"/>
              <a:t>Kualitas</a:t>
            </a:r>
            <a:r>
              <a:rPr lang="en-US" sz="1800" dirty="0" smtClean="0"/>
              <a:t> Air Sungai </a:t>
            </a:r>
            <a:endParaRPr lang="en-US" sz="1800" dirty="0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3" t="11171" r="25000" b="5405"/>
          <a:stretch/>
        </p:blipFill>
        <p:spPr bwMode="auto">
          <a:xfrm>
            <a:off x="1524000" y="1295400"/>
            <a:ext cx="6781800" cy="4953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090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4" t="10220" r="24198" b="9210"/>
          <a:stretch/>
        </p:blipFill>
        <p:spPr bwMode="auto">
          <a:xfrm>
            <a:off x="1600200" y="1524000"/>
            <a:ext cx="6477000" cy="4648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20762"/>
          </a:xfrm>
        </p:spPr>
        <p:txBody>
          <a:bodyPr>
            <a:normAutofit fontScale="90000"/>
          </a:bodyPr>
          <a:lstStyle/>
          <a:p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Kualitas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Hidup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600" dirty="0" smtClean="0"/>
              <a:t>(</a:t>
            </a:r>
            <a:r>
              <a:rPr lang="en-US" sz="1600" dirty="0" err="1" smtClean="0"/>
              <a:t>Statistik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Indonesia, BPS Indonesia, 2017)</a:t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800" dirty="0" smtClean="0"/>
              <a:t>Status </a:t>
            </a:r>
            <a:r>
              <a:rPr lang="en-US" sz="1800" dirty="0" err="1" smtClean="0"/>
              <a:t>Kualitas</a:t>
            </a:r>
            <a:r>
              <a:rPr lang="en-US" sz="1800" dirty="0" smtClean="0"/>
              <a:t> Air Sungai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6093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23396" t="9744" r="23931" b="5407"/>
          <a:stretch/>
        </p:blipFill>
        <p:spPr bwMode="auto">
          <a:xfrm>
            <a:off x="1600200" y="1295400"/>
            <a:ext cx="6705600" cy="5257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44562"/>
          </a:xfrm>
        </p:spPr>
        <p:txBody>
          <a:bodyPr>
            <a:normAutofit fontScale="90000"/>
          </a:bodyPr>
          <a:lstStyle/>
          <a:p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Kualitas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Hidup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600" dirty="0" smtClean="0"/>
              <a:t>(</a:t>
            </a:r>
            <a:r>
              <a:rPr lang="en-US" sz="1600" dirty="0" err="1" smtClean="0"/>
              <a:t>Statistik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Indonesia, BPS Indonesia, 2017)</a:t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800" dirty="0" smtClean="0"/>
              <a:t>Status </a:t>
            </a:r>
            <a:r>
              <a:rPr lang="en-US" sz="1800" dirty="0" err="1" smtClean="0"/>
              <a:t>Kualitas</a:t>
            </a:r>
            <a:r>
              <a:rPr lang="en-US" sz="1800" dirty="0" smtClean="0"/>
              <a:t> Air Sungai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04772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/>
          <a:srcRect l="26605" t="23529" r="24198" b="8497"/>
          <a:stretch/>
        </p:blipFill>
        <p:spPr bwMode="auto">
          <a:xfrm>
            <a:off x="1600200" y="1219200"/>
            <a:ext cx="6934200" cy="4953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44562"/>
          </a:xfrm>
        </p:spPr>
        <p:txBody>
          <a:bodyPr>
            <a:normAutofit/>
          </a:bodyPr>
          <a:lstStyle/>
          <a:p>
            <a:r>
              <a:rPr lang="en-US" sz="1600" dirty="0" err="1" smtClean="0"/>
              <a:t>Penentuan</a:t>
            </a:r>
            <a:r>
              <a:rPr lang="en-US" sz="1600" dirty="0" smtClean="0"/>
              <a:t> </a:t>
            </a:r>
            <a:r>
              <a:rPr lang="en-US" sz="1600" dirty="0" err="1" smtClean="0"/>
              <a:t>Kualitas</a:t>
            </a:r>
            <a:r>
              <a:rPr lang="en-US" sz="1600" dirty="0" smtClean="0"/>
              <a:t> Air </a:t>
            </a:r>
            <a:r>
              <a:rPr lang="en-US" sz="1600" dirty="0" err="1" smtClean="0"/>
              <a:t>Berdasarkan</a:t>
            </a:r>
            <a:r>
              <a:rPr lang="en-US" sz="1600" dirty="0" smtClean="0"/>
              <a:t> PP </a:t>
            </a:r>
            <a:r>
              <a:rPr lang="en-US" sz="1600" dirty="0" err="1" smtClean="0"/>
              <a:t>Republik</a:t>
            </a:r>
            <a:r>
              <a:rPr lang="en-US" sz="1600" dirty="0" smtClean="0"/>
              <a:t> Indonesia No. 82 </a:t>
            </a:r>
            <a:r>
              <a:rPr lang="en-US" sz="1600" dirty="0" err="1" smtClean="0"/>
              <a:t>Tahun</a:t>
            </a:r>
            <a:r>
              <a:rPr lang="en-US" sz="1600" dirty="0" smtClean="0"/>
              <a:t> 2001tenang </a:t>
            </a:r>
            <a:r>
              <a:rPr lang="en-US" sz="1600" dirty="0" err="1" smtClean="0"/>
              <a:t>Pengelolaan</a:t>
            </a:r>
            <a:r>
              <a:rPr lang="en-US" sz="1600" dirty="0" smtClean="0"/>
              <a:t> </a:t>
            </a:r>
            <a:r>
              <a:rPr lang="en-US" sz="1600" dirty="0" err="1" smtClean="0"/>
              <a:t>Kualitas</a:t>
            </a:r>
            <a:r>
              <a:rPr lang="en-US" sz="1600" dirty="0" smtClean="0"/>
              <a:t> Air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Pengendalian</a:t>
            </a:r>
            <a:r>
              <a:rPr lang="en-US" sz="1600" dirty="0" smtClean="0"/>
              <a:t> </a:t>
            </a:r>
            <a:r>
              <a:rPr lang="en-US" sz="1600" dirty="0" err="1" smtClean="0"/>
              <a:t>Pencemaran</a:t>
            </a:r>
            <a:r>
              <a:rPr lang="en-US" sz="1600" dirty="0" smtClean="0"/>
              <a:t> Air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7169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err="1" smtClean="0"/>
              <a:t>Penentuan</a:t>
            </a:r>
            <a:r>
              <a:rPr lang="en-US" sz="1600" dirty="0" smtClean="0"/>
              <a:t> </a:t>
            </a:r>
            <a:r>
              <a:rPr lang="en-US" sz="1600" dirty="0" err="1" smtClean="0"/>
              <a:t>Kualitas</a:t>
            </a:r>
            <a:r>
              <a:rPr lang="en-US" sz="1600" dirty="0" smtClean="0"/>
              <a:t> Air </a:t>
            </a:r>
            <a:r>
              <a:rPr lang="en-US" sz="1600" dirty="0" err="1" smtClean="0"/>
              <a:t>Berdasarkan</a:t>
            </a:r>
            <a:r>
              <a:rPr lang="en-US" sz="1600" dirty="0" smtClean="0"/>
              <a:t> PP </a:t>
            </a:r>
            <a:r>
              <a:rPr lang="en-US" sz="1600" dirty="0" err="1" smtClean="0"/>
              <a:t>Republik</a:t>
            </a:r>
            <a:r>
              <a:rPr lang="en-US" sz="1600" dirty="0" smtClean="0"/>
              <a:t> Indonesia No. 82 </a:t>
            </a:r>
            <a:r>
              <a:rPr lang="en-US" sz="1600" dirty="0" err="1" smtClean="0"/>
              <a:t>Tahun</a:t>
            </a:r>
            <a:r>
              <a:rPr lang="en-US" sz="1600" dirty="0" smtClean="0"/>
              <a:t> 2001tenang </a:t>
            </a:r>
            <a:r>
              <a:rPr lang="en-US" sz="1600" dirty="0" err="1" smtClean="0"/>
              <a:t>Pengelolaan</a:t>
            </a:r>
            <a:r>
              <a:rPr lang="en-US" sz="1600" dirty="0" smtClean="0"/>
              <a:t> </a:t>
            </a:r>
            <a:r>
              <a:rPr lang="en-US" sz="1600" dirty="0" err="1" smtClean="0"/>
              <a:t>Kualitas</a:t>
            </a:r>
            <a:r>
              <a:rPr lang="en-US" sz="1600" dirty="0" smtClean="0"/>
              <a:t> Air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Pengendalian</a:t>
            </a:r>
            <a:r>
              <a:rPr lang="en-US" sz="1600" dirty="0" smtClean="0"/>
              <a:t> </a:t>
            </a:r>
            <a:r>
              <a:rPr lang="en-US" sz="1600" dirty="0" err="1" smtClean="0"/>
              <a:t>Pencemaran</a:t>
            </a:r>
            <a:r>
              <a:rPr lang="en-US" sz="1600" dirty="0" smtClean="0"/>
              <a:t> Air</a:t>
            </a:r>
            <a:endParaRPr lang="en-US" sz="16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4" t="22804" r="24332" b="8311"/>
          <a:stretch/>
        </p:blipFill>
        <p:spPr bwMode="auto">
          <a:xfrm>
            <a:off x="1676400" y="1524000"/>
            <a:ext cx="6934200" cy="4724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0309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4" t="46349" r="24332" b="11819"/>
          <a:stretch/>
        </p:blipFill>
        <p:spPr bwMode="auto">
          <a:xfrm>
            <a:off x="2057400" y="1371600"/>
            <a:ext cx="6172200" cy="4800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/>
          </a:bodyPr>
          <a:lstStyle/>
          <a:p>
            <a:r>
              <a:rPr lang="en-US" sz="1600" dirty="0" err="1" smtClean="0"/>
              <a:t>Penentuan</a:t>
            </a:r>
            <a:r>
              <a:rPr lang="en-US" sz="1600" dirty="0" smtClean="0"/>
              <a:t> </a:t>
            </a:r>
            <a:r>
              <a:rPr lang="en-US" sz="1600" dirty="0" err="1" smtClean="0"/>
              <a:t>Kualitas</a:t>
            </a:r>
            <a:r>
              <a:rPr lang="en-US" sz="1600" dirty="0" smtClean="0"/>
              <a:t> Air </a:t>
            </a:r>
            <a:r>
              <a:rPr lang="en-US" sz="1600" dirty="0" err="1" smtClean="0"/>
              <a:t>Berdasarkan</a:t>
            </a:r>
            <a:r>
              <a:rPr lang="en-US" sz="1600" dirty="0" smtClean="0"/>
              <a:t> PP </a:t>
            </a:r>
            <a:r>
              <a:rPr lang="en-US" sz="1600" dirty="0" err="1" smtClean="0"/>
              <a:t>Republik</a:t>
            </a:r>
            <a:r>
              <a:rPr lang="en-US" sz="1600" dirty="0" smtClean="0"/>
              <a:t> Indonesia No. 82 </a:t>
            </a:r>
            <a:r>
              <a:rPr lang="en-US" sz="1600" dirty="0" err="1" smtClean="0"/>
              <a:t>Tahun</a:t>
            </a:r>
            <a:r>
              <a:rPr lang="en-US" sz="1600" dirty="0" smtClean="0"/>
              <a:t> 2001tenang </a:t>
            </a:r>
            <a:r>
              <a:rPr lang="en-US" sz="1600" dirty="0" err="1" smtClean="0"/>
              <a:t>Pengelolaan</a:t>
            </a:r>
            <a:r>
              <a:rPr lang="en-US" sz="1600" dirty="0" smtClean="0"/>
              <a:t> </a:t>
            </a:r>
            <a:r>
              <a:rPr lang="en-US" sz="1600" dirty="0" err="1" smtClean="0"/>
              <a:t>Kualitas</a:t>
            </a:r>
            <a:r>
              <a:rPr lang="en-US" sz="1600" dirty="0" smtClean="0"/>
              <a:t> Air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Pengendalian</a:t>
            </a:r>
            <a:r>
              <a:rPr lang="en-US" sz="1600" dirty="0" smtClean="0"/>
              <a:t> </a:t>
            </a:r>
            <a:r>
              <a:rPr lang="en-US" sz="1600" dirty="0" err="1" smtClean="0"/>
              <a:t>Pencemaran</a:t>
            </a:r>
            <a:r>
              <a:rPr lang="en-US" sz="1600" dirty="0" smtClean="0"/>
              <a:t> Air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4324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 fontScale="90000"/>
          </a:bodyPr>
          <a:lstStyle/>
          <a:p>
            <a:r>
              <a:rPr lang="en-US" sz="2000" dirty="0" err="1" smtClean="0"/>
              <a:t>Kondisi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Kualitas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Hidup</a:t>
            </a:r>
            <a:r>
              <a:rPr lang="en-US" sz="2000" dirty="0" smtClean="0"/>
              <a:t> Indonesia</a:t>
            </a:r>
            <a:br>
              <a:rPr lang="en-US" sz="2000" dirty="0" smtClean="0"/>
            </a:br>
            <a:r>
              <a:rPr lang="en-US" sz="1600" dirty="0" smtClean="0"/>
              <a:t>(</a:t>
            </a:r>
            <a:r>
              <a:rPr lang="en-US" sz="1600" dirty="0" err="1" smtClean="0"/>
              <a:t>Statistik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</a:t>
            </a:r>
            <a:r>
              <a:rPr lang="en-US" sz="1600" dirty="0" err="1" smtClean="0"/>
              <a:t>Hidup</a:t>
            </a:r>
            <a:r>
              <a:rPr lang="en-US" sz="1600" dirty="0" smtClean="0"/>
              <a:t> Indonesia, BPS Indonesia, 2017)</a:t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800" dirty="0" smtClean="0"/>
              <a:t>Status </a:t>
            </a:r>
            <a:r>
              <a:rPr lang="en-US" sz="1800" dirty="0" err="1" smtClean="0"/>
              <a:t>Kualitas</a:t>
            </a:r>
            <a:r>
              <a:rPr lang="en-US" sz="1800" dirty="0" smtClean="0"/>
              <a:t> Air Sungai </a:t>
            </a:r>
            <a:endParaRPr lang="en-US" sz="1800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/>
          <a:srcRect l="27006" t="34700" r="24331" b="22044"/>
          <a:stretch/>
        </p:blipFill>
        <p:spPr bwMode="auto">
          <a:xfrm>
            <a:off x="1447800" y="1600200"/>
            <a:ext cx="7239000" cy="4267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6372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55626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1600" dirty="0" smtClean="0"/>
              <a:t>PP No. 82 </a:t>
            </a:r>
            <a:r>
              <a:rPr lang="en-US" sz="1600" dirty="0" err="1" smtClean="0"/>
              <a:t>Tahun</a:t>
            </a:r>
            <a:r>
              <a:rPr lang="en-US" sz="1600" dirty="0" smtClean="0"/>
              <a:t> 2001 </a:t>
            </a:r>
            <a:r>
              <a:rPr lang="en-US" sz="1600" dirty="0" smtClean="0">
                <a:sym typeface="Wingdings" pitchFamily="2" charset="2"/>
              </a:rPr>
              <a:t> Parameter yang </a:t>
            </a:r>
            <a:r>
              <a:rPr lang="en-US" sz="1600" dirty="0" err="1" smtClean="0">
                <a:sym typeface="Wingdings" pitchFamily="2" charset="2"/>
              </a:rPr>
              <a:t>digunakan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yaitu</a:t>
            </a:r>
            <a:r>
              <a:rPr lang="en-US" sz="1600" dirty="0" smtClean="0">
                <a:sym typeface="Wingdings" pitchFamily="2" charset="2"/>
              </a:rPr>
              <a:t> parameter </a:t>
            </a:r>
            <a:r>
              <a:rPr lang="en-US" sz="1600" dirty="0" err="1" smtClean="0">
                <a:sym typeface="Wingdings" pitchFamily="2" charset="2"/>
              </a:rPr>
              <a:t>fisika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kimia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anorganik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kimia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organik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mikrobiologi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dan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radioaktivitas</a:t>
            </a:r>
            <a:r>
              <a:rPr lang="en-US" sz="1600" dirty="0" smtClean="0">
                <a:sym typeface="Wingdings" pitchFamily="2" charset="2"/>
              </a:rPr>
              <a:t>.</a:t>
            </a:r>
            <a:endParaRPr lang="en-US" sz="1600" dirty="0">
              <a:sym typeface="Wingdings" pitchFamily="2" charset="2"/>
            </a:endParaRPr>
          </a:p>
          <a:p>
            <a:pPr marL="82296" indent="0">
              <a:lnSpc>
                <a:spcPct val="170000"/>
              </a:lnSpc>
              <a:buNone/>
            </a:pPr>
            <a:r>
              <a:rPr lang="en-US" sz="1600" dirty="0" smtClean="0">
                <a:sym typeface="Wingdings" pitchFamily="2" charset="2"/>
              </a:rPr>
              <a:t>PP </a:t>
            </a:r>
            <a:r>
              <a:rPr lang="en-US" sz="1600" dirty="0" err="1" smtClean="0">
                <a:sym typeface="Wingdings" pitchFamily="2" charset="2"/>
              </a:rPr>
              <a:t>tsb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membagi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mutu</a:t>
            </a:r>
            <a:r>
              <a:rPr lang="en-US" sz="1600" dirty="0" smtClean="0">
                <a:sym typeface="Wingdings" pitchFamily="2" charset="2"/>
              </a:rPr>
              <a:t> air </a:t>
            </a:r>
            <a:r>
              <a:rPr lang="en-US" sz="1600" dirty="0" err="1" smtClean="0">
                <a:sym typeface="Wingdings" pitchFamily="2" charset="2"/>
              </a:rPr>
              <a:t>ke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dalam</a:t>
            </a:r>
            <a:r>
              <a:rPr lang="en-US" sz="1600" dirty="0" smtClean="0">
                <a:sym typeface="Wingdings" pitchFamily="2" charset="2"/>
              </a:rPr>
              <a:t> 4 </a:t>
            </a:r>
            <a:r>
              <a:rPr lang="en-US" sz="1600" dirty="0" err="1" smtClean="0">
                <a:sym typeface="Wingdings" pitchFamily="2" charset="2"/>
              </a:rPr>
              <a:t>kelas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yaitu</a:t>
            </a:r>
            <a:r>
              <a:rPr lang="en-US" sz="1600" dirty="0" smtClean="0">
                <a:sym typeface="Wingdings" pitchFamily="2" charset="2"/>
              </a:rPr>
              <a:t> :</a:t>
            </a:r>
          </a:p>
          <a:p>
            <a:pPr marL="539496" indent="-457200">
              <a:buAutoNum type="arabicPeriod"/>
            </a:pPr>
            <a:r>
              <a:rPr lang="en-US" sz="1600" dirty="0" err="1" smtClean="0">
                <a:sym typeface="Wingdings" pitchFamily="2" charset="2"/>
              </a:rPr>
              <a:t>Kelas</a:t>
            </a:r>
            <a:r>
              <a:rPr lang="en-US" sz="1600" dirty="0" smtClean="0">
                <a:sym typeface="Wingdings" pitchFamily="2" charset="2"/>
              </a:rPr>
              <a:t> I, air yang </a:t>
            </a:r>
            <a:r>
              <a:rPr lang="en-US" sz="1600" dirty="0" err="1" smtClean="0">
                <a:sym typeface="Wingdings" pitchFamily="2" charset="2"/>
              </a:rPr>
              <a:t>peruntukannya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dapat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digunakan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untuk</a:t>
            </a:r>
            <a:r>
              <a:rPr lang="en-US" sz="1600" dirty="0" smtClean="0">
                <a:sym typeface="Wingdings" pitchFamily="2" charset="2"/>
              </a:rPr>
              <a:t> air </a:t>
            </a:r>
            <a:r>
              <a:rPr lang="en-US" sz="1600" dirty="0" err="1" smtClean="0">
                <a:sym typeface="Wingdings" pitchFamily="2" charset="2"/>
              </a:rPr>
              <a:t>baku</a:t>
            </a:r>
            <a:r>
              <a:rPr lang="en-US" sz="1600" dirty="0" smtClean="0">
                <a:sym typeface="Wingdings" pitchFamily="2" charset="2"/>
              </a:rPr>
              <a:t> air </a:t>
            </a:r>
            <a:r>
              <a:rPr lang="en-US" sz="1600" dirty="0" err="1" smtClean="0">
                <a:sym typeface="Wingdings" pitchFamily="2" charset="2"/>
              </a:rPr>
              <a:t>minum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dan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atas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peruntukan</a:t>
            </a:r>
            <a:r>
              <a:rPr lang="en-US" sz="1600" dirty="0" smtClean="0">
                <a:sym typeface="Wingdings" pitchFamily="2" charset="2"/>
              </a:rPr>
              <a:t> lain yang </a:t>
            </a:r>
            <a:r>
              <a:rPr lang="en-US" sz="1600" dirty="0" err="1" smtClean="0">
                <a:sym typeface="Wingdings" pitchFamily="2" charset="2"/>
              </a:rPr>
              <a:t>mempersyaratkan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mutu</a:t>
            </a:r>
            <a:r>
              <a:rPr lang="en-US" sz="1600" dirty="0" smtClean="0">
                <a:sym typeface="Wingdings" pitchFamily="2" charset="2"/>
              </a:rPr>
              <a:t> air yang </a:t>
            </a:r>
            <a:r>
              <a:rPr lang="en-US" sz="1600" dirty="0" err="1" smtClean="0">
                <a:sym typeface="Wingdings" pitchFamily="2" charset="2"/>
              </a:rPr>
              <a:t>sama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dengan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kegunaan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tersebut</a:t>
            </a:r>
            <a:r>
              <a:rPr lang="en-US" sz="1600" dirty="0" smtClean="0">
                <a:sym typeface="Wingdings" pitchFamily="2" charset="2"/>
              </a:rPr>
              <a:t>;</a:t>
            </a:r>
          </a:p>
          <a:p>
            <a:pPr marL="539496" indent="-457200">
              <a:buAutoNum type="arabicPeriod"/>
            </a:pPr>
            <a:r>
              <a:rPr lang="en-US" sz="1600" dirty="0" err="1" smtClean="0">
                <a:sym typeface="Wingdings" pitchFamily="2" charset="2"/>
              </a:rPr>
              <a:t>Kelas</a:t>
            </a:r>
            <a:r>
              <a:rPr lang="en-US" sz="1600" dirty="0" smtClean="0">
                <a:sym typeface="Wingdings" pitchFamily="2" charset="2"/>
              </a:rPr>
              <a:t> II, air yang </a:t>
            </a:r>
            <a:r>
              <a:rPr lang="en-US" sz="1600" dirty="0" err="1" smtClean="0">
                <a:sym typeface="Wingdings" pitchFamily="2" charset="2"/>
              </a:rPr>
              <a:t>peruntukannya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dapat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digunakan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untuk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prasarana</a:t>
            </a:r>
            <a:r>
              <a:rPr lang="en-US" sz="1600" dirty="0" smtClean="0">
                <a:sym typeface="Wingdings" pitchFamily="2" charset="2"/>
              </a:rPr>
              <a:t>/</a:t>
            </a:r>
            <a:r>
              <a:rPr lang="en-US" sz="1600" dirty="0" err="1" smtClean="0">
                <a:sym typeface="Wingdings" pitchFamily="2" charset="2"/>
              </a:rPr>
              <a:t>sarana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rekreasi</a:t>
            </a:r>
            <a:r>
              <a:rPr lang="en-US" sz="1600" dirty="0" smtClean="0">
                <a:sym typeface="Wingdings" pitchFamily="2" charset="2"/>
              </a:rPr>
              <a:t> air, </a:t>
            </a:r>
            <a:r>
              <a:rPr lang="en-US" sz="1600" dirty="0" err="1" smtClean="0">
                <a:sym typeface="Wingdings" pitchFamily="2" charset="2"/>
              </a:rPr>
              <a:t>pembudidayaan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ikan</a:t>
            </a:r>
            <a:r>
              <a:rPr lang="en-US" sz="1600" dirty="0" smtClean="0">
                <a:sym typeface="Wingdings" pitchFamily="2" charset="2"/>
              </a:rPr>
              <a:t> air </a:t>
            </a:r>
            <a:r>
              <a:rPr lang="en-US" sz="1600" dirty="0" err="1" smtClean="0">
                <a:sym typeface="Wingdings" pitchFamily="2" charset="2"/>
              </a:rPr>
              <a:t>tawar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peternakan</a:t>
            </a:r>
            <a:r>
              <a:rPr lang="en-US" sz="1600" dirty="0" smtClean="0">
                <a:sym typeface="Wingdings" pitchFamily="2" charset="2"/>
              </a:rPr>
              <a:t>, air </a:t>
            </a:r>
            <a:r>
              <a:rPr lang="en-US" sz="1600" dirty="0" err="1" smtClean="0">
                <a:sym typeface="Wingdings" pitchFamily="2" charset="2"/>
              </a:rPr>
              <a:t>untuk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mengairi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pertanaman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atau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peruntukan</a:t>
            </a:r>
            <a:r>
              <a:rPr lang="en-US" sz="1600" dirty="0" smtClean="0">
                <a:sym typeface="Wingdings" pitchFamily="2" charset="2"/>
              </a:rPr>
              <a:t> lain yang </a:t>
            </a:r>
            <a:r>
              <a:rPr lang="en-US" sz="1600" dirty="0" err="1" smtClean="0">
                <a:sym typeface="Wingdings" pitchFamily="2" charset="2"/>
              </a:rPr>
              <a:t>mempersyaratkan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mutu</a:t>
            </a:r>
            <a:r>
              <a:rPr lang="en-US" sz="1600" dirty="0" smtClean="0">
                <a:sym typeface="Wingdings" pitchFamily="2" charset="2"/>
              </a:rPr>
              <a:t> air yang </a:t>
            </a:r>
            <a:r>
              <a:rPr lang="en-US" sz="1600" dirty="0" err="1" smtClean="0">
                <a:sym typeface="Wingdings" pitchFamily="2" charset="2"/>
              </a:rPr>
              <a:t>sama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dengan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kegunaan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tersebut</a:t>
            </a:r>
            <a:r>
              <a:rPr lang="en-US" sz="1600" dirty="0" smtClean="0">
                <a:sym typeface="Wingdings" pitchFamily="2" charset="2"/>
              </a:rPr>
              <a:t>;</a:t>
            </a:r>
          </a:p>
          <a:p>
            <a:pPr marL="539496" indent="-457200">
              <a:buFont typeface="Wingdings 2"/>
              <a:buAutoNum type="arabicPeriod"/>
            </a:pPr>
            <a:r>
              <a:rPr lang="en-US" sz="1600" dirty="0" err="1" smtClean="0">
                <a:sym typeface="Wingdings" pitchFamily="2" charset="2"/>
              </a:rPr>
              <a:t>Kelas</a:t>
            </a:r>
            <a:r>
              <a:rPr lang="en-US" sz="1600" dirty="0" smtClean="0">
                <a:sym typeface="Wingdings" pitchFamily="2" charset="2"/>
              </a:rPr>
              <a:t> III, air yang </a:t>
            </a:r>
            <a:r>
              <a:rPr lang="en-US" sz="1600" dirty="0" err="1" smtClean="0">
                <a:sym typeface="Wingdings" pitchFamily="2" charset="2"/>
              </a:rPr>
              <a:t>peruntukannya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dapat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digunakan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untuk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pembudidayaan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ikan</a:t>
            </a:r>
            <a:r>
              <a:rPr lang="en-US" sz="1600" dirty="0" smtClean="0">
                <a:sym typeface="Wingdings" pitchFamily="2" charset="2"/>
              </a:rPr>
              <a:t> air </a:t>
            </a:r>
            <a:r>
              <a:rPr lang="en-US" sz="1600" dirty="0" err="1" smtClean="0">
                <a:sym typeface="Wingdings" pitchFamily="2" charset="2"/>
              </a:rPr>
              <a:t>tawar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 err="1" smtClean="0">
                <a:sym typeface="Wingdings" pitchFamily="2" charset="2"/>
              </a:rPr>
              <a:t>peternakan</a:t>
            </a:r>
            <a:r>
              <a:rPr lang="en-US" sz="1600" dirty="0" smtClean="0">
                <a:sym typeface="Wingdings" pitchFamily="2" charset="2"/>
              </a:rPr>
              <a:t>, </a:t>
            </a:r>
            <a:r>
              <a:rPr lang="en-US" sz="1600" dirty="0">
                <a:sym typeface="Wingdings" pitchFamily="2" charset="2"/>
              </a:rPr>
              <a:t>air </a:t>
            </a:r>
            <a:r>
              <a:rPr lang="en-US" sz="1600" dirty="0" err="1">
                <a:sym typeface="Wingdings" pitchFamily="2" charset="2"/>
              </a:rPr>
              <a:t>untuk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mengairi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pertanaman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atau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peruntukan</a:t>
            </a:r>
            <a:r>
              <a:rPr lang="en-US" sz="1600" dirty="0">
                <a:sym typeface="Wingdings" pitchFamily="2" charset="2"/>
              </a:rPr>
              <a:t> lain yang </a:t>
            </a:r>
            <a:r>
              <a:rPr lang="en-US" sz="1600" dirty="0" err="1">
                <a:sym typeface="Wingdings" pitchFamily="2" charset="2"/>
              </a:rPr>
              <a:t>mempersyaratkan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mutu</a:t>
            </a:r>
            <a:r>
              <a:rPr lang="en-US" sz="1600" dirty="0">
                <a:sym typeface="Wingdings" pitchFamily="2" charset="2"/>
              </a:rPr>
              <a:t> air yang </a:t>
            </a:r>
            <a:r>
              <a:rPr lang="en-US" sz="1600" dirty="0" err="1">
                <a:sym typeface="Wingdings" pitchFamily="2" charset="2"/>
              </a:rPr>
              <a:t>sama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dengan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kegunaan</a:t>
            </a:r>
            <a:r>
              <a:rPr lang="en-US" sz="1600" dirty="0">
                <a:sym typeface="Wingdings" pitchFamily="2" charset="2"/>
              </a:rPr>
              <a:t> </a:t>
            </a:r>
            <a:r>
              <a:rPr lang="en-US" sz="1600" dirty="0" err="1">
                <a:sym typeface="Wingdings" pitchFamily="2" charset="2"/>
              </a:rPr>
              <a:t>tersebut</a:t>
            </a:r>
            <a:r>
              <a:rPr lang="en-US" sz="1600" dirty="0">
                <a:sym typeface="Wingdings" pitchFamily="2" charset="2"/>
              </a:rPr>
              <a:t>;</a:t>
            </a:r>
          </a:p>
          <a:p>
            <a:pPr marL="539496" indent="-457200">
              <a:buAutoNum type="arabicPeriod"/>
            </a:pPr>
            <a:r>
              <a:rPr lang="en-US" sz="1600" dirty="0" err="1" smtClean="0">
                <a:sym typeface="Wingdings" pitchFamily="2" charset="2"/>
              </a:rPr>
              <a:t>Kelas</a:t>
            </a:r>
            <a:r>
              <a:rPr lang="en-US" sz="1600" dirty="0" smtClean="0">
                <a:sym typeface="Wingdings" pitchFamily="2" charset="2"/>
              </a:rPr>
              <a:t> IV, air yang </a:t>
            </a:r>
            <a:r>
              <a:rPr lang="en-US" sz="1600" dirty="0" err="1" smtClean="0">
                <a:sym typeface="Wingdings" pitchFamily="2" charset="2"/>
              </a:rPr>
              <a:t>peruntukannya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dapat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digunakan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untuk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mengairi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pertanaman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atau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peruntukan</a:t>
            </a:r>
            <a:r>
              <a:rPr lang="en-US" sz="1600" dirty="0" smtClean="0">
                <a:sym typeface="Wingdings" pitchFamily="2" charset="2"/>
              </a:rPr>
              <a:t> lain yang </a:t>
            </a:r>
            <a:r>
              <a:rPr lang="en-US" sz="1600" dirty="0" err="1" smtClean="0">
                <a:sym typeface="Wingdings" pitchFamily="2" charset="2"/>
              </a:rPr>
              <a:t>mempersyaratkan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mutu</a:t>
            </a:r>
            <a:r>
              <a:rPr lang="en-US" sz="1600" dirty="0" smtClean="0">
                <a:sym typeface="Wingdings" pitchFamily="2" charset="2"/>
              </a:rPr>
              <a:t> air yang </a:t>
            </a:r>
            <a:r>
              <a:rPr lang="en-US" sz="1600" dirty="0" err="1" smtClean="0">
                <a:sym typeface="Wingdings" pitchFamily="2" charset="2"/>
              </a:rPr>
              <a:t>sama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dengan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kegunaan</a:t>
            </a:r>
            <a:r>
              <a:rPr lang="en-US" sz="1600" dirty="0" smtClean="0">
                <a:sym typeface="Wingdings" pitchFamily="2" charset="2"/>
              </a:rPr>
              <a:t> </a:t>
            </a:r>
            <a:r>
              <a:rPr lang="en-US" sz="1600" dirty="0" err="1" smtClean="0">
                <a:sym typeface="Wingdings" pitchFamily="2" charset="2"/>
              </a:rPr>
              <a:t>tersebut</a:t>
            </a:r>
            <a:r>
              <a:rPr lang="en-US" sz="1600" dirty="0" smtClean="0">
                <a:sym typeface="Wingdings" pitchFamily="2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538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0" y="609600"/>
            <a:ext cx="6781800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err="1"/>
              <a:t>Aktifitas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Ekosistem</a:t>
            </a:r>
            <a:endParaRPr lang="en-US" sz="2400" dirty="0" smtClean="0"/>
          </a:p>
          <a:p>
            <a:pPr>
              <a:lnSpc>
                <a:spcPct val="150000"/>
              </a:lnSpc>
            </a:pPr>
            <a:r>
              <a:rPr lang="en-US" sz="2400" dirty="0"/>
              <a:t/>
            </a:r>
            <a:br>
              <a:rPr lang="en-US" sz="2400" dirty="0"/>
            </a:br>
            <a:r>
              <a:rPr lang="en-US" dirty="0" smtClean="0">
                <a:sym typeface="Wingdings" pitchFamily="2" charset="2"/>
              </a:rPr>
              <a:t> 	</a:t>
            </a:r>
            <a:r>
              <a:rPr lang="en-US" dirty="0" err="1" smtClean="0"/>
              <a:t>Ekosistem</a:t>
            </a:r>
            <a:r>
              <a:rPr lang="en-US" dirty="0" smtClean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berubah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degradasi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smtClean="0"/>
              <a:t>	</a:t>
            </a:r>
            <a:r>
              <a:rPr lang="en-US" dirty="0" err="1" smtClean="0"/>
              <a:t>aktifitas</a:t>
            </a:r>
            <a:r>
              <a:rPr lang="en-US" dirty="0" smtClean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/>
              <a:t>hidupnya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smtClean="0"/>
              <a:t>	(</a:t>
            </a:r>
            <a:r>
              <a:rPr lang="en-US" dirty="0" err="1" smtClean="0"/>
              <a:t>pangan</a:t>
            </a:r>
            <a:r>
              <a:rPr lang="en-US" dirty="0"/>
              <a:t>, air, </a:t>
            </a:r>
            <a:r>
              <a:rPr lang="en-US" dirty="0" err="1"/>
              <a:t>kayu</a:t>
            </a:r>
            <a:r>
              <a:rPr lang="en-US" dirty="0"/>
              <a:t>, </a:t>
            </a:r>
            <a:r>
              <a:rPr lang="en-US" dirty="0" err="1"/>
              <a:t>sandang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) yang </a:t>
            </a:r>
            <a:r>
              <a:rPr lang="en-US" dirty="0" err="1" smtClean="0"/>
              <a:t>makin</a:t>
            </a:r>
            <a:r>
              <a:rPr lang="en-US" dirty="0" smtClean="0"/>
              <a:t> </a:t>
            </a:r>
            <a:r>
              <a:rPr lang="en-US" dirty="0" err="1"/>
              <a:t>meningkat</a:t>
            </a:r>
            <a:r>
              <a:rPr lang="en-US" dirty="0"/>
              <a:t> </a:t>
            </a:r>
            <a:r>
              <a:rPr lang="en-US" dirty="0" smtClean="0"/>
              <a:t>	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/>
              <a:t>ekosistem</a:t>
            </a:r>
            <a:r>
              <a:rPr lang="en-US" dirty="0"/>
              <a:t> </a:t>
            </a:r>
            <a:r>
              <a:rPr lang="en-US" dirty="0" err="1" smtClean="0"/>
              <a:t>dieksploitasi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>
                <a:sym typeface="Wingdings" pitchFamily="2" charset="2"/>
              </a:rPr>
              <a:t> 	</a:t>
            </a:r>
            <a:r>
              <a:rPr lang="en-US" dirty="0" err="1" smtClean="0"/>
              <a:t>Eksploitasi</a:t>
            </a:r>
            <a:r>
              <a:rPr lang="en-US" dirty="0" smtClean="0"/>
              <a:t> </a:t>
            </a:r>
            <a:r>
              <a:rPr lang="en-US" dirty="0" err="1"/>
              <a:t>sumberdaya</a:t>
            </a:r>
            <a:r>
              <a:rPr lang="en-US" dirty="0"/>
              <a:t> </a:t>
            </a:r>
            <a:r>
              <a:rPr lang="en-US" dirty="0" err="1"/>
              <a:t>alam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sustainable </a:t>
            </a:r>
            <a:r>
              <a:rPr lang="en-US" dirty="0" smtClean="0"/>
              <a:t>	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degradasi</a:t>
            </a:r>
            <a:r>
              <a:rPr lang="en-US" dirty="0" smtClean="0"/>
              <a:t> </a:t>
            </a:r>
            <a:r>
              <a:rPr lang="en-US" dirty="0" err="1" smtClean="0"/>
              <a:t>ekosistem</a:t>
            </a:r>
            <a:r>
              <a:rPr lang="en-US" dirty="0" smtClean="0"/>
              <a:t>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kesejahteraan</a:t>
            </a:r>
            <a:r>
              <a:rPr lang="en-US" dirty="0" smtClean="0"/>
              <a:t> 	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terganggu</a:t>
            </a:r>
            <a:r>
              <a:rPr lang="en-US" dirty="0" smtClean="0"/>
              <a:t>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66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Sumber</a:t>
            </a:r>
            <a:r>
              <a:rPr lang="en-US" sz="2000" dirty="0" smtClean="0"/>
              <a:t> </a:t>
            </a:r>
            <a:r>
              <a:rPr lang="en-US" sz="2000" dirty="0" err="1" smtClean="0"/>
              <a:t>Daya</a:t>
            </a:r>
            <a:r>
              <a:rPr lang="en-US" sz="2000" dirty="0" smtClean="0"/>
              <a:t> </a:t>
            </a:r>
            <a:r>
              <a:rPr lang="en-US" sz="2000" dirty="0" err="1" smtClean="0"/>
              <a:t>Alam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Jasa-jasanya</a:t>
            </a:r>
            <a:endParaRPr lang="en-US" sz="2000" dirty="0"/>
          </a:p>
        </p:txBody>
      </p:sp>
      <p:pic>
        <p:nvPicPr>
          <p:cNvPr id="4" name="Picture1" descr="01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0" y="914400"/>
            <a:ext cx="5105400" cy="570647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7030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34439"/>
            <a:ext cx="9144000" cy="320040"/>
          </a:xfrm>
          <a:custGeom>
            <a:avLst/>
            <a:gdLst/>
            <a:ahLst/>
            <a:cxnLst/>
            <a:rect l="l" t="t" r="r" b="b"/>
            <a:pathLst>
              <a:path w="12192000" h="320040">
                <a:moveTo>
                  <a:pt x="0" y="320039"/>
                </a:moveTo>
                <a:lnTo>
                  <a:pt x="12192000" y="320039"/>
                </a:lnTo>
                <a:lnTo>
                  <a:pt x="12192000" y="0"/>
                </a:lnTo>
                <a:lnTo>
                  <a:pt x="0" y="0"/>
                </a:lnTo>
                <a:lnTo>
                  <a:pt x="0" y="320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90550" y="1280160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11404600" h="228600">
                <a:moveTo>
                  <a:pt x="0" y="228600"/>
                </a:moveTo>
                <a:lnTo>
                  <a:pt x="11404600" y="228600"/>
                </a:lnTo>
                <a:lnTo>
                  <a:pt x="11404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CEB8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71703" y="9457"/>
            <a:ext cx="2942749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b="0" spc="-455" dirty="0">
                <a:latin typeface="Arial"/>
                <a:cs typeface="Arial"/>
              </a:rPr>
              <a:t>JASA</a:t>
            </a:r>
            <a:r>
              <a:rPr sz="4400" b="0" spc="-50" dirty="0">
                <a:latin typeface="Arial"/>
                <a:cs typeface="Arial"/>
              </a:rPr>
              <a:t> </a:t>
            </a:r>
            <a:r>
              <a:rPr sz="4400" b="0" spc="-605" dirty="0">
                <a:latin typeface="Arial"/>
                <a:cs typeface="Arial"/>
              </a:rPr>
              <a:t>EKOSISTEM</a:t>
            </a:r>
            <a:endParaRPr sz="4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0" y="1280160"/>
            <a:ext cx="533400" cy="179536"/>
          </a:xfrm>
          <a:prstGeom prst="rect">
            <a:avLst/>
          </a:prstGeom>
          <a:solidFill>
            <a:srgbClr val="003300"/>
          </a:solidFill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430"/>
              </a:lnSpc>
            </a:pPr>
            <a:r>
              <a:rPr sz="1200" b="1" spc="-75" dirty="0">
                <a:solidFill>
                  <a:srgbClr val="FFFFFF"/>
                </a:solidFill>
                <a:latin typeface="Trebuchet MS"/>
                <a:cs typeface="Trebuchet MS"/>
              </a:rPr>
              <a:t>31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1703" y="1857502"/>
            <a:ext cx="2942749" cy="45012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0" marR="5080" indent="-266700">
              <a:lnSpc>
                <a:spcPct val="100000"/>
              </a:lnSpc>
              <a:spcBef>
                <a:spcPts val="100"/>
              </a:spcBef>
              <a:buClr>
                <a:srgbClr val="003300"/>
              </a:buClr>
              <a:buSzPct val="60416"/>
              <a:buFont typeface="Wingdings"/>
              <a:buChar char=""/>
              <a:tabLst>
                <a:tab pos="279400" algn="l"/>
              </a:tabLst>
            </a:pPr>
            <a:r>
              <a:rPr sz="2000" spc="-250" dirty="0">
                <a:latin typeface="Arial"/>
                <a:cs typeface="Arial"/>
              </a:rPr>
              <a:t>Ekosistem </a:t>
            </a:r>
            <a:r>
              <a:rPr sz="2000" spc="-145" dirty="0">
                <a:latin typeface="Arial"/>
                <a:cs typeface="Arial"/>
              </a:rPr>
              <a:t>menyediakan  </a:t>
            </a:r>
            <a:r>
              <a:rPr sz="2000" spc="-95" dirty="0">
                <a:latin typeface="Arial"/>
                <a:cs typeface="Arial"/>
              </a:rPr>
              <a:t>beragam </a:t>
            </a:r>
            <a:r>
              <a:rPr sz="2000" spc="-114" dirty="0">
                <a:latin typeface="Arial"/>
                <a:cs typeface="Arial"/>
              </a:rPr>
              <a:t>jasa </a:t>
            </a:r>
            <a:r>
              <a:rPr sz="2000" spc="-204" dirty="0">
                <a:latin typeface="Arial"/>
                <a:cs typeface="Arial"/>
              </a:rPr>
              <a:t>ekosistem </a:t>
            </a:r>
            <a:r>
              <a:rPr sz="2000" spc="-105" dirty="0">
                <a:latin typeface="Arial"/>
                <a:cs typeface="Arial"/>
              </a:rPr>
              <a:t>yang  </a:t>
            </a:r>
            <a:r>
              <a:rPr sz="2000" spc="-110" dirty="0">
                <a:latin typeface="Arial"/>
                <a:cs typeface="Arial"/>
              </a:rPr>
              <a:t>penting </a:t>
            </a:r>
            <a:r>
              <a:rPr sz="2000" spc="-210" dirty="0">
                <a:latin typeface="Arial"/>
                <a:cs typeface="Arial"/>
              </a:rPr>
              <a:t>untuk </a:t>
            </a:r>
            <a:r>
              <a:rPr sz="2000" spc="-200" dirty="0">
                <a:latin typeface="Arial"/>
                <a:cs typeface="Arial"/>
              </a:rPr>
              <a:t>manusia </a:t>
            </a:r>
            <a:r>
              <a:rPr sz="2000" spc="-105" dirty="0">
                <a:latin typeface="Arial"/>
                <a:cs typeface="Arial"/>
              </a:rPr>
              <a:t>dan  </a:t>
            </a:r>
            <a:r>
              <a:rPr sz="2000" spc="-185" dirty="0">
                <a:latin typeface="Arial"/>
                <a:cs typeface="Arial"/>
              </a:rPr>
              <a:t>makhluk </a:t>
            </a:r>
            <a:r>
              <a:rPr sz="2000" spc="-120" dirty="0">
                <a:latin typeface="Arial"/>
                <a:cs typeface="Arial"/>
              </a:rPr>
              <a:t>hidup</a:t>
            </a:r>
            <a:r>
              <a:rPr sz="2000" spc="-330" dirty="0">
                <a:latin typeface="Arial"/>
                <a:cs typeface="Arial"/>
              </a:rPr>
              <a:t> </a:t>
            </a:r>
            <a:r>
              <a:rPr sz="2000" spc="-114" dirty="0">
                <a:latin typeface="Arial"/>
                <a:cs typeface="Arial"/>
              </a:rPr>
              <a:t>lainnya</a:t>
            </a:r>
            <a:endParaRPr sz="2000" dirty="0">
              <a:latin typeface="Arial"/>
              <a:cs typeface="Arial"/>
            </a:endParaRPr>
          </a:p>
          <a:p>
            <a:pPr marL="279400" marR="337820" indent="-266700">
              <a:lnSpc>
                <a:spcPct val="100000"/>
              </a:lnSpc>
              <a:spcBef>
                <a:spcPts val="700"/>
              </a:spcBef>
              <a:buClr>
                <a:srgbClr val="003300"/>
              </a:buClr>
              <a:buSzPct val="60416"/>
              <a:buFont typeface="Wingdings"/>
              <a:buChar char=""/>
              <a:tabLst>
                <a:tab pos="279400" algn="l"/>
              </a:tabLst>
            </a:pPr>
            <a:r>
              <a:rPr sz="2000" spc="-180" dirty="0">
                <a:latin typeface="Arial"/>
                <a:cs typeface="Arial"/>
              </a:rPr>
              <a:t>Jasa </a:t>
            </a:r>
            <a:r>
              <a:rPr sz="2000" spc="-200" dirty="0">
                <a:latin typeface="Arial"/>
                <a:cs typeface="Arial"/>
              </a:rPr>
              <a:t>ekosistem </a:t>
            </a:r>
            <a:r>
              <a:rPr sz="2000" spc="-105" dirty="0">
                <a:latin typeface="Arial"/>
                <a:cs typeface="Arial"/>
              </a:rPr>
              <a:t>yang  </a:t>
            </a:r>
            <a:r>
              <a:rPr sz="2000" spc="-120" dirty="0">
                <a:latin typeface="Arial"/>
                <a:cs typeface="Arial"/>
              </a:rPr>
              <a:t>dihasilkan </a:t>
            </a:r>
            <a:r>
              <a:rPr sz="2000" spc="-140" dirty="0">
                <a:latin typeface="Arial"/>
                <a:cs typeface="Arial"/>
              </a:rPr>
              <a:t>memiliki </a:t>
            </a:r>
            <a:r>
              <a:rPr sz="2000" spc="-65" dirty="0">
                <a:latin typeface="Arial"/>
                <a:cs typeface="Arial"/>
              </a:rPr>
              <a:t>nilai  </a:t>
            </a:r>
            <a:r>
              <a:rPr sz="2000" spc="-110" dirty="0">
                <a:latin typeface="Arial"/>
                <a:cs typeface="Arial"/>
              </a:rPr>
              <a:t>penting </a:t>
            </a:r>
            <a:r>
              <a:rPr sz="2000" spc="-140" dirty="0">
                <a:latin typeface="Arial"/>
                <a:cs typeface="Arial"/>
              </a:rPr>
              <a:t>kehidupan </a:t>
            </a:r>
            <a:r>
              <a:rPr sz="2000" spc="-185" dirty="0">
                <a:latin typeface="Arial"/>
                <a:cs typeface="Arial"/>
              </a:rPr>
              <a:t>makhluk  </a:t>
            </a:r>
            <a:r>
              <a:rPr sz="2000" spc="-120" dirty="0">
                <a:latin typeface="Arial"/>
                <a:cs typeface="Arial"/>
              </a:rPr>
              <a:t>hidup </a:t>
            </a:r>
            <a:r>
              <a:rPr sz="2000" spc="-105" dirty="0">
                <a:latin typeface="Arial"/>
                <a:cs typeface="Arial"/>
              </a:rPr>
              <a:t>dan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45" dirty="0">
                <a:latin typeface="Arial"/>
                <a:cs typeface="Arial"/>
              </a:rPr>
              <a:t>lingkungannya</a:t>
            </a:r>
            <a:endParaRPr sz="2000" dirty="0">
              <a:latin typeface="Arial"/>
              <a:cs typeface="Arial"/>
            </a:endParaRPr>
          </a:p>
          <a:p>
            <a:pPr marL="279400" marR="73025" indent="-266700">
              <a:lnSpc>
                <a:spcPct val="100000"/>
              </a:lnSpc>
              <a:spcBef>
                <a:spcPts val="705"/>
              </a:spcBef>
              <a:buClr>
                <a:srgbClr val="003300"/>
              </a:buClr>
              <a:buSzPct val="60416"/>
              <a:buFont typeface="Wingdings"/>
              <a:buChar char=""/>
              <a:tabLst>
                <a:tab pos="279400" algn="l"/>
              </a:tabLst>
            </a:pPr>
            <a:r>
              <a:rPr sz="2000" spc="-170" dirty="0">
                <a:latin typeface="Arial"/>
                <a:cs typeface="Arial"/>
              </a:rPr>
              <a:t>Kerusakan </a:t>
            </a:r>
            <a:r>
              <a:rPr sz="2000" spc="-204" dirty="0">
                <a:latin typeface="Arial"/>
                <a:cs typeface="Arial"/>
              </a:rPr>
              <a:t>ekosistem </a:t>
            </a:r>
            <a:r>
              <a:rPr sz="2000" spc="-114" dirty="0">
                <a:latin typeface="Arial"/>
                <a:cs typeface="Arial"/>
              </a:rPr>
              <a:t>akan  </a:t>
            </a:r>
            <a:r>
              <a:rPr sz="2000" spc="-165" dirty="0">
                <a:latin typeface="Arial"/>
                <a:cs typeface="Arial"/>
              </a:rPr>
              <a:t>mempengaruhi </a:t>
            </a:r>
            <a:r>
              <a:rPr sz="2000" spc="-114" dirty="0">
                <a:latin typeface="Arial"/>
                <a:cs typeface="Arial"/>
              </a:rPr>
              <a:t>kualitas jasa  </a:t>
            </a:r>
            <a:r>
              <a:rPr sz="2000" spc="-204" dirty="0">
                <a:latin typeface="Arial"/>
                <a:cs typeface="Arial"/>
              </a:rPr>
              <a:t>ekosistem </a:t>
            </a:r>
            <a:r>
              <a:rPr sz="2000" spc="-100" dirty="0">
                <a:latin typeface="Arial"/>
                <a:cs typeface="Arial"/>
              </a:rPr>
              <a:t>yang</a:t>
            </a:r>
            <a:r>
              <a:rPr sz="2000" spc="-270" dirty="0">
                <a:latin typeface="Arial"/>
                <a:cs typeface="Arial"/>
              </a:rPr>
              <a:t> </a:t>
            </a:r>
            <a:r>
              <a:rPr sz="2000" spc="-130" dirty="0">
                <a:latin typeface="Arial"/>
                <a:cs typeface="Arial"/>
              </a:rPr>
              <a:t>dihasilkannya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905059" y="1"/>
            <a:ext cx="5238941" cy="68557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0142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4000" b="1" smtClean="0"/>
              <a:t>D. KERUSAKAN LINGKUNGAN HIDUP</a:t>
            </a:r>
            <a:r>
              <a:rPr sz="4000" smtClean="0"/>
              <a:t/>
            </a:r>
            <a:br>
              <a:rPr sz="4000" smtClean="0"/>
            </a:br>
            <a:endParaRPr sz="4000" smtClean="0"/>
          </a:p>
        </p:txBody>
      </p:sp>
      <p:sp>
        <p:nvSpPr>
          <p:cNvPr id="14339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1447800"/>
            <a:ext cx="36576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400" b="1" dirty="0"/>
              <a:t>1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Bentuk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Kerusakan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Lingkungan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Hidup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Akibat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Peristiwa</a:t>
            </a:r>
            <a:r>
              <a:rPr lang="en-US" sz="2400" dirty="0" smtClean="0"/>
              <a:t> </a:t>
            </a:r>
            <a:r>
              <a:rPr lang="en-US" sz="2400" b="1" dirty="0" err="1" smtClean="0"/>
              <a:t>Alam</a:t>
            </a:r>
            <a:endParaRPr lang="en-US" sz="2400" b="1" dirty="0" smtClean="0"/>
          </a:p>
          <a:p>
            <a:pPr>
              <a:buFont typeface="Arial" charset="0"/>
              <a:buNone/>
            </a:pPr>
            <a:r>
              <a:rPr lang="en-US" sz="2400" i="1" dirty="0" smtClean="0"/>
              <a:t>a. </a:t>
            </a:r>
            <a:r>
              <a:rPr lang="en-US" sz="2400" i="1" dirty="0" err="1" smtClean="0"/>
              <a:t>Letusan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gunung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berapi</a:t>
            </a:r>
            <a:endParaRPr lang="en-US" sz="2400" dirty="0" smtClean="0"/>
          </a:p>
          <a:p>
            <a:pPr>
              <a:buFont typeface="Arial" charset="0"/>
              <a:buNone/>
            </a:pPr>
            <a:r>
              <a:rPr lang="en-US" sz="2400" i="1" dirty="0" smtClean="0"/>
              <a:t>b. </a:t>
            </a:r>
            <a:r>
              <a:rPr lang="en-US" sz="2400" i="1" dirty="0" err="1" smtClean="0"/>
              <a:t>Gempa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bumi</a:t>
            </a:r>
            <a:endParaRPr lang="en-US" sz="2400" dirty="0" smtClean="0"/>
          </a:p>
          <a:p>
            <a:pPr>
              <a:buFont typeface="Arial" charset="0"/>
              <a:buNone/>
            </a:pPr>
            <a:r>
              <a:rPr lang="en-US" sz="2400" i="1" dirty="0" smtClean="0"/>
              <a:t>c. </a:t>
            </a:r>
            <a:r>
              <a:rPr lang="en-US" sz="2400" i="1" dirty="0" err="1" smtClean="0"/>
              <a:t>Angin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topan</a:t>
            </a:r>
            <a:endParaRPr lang="en-US" sz="2400" dirty="0" smtClean="0"/>
          </a:p>
          <a:p>
            <a:pPr>
              <a:buFont typeface="Arial" charset="0"/>
              <a:buNone/>
            </a:pPr>
            <a:endParaRPr lang="en-US" sz="2000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  <p:sp>
        <p:nvSpPr>
          <p:cNvPr id="14340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524000"/>
            <a:ext cx="3830638" cy="4572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400" b="1" dirty="0" smtClean="0"/>
              <a:t>2. </a:t>
            </a:r>
            <a:r>
              <a:rPr lang="en-US" sz="2400" b="1" dirty="0" err="1" smtClean="0"/>
              <a:t>Kerusakan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Lingkungan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Hidup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karena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Faktor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Manusia</a:t>
            </a:r>
            <a:endParaRPr lang="en-US" sz="2400" dirty="0" smtClean="0"/>
          </a:p>
          <a:p>
            <a:pPr>
              <a:buFont typeface="Arial" charset="0"/>
              <a:buNone/>
            </a:pPr>
            <a:r>
              <a:rPr lang="en-US" sz="2400" i="1" dirty="0" smtClean="0"/>
              <a:t>a. </a:t>
            </a:r>
            <a:r>
              <a:rPr lang="en-US" sz="2400" i="1" dirty="0" err="1" smtClean="0"/>
              <a:t>Terjadinya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pencemaran</a:t>
            </a:r>
            <a:r>
              <a:rPr lang="en-US" sz="2400" i="1" dirty="0" smtClean="0"/>
              <a:t> (</a:t>
            </a:r>
            <a:r>
              <a:rPr lang="en-US" sz="2400" i="1" dirty="0" err="1" smtClean="0"/>
              <a:t>pencemaran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udara</a:t>
            </a:r>
            <a:r>
              <a:rPr lang="en-US" sz="2400" i="1" dirty="0" smtClean="0"/>
              <a:t>, air, </a:t>
            </a:r>
            <a:r>
              <a:rPr lang="en-US" sz="2400" i="1" dirty="0" err="1" smtClean="0"/>
              <a:t>tanah</a:t>
            </a:r>
            <a:r>
              <a:rPr lang="en-US" sz="2400" i="1" dirty="0" smtClean="0"/>
              <a:t>, </a:t>
            </a:r>
            <a:r>
              <a:rPr lang="en-US" sz="2400" i="1" dirty="0" err="1" smtClean="0"/>
              <a:t>dan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suara</a:t>
            </a:r>
            <a:r>
              <a:rPr lang="en-US" sz="2400" i="1" dirty="0" smtClean="0"/>
              <a:t>)</a:t>
            </a:r>
          </a:p>
          <a:p>
            <a:pPr>
              <a:buFont typeface="Arial" charset="0"/>
              <a:buNone/>
            </a:pPr>
            <a:r>
              <a:rPr lang="en-US" sz="2400" i="1" dirty="0" smtClean="0"/>
              <a:t>b. </a:t>
            </a:r>
            <a:r>
              <a:rPr lang="en-US" sz="2400" i="1" dirty="0" err="1" smtClean="0"/>
              <a:t>Terjadinya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banjir</a:t>
            </a:r>
            <a:r>
              <a:rPr lang="en-US" sz="2400" i="1" dirty="0" smtClean="0"/>
              <a:t>,</a:t>
            </a:r>
          </a:p>
          <a:p>
            <a:pPr>
              <a:buFont typeface="Arial" charset="0"/>
              <a:buNone/>
            </a:pPr>
            <a:r>
              <a:rPr lang="en-US" sz="2400" i="1" dirty="0" smtClean="0"/>
              <a:t>c. </a:t>
            </a:r>
            <a:r>
              <a:rPr lang="en-US" sz="2400" i="1" dirty="0" err="1" smtClean="0"/>
              <a:t>Terjadinya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tanah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longsor</a:t>
            </a:r>
            <a:r>
              <a:rPr lang="en-US" sz="2400" i="1" dirty="0" smtClean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69158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z="2000" i="1" smtClean="0"/>
              <a:t>a. Letusan gunung berapi </a:t>
            </a:r>
            <a:endParaRPr lang="en-US" sz="2000" smtClean="0"/>
          </a:p>
          <a:p>
            <a:pPr>
              <a:buFont typeface="Arial" charset="0"/>
              <a:buNone/>
            </a:pPr>
            <a:r>
              <a:rPr lang="en-US" sz="1600" smtClean="0"/>
              <a:t>Bahaya yang ditimbulkan oleh</a:t>
            </a:r>
          </a:p>
          <a:p>
            <a:pPr>
              <a:buFont typeface="Arial" charset="0"/>
              <a:buNone/>
            </a:pPr>
            <a:r>
              <a:rPr lang="en-US" sz="1600" smtClean="0"/>
              <a:t>letusan gunung berapi antara</a:t>
            </a:r>
          </a:p>
          <a:p>
            <a:pPr>
              <a:buFont typeface="Arial" charset="0"/>
              <a:buNone/>
            </a:pPr>
            <a:r>
              <a:rPr lang="en-US" sz="1600" smtClean="0"/>
              <a:t>lain berupa:</a:t>
            </a:r>
          </a:p>
          <a:p>
            <a:pPr>
              <a:buFont typeface="Arial" charset="0"/>
              <a:buNone/>
            </a:pPr>
            <a:r>
              <a:rPr lang="en-US" sz="1600" smtClean="0"/>
              <a:t>1) Hujan abu vulkanik, menyebabkan gangguan pernafasan.</a:t>
            </a:r>
          </a:p>
          <a:p>
            <a:pPr>
              <a:buFont typeface="Arial" charset="0"/>
              <a:buNone/>
            </a:pPr>
            <a:r>
              <a:rPr lang="en-US" sz="1600" smtClean="0"/>
              <a:t>2) Lava panas, merusak, dan mematikan apa pun yang dilalui.</a:t>
            </a:r>
          </a:p>
          <a:p>
            <a:pPr>
              <a:buFont typeface="Arial" charset="0"/>
              <a:buNone/>
            </a:pPr>
            <a:r>
              <a:rPr lang="en-US" sz="1600" smtClean="0"/>
              <a:t>3) Awan panas, dapat mematikan makhluk hidup yang dilalui.</a:t>
            </a:r>
          </a:p>
          <a:p>
            <a:pPr>
              <a:buFont typeface="Arial" charset="0"/>
              <a:buNone/>
            </a:pPr>
            <a:r>
              <a:rPr lang="en-US" sz="1600" smtClean="0"/>
              <a:t>4) Gas yang mengandung racun.</a:t>
            </a:r>
          </a:p>
          <a:p>
            <a:pPr>
              <a:buFont typeface="Arial" charset="0"/>
              <a:buNone/>
            </a:pPr>
            <a:r>
              <a:rPr lang="en-US" sz="1600" smtClean="0"/>
              <a:t>5) Material padat (batuan, kerikil, pasir), dapat menimpa perumahan,</a:t>
            </a:r>
          </a:p>
          <a:p>
            <a:pPr>
              <a:buFont typeface="Arial" charset="0"/>
              <a:buNone/>
            </a:pPr>
            <a:r>
              <a:rPr lang="en-US" sz="1600" smtClean="0"/>
              <a:t>	dan lain-lain.</a:t>
            </a:r>
            <a:endParaRPr lang="en-US" sz="2800" smtClean="0"/>
          </a:p>
          <a:p>
            <a:pPr>
              <a:buFont typeface="Arial" charset="0"/>
              <a:buNone/>
            </a:pPr>
            <a:endParaRPr lang="en-US" sz="2800" smtClean="0"/>
          </a:p>
        </p:txBody>
      </p:sp>
      <p:sp>
        <p:nvSpPr>
          <p:cNvPr id="9218" name="Title 7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5438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1. </a:t>
            </a:r>
            <a:r>
              <a:rPr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Bentuk</a:t>
            </a:r>
            <a: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Kerusakan</a:t>
            </a:r>
            <a: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Lingkungan</a:t>
            </a:r>
            <a: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Hidup</a:t>
            </a:r>
            <a: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Akibat</a:t>
            </a:r>
            <a: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Peristiwa</a:t>
            </a:r>
            <a:r>
              <a:rPr sz="2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sz="2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Alam</a:t>
            </a:r>
            <a:r>
              <a:rPr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sz="4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5364" name="Picture 5" descr="114990577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865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i="1" dirty="0" smtClean="0"/>
              <a:t>b. </a:t>
            </a:r>
            <a:r>
              <a:rPr lang="en-US" sz="1800" i="1" dirty="0" err="1" smtClean="0"/>
              <a:t>Gempa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bumi</a:t>
            </a:r>
            <a:endParaRPr lang="en-US" sz="1800" dirty="0" smtClean="0"/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err="1" smtClean="0"/>
              <a:t>Pada</a:t>
            </a:r>
            <a:r>
              <a:rPr lang="en-US" sz="1800" dirty="0" smtClean="0"/>
              <a:t> </a:t>
            </a:r>
            <a:r>
              <a:rPr lang="en-US" sz="1800" dirty="0" err="1" smtClean="0"/>
              <a:t>saat</a:t>
            </a:r>
            <a:r>
              <a:rPr lang="en-US" sz="1800" dirty="0" smtClean="0"/>
              <a:t> </a:t>
            </a:r>
            <a:r>
              <a:rPr lang="en-US" sz="1800" dirty="0" err="1" smtClean="0"/>
              <a:t>gempa</a:t>
            </a:r>
            <a:r>
              <a:rPr lang="en-US" sz="1800" dirty="0" smtClean="0"/>
              <a:t> </a:t>
            </a:r>
            <a:r>
              <a:rPr lang="en-US" sz="1800" dirty="0" err="1" smtClean="0"/>
              <a:t>berlangsung</a:t>
            </a:r>
            <a:r>
              <a:rPr lang="en-US" sz="1800" dirty="0" smtClean="0"/>
              <a:t> </a:t>
            </a:r>
            <a:r>
              <a:rPr lang="en-US" sz="1800" dirty="0" err="1" smtClean="0"/>
              <a:t>terjadi</a:t>
            </a:r>
            <a:endParaRPr lang="en-US" sz="1800" dirty="0" smtClean="0"/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err="1" smtClean="0"/>
              <a:t>beberapa</a:t>
            </a:r>
            <a:r>
              <a:rPr lang="en-US" sz="1800" dirty="0" smtClean="0"/>
              <a:t> </a:t>
            </a:r>
            <a:r>
              <a:rPr lang="en-US" sz="1800" dirty="0" err="1" smtClean="0"/>
              <a:t>peristiwa</a:t>
            </a:r>
            <a:r>
              <a:rPr lang="en-US" sz="1800" dirty="0" smtClean="0"/>
              <a:t> </a:t>
            </a:r>
            <a:r>
              <a:rPr lang="en-US" sz="1800" dirty="0" err="1" smtClean="0"/>
              <a:t>sebagai</a:t>
            </a:r>
            <a:r>
              <a:rPr lang="en-US" sz="1800" dirty="0" smtClean="0"/>
              <a:t> </a:t>
            </a:r>
            <a:r>
              <a:rPr lang="en-US" sz="1800" dirty="0" err="1" smtClean="0"/>
              <a:t>akibat</a:t>
            </a:r>
            <a:endParaRPr lang="en-US" sz="1800" dirty="0" smtClean="0"/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err="1" smtClean="0"/>
              <a:t>langsung</a:t>
            </a:r>
            <a:r>
              <a:rPr lang="en-US" sz="1800" dirty="0" smtClean="0"/>
              <a:t> </a:t>
            </a:r>
            <a:r>
              <a:rPr lang="en-US" sz="1800" dirty="0" err="1" smtClean="0"/>
              <a:t>maupun</a:t>
            </a:r>
            <a:r>
              <a:rPr lang="en-US" sz="1800" dirty="0" smtClean="0"/>
              <a:t> </a:t>
            </a:r>
            <a:r>
              <a:rPr lang="en-US" sz="1800" dirty="0" err="1" smtClean="0"/>
              <a:t>tidak</a:t>
            </a:r>
            <a:r>
              <a:rPr lang="en-US" sz="1800" dirty="0" smtClean="0"/>
              <a:t> </a:t>
            </a:r>
            <a:r>
              <a:rPr lang="en-US" sz="1800" dirty="0" err="1" smtClean="0"/>
              <a:t>langsung</a:t>
            </a:r>
            <a:r>
              <a:rPr lang="en-US" sz="1800" dirty="0" smtClean="0"/>
              <a:t>,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err="1" smtClean="0"/>
              <a:t>diantaranya</a:t>
            </a:r>
            <a:r>
              <a:rPr lang="en-US" sz="1800" dirty="0" smtClean="0"/>
              <a:t>: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smtClean="0"/>
              <a:t>1) </a:t>
            </a:r>
            <a:r>
              <a:rPr lang="en-US" sz="1800" dirty="0" err="1" smtClean="0"/>
              <a:t>Berbagai</a:t>
            </a:r>
            <a:r>
              <a:rPr lang="en-US" sz="1800" dirty="0" smtClean="0"/>
              <a:t> </a:t>
            </a:r>
            <a:r>
              <a:rPr lang="en-US" sz="1800" dirty="0" err="1" smtClean="0"/>
              <a:t>bangunan</a:t>
            </a:r>
            <a:r>
              <a:rPr lang="en-US" sz="1800" dirty="0" smtClean="0"/>
              <a:t> </a:t>
            </a:r>
            <a:r>
              <a:rPr lang="en-US" sz="1800" dirty="0" err="1" smtClean="0"/>
              <a:t>roboh</a:t>
            </a:r>
            <a:r>
              <a:rPr lang="en-US" sz="18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smtClean="0"/>
              <a:t>2) Tanah </a:t>
            </a:r>
            <a:r>
              <a:rPr lang="en-US" sz="1800" dirty="0" err="1" smtClean="0"/>
              <a:t>di</a:t>
            </a:r>
            <a:r>
              <a:rPr lang="en-US" sz="1800" dirty="0" smtClean="0"/>
              <a:t> </a:t>
            </a:r>
            <a:r>
              <a:rPr lang="en-US" sz="1800" dirty="0" err="1" smtClean="0"/>
              <a:t>permukaan</a:t>
            </a:r>
            <a:r>
              <a:rPr lang="en-US" sz="1800" dirty="0" smtClean="0"/>
              <a:t> </a:t>
            </a:r>
            <a:r>
              <a:rPr lang="en-US" sz="1800" dirty="0" err="1" smtClean="0"/>
              <a:t>bumi</a:t>
            </a:r>
            <a:r>
              <a:rPr lang="en-US" sz="1800" dirty="0" smtClean="0"/>
              <a:t> </a:t>
            </a:r>
            <a:r>
              <a:rPr lang="en-US" sz="1800" dirty="0" err="1" smtClean="0"/>
              <a:t>merekah</a:t>
            </a:r>
            <a:r>
              <a:rPr lang="en-US" sz="1800" dirty="0" smtClean="0"/>
              <a:t>, </a:t>
            </a:r>
            <a:r>
              <a:rPr lang="en-US" sz="1800" dirty="0" err="1" smtClean="0"/>
              <a:t>jalan</a:t>
            </a:r>
            <a:r>
              <a:rPr lang="en-US" sz="1800" dirty="0" smtClean="0"/>
              <a:t> </a:t>
            </a:r>
            <a:r>
              <a:rPr lang="en-US" sz="1800" dirty="0" err="1" smtClean="0"/>
              <a:t>menjadi</a:t>
            </a:r>
            <a:r>
              <a:rPr lang="en-US" sz="1800" dirty="0" smtClean="0"/>
              <a:t> </a:t>
            </a:r>
            <a:r>
              <a:rPr lang="en-US" sz="1800" dirty="0" err="1" smtClean="0"/>
              <a:t>putus</a:t>
            </a:r>
            <a:r>
              <a:rPr lang="en-US" sz="18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smtClean="0"/>
              <a:t>3) Tanah </a:t>
            </a:r>
            <a:r>
              <a:rPr lang="en-US" sz="1800" dirty="0" err="1" smtClean="0"/>
              <a:t>longsor</a:t>
            </a:r>
            <a:r>
              <a:rPr lang="en-US" sz="1800" dirty="0" smtClean="0"/>
              <a:t> </a:t>
            </a:r>
            <a:r>
              <a:rPr lang="en-US" sz="1800" dirty="0" err="1" smtClean="0"/>
              <a:t>akibat</a:t>
            </a:r>
            <a:r>
              <a:rPr lang="en-US" sz="1800" dirty="0" smtClean="0"/>
              <a:t> </a:t>
            </a:r>
            <a:r>
              <a:rPr lang="en-US" sz="1800" dirty="0" err="1" smtClean="0"/>
              <a:t>guncangan</a:t>
            </a:r>
            <a:r>
              <a:rPr lang="en-US" sz="18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smtClean="0"/>
              <a:t>4) </a:t>
            </a:r>
            <a:r>
              <a:rPr lang="en-US" sz="1800" dirty="0" err="1" smtClean="0"/>
              <a:t>Terjadi</a:t>
            </a:r>
            <a:r>
              <a:rPr lang="en-US" sz="1800" dirty="0" smtClean="0"/>
              <a:t> </a:t>
            </a:r>
            <a:r>
              <a:rPr lang="en-US" sz="1800" dirty="0" err="1" smtClean="0"/>
              <a:t>banjir</a:t>
            </a:r>
            <a:r>
              <a:rPr lang="en-US" sz="1800" dirty="0" smtClean="0"/>
              <a:t>, </a:t>
            </a:r>
            <a:r>
              <a:rPr lang="en-US" sz="1800" dirty="0" err="1" smtClean="0"/>
              <a:t>akibat</a:t>
            </a:r>
            <a:r>
              <a:rPr lang="en-US" sz="1800" dirty="0" smtClean="0"/>
              <a:t> </a:t>
            </a:r>
            <a:r>
              <a:rPr lang="en-US" sz="1800" dirty="0" err="1" smtClean="0"/>
              <a:t>rusaknya</a:t>
            </a:r>
            <a:r>
              <a:rPr lang="en-US" sz="1800" dirty="0" smtClean="0"/>
              <a:t> </a:t>
            </a:r>
            <a:r>
              <a:rPr lang="en-US" sz="1800" dirty="0" err="1" smtClean="0"/>
              <a:t>tanggul</a:t>
            </a:r>
            <a:r>
              <a:rPr lang="en-US" sz="18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smtClean="0"/>
              <a:t>5) </a:t>
            </a:r>
            <a:r>
              <a:rPr lang="en-US" sz="1800" dirty="0" err="1" smtClean="0"/>
              <a:t>Gempa</a:t>
            </a:r>
            <a:r>
              <a:rPr lang="en-US" sz="1800" dirty="0" smtClean="0"/>
              <a:t> yang </a:t>
            </a:r>
            <a:r>
              <a:rPr lang="en-US" sz="1800" dirty="0" err="1" smtClean="0"/>
              <a:t>terjadi</a:t>
            </a:r>
            <a:r>
              <a:rPr lang="en-US" sz="1800" dirty="0" smtClean="0"/>
              <a:t> </a:t>
            </a:r>
            <a:r>
              <a:rPr lang="en-US" sz="1800" dirty="0" err="1" smtClean="0"/>
              <a:t>di</a:t>
            </a:r>
            <a:r>
              <a:rPr lang="en-US" sz="1800" dirty="0" smtClean="0"/>
              <a:t> </a:t>
            </a:r>
            <a:r>
              <a:rPr lang="en-US" sz="1800" dirty="0" err="1" smtClean="0"/>
              <a:t>dasar</a:t>
            </a:r>
            <a:r>
              <a:rPr lang="en-US" sz="1800" dirty="0" smtClean="0"/>
              <a:t> </a:t>
            </a:r>
            <a:r>
              <a:rPr lang="en-US" sz="1800" dirty="0" err="1" smtClean="0"/>
              <a:t>laut</a:t>
            </a:r>
            <a:r>
              <a:rPr lang="en-US" sz="1800" dirty="0" smtClean="0"/>
              <a:t> 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menyebabkan</a:t>
            </a:r>
            <a:r>
              <a:rPr lang="en-US" sz="1800" dirty="0" smtClean="0"/>
              <a:t> tsunami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en-US" sz="1800" dirty="0" smtClean="0"/>
              <a:t>	(</a:t>
            </a:r>
            <a:r>
              <a:rPr lang="en-US" sz="1800" dirty="0" err="1" smtClean="0"/>
              <a:t>gelombang</a:t>
            </a:r>
            <a:r>
              <a:rPr lang="en-US" sz="1800" dirty="0" smtClean="0"/>
              <a:t> </a:t>
            </a:r>
            <a:r>
              <a:rPr lang="en-US" sz="1800" dirty="0" err="1" smtClean="0"/>
              <a:t>pasang</a:t>
            </a:r>
            <a:r>
              <a:rPr lang="en-US" sz="1800" dirty="0" smtClean="0"/>
              <a:t>).</a:t>
            </a:r>
          </a:p>
          <a:p>
            <a:pPr marL="274320" indent="-274320" fontAlgn="auto">
              <a:spcAft>
                <a:spcPts val="0"/>
              </a:spcAft>
              <a:buFont typeface="Arial" charset="0"/>
              <a:buNone/>
              <a:defRPr/>
            </a:pPr>
            <a:endParaRPr lang="en-US" sz="2800" dirty="0" smtClean="0"/>
          </a:p>
        </p:txBody>
      </p:sp>
      <p:sp>
        <p:nvSpPr>
          <p:cNvPr id="10242" name="Titl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752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sz="2800" b="1" dirty="0" smtClean="0"/>
              <a:t>1. </a:t>
            </a:r>
            <a:r>
              <a:rPr sz="2800" b="1" dirty="0" err="1" smtClean="0"/>
              <a:t>Bentuk</a:t>
            </a:r>
            <a:r>
              <a:rPr sz="2800" b="1" dirty="0" smtClean="0"/>
              <a:t> </a:t>
            </a:r>
            <a:r>
              <a:rPr sz="2800" b="1" dirty="0" err="1" smtClean="0"/>
              <a:t>Kerusakan</a:t>
            </a:r>
            <a:r>
              <a:rPr sz="2800" b="1" dirty="0" smtClean="0"/>
              <a:t> </a:t>
            </a:r>
            <a:r>
              <a:rPr sz="2800" b="1" dirty="0" err="1" smtClean="0"/>
              <a:t>Lingkungan</a:t>
            </a:r>
            <a:r>
              <a:rPr sz="2800" b="1" dirty="0" smtClean="0"/>
              <a:t/>
            </a:r>
            <a:br>
              <a:rPr sz="2800" b="1" dirty="0" smtClean="0"/>
            </a:br>
            <a:r>
              <a:rPr sz="2800" b="1" dirty="0" smtClean="0"/>
              <a:t> </a:t>
            </a:r>
            <a:r>
              <a:rPr sz="2800" b="1" dirty="0" err="1" smtClean="0"/>
              <a:t>Hidup</a:t>
            </a:r>
            <a:r>
              <a:rPr sz="2800" b="1" dirty="0" smtClean="0"/>
              <a:t> </a:t>
            </a:r>
            <a:r>
              <a:rPr sz="2800" b="1" dirty="0" err="1" smtClean="0"/>
              <a:t>Akibat</a:t>
            </a:r>
            <a:r>
              <a:rPr sz="2800" b="1" dirty="0" smtClean="0"/>
              <a:t> </a:t>
            </a:r>
            <a:r>
              <a:rPr sz="2800" b="1" dirty="0" err="1" smtClean="0"/>
              <a:t>Peristiwa</a:t>
            </a:r>
            <a:r>
              <a:rPr sz="2800" b="1" dirty="0" smtClean="0"/>
              <a:t> </a:t>
            </a:r>
            <a:r>
              <a:rPr sz="2800" b="1" dirty="0" err="1" smtClean="0"/>
              <a:t>Alam</a:t>
            </a:r>
            <a:r>
              <a:rPr sz="6600" b="1" dirty="0" smtClean="0"/>
              <a:t/>
            </a:r>
            <a:br>
              <a:rPr sz="6600" b="1" dirty="0" smtClean="0"/>
            </a:br>
            <a:endParaRPr dirty="0" smtClean="0"/>
          </a:p>
        </p:txBody>
      </p:sp>
      <p:pic>
        <p:nvPicPr>
          <p:cNvPr id="16388" name="Picture 4" descr="ae6e-gempa-sumatra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038600"/>
            <a:ext cx="4038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earthquake-next-one-photo-rtre2o5-x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00200"/>
            <a:ext cx="4038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647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Content Placeholder 4" descr="StormCloud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1905000"/>
            <a:ext cx="3657600" cy="2438400"/>
          </a:xfrm>
        </p:spPr>
      </p:pic>
      <p:sp>
        <p:nvSpPr>
          <p:cNvPr id="11266" name="Titl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05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sz="2800" b="1" smtClean="0"/>
              <a:t>1. </a:t>
            </a:r>
            <a:r>
              <a:rPr sz="2800" b="1" err="1" smtClean="0"/>
              <a:t>Bentuk</a:t>
            </a:r>
            <a:r>
              <a:rPr sz="2800" b="1" smtClean="0"/>
              <a:t> </a:t>
            </a:r>
            <a:r>
              <a:rPr sz="2800" b="1" err="1" smtClean="0"/>
              <a:t>Kerusakan</a:t>
            </a:r>
            <a:r>
              <a:rPr sz="2800" b="1" smtClean="0"/>
              <a:t> </a:t>
            </a:r>
            <a:r>
              <a:rPr sz="2800" b="1" err="1" smtClean="0"/>
              <a:t>Lingkungan</a:t>
            </a:r>
            <a:r>
              <a:rPr sz="2800" b="1" smtClean="0"/>
              <a:t/>
            </a:r>
            <a:br>
              <a:rPr sz="2800" b="1" smtClean="0"/>
            </a:br>
            <a:r>
              <a:rPr sz="2800" b="1" smtClean="0"/>
              <a:t> </a:t>
            </a:r>
            <a:r>
              <a:rPr sz="2800" b="1" err="1" smtClean="0"/>
              <a:t>Hidup</a:t>
            </a:r>
            <a:r>
              <a:rPr sz="2800" b="1" smtClean="0"/>
              <a:t> </a:t>
            </a:r>
            <a:r>
              <a:rPr sz="2800" b="1" err="1" smtClean="0"/>
              <a:t>Akibat</a:t>
            </a:r>
            <a:r>
              <a:rPr sz="2800" b="1" smtClean="0"/>
              <a:t> </a:t>
            </a:r>
            <a:r>
              <a:rPr sz="2800" b="1" err="1" smtClean="0"/>
              <a:t>Peristiwa</a:t>
            </a:r>
            <a:r>
              <a:rPr sz="2800" b="1" smtClean="0"/>
              <a:t> </a:t>
            </a:r>
            <a:r>
              <a:rPr sz="2800" b="1" err="1" smtClean="0"/>
              <a:t>Alam</a:t>
            </a:r>
            <a:r>
              <a:rPr sz="6600" b="1" smtClean="0"/>
              <a:t/>
            </a:r>
            <a:br>
              <a:rPr sz="6600" b="1" smtClean="0"/>
            </a:br>
            <a:endParaRPr smtClean="0"/>
          </a:p>
        </p:txBody>
      </p:sp>
      <p:sp>
        <p:nvSpPr>
          <p:cNvPr id="11269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4114800" cy="4525963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800" i="1" dirty="0" smtClean="0"/>
              <a:t>c. </a:t>
            </a:r>
            <a:r>
              <a:rPr lang="en-US" sz="2800" i="1" dirty="0" err="1" smtClean="0"/>
              <a:t>Angin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topan</a:t>
            </a:r>
            <a:endParaRPr lang="en-US" sz="28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err="1" smtClean="0"/>
              <a:t>Serangan</a:t>
            </a:r>
            <a:r>
              <a:rPr lang="en-US" sz="2200" dirty="0" smtClean="0"/>
              <a:t> </a:t>
            </a:r>
            <a:r>
              <a:rPr lang="en-US" sz="2200" dirty="0" err="1" smtClean="0"/>
              <a:t>angin</a:t>
            </a:r>
            <a:r>
              <a:rPr lang="en-US" sz="2200" dirty="0" smtClean="0"/>
              <a:t> </a:t>
            </a:r>
            <a:r>
              <a:rPr lang="en-US" sz="2200" dirty="0" err="1" smtClean="0"/>
              <a:t>topan</a:t>
            </a:r>
            <a:r>
              <a:rPr lang="en-US" sz="2200" dirty="0" smtClean="0"/>
              <a:t> (putting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err="1" smtClean="0"/>
              <a:t>beliung</a:t>
            </a:r>
            <a:r>
              <a:rPr lang="en-US" sz="2200" dirty="0" smtClean="0"/>
              <a:t>)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menimbulkan</a:t>
            </a:r>
            <a:endParaRPr lang="en-US" sz="22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err="1" smtClean="0"/>
              <a:t>Kerusakan</a:t>
            </a:r>
            <a:r>
              <a:rPr lang="en-US" sz="2200" dirty="0" smtClean="0"/>
              <a:t> </a:t>
            </a:r>
            <a:r>
              <a:rPr lang="en-US" sz="2200" dirty="0" err="1" smtClean="0"/>
              <a:t>lingkungan</a:t>
            </a:r>
            <a:r>
              <a:rPr lang="en-US" sz="2200" dirty="0" smtClean="0"/>
              <a:t> </a:t>
            </a:r>
            <a:r>
              <a:rPr lang="en-US" sz="2200" dirty="0" err="1" smtClean="0"/>
              <a:t>hidup</a:t>
            </a:r>
            <a:endParaRPr lang="en-US" sz="22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err="1" smtClean="0"/>
              <a:t>Dalam</a:t>
            </a:r>
            <a:r>
              <a:rPr lang="en-US" sz="2200" dirty="0" smtClean="0"/>
              <a:t> </a:t>
            </a:r>
            <a:r>
              <a:rPr lang="en-US" sz="2200" dirty="0" err="1" smtClean="0"/>
              <a:t>bentuk</a:t>
            </a:r>
            <a:r>
              <a:rPr lang="en-US" sz="2200" dirty="0" smtClean="0"/>
              <a:t>: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smtClean="0"/>
              <a:t>1) </a:t>
            </a:r>
            <a:r>
              <a:rPr lang="en-US" sz="2200" dirty="0" err="1" smtClean="0"/>
              <a:t>Merobohkan</a:t>
            </a:r>
            <a:r>
              <a:rPr lang="en-US" sz="2200" dirty="0" smtClean="0"/>
              <a:t> </a:t>
            </a:r>
            <a:r>
              <a:rPr lang="en-US" sz="2200" dirty="0" err="1" smtClean="0"/>
              <a:t>bangunan</a:t>
            </a:r>
            <a:r>
              <a:rPr lang="en-US" sz="22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smtClean="0"/>
              <a:t>2) </a:t>
            </a:r>
            <a:r>
              <a:rPr lang="en-US" sz="2200" dirty="0" err="1" smtClean="0"/>
              <a:t>Rusaknya</a:t>
            </a:r>
            <a:r>
              <a:rPr lang="en-US" sz="2200" dirty="0" smtClean="0"/>
              <a:t> areal </a:t>
            </a:r>
            <a:r>
              <a:rPr lang="en-US" sz="2200" dirty="0" err="1" smtClean="0"/>
              <a:t>pertanian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perkebunan</a:t>
            </a:r>
            <a:r>
              <a:rPr lang="en-US" sz="22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smtClean="0"/>
              <a:t>3) </a:t>
            </a:r>
            <a:r>
              <a:rPr lang="en-US" sz="2200" dirty="0" err="1" smtClean="0"/>
              <a:t>Membahayakan</a:t>
            </a:r>
            <a:r>
              <a:rPr lang="en-US" sz="2200" dirty="0" smtClean="0"/>
              <a:t> </a:t>
            </a:r>
            <a:r>
              <a:rPr lang="en-US" sz="2200" dirty="0" err="1" smtClean="0"/>
              <a:t>penerbangan</a:t>
            </a:r>
            <a:r>
              <a:rPr lang="en-US" sz="22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2200" dirty="0" smtClean="0"/>
              <a:t>4) </a:t>
            </a:r>
            <a:r>
              <a:rPr lang="en-US" sz="2200" dirty="0" err="1" smtClean="0"/>
              <a:t>Menimbulkan</a:t>
            </a:r>
            <a:r>
              <a:rPr lang="en-US" sz="2200" dirty="0" smtClean="0"/>
              <a:t> </a:t>
            </a:r>
            <a:r>
              <a:rPr lang="en-US" sz="2200" dirty="0" err="1" smtClean="0"/>
              <a:t>ombak</a:t>
            </a:r>
            <a:r>
              <a:rPr lang="en-US" sz="2200" dirty="0" smtClean="0"/>
              <a:t> </a:t>
            </a:r>
            <a:r>
              <a:rPr lang="en-US" sz="2200" dirty="0" err="1" smtClean="0"/>
              <a:t>besar</a:t>
            </a:r>
            <a:r>
              <a:rPr lang="en-US" sz="2200" dirty="0" smtClean="0"/>
              <a:t> yang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menenggelamkan</a:t>
            </a:r>
            <a:r>
              <a:rPr lang="en-US" sz="2200" dirty="0" smtClean="0"/>
              <a:t> </a:t>
            </a:r>
            <a:r>
              <a:rPr lang="en-US" sz="2200" dirty="0" err="1" smtClean="0"/>
              <a:t>kapal</a:t>
            </a:r>
            <a:r>
              <a:rPr lang="en-US" sz="2200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en-US" sz="2800" dirty="0" smtClean="0"/>
          </a:p>
        </p:txBody>
      </p:sp>
      <p:pic>
        <p:nvPicPr>
          <p:cNvPr id="17413" name="Picture 5" descr="200607218-PB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343400"/>
            <a:ext cx="36576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270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8229600" cy="18288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2800" b="1" smtClean="0"/>
              <a:t/>
            </a:r>
            <a:br>
              <a:rPr sz="2800" b="1" smtClean="0"/>
            </a:br>
            <a:r>
              <a:rPr sz="2800" b="1" smtClean="0"/>
              <a:t/>
            </a:r>
            <a:br>
              <a:rPr sz="2800" b="1" smtClean="0"/>
            </a:br>
            <a:r>
              <a:rPr sz="3600" b="1" smtClean="0"/>
              <a:t>2. </a:t>
            </a:r>
            <a:r>
              <a:rPr sz="3600" b="1" err="1" smtClean="0"/>
              <a:t>Kerusakan</a:t>
            </a:r>
            <a:r>
              <a:rPr sz="3600" b="1" smtClean="0"/>
              <a:t> </a:t>
            </a:r>
            <a:r>
              <a:rPr sz="3600" b="1" err="1" smtClean="0"/>
              <a:t>Lingkungan</a:t>
            </a:r>
            <a:r>
              <a:rPr sz="3600" b="1" smtClean="0"/>
              <a:t> </a:t>
            </a:r>
            <a:r>
              <a:rPr sz="3600" b="1" err="1" smtClean="0"/>
              <a:t>Hidup</a:t>
            </a:r>
            <a:r>
              <a:rPr sz="3600" b="1" smtClean="0"/>
              <a:t> </a:t>
            </a:r>
            <a:br>
              <a:rPr sz="3600" b="1" smtClean="0"/>
            </a:br>
            <a:r>
              <a:rPr sz="3600" b="1" err="1" smtClean="0"/>
              <a:t>karena</a:t>
            </a:r>
            <a:r>
              <a:rPr sz="3600" b="1" smtClean="0"/>
              <a:t> </a:t>
            </a:r>
            <a:r>
              <a:rPr sz="3600" b="1" err="1" smtClean="0"/>
              <a:t>Faktor</a:t>
            </a:r>
            <a:r>
              <a:rPr sz="3600" b="1" smtClean="0"/>
              <a:t> </a:t>
            </a:r>
            <a:r>
              <a:rPr sz="3600" b="1" err="1" smtClean="0"/>
              <a:t>Manusia</a:t>
            </a:r>
            <a:r>
              <a:rPr smtClean="0"/>
              <a:t/>
            </a:r>
            <a:br>
              <a:rPr smtClean="0"/>
            </a:br>
            <a:endParaRPr smtClean="0"/>
          </a:p>
        </p:txBody>
      </p:sp>
      <p:sp>
        <p:nvSpPr>
          <p:cNvPr id="1843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mtClean="0"/>
              <a:t>a. Terjadinya pencemaran (pencemaran udara, air, tanah, dan suara) sebagai dampak adanya kawasan industri.</a:t>
            </a:r>
          </a:p>
          <a:p>
            <a:pPr>
              <a:buFont typeface="Arial" charset="0"/>
              <a:buNone/>
            </a:pPr>
            <a:endParaRPr lang="en-US" smtClean="0"/>
          </a:p>
        </p:txBody>
      </p:sp>
      <p:pic>
        <p:nvPicPr>
          <p:cNvPr id="18436" name="Content Placeholder 4" descr="Air.pollution_1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600200"/>
            <a:ext cx="1905000" cy="1524000"/>
          </a:xfrm>
        </p:spPr>
      </p:pic>
      <p:pic>
        <p:nvPicPr>
          <p:cNvPr id="18437" name="Picture 5" descr="emisi-kendara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600200"/>
            <a:ext cx="22098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 descr="pencemaran-sungai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0"/>
            <a:ext cx="3733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 descr="20080926220520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76600"/>
            <a:ext cx="42672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598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3600" b="1" dirty="0" smtClean="0"/>
              <a:t>2. </a:t>
            </a:r>
            <a:r>
              <a:rPr sz="3600" b="1" dirty="0" err="1" smtClean="0"/>
              <a:t>Kerusakan</a:t>
            </a:r>
            <a:r>
              <a:rPr sz="3600" b="1" dirty="0" smtClean="0"/>
              <a:t> </a:t>
            </a:r>
            <a:r>
              <a:rPr sz="3600" b="1" dirty="0" err="1" smtClean="0"/>
              <a:t>Lingkungan</a:t>
            </a:r>
            <a:r>
              <a:rPr sz="3600" b="1" dirty="0" smtClean="0"/>
              <a:t> </a:t>
            </a:r>
            <a:r>
              <a:rPr sz="3600" b="1" dirty="0" err="1" smtClean="0"/>
              <a:t>Hidup</a:t>
            </a:r>
            <a:r>
              <a:rPr sz="3600" b="1" dirty="0" smtClean="0"/>
              <a:t> </a:t>
            </a:r>
            <a:br>
              <a:rPr sz="3600" b="1" dirty="0" smtClean="0"/>
            </a:br>
            <a:r>
              <a:rPr sz="3600" b="1" dirty="0" err="1" smtClean="0"/>
              <a:t>karena</a:t>
            </a:r>
            <a:r>
              <a:rPr sz="3600" b="1" dirty="0" smtClean="0"/>
              <a:t> </a:t>
            </a:r>
            <a:r>
              <a:rPr sz="3600" b="1" dirty="0" err="1" smtClean="0"/>
              <a:t>Faktor</a:t>
            </a:r>
            <a:r>
              <a:rPr sz="3600" b="1" dirty="0" smtClean="0"/>
              <a:t> </a:t>
            </a:r>
            <a:r>
              <a:rPr sz="3600" b="1" dirty="0" err="1" smtClean="0"/>
              <a:t>Manusia</a:t>
            </a:r>
            <a:endParaRPr sz="3600" dirty="0" smtClean="0"/>
          </a:p>
        </p:txBody>
      </p:sp>
      <p:sp>
        <p:nvSpPr>
          <p:cNvPr id="1945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smtClean="0"/>
              <a:t>b. Terjadinya banjir,</a:t>
            </a:r>
          </a:p>
          <a:p>
            <a:pPr lvl="1">
              <a:buFont typeface="Arial" charset="0"/>
              <a:buNone/>
            </a:pPr>
            <a:r>
              <a:rPr lang="en-US" smtClean="0"/>
              <a:t>	sebagai dampak</a:t>
            </a:r>
          </a:p>
          <a:p>
            <a:pPr lvl="1">
              <a:buFont typeface="Arial" charset="0"/>
              <a:buNone/>
            </a:pPr>
            <a:r>
              <a:rPr lang="en-US" smtClean="0"/>
              <a:t>Buruknya drainase atau</a:t>
            </a:r>
          </a:p>
          <a:p>
            <a:pPr lvl="1">
              <a:buFont typeface="Arial" charset="0"/>
              <a:buNone/>
            </a:pPr>
            <a:r>
              <a:rPr lang="en-US" smtClean="0"/>
              <a:t>sistem pembuangan air</a:t>
            </a:r>
          </a:p>
          <a:p>
            <a:pPr lvl="1">
              <a:buFont typeface="Arial" charset="0"/>
              <a:buNone/>
            </a:pPr>
            <a:r>
              <a:rPr lang="en-US" smtClean="0"/>
              <a:t>dan kesalahan dalam</a:t>
            </a:r>
          </a:p>
          <a:p>
            <a:pPr lvl="1">
              <a:buFont typeface="Arial" charset="0"/>
              <a:buNone/>
            </a:pPr>
            <a:r>
              <a:rPr lang="en-US" smtClean="0"/>
              <a:t>menjaga daerah aliran</a:t>
            </a:r>
          </a:p>
          <a:p>
            <a:pPr lvl="1">
              <a:buFont typeface="Arial" charset="0"/>
              <a:buNone/>
            </a:pPr>
            <a:r>
              <a:rPr lang="en-US" smtClean="0"/>
              <a:t>sungai dan dampak</a:t>
            </a:r>
          </a:p>
          <a:p>
            <a:pPr lvl="1">
              <a:buFont typeface="Arial" charset="0"/>
              <a:buNone/>
            </a:pPr>
            <a:r>
              <a:rPr lang="en-US" smtClean="0"/>
              <a:t>pengrusakan hutan.</a:t>
            </a:r>
          </a:p>
          <a:p>
            <a:pPr>
              <a:buFont typeface="Arial" charset="0"/>
              <a:buNone/>
            </a:pPr>
            <a:endParaRPr lang="en-US" smtClean="0"/>
          </a:p>
        </p:txBody>
      </p:sp>
      <p:pic>
        <p:nvPicPr>
          <p:cNvPr id="19460" name="Content Placeholder 4" descr="h2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5800" y="1828800"/>
            <a:ext cx="4114800" cy="3810000"/>
          </a:xfrm>
        </p:spPr>
      </p:pic>
    </p:spTree>
    <p:extLst>
      <p:ext uri="{BB962C8B-B14F-4D97-AF65-F5344CB8AC3E}">
        <p14:creationId xmlns:p14="http://schemas.microsoft.com/office/powerpoint/2010/main" val="16675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2800" b="1" dirty="0" smtClean="0"/>
              <a:t>2</a:t>
            </a:r>
            <a:r>
              <a:rPr sz="3200" b="1" dirty="0" smtClean="0"/>
              <a:t>. </a:t>
            </a:r>
            <a:r>
              <a:rPr sz="3200" b="1" dirty="0" err="1" smtClean="0"/>
              <a:t>Kerusakan</a:t>
            </a:r>
            <a:r>
              <a:rPr sz="3200" b="1" dirty="0" smtClean="0"/>
              <a:t> </a:t>
            </a:r>
            <a:r>
              <a:rPr sz="3200" b="1" dirty="0" err="1" smtClean="0"/>
              <a:t>Lingkungan</a:t>
            </a:r>
            <a:r>
              <a:rPr sz="3200" b="1" dirty="0" smtClean="0"/>
              <a:t> </a:t>
            </a:r>
            <a:r>
              <a:rPr sz="3200" b="1" dirty="0" err="1" smtClean="0"/>
              <a:t>Hidup</a:t>
            </a:r>
            <a:r>
              <a:rPr sz="3200" b="1" dirty="0" smtClean="0"/>
              <a:t> </a:t>
            </a:r>
            <a:br>
              <a:rPr sz="3200" b="1" dirty="0" smtClean="0"/>
            </a:br>
            <a:r>
              <a:rPr sz="3200" b="1" dirty="0" err="1" smtClean="0"/>
              <a:t>karena</a:t>
            </a:r>
            <a:r>
              <a:rPr sz="3200" b="1" dirty="0" smtClean="0"/>
              <a:t> </a:t>
            </a:r>
            <a:r>
              <a:rPr sz="3200" b="1" dirty="0" err="1" smtClean="0"/>
              <a:t>Faktor</a:t>
            </a:r>
            <a:r>
              <a:rPr sz="3200" b="1" dirty="0" smtClean="0"/>
              <a:t> </a:t>
            </a:r>
            <a:r>
              <a:rPr sz="3200" b="1" dirty="0" err="1" smtClean="0"/>
              <a:t>Manusia</a:t>
            </a:r>
            <a:endParaRPr sz="3200" b="1" dirty="0" smtClean="0"/>
          </a:p>
        </p:txBody>
      </p:sp>
      <p:sp>
        <p:nvSpPr>
          <p:cNvPr id="2048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dirty="0" smtClean="0"/>
              <a:t>c. </a:t>
            </a:r>
            <a:r>
              <a:rPr lang="en-US" dirty="0" err="1" smtClean="0"/>
              <a:t>Terjadinya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 </a:t>
            </a:r>
            <a:r>
              <a:rPr lang="en-US" dirty="0" err="1" smtClean="0"/>
              <a:t>longsor</a:t>
            </a:r>
            <a:r>
              <a:rPr lang="en-US" dirty="0" smtClean="0"/>
              <a:t>,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rusaknya</a:t>
            </a:r>
            <a:r>
              <a:rPr lang="en-US" dirty="0" smtClean="0"/>
              <a:t> </a:t>
            </a:r>
            <a:r>
              <a:rPr lang="en-US" dirty="0" err="1" smtClean="0"/>
              <a:t>hutan</a:t>
            </a:r>
            <a:r>
              <a:rPr lang="en-US" dirty="0" smtClean="0"/>
              <a:t>.</a:t>
            </a:r>
          </a:p>
          <a:p>
            <a:pPr>
              <a:buFont typeface="Arial" charset="0"/>
              <a:buNone/>
            </a:pPr>
            <a:endParaRPr lang="en-US" dirty="0" smtClean="0"/>
          </a:p>
        </p:txBody>
      </p:sp>
      <p:pic>
        <p:nvPicPr>
          <p:cNvPr id="20484" name="Content Placeholder 4" descr="longsoran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287588"/>
            <a:ext cx="4059238" cy="3044825"/>
          </a:xfrm>
        </p:spPr>
      </p:pic>
      <p:pic>
        <p:nvPicPr>
          <p:cNvPr id="20485" name="Picture 5" descr="2008101023455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7600"/>
            <a:ext cx="36576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58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2400" dirty="0" err="1" smtClean="0">
                <a:solidFill>
                  <a:schemeClr val="tx1"/>
                </a:solidFill>
              </a:rPr>
              <a:t>Beberapa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ulah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manusia</a:t>
            </a:r>
            <a:r>
              <a:rPr sz="2400" dirty="0" smtClean="0">
                <a:solidFill>
                  <a:schemeClr val="tx1"/>
                </a:solidFill>
              </a:rPr>
              <a:t> yang </a:t>
            </a:r>
            <a:r>
              <a:rPr sz="2400" dirty="0" err="1" smtClean="0">
                <a:solidFill>
                  <a:schemeClr val="tx1"/>
                </a:solidFill>
              </a:rPr>
              <a:t>baik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secara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langsung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br>
              <a:rPr sz="2400" dirty="0" smtClean="0">
                <a:solidFill>
                  <a:schemeClr val="tx1"/>
                </a:solidFill>
              </a:rPr>
            </a:br>
            <a:r>
              <a:rPr sz="2400" dirty="0" err="1" smtClean="0">
                <a:solidFill>
                  <a:schemeClr val="tx1"/>
                </a:solidFill>
              </a:rPr>
              <a:t>maupun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tidak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langsung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membawa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dampak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pada</a:t>
            </a:r>
            <a:r>
              <a:rPr sz="2400" dirty="0" smtClean="0">
                <a:solidFill>
                  <a:schemeClr val="tx1"/>
                </a:solidFill>
              </a:rPr>
              <a:t/>
            </a:r>
            <a:br>
              <a:rPr sz="2400" dirty="0" smtClean="0">
                <a:solidFill>
                  <a:schemeClr val="tx1"/>
                </a:solidFill>
              </a:rPr>
            </a:br>
            <a:r>
              <a:rPr sz="2400" dirty="0" err="1" smtClean="0">
                <a:solidFill>
                  <a:schemeClr val="tx1"/>
                </a:solidFill>
              </a:rPr>
              <a:t>kerusakan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lingkungan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hidup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sz="2400" dirty="0" err="1" smtClean="0">
                <a:solidFill>
                  <a:schemeClr val="tx1"/>
                </a:solidFill>
              </a:rPr>
              <a:t>antara</a:t>
            </a:r>
            <a:r>
              <a:rPr sz="2400" dirty="0" smtClean="0">
                <a:solidFill>
                  <a:schemeClr val="tx1"/>
                </a:solidFill>
              </a:rPr>
              <a:t> lain: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pPr>
              <a:buFont typeface="Arial" charset="0"/>
              <a:buAutoNum type="alphaLcPeriod"/>
            </a:pPr>
            <a:r>
              <a:rPr lang="en-US" sz="2000" smtClean="0"/>
              <a:t>Penebangan hutan secara liar</a:t>
            </a:r>
          </a:p>
          <a:p>
            <a:pPr>
              <a:buFont typeface="Arial" charset="0"/>
              <a:buNone/>
            </a:pPr>
            <a:r>
              <a:rPr lang="en-US" sz="2000" smtClean="0"/>
              <a:t>	(penggundulan hutan).</a:t>
            </a:r>
          </a:p>
          <a:p>
            <a:pPr>
              <a:buFont typeface="Arial" charset="0"/>
              <a:buNone/>
            </a:pPr>
            <a:r>
              <a:rPr lang="en-US" sz="2000" smtClean="0"/>
              <a:t>b. Perburuan liar.</a:t>
            </a:r>
          </a:p>
          <a:p>
            <a:pPr>
              <a:buFont typeface="Arial" charset="0"/>
              <a:buNone/>
            </a:pPr>
            <a:r>
              <a:rPr lang="en-US" sz="2000" smtClean="0"/>
              <a:t>c. Merusak hutan bakau.</a:t>
            </a:r>
          </a:p>
          <a:p>
            <a:pPr>
              <a:buFont typeface="Arial" charset="0"/>
              <a:buNone/>
            </a:pPr>
            <a:r>
              <a:rPr lang="en-US" sz="2000" smtClean="0"/>
              <a:t>d. Penimbunan rawa-rawa untuk pemukiman.</a:t>
            </a:r>
          </a:p>
          <a:p>
            <a:pPr>
              <a:buFont typeface="Arial" charset="0"/>
              <a:buNone/>
            </a:pPr>
            <a:r>
              <a:rPr lang="en-US" sz="2000" smtClean="0"/>
              <a:t>e. Pembuangan sampah di sembarang tempat.</a:t>
            </a:r>
          </a:p>
          <a:p>
            <a:pPr>
              <a:buFont typeface="Arial" charset="0"/>
              <a:buNone/>
            </a:pPr>
            <a:r>
              <a:rPr lang="en-US" sz="2000" smtClean="0"/>
              <a:t>f. Bangunan liar di daerah aliran sungai (DAS).</a:t>
            </a:r>
          </a:p>
          <a:p>
            <a:pPr>
              <a:buFont typeface="Arial" charset="0"/>
              <a:buNone/>
            </a:pPr>
            <a:r>
              <a:rPr lang="en-US" sz="2000" smtClean="0"/>
              <a:t>g. Pemanfaatan sumber daya alam secara berlebihan di luar batas.</a:t>
            </a:r>
          </a:p>
          <a:p>
            <a:pPr>
              <a:buFont typeface="Arial" charset="0"/>
              <a:buNone/>
            </a:pPr>
            <a:endParaRPr lang="en-US" sz="1800" smtClean="0"/>
          </a:p>
        </p:txBody>
      </p:sp>
      <p:pic>
        <p:nvPicPr>
          <p:cNvPr id="21508" name="Content Placeholder 4" descr="1036_ave_of_barrels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95800" y="1447800"/>
            <a:ext cx="3886200" cy="2057400"/>
          </a:xfrm>
        </p:spPr>
      </p:pic>
      <p:pic>
        <p:nvPicPr>
          <p:cNvPr id="21509" name="Picture 5" descr="polluti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559175"/>
            <a:ext cx="2057400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Obvious_water_pollutio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546475"/>
            <a:ext cx="1752600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322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Isu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Lokal</a:t>
            </a:r>
            <a:r>
              <a:rPr lang="en-US" sz="2400" dirty="0" smtClean="0"/>
              <a:t>, </a:t>
            </a:r>
            <a:r>
              <a:rPr lang="en-US" sz="2400" dirty="0" err="1" smtClean="0"/>
              <a:t>Nasional</a:t>
            </a:r>
            <a:r>
              <a:rPr lang="en-US" sz="2400" dirty="0" smtClean="0"/>
              <a:t>, Regional </a:t>
            </a:r>
            <a:r>
              <a:rPr lang="en-US" sz="2400" dirty="0" err="1" smtClean="0"/>
              <a:t>dan</a:t>
            </a:r>
            <a:r>
              <a:rPr lang="en-US" sz="2400" dirty="0" smtClean="0"/>
              <a:t> Global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Pengkategorian</a:t>
            </a:r>
            <a:r>
              <a:rPr lang="en-US" sz="2400" dirty="0"/>
              <a:t> </a:t>
            </a:r>
            <a:r>
              <a:rPr lang="en-US" sz="2400" dirty="0" err="1" smtClean="0"/>
              <a:t>isu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accent3"/>
                </a:solidFill>
              </a:rPr>
              <a:t>dampak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, </a:t>
            </a:r>
            <a:r>
              <a:rPr lang="en-US" sz="2400" dirty="0" err="1"/>
              <a:t>apakah</a:t>
            </a:r>
            <a:r>
              <a:rPr lang="en-US" sz="2400" dirty="0"/>
              <a:t> </a:t>
            </a:r>
            <a:r>
              <a:rPr lang="en-US" sz="2400" dirty="0" err="1"/>
              <a:t>dampaknya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lokal</a:t>
            </a:r>
            <a:r>
              <a:rPr lang="en-US" sz="2400" dirty="0"/>
              <a:t>, </a:t>
            </a:r>
            <a:r>
              <a:rPr lang="en-US" sz="2400" dirty="0" err="1"/>
              <a:t>nasional</a:t>
            </a:r>
            <a:r>
              <a:rPr lang="en-US" sz="2400" dirty="0"/>
              <a:t>, regional </a:t>
            </a:r>
            <a:r>
              <a:rPr lang="en-US" sz="2400" dirty="0" err="1"/>
              <a:t>atau</a:t>
            </a:r>
            <a:r>
              <a:rPr lang="en-US" sz="2400" dirty="0"/>
              <a:t> global</a:t>
            </a:r>
            <a:r>
              <a:rPr lang="en-US" sz="2400" dirty="0" smtClean="0"/>
              <a:t>.</a:t>
            </a:r>
          </a:p>
          <a:p>
            <a:r>
              <a:rPr lang="en-US" sz="2400" dirty="0" err="1"/>
              <a:t>D</a:t>
            </a:r>
            <a:r>
              <a:rPr lang="en-US" sz="2400" dirty="0" err="1" smtClean="0"/>
              <a:t>ampak</a:t>
            </a:r>
            <a:r>
              <a:rPr lang="en-US" sz="2400" dirty="0" smtClean="0"/>
              <a:t> </a:t>
            </a:r>
            <a:r>
              <a:rPr lang="en-US" sz="2400" dirty="0"/>
              <a:t>yang </a:t>
            </a:r>
            <a:r>
              <a:rPr lang="en-US" sz="2400" dirty="0" err="1"/>
              <a:t>dimaksud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dampak</a:t>
            </a:r>
            <a:r>
              <a:rPr lang="en-US" sz="2400" dirty="0"/>
              <a:t> yang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 smtClean="0"/>
              <a:t>terlihat</a:t>
            </a:r>
            <a:r>
              <a:rPr lang="en-US" sz="2400" dirty="0" smtClean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dirasakan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langsung</a:t>
            </a:r>
            <a:r>
              <a:rPr lang="en-US" sz="2400" dirty="0"/>
              <a:t> </a:t>
            </a:r>
            <a:r>
              <a:rPr lang="en-US" sz="2400" dirty="0" err="1"/>
              <a:t>akibat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 yang </a:t>
            </a:r>
            <a:r>
              <a:rPr lang="en-US" sz="2400" dirty="0" err="1"/>
              <a:t>terjadi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 err="1" smtClean="0"/>
              <a:t>Pembagian</a:t>
            </a:r>
            <a:r>
              <a:rPr lang="en-US" sz="2400" dirty="0" smtClean="0"/>
              <a:t> </a:t>
            </a:r>
            <a:r>
              <a:rPr lang="en-US" sz="2400" dirty="0" err="1"/>
              <a:t>isu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 </a:t>
            </a:r>
            <a:r>
              <a:rPr lang="en-US" sz="2400" dirty="0" err="1"/>
              <a:t>lokal</a:t>
            </a:r>
            <a:r>
              <a:rPr lang="en-US" sz="2400" dirty="0"/>
              <a:t>, </a:t>
            </a:r>
            <a:r>
              <a:rPr lang="en-US" sz="2400" dirty="0" err="1"/>
              <a:t>nasional</a:t>
            </a:r>
            <a:r>
              <a:rPr lang="en-US" sz="2400" dirty="0"/>
              <a:t>, regional </a:t>
            </a:r>
            <a:r>
              <a:rPr lang="en-US" sz="2400" dirty="0" err="1"/>
              <a:t>dan</a:t>
            </a:r>
            <a:r>
              <a:rPr lang="en-US" sz="2400" dirty="0"/>
              <a:t> global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melihat</a:t>
            </a:r>
            <a:r>
              <a:rPr lang="en-US" sz="2400" dirty="0"/>
              <a:t> </a:t>
            </a:r>
            <a:r>
              <a:rPr lang="en-US" sz="2400" dirty="0" err="1"/>
              <a:t>dampak</a:t>
            </a:r>
            <a:r>
              <a:rPr lang="en-US" sz="2400" dirty="0"/>
              <a:t> yang </a:t>
            </a:r>
            <a:r>
              <a:rPr lang="en-US" sz="2400" dirty="0" err="1"/>
              <a:t>terjadi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langsung</a:t>
            </a:r>
            <a:r>
              <a:rPr lang="en-US" sz="2400" dirty="0"/>
              <a:t>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dirasakan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lokal</a:t>
            </a:r>
            <a:r>
              <a:rPr lang="en-US" sz="2400" dirty="0"/>
              <a:t>, </a:t>
            </a:r>
            <a:r>
              <a:rPr lang="en-US" sz="2400" dirty="0" err="1"/>
              <a:t>dampak</a:t>
            </a:r>
            <a:r>
              <a:rPr lang="en-US" sz="2400" dirty="0"/>
              <a:t> </a:t>
            </a:r>
            <a:r>
              <a:rPr lang="en-US" sz="2400" dirty="0" err="1"/>
              <a:t>nasional</a:t>
            </a:r>
            <a:r>
              <a:rPr lang="en-US" sz="2400" dirty="0"/>
              <a:t>, regional </a:t>
            </a:r>
            <a:r>
              <a:rPr lang="en-US" sz="2400" dirty="0" err="1"/>
              <a:t>atau</a:t>
            </a:r>
            <a:r>
              <a:rPr lang="en-US" sz="2400" dirty="0"/>
              <a:t> global. </a:t>
            </a:r>
          </a:p>
        </p:txBody>
      </p:sp>
    </p:spTree>
    <p:extLst>
      <p:ext uri="{BB962C8B-B14F-4D97-AF65-F5344CB8AC3E}">
        <p14:creationId xmlns:p14="http://schemas.microsoft.com/office/powerpoint/2010/main" val="236508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268137"/>
              </p:ext>
            </p:extLst>
          </p:nvPr>
        </p:nvGraphicFramePr>
        <p:xfrm>
          <a:off x="1143000" y="1447800"/>
          <a:ext cx="7620000" cy="34263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7658"/>
                <a:gridCol w="1068933"/>
                <a:gridCol w="626396"/>
                <a:gridCol w="1009193"/>
                <a:gridCol w="347998"/>
                <a:gridCol w="429197"/>
                <a:gridCol w="278398"/>
                <a:gridCol w="115999"/>
                <a:gridCol w="405997"/>
                <a:gridCol w="162399"/>
                <a:gridCol w="359598"/>
                <a:gridCol w="591596"/>
                <a:gridCol w="684395"/>
                <a:gridCol w="626396"/>
                <a:gridCol w="665847"/>
              </a:tblGrid>
              <a:tr h="163559">
                <a:tc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No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</a:rPr>
                        <a:t>Isu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lingkungan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Deskripsi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159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Sifat 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2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39700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Nasional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Regional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 marL="76200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Pemanasan 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Pemanasan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global  (global  warming)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Pemanasan global mengakibatkan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pada  dasarnya  merupakan  fenomena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</a:rPr>
                        <a:t>dampak</a:t>
                      </a:r>
                      <a:r>
                        <a:rPr lang="en-US" sz="900" dirty="0">
                          <a:effectLst/>
                        </a:rPr>
                        <a:t> yang </a:t>
                      </a:r>
                      <a:r>
                        <a:rPr lang="en-US" sz="900" dirty="0" err="1">
                          <a:effectLst/>
                        </a:rPr>
                        <a:t>luas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dan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serius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bagi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peningkatan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016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temperatur   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dari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</a:rPr>
                        <a:t>lingkungan</a:t>
                      </a:r>
                      <a:r>
                        <a:rPr lang="en-US" sz="900" dirty="0">
                          <a:effectLst/>
                        </a:rPr>
                        <a:t>  bio-</a:t>
                      </a:r>
                      <a:r>
                        <a:rPr lang="en-US" sz="900" dirty="0" err="1">
                          <a:effectLst/>
                        </a:rPr>
                        <a:t>geofisik</a:t>
                      </a:r>
                      <a:r>
                        <a:rPr lang="en-US" sz="900" dirty="0">
                          <a:effectLst/>
                        </a:rPr>
                        <a:t>  (</a:t>
                      </a:r>
                      <a:r>
                        <a:rPr lang="en-US" sz="900" dirty="0" err="1">
                          <a:effectLst/>
                        </a:rPr>
                        <a:t>seperti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tahun ke tahun karena terjadinya efek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</a:rPr>
                        <a:t>pelelehan</a:t>
                      </a:r>
                      <a:r>
                        <a:rPr lang="en-US" sz="900" dirty="0">
                          <a:effectLst/>
                        </a:rPr>
                        <a:t>  </a:t>
                      </a:r>
                      <a:r>
                        <a:rPr lang="en-US" sz="900" dirty="0" err="1">
                          <a:effectLst/>
                        </a:rPr>
                        <a:t>es</a:t>
                      </a:r>
                      <a:r>
                        <a:rPr lang="en-US" sz="900" dirty="0">
                          <a:effectLst/>
                        </a:rPr>
                        <a:t>  di  </a:t>
                      </a:r>
                      <a:r>
                        <a:rPr lang="en-US" sz="900" dirty="0" err="1">
                          <a:effectLst/>
                        </a:rPr>
                        <a:t>kutub</a:t>
                      </a:r>
                      <a:r>
                        <a:rPr lang="en-US" sz="900" dirty="0">
                          <a:effectLst/>
                        </a:rPr>
                        <a:t>,  </a:t>
                      </a:r>
                      <a:r>
                        <a:rPr lang="en-US" sz="900" dirty="0" err="1">
                          <a:effectLst/>
                        </a:rPr>
                        <a:t>kenaikan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rumah  kaca  (greenhouse  effect)  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muka  air  laut,  perluasan  gurun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disebabkan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254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oleh  meningkatnya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emisi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pasir,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peningkatan   hujan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7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gas   karbondioksida   (CO</a:t>
                      </a:r>
                      <a:r>
                        <a:rPr lang="en-US" sz="900" baseline="-25000">
                          <a:effectLst/>
                        </a:rPr>
                        <a:t>2</a:t>
                      </a:r>
                      <a:r>
                        <a:rPr lang="en-US" sz="900">
                          <a:effectLst/>
                        </a:rPr>
                        <a:t>),   metana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banjir, perubahan iklim, punahnya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(CH</a:t>
                      </a:r>
                      <a:r>
                        <a:rPr lang="en-US" sz="900" baseline="-25000">
                          <a:effectLst/>
                        </a:rPr>
                        <a:t>4</a:t>
                      </a:r>
                      <a:r>
                        <a:rPr lang="en-US" sz="900">
                          <a:effectLst/>
                        </a:rPr>
                        <a:t>),  dinitrooksida  (N</a:t>
                      </a:r>
                      <a:r>
                        <a:rPr lang="en-US" sz="900" baseline="-25000">
                          <a:effectLst/>
                        </a:rPr>
                        <a:t>2</a:t>
                      </a:r>
                      <a:r>
                        <a:rPr lang="en-US" sz="900">
                          <a:effectLst/>
                        </a:rPr>
                        <a:t>O)  dan  CFC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flora  dan  fauna  tertentu,  migrasi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sehingga energi matahari terperangkap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fauna  dan  hama  penyakit,  dsb).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dalam atmosfer bumi.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Sedangkan dampak bagi aktivitas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sosial-ekonomi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masyarakat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meliputi  :  (a)  gangguan terhadap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fungsi  kawasan  pesisir  dan  kota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pantai,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(b)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gangguan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terhadap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fungsi prasarana dan sarana seperti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jaringan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jalan,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pelabuhan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bandara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(c)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gangguan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terhadap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permukiman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penduduk,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(d)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pengurangan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produktivitas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pertanian,  (e)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peningkatan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resiko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9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kanker dan wabah penyakit, dsb).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47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85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8213" y="589895"/>
          <a:ext cx="6773123" cy="61328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511"/>
                <a:gridCol w="217849"/>
                <a:gridCol w="1227876"/>
                <a:gridCol w="306969"/>
                <a:gridCol w="198045"/>
                <a:gridCol w="247556"/>
                <a:gridCol w="138631"/>
                <a:gridCol w="217849"/>
                <a:gridCol w="237653"/>
                <a:gridCol w="346578"/>
                <a:gridCol w="128729"/>
                <a:gridCol w="237653"/>
                <a:gridCol w="59413"/>
                <a:gridCol w="207947"/>
                <a:gridCol w="168338"/>
                <a:gridCol w="227751"/>
                <a:gridCol w="89120"/>
                <a:gridCol w="69316"/>
                <a:gridCol w="306969"/>
                <a:gridCol w="505014"/>
                <a:gridCol w="584231"/>
                <a:gridCol w="534720"/>
                <a:gridCol w="415894"/>
                <a:gridCol w="49511"/>
              </a:tblGrid>
              <a:tr h="1425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Isu lingkungan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270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Deskripsi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39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Sifat 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66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397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Lokal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Nasional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Regional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Global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Penipisan lapisan ozon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Dalam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016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lapisan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12700"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stratosfer  di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bawah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Dengan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635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berkurangnya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lapisan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V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pengaruh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radiasi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ultraviolet,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CFC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ozon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dalam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4953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stratosfer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terurai  dan  membebaskan  atom  klor,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terbentuknya  lubang ozon (ozone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sesuai reaksi: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hole)   yang   makin  luas,   maka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93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CFC-11: CCl</a:t>
                      </a:r>
                      <a:r>
                        <a:rPr lang="en-US" sz="800" baseline="-25000">
                          <a:effectLst/>
                        </a:rPr>
                        <a:t>3</a:t>
                      </a:r>
                      <a:r>
                        <a:rPr lang="en-US" sz="800">
                          <a:effectLst/>
                        </a:rPr>
                        <a:t>F +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UV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50800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Cl  +  CCl</a:t>
                      </a:r>
                      <a:r>
                        <a:rPr lang="en-US" sz="800" baseline="-25000">
                          <a:effectLst/>
                        </a:rPr>
                        <a:t>2</a:t>
                      </a:r>
                      <a:r>
                        <a:rPr lang="en-US" sz="800">
                          <a:effectLst/>
                        </a:rPr>
                        <a:t>F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radiasi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ultraviolet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lebih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banyak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CFC-12: CCl</a:t>
                      </a:r>
                      <a:r>
                        <a:rPr lang="en-US" sz="800" baseline="-25000">
                          <a:effectLst/>
                        </a:rPr>
                        <a:t>2</a:t>
                      </a:r>
                      <a:r>
                        <a:rPr lang="en-US" sz="800">
                          <a:effectLst/>
                        </a:rPr>
                        <a:t>F</a:t>
                      </a:r>
                      <a:r>
                        <a:rPr lang="en-US" sz="800" baseline="-25000">
                          <a:effectLst/>
                        </a:rPr>
                        <a:t>2</a:t>
                      </a:r>
                      <a:r>
                        <a:rPr lang="en-US" sz="800">
                          <a:effectLst/>
                        </a:rPr>
                        <a:t> + UV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508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Cl +  CClF</a:t>
                      </a:r>
                      <a:r>
                        <a:rPr lang="en-US" sz="800" baseline="-250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sampai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permukaan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bumi.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178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Klor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889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mempercepat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penguraian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Badan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762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proteksi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R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lingkungan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ozon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651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menjadi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ct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gas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oksigen.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Amerika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(EPA)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R="254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memperkirakan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Diperkirakan satu atom klor akan dapat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5%  ozon  yang  berkurang  akan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376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mengurai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889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100.000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molekulO</a:t>
                      </a:r>
                      <a:r>
                        <a:rPr lang="en-US" sz="800" baseline="-25000">
                          <a:effectLst/>
                        </a:rPr>
                        <a:t>3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dapat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menyebabkan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gangguan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09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(Darmono, 2001). Di samping itu, gas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50800">
                        <a:lnSpc>
                          <a:spcPts val="109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pada makhluk hidup, antara lain: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14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dari rumah kaca dan beberapa atom lain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9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·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Lebih  banyak  kasus  kanker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yang mengandung brom, seperti metil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kulit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melanoma  yang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sering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Bromidadan halon juga ikut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berakibat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254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fatal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7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23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memperbesar penguraian ozon.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menyebabkan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kematian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tiap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·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tahun.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7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Menaikkan kasus katarak pada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mata,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kulit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terbakar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matahari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dan kanker mata pada sapi.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07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·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Menghambat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daya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kebal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(imunitas)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pada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manusia,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sehingga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39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lebih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mudah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terinfeksi penyakit.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07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·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Penurunan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produksi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tanaman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pangan,  seperti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beras,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jagung,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dan kedelai.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55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·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Kenaikkan suhu udara, karena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terjadi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perubahan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iklim,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penurunan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produksi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pertanian,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dan kematian hewan liar yang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8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dilindungi.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32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341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010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Matrik Isu lingkungan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39700">
                        <a:lnSpc>
                          <a:spcPts val="136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03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35100" y="1585378"/>
          <a:ext cx="7499350" cy="45254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5954"/>
                <a:gridCol w="1129973"/>
                <a:gridCol w="446677"/>
                <a:gridCol w="277664"/>
                <a:gridCol w="507039"/>
                <a:gridCol w="108651"/>
                <a:gridCol w="325954"/>
                <a:gridCol w="398388"/>
                <a:gridCol w="543256"/>
                <a:gridCol w="108651"/>
                <a:gridCol w="265592"/>
                <a:gridCol w="325954"/>
                <a:gridCol w="96579"/>
                <a:gridCol w="482894"/>
                <a:gridCol w="476255"/>
                <a:gridCol w="598789"/>
                <a:gridCol w="513679"/>
                <a:gridCol w="567401"/>
              </a:tblGrid>
              <a:tr h="170220">
                <a:tc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No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Isu lingkungan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Deskripsi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Dampak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Sifat Dampak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617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397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Lokal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Nasional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Regional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Global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58148">
                <a:tc>
                  <a:txBody>
                    <a:bodyPr/>
                    <a:lstStyle/>
                    <a:p>
                      <a:pPr marL="762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Hujan Asam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Proses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254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revolusi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industri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Dampak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dari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889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hujan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asam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mengakibatkan   timbulnya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zat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adalah proses korosi menjadi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726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4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pencemar  udara  seperti  CO</a:t>
                      </a:r>
                      <a:r>
                        <a:rPr lang="en-US" sz="1000" baseline="-25000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,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lebih cepat, iritasi pada kulit,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90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38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SO</a:t>
                      </a:r>
                      <a:r>
                        <a:rPr lang="en-US" sz="1000" baseline="-25000">
                          <a:effectLst/>
                        </a:rPr>
                        <a:t>x</a:t>
                      </a:r>
                      <a:r>
                        <a:rPr lang="en-US" sz="1000">
                          <a:effectLst/>
                        </a:rPr>
                        <a:t>,   NO</a:t>
                      </a:r>
                      <a:r>
                        <a:rPr lang="en-US" sz="1000" baseline="-25000">
                          <a:effectLst/>
                        </a:rPr>
                        <a:t>x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397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diudara.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Senyawa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menganggu 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system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05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pencemar tersebut dapat bereaksi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pernafasan,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Menyebabkan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dengan   air   hujan   dan   turun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pengasaman tanah.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menjadi senyawa asam.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714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56941">
                <a:tc>
                  <a:txBody>
                    <a:bodyPr/>
                    <a:lstStyle/>
                    <a:p>
                      <a:pPr marL="76200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Kebakaran hutan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Proses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kebakaran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hutan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dapat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Dampak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25400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dari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R="12700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pembakaran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terjadi karena proses alami atau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hutan   adalah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memberikan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ulah  dari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manusia.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Kebakaran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kontribusi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CO2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diudara,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oleh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ulah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manusia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biasanya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hilangnya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keanekaragaman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bermaksud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untuk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pembukaan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hayati, ekonomi hasil hutan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lahan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untuk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perkebunan.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Asap.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143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Asap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yang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Manusia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dengan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sengaja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dihasilkan dapat menganggu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membakar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hutan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supaya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kesehatan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(system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memudahkan proses clearing.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pernafasan)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dapat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mengganggu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aktivitas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lainnya seperti penerbangan.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Dampak asap ini tidak hanya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bersifat local akan tetapi bisa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berdampak   pada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Negara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lain.Contoh kebakaran hutan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65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asapnya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sampai  ke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Negara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90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singapura dan Malaysia.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 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931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35100" y="1626787"/>
          <a:ext cx="7499349" cy="4442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5172"/>
                <a:gridCol w="840459"/>
                <a:gridCol w="417311"/>
                <a:gridCol w="420230"/>
                <a:gridCol w="268480"/>
                <a:gridCol w="618672"/>
                <a:gridCol w="140077"/>
                <a:gridCol w="163423"/>
                <a:gridCol w="385211"/>
                <a:gridCol w="326845"/>
                <a:gridCol w="116730"/>
                <a:gridCol w="175096"/>
                <a:gridCol w="175096"/>
                <a:gridCol w="315172"/>
                <a:gridCol w="105057"/>
                <a:gridCol w="128404"/>
                <a:gridCol w="420230"/>
                <a:gridCol w="461085"/>
                <a:gridCol w="578983"/>
                <a:gridCol w="578983"/>
                <a:gridCol w="548633"/>
              </a:tblGrid>
              <a:tr h="164590">
                <a:tc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Isu lingkungan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Deskripsi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Sifat 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64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397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Nasional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Regional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 marL="762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5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Pencemaran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minyak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Hasil ekploitasi minyak bumi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diangkut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dari  lepasnya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crude  oil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51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lepas pantai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oleh kapal tanker ke tempat pengolahan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diperairan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lepas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pantai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minyak bumi (crude oil). Pencemaran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50800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mengakibatkan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algn="ct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tersebut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minyak   bumi   dilepas   pantai   bisa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dapat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381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tersebar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tergantung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kepada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diakibatkan oleh sistem penampungan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gelombang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air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laut.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Penyebaran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 bocor, atau kapal tenggelam 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 tersebut  dapat  berdampak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  lepasnya  crude  oil  ke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381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beberapa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negara.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badan perairan (laut lepas)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akibat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dari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pencemaran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tersebut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adalah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tertutupnya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lapisan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permukaan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laut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dapat   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penetrasi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matahari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berkurang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  proses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fotosintesis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terganggu,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pengikatan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oksigen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terganggu dan dapat 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kematian organisme laut.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57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 marL="762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6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635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Pertumbuhan populasi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Pertambahan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penduduk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dunia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pertumbuhan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penduduk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mengikuti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889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pertumbuhan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secara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eksponensial merupakan permasalahan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peningkatan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1270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kebutuhan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sumber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lingkungan.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81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Pertumbuhan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penduduk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daya   alam   dan   ruang.   Untuk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peningkatan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kebutuhan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sumber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alam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01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kebutuhan  sumber  daya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alam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dapat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139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over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ruang.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eksploitasi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sedangkan  kebutuhan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ruang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pengalihan  lahan  dari  hutan  atau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daerah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hijau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143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menjadi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pemukiman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656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35101" y="1708877"/>
          <a:ext cx="7499348" cy="42784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5172"/>
                <a:gridCol w="1257771"/>
                <a:gridCol w="536960"/>
                <a:gridCol w="105057"/>
                <a:gridCol w="233461"/>
                <a:gridCol w="221788"/>
                <a:gridCol w="186769"/>
                <a:gridCol w="326845"/>
                <a:gridCol w="385211"/>
                <a:gridCol w="373538"/>
                <a:gridCol w="93384"/>
                <a:gridCol w="408557"/>
                <a:gridCol w="233461"/>
                <a:gridCol w="291826"/>
                <a:gridCol w="361864"/>
                <a:gridCol w="461085"/>
                <a:gridCol w="578983"/>
                <a:gridCol w="578983"/>
                <a:gridCol w="548633"/>
              </a:tblGrid>
              <a:tr h="164590">
                <a:tc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Isu lingkungan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Deskripsi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12395"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Sifat 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64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397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Nasional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Regional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56807">
                <a:tc>
                  <a:txBody>
                    <a:bodyPr/>
                    <a:lstStyle/>
                    <a:p>
                      <a:pPr marL="762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Desertifikasi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Desertifikasi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atau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penggurunan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413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dari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desertifikasi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merupakan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penurunan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kemampuan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mulanya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62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daratan.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proses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desertifikasi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tetapi sekarang sudah menjadi isu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proses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pengurangan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1016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   berdampak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produktifitas yang secara bertahap 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seluruh dunia. Kasus desertifikasi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penipisan  lahan  bagian  atas  karena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 meksiko menyebabkan emigrasi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aktivitas   manusia   dan   iklim   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penduduk  ke  USA.  Selain  itu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01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bervariasi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seperti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kekeringan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desertifikasi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banjir.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semakin meningkatnya lahan kritis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dimuka bumi sehingga sink untuk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penangkapan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CO2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menjadi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semakin berkurang.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657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 marL="762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Penurunan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Keanekaragaman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hayati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adalah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Penurunan keanekaragaman hayati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51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keanekaragaman hayati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keberagaman  spesies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016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mahluk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hidup.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sekarang sudah menjadi isu 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Keanekaragaman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hayati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tidak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hanya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  di  bahas  dalam  beberapa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568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mewakili jumlah atau presentasi spesies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konvensi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37795"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dunia.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 ada disuatu wilayah, meliputi juga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penurunan keanekaragaman hayati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keunikan   antar   spesies,   gen   serta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adalah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karena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keanekaragaman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ekosistem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889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merupakan   sumber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hayati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ini   mempunyai   potensi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daya alam yang dapat diperbaharui.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  besar  bagi  manusia  baik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untuk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kesehatan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(sumber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0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obat),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Sumber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52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801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mempunyai potensi ekonomi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255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35100" y="1889911"/>
          <a:ext cx="7499350" cy="38889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9299"/>
                <a:gridCol w="1420483"/>
                <a:gridCol w="206199"/>
                <a:gridCol w="286388"/>
                <a:gridCol w="549864"/>
                <a:gridCol w="378032"/>
                <a:gridCol w="217655"/>
                <a:gridCol w="320754"/>
                <a:gridCol w="378032"/>
                <a:gridCol w="103100"/>
                <a:gridCol w="217655"/>
                <a:gridCol w="217655"/>
                <a:gridCol w="229110"/>
                <a:gridCol w="160377"/>
                <a:gridCol w="423854"/>
                <a:gridCol w="428436"/>
                <a:gridCol w="647236"/>
                <a:gridCol w="568193"/>
                <a:gridCol w="437028"/>
              </a:tblGrid>
              <a:tr h="161523">
                <a:tc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Isu lingkungan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Deskripsi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52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Sifat 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35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Nasional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Regional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 marL="76200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9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Pencemaran limbah B3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Didalam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Peraturan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Pemerintah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R.I.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B3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merupakan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6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Nomor   18   Tahun   1999   tentang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berbahay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524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beracun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Pengelolaan Limbah Bahan Berbahaya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penanangganannya  harus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secara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  Beracun,  yang  dimaksud  dengan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khusus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dengan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Konsep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from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B3  dapat  diartikan  “Semua  bahan/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Cradle to grave. Kondisi sekarang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senyawa baik padat, cair, ataupun gas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 B3 tidak berdampak 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   mempunyai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potensi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merusak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saja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karena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397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kegiatan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terhadap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kesehatan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manusia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serta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pemindahan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81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B3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antar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lingkungan   akibat   sifat-sifat   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negara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bahkan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dimiliki senyawa tersebut”.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membuang   di   laut   lepas.   Hal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 B3 diidentifikasi sebagai bahan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tersebut menyebabkan isu tentang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kimiadengansatuataulebih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  B3  menjadi  isu  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karakteristik: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karena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bisa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kepada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mudah meledak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semua negara apabila pembuangan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mudah terbakar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  B3  di  laut  lepas  terjadi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bersifat reaktif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kebocoran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atau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pembuangan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beracun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limbah B3 ke teretori negara lain.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penyebab infeksi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 limbah B3  bersifat  akut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bersifat korosif.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sampai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kematian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508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bagi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mahluk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hidup.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52021">
                <a:tc>
                  <a:txBody>
                    <a:bodyPr/>
                    <a:lstStyle/>
                    <a:p>
                      <a:pPr marL="76200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10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Kekeringan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Kekeringan  adalah  kekurang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air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R="12700" algn="r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dari   kekeringan   bisa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55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  akibat  sumber  air  tidak  dapat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gangguan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menyediakan   kebutuhan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air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bagi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7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kesehatan, keterancaman pangan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7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manusia atau mahluk hidup lainnya.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37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5067" y="601447"/>
          <a:ext cx="6779415" cy="63713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557"/>
                <a:gridCol w="218051"/>
                <a:gridCol w="733446"/>
                <a:gridCol w="495571"/>
                <a:gridCol w="386546"/>
                <a:gridCol w="555040"/>
                <a:gridCol w="753268"/>
                <a:gridCol w="376634"/>
                <a:gridCol w="148671"/>
                <a:gridCol w="118937"/>
                <a:gridCol w="118937"/>
                <a:gridCol w="109026"/>
                <a:gridCol w="168494"/>
                <a:gridCol w="69380"/>
                <a:gridCol w="59469"/>
                <a:gridCol w="327077"/>
                <a:gridCol w="505483"/>
                <a:gridCol w="584774"/>
                <a:gridCol w="535217"/>
                <a:gridCol w="416280"/>
                <a:gridCol w="49557"/>
              </a:tblGrid>
              <a:tr h="1427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No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Isu lingkungan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7493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Deskripsi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Sifat 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67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Lokal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Nasional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Regional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Global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11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Banjir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Banjir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merupakan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fenomena   alam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Dampak dari banjir menyebabkan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V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V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ketika sungai tidak dapat menampung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gangguan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kesehatan,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limpaan   air   hujan   karena   proses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keterkendalaan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kegiatan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aktivitas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infiltrasi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651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mengalmi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penurunan.Hal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manusia, penurunan produktivitas.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tersebut  terjadi  karena  daerah  hijau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banjir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merupakan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sebagai   penahan   larian   air   hujan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dampak  lokal,  akan  tetapi  bisa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berkurang.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juga menjadi skala nasional seperti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banjir dijakarta yang menghambat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aktivitas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nasional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karena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bandara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terisolasi.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427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12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Deforestasi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Menurunnya luasan hutan yang terjadi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R="381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kegiatan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R="381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ilegal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loging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V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akibat kegiatan ilegal logging.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berdampak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skala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254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nasional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karena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terjadi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R="381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penurunan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sumber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daya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alam   baik   dari   hasil   hutan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,keanekaragaman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maupun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konservasi air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180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13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Pencemaran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0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limbah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Menurut  Undang-Undang  Nomor  23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Pencemaran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143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terjadi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akibat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V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08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industri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Tahun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1997   tentang   Pengelolaan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pengelolaan limbah industri yang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99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Lingkungan  Hidup,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99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yang  dimaksud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lnSpc>
                          <a:spcPts val="995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tidak baik dan benar. Dampak dari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dengan  pencemaran  lingkungan  hidup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pencemaran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adalah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gangguan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adalah : masuknya atau dimasukkannya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kesehatan,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penurunan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kualitas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makhluk  hidup,  zat,  energi,  dan  atau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lingkungan dan dapat menurunkan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komponen  lain  ke  dalam  lingkungan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produktivitas.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Dampak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dari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hidup oleh kegiatan manusia sehingga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pencemaran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889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limbah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industri  ini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kualitasnya  turun  sampai  ke  tingkat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bisa   berskala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1143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nasional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karena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tertentu yang menyebabkan lingkungan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pencemaran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62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bisa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terjadi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dibadan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hidup  tidak  dapat  berfungsi  sesuai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perairan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mengalir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889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atau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udara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2378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dengan peruntukannya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sehingga  dampaknya  tidak hanya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satu daerah  tetapi  dirasakan  oleh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189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daerah lain.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3062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341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010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"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Matrik Isu lingkungan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8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0">
                        <a:lnSpc>
                          <a:spcPts val="136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9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8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05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35100" y="1739499"/>
          <a:ext cx="7499349" cy="42172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6027"/>
                <a:gridCol w="1359531"/>
                <a:gridCol w="1874837"/>
                <a:gridCol w="361811"/>
                <a:gridCol w="54820"/>
                <a:gridCol w="153495"/>
                <a:gridCol w="186387"/>
                <a:gridCol w="142532"/>
                <a:gridCol w="197351"/>
                <a:gridCol w="109640"/>
                <a:gridCol w="186387"/>
                <a:gridCol w="263135"/>
                <a:gridCol w="559162"/>
                <a:gridCol w="646874"/>
                <a:gridCol w="592054"/>
                <a:gridCol w="515306"/>
              </a:tblGrid>
              <a:tr h="157881">
                <a:tc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No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3175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Isu lingkungan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7747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Deskripsi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254000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Sifat 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1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Nasional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Regional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Global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 marL="762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14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Longsor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Longsor   adalah   terkikisnya   daratan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dari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longsor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bisa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2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oleh air lairan (run off) karena penahan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kerusakan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air larian (daerah hijau) berkurang.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tempat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889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tinggal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atau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tempat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kegiatan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762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aktivitas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seperti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ladang,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sawah  dan  juga  bisa  menganggu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transportasi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kegiatan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perekonomian. Dampaknya sangat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dirasakan  bagi  daerah  lokal  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ada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kemungkinan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R="254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berantai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kedaerah lainnya.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578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 marL="762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Erosi pantai (Abrasi)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Erosi adalah terkikisnya lahan daratan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62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erosi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pantai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berdampak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1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pantai akibat gelombang air laut.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lokal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62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dapat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menyebabkan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kerusakan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54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tempat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143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tinggal,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hilang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potensi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ekonomi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12700" algn="r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seperti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6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kegiatan pariwisata.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 marL="76200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16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Intrusi air laut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Masuknya air laut (asin) mengisi ruang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9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Ampak dari intrusi air laut adalah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V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249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bawah  tanah  akibat  air  tanah  telah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marL="508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terjadinya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7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kekurangan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14300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stok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air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banyak  digunakan  oleh  manusia  dan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gridSpan="8"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tawar, menganggu kesehatan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tidak  adanya  tahanan  intrusi  air  laut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  <a:tr h="131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4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seperti kawasan manggrove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550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453</TotalTime>
  <Words>2301</Words>
  <Application>Microsoft Office PowerPoint</Application>
  <PresentationFormat>On-screen Show (4:3)</PresentationFormat>
  <Paragraphs>3277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Solstice</vt:lpstr>
      <vt:lpstr>Pertumbuhan Penduduk dan Masalah Lingkungan Hidup</vt:lpstr>
      <vt:lpstr>Unsur-unsur lingkungan hidup  </vt:lpstr>
      <vt:lpstr>C. PENTINGNYA LINGKUNGAN BAGI KEHIDUPAN </vt:lpstr>
      <vt:lpstr>C. PENTINGNYA LINGKUNGAN BAGI KEHIDUPAN</vt:lpstr>
      <vt:lpstr>Data Kependudukan Indonesia (Proyeksi Penduduk Indonesia, Indonesia Population Projection 2010-2035, Badan Perencanaan Pembangunan Nasional, Badan Pusat statistik, United Nation Population Fund, 2013)</vt:lpstr>
      <vt:lpstr>Data Kependudukan Indonesia (Proyeksi Penduduk Indonesia, Indonesia Population Projection 2010-2035, Badan Perencanaan Pembangunan Nasional, Badan Pusat statistik, United Nation Population Fund, 2013)</vt:lpstr>
      <vt:lpstr>Kondisi dan Kualitas Lingkungan Hidup Indonesia (Statistik Lingkungan Hidup Indonesia, BPS Indonesia, 2017)  Status Kualitas Air Sungai </vt:lpstr>
      <vt:lpstr>Kondisi dan Kualitas Lingkungan Hidup Indonesia (Statistik Lingkungan Hidup Indonesia, BPS Indonesia, 2017)  Status Kualitas Air Sungai </vt:lpstr>
      <vt:lpstr>Kondisi dan Kualitas Lingkungan Hidup Indonesia (Statistik Lingkungan Hidup Indonesia, BPS Indonesia, 2017)  Status Kualitas Air Sungai </vt:lpstr>
      <vt:lpstr>Kondisi dan Kualitas Lingkungan Hidup Indonesia (Statistik Lingkungan Hidup Indonesia, BPS Indonesia, 2017)  Status Kualitas Air Sungai </vt:lpstr>
      <vt:lpstr>Kondisi dan Kualitas Lingkungan Hidup Indonesia (Statistik Lingkungan Hidup Indonesia, BPS Indonesia, 2017)  Status Kualitas Air Sungai </vt:lpstr>
      <vt:lpstr>Penentuan Kualitas Air Berdasarkan PP Republik Indonesia No. 82 Tahun 2001tenang Pengelolaan Kualitas Air dan Pengendalian Pencemaran Air</vt:lpstr>
      <vt:lpstr>Penentuan Kualitas Air Berdasarkan PP Republik Indonesia No. 82 Tahun 2001tenang Pengelolaan Kualitas Air dan Pengendalian Pencemaran Air</vt:lpstr>
      <vt:lpstr>Penentuan Kualitas Air Berdasarkan PP Republik Indonesia No. 82 Tahun 2001tenang Pengelolaan Kualitas Air dan Pengendalian Pencemaran Air</vt:lpstr>
      <vt:lpstr>Kondisi dan Kualitas Lingkungan Hidup Indonesia (Statistik Lingkungan Hidup Indonesia, BPS Indonesia, 2017)  Status Kualitas Air Sungai </vt:lpstr>
      <vt:lpstr>PowerPoint Presentation</vt:lpstr>
      <vt:lpstr>PowerPoint Presentation</vt:lpstr>
      <vt:lpstr>Sumber Daya Alam dan Jasa-jasanya</vt:lpstr>
      <vt:lpstr>JASA EKOSISTEM</vt:lpstr>
      <vt:lpstr>D. KERUSAKAN LINGKUNGAN HIDUP </vt:lpstr>
      <vt:lpstr>1. Bentuk Kerusakan Lingkungan  Hidup Akibat Peristiwa Alam </vt:lpstr>
      <vt:lpstr>1. Bentuk Kerusakan Lingkungan  Hidup Akibat Peristiwa Alam </vt:lpstr>
      <vt:lpstr>1. Bentuk Kerusakan Lingkungan  Hidup Akibat Peristiwa Alam </vt:lpstr>
      <vt:lpstr>  2. Kerusakan Lingkungan Hidup  karena Faktor Manusia </vt:lpstr>
      <vt:lpstr>2. Kerusakan Lingkungan Hidup  karena Faktor Manusia</vt:lpstr>
      <vt:lpstr>2. Kerusakan Lingkungan Hidup  karena Faktor Manusia</vt:lpstr>
      <vt:lpstr>Beberapa ulah manusia yang baik secara langsung  maupun tidak langsung membawa dampak pada kerusakan lingkungan hidup antara lain:</vt:lpstr>
      <vt:lpstr>Isu Lingkungan Lokal, Nasional, Regional dan Global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Lingkungan Hidup Manusia</dc:title>
  <dc:creator>Windows User</dc:creator>
  <cp:lastModifiedBy>Windows User</cp:lastModifiedBy>
  <cp:revision>74</cp:revision>
  <dcterms:created xsi:type="dcterms:W3CDTF">2018-10-14T20:50:52Z</dcterms:created>
  <dcterms:modified xsi:type="dcterms:W3CDTF">2018-10-18T01:50:19Z</dcterms:modified>
</cp:coreProperties>
</file>