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52" r:id="rId60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55" autoAdjust="0"/>
    <p:restoredTop sz="94660"/>
  </p:normalViewPr>
  <p:slideViewPr>
    <p:cSldViewPr>
      <p:cViewPr varScale="1">
        <p:scale>
          <a:sx n="61" d="100"/>
          <a:sy n="61" d="100"/>
        </p:scale>
        <p:origin x="1296" y="9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7EF6EB-2DF5-4277-A386-5FF15E03AF20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349510-47AB-4A0E-BC84-7A3782DDF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371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349510-47AB-4A0E-BC84-7A3782DDFA5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443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475739" y="1945639"/>
            <a:ext cx="5904611" cy="472376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72054" y="47053"/>
            <a:ext cx="4199890" cy="7575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045C75"/>
                </a:solidFill>
                <a:latin typeface="Constantia"/>
                <a:cs typeface="Constantia"/>
              </a:defRPr>
            </a:lvl1pPr>
          </a:lstStyle>
          <a:p>
            <a:pPr marL="73025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0A5294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045C75"/>
                </a:solidFill>
                <a:latin typeface="Constantia"/>
                <a:cs typeface="Constantia"/>
              </a:defRPr>
            </a:lvl1pPr>
          </a:lstStyle>
          <a:p>
            <a:pPr marL="73025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0A5294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17415" y="1966340"/>
            <a:ext cx="3994150" cy="47605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Constantia"/>
                <a:cs typeface="Constantia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5/17/2023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045C75"/>
                </a:solidFill>
                <a:latin typeface="Constantia"/>
                <a:cs typeface="Constantia"/>
              </a:defRPr>
            </a:lvl1pPr>
          </a:lstStyle>
          <a:p>
            <a:pPr marL="73025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0A5294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5/17/2023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045C75"/>
                </a:solidFill>
                <a:latin typeface="Constantia"/>
                <a:cs typeface="Constantia"/>
              </a:defRPr>
            </a:lvl1pPr>
          </a:lstStyle>
          <a:p>
            <a:pPr marL="73025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5/17/2023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045C75"/>
                </a:solidFill>
                <a:latin typeface="Constantia"/>
                <a:cs typeface="Constantia"/>
              </a:defRPr>
            </a:lvl1pPr>
          </a:lstStyle>
          <a:p>
            <a:pPr marL="73025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84797" y="253682"/>
            <a:ext cx="8555990" cy="513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rgbClr val="0A5294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97253" y="2715132"/>
            <a:ext cx="6115050" cy="30968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486140" y="6556226"/>
            <a:ext cx="243204" cy="177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045C75"/>
                </a:solidFill>
                <a:latin typeface="Constantia"/>
                <a:cs typeface="Constantia"/>
              </a:defRPr>
            </a:lvl1pPr>
          </a:lstStyle>
          <a:p>
            <a:pPr marL="73025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53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2" name="object 12"/>
          <p:cNvGrpSpPr/>
          <p:nvPr/>
        </p:nvGrpSpPr>
        <p:grpSpPr>
          <a:xfrm>
            <a:off x="1875726" y="2667000"/>
            <a:ext cx="5392548" cy="1253618"/>
            <a:chOff x="2151252" y="2861182"/>
            <a:chExt cx="5118100" cy="906780"/>
          </a:xfrm>
        </p:grpSpPr>
        <p:sp>
          <p:nvSpPr>
            <p:cNvPr id="13" name="object 13"/>
            <p:cNvSpPr/>
            <p:nvPr/>
          </p:nvSpPr>
          <p:spPr>
            <a:xfrm>
              <a:off x="2151252" y="2861182"/>
              <a:ext cx="5117846" cy="357631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solidFill>
                  <a:srgbClr val="FF0000"/>
                </a:solidFill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3519042" y="3424427"/>
              <a:ext cx="2250440" cy="337185"/>
            </a:xfrm>
            <a:custGeom>
              <a:avLst/>
              <a:gdLst/>
              <a:ahLst/>
              <a:cxnLst/>
              <a:rect l="l" t="t" r="r" b="b"/>
              <a:pathLst>
                <a:path w="2250440" h="337185">
                  <a:moveTo>
                    <a:pt x="949452" y="0"/>
                  </a:moveTo>
                  <a:lnTo>
                    <a:pt x="886079" y="0"/>
                  </a:lnTo>
                  <a:lnTo>
                    <a:pt x="759460" y="328422"/>
                  </a:lnTo>
                  <a:lnTo>
                    <a:pt x="824484" y="328422"/>
                  </a:lnTo>
                  <a:lnTo>
                    <a:pt x="851154" y="260731"/>
                  </a:lnTo>
                  <a:lnTo>
                    <a:pt x="1049771" y="260731"/>
                  </a:lnTo>
                  <a:lnTo>
                    <a:pt x="1026365" y="199898"/>
                  </a:lnTo>
                  <a:lnTo>
                    <a:pt x="874141" y="199898"/>
                  </a:lnTo>
                  <a:lnTo>
                    <a:pt x="918210" y="87122"/>
                  </a:lnTo>
                  <a:lnTo>
                    <a:pt x="982973" y="87122"/>
                  </a:lnTo>
                  <a:lnTo>
                    <a:pt x="949452" y="0"/>
                  </a:lnTo>
                  <a:close/>
                </a:path>
                <a:path w="2250440" h="337185">
                  <a:moveTo>
                    <a:pt x="1049771" y="260731"/>
                  </a:moveTo>
                  <a:lnTo>
                    <a:pt x="985139" y="260731"/>
                  </a:lnTo>
                  <a:lnTo>
                    <a:pt x="1010793" y="328422"/>
                  </a:lnTo>
                  <a:lnTo>
                    <a:pt x="1075817" y="328422"/>
                  </a:lnTo>
                  <a:lnTo>
                    <a:pt x="1049771" y="260731"/>
                  </a:lnTo>
                  <a:close/>
                </a:path>
                <a:path w="2250440" h="337185">
                  <a:moveTo>
                    <a:pt x="982973" y="87122"/>
                  </a:moveTo>
                  <a:lnTo>
                    <a:pt x="918210" y="87122"/>
                  </a:lnTo>
                  <a:lnTo>
                    <a:pt x="962025" y="199898"/>
                  </a:lnTo>
                  <a:lnTo>
                    <a:pt x="1026365" y="199898"/>
                  </a:lnTo>
                  <a:lnTo>
                    <a:pt x="982973" y="87122"/>
                  </a:lnTo>
                  <a:close/>
                </a:path>
                <a:path w="2250440" h="337185">
                  <a:moveTo>
                    <a:pt x="410972" y="0"/>
                  </a:moveTo>
                  <a:lnTo>
                    <a:pt x="347599" y="0"/>
                  </a:lnTo>
                  <a:lnTo>
                    <a:pt x="220980" y="328422"/>
                  </a:lnTo>
                  <a:lnTo>
                    <a:pt x="286004" y="328422"/>
                  </a:lnTo>
                  <a:lnTo>
                    <a:pt x="312674" y="260731"/>
                  </a:lnTo>
                  <a:lnTo>
                    <a:pt x="511291" y="260731"/>
                  </a:lnTo>
                  <a:lnTo>
                    <a:pt x="487885" y="199898"/>
                  </a:lnTo>
                  <a:lnTo>
                    <a:pt x="335661" y="199898"/>
                  </a:lnTo>
                  <a:lnTo>
                    <a:pt x="379730" y="87122"/>
                  </a:lnTo>
                  <a:lnTo>
                    <a:pt x="444493" y="87122"/>
                  </a:lnTo>
                  <a:lnTo>
                    <a:pt x="410972" y="0"/>
                  </a:lnTo>
                  <a:close/>
                </a:path>
                <a:path w="2250440" h="337185">
                  <a:moveTo>
                    <a:pt x="511291" y="260731"/>
                  </a:moveTo>
                  <a:lnTo>
                    <a:pt x="446659" y="260731"/>
                  </a:lnTo>
                  <a:lnTo>
                    <a:pt x="472313" y="328422"/>
                  </a:lnTo>
                  <a:lnTo>
                    <a:pt x="537337" y="328422"/>
                  </a:lnTo>
                  <a:lnTo>
                    <a:pt x="511291" y="260731"/>
                  </a:lnTo>
                  <a:close/>
                </a:path>
                <a:path w="2250440" h="337185">
                  <a:moveTo>
                    <a:pt x="444493" y="87122"/>
                  </a:moveTo>
                  <a:lnTo>
                    <a:pt x="379730" y="87122"/>
                  </a:lnTo>
                  <a:lnTo>
                    <a:pt x="423545" y="199898"/>
                  </a:lnTo>
                  <a:lnTo>
                    <a:pt x="487885" y="199898"/>
                  </a:lnTo>
                  <a:lnTo>
                    <a:pt x="444493" y="87122"/>
                  </a:lnTo>
                  <a:close/>
                </a:path>
                <a:path w="2250440" h="337185">
                  <a:moveTo>
                    <a:pt x="1664081" y="0"/>
                  </a:moveTo>
                  <a:lnTo>
                    <a:pt x="1597914" y="0"/>
                  </a:lnTo>
                  <a:lnTo>
                    <a:pt x="1597914" y="328422"/>
                  </a:lnTo>
                  <a:lnTo>
                    <a:pt x="1660398" y="328422"/>
                  </a:lnTo>
                  <a:lnTo>
                    <a:pt x="1660398" y="189357"/>
                  </a:lnTo>
                  <a:lnTo>
                    <a:pt x="1734219" y="189357"/>
                  </a:lnTo>
                  <a:lnTo>
                    <a:pt x="1730502" y="182372"/>
                  </a:lnTo>
                  <a:lnTo>
                    <a:pt x="1745144" y="176160"/>
                  </a:lnTo>
                  <a:lnTo>
                    <a:pt x="1757822" y="168592"/>
                  </a:lnTo>
                  <a:lnTo>
                    <a:pt x="1768524" y="159690"/>
                  </a:lnTo>
                  <a:lnTo>
                    <a:pt x="1777238" y="149479"/>
                  </a:lnTo>
                  <a:lnTo>
                    <a:pt x="1784052" y="137953"/>
                  </a:lnTo>
                  <a:lnTo>
                    <a:pt x="1787647" y="128397"/>
                  </a:lnTo>
                  <a:lnTo>
                    <a:pt x="1660398" y="128397"/>
                  </a:lnTo>
                  <a:lnTo>
                    <a:pt x="1660398" y="60960"/>
                  </a:lnTo>
                  <a:lnTo>
                    <a:pt x="1787296" y="60960"/>
                  </a:lnTo>
                  <a:lnTo>
                    <a:pt x="1784856" y="53800"/>
                  </a:lnTo>
                  <a:lnTo>
                    <a:pt x="1762394" y="22669"/>
                  </a:lnTo>
                  <a:lnTo>
                    <a:pt x="1728071" y="5518"/>
                  </a:lnTo>
                  <a:lnTo>
                    <a:pt x="1689348" y="617"/>
                  </a:lnTo>
                  <a:lnTo>
                    <a:pt x="1664081" y="0"/>
                  </a:lnTo>
                  <a:close/>
                </a:path>
                <a:path w="2250440" h="337185">
                  <a:moveTo>
                    <a:pt x="1734219" y="189357"/>
                  </a:moveTo>
                  <a:lnTo>
                    <a:pt x="1666113" y="189357"/>
                  </a:lnTo>
                  <a:lnTo>
                    <a:pt x="1739900" y="328422"/>
                  </a:lnTo>
                  <a:lnTo>
                    <a:pt x="1808226" y="328422"/>
                  </a:lnTo>
                  <a:lnTo>
                    <a:pt x="1734219" y="189357"/>
                  </a:lnTo>
                  <a:close/>
                </a:path>
                <a:path w="2250440" h="337185">
                  <a:moveTo>
                    <a:pt x="1787296" y="60960"/>
                  </a:moveTo>
                  <a:lnTo>
                    <a:pt x="1677543" y="60960"/>
                  </a:lnTo>
                  <a:lnTo>
                    <a:pt x="1689044" y="61176"/>
                  </a:lnTo>
                  <a:lnTo>
                    <a:pt x="1698593" y="61833"/>
                  </a:lnTo>
                  <a:lnTo>
                    <a:pt x="1726692" y="75946"/>
                  </a:lnTo>
                  <a:lnTo>
                    <a:pt x="1730375" y="81152"/>
                  </a:lnTo>
                  <a:lnTo>
                    <a:pt x="1732280" y="87375"/>
                  </a:lnTo>
                  <a:lnTo>
                    <a:pt x="1732215" y="95376"/>
                  </a:lnTo>
                  <a:lnTo>
                    <a:pt x="1731567" y="103020"/>
                  </a:lnTo>
                  <a:lnTo>
                    <a:pt x="1693723" y="127916"/>
                  </a:lnTo>
                  <a:lnTo>
                    <a:pt x="1679956" y="128397"/>
                  </a:lnTo>
                  <a:lnTo>
                    <a:pt x="1787647" y="128397"/>
                  </a:lnTo>
                  <a:lnTo>
                    <a:pt x="1788890" y="125095"/>
                  </a:lnTo>
                  <a:lnTo>
                    <a:pt x="1791775" y="110902"/>
                  </a:lnTo>
                  <a:lnTo>
                    <a:pt x="1792732" y="95376"/>
                  </a:lnTo>
                  <a:lnTo>
                    <a:pt x="1791852" y="80470"/>
                  </a:lnTo>
                  <a:lnTo>
                    <a:pt x="1789223" y="66611"/>
                  </a:lnTo>
                  <a:lnTo>
                    <a:pt x="1787296" y="60960"/>
                  </a:lnTo>
                  <a:close/>
                </a:path>
                <a:path w="2250440" h="337185">
                  <a:moveTo>
                    <a:pt x="2159000" y="0"/>
                  </a:moveTo>
                  <a:lnTo>
                    <a:pt x="2096516" y="0"/>
                  </a:lnTo>
                  <a:lnTo>
                    <a:pt x="2096516" y="328422"/>
                  </a:lnTo>
                  <a:lnTo>
                    <a:pt x="2250186" y="328422"/>
                  </a:lnTo>
                  <a:lnTo>
                    <a:pt x="2250186" y="268859"/>
                  </a:lnTo>
                  <a:lnTo>
                    <a:pt x="2159000" y="268859"/>
                  </a:lnTo>
                  <a:lnTo>
                    <a:pt x="2159000" y="0"/>
                  </a:lnTo>
                  <a:close/>
                </a:path>
                <a:path w="2250440" h="337185">
                  <a:moveTo>
                    <a:pt x="2037334" y="0"/>
                  </a:moveTo>
                  <a:lnTo>
                    <a:pt x="1858010" y="0"/>
                  </a:lnTo>
                  <a:lnTo>
                    <a:pt x="1858010" y="328422"/>
                  </a:lnTo>
                  <a:lnTo>
                    <a:pt x="2037334" y="328422"/>
                  </a:lnTo>
                  <a:lnTo>
                    <a:pt x="2037334" y="267081"/>
                  </a:lnTo>
                  <a:lnTo>
                    <a:pt x="1920113" y="267081"/>
                  </a:lnTo>
                  <a:lnTo>
                    <a:pt x="1920113" y="180594"/>
                  </a:lnTo>
                  <a:lnTo>
                    <a:pt x="2037334" y="180594"/>
                  </a:lnTo>
                  <a:lnTo>
                    <a:pt x="2037334" y="120650"/>
                  </a:lnTo>
                  <a:lnTo>
                    <a:pt x="1920113" y="120650"/>
                  </a:lnTo>
                  <a:lnTo>
                    <a:pt x="1920113" y="61213"/>
                  </a:lnTo>
                  <a:lnTo>
                    <a:pt x="2037334" y="61213"/>
                  </a:lnTo>
                  <a:lnTo>
                    <a:pt x="2037334" y="0"/>
                  </a:lnTo>
                  <a:close/>
                </a:path>
                <a:path w="2250440" h="337185">
                  <a:moveTo>
                    <a:pt x="1183894" y="0"/>
                  </a:moveTo>
                  <a:lnTo>
                    <a:pt x="1123950" y="0"/>
                  </a:lnTo>
                  <a:lnTo>
                    <a:pt x="1123950" y="328422"/>
                  </a:lnTo>
                  <a:lnTo>
                    <a:pt x="1186434" y="328422"/>
                  </a:lnTo>
                  <a:lnTo>
                    <a:pt x="1186434" y="113030"/>
                  </a:lnTo>
                  <a:lnTo>
                    <a:pt x="1257409" y="113030"/>
                  </a:lnTo>
                  <a:lnTo>
                    <a:pt x="1183894" y="0"/>
                  </a:lnTo>
                  <a:close/>
                </a:path>
                <a:path w="2250440" h="337185">
                  <a:moveTo>
                    <a:pt x="1257409" y="113030"/>
                  </a:moveTo>
                  <a:lnTo>
                    <a:pt x="1186434" y="113030"/>
                  </a:lnTo>
                  <a:lnTo>
                    <a:pt x="1326769" y="328422"/>
                  </a:lnTo>
                  <a:lnTo>
                    <a:pt x="1386967" y="328422"/>
                  </a:lnTo>
                  <a:lnTo>
                    <a:pt x="1386967" y="216154"/>
                  </a:lnTo>
                  <a:lnTo>
                    <a:pt x="1324483" y="216154"/>
                  </a:lnTo>
                  <a:lnTo>
                    <a:pt x="1257409" y="113030"/>
                  </a:lnTo>
                  <a:close/>
                </a:path>
                <a:path w="2250440" h="337185">
                  <a:moveTo>
                    <a:pt x="1386967" y="0"/>
                  </a:moveTo>
                  <a:lnTo>
                    <a:pt x="1324483" y="0"/>
                  </a:lnTo>
                  <a:lnTo>
                    <a:pt x="1324483" y="216154"/>
                  </a:lnTo>
                  <a:lnTo>
                    <a:pt x="1386967" y="216154"/>
                  </a:lnTo>
                  <a:lnTo>
                    <a:pt x="1386967" y="0"/>
                  </a:lnTo>
                  <a:close/>
                </a:path>
                <a:path w="2250440" h="337185">
                  <a:moveTo>
                    <a:pt x="647700" y="0"/>
                  </a:moveTo>
                  <a:lnTo>
                    <a:pt x="585216" y="0"/>
                  </a:lnTo>
                  <a:lnTo>
                    <a:pt x="585216" y="328422"/>
                  </a:lnTo>
                  <a:lnTo>
                    <a:pt x="738886" y="328422"/>
                  </a:lnTo>
                  <a:lnTo>
                    <a:pt x="738886" y="268859"/>
                  </a:lnTo>
                  <a:lnTo>
                    <a:pt x="647700" y="268859"/>
                  </a:lnTo>
                  <a:lnTo>
                    <a:pt x="647700" y="0"/>
                  </a:lnTo>
                  <a:close/>
                </a:path>
                <a:path w="2250440" h="337185">
                  <a:moveTo>
                    <a:pt x="45085" y="246888"/>
                  </a:moveTo>
                  <a:lnTo>
                    <a:pt x="0" y="289179"/>
                  </a:lnTo>
                  <a:lnTo>
                    <a:pt x="20071" y="309941"/>
                  </a:lnTo>
                  <a:lnTo>
                    <a:pt x="42179" y="324786"/>
                  </a:lnTo>
                  <a:lnTo>
                    <a:pt x="66311" y="333702"/>
                  </a:lnTo>
                  <a:lnTo>
                    <a:pt x="92456" y="336677"/>
                  </a:lnTo>
                  <a:lnTo>
                    <a:pt x="105239" y="335913"/>
                  </a:lnTo>
                  <a:lnTo>
                    <a:pt x="146760" y="317621"/>
                  </a:lnTo>
                  <a:lnTo>
                    <a:pt x="168820" y="278528"/>
                  </a:lnTo>
                  <a:lnTo>
                    <a:pt x="169305" y="275463"/>
                  </a:lnTo>
                  <a:lnTo>
                    <a:pt x="84328" y="275463"/>
                  </a:lnTo>
                  <a:lnTo>
                    <a:pt x="77470" y="273558"/>
                  </a:lnTo>
                  <a:lnTo>
                    <a:pt x="70485" y="269748"/>
                  </a:lnTo>
                  <a:lnTo>
                    <a:pt x="64962" y="266122"/>
                  </a:lnTo>
                  <a:lnTo>
                    <a:pt x="58880" y="261127"/>
                  </a:lnTo>
                  <a:lnTo>
                    <a:pt x="52250" y="254728"/>
                  </a:lnTo>
                  <a:lnTo>
                    <a:pt x="45085" y="246888"/>
                  </a:lnTo>
                  <a:close/>
                </a:path>
                <a:path w="2250440" h="337185">
                  <a:moveTo>
                    <a:pt x="173482" y="0"/>
                  </a:moveTo>
                  <a:lnTo>
                    <a:pt x="110744" y="0"/>
                  </a:lnTo>
                  <a:lnTo>
                    <a:pt x="110744" y="229743"/>
                  </a:lnTo>
                  <a:lnTo>
                    <a:pt x="110434" y="242863"/>
                  </a:lnTo>
                  <a:lnTo>
                    <a:pt x="97536" y="275463"/>
                  </a:lnTo>
                  <a:lnTo>
                    <a:pt x="169305" y="275463"/>
                  </a:lnTo>
                  <a:lnTo>
                    <a:pt x="171402" y="262207"/>
                  </a:lnTo>
                  <a:lnTo>
                    <a:pt x="172960" y="242004"/>
                  </a:lnTo>
                  <a:lnTo>
                    <a:pt x="173482" y="217932"/>
                  </a:lnTo>
                  <a:lnTo>
                    <a:pt x="173482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rgbClr val="FF0000"/>
                </a:solidFill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3854704" y="3511549"/>
              <a:ext cx="626745" cy="113030"/>
            </a:xfrm>
            <a:custGeom>
              <a:avLst/>
              <a:gdLst/>
              <a:ahLst/>
              <a:cxnLst/>
              <a:rect l="l" t="t" r="r" b="b"/>
              <a:pathLst>
                <a:path w="626745" h="113029">
                  <a:moveTo>
                    <a:pt x="582549" y="0"/>
                  </a:moveTo>
                  <a:lnTo>
                    <a:pt x="538480" y="112775"/>
                  </a:lnTo>
                  <a:lnTo>
                    <a:pt x="626363" y="112775"/>
                  </a:lnTo>
                  <a:lnTo>
                    <a:pt x="582549" y="0"/>
                  </a:lnTo>
                  <a:close/>
                </a:path>
                <a:path w="626745" h="113029">
                  <a:moveTo>
                    <a:pt x="44069" y="0"/>
                  </a:moveTo>
                  <a:lnTo>
                    <a:pt x="0" y="112775"/>
                  </a:lnTo>
                  <a:lnTo>
                    <a:pt x="87884" y="112775"/>
                  </a:lnTo>
                  <a:lnTo>
                    <a:pt x="44069" y="0"/>
                  </a:lnTo>
                  <a:close/>
                </a:path>
              </a:pathLst>
            </a:custGeom>
            <a:ln w="12700">
              <a:solidFill>
                <a:srgbClr val="5D4B35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rgbClr val="FF0000"/>
                </a:solidFill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5173091" y="3479037"/>
              <a:ext cx="84582" cy="80137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solidFill>
                  <a:srgbClr val="FF0000"/>
                </a:solidFill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3519042" y="3424427"/>
              <a:ext cx="2250440" cy="337185"/>
            </a:xfrm>
            <a:custGeom>
              <a:avLst/>
              <a:gdLst/>
              <a:ahLst/>
              <a:cxnLst/>
              <a:rect l="l" t="t" r="r" b="b"/>
              <a:pathLst>
                <a:path w="2250440" h="337185">
                  <a:moveTo>
                    <a:pt x="2096516" y="0"/>
                  </a:moveTo>
                  <a:lnTo>
                    <a:pt x="2159000" y="0"/>
                  </a:lnTo>
                  <a:lnTo>
                    <a:pt x="2159000" y="268859"/>
                  </a:lnTo>
                  <a:lnTo>
                    <a:pt x="2250186" y="268859"/>
                  </a:lnTo>
                  <a:lnTo>
                    <a:pt x="2250186" y="328422"/>
                  </a:lnTo>
                  <a:lnTo>
                    <a:pt x="2096516" y="328422"/>
                  </a:lnTo>
                  <a:lnTo>
                    <a:pt x="2096516" y="0"/>
                  </a:lnTo>
                  <a:close/>
                </a:path>
                <a:path w="2250440" h="337185">
                  <a:moveTo>
                    <a:pt x="1858010" y="0"/>
                  </a:moveTo>
                  <a:lnTo>
                    <a:pt x="2037334" y="0"/>
                  </a:lnTo>
                  <a:lnTo>
                    <a:pt x="2037334" y="61213"/>
                  </a:lnTo>
                  <a:lnTo>
                    <a:pt x="1920113" y="61213"/>
                  </a:lnTo>
                  <a:lnTo>
                    <a:pt x="1920113" y="120650"/>
                  </a:lnTo>
                  <a:lnTo>
                    <a:pt x="2037334" y="120650"/>
                  </a:lnTo>
                  <a:lnTo>
                    <a:pt x="2037334" y="180594"/>
                  </a:lnTo>
                  <a:lnTo>
                    <a:pt x="1920113" y="180594"/>
                  </a:lnTo>
                  <a:lnTo>
                    <a:pt x="1920113" y="267081"/>
                  </a:lnTo>
                  <a:lnTo>
                    <a:pt x="2037334" y="267081"/>
                  </a:lnTo>
                  <a:lnTo>
                    <a:pt x="2037334" y="328422"/>
                  </a:lnTo>
                  <a:lnTo>
                    <a:pt x="1858010" y="328422"/>
                  </a:lnTo>
                  <a:lnTo>
                    <a:pt x="1858010" y="0"/>
                  </a:lnTo>
                  <a:close/>
                </a:path>
                <a:path w="2250440" h="337185">
                  <a:moveTo>
                    <a:pt x="1597914" y="0"/>
                  </a:moveTo>
                  <a:lnTo>
                    <a:pt x="1664081" y="0"/>
                  </a:lnTo>
                  <a:lnTo>
                    <a:pt x="1689348" y="617"/>
                  </a:lnTo>
                  <a:lnTo>
                    <a:pt x="1728071" y="5518"/>
                  </a:lnTo>
                  <a:lnTo>
                    <a:pt x="1762394" y="22669"/>
                  </a:lnTo>
                  <a:lnTo>
                    <a:pt x="1784856" y="53800"/>
                  </a:lnTo>
                  <a:lnTo>
                    <a:pt x="1792732" y="95376"/>
                  </a:lnTo>
                  <a:lnTo>
                    <a:pt x="1791775" y="110902"/>
                  </a:lnTo>
                  <a:lnTo>
                    <a:pt x="1777238" y="149479"/>
                  </a:lnTo>
                  <a:lnTo>
                    <a:pt x="1745144" y="176160"/>
                  </a:lnTo>
                  <a:lnTo>
                    <a:pt x="1730502" y="182372"/>
                  </a:lnTo>
                  <a:lnTo>
                    <a:pt x="1808226" y="328422"/>
                  </a:lnTo>
                  <a:lnTo>
                    <a:pt x="1739900" y="328422"/>
                  </a:lnTo>
                  <a:lnTo>
                    <a:pt x="1666113" y="189357"/>
                  </a:lnTo>
                  <a:lnTo>
                    <a:pt x="1660398" y="189357"/>
                  </a:lnTo>
                  <a:lnTo>
                    <a:pt x="1660398" y="328422"/>
                  </a:lnTo>
                  <a:lnTo>
                    <a:pt x="1597914" y="328422"/>
                  </a:lnTo>
                  <a:lnTo>
                    <a:pt x="1597914" y="0"/>
                  </a:lnTo>
                  <a:close/>
                </a:path>
                <a:path w="2250440" h="337185">
                  <a:moveTo>
                    <a:pt x="1123950" y="0"/>
                  </a:moveTo>
                  <a:lnTo>
                    <a:pt x="1183894" y="0"/>
                  </a:lnTo>
                  <a:lnTo>
                    <a:pt x="1324483" y="216154"/>
                  </a:lnTo>
                  <a:lnTo>
                    <a:pt x="1324483" y="0"/>
                  </a:lnTo>
                  <a:lnTo>
                    <a:pt x="1386967" y="0"/>
                  </a:lnTo>
                  <a:lnTo>
                    <a:pt x="1386967" y="328422"/>
                  </a:lnTo>
                  <a:lnTo>
                    <a:pt x="1326769" y="328422"/>
                  </a:lnTo>
                  <a:lnTo>
                    <a:pt x="1186434" y="113030"/>
                  </a:lnTo>
                  <a:lnTo>
                    <a:pt x="1186434" y="328422"/>
                  </a:lnTo>
                  <a:lnTo>
                    <a:pt x="1123950" y="328422"/>
                  </a:lnTo>
                  <a:lnTo>
                    <a:pt x="1123950" y="0"/>
                  </a:lnTo>
                  <a:close/>
                </a:path>
                <a:path w="2250440" h="337185">
                  <a:moveTo>
                    <a:pt x="886079" y="0"/>
                  </a:moveTo>
                  <a:lnTo>
                    <a:pt x="949452" y="0"/>
                  </a:lnTo>
                  <a:lnTo>
                    <a:pt x="1075817" y="328422"/>
                  </a:lnTo>
                  <a:lnTo>
                    <a:pt x="1010793" y="328422"/>
                  </a:lnTo>
                  <a:lnTo>
                    <a:pt x="985139" y="260731"/>
                  </a:lnTo>
                  <a:lnTo>
                    <a:pt x="851154" y="260731"/>
                  </a:lnTo>
                  <a:lnTo>
                    <a:pt x="824484" y="328422"/>
                  </a:lnTo>
                  <a:lnTo>
                    <a:pt x="759460" y="328422"/>
                  </a:lnTo>
                  <a:lnTo>
                    <a:pt x="886079" y="0"/>
                  </a:lnTo>
                  <a:close/>
                </a:path>
                <a:path w="2250440" h="337185">
                  <a:moveTo>
                    <a:pt x="585216" y="0"/>
                  </a:moveTo>
                  <a:lnTo>
                    <a:pt x="647700" y="0"/>
                  </a:lnTo>
                  <a:lnTo>
                    <a:pt x="647700" y="268859"/>
                  </a:lnTo>
                  <a:lnTo>
                    <a:pt x="738886" y="268859"/>
                  </a:lnTo>
                  <a:lnTo>
                    <a:pt x="738886" y="328422"/>
                  </a:lnTo>
                  <a:lnTo>
                    <a:pt x="585216" y="328422"/>
                  </a:lnTo>
                  <a:lnTo>
                    <a:pt x="585216" y="0"/>
                  </a:lnTo>
                  <a:close/>
                </a:path>
                <a:path w="2250440" h="337185">
                  <a:moveTo>
                    <a:pt x="347599" y="0"/>
                  </a:moveTo>
                  <a:lnTo>
                    <a:pt x="410972" y="0"/>
                  </a:lnTo>
                  <a:lnTo>
                    <a:pt x="537337" y="328422"/>
                  </a:lnTo>
                  <a:lnTo>
                    <a:pt x="472313" y="328422"/>
                  </a:lnTo>
                  <a:lnTo>
                    <a:pt x="446659" y="260731"/>
                  </a:lnTo>
                  <a:lnTo>
                    <a:pt x="312674" y="260731"/>
                  </a:lnTo>
                  <a:lnTo>
                    <a:pt x="286004" y="328422"/>
                  </a:lnTo>
                  <a:lnTo>
                    <a:pt x="220980" y="328422"/>
                  </a:lnTo>
                  <a:lnTo>
                    <a:pt x="347599" y="0"/>
                  </a:lnTo>
                  <a:close/>
                </a:path>
                <a:path w="2250440" h="337185">
                  <a:moveTo>
                    <a:pt x="110744" y="0"/>
                  </a:moveTo>
                  <a:lnTo>
                    <a:pt x="173482" y="0"/>
                  </a:lnTo>
                  <a:lnTo>
                    <a:pt x="173482" y="217932"/>
                  </a:lnTo>
                  <a:lnTo>
                    <a:pt x="171402" y="262207"/>
                  </a:lnTo>
                  <a:lnTo>
                    <a:pt x="160389" y="300908"/>
                  </a:lnTo>
                  <a:lnTo>
                    <a:pt x="127996" y="329765"/>
                  </a:lnTo>
                  <a:lnTo>
                    <a:pt x="92456" y="336677"/>
                  </a:lnTo>
                  <a:lnTo>
                    <a:pt x="66311" y="333702"/>
                  </a:lnTo>
                  <a:lnTo>
                    <a:pt x="42179" y="324786"/>
                  </a:lnTo>
                  <a:lnTo>
                    <a:pt x="20071" y="309941"/>
                  </a:lnTo>
                  <a:lnTo>
                    <a:pt x="0" y="289179"/>
                  </a:lnTo>
                  <a:lnTo>
                    <a:pt x="45085" y="246888"/>
                  </a:lnTo>
                  <a:lnTo>
                    <a:pt x="52250" y="254728"/>
                  </a:lnTo>
                  <a:lnTo>
                    <a:pt x="58880" y="261127"/>
                  </a:lnTo>
                  <a:lnTo>
                    <a:pt x="64962" y="266122"/>
                  </a:lnTo>
                  <a:lnTo>
                    <a:pt x="70485" y="269748"/>
                  </a:lnTo>
                  <a:lnTo>
                    <a:pt x="77470" y="273558"/>
                  </a:lnTo>
                  <a:lnTo>
                    <a:pt x="84328" y="275463"/>
                  </a:lnTo>
                  <a:lnTo>
                    <a:pt x="90805" y="275463"/>
                  </a:lnTo>
                  <a:lnTo>
                    <a:pt x="97536" y="275463"/>
                  </a:lnTo>
                  <a:lnTo>
                    <a:pt x="110744" y="229743"/>
                  </a:lnTo>
                  <a:lnTo>
                    <a:pt x="110744" y="0"/>
                  </a:lnTo>
                  <a:close/>
                </a:path>
              </a:pathLst>
            </a:custGeom>
            <a:ln w="12700">
              <a:solidFill>
                <a:srgbClr val="5D4B35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0" name="Group 59"/>
          <p:cNvGrpSpPr/>
          <p:nvPr/>
        </p:nvGrpSpPr>
        <p:grpSpPr>
          <a:xfrm>
            <a:off x="457200" y="1196809"/>
            <a:ext cx="8579485" cy="5127790"/>
            <a:chOff x="457200" y="1196809"/>
            <a:chExt cx="8579485" cy="5127790"/>
          </a:xfrm>
        </p:grpSpPr>
        <p:sp>
          <p:nvSpPr>
            <p:cNvPr id="4" name="object 4"/>
            <p:cNvSpPr/>
            <p:nvPr/>
          </p:nvSpPr>
          <p:spPr>
            <a:xfrm>
              <a:off x="457200" y="1935479"/>
              <a:ext cx="8229600" cy="4389120"/>
            </a:xfrm>
            <a:custGeom>
              <a:avLst/>
              <a:gdLst/>
              <a:ahLst/>
              <a:cxnLst/>
              <a:rect l="l" t="t" r="r" b="b"/>
              <a:pathLst>
                <a:path w="8229600" h="4389120">
                  <a:moveTo>
                    <a:pt x="0" y="4389120"/>
                  </a:moveTo>
                  <a:lnTo>
                    <a:pt x="8229600" y="4389120"/>
                  </a:lnTo>
                  <a:lnTo>
                    <a:pt x="8229600" y="0"/>
                  </a:lnTo>
                  <a:lnTo>
                    <a:pt x="0" y="0"/>
                  </a:lnTo>
                  <a:lnTo>
                    <a:pt x="0" y="438912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128895" y="1196809"/>
              <a:ext cx="3907790" cy="529590"/>
            </a:xfrm>
            <a:custGeom>
              <a:avLst/>
              <a:gdLst/>
              <a:ahLst/>
              <a:cxnLst/>
              <a:rect l="l" t="t" r="r" b="b"/>
              <a:pathLst>
                <a:path w="3907790" h="529589">
                  <a:moveTo>
                    <a:pt x="3907535" y="0"/>
                  </a:moveTo>
                  <a:lnTo>
                    <a:pt x="0" y="0"/>
                  </a:lnTo>
                  <a:lnTo>
                    <a:pt x="0" y="529120"/>
                  </a:lnTo>
                  <a:lnTo>
                    <a:pt x="3907535" y="529120"/>
                  </a:lnTo>
                  <a:lnTo>
                    <a:pt x="390753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128895" y="1196809"/>
              <a:ext cx="3907790" cy="529590"/>
            </a:xfrm>
            <a:custGeom>
              <a:avLst/>
              <a:gdLst/>
              <a:ahLst/>
              <a:cxnLst/>
              <a:rect l="l" t="t" r="r" b="b"/>
              <a:pathLst>
                <a:path w="3907790" h="529589">
                  <a:moveTo>
                    <a:pt x="0" y="529120"/>
                  </a:moveTo>
                  <a:lnTo>
                    <a:pt x="3907535" y="529120"/>
                  </a:lnTo>
                  <a:lnTo>
                    <a:pt x="3907535" y="0"/>
                  </a:lnTo>
                  <a:lnTo>
                    <a:pt x="0" y="0"/>
                  </a:lnTo>
                  <a:lnTo>
                    <a:pt x="0" y="52912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6103620" y="1296670"/>
            <a:ext cx="19602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onstantia"/>
                <a:cs typeface="Constantia"/>
              </a:rPr>
              <a:t>Tikungan</a:t>
            </a:r>
            <a:r>
              <a:rPr sz="1800" spc="-80" dirty="0">
                <a:latin typeface="Constantia"/>
                <a:cs typeface="Constantia"/>
              </a:rPr>
              <a:t> </a:t>
            </a:r>
            <a:r>
              <a:rPr sz="1800" spc="-10" dirty="0">
                <a:latin typeface="Constantia"/>
                <a:cs typeface="Constantia"/>
              </a:rPr>
              <a:t>lingkaran</a:t>
            </a:r>
            <a:endParaRPr sz="1800">
              <a:latin typeface="Constantia"/>
              <a:cs typeface="Constantia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37236" y="1589087"/>
            <a:ext cx="3701415" cy="814705"/>
            <a:chOff x="237236" y="1589087"/>
            <a:chExt cx="3701415" cy="814705"/>
          </a:xfrm>
        </p:grpSpPr>
        <p:sp>
          <p:nvSpPr>
            <p:cNvPr id="10" name="object 10"/>
            <p:cNvSpPr/>
            <p:nvPr/>
          </p:nvSpPr>
          <p:spPr>
            <a:xfrm>
              <a:off x="251523" y="1603375"/>
              <a:ext cx="3672840" cy="786130"/>
            </a:xfrm>
            <a:custGeom>
              <a:avLst/>
              <a:gdLst/>
              <a:ahLst/>
              <a:cxnLst/>
              <a:rect l="l" t="t" r="r" b="b"/>
              <a:pathLst>
                <a:path w="3672840" h="786130">
                  <a:moveTo>
                    <a:pt x="3541331" y="0"/>
                  </a:moveTo>
                  <a:lnTo>
                    <a:pt x="131025" y="0"/>
                  </a:lnTo>
                  <a:lnTo>
                    <a:pt x="80024" y="10298"/>
                  </a:lnTo>
                  <a:lnTo>
                    <a:pt x="38376" y="38385"/>
                  </a:lnTo>
                  <a:lnTo>
                    <a:pt x="10296" y="80045"/>
                  </a:lnTo>
                  <a:lnTo>
                    <a:pt x="0" y="131063"/>
                  </a:lnTo>
                  <a:lnTo>
                    <a:pt x="0" y="655192"/>
                  </a:lnTo>
                  <a:lnTo>
                    <a:pt x="10296" y="706137"/>
                  </a:lnTo>
                  <a:lnTo>
                    <a:pt x="38376" y="747760"/>
                  </a:lnTo>
                  <a:lnTo>
                    <a:pt x="80024" y="775833"/>
                  </a:lnTo>
                  <a:lnTo>
                    <a:pt x="131025" y="786129"/>
                  </a:lnTo>
                  <a:lnTo>
                    <a:pt x="3541331" y="786129"/>
                  </a:lnTo>
                  <a:lnTo>
                    <a:pt x="3592349" y="775833"/>
                  </a:lnTo>
                  <a:lnTo>
                    <a:pt x="3634009" y="747760"/>
                  </a:lnTo>
                  <a:lnTo>
                    <a:pt x="3662096" y="706137"/>
                  </a:lnTo>
                  <a:lnTo>
                    <a:pt x="3672395" y="655192"/>
                  </a:lnTo>
                  <a:lnTo>
                    <a:pt x="3672395" y="131063"/>
                  </a:lnTo>
                  <a:lnTo>
                    <a:pt x="3662096" y="80045"/>
                  </a:lnTo>
                  <a:lnTo>
                    <a:pt x="3634009" y="38385"/>
                  </a:lnTo>
                  <a:lnTo>
                    <a:pt x="3592349" y="10298"/>
                  </a:lnTo>
                  <a:lnTo>
                    <a:pt x="354133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51523" y="1603375"/>
              <a:ext cx="3672840" cy="786130"/>
            </a:xfrm>
            <a:custGeom>
              <a:avLst/>
              <a:gdLst/>
              <a:ahLst/>
              <a:cxnLst/>
              <a:rect l="l" t="t" r="r" b="b"/>
              <a:pathLst>
                <a:path w="3672840" h="786130">
                  <a:moveTo>
                    <a:pt x="0" y="131063"/>
                  </a:moveTo>
                  <a:lnTo>
                    <a:pt x="10296" y="80045"/>
                  </a:lnTo>
                  <a:lnTo>
                    <a:pt x="38376" y="38385"/>
                  </a:lnTo>
                  <a:lnTo>
                    <a:pt x="80024" y="10298"/>
                  </a:lnTo>
                  <a:lnTo>
                    <a:pt x="131025" y="0"/>
                  </a:lnTo>
                  <a:lnTo>
                    <a:pt x="3541331" y="0"/>
                  </a:lnTo>
                  <a:lnTo>
                    <a:pt x="3592349" y="10298"/>
                  </a:lnTo>
                  <a:lnTo>
                    <a:pt x="3634009" y="38385"/>
                  </a:lnTo>
                  <a:lnTo>
                    <a:pt x="3662096" y="80045"/>
                  </a:lnTo>
                  <a:lnTo>
                    <a:pt x="3672395" y="131063"/>
                  </a:lnTo>
                  <a:lnTo>
                    <a:pt x="3672395" y="655192"/>
                  </a:lnTo>
                  <a:lnTo>
                    <a:pt x="3662096" y="706137"/>
                  </a:lnTo>
                  <a:lnTo>
                    <a:pt x="3634009" y="747760"/>
                  </a:lnTo>
                  <a:lnTo>
                    <a:pt x="3592349" y="775833"/>
                  </a:lnTo>
                  <a:lnTo>
                    <a:pt x="3541331" y="786129"/>
                  </a:lnTo>
                  <a:lnTo>
                    <a:pt x="131025" y="786129"/>
                  </a:lnTo>
                  <a:lnTo>
                    <a:pt x="80024" y="775833"/>
                  </a:lnTo>
                  <a:lnTo>
                    <a:pt x="38376" y="747760"/>
                  </a:lnTo>
                  <a:lnTo>
                    <a:pt x="10296" y="706137"/>
                  </a:lnTo>
                  <a:lnTo>
                    <a:pt x="0" y="655192"/>
                  </a:lnTo>
                  <a:lnTo>
                    <a:pt x="0" y="131063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1431289" y="1831911"/>
            <a:ext cx="131318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onstantia"/>
                <a:cs typeface="Constantia"/>
              </a:rPr>
              <a:t>Lebar</a:t>
            </a:r>
            <a:r>
              <a:rPr sz="1800" b="1" spc="-120" dirty="0">
                <a:latin typeface="Constantia"/>
                <a:cs typeface="Constantia"/>
              </a:rPr>
              <a:t> </a:t>
            </a:r>
            <a:r>
              <a:rPr sz="1800" b="1" spc="-10" dirty="0">
                <a:latin typeface="Constantia"/>
                <a:cs typeface="Constantia"/>
              </a:rPr>
              <a:t>Sepur</a:t>
            </a:r>
            <a:endParaRPr sz="1800">
              <a:latin typeface="Constantia"/>
              <a:cs typeface="Constantia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235013" y="2490406"/>
            <a:ext cx="3693795" cy="814705"/>
            <a:chOff x="235013" y="2490406"/>
            <a:chExt cx="3693795" cy="814705"/>
          </a:xfrm>
        </p:grpSpPr>
        <p:sp>
          <p:nvSpPr>
            <p:cNvPr id="14" name="object 14"/>
            <p:cNvSpPr/>
            <p:nvPr/>
          </p:nvSpPr>
          <p:spPr>
            <a:xfrm>
              <a:off x="249300" y="2504694"/>
              <a:ext cx="3665220" cy="786130"/>
            </a:xfrm>
            <a:custGeom>
              <a:avLst/>
              <a:gdLst/>
              <a:ahLst/>
              <a:cxnLst/>
              <a:rect l="l" t="t" r="r" b="b"/>
              <a:pathLst>
                <a:path w="3665220" h="786129">
                  <a:moveTo>
                    <a:pt x="3534283" y="0"/>
                  </a:moveTo>
                  <a:lnTo>
                    <a:pt x="131038" y="0"/>
                  </a:lnTo>
                  <a:lnTo>
                    <a:pt x="80029" y="10298"/>
                  </a:lnTo>
                  <a:lnTo>
                    <a:pt x="38377" y="38385"/>
                  </a:lnTo>
                  <a:lnTo>
                    <a:pt x="10296" y="80045"/>
                  </a:lnTo>
                  <a:lnTo>
                    <a:pt x="0" y="131063"/>
                  </a:lnTo>
                  <a:lnTo>
                    <a:pt x="0" y="655192"/>
                  </a:lnTo>
                  <a:lnTo>
                    <a:pt x="10296" y="706191"/>
                  </a:lnTo>
                  <a:lnTo>
                    <a:pt x="38377" y="747807"/>
                  </a:lnTo>
                  <a:lnTo>
                    <a:pt x="80029" y="775850"/>
                  </a:lnTo>
                  <a:lnTo>
                    <a:pt x="131038" y="786129"/>
                  </a:lnTo>
                  <a:lnTo>
                    <a:pt x="3534283" y="786129"/>
                  </a:lnTo>
                  <a:lnTo>
                    <a:pt x="3585227" y="775850"/>
                  </a:lnTo>
                  <a:lnTo>
                    <a:pt x="3626850" y="747807"/>
                  </a:lnTo>
                  <a:lnTo>
                    <a:pt x="3654923" y="706191"/>
                  </a:lnTo>
                  <a:lnTo>
                    <a:pt x="3665220" y="655192"/>
                  </a:lnTo>
                  <a:lnTo>
                    <a:pt x="3665220" y="131063"/>
                  </a:lnTo>
                  <a:lnTo>
                    <a:pt x="3654923" y="80045"/>
                  </a:lnTo>
                  <a:lnTo>
                    <a:pt x="3626850" y="38385"/>
                  </a:lnTo>
                  <a:lnTo>
                    <a:pt x="3585227" y="10298"/>
                  </a:lnTo>
                  <a:lnTo>
                    <a:pt x="353428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49300" y="2504694"/>
              <a:ext cx="3665220" cy="786130"/>
            </a:xfrm>
            <a:custGeom>
              <a:avLst/>
              <a:gdLst/>
              <a:ahLst/>
              <a:cxnLst/>
              <a:rect l="l" t="t" r="r" b="b"/>
              <a:pathLst>
                <a:path w="3665220" h="786129">
                  <a:moveTo>
                    <a:pt x="0" y="131063"/>
                  </a:moveTo>
                  <a:lnTo>
                    <a:pt x="10296" y="80045"/>
                  </a:lnTo>
                  <a:lnTo>
                    <a:pt x="38377" y="38385"/>
                  </a:lnTo>
                  <a:lnTo>
                    <a:pt x="80029" y="10298"/>
                  </a:lnTo>
                  <a:lnTo>
                    <a:pt x="131038" y="0"/>
                  </a:lnTo>
                  <a:lnTo>
                    <a:pt x="3534283" y="0"/>
                  </a:lnTo>
                  <a:lnTo>
                    <a:pt x="3585227" y="10298"/>
                  </a:lnTo>
                  <a:lnTo>
                    <a:pt x="3626850" y="38385"/>
                  </a:lnTo>
                  <a:lnTo>
                    <a:pt x="3654923" y="80045"/>
                  </a:lnTo>
                  <a:lnTo>
                    <a:pt x="3665220" y="131063"/>
                  </a:lnTo>
                  <a:lnTo>
                    <a:pt x="3665220" y="655192"/>
                  </a:lnTo>
                  <a:lnTo>
                    <a:pt x="3654923" y="706191"/>
                  </a:lnTo>
                  <a:lnTo>
                    <a:pt x="3626850" y="747807"/>
                  </a:lnTo>
                  <a:lnTo>
                    <a:pt x="3585227" y="775850"/>
                  </a:lnTo>
                  <a:lnTo>
                    <a:pt x="3534283" y="786129"/>
                  </a:lnTo>
                  <a:lnTo>
                    <a:pt x="131038" y="786129"/>
                  </a:lnTo>
                  <a:lnTo>
                    <a:pt x="80029" y="775850"/>
                  </a:lnTo>
                  <a:lnTo>
                    <a:pt x="38377" y="747807"/>
                  </a:lnTo>
                  <a:lnTo>
                    <a:pt x="10296" y="706191"/>
                  </a:lnTo>
                  <a:lnTo>
                    <a:pt x="0" y="655192"/>
                  </a:lnTo>
                  <a:lnTo>
                    <a:pt x="0" y="131063"/>
                  </a:lnTo>
                  <a:close/>
                </a:path>
              </a:pathLst>
            </a:custGeom>
            <a:ln w="2857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930592" y="2733611"/>
            <a:ext cx="23006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Constantia"/>
                <a:cs typeface="Constantia"/>
              </a:rPr>
              <a:t>Lengkung</a:t>
            </a:r>
            <a:r>
              <a:rPr sz="1800" b="1" spc="-50" dirty="0">
                <a:latin typeface="Constantia"/>
                <a:cs typeface="Constantia"/>
              </a:rPr>
              <a:t> </a:t>
            </a:r>
            <a:r>
              <a:rPr sz="1800" b="1" spc="-5" dirty="0">
                <a:latin typeface="Constantia"/>
                <a:cs typeface="Constantia"/>
              </a:rPr>
              <a:t>horizontal</a:t>
            </a:r>
            <a:endParaRPr sz="1800">
              <a:latin typeface="Constantia"/>
              <a:cs typeface="Constantia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237236" y="3398075"/>
            <a:ext cx="3701415" cy="815340"/>
            <a:chOff x="237236" y="3398075"/>
            <a:chExt cx="3701415" cy="815340"/>
          </a:xfrm>
        </p:grpSpPr>
        <p:sp>
          <p:nvSpPr>
            <p:cNvPr id="18" name="object 18"/>
            <p:cNvSpPr/>
            <p:nvPr/>
          </p:nvSpPr>
          <p:spPr>
            <a:xfrm>
              <a:off x="251523" y="3412363"/>
              <a:ext cx="3672840" cy="786765"/>
            </a:xfrm>
            <a:custGeom>
              <a:avLst/>
              <a:gdLst/>
              <a:ahLst/>
              <a:cxnLst/>
              <a:rect l="l" t="t" r="r" b="b"/>
              <a:pathLst>
                <a:path w="3672840" h="786764">
                  <a:moveTo>
                    <a:pt x="3541331" y="0"/>
                  </a:moveTo>
                  <a:lnTo>
                    <a:pt x="131038" y="0"/>
                  </a:lnTo>
                  <a:lnTo>
                    <a:pt x="80029" y="10298"/>
                  </a:lnTo>
                  <a:lnTo>
                    <a:pt x="38377" y="38385"/>
                  </a:lnTo>
                  <a:lnTo>
                    <a:pt x="10296" y="80045"/>
                  </a:lnTo>
                  <a:lnTo>
                    <a:pt x="0" y="131063"/>
                  </a:lnTo>
                  <a:lnTo>
                    <a:pt x="0" y="655193"/>
                  </a:lnTo>
                  <a:lnTo>
                    <a:pt x="10296" y="706211"/>
                  </a:lnTo>
                  <a:lnTo>
                    <a:pt x="38377" y="747871"/>
                  </a:lnTo>
                  <a:lnTo>
                    <a:pt x="80029" y="775958"/>
                  </a:lnTo>
                  <a:lnTo>
                    <a:pt x="131038" y="786257"/>
                  </a:lnTo>
                  <a:lnTo>
                    <a:pt x="3541331" y="786257"/>
                  </a:lnTo>
                  <a:lnTo>
                    <a:pt x="3592349" y="775958"/>
                  </a:lnTo>
                  <a:lnTo>
                    <a:pt x="3634009" y="747871"/>
                  </a:lnTo>
                  <a:lnTo>
                    <a:pt x="3662096" y="706211"/>
                  </a:lnTo>
                  <a:lnTo>
                    <a:pt x="3672395" y="655193"/>
                  </a:lnTo>
                  <a:lnTo>
                    <a:pt x="3672395" y="131063"/>
                  </a:lnTo>
                  <a:lnTo>
                    <a:pt x="3662096" y="80045"/>
                  </a:lnTo>
                  <a:lnTo>
                    <a:pt x="3634009" y="38385"/>
                  </a:lnTo>
                  <a:lnTo>
                    <a:pt x="3592349" y="10298"/>
                  </a:lnTo>
                  <a:lnTo>
                    <a:pt x="354133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251523" y="3412363"/>
              <a:ext cx="3672840" cy="786765"/>
            </a:xfrm>
            <a:custGeom>
              <a:avLst/>
              <a:gdLst/>
              <a:ahLst/>
              <a:cxnLst/>
              <a:rect l="l" t="t" r="r" b="b"/>
              <a:pathLst>
                <a:path w="3672840" h="786764">
                  <a:moveTo>
                    <a:pt x="0" y="131063"/>
                  </a:moveTo>
                  <a:lnTo>
                    <a:pt x="10296" y="80045"/>
                  </a:lnTo>
                  <a:lnTo>
                    <a:pt x="38377" y="38385"/>
                  </a:lnTo>
                  <a:lnTo>
                    <a:pt x="80029" y="10298"/>
                  </a:lnTo>
                  <a:lnTo>
                    <a:pt x="131038" y="0"/>
                  </a:lnTo>
                  <a:lnTo>
                    <a:pt x="3541331" y="0"/>
                  </a:lnTo>
                  <a:lnTo>
                    <a:pt x="3592349" y="10298"/>
                  </a:lnTo>
                  <a:lnTo>
                    <a:pt x="3634009" y="38385"/>
                  </a:lnTo>
                  <a:lnTo>
                    <a:pt x="3662096" y="80045"/>
                  </a:lnTo>
                  <a:lnTo>
                    <a:pt x="3672395" y="131063"/>
                  </a:lnTo>
                  <a:lnTo>
                    <a:pt x="3672395" y="655193"/>
                  </a:lnTo>
                  <a:lnTo>
                    <a:pt x="3662096" y="706211"/>
                  </a:lnTo>
                  <a:lnTo>
                    <a:pt x="3634009" y="747871"/>
                  </a:lnTo>
                  <a:lnTo>
                    <a:pt x="3592349" y="775958"/>
                  </a:lnTo>
                  <a:lnTo>
                    <a:pt x="3541331" y="786257"/>
                  </a:lnTo>
                  <a:lnTo>
                    <a:pt x="131038" y="786257"/>
                  </a:lnTo>
                  <a:lnTo>
                    <a:pt x="80029" y="775958"/>
                  </a:lnTo>
                  <a:lnTo>
                    <a:pt x="38377" y="747871"/>
                  </a:lnTo>
                  <a:lnTo>
                    <a:pt x="10296" y="706211"/>
                  </a:lnTo>
                  <a:lnTo>
                    <a:pt x="0" y="655193"/>
                  </a:lnTo>
                  <a:lnTo>
                    <a:pt x="0" y="131063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856932" y="3641661"/>
            <a:ext cx="246062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20" dirty="0">
                <a:latin typeface="Constantia"/>
                <a:cs typeface="Constantia"/>
              </a:rPr>
              <a:t>Percepatan</a:t>
            </a:r>
            <a:r>
              <a:rPr sz="1800" b="1" spc="-85" dirty="0">
                <a:latin typeface="Constantia"/>
                <a:cs typeface="Constantia"/>
              </a:rPr>
              <a:t> </a:t>
            </a:r>
            <a:r>
              <a:rPr sz="1800" b="1" spc="-5" dirty="0">
                <a:latin typeface="Constantia"/>
                <a:cs typeface="Constantia"/>
              </a:rPr>
              <a:t>sentrifugal</a:t>
            </a:r>
            <a:endParaRPr sz="1800">
              <a:latin typeface="Constantia"/>
              <a:cs typeface="Constantia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235013" y="4298251"/>
            <a:ext cx="3714115" cy="815340"/>
            <a:chOff x="235013" y="4298251"/>
            <a:chExt cx="3714115" cy="815340"/>
          </a:xfrm>
        </p:grpSpPr>
        <p:sp>
          <p:nvSpPr>
            <p:cNvPr id="22" name="object 22"/>
            <p:cNvSpPr/>
            <p:nvPr/>
          </p:nvSpPr>
          <p:spPr>
            <a:xfrm>
              <a:off x="249300" y="4312539"/>
              <a:ext cx="3685540" cy="786765"/>
            </a:xfrm>
            <a:custGeom>
              <a:avLst/>
              <a:gdLst/>
              <a:ahLst/>
              <a:cxnLst/>
              <a:rect l="l" t="t" r="r" b="b"/>
              <a:pathLst>
                <a:path w="3685540" h="786764">
                  <a:moveTo>
                    <a:pt x="3554349" y="0"/>
                  </a:moveTo>
                  <a:lnTo>
                    <a:pt x="131038" y="0"/>
                  </a:lnTo>
                  <a:lnTo>
                    <a:pt x="80029" y="10298"/>
                  </a:lnTo>
                  <a:lnTo>
                    <a:pt x="38377" y="38385"/>
                  </a:lnTo>
                  <a:lnTo>
                    <a:pt x="10296" y="80045"/>
                  </a:lnTo>
                  <a:lnTo>
                    <a:pt x="0" y="131063"/>
                  </a:lnTo>
                  <a:lnTo>
                    <a:pt x="0" y="655193"/>
                  </a:lnTo>
                  <a:lnTo>
                    <a:pt x="10296" y="706211"/>
                  </a:lnTo>
                  <a:lnTo>
                    <a:pt x="38377" y="747871"/>
                  </a:lnTo>
                  <a:lnTo>
                    <a:pt x="80029" y="775958"/>
                  </a:lnTo>
                  <a:lnTo>
                    <a:pt x="131038" y="786257"/>
                  </a:lnTo>
                  <a:lnTo>
                    <a:pt x="3554349" y="786257"/>
                  </a:lnTo>
                  <a:lnTo>
                    <a:pt x="3605293" y="775958"/>
                  </a:lnTo>
                  <a:lnTo>
                    <a:pt x="3646916" y="747871"/>
                  </a:lnTo>
                  <a:lnTo>
                    <a:pt x="3674989" y="706211"/>
                  </a:lnTo>
                  <a:lnTo>
                    <a:pt x="3685286" y="655193"/>
                  </a:lnTo>
                  <a:lnTo>
                    <a:pt x="3685286" y="131063"/>
                  </a:lnTo>
                  <a:lnTo>
                    <a:pt x="3674989" y="80045"/>
                  </a:lnTo>
                  <a:lnTo>
                    <a:pt x="3646916" y="38385"/>
                  </a:lnTo>
                  <a:lnTo>
                    <a:pt x="3605293" y="10298"/>
                  </a:lnTo>
                  <a:lnTo>
                    <a:pt x="35543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249300" y="4312539"/>
              <a:ext cx="3685540" cy="786765"/>
            </a:xfrm>
            <a:custGeom>
              <a:avLst/>
              <a:gdLst/>
              <a:ahLst/>
              <a:cxnLst/>
              <a:rect l="l" t="t" r="r" b="b"/>
              <a:pathLst>
                <a:path w="3685540" h="786764">
                  <a:moveTo>
                    <a:pt x="0" y="131063"/>
                  </a:moveTo>
                  <a:lnTo>
                    <a:pt x="10296" y="80045"/>
                  </a:lnTo>
                  <a:lnTo>
                    <a:pt x="38377" y="38385"/>
                  </a:lnTo>
                  <a:lnTo>
                    <a:pt x="80029" y="10298"/>
                  </a:lnTo>
                  <a:lnTo>
                    <a:pt x="131038" y="0"/>
                  </a:lnTo>
                  <a:lnTo>
                    <a:pt x="3554349" y="0"/>
                  </a:lnTo>
                  <a:lnTo>
                    <a:pt x="3605293" y="10298"/>
                  </a:lnTo>
                  <a:lnTo>
                    <a:pt x="3646916" y="38385"/>
                  </a:lnTo>
                  <a:lnTo>
                    <a:pt x="3674989" y="80045"/>
                  </a:lnTo>
                  <a:lnTo>
                    <a:pt x="3685286" y="131063"/>
                  </a:lnTo>
                  <a:lnTo>
                    <a:pt x="3685286" y="655193"/>
                  </a:lnTo>
                  <a:lnTo>
                    <a:pt x="3674989" y="706211"/>
                  </a:lnTo>
                  <a:lnTo>
                    <a:pt x="3646916" y="747871"/>
                  </a:lnTo>
                  <a:lnTo>
                    <a:pt x="3605293" y="775958"/>
                  </a:lnTo>
                  <a:lnTo>
                    <a:pt x="3554349" y="786257"/>
                  </a:lnTo>
                  <a:lnTo>
                    <a:pt x="131038" y="786257"/>
                  </a:lnTo>
                  <a:lnTo>
                    <a:pt x="80029" y="775958"/>
                  </a:lnTo>
                  <a:lnTo>
                    <a:pt x="38377" y="747871"/>
                  </a:lnTo>
                  <a:lnTo>
                    <a:pt x="10296" y="706211"/>
                  </a:lnTo>
                  <a:lnTo>
                    <a:pt x="0" y="655193"/>
                  </a:lnTo>
                  <a:lnTo>
                    <a:pt x="0" y="131063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1294511" y="4542408"/>
            <a:ext cx="15906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Constantia"/>
                <a:cs typeface="Constantia"/>
              </a:rPr>
              <a:t>Peninggian</a:t>
            </a:r>
            <a:r>
              <a:rPr sz="1800" b="1" spc="-125" dirty="0">
                <a:latin typeface="Constantia"/>
                <a:cs typeface="Constantia"/>
              </a:rPr>
              <a:t> </a:t>
            </a:r>
            <a:r>
              <a:rPr sz="1800" b="1" spc="-15" dirty="0">
                <a:latin typeface="Constantia"/>
                <a:cs typeface="Constantia"/>
              </a:rPr>
              <a:t>rel</a:t>
            </a:r>
            <a:endParaRPr sz="1800">
              <a:latin typeface="Constantia"/>
              <a:cs typeface="Constantia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263296" y="5220779"/>
            <a:ext cx="3701415" cy="815340"/>
            <a:chOff x="263296" y="5220779"/>
            <a:chExt cx="3701415" cy="815340"/>
          </a:xfrm>
        </p:grpSpPr>
        <p:sp>
          <p:nvSpPr>
            <p:cNvPr id="26" name="object 26"/>
            <p:cNvSpPr/>
            <p:nvPr/>
          </p:nvSpPr>
          <p:spPr>
            <a:xfrm>
              <a:off x="277583" y="5235066"/>
              <a:ext cx="3672840" cy="786765"/>
            </a:xfrm>
            <a:custGeom>
              <a:avLst/>
              <a:gdLst/>
              <a:ahLst/>
              <a:cxnLst/>
              <a:rect l="l" t="t" r="r" b="b"/>
              <a:pathLst>
                <a:path w="3672840" h="786764">
                  <a:moveTo>
                    <a:pt x="3541433" y="0"/>
                  </a:moveTo>
                  <a:lnTo>
                    <a:pt x="131025" y="0"/>
                  </a:lnTo>
                  <a:lnTo>
                    <a:pt x="80024" y="10298"/>
                  </a:lnTo>
                  <a:lnTo>
                    <a:pt x="38376" y="38385"/>
                  </a:lnTo>
                  <a:lnTo>
                    <a:pt x="10296" y="80045"/>
                  </a:lnTo>
                  <a:lnTo>
                    <a:pt x="0" y="131064"/>
                  </a:lnTo>
                  <a:lnTo>
                    <a:pt x="0" y="655180"/>
                  </a:lnTo>
                  <a:lnTo>
                    <a:pt x="10296" y="706189"/>
                  </a:lnTo>
                  <a:lnTo>
                    <a:pt x="38376" y="747841"/>
                  </a:lnTo>
                  <a:lnTo>
                    <a:pt x="80024" y="775922"/>
                  </a:lnTo>
                  <a:lnTo>
                    <a:pt x="131025" y="786218"/>
                  </a:lnTo>
                  <a:lnTo>
                    <a:pt x="3541433" y="786218"/>
                  </a:lnTo>
                  <a:lnTo>
                    <a:pt x="3592377" y="775922"/>
                  </a:lnTo>
                  <a:lnTo>
                    <a:pt x="3634000" y="747841"/>
                  </a:lnTo>
                  <a:lnTo>
                    <a:pt x="3662073" y="706189"/>
                  </a:lnTo>
                  <a:lnTo>
                    <a:pt x="3672370" y="655180"/>
                  </a:lnTo>
                  <a:lnTo>
                    <a:pt x="3672370" y="131064"/>
                  </a:lnTo>
                  <a:lnTo>
                    <a:pt x="3662073" y="80045"/>
                  </a:lnTo>
                  <a:lnTo>
                    <a:pt x="3634000" y="38385"/>
                  </a:lnTo>
                  <a:lnTo>
                    <a:pt x="3592377" y="10298"/>
                  </a:lnTo>
                  <a:lnTo>
                    <a:pt x="354143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277583" y="5235066"/>
              <a:ext cx="3672840" cy="786765"/>
            </a:xfrm>
            <a:custGeom>
              <a:avLst/>
              <a:gdLst/>
              <a:ahLst/>
              <a:cxnLst/>
              <a:rect l="l" t="t" r="r" b="b"/>
              <a:pathLst>
                <a:path w="3672840" h="786764">
                  <a:moveTo>
                    <a:pt x="0" y="131064"/>
                  </a:moveTo>
                  <a:lnTo>
                    <a:pt x="10296" y="80045"/>
                  </a:lnTo>
                  <a:lnTo>
                    <a:pt x="38376" y="38385"/>
                  </a:lnTo>
                  <a:lnTo>
                    <a:pt x="80024" y="10298"/>
                  </a:lnTo>
                  <a:lnTo>
                    <a:pt x="131025" y="0"/>
                  </a:lnTo>
                  <a:lnTo>
                    <a:pt x="3541433" y="0"/>
                  </a:lnTo>
                  <a:lnTo>
                    <a:pt x="3592377" y="10298"/>
                  </a:lnTo>
                  <a:lnTo>
                    <a:pt x="3634000" y="38385"/>
                  </a:lnTo>
                  <a:lnTo>
                    <a:pt x="3662073" y="80045"/>
                  </a:lnTo>
                  <a:lnTo>
                    <a:pt x="3672370" y="131064"/>
                  </a:lnTo>
                  <a:lnTo>
                    <a:pt x="3672370" y="655180"/>
                  </a:lnTo>
                  <a:lnTo>
                    <a:pt x="3662073" y="706189"/>
                  </a:lnTo>
                  <a:lnTo>
                    <a:pt x="3634000" y="747841"/>
                  </a:lnTo>
                  <a:lnTo>
                    <a:pt x="3592377" y="775922"/>
                  </a:lnTo>
                  <a:lnTo>
                    <a:pt x="3541433" y="786218"/>
                  </a:lnTo>
                  <a:lnTo>
                    <a:pt x="131025" y="786218"/>
                  </a:lnTo>
                  <a:lnTo>
                    <a:pt x="80024" y="775922"/>
                  </a:lnTo>
                  <a:lnTo>
                    <a:pt x="38376" y="747841"/>
                  </a:lnTo>
                  <a:lnTo>
                    <a:pt x="10296" y="706189"/>
                  </a:lnTo>
                  <a:lnTo>
                    <a:pt x="0" y="655180"/>
                  </a:lnTo>
                  <a:lnTo>
                    <a:pt x="0" y="131064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1231264" y="5465127"/>
            <a:ext cx="17627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latin typeface="Constantia"/>
                <a:cs typeface="Constantia"/>
              </a:rPr>
              <a:t>Pelebaran</a:t>
            </a:r>
            <a:r>
              <a:rPr sz="1800" b="1" spc="-135" dirty="0">
                <a:latin typeface="Constantia"/>
                <a:cs typeface="Constantia"/>
              </a:rPr>
              <a:t> </a:t>
            </a:r>
            <a:r>
              <a:rPr sz="1800" b="1" spc="-5" dirty="0">
                <a:latin typeface="Constantia"/>
                <a:cs typeface="Constantia"/>
              </a:rPr>
              <a:t>sepur</a:t>
            </a:r>
            <a:endParaRPr sz="1800">
              <a:latin typeface="Constantia"/>
              <a:cs typeface="Constantia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5133784" y="1830603"/>
            <a:ext cx="3911600" cy="558165"/>
            <a:chOff x="5133784" y="1830603"/>
            <a:chExt cx="3911600" cy="558165"/>
          </a:xfrm>
        </p:grpSpPr>
        <p:sp>
          <p:nvSpPr>
            <p:cNvPr id="30" name="object 30"/>
            <p:cNvSpPr/>
            <p:nvPr/>
          </p:nvSpPr>
          <p:spPr>
            <a:xfrm>
              <a:off x="5148071" y="1844890"/>
              <a:ext cx="3883025" cy="529590"/>
            </a:xfrm>
            <a:custGeom>
              <a:avLst/>
              <a:gdLst/>
              <a:ahLst/>
              <a:cxnLst/>
              <a:rect l="l" t="t" r="r" b="b"/>
              <a:pathLst>
                <a:path w="3883025" h="529589">
                  <a:moveTo>
                    <a:pt x="3883025" y="0"/>
                  </a:moveTo>
                  <a:lnTo>
                    <a:pt x="0" y="0"/>
                  </a:lnTo>
                  <a:lnTo>
                    <a:pt x="0" y="529120"/>
                  </a:lnTo>
                  <a:lnTo>
                    <a:pt x="3883025" y="529120"/>
                  </a:lnTo>
                  <a:lnTo>
                    <a:pt x="38830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5148071" y="1844890"/>
              <a:ext cx="3883025" cy="529590"/>
            </a:xfrm>
            <a:custGeom>
              <a:avLst/>
              <a:gdLst/>
              <a:ahLst/>
              <a:cxnLst/>
              <a:rect l="l" t="t" r="r" b="b"/>
              <a:pathLst>
                <a:path w="3883025" h="529589">
                  <a:moveTo>
                    <a:pt x="0" y="529120"/>
                  </a:moveTo>
                  <a:lnTo>
                    <a:pt x="3883025" y="529120"/>
                  </a:lnTo>
                  <a:lnTo>
                    <a:pt x="3883025" y="0"/>
                  </a:lnTo>
                  <a:lnTo>
                    <a:pt x="0" y="0"/>
                  </a:lnTo>
                  <a:lnTo>
                    <a:pt x="0" y="52912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5317871" y="1945004"/>
            <a:ext cx="35464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onstantia"/>
                <a:cs typeface="Constantia"/>
              </a:rPr>
              <a:t>Tikungan </a:t>
            </a:r>
            <a:r>
              <a:rPr sz="1800" spc="-10" dirty="0">
                <a:latin typeface="Constantia"/>
                <a:cs typeface="Constantia"/>
              </a:rPr>
              <a:t>lingkaran </a:t>
            </a:r>
            <a:r>
              <a:rPr sz="1800" spc="-5" dirty="0">
                <a:latin typeface="Constantia"/>
                <a:cs typeface="Constantia"/>
              </a:rPr>
              <a:t>tanpa</a:t>
            </a:r>
            <a:r>
              <a:rPr sz="1800" spc="-100" dirty="0">
                <a:latin typeface="Constantia"/>
                <a:cs typeface="Constantia"/>
              </a:rPr>
              <a:t> </a:t>
            </a:r>
            <a:r>
              <a:rPr sz="1800" spc="-10" dirty="0">
                <a:latin typeface="Constantia"/>
                <a:cs typeface="Constantia"/>
              </a:rPr>
              <a:t>lengkung</a:t>
            </a:r>
            <a:endParaRPr sz="1800">
              <a:latin typeface="Constantia"/>
              <a:cs typeface="Constantia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5133784" y="2478557"/>
            <a:ext cx="3911600" cy="558165"/>
            <a:chOff x="5133784" y="2478557"/>
            <a:chExt cx="3911600" cy="558165"/>
          </a:xfrm>
        </p:grpSpPr>
        <p:sp>
          <p:nvSpPr>
            <p:cNvPr id="34" name="object 34"/>
            <p:cNvSpPr/>
            <p:nvPr/>
          </p:nvSpPr>
          <p:spPr>
            <a:xfrm>
              <a:off x="5148071" y="2492844"/>
              <a:ext cx="3883025" cy="529590"/>
            </a:xfrm>
            <a:custGeom>
              <a:avLst/>
              <a:gdLst/>
              <a:ahLst/>
              <a:cxnLst/>
              <a:rect l="l" t="t" r="r" b="b"/>
              <a:pathLst>
                <a:path w="3883025" h="529589">
                  <a:moveTo>
                    <a:pt x="3883025" y="0"/>
                  </a:moveTo>
                  <a:lnTo>
                    <a:pt x="0" y="0"/>
                  </a:lnTo>
                  <a:lnTo>
                    <a:pt x="0" y="529120"/>
                  </a:lnTo>
                  <a:lnTo>
                    <a:pt x="3883025" y="529120"/>
                  </a:lnTo>
                  <a:lnTo>
                    <a:pt x="38830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5148071" y="2492844"/>
              <a:ext cx="3883025" cy="529590"/>
            </a:xfrm>
            <a:custGeom>
              <a:avLst/>
              <a:gdLst/>
              <a:ahLst/>
              <a:cxnLst/>
              <a:rect l="l" t="t" r="r" b="b"/>
              <a:pathLst>
                <a:path w="3883025" h="529589">
                  <a:moveTo>
                    <a:pt x="0" y="529120"/>
                  </a:moveTo>
                  <a:lnTo>
                    <a:pt x="3883025" y="529120"/>
                  </a:lnTo>
                  <a:lnTo>
                    <a:pt x="3883025" y="0"/>
                  </a:lnTo>
                  <a:lnTo>
                    <a:pt x="0" y="0"/>
                  </a:lnTo>
                  <a:lnTo>
                    <a:pt x="0" y="52912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6189345" y="2593340"/>
            <a:ext cx="180276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onstantia"/>
                <a:cs typeface="Constantia"/>
              </a:rPr>
              <a:t>Tikungan</a:t>
            </a:r>
            <a:r>
              <a:rPr sz="1800" spc="350" dirty="0">
                <a:latin typeface="Constantia"/>
                <a:cs typeface="Constantia"/>
              </a:rPr>
              <a:t> </a:t>
            </a:r>
            <a:r>
              <a:rPr sz="1800" spc="-10" dirty="0">
                <a:latin typeface="Constantia"/>
                <a:cs typeface="Constantia"/>
              </a:rPr>
              <a:t>transisi</a:t>
            </a:r>
            <a:endParaRPr sz="1800">
              <a:latin typeface="Constantia"/>
              <a:cs typeface="Constantia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5114607" y="3126638"/>
            <a:ext cx="3936365" cy="558165"/>
            <a:chOff x="5114607" y="3126638"/>
            <a:chExt cx="3936365" cy="558165"/>
          </a:xfrm>
        </p:grpSpPr>
        <p:sp>
          <p:nvSpPr>
            <p:cNvPr id="38" name="object 38"/>
            <p:cNvSpPr/>
            <p:nvPr/>
          </p:nvSpPr>
          <p:spPr>
            <a:xfrm>
              <a:off x="5128895" y="3140925"/>
              <a:ext cx="3907790" cy="529590"/>
            </a:xfrm>
            <a:custGeom>
              <a:avLst/>
              <a:gdLst/>
              <a:ahLst/>
              <a:cxnLst/>
              <a:rect l="l" t="t" r="r" b="b"/>
              <a:pathLst>
                <a:path w="3907790" h="529589">
                  <a:moveTo>
                    <a:pt x="3907535" y="0"/>
                  </a:moveTo>
                  <a:lnTo>
                    <a:pt x="0" y="0"/>
                  </a:lnTo>
                  <a:lnTo>
                    <a:pt x="0" y="529120"/>
                  </a:lnTo>
                  <a:lnTo>
                    <a:pt x="3907535" y="529120"/>
                  </a:lnTo>
                  <a:lnTo>
                    <a:pt x="390753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5128895" y="3140925"/>
              <a:ext cx="3907790" cy="529590"/>
            </a:xfrm>
            <a:custGeom>
              <a:avLst/>
              <a:gdLst/>
              <a:ahLst/>
              <a:cxnLst/>
              <a:rect l="l" t="t" r="r" b="b"/>
              <a:pathLst>
                <a:path w="3907790" h="529589">
                  <a:moveTo>
                    <a:pt x="0" y="529120"/>
                  </a:moveTo>
                  <a:lnTo>
                    <a:pt x="3907535" y="529120"/>
                  </a:lnTo>
                  <a:lnTo>
                    <a:pt x="3907535" y="0"/>
                  </a:lnTo>
                  <a:lnTo>
                    <a:pt x="0" y="0"/>
                  </a:lnTo>
                  <a:lnTo>
                    <a:pt x="0" y="529120"/>
                  </a:lnTo>
                  <a:close/>
                </a:path>
              </a:pathLst>
            </a:custGeom>
            <a:ln w="2857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0" name="object 40"/>
          <p:cNvSpPr txBox="1"/>
          <p:nvPr/>
        </p:nvSpPr>
        <p:spPr>
          <a:xfrm>
            <a:off x="5971540" y="3241675"/>
            <a:ext cx="22256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onstantia"/>
                <a:cs typeface="Constantia"/>
              </a:rPr>
              <a:t>Tikungan </a:t>
            </a:r>
            <a:r>
              <a:rPr sz="1800" spc="-10" dirty="0">
                <a:latin typeface="Constantia"/>
                <a:cs typeface="Constantia"/>
              </a:rPr>
              <a:t>berbentuk</a:t>
            </a:r>
            <a:r>
              <a:rPr sz="1800" spc="-70" dirty="0">
                <a:latin typeface="Constantia"/>
                <a:cs typeface="Constantia"/>
              </a:rPr>
              <a:t> </a:t>
            </a:r>
            <a:r>
              <a:rPr sz="1800" dirty="0">
                <a:latin typeface="Constantia"/>
                <a:cs typeface="Constantia"/>
              </a:rPr>
              <a:t>S</a:t>
            </a:r>
            <a:endParaRPr sz="1800">
              <a:latin typeface="Constantia"/>
              <a:cs typeface="Constantia"/>
            </a:endParaRPr>
          </a:p>
        </p:txBody>
      </p:sp>
      <p:grpSp>
        <p:nvGrpSpPr>
          <p:cNvPr id="41" name="object 41"/>
          <p:cNvGrpSpPr/>
          <p:nvPr/>
        </p:nvGrpSpPr>
        <p:grpSpPr>
          <a:xfrm>
            <a:off x="5114607" y="3918737"/>
            <a:ext cx="3936365" cy="558165"/>
            <a:chOff x="5114607" y="3918737"/>
            <a:chExt cx="3936365" cy="558165"/>
          </a:xfrm>
        </p:grpSpPr>
        <p:sp>
          <p:nvSpPr>
            <p:cNvPr id="42" name="object 42"/>
            <p:cNvSpPr/>
            <p:nvPr/>
          </p:nvSpPr>
          <p:spPr>
            <a:xfrm>
              <a:off x="5128895" y="3933025"/>
              <a:ext cx="3907790" cy="529590"/>
            </a:xfrm>
            <a:custGeom>
              <a:avLst/>
              <a:gdLst/>
              <a:ahLst/>
              <a:cxnLst/>
              <a:rect l="l" t="t" r="r" b="b"/>
              <a:pathLst>
                <a:path w="3907790" h="529589">
                  <a:moveTo>
                    <a:pt x="3907535" y="0"/>
                  </a:moveTo>
                  <a:lnTo>
                    <a:pt x="0" y="0"/>
                  </a:lnTo>
                  <a:lnTo>
                    <a:pt x="0" y="529120"/>
                  </a:lnTo>
                  <a:lnTo>
                    <a:pt x="3907535" y="529120"/>
                  </a:lnTo>
                  <a:lnTo>
                    <a:pt x="390753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5128895" y="3933025"/>
              <a:ext cx="3907790" cy="529590"/>
            </a:xfrm>
            <a:custGeom>
              <a:avLst/>
              <a:gdLst/>
              <a:ahLst/>
              <a:cxnLst/>
              <a:rect l="l" t="t" r="r" b="b"/>
              <a:pathLst>
                <a:path w="3907790" h="529589">
                  <a:moveTo>
                    <a:pt x="0" y="529120"/>
                  </a:moveTo>
                  <a:lnTo>
                    <a:pt x="3907535" y="529120"/>
                  </a:lnTo>
                  <a:lnTo>
                    <a:pt x="3907535" y="0"/>
                  </a:lnTo>
                  <a:lnTo>
                    <a:pt x="0" y="0"/>
                  </a:lnTo>
                  <a:lnTo>
                    <a:pt x="0" y="529120"/>
                  </a:lnTo>
                  <a:close/>
                </a:path>
              </a:pathLst>
            </a:custGeom>
            <a:ln w="2857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4" name="object 44"/>
          <p:cNvSpPr txBox="1"/>
          <p:nvPr/>
        </p:nvSpPr>
        <p:spPr>
          <a:xfrm>
            <a:off x="6131559" y="4034154"/>
            <a:ext cx="19024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latin typeface="Constantia"/>
                <a:cs typeface="Constantia"/>
              </a:rPr>
              <a:t>Peninggian</a:t>
            </a:r>
            <a:r>
              <a:rPr sz="1800" spc="-30" dirty="0">
                <a:latin typeface="Constantia"/>
                <a:cs typeface="Constantia"/>
              </a:rPr>
              <a:t> </a:t>
            </a:r>
            <a:r>
              <a:rPr sz="1800" spc="-5" dirty="0">
                <a:latin typeface="Constantia"/>
                <a:cs typeface="Constantia"/>
              </a:rPr>
              <a:t>normal</a:t>
            </a:r>
            <a:endParaRPr sz="1800">
              <a:latin typeface="Constantia"/>
              <a:cs typeface="Constantia"/>
            </a:endParaRPr>
          </a:p>
        </p:txBody>
      </p:sp>
      <p:grpSp>
        <p:nvGrpSpPr>
          <p:cNvPr id="45" name="object 45"/>
          <p:cNvGrpSpPr/>
          <p:nvPr/>
        </p:nvGrpSpPr>
        <p:grpSpPr>
          <a:xfrm>
            <a:off x="5114607" y="4562754"/>
            <a:ext cx="3936365" cy="558165"/>
            <a:chOff x="5114607" y="4562754"/>
            <a:chExt cx="3936365" cy="558165"/>
          </a:xfrm>
        </p:grpSpPr>
        <p:sp>
          <p:nvSpPr>
            <p:cNvPr id="46" name="object 46"/>
            <p:cNvSpPr/>
            <p:nvPr/>
          </p:nvSpPr>
          <p:spPr>
            <a:xfrm>
              <a:off x="5128895" y="4577041"/>
              <a:ext cx="3907790" cy="529590"/>
            </a:xfrm>
            <a:custGeom>
              <a:avLst/>
              <a:gdLst/>
              <a:ahLst/>
              <a:cxnLst/>
              <a:rect l="l" t="t" r="r" b="b"/>
              <a:pathLst>
                <a:path w="3907790" h="529589">
                  <a:moveTo>
                    <a:pt x="3907535" y="0"/>
                  </a:moveTo>
                  <a:lnTo>
                    <a:pt x="0" y="0"/>
                  </a:lnTo>
                  <a:lnTo>
                    <a:pt x="0" y="529120"/>
                  </a:lnTo>
                  <a:lnTo>
                    <a:pt x="3907535" y="529120"/>
                  </a:lnTo>
                  <a:lnTo>
                    <a:pt x="390753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5128895" y="4577041"/>
              <a:ext cx="3907790" cy="529590"/>
            </a:xfrm>
            <a:custGeom>
              <a:avLst/>
              <a:gdLst/>
              <a:ahLst/>
              <a:cxnLst/>
              <a:rect l="l" t="t" r="r" b="b"/>
              <a:pathLst>
                <a:path w="3907790" h="529589">
                  <a:moveTo>
                    <a:pt x="0" y="529120"/>
                  </a:moveTo>
                  <a:lnTo>
                    <a:pt x="3907535" y="529120"/>
                  </a:lnTo>
                  <a:lnTo>
                    <a:pt x="3907535" y="0"/>
                  </a:lnTo>
                  <a:lnTo>
                    <a:pt x="0" y="0"/>
                  </a:lnTo>
                  <a:lnTo>
                    <a:pt x="0" y="52912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8" name="object 48"/>
          <p:cNvSpPr txBox="1"/>
          <p:nvPr/>
        </p:nvSpPr>
        <p:spPr>
          <a:xfrm>
            <a:off x="5999479" y="4678298"/>
            <a:ext cx="21697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latin typeface="Constantia"/>
                <a:cs typeface="Constantia"/>
              </a:rPr>
              <a:t>Peninggian </a:t>
            </a:r>
            <a:r>
              <a:rPr sz="1800" spc="-10" dirty="0">
                <a:latin typeface="Constantia"/>
                <a:cs typeface="Constantia"/>
              </a:rPr>
              <a:t>minimum</a:t>
            </a:r>
            <a:endParaRPr sz="1800">
              <a:latin typeface="Constantia"/>
              <a:cs typeface="Constantia"/>
            </a:endParaRPr>
          </a:p>
        </p:txBody>
      </p:sp>
      <p:grpSp>
        <p:nvGrpSpPr>
          <p:cNvPr id="49" name="object 49"/>
          <p:cNvGrpSpPr/>
          <p:nvPr/>
        </p:nvGrpSpPr>
        <p:grpSpPr>
          <a:xfrm>
            <a:off x="5114607" y="5210860"/>
            <a:ext cx="3936365" cy="558165"/>
            <a:chOff x="5114607" y="5210860"/>
            <a:chExt cx="3936365" cy="558165"/>
          </a:xfrm>
        </p:grpSpPr>
        <p:sp>
          <p:nvSpPr>
            <p:cNvPr id="50" name="object 50"/>
            <p:cNvSpPr/>
            <p:nvPr/>
          </p:nvSpPr>
          <p:spPr>
            <a:xfrm>
              <a:off x="5128895" y="5225148"/>
              <a:ext cx="3907790" cy="529590"/>
            </a:xfrm>
            <a:custGeom>
              <a:avLst/>
              <a:gdLst/>
              <a:ahLst/>
              <a:cxnLst/>
              <a:rect l="l" t="t" r="r" b="b"/>
              <a:pathLst>
                <a:path w="3907790" h="529589">
                  <a:moveTo>
                    <a:pt x="3907535" y="0"/>
                  </a:moveTo>
                  <a:lnTo>
                    <a:pt x="0" y="0"/>
                  </a:lnTo>
                  <a:lnTo>
                    <a:pt x="0" y="529120"/>
                  </a:lnTo>
                  <a:lnTo>
                    <a:pt x="3907535" y="529120"/>
                  </a:lnTo>
                  <a:lnTo>
                    <a:pt x="390753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5128895" y="5225148"/>
              <a:ext cx="3907790" cy="529590"/>
            </a:xfrm>
            <a:custGeom>
              <a:avLst/>
              <a:gdLst/>
              <a:ahLst/>
              <a:cxnLst/>
              <a:rect l="l" t="t" r="r" b="b"/>
              <a:pathLst>
                <a:path w="3907790" h="529589">
                  <a:moveTo>
                    <a:pt x="0" y="529120"/>
                  </a:moveTo>
                  <a:lnTo>
                    <a:pt x="3907535" y="529120"/>
                  </a:lnTo>
                  <a:lnTo>
                    <a:pt x="3907535" y="0"/>
                  </a:lnTo>
                  <a:lnTo>
                    <a:pt x="0" y="0"/>
                  </a:lnTo>
                  <a:lnTo>
                    <a:pt x="0" y="529120"/>
                  </a:lnTo>
                  <a:close/>
                </a:path>
              </a:pathLst>
            </a:custGeom>
            <a:ln w="2857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2" name="object 52"/>
          <p:cNvSpPr txBox="1"/>
          <p:nvPr/>
        </p:nvSpPr>
        <p:spPr>
          <a:xfrm>
            <a:off x="5935979" y="5326633"/>
            <a:ext cx="22961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latin typeface="Constantia"/>
                <a:cs typeface="Constantia"/>
              </a:rPr>
              <a:t>Peninggian</a:t>
            </a:r>
            <a:r>
              <a:rPr sz="1800" spc="-20" dirty="0">
                <a:latin typeface="Constantia"/>
                <a:cs typeface="Constantia"/>
              </a:rPr>
              <a:t> </a:t>
            </a:r>
            <a:r>
              <a:rPr sz="1800" spc="-10" dirty="0">
                <a:latin typeface="Constantia"/>
                <a:cs typeface="Constantia"/>
              </a:rPr>
              <a:t>maksimum</a:t>
            </a:r>
            <a:endParaRPr sz="1800">
              <a:latin typeface="Constantia"/>
              <a:cs typeface="Constantia"/>
            </a:endParaRPr>
          </a:p>
        </p:txBody>
      </p:sp>
      <p:grpSp>
        <p:nvGrpSpPr>
          <p:cNvPr id="53" name="object 53"/>
          <p:cNvGrpSpPr/>
          <p:nvPr/>
        </p:nvGrpSpPr>
        <p:grpSpPr>
          <a:xfrm>
            <a:off x="5119814" y="5844882"/>
            <a:ext cx="3911600" cy="558165"/>
            <a:chOff x="5119814" y="5844882"/>
            <a:chExt cx="3911600" cy="558165"/>
          </a:xfrm>
        </p:grpSpPr>
        <p:sp>
          <p:nvSpPr>
            <p:cNvPr id="54" name="object 54"/>
            <p:cNvSpPr/>
            <p:nvPr/>
          </p:nvSpPr>
          <p:spPr>
            <a:xfrm>
              <a:off x="5134102" y="5859170"/>
              <a:ext cx="3883025" cy="529590"/>
            </a:xfrm>
            <a:custGeom>
              <a:avLst/>
              <a:gdLst/>
              <a:ahLst/>
              <a:cxnLst/>
              <a:rect l="l" t="t" r="r" b="b"/>
              <a:pathLst>
                <a:path w="3883025" h="529589">
                  <a:moveTo>
                    <a:pt x="3883025" y="0"/>
                  </a:moveTo>
                  <a:lnTo>
                    <a:pt x="0" y="0"/>
                  </a:lnTo>
                  <a:lnTo>
                    <a:pt x="0" y="529120"/>
                  </a:lnTo>
                  <a:lnTo>
                    <a:pt x="3883025" y="529120"/>
                  </a:lnTo>
                  <a:lnTo>
                    <a:pt x="38830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5134102" y="5859170"/>
              <a:ext cx="3883025" cy="529590"/>
            </a:xfrm>
            <a:custGeom>
              <a:avLst/>
              <a:gdLst/>
              <a:ahLst/>
              <a:cxnLst/>
              <a:rect l="l" t="t" r="r" b="b"/>
              <a:pathLst>
                <a:path w="3883025" h="529589">
                  <a:moveTo>
                    <a:pt x="0" y="529120"/>
                  </a:moveTo>
                  <a:lnTo>
                    <a:pt x="3883025" y="529120"/>
                  </a:lnTo>
                  <a:lnTo>
                    <a:pt x="3883025" y="0"/>
                  </a:lnTo>
                  <a:lnTo>
                    <a:pt x="0" y="0"/>
                  </a:lnTo>
                  <a:lnTo>
                    <a:pt x="0" y="52912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6" name="object 56"/>
          <p:cNvSpPr txBox="1"/>
          <p:nvPr/>
        </p:nvSpPr>
        <p:spPr>
          <a:xfrm>
            <a:off x="5720715" y="5961062"/>
            <a:ext cx="27127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latin typeface="Constantia"/>
                <a:cs typeface="Constantia"/>
              </a:rPr>
              <a:t>Penggunaan </a:t>
            </a:r>
            <a:r>
              <a:rPr sz="1800" spc="-5" dirty="0">
                <a:latin typeface="Constantia"/>
                <a:cs typeface="Constantia"/>
              </a:rPr>
              <a:t>peninggian</a:t>
            </a:r>
            <a:r>
              <a:rPr sz="1800" spc="-65" dirty="0">
                <a:latin typeface="Constantia"/>
                <a:cs typeface="Constantia"/>
              </a:rPr>
              <a:t> </a:t>
            </a:r>
            <a:r>
              <a:rPr sz="1800" spc="-5" dirty="0">
                <a:latin typeface="Constantia"/>
                <a:cs typeface="Constantia"/>
              </a:rPr>
              <a:t>rel</a:t>
            </a:r>
            <a:endParaRPr sz="1800">
              <a:latin typeface="Constantia"/>
              <a:cs typeface="Constantia"/>
            </a:endParaRPr>
          </a:p>
        </p:txBody>
      </p:sp>
      <p:sp>
        <p:nvSpPr>
          <p:cNvPr id="57" name="object 57"/>
          <p:cNvSpPr txBox="1">
            <a:spLocks noGrp="1"/>
          </p:cNvSpPr>
          <p:nvPr>
            <p:ph type="title"/>
          </p:nvPr>
        </p:nvSpPr>
        <p:spPr>
          <a:xfrm>
            <a:off x="1788160" y="29781"/>
            <a:ext cx="553783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/>
              <a:t>Sub </a:t>
            </a:r>
            <a:r>
              <a:rPr sz="5400" spc="-50" dirty="0"/>
              <a:t>Pokok</a:t>
            </a:r>
            <a:r>
              <a:rPr sz="5400" spc="-75" dirty="0"/>
              <a:t> </a:t>
            </a:r>
            <a:r>
              <a:rPr sz="5400" spc="-5" dirty="0"/>
              <a:t>Bahasan</a:t>
            </a:r>
            <a:endParaRPr sz="5400"/>
          </a:p>
        </p:txBody>
      </p:sp>
      <p:sp>
        <p:nvSpPr>
          <p:cNvPr id="58" name="object 58"/>
          <p:cNvSpPr/>
          <p:nvPr/>
        </p:nvSpPr>
        <p:spPr>
          <a:xfrm>
            <a:off x="3914521" y="1461261"/>
            <a:ext cx="1233805" cy="4662805"/>
          </a:xfrm>
          <a:custGeom>
            <a:avLst/>
            <a:gdLst/>
            <a:ahLst/>
            <a:cxnLst/>
            <a:rect l="l" t="t" r="r" b="b"/>
            <a:pathLst>
              <a:path w="1233804" h="4662805">
                <a:moveTo>
                  <a:pt x="0" y="1436497"/>
                </a:moveTo>
                <a:lnTo>
                  <a:pt x="1214374" y="0"/>
                </a:lnTo>
              </a:path>
              <a:path w="1233804" h="4662805">
                <a:moveTo>
                  <a:pt x="0" y="1436497"/>
                </a:moveTo>
                <a:lnTo>
                  <a:pt x="1233551" y="648080"/>
                </a:lnTo>
              </a:path>
              <a:path w="1233804" h="4662805">
                <a:moveTo>
                  <a:pt x="0" y="1436497"/>
                </a:moveTo>
                <a:lnTo>
                  <a:pt x="1233551" y="1296162"/>
                </a:lnTo>
              </a:path>
              <a:path w="1233804" h="4662805">
                <a:moveTo>
                  <a:pt x="0" y="1436497"/>
                </a:moveTo>
                <a:lnTo>
                  <a:pt x="1214374" y="1944242"/>
                </a:lnTo>
              </a:path>
              <a:path w="1233804" h="4662805">
                <a:moveTo>
                  <a:pt x="20065" y="3244342"/>
                </a:moveTo>
                <a:lnTo>
                  <a:pt x="1214374" y="2736342"/>
                </a:lnTo>
              </a:path>
              <a:path w="1233804" h="4662805">
                <a:moveTo>
                  <a:pt x="20065" y="3244342"/>
                </a:moveTo>
                <a:lnTo>
                  <a:pt x="1214374" y="3380358"/>
                </a:lnTo>
              </a:path>
              <a:path w="1233804" h="4662805">
                <a:moveTo>
                  <a:pt x="20065" y="3244342"/>
                </a:moveTo>
                <a:lnTo>
                  <a:pt x="1214374" y="4028440"/>
                </a:lnTo>
              </a:path>
              <a:path w="1233804" h="4662805">
                <a:moveTo>
                  <a:pt x="20065" y="3244342"/>
                </a:moveTo>
                <a:lnTo>
                  <a:pt x="1219580" y="4662462"/>
                </a:lnTo>
              </a:path>
            </a:pathLst>
          </a:custGeom>
          <a:ln w="2857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3025">
              <a:lnSpc>
                <a:spcPts val="1240"/>
              </a:lnSpc>
            </a:pPr>
            <a:fld id="{81D60167-4931-47E6-BA6A-407CBD079E47}" type="slidenum">
              <a:rPr dirty="0"/>
              <a:t>2</a:t>
            </a:fld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30517" y="1516570"/>
            <a:ext cx="8491855" cy="34867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marR="5080" indent="-287020" algn="just">
              <a:lnSpc>
                <a:spcPct val="150100"/>
              </a:lnSpc>
              <a:spcBef>
                <a:spcPts val="100"/>
              </a:spcBef>
              <a:buSzPct val="123913"/>
              <a:buFont typeface="Arial"/>
              <a:buChar char="•"/>
              <a:tabLst>
                <a:tab pos="299720" algn="l"/>
              </a:tabLst>
            </a:pPr>
            <a:r>
              <a:rPr sz="2300" b="1" spc="-5" dirty="0">
                <a:solidFill>
                  <a:srgbClr val="C00000"/>
                </a:solidFill>
                <a:latin typeface="Constantia"/>
                <a:cs typeface="Constantia"/>
              </a:rPr>
              <a:t>Geometri jalan </a:t>
            </a:r>
            <a:r>
              <a:rPr sz="2300" b="1" spc="-15" dirty="0">
                <a:solidFill>
                  <a:srgbClr val="C00000"/>
                </a:solidFill>
                <a:latin typeface="Constantia"/>
                <a:cs typeface="Constantia"/>
              </a:rPr>
              <a:t>rel </a:t>
            </a:r>
            <a:r>
              <a:rPr sz="2300" dirty="0">
                <a:latin typeface="Wingdings"/>
                <a:cs typeface="Wingdings"/>
              </a:rPr>
              <a:t></a:t>
            </a:r>
            <a:r>
              <a:rPr sz="2300" dirty="0">
                <a:latin typeface="Times New Roman"/>
                <a:cs typeface="Times New Roman"/>
              </a:rPr>
              <a:t> </a:t>
            </a:r>
            <a:r>
              <a:rPr sz="2300" spc="-5" dirty="0">
                <a:latin typeface="Constantia"/>
                <a:cs typeface="Constantia"/>
              </a:rPr>
              <a:t>bentuk </a:t>
            </a:r>
            <a:r>
              <a:rPr sz="2300" spc="-10" dirty="0">
                <a:latin typeface="Constantia"/>
                <a:cs typeface="Constantia"/>
              </a:rPr>
              <a:t>dan ukuran </a:t>
            </a:r>
            <a:r>
              <a:rPr sz="2300" spc="-5" dirty="0">
                <a:latin typeface="Constantia"/>
                <a:cs typeface="Constantia"/>
              </a:rPr>
              <a:t>jalan </a:t>
            </a:r>
            <a:r>
              <a:rPr sz="2300" spc="-15" dirty="0">
                <a:latin typeface="Constantia"/>
                <a:cs typeface="Constantia"/>
              </a:rPr>
              <a:t>rel, </a:t>
            </a:r>
            <a:r>
              <a:rPr sz="2300" spc="-5" dirty="0">
                <a:latin typeface="Constantia"/>
                <a:cs typeface="Constantia"/>
              </a:rPr>
              <a:t>baik pada  </a:t>
            </a:r>
            <a:r>
              <a:rPr sz="2300" spc="-15" dirty="0">
                <a:latin typeface="Constantia"/>
                <a:cs typeface="Constantia"/>
              </a:rPr>
              <a:t>arah </a:t>
            </a:r>
            <a:r>
              <a:rPr sz="2300" spc="-5" dirty="0">
                <a:latin typeface="Constantia"/>
                <a:cs typeface="Constantia"/>
              </a:rPr>
              <a:t>memanjang maupun </a:t>
            </a:r>
            <a:r>
              <a:rPr sz="2300" spc="-15" dirty="0">
                <a:latin typeface="Constantia"/>
                <a:cs typeface="Constantia"/>
              </a:rPr>
              <a:t>arah </a:t>
            </a:r>
            <a:r>
              <a:rPr sz="2300" spc="-20" dirty="0">
                <a:latin typeface="Constantia"/>
                <a:cs typeface="Constantia"/>
              </a:rPr>
              <a:t>melebar, </a:t>
            </a:r>
            <a:r>
              <a:rPr sz="2300" spc="-5" dirty="0">
                <a:latin typeface="Constantia"/>
                <a:cs typeface="Constantia"/>
              </a:rPr>
              <a:t>meliputi </a:t>
            </a:r>
            <a:r>
              <a:rPr sz="2300" dirty="0">
                <a:latin typeface="Constantia"/>
                <a:cs typeface="Constantia"/>
              </a:rPr>
              <a:t>: </a:t>
            </a:r>
            <a:r>
              <a:rPr sz="2300" spc="-5" dirty="0">
                <a:latin typeface="Constantia"/>
                <a:cs typeface="Constantia"/>
              </a:rPr>
              <a:t>lebar </a:t>
            </a:r>
            <a:r>
              <a:rPr sz="2300" spc="-30" dirty="0">
                <a:latin typeface="Constantia"/>
                <a:cs typeface="Constantia"/>
              </a:rPr>
              <a:t>sepur,  </a:t>
            </a:r>
            <a:r>
              <a:rPr sz="2300" spc="-10" dirty="0">
                <a:latin typeface="Constantia"/>
                <a:cs typeface="Constantia"/>
              </a:rPr>
              <a:t>kelandaian, </a:t>
            </a:r>
            <a:r>
              <a:rPr sz="2300" spc="-5" dirty="0">
                <a:latin typeface="Constantia"/>
                <a:cs typeface="Constantia"/>
              </a:rPr>
              <a:t>tikungan horizontal </a:t>
            </a:r>
            <a:r>
              <a:rPr sz="2300" spc="-15" dirty="0">
                <a:latin typeface="Constantia"/>
                <a:cs typeface="Constantia"/>
              </a:rPr>
              <a:t>dan </a:t>
            </a:r>
            <a:r>
              <a:rPr sz="2300" spc="-10" dirty="0">
                <a:latin typeface="Constantia"/>
                <a:cs typeface="Constantia"/>
              </a:rPr>
              <a:t>lengkung vertikal,  </a:t>
            </a:r>
            <a:r>
              <a:rPr sz="2300" spc="-5" dirty="0">
                <a:latin typeface="Constantia"/>
                <a:cs typeface="Constantia"/>
              </a:rPr>
              <a:t>peninggian </a:t>
            </a:r>
            <a:r>
              <a:rPr sz="2300" spc="-15" dirty="0">
                <a:latin typeface="Constantia"/>
                <a:cs typeface="Constantia"/>
              </a:rPr>
              <a:t>rel, </a:t>
            </a:r>
            <a:r>
              <a:rPr sz="2300" spc="-10" dirty="0">
                <a:latin typeface="Constantia"/>
                <a:cs typeface="Constantia"/>
              </a:rPr>
              <a:t>pelebaran</a:t>
            </a:r>
            <a:r>
              <a:rPr sz="2300" spc="-130" dirty="0">
                <a:latin typeface="Constantia"/>
                <a:cs typeface="Constantia"/>
              </a:rPr>
              <a:t> </a:t>
            </a:r>
            <a:r>
              <a:rPr sz="2300" spc="-40" dirty="0">
                <a:latin typeface="Constantia"/>
                <a:cs typeface="Constantia"/>
              </a:rPr>
              <a:t>sepur.</a:t>
            </a:r>
            <a:endParaRPr sz="230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Clr>
                <a:srgbClr val="C00000"/>
              </a:buClr>
              <a:buFont typeface="Arial"/>
              <a:buChar char="•"/>
            </a:pPr>
            <a:endParaRPr sz="1950">
              <a:latin typeface="Constantia"/>
              <a:cs typeface="Constantia"/>
            </a:endParaRPr>
          </a:p>
          <a:p>
            <a:pPr marL="299720" marR="8890" indent="-287020" algn="just">
              <a:lnSpc>
                <a:spcPct val="150000"/>
              </a:lnSpc>
              <a:buClr>
                <a:srgbClr val="C00000"/>
              </a:buClr>
              <a:buSzPct val="123913"/>
              <a:buFont typeface="Arial"/>
              <a:buChar char="•"/>
              <a:tabLst>
                <a:tab pos="299720" algn="l"/>
              </a:tabLst>
            </a:pPr>
            <a:r>
              <a:rPr sz="2300" spc="-5" dirty="0">
                <a:latin typeface="Constantia"/>
                <a:cs typeface="Constantia"/>
              </a:rPr>
              <a:t>Geometri jalan </a:t>
            </a:r>
            <a:r>
              <a:rPr sz="2300" spc="-10" dirty="0">
                <a:latin typeface="Constantia"/>
                <a:cs typeface="Constantia"/>
              </a:rPr>
              <a:t>rel direncanakan </a:t>
            </a:r>
            <a:r>
              <a:rPr sz="2300" spc="-5" dirty="0">
                <a:latin typeface="Constantia"/>
                <a:cs typeface="Constantia"/>
              </a:rPr>
              <a:t>dan dirancang agar mencapai  </a:t>
            </a:r>
            <a:r>
              <a:rPr sz="2300" dirty="0">
                <a:latin typeface="Constantia"/>
                <a:cs typeface="Constantia"/>
              </a:rPr>
              <a:t>hasil</a:t>
            </a:r>
            <a:r>
              <a:rPr sz="2300" spc="-85" dirty="0">
                <a:latin typeface="Constantia"/>
                <a:cs typeface="Constantia"/>
              </a:rPr>
              <a:t> </a:t>
            </a:r>
            <a:r>
              <a:rPr sz="2300" spc="-10" dirty="0">
                <a:latin typeface="Constantia"/>
                <a:cs typeface="Constantia"/>
              </a:rPr>
              <a:t>yang</a:t>
            </a:r>
            <a:r>
              <a:rPr sz="2300" spc="-65" dirty="0">
                <a:latin typeface="Constantia"/>
                <a:cs typeface="Constantia"/>
              </a:rPr>
              <a:t> </a:t>
            </a:r>
            <a:r>
              <a:rPr sz="2300" spc="-10" dirty="0">
                <a:latin typeface="Constantia"/>
                <a:cs typeface="Constantia"/>
              </a:rPr>
              <a:t>efektif,</a:t>
            </a:r>
            <a:r>
              <a:rPr sz="2300" spc="-80" dirty="0">
                <a:latin typeface="Constantia"/>
                <a:cs typeface="Constantia"/>
              </a:rPr>
              <a:t> </a:t>
            </a:r>
            <a:r>
              <a:rPr sz="2300" spc="5" dirty="0">
                <a:latin typeface="Constantia"/>
                <a:cs typeface="Constantia"/>
              </a:rPr>
              <a:t>efisien,</a:t>
            </a:r>
            <a:r>
              <a:rPr sz="2300" spc="-90" dirty="0">
                <a:latin typeface="Constantia"/>
                <a:cs typeface="Constantia"/>
              </a:rPr>
              <a:t> </a:t>
            </a:r>
            <a:r>
              <a:rPr sz="2300" dirty="0">
                <a:latin typeface="Constantia"/>
                <a:cs typeface="Constantia"/>
              </a:rPr>
              <a:t>aman, </a:t>
            </a:r>
            <a:r>
              <a:rPr sz="2300" spc="-10" dirty="0">
                <a:latin typeface="Constantia"/>
                <a:cs typeface="Constantia"/>
              </a:rPr>
              <a:t>nyaman,</a:t>
            </a:r>
            <a:r>
              <a:rPr sz="2300" spc="-65" dirty="0">
                <a:latin typeface="Constantia"/>
                <a:cs typeface="Constantia"/>
              </a:rPr>
              <a:t> </a:t>
            </a:r>
            <a:r>
              <a:rPr sz="2300" dirty="0">
                <a:latin typeface="Constantia"/>
                <a:cs typeface="Constantia"/>
              </a:rPr>
              <a:t>selamat,</a:t>
            </a:r>
            <a:r>
              <a:rPr sz="2300" spc="-60" dirty="0">
                <a:latin typeface="Constantia"/>
                <a:cs typeface="Constantia"/>
              </a:rPr>
              <a:t> </a:t>
            </a:r>
            <a:r>
              <a:rPr sz="2300" spc="-5" dirty="0">
                <a:latin typeface="Constantia"/>
                <a:cs typeface="Constantia"/>
              </a:rPr>
              <a:t>dan</a:t>
            </a:r>
            <a:r>
              <a:rPr sz="2300" spc="-95" dirty="0">
                <a:latin typeface="Constantia"/>
                <a:cs typeface="Constantia"/>
              </a:rPr>
              <a:t> </a:t>
            </a:r>
            <a:r>
              <a:rPr sz="2300" spc="-15" dirty="0">
                <a:latin typeface="Constantia"/>
                <a:cs typeface="Constantia"/>
              </a:rPr>
              <a:t>ekonomis.</a:t>
            </a:r>
            <a:endParaRPr sz="23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3025">
              <a:lnSpc>
                <a:spcPts val="1240"/>
              </a:lnSpc>
            </a:pPr>
            <a:fld id="{81D60167-4931-47E6-BA6A-407CBD079E47}" type="slidenum">
              <a:rPr dirty="0"/>
              <a:t>3</a:t>
            </a:fld>
            <a:endParaRPr dirty="0"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096641" y="246062"/>
            <a:ext cx="291973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80" dirty="0"/>
              <a:t>P</a:t>
            </a:r>
            <a:r>
              <a:rPr sz="5400" spc="-5" dirty="0"/>
              <a:t>en</a:t>
            </a:r>
            <a:r>
              <a:rPr sz="5400" spc="-100" dirty="0"/>
              <a:t>g</a:t>
            </a:r>
            <a:r>
              <a:rPr sz="5400" dirty="0"/>
              <a:t>a</a:t>
            </a:r>
            <a:r>
              <a:rPr sz="5400" spc="-70" dirty="0"/>
              <a:t>n</a:t>
            </a:r>
            <a:r>
              <a:rPr sz="5400" spc="-55" dirty="0"/>
              <a:t>t</a:t>
            </a:r>
            <a:r>
              <a:rPr sz="5400" dirty="0"/>
              <a:t>ar</a:t>
            </a:r>
            <a:endParaRPr sz="5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1523" y="2780919"/>
            <a:ext cx="5257165" cy="1728470"/>
          </a:xfrm>
          <a:custGeom>
            <a:avLst/>
            <a:gdLst/>
            <a:ahLst/>
            <a:cxnLst/>
            <a:rect l="l" t="t" r="r" b="b"/>
            <a:pathLst>
              <a:path w="5257165" h="1728470">
                <a:moveTo>
                  <a:pt x="4392485" y="0"/>
                </a:moveTo>
                <a:lnTo>
                  <a:pt x="0" y="0"/>
                </a:lnTo>
                <a:lnTo>
                  <a:pt x="0" y="1728215"/>
                </a:lnTo>
                <a:lnTo>
                  <a:pt x="4392485" y="1728215"/>
                </a:lnTo>
                <a:lnTo>
                  <a:pt x="5256593" y="864107"/>
                </a:lnTo>
                <a:lnTo>
                  <a:pt x="4392485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51523" y="2780919"/>
            <a:ext cx="5257165" cy="1728470"/>
          </a:xfrm>
          <a:custGeom>
            <a:avLst/>
            <a:gdLst/>
            <a:ahLst/>
            <a:cxnLst/>
            <a:rect l="l" t="t" r="r" b="b"/>
            <a:pathLst>
              <a:path w="5257165" h="1728470">
                <a:moveTo>
                  <a:pt x="0" y="0"/>
                </a:moveTo>
                <a:lnTo>
                  <a:pt x="4392485" y="0"/>
                </a:lnTo>
                <a:lnTo>
                  <a:pt x="5256593" y="864107"/>
                </a:lnTo>
                <a:lnTo>
                  <a:pt x="4392485" y="1728215"/>
                </a:lnTo>
                <a:lnTo>
                  <a:pt x="0" y="1728215"/>
                </a:lnTo>
                <a:lnTo>
                  <a:pt x="0" y="0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293749" y="3364483"/>
            <a:ext cx="273685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15" dirty="0">
                <a:latin typeface="Constantia"/>
                <a:cs typeface="Constantia"/>
              </a:rPr>
              <a:t>LEBAR</a:t>
            </a:r>
            <a:r>
              <a:rPr sz="3200" b="1" spc="-50" dirty="0">
                <a:latin typeface="Constantia"/>
                <a:cs typeface="Constantia"/>
              </a:rPr>
              <a:t> </a:t>
            </a:r>
            <a:r>
              <a:rPr sz="3200" b="1" spc="-15" dirty="0">
                <a:latin typeface="Constantia"/>
                <a:cs typeface="Constantia"/>
              </a:rPr>
              <a:t>SEPUR</a:t>
            </a:r>
            <a:endParaRPr sz="3200">
              <a:latin typeface="Constantia"/>
              <a:cs typeface="Constantia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3025">
              <a:lnSpc>
                <a:spcPts val="1240"/>
              </a:lnSpc>
            </a:pPr>
            <a:fld id="{81D60167-4931-47E6-BA6A-407CBD079E47}" type="slidenum">
              <a:rPr dirty="0"/>
              <a:t>4</a:t>
            </a:fld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02272" y="111155"/>
            <a:ext cx="8280400" cy="2759710"/>
          </a:xfrm>
          <a:prstGeom prst="rect">
            <a:avLst/>
          </a:prstGeom>
        </p:spPr>
        <p:txBody>
          <a:bodyPr vert="horz" wrap="square" lIns="0" tIns="222885" rIns="0" bIns="0" rtlCol="0">
            <a:spAutoFit/>
          </a:bodyPr>
          <a:lstStyle/>
          <a:p>
            <a:pPr marL="5255260">
              <a:lnSpc>
                <a:spcPct val="100000"/>
              </a:lnSpc>
              <a:spcBef>
                <a:spcPts val="1755"/>
              </a:spcBef>
            </a:pPr>
            <a:r>
              <a:rPr sz="4500" dirty="0">
                <a:solidFill>
                  <a:srgbClr val="04607A"/>
                </a:solidFill>
              </a:rPr>
              <a:t>Lebar</a:t>
            </a:r>
            <a:r>
              <a:rPr sz="4500" spc="-35" dirty="0">
                <a:solidFill>
                  <a:srgbClr val="04607A"/>
                </a:solidFill>
              </a:rPr>
              <a:t> </a:t>
            </a:r>
            <a:r>
              <a:rPr sz="4500" dirty="0">
                <a:solidFill>
                  <a:srgbClr val="04607A"/>
                </a:solidFill>
              </a:rPr>
              <a:t>Sepur</a:t>
            </a:r>
            <a:endParaRPr sz="4500"/>
          </a:p>
          <a:p>
            <a:pPr marL="12700" marR="5080" algn="just">
              <a:lnSpc>
                <a:spcPct val="100000"/>
              </a:lnSpc>
              <a:spcBef>
                <a:spcPts val="1025"/>
              </a:spcBef>
            </a:pPr>
            <a:r>
              <a:rPr sz="2800" b="0" dirty="0">
                <a:solidFill>
                  <a:srgbClr val="000000"/>
                </a:solidFill>
                <a:latin typeface="Constantia"/>
                <a:cs typeface="Constantia"/>
              </a:rPr>
              <a:t>Indonesia </a:t>
            </a:r>
            <a:r>
              <a:rPr sz="2800" b="0" spc="-5" dirty="0">
                <a:solidFill>
                  <a:srgbClr val="000000"/>
                </a:solidFill>
                <a:latin typeface="Constantia"/>
                <a:cs typeface="Constantia"/>
              </a:rPr>
              <a:t>menggunakan </a:t>
            </a:r>
            <a:r>
              <a:rPr sz="2800" b="0" dirty="0">
                <a:solidFill>
                  <a:srgbClr val="000000"/>
                </a:solidFill>
                <a:latin typeface="Constantia"/>
                <a:cs typeface="Constantia"/>
              </a:rPr>
              <a:t>lebar </a:t>
            </a:r>
            <a:r>
              <a:rPr sz="2800" b="0" spc="5" dirty="0">
                <a:solidFill>
                  <a:srgbClr val="000000"/>
                </a:solidFill>
                <a:latin typeface="Constantia"/>
                <a:cs typeface="Constantia"/>
              </a:rPr>
              <a:t>sepur </a:t>
            </a:r>
            <a:r>
              <a:rPr sz="2800" b="0" spc="-15" dirty="0">
                <a:solidFill>
                  <a:srgbClr val="000000"/>
                </a:solidFill>
                <a:latin typeface="Constantia"/>
                <a:cs typeface="Constantia"/>
              </a:rPr>
              <a:t>(</a:t>
            </a:r>
            <a:r>
              <a:rPr sz="2800" b="0" i="1" spc="-15" dirty="0">
                <a:solidFill>
                  <a:srgbClr val="000000"/>
                </a:solidFill>
                <a:latin typeface="Constantia"/>
                <a:cs typeface="Constantia"/>
              </a:rPr>
              <a:t>track</a:t>
            </a:r>
            <a:r>
              <a:rPr sz="2800" b="0" spc="-15" dirty="0">
                <a:solidFill>
                  <a:srgbClr val="000000"/>
                </a:solidFill>
                <a:latin typeface="Constantia"/>
                <a:cs typeface="Constantia"/>
              </a:rPr>
              <a:t>) </a:t>
            </a:r>
            <a:r>
              <a:rPr sz="2800" b="0" dirty="0">
                <a:solidFill>
                  <a:srgbClr val="000000"/>
                </a:solidFill>
                <a:latin typeface="Constantia"/>
                <a:cs typeface="Constantia"/>
              </a:rPr>
              <a:t>1067 </a:t>
            </a:r>
            <a:r>
              <a:rPr sz="2800" b="0" spc="-5" dirty="0">
                <a:solidFill>
                  <a:srgbClr val="000000"/>
                </a:solidFill>
                <a:latin typeface="Constantia"/>
                <a:cs typeface="Constantia"/>
              </a:rPr>
              <a:t>mm  </a:t>
            </a:r>
            <a:r>
              <a:rPr sz="2800" b="0" dirty="0">
                <a:solidFill>
                  <a:srgbClr val="000000"/>
                </a:solidFill>
                <a:latin typeface="Constantia"/>
                <a:cs typeface="Constantia"/>
              </a:rPr>
              <a:t>(3 </a:t>
            </a:r>
            <a:r>
              <a:rPr sz="2800" b="0" spc="-10" dirty="0">
                <a:solidFill>
                  <a:srgbClr val="000000"/>
                </a:solidFill>
                <a:latin typeface="Constantia"/>
                <a:cs typeface="Constantia"/>
              </a:rPr>
              <a:t>feet </a:t>
            </a:r>
            <a:r>
              <a:rPr sz="2800" b="0" dirty="0">
                <a:solidFill>
                  <a:srgbClr val="000000"/>
                </a:solidFill>
                <a:latin typeface="Constantia"/>
                <a:cs typeface="Constantia"/>
              </a:rPr>
              <a:t>6 </a:t>
            </a:r>
            <a:r>
              <a:rPr sz="2800" b="0" spc="-5" dirty="0">
                <a:solidFill>
                  <a:srgbClr val="000000"/>
                </a:solidFill>
                <a:latin typeface="Constantia"/>
                <a:cs typeface="Constantia"/>
              </a:rPr>
              <a:t>inch) </a:t>
            </a:r>
            <a:r>
              <a:rPr sz="2800" b="0" spc="-10" dirty="0">
                <a:solidFill>
                  <a:srgbClr val="000000"/>
                </a:solidFill>
                <a:latin typeface="Constantia"/>
                <a:cs typeface="Constantia"/>
              </a:rPr>
              <a:t>yang </a:t>
            </a:r>
            <a:r>
              <a:rPr sz="2800" b="0" spc="-20" dirty="0">
                <a:solidFill>
                  <a:srgbClr val="000000"/>
                </a:solidFill>
                <a:latin typeface="Constantia"/>
                <a:cs typeface="Constantia"/>
              </a:rPr>
              <a:t>tergolong </a:t>
            </a:r>
            <a:r>
              <a:rPr sz="2800" b="0" spc="-5" dirty="0">
                <a:solidFill>
                  <a:srgbClr val="000000"/>
                </a:solidFill>
                <a:latin typeface="Constantia"/>
                <a:cs typeface="Constantia"/>
              </a:rPr>
              <a:t>pada </a:t>
            </a:r>
            <a:r>
              <a:rPr sz="2800" dirty="0">
                <a:solidFill>
                  <a:srgbClr val="C00000"/>
                </a:solidFill>
                <a:latin typeface="Constantia"/>
                <a:cs typeface="Constantia"/>
              </a:rPr>
              <a:t>sepur </a:t>
            </a:r>
            <a:r>
              <a:rPr sz="2800" spc="-5" dirty="0">
                <a:solidFill>
                  <a:srgbClr val="C00000"/>
                </a:solidFill>
                <a:latin typeface="Constantia"/>
                <a:cs typeface="Constantia"/>
              </a:rPr>
              <a:t>sempit  </a:t>
            </a:r>
            <a:r>
              <a:rPr sz="2800" b="0" spc="10" dirty="0">
                <a:solidFill>
                  <a:srgbClr val="000000"/>
                </a:solidFill>
                <a:latin typeface="Constantia"/>
                <a:cs typeface="Constantia"/>
              </a:rPr>
              <a:t>(jarak </a:t>
            </a:r>
            <a:r>
              <a:rPr sz="2800" b="0" spc="-10" dirty="0">
                <a:solidFill>
                  <a:srgbClr val="000000"/>
                </a:solidFill>
                <a:latin typeface="Constantia"/>
                <a:cs typeface="Constantia"/>
              </a:rPr>
              <a:t>terpendek </a:t>
            </a:r>
            <a:r>
              <a:rPr sz="2800" b="0" spc="-15" dirty="0">
                <a:solidFill>
                  <a:srgbClr val="000000"/>
                </a:solidFill>
                <a:latin typeface="Constantia"/>
                <a:cs typeface="Constantia"/>
              </a:rPr>
              <a:t>rel </a:t>
            </a:r>
            <a:r>
              <a:rPr sz="2800" b="0" spc="-10" dirty="0">
                <a:solidFill>
                  <a:srgbClr val="000000"/>
                </a:solidFill>
                <a:latin typeface="Constantia"/>
                <a:cs typeface="Constantia"/>
              </a:rPr>
              <a:t>yang </a:t>
            </a:r>
            <a:r>
              <a:rPr sz="2800" b="0" dirty="0">
                <a:solidFill>
                  <a:srgbClr val="000000"/>
                </a:solidFill>
                <a:latin typeface="Constantia"/>
                <a:cs typeface="Constantia"/>
              </a:rPr>
              <a:t>satu </a:t>
            </a:r>
            <a:r>
              <a:rPr sz="2800" b="0" spc="-5" dirty="0">
                <a:solidFill>
                  <a:srgbClr val="000000"/>
                </a:solidFill>
                <a:latin typeface="Constantia"/>
                <a:cs typeface="Constantia"/>
              </a:rPr>
              <a:t>sampai </a:t>
            </a:r>
            <a:r>
              <a:rPr sz="2800" b="0" dirty="0">
                <a:solidFill>
                  <a:srgbClr val="000000"/>
                </a:solidFill>
                <a:latin typeface="Constantia"/>
                <a:cs typeface="Constantia"/>
              </a:rPr>
              <a:t>sisi dalam </a:t>
            </a:r>
            <a:r>
              <a:rPr sz="2800" b="0" spc="-15" dirty="0">
                <a:solidFill>
                  <a:srgbClr val="000000"/>
                </a:solidFill>
                <a:latin typeface="Constantia"/>
                <a:cs typeface="Constantia"/>
              </a:rPr>
              <a:t>rel  lainnya).</a:t>
            </a:r>
            <a:endParaRPr sz="2800">
              <a:latin typeface="Constantia"/>
              <a:cs typeface="Constant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989326" y="6253479"/>
            <a:ext cx="3632200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latin typeface="Constantia"/>
                <a:cs typeface="Constantia"/>
              </a:rPr>
              <a:t>Gambar </a:t>
            </a:r>
            <a:r>
              <a:rPr sz="1600" spc="-15" dirty="0">
                <a:latin typeface="Constantia"/>
                <a:cs typeface="Constantia"/>
              </a:rPr>
              <a:t>Kereta </a:t>
            </a:r>
            <a:r>
              <a:rPr sz="1600" spc="-10" dirty="0">
                <a:latin typeface="Constantia"/>
                <a:cs typeface="Constantia"/>
              </a:rPr>
              <a:t>Api </a:t>
            </a:r>
            <a:r>
              <a:rPr sz="1600" spc="-5" dirty="0">
                <a:latin typeface="Constantia"/>
                <a:cs typeface="Constantia"/>
              </a:rPr>
              <a:t>yang </a:t>
            </a:r>
            <a:r>
              <a:rPr sz="1600" spc="-10" dirty="0">
                <a:latin typeface="Constantia"/>
                <a:cs typeface="Constantia"/>
              </a:rPr>
              <a:t>ada </a:t>
            </a:r>
            <a:r>
              <a:rPr sz="1600" spc="-5" dirty="0">
                <a:latin typeface="Constantia"/>
                <a:cs typeface="Constantia"/>
              </a:rPr>
              <a:t>di</a:t>
            </a:r>
            <a:r>
              <a:rPr sz="1600" spc="-285" dirty="0">
                <a:latin typeface="Constantia"/>
                <a:cs typeface="Constantia"/>
              </a:rPr>
              <a:t> </a:t>
            </a:r>
            <a:r>
              <a:rPr sz="1600" spc="-5" dirty="0">
                <a:latin typeface="Constantia"/>
                <a:cs typeface="Constantia"/>
              </a:rPr>
              <a:t>Indonesia</a:t>
            </a:r>
            <a:endParaRPr sz="1600">
              <a:latin typeface="Constantia"/>
              <a:cs typeface="Constanti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083307" y="2783179"/>
            <a:ext cx="5441061" cy="348005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3025">
              <a:lnSpc>
                <a:spcPts val="1240"/>
              </a:lnSpc>
            </a:pPr>
            <a:fld id="{81D60167-4931-47E6-BA6A-407CBD079E47}" type="slidenum">
              <a:rPr dirty="0"/>
              <a:t>5</a:t>
            </a:fld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686" y="0"/>
            <a:ext cx="9145905" cy="6466205"/>
            <a:chOff x="-686" y="0"/>
            <a:chExt cx="9145905" cy="6466205"/>
          </a:xfrm>
        </p:grpSpPr>
        <p:sp>
          <p:nvSpPr>
            <p:cNvPr id="3" name="object 3"/>
            <p:cNvSpPr/>
            <p:nvPr/>
          </p:nvSpPr>
          <p:spPr>
            <a:xfrm>
              <a:off x="-686" y="0"/>
              <a:ext cx="9145575" cy="102817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11555" y="982980"/>
              <a:ext cx="3461766" cy="288036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644008" y="1343037"/>
              <a:ext cx="4248785" cy="5123180"/>
            </a:xfrm>
            <a:custGeom>
              <a:avLst/>
              <a:gdLst/>
              <a:ahLst/>
              <a:cxnLst/>
              <a:rect l="l" t="t" r="r" b="b"/>
              <a:pathLst>
                <a:path w="4248784" h="5123180">
                  <a:moveTo>
                    <a:pt x="4248531" y="0"/>
                  </a:moveTo>
                  <a:lnTo>
                    <a:pt x="0" y="0"/>
                  </a:lnTo>
                  <a:lnTo>
                    <a:pt x="0" y="5122799"/>
                  </a:lnTo>
                  <a:lnTo>
                    <a:pt x="4248531" y="5122799"/>
                  </a:lnTo>
                  <a:lnTo>
                    <a:pt x="4248531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4724146" y="1513840"/>
            <a:ext cx="4102100" cy="354965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286385" marR="5080" indent="-274320" algn="just">
              <a:lnSpc>
                <a:spcPct val="80200"/>
              </a:lnSpc>
              <a:spcBef>
                <a:spcPts val="500"/>
              </a:spcBef>
              <a:buClr>
                <a:srgbClr val="C00000"/>
              </a:buClr>
              <a:buFont typeface="Wingdings 2"/>
              <a:buChar char=""/>
              <a:tabLst>
                <a:tab pos="287020" algn="l"/>
              </a:tabLst>
            </a:pPr>
            <a:r>
              <a:rPr sz="1700" spc="-10" dirty="0">
                <a:latin typeface="Constantia"/>
                <a:cs typeface="Constantia"/>
              </a:rPr>
              <a:t>Pada </a:t>
            </a:r>
            <a:r>
              <a:rPr sz="1700" spc="-5" dirty="0">
                <a:latin typeface="Constantia"/>
                <a:cs typeface="Constantia"/>
              </a:rPr>
              <a:t>jalur </a:t>
            </a:r>
            <a:r>
              <a:rPr sz="1700" spc="-10" dirty="0">
                <a:latin typeface="Constantia"/>
                <a:cs typeface="Constantia"/>
              </a:rPr>
              <a:t>lurus, besarnya </a:t>
            </a:r>
            <a:r>
              <a:rPr sz="1700" spc="-5" dirty="0">
                <a:latin typeface="Constantia"/>
                <a:cs typeface="Constantia"/>
              </a:rPr>
              <a:t>lebar </a:t>
            </a:r>
            <a:r>
              <a:rPr sz="1700" spc="-10" dirty="0">
                <a:latin typeface="Constantia"/>
                <a:cs typeface="Constantia"/>
              </a:rPr>
              <a:t>sepur  tetap </a:t>
            </a:r>
            <a:r>
              <a:rPr sz="1700" spc="-5" dirty="0">
                <a:latin typeface="Constantia"/>
                <a:cs typeface="Constantia"/>
              </a:rPr>
              <a:t>yaitu </a:t>
            </a:r>
            <a:r>
              <a:rPr sz="1700" dirty="0">
                <a:latin typeface="Constantia"/>
                <a:cs typeface="Constantia"/>
              </a:rPr>
              <a:t>1067 </a:t>
            </a:r>
            <a:r>
              <a:rPr sz="1700" spc="-5" dirty="0">
                <a:latin typeface="Constantia"/>
                <a:cs typeface="Constantia"/>
              </a:rPr>
              <a:t>(Indonesia) </a:t>
            </a:r>
            <a:r>
              <a:rPr sz="1700" dirty="0">
                <a:latin typeface="Constantia"/>
                <a:cs typeface="Constantia"/>
              </a:rPr>
              <a:t>seperti  </a:t>
            </a:r>
            <a:r>
              <a:rPr sz="1700" spc="-10" dirty="0">
                <a:latin typeface="Constantia"/>
                <a:cs typeface="Constantia"/>
              </a:rPr>
              <a:t>diilustrasikan </a:t>
            </a:r>
            <a:r>
              <a:rPr sz="1700" dirty="0">
                <a:latin typeface="Constantia"/>
                <a:cs typeface="Constantia"/>
              </a:rPr>
              <a:t>pada </a:t>
            </a:r>
            <a:r>
              <a:rPr sz="1700" spc="-25" dirty="0">
                <a:latin typeface="Constantia"/>
                <a:cs typeface="Constantia"/>
              </a:rPr>
              <a:t>gambar. </a:t>
            </a:r>
            <a:r>
              <a:rPr sz="1700" dirty="0">
                <a:latin typeface="Constantia"/>
                <a:cs typeface="Constantia"/>
              </a:rPr>
              <a:t>Lebar </a:t>
            </a:r>
            <a:r>
              <a:rPr sz="1700" spc="-5" dirty="0">
                <a:latin typeface="Constantia"/>
                <a:cs typeface="Constantia"/>
              </a:rPr>
              <a:t>sepur  dapat </a:t>
            </a:r>
            <a:r>
              <a:rPr sz="1700" spc="-10" dirty="0">
                <a:latin typeface="Constantia"/>
                <a:cs typeface="Constantia"/>
              </a:rPr>
              <a:t>ditentukan berdasarkan </a:t>
            </a:r>
            <a:r>
              <a:rPr sz="1700" spc="-5" dirty="0">
                <a:latin typeface="Constantia"/>
                <a:cs typeface="Constantia"/>
              </a:rPr>
              <a:t>rumus  berikut</a:t>
            </a:r>
            <a:r>
              <a:rPr sz="1700" spc="-30" dirty="0">
                <a:latin typeface="Constantia"/>
                <a:cs typeface="Constantia"/>
              </a:rPr>
              <a:t> </a:t>
            </a:r>
            <a:r>
              <a:rPr sz="1700" dirty="0">
                <a:latin typeface="Constantia"/>
                <a:cs typeface="Constantia"/>
              </a:rPr>
              <a:t>:</a:t>
            </a:r>
            <a:endParaRPr sz="170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650">
              <a:latin typeface="Constantia"/>
              <a:cs typeface="Constantia"/>
            </a:endParaRPr>
          </a:p>
          <a:p>
            <a:pPr marL="286385">
              <a:lnSpc>
                <a:spcPct val="100000"/>
              </a:lnSpc>
            </a:pPr>
            <a:r>
              <a:rPr sz="1700" dirty="0">
                <a:latin typeface="Constantia"/>
                <a:cs typeface="Constantia"/>
              </a:rPr>
              <a:t>S = r + </a:t>
            </a:r>
            <a:r>
              <a:rPr sz="1700" spc="-5" dirty="0">
                <a:latin typeface="Constantia"/>
                <a:cs typeface="Constantia"/>
              </a:rPr>
              <a:t>2.f </a:t>
            </a:r>
            <a:r>
              <a:rPr sz="1700" dirty="0">
                <a:latin typeface="Constantia"/>
                <a:cs typeface="Constantia"/>
              </a:rPr>
              <a:t>+</a:t>
            </a:r>
            <a:r>
              <a:rPr sz="1700" spc="-75" dirty="0">
                <a:latin typeface="Constantia"/>
                <a:cs typeface="Constantia"/>
              </a:rPr>
              <a:t> </a:t>
            </a:r>
            <a:r>
              <a:rPr sz="1700" spc="-5" dirty="0">
                <a:latin typeface="Constantia"/>
                <a:cs typeface="Constantia"/>
              </a:rPr>
              <a:t>2.c</a:t>
            </a:r>
            <a:endParaRPr sz="170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300">
              <a:latin typeface="Constantia"/>
              <a:cs typeface="Constantia"/>
            </a:endParaRPr>
          </a:p>
          <a:p>
            <a:pPr marL="271145">
              <a:lnSpc>
                <a:spcPct val="100000"/>
              </a:lnSpc>
            </a:pPr>
            <a:r>
              <a:rPr sz="1700" spc="-5" dirty="0">
                <a:latin typeface="Constantia"/>
                <a:cs typeface="Constantia"/>
              </a:rPr>
              <a:t>dengan </a:t>
            </a:r>
            <a:r>
              <a:rPr sz="1700" spc="-15" dirty="0">
                <a:latin typeface="Constantia"/>
                <a:cs typeface="Constantia"/>
              </a:rPr>
              <a:t>ketentuan</a:t>
            </a:r>
            <a:r>
              <a:rPr sz="1700" spc="-45" dirty="0">
                <a:latin typeface="Constantia"/>
                <a:cs typeface="Constantia"/>
              </a:rPr>
              <a:t> </a:t>
            </a:r>
            <a:r>
              <a:rPr sz="1700" dirty="0">
                <a:latin typeface="Constantia"/>
                <a:cs typeface="Constantia"/>
              </a:rPr>
              <a:t>:</a:t>
            </a:r>
            <a:endParaRPr sz="1700">
              <a:latin typeface="Constantia"/>
              <a:cs typeface="Constantia"/>
            </a:endParaRPr>
          </a:p>
          <a:p>
            <a:pPr marL="464184">
              <a:lnSpc>
                <a:spcPts val="2039"/>
              </a:lnSpc>
            </a:pPr>
            <a:r>
              <a:rPr sz="1700" dirty="0">
                <a:latin typeface="Constantia"/>
                <a:cs typeface="Constantia"/>
              </a:rPr>
              <a:t>S : lebar </a:t>
            </a:r>
            <a:r>
              <a:rPr sz="1700" spc="-5" dirty="0">
                <a:latin typeface="Constantia"/>
                <a:cs typeface="Constantia"/>
              </a:rPr>
              <a:t>sepur</a:t>
            </a:r>
            <a:r>
              <a:rPr sz="1700" spc="-185" dirty="0">
                <a:latin typeface="Constantia"/>
                <a:cs typeface="Constantia"/>
              </a:rPr>
              <a:t> </a:t>
            </a:r>
            <a:r>
              <a:rPr sz="1700" spc="-5" dirty="0">
                <a:latin typeface="Constantia"/>
                <a:cs typeface="Constantia"/>
              </a:rPr>
              <a:t>(mm)</a:t>
            </a:r>
            <a:endParaRPr sz="1700">
              <a:latin typeface="Constantia"/>
              <a:cs typeface="Constantia"/>
            </a:endParaRPr>
          </a:p>
          <a:p>
            <a:pPr marL="736600" marR="213995" indent="-272415">
              <a:lnSpc>
                <a:spcPts val="1639"/>
              </a:lnSpc>
              <a:spcBef>
                <a:spcPts val="390"/>
              </a:spcBef>
            </a:pPr>
            <a:r>
              <a:rPr sz="1700" dirty="0">
                <a:latin typeface="Constantia"/>
                <a:cs typeface="Constantia"/>
              </a:rPr>
              <a:t>r : </a:t>
            </a:r>
            <a:r>
              <a:rPr sz="1700" spc="-5" dirty="0">
                <a:latin typeface="Constantia"/>
                <a:cs typeface="Constantia"/>
              </a:rPr>
              <a:t>jarak antara bagian </a:t>
            </a:r>
            <a:r>
              <a:rPr sz="1700" spc="-10" dirty="0">
                <a:latin typeface="Constantia"/>
                <a:cs typeface="Constantia"/>
              </a:rPr>
              <a:t>terdalam </a:t>
            </a:r>
            <a:r>
              <a:rPr sz="1700" spc="-5" dirty="0">
                <a:latin typeface="Constantia"/>
                <a:cs typeface="Constantia"/>
              </a:rPr>
              <a:t>roda  </a:t>
            </a:r>
            <a:r>
              <a:rPr sz="1700" dirty="0">
                <a:latin typeface="Constantia"/>
                <a:cs typeface="Constantia"/>
              </a:rPr>
              <a:t>(mm)</a:t>
            </a:r>
            <a:endParaRPr sz="1700">
              <a:latin typeface="Constantia"/>
              <a:cs typeface="Constantia"/>
            </a:endParaRPr>
          </a:p>
          <a:p>
            <a:pPr marL="464184">
              <a:lnSpc>
                <a:spcPct val="100000"/>
              </a:lnSpc>
              <a:spcBef>
                <a:spcPts val="15"/>
              </a:spcBef>
            </a:pPr>
            <a:r>
              <a:rPr sz="1700" dirty="0">
                <a:latin typeface="Constantia"/>
                <a:cs typeface="Constantia"/>
              </a:rPr>
              <a:t>f : </a:t>
            </a:r>
            <a:r>
              <a:rPr sz="1700" spc="-5" dirty="0">
                <a:latin typeface="Constantia"/>
                <a:cs typeface="Constantia"/>
              </a:rPr>
              <a:t>tebal </a:t>
            </a:r>
            <a:r>
              <a:rPr sz="1700" spc="25" dirty="0">
                <a:latin typeface="Constantia"/>
                <a:cs typeface="Constantia"/>
              </a:rPr>
              <a:t>flens</a:t>
            </a:r>
            <a:r>
              <a:rPr sz="1700" spc="-55" dirty="0">
                <a:latin typeface="Constantia"/>
                <a:cs typeface="Constantia"/>
              </a:rPr>
              <a:t> </a:t>
            </a:r>
            <a:r>
              <a:rPr sz="1700" spc="-5" dirty="0">
                <a:latin typeface="Constantia"/>
                <a:cs typeface="Constantia"/>
              </a:rPr>
              <a:t>(mm)</a:t>
            </a:r>
            <a:endParaRPr sz="1700">
              <a:latin typeface="Constantia"/>
              <a:cs typeface="Constantia"/>
            </a:endParaRPr>
          </a:p>
          <a:p>
            <a:pPr marL="736600" marR="658495" indent="-272415">
              <a:lnSpc>
                <a:spcPct val="79400"/>
              </a:lnSpc>
              <a:spcBef>
                <a:spcPts val="420"/>
              </a:spcBef>
            </a:pPr>
            <a:r>
              <a:rPr sz="1700" dirty="0">
                <a:latin typeface="Constantia"/>
                <a:cs typeface="Constantia"/>
              </a:rPr>
              <a:t>c : </a:t>
            </a:r>
            <a:r>
              <a:rPr sz="1700" spc="-10" dirty="0">
                <a:latin typeface="Constantia"/>
                <a:cs typeface="Constantia"/>
              </a:rPr>
              <a:t>celah </a:t>
            </a:r>
            <a:r>
              <a:rPr sz="1700" spc="-5" dirty="0">
                <a:latin typeface="Constantia"/>
                <a:cs typeface="Constantia"/>
              </a:rPr>
              <a:t>antara tepi dalam </a:t>
            </a:r>
            <a:r>
              <a:rPr sz="1700" spc="20" dirty="0">
                <a:latin typeface="Constantia"/>
                <a:cs typeface="Constantia"/>
              </a:rPr>
              <a:t>flens  </a:t>
            </a:r>
            <a:r>
              <a:rPr sz="1700" spc="-5" dirty="0">
                <a:latin typeface="Constantia"/>
                <a:cs typeface="Constantia"/>
              </a:rPr>
              <a:t>dengan </a:t>
            </a:r>
            <a:r>
              <a:rPr sz="1700" spc="-10" dirty="0">
                <a:latin typeface="Constantia"/>
                <a:cs typeface="Constantia"/>
              </a:rPr>
              <a:t>kepala </a:t>
            </a:r>
            <a:r>
              <a:rPr sz="1700" spc="-5" dirty="0">
                <a:latin typeface="Constantia"/>
                <a:cs typeface="Constantia"/>
              </a:rPr>
              <a:t>rel</a:t>
            </a:r>
            <a:r>
              <a:rPr sz="1700" spc="-145" dirty="0">
                <a:latin typeface="Constantia"/>
                <a:cs typeface="Constantia"/>
              </a:rPr>
              <a:t> </a:t>
            </a:r>
            <a:r>
              <a:rPr sz="1700" dirty="0">
                <a:latin typeface="Constantia"/>
                <a:cs typeface="Constantia"/>
              </a:rPr>
              <a:t>(mm)</a:t>
            </a:r>
            <a:endParaRPr sz="1700">
              <a:latin typeface="Constantia"/>
              <a:cs typeface="Constanti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24146" y="5297233"/>
            <a:ext cx="4098290" cy="907415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286385" marR="5080" indent="-274320" algn="just">
              <a:lnSpc>
                <a:spcPct val="80100"/>
              </a:lnSpc>
              <a:spcBef>
                <a:spcPts val="505"/>
              </a:spcBef>
              <a:buClr>
                <a:srgbClr val="C00000"/>
              </a:buClr>
              <a:buFont typeface="Wingdings 2"/>
              <a:buChar char=""/>
              <a:tabLst>
                <a:tab pos="287020" algn="l"/>
              </a:tabLst>
            </a:pPr>
            <a:r>
              <a:rPr sz="1700" spc="-10" dirty="0">
                <a:latin typeface="Constantia"/>
                <a:cs typeface="Constantia"/>
              </a:rPr>
              <a:t>Sedangkan </a:t>
            </a:r>
            <a:r>
              <a:rPr sz="1700" dirty="0">
                <a:latin typeface="Constantia"/>
                <a:cs typeface="Constantia"/>
              </a:rPr>
              <a:t>pada </a:t>
            </a:r>
            <a:r>
              <a:rPr sz="1700" b="1" spc="-10" dirty="0">
                <a:solidFill>
                  <a:srgbClr val="C00000"/>
                </a:solidFill>
                <a:latin typeface="Constantia"/>
                <a:cs typeface="Constantia"/>
              </a:rPr>
              <a:t>lengkung </a:t>
            </a:r>
            <a:r>
              <a:rPr sz="1700" b="1" spc="-5" dirty="0">
                <a:solidFill>
                  <a:srgbClr val="C00000"/>
                </a:solidFill>
                <a:latin typeface="Constantia"/>
                <a:cs typeface="Constantia"/>
              </a:rPr>
              <a:t>horizontal</a:t>
            </a:r>
            <a:r>
              <a:rPr sz="1700" spc="-5" dirty="0">
                <a:latin typeface="Constantia"/>
                <a:cs typeface="Constantia"/>
              </a:rPr>
              <a:t>,  lebar </a:t>
            </a:r>
            <a:r>
              <a:rPr sz="1700" spc="-10" dirty="0">
                <a:latin typeface="Constantia"/>
                <a:cs typeface="Constantia"/>
              </a:rPr>
              <a:t>sepur memerlukan perlebaran  yang ditentukan berdasarkan </a:t>
            </a:r>
            <a:r>
              <a:rPr sz="1700" dirty="0">
                <a:latin typeface="Constantia"/>
                <a:cs typeface="Constantia"/>
              </a:rPr>
              <a:t>pada </a:t>
            </a:r>
            <a:r>
              <a:rPr sz="1700" spc="-5" dirty="0">
                <a:latin typeface="Constantia"/>
                <a:cs typeface="Constantia"/>
              </a:rPr>
              <a:t>jari-  </a:t>
            </a:r>
            <a:r>
              <a:rPr sz="1700" dirty="0">
                <a:latin typeface="Constantia"/>
                <a:cs typeface="Constantia"/>
              </a:rPr>
              <a:t>jari </a:t>
            </a:r>
            <a:r>
              <a:rPr sz="1700" spc="-10" dirty="0">
                <a:latin typeface="Constantia"/>
                <a:cs typeface="Constantia"/>
              </a:rPr>
              <a:t>lengkung </a:t>
            </a:r>
            <a:r>
              <a:rPr sz="1700" spc="-5" dirty="0">
                <a:latin typeface="Constantia"/>
                <a:cs typeface="Constantia"/>
              </a:rPr>
              <a:t>horisontalnya.</a:t>
            </a:r>
            <a:endParaRPr sz="1700">
              <a:latin typeface="Constantia"/>
              <a:cs typeface="Constantia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5645403" y="248856"/>
            <a:ext cx="2853690" cy="711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500" dirty="0">
                <a:solidFill>
                  <a:srgbClr val="04607A"/>
                </a:solidFill>
              </a:rPr>
              <a:t>Lebar</a:t>
            </a:r>
            <a:r>
              <a:rPr sz="4500" spc="-80" dirty="0">
                <a:solidFill>
                  <a:srgbClr val="04607A"/>
                </a:solidFill>
              </a:rPr>
              <a:t> </a:t>
            </a:r>
            <a:r>
              <a:rPr sz="4500" dirty="0">
                <a:solidFill>
                  <a:srgbClr val="04607A"/>
                </a:solidFill>
              </a:rPr>
              <a:t>Sepur</a:t>
            </a:r>
            <a:endParaRPr sz="4500"/>
          </a:p>
        </p:txBody>
      </p:sp>
      <p:grpSp>
        <p:nvGrpSpPr>
          <p:cNvPr id="9" name="object 9"/>
          <p:cNvGrpSpPr/>
          <p:nvPr/>
        </p:nvGrpSpPr>
        <p:grpSpPr>
          <a:xfrm>
            <a:off x="539546" y="3715016"/>
            <a:ext cx="3672840" cy="2750820"/>
            <a:chOff x="539546" y="3715016"/>
            <a:chExt cx="3672840" cy="2750820"/>
          </a:xfrm>
        </p:grpSpPr>
        <p:sp>
          <p:nvSpPr>
            <p:cNvPr id="10" name="object 10"/>
            <p:cNvSpPr/>
            <p:nvPr/>
          </p:nvSpPr>
          <p:spPr>
            <a:xfrm>
              <a:off x="539546" y="3715016"/>
              <a:ext cx="3672459" cy="275082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684527" y="5762896"/>
              <a:ext cx="1571625" cy="171450"/>
            </a:xfrm>
            <a:custGeom>
              <a:avLst/>
              <a:gdLst/>
              <a:ahLst/>
              <a:cxnLst/>
              <a:rect l="l" t="t" r="r" b="b"/>
              <a:pathLst>
                <a:path w="1571625" h="171450">
                  <a:moveTo>
                    <a:pt x="149615" y="0"/>
                  </a:moveTo>
                  <a:lnTo>
                    <a:pt x="142494" y="2446"/>
                  </a:lnTo>
                  <a:lnTo>
                    <a:pt x="0" y="85580"/>
                  </a:lnTo>
                  <a:lnTo>
                    <a:pt x="142494" y="168702"/>
                  </a:lnTo>
                  <a:lnTo>
                    <a:pt x="149615" y="171149"/>
                  </a:lnTo>
                  <a:lnTo>
                    <a:pt x="156892" y="170674"/>
                  </a:lnTo>
                  <a:lnTo>
                    <a:pt x="163478" y="167498"/>
                  </a:lnTo>
                  <a:lnTo>
                    <a:pt x="168529" y="161844"/>
                  </a:lnTo>
                  <a:lnTo>
                    <a:pt x="170993" y="154688"/>
                  </a:lnTo>
                  <a:lnTo>
                    <a:pt x="170529" y="147401"/>
                  </a:lnTo>
                  <a:lnTo>
                    <a:pt x="167350" y="140823"/>
                  </a:lnTo>
                  <a:lnTo>
                    <a:pt x="161671" y="135796"/>
                  </a:lnTo>
                  <a:lnTo>
                    <a:pt x="108243" y="104630"/>
                  </a:lnTo>
                  <a:lnTo>
                    <a:pt x="37719" y="104630"/>
                  </a:lnTo>
                  <a:lnTo>
                    <a:pt x="37719" y="66530"/>
                  </a:lnTo>
                  <a:lnTo>
                    <a:pt x="108222" y="66530"/>
                  </a:lnTo>
                  <a:lnTo>
                    <a:pt x="161671" y="35352"/>
                  </a:lnTo>
                  <a:lnTo>
                    <a:pt x="167350" y="30325"/>
                  </a:lnTo>
                  <a:lnTo>
                    <a:pt x="170529" y="23747"/>
                  </a:lnTo>
                  <a:lnTo>
                    <a:pt x="170993" y="16460"/>
                  </a:lnTo>
                  <a:lnTo>
                    <a:pt x="168529" y="9304"/>
                  </a:lnTo>
                  <a:lnTo>
                    <a:pt x="163478" y="3650"/>
                  </a:lnTo>
                  <a:lnTo>
                    <a:pt x="156892" y="475"/>
                  </a:lnTo>
                  <a:lnTo>
                    <a:pt x="149615" y="0"/>
                  </a:lnTo>
                  <a:close/>
                </a:path>
                <a:path w="1571625" h="171450">
                  <a:moveTo>
                    <a:pt x="1495668" y="85574"/>
                  </a:moveTo>
                  <a:lnTo>
                    <a:pt x="1409573" y="135796"/>
                  </a:lnTo>
                  <a:lnTo>
                    <a:pt x="1403893" y="140823"/>
                  </a:lnTo>
                  <a:lnTo>
                    <a:pt x="1400714" y="147401"/>
                  </a:lnTo>
                  <a:lnTo>
                    <a:pt x="1400250" y="154688"/>
                  </a:lnTo>
                  <a:lnTo>
                    <a:pt x="1402715" y="161844"/>
                  </a:lnTo>
                  <a:lnTo>
                    <a:pt x="1407693" y="167498"/>
                  </a:lnTo>
                  <a:lnTo>
                    <a:pt x="1414256" y="170674"/>
                  </a:lnTo>
                  <a:lnTo>
                    <a:pt x="1421556" y="171149"/>
                  </a:lnTo>
                  <a:lnTo>
                    <a:pt x="1428750" y="168702"/>
                  </a:lnTo>
                  <a:lnTo>
                    <a:pt x="1538586" y="104630"/>
                  </a:lnTo>
                  <a:lnTo>
                    <a:pt x="1533398" y="104630"/>
                  </a:lnTo>
                  <a:lnTo>
                    <a:pt x="1533398" y="102027"/>
                  </a:lnTo>
                  <a:lnTo>
                    <a:pt x="1523873" y="102027"/>
                  </a:lnTo>
                  <a:lnTo>
                    <a:pt x="1495668" y="85574"/>
                  </a:lnTo>
                  <a:close/>
                </a:path>
                <a:path w="1571625" h="171450">
                  <a:moveTo>
                    <a:pt x="108222" y="66530"/>
                  </a:moveTo>
                  <a:lnTo>
                    <a:pt x="37719" y="66530"/>
                  </a:lnTo>
                  <a:lnTo>
                    <a:pt x="37719" y="104630"/>
                  </a:lnTo>
                  <a:lnTo>
                    <a:pt x="108243" y="104630"/>
                  </a:lnTo>
                  <a:lnTo>
                    <a:pt x="103780" y="102027"/>
                  </a:lnTo>
                  <a:lnTo>
                    <a:pt x="47371" y="102027"/>
                  </a:lnTo>
                  <a:lnTo>
                    <a:pt x="47371" y="69121"/>
                  </a:lnTo>
                  <a:lnTo>
                    <a:pt x="103780" y="69121"/>
                  </a:lnTo>
                  <a:lnTo>
                    <a:pt x="108222" y="66530"/>
                  </a:lnTo>
                  <a:close/>
                </a:path>
                <a:path w="1571625" h="171450">
                  <a:moveTo>
                    <a:pt x="1463021" y="66530"/>
                  </a:moveTo>
                  <a:lnTo>
                    <a:pt x="108222" y="66530"/>
                  </a:lnTo>
                  <a:lnTo>
                    <a:pt x="75575" y="85574"/>
                  </a:lnTo>
                  <a:lnTo>
                    <a:pt x="108243" y="104630"/>
                  </a:lnTo>
                  <a:lnTo>
                    <a:pt x="1463000" y="104630"/>
                  </a:lnTo>
                  <a:lnTo>
                    <a:pt x="1495668" y="85574"/>
                  </a:lnTo>
                  <a:lnTo>
                    <a:pt x="1463021" y="66530"/>
                  </a:lnTo>
                  <a:close/>
                </a:path>
                <a:path w="1571625" h="171450">
                  <a:moveTo>
                    <a:pt x="1538591" y="66530"/>
                  </a:moveTo>
                  <a:lnTo>
                    <a:pt x="1533398" y="66530"/>
                  </a:lnTo>
                  <a:lnTo>
                    <a:pt x="1533398" y="104630"/>
                  </a:lnTo>
                  <a:lnTo>
                    <a:pt x="1538586" y="104630"/>
                  </a:lnTo>
                  <a:lnTo>
                    <a:pt x="1571244" y="85580"/>
                  </a:lnTo>
                  <a:lnTo>
                    <a:pt x="1538591" y="66530"/>
                  </a:lnTo>
                  <a:close/>
                </a:path>
                <a:path w="1571625" h="171450">
                  <a:moveTo>
                    <a:pt x="47371" y="69121"/>
                  </a:moveTo>
                  <a:lnTo>
                    <a:pt x="47371" y="102027"/>
                  </a:lnTo>
                  <a:lnTo>
                    <a:pt x="75575" y="85574"/>
                  </a:lnTo>
                  <a:lnTo>
                    <a:pt x="47371" y="69121"/>
                  </a:lnTo>
                  <a:close/>
                </a:path>
                <a:path w="1571625" h="171450">
                  <a:moveTo>
                    <a:pt x="75575" y="85574"/>
                  </a:moveTo>
                  <a:lnTo>
                    <a:pt x="47371" y="102027"/>
                  </a:lnTo>
                  <a:lnTo>
                    <a:pt x="103780" y="102027"/>
                  </a:lnTo>
                  <a:lnTo>
                    <a:pt x="75575" y="85574"/>
                  </a:lnTo>
                  <a:close/>
                </a:path>
                <a:path w="1571625" h="171450">
                  <a:moveTo>
                    <a:pt x="1523873" y="69121"/>
                  </a:moveTo>
                  <a:lnTo>
                    <a:pt x="1495668" y="85574"/>
                  </a:lnTo>
                  <a:lnTo>
                    <a:pt x="1523873" y="102027"/>
                  </a:lnTo>
                  <a:lnTo>
                    <a:pt x="1523873" y="69121"/>
                  </a:lnTo>
                  <a:close/>
                </a:path>
                <a:path w="1571625" h="171450">
                  <a:moveTo>
                    <a:pt x="1533398" y="69121"/>
                  </a:moveTo>
                  <a:lnTo>
                    <a:pt x="1523873" y="69121"/>
                  </a:lnTo>
                  <a:lnTo>
                    <a:pt x="1523873" y="102027"/>
                  </a:lnTo>
                  <a:lnTo>
                    <a:pt x="1533398" y="102027"/>
                  </a:lnTo>
                  <a:lnTo>
                    <a:pt x="1533398" y="69121"/>
                  </a:lnTo>
                  <a:close/>
                </a:path>
                <a:path w="1571625" h="171450">
                  <a:moveTo>
                    <a:pt x="103780" y="69121"/>
                  </a:moveTo>
                  <a:lnTo>
                    <a:pt x="47371" y="69121"/>
                  </a:lnTo>
                  <a:lnTo>
                    <a:pt x="75575" y="85574"/>
                  </a:lnTo>
                  <a:lnTo>
                    <a:pt x="103780" y="69121"/>
                  </a:lnTo>
                  <a:close/>
                </a:path>
                <a:path w="1571625" h="171450">
                  <a:moveTo>
                    <a:pt x="1421556" y="5"/>
                  </a:moveTo>
                  <a:lnTo>
                    <a:pt x="1414256" y="479"/>
                  </a:lnTo>
                  <a:lnTo>
                    <a:pt x="1407693" y="3652"/>
                  </a:lnTo>
                  <a:lnTo>
                    <a:pt x="1402715" y="9304"/>
                  </a:lnTo>
                  <a:lnTo>
                    <a:pt x="1400250" y="16460"/>
                  </a:lnTo>
                  <a:lnTo>
                    <a:pt x="1400714" y="23747"/>
                  </a:lnTo>
                  <a:lnTo>
                    <a:pt x="1403893" y="30325"/>
                  </a:lnTo>
                  <a:lnTo>
                    <a:pt x="1409573" y="35352"/>
                  </a:lnTo>
                  <a:lnTo>
                    <a:pt x="1495668" y="85574"/>
                  </a:lnTo>
                  <a:lnTo>
                    <a:pt x="1523873" y="69121"/>
                  </a:lnTo>
                  <a:lnTo>
                    <a:pt x="1533398" y="69121"/>
                  </a:lnTo>
                  <a:lnTo>
                    <a:pt x="1533398" y="66530"/>
                  </a:lnTo>
                  <a:lnTo>
                    <a:pt x="1538591" y="66530"/>
                  </a:lnTo>
                  <a:lnTo>
                    <a:pt x="1428750" y="2446"/>
                  </a:lnTo>
                  <a:lnTo>
                    <a:pt x="1421556" y="5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1873250" y="5216271"/>
            <a:ext cx="1157605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600" b="1" dirty="0">
                <a:solidFill>
                  <a:srgbClr val="FFFFFF"/>
                </a:solidFill>
                <a:latin typeface="Constantia"/>
                <a:cs typeface="Constantia"/>
              </a:rPr>
              <a:t>Lebar</a:t>
            </a:r>
            <a:r>
              <a:rPr sz="1600" b="1" spc="-140" dirty="0">
                <a:solidFill>
                  <a:srgbClr val="FFFFFF"/>
                </a:solidFill>
                <a:latin typeface="Constantia"/>
                <a:cs typeface="Constantia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onstantia"/>
                <a:cs typeface="Constantia"/>
              </a:rPr>
              <a:t>sepur</a:t>
            </a:r>
            <a:endParaRPr sz="1600">
              <a:latin typeface="Constantia"/>
              <a:cs typeface="Constantia"/>
            </a:endParaRPr>
          </a:p>
          <a:p>
            <a:pPr marL="48895" algn="ctr">
              <a:lnSpc>
                <a:spcPct val="100000"/>
              </a:lnSpc>
            </a:pPr>
            <a:r>
              <a:rPr sz="1600" b="1" spc="-5" dirty="0">
                <a:solidFill>
                  <a:srgbClr val="FFFFFF"/>
                </a:solidFill>
                <a:latin typeface="Constantia"/>
                <a:cs typeface="Constantia"/>
              </a:rPr>
              <a:t>1067</a:t>
            </a:r>
            <a:r>
              <a:rPr sz="1600" b="1" spc="-10" dirty="0">
                <a:solidFill>
                  <a:srgbClr val="FFFFFF"/>
                </a:solidFill>
                <a:latin typeface="Constantia"/>
                <a:cs typeface="Constantia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onstantia"/>
                <a:cs typeface="Constantia"/>
              </a:rPr>
              <a:t>mm</a:t>
            </a:r>
            <a:endParaRPr sz="1600">
              <a:latin typeface="Constantia"/>
              <a:cs typeface="Constantia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3025">
              <a:lnSpc>
                <a:spcPts val="1240"/>
              </a:lnSpc>
            </a:pPr>
            <a:fld id="{81D60167-4931-47E6-BA6A-407CBD079E47}" type="slidenum">
              <a:rPr dirty="0"/>
              <a:t>6</a:t>
            </a:fld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-84083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1523" y="2865002"/>
            <a:ext cx="5257165" cy="1728470"/>
          </a:xfrm>
          <a:custGeom>
            <a:avLst/>
            <a:gdLst/>
            <a:ahLst/>
            <a:cxnLst/>
            <a:rect l="l" t="t" r="r" b="b"/>
            <a:pathLst>
              <a:path w="5257165" h="1728470">
                <a:moveTo>
                  <a:pt x="4392485" y="0"/>
                </a:moveTo>
                <a:lnTo>
                  <a:pt x="0" y="0"/>
                </a:lnTo>
                <a:lnTo>
                  <a:pt x="0" y="1728215"/>
                </a:lnTo>
                <a:lnTo>
                  <a:pt x="4392485" y="1728215"/>
                </a:lnTo>
                <a:lnTo>
                  <a:pt x="5256593" y="864107"/>
                </a:lnTo>
                <a:lnTo>
                  <a:pt x="4392485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51523" y="2865002"/>
            <a:ext cx="5257165" cy="1728470"/>
          </a:xfrm>
          <a:custGeom>
            <a:avLst/>
            <a:gdLst/>
            <a:ahLst/>
            <a:cxnLst/>
            <a:rect l="l" t="t" r="r" b="b"/>
            <a:pathLst>
              <a:path w="5257165" h="1728470">
                <a:moveTo>
                  <a:pt x="0" y="0"/>
                </a:moveTo>
                <a:lnTo>
                  <a:pt x="4392485" y="0"/>
                </a:lnTo>
                <a:lnTo>
                  <a:pt x="5256593" y="864107"/>
                </a:lnTo>
                <a:lnTo>
                  <a:pt x="4392485" y="1728215"/>
                </a:lnTo>
                <a:lnTo>
                  <a:pt x="0" y="1728215"/>
                </a:lnTo>
                <a:lnTo>
                  <a:pt x="0" y="0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286128" y="3120453"/>
            <a:ext cx="2758440" cy="10013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13360">
              <a:lnSpc>
                <a:spcPct val="100000"/>
              </a:lnSpc>
              <a:spcBef>
                <a:spcPts val="100"/>
              </a:spcBef>
            </a:pPr>
            <a:r>
              <a:rPr sz="3200" b="1" dirty="0">
                <a:latin typeface="Constantia"/>
                <a:cs typeface="Constantia"/>
              </a:rPr>
              <a:t>LENGKUNG  HOR</a:t>
            </a:r>
            <a:r>
              <a:rPr sz="3200" b="1" spc="15" dirty="0">
                <a:latin typeface="Constantia"/>
                <a:cs typeface="Constantia"/>
              </a:rPr>
              <a:t>I</a:t>
            </a:r>
            <a:r>
              <a:rPr sz="3200" b="1" spc="-65" dirty="0">
                <a:latin typeface="Constantia"/>
                <a:cs typeface="Constantia"/>
              </a:rPr>
              <a:t>Z</a:t>
            </a:r>
            <a:r>
              <a:rPr sz="3200" b="1" spc="5" dirty="0">
                <a:latin typeface="Constantia"/>
                <a:cs typeface="Constantia"/>
              </a:rPr>
              <a:t>O</a:t>
            </a:r>
            <a:r>
              <a:rPr sz="3200" b="1" dirty="0">
                <a:latin typeface="Constantia"/>
                <a:cs typeface="Constantia"/>
              </a:rPr>
              <a:t>N</a:t>
            </a:r>
            <a:r>
              <a:rPr sz="3200" b="1" spc="-185" dirty="0">
                <a:latin typeface="Constantia"/>
                <a:cs typeface="Constantia"/>
              </a:rPr>
              <a:t>T</a:t>
            </a:r>
            <a:r>
              <a:rPr sz="3200" b="1" spc="-5" dirty="0">
                <a:latin typeface="Constantia"/>
                <a:cs typeface="Constantia"/>
              </a:rPr>
              <a:t>AL</a:t>
            </a:r>
            <a:endParaRPr sz="3200">
              <a:latin typeface="Constantia"/>
              <a:cs typeface="Constantia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3025">
              <a:lnSpc>
                <a:spcPts val="1240"/>
              </a:lnSpc>
            </a:pPr>
            <a:fld id="{81D60167-4931-47E6-BA6A-407CBD079E47}" type="slidenum">
              <a:rPr dirty="0"/>
              <a:t>7</a:t>
            </a:fld>
            <a:endParaRPr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36257" y="1506473"/>
            <a:ext cx="807339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indent="-274320">
              <a:lnSpc>
                <a:spcPct val="100000"/>
              </a:lnSpc>
              <a:spcBef>
                <a:spcPts val="100"/>
              </a:spcBef>
              <a:buSzPct val="95000"/>
              <a:buFont typeface="Wingdings 2"/>
              <a:buChar char=""/>
              <a:tabLst>
                <a:tab pos="286385" algn="l"/>
                <a:tab pos="287020" algn="l"/>
                <a:tab pos="1645920" algn="l"/>
                <a:tab pos="3098800" algn="l"/>
                <a:tab pos="3361054" algn="l"/>
                <a:tab pos="4463415" algn="l"/>
                <a:tab pos="5403850" algn="l"/>
                <a:tab pos="6120130" algn="l"/>
                <a:tab pos="6592570" algn="l"/>
                <a:tab pos="7306945" algn="l"/>
              </a:tabLst>
            </a:pPr>
            <a:r>
              <a:rPr sz="2000" b="1" spc="-5" dirty="0">
                <a:solidFill>
                  <a:srgbClr val="C00000"/>
                </a:solidFill>
                <a:latin typeface="Constantia"/>
                <a:cs typeface="Constantia"/>
              </a:rPr>
              <a:t>Aline</a:t>
            </a:r>
            <a:r>
              <a:rPr sz="2000" b="1" spc="5" dirty="0">
                <a:solidFill>
                  <a:srgbClr val="C00000"/>
                </a:solidFill>
                <a:latin typeface="Constantia"/>
                <a:cs typeface="Constantia"/>
              </a:rPr>
              <a:t>m</a:t>
            </a:r>
            <a:r>
              <a:rPr sz="2000" b="1" dirty="0">
                <a:solidFill>
                  <a:srgbClr val="C00000"/>
                </a:solidFill>
                <a:latin typeface="Constantia"/>
                <a:cs typeface="Constantia"/>
              </a:rPr>
              <a:t>en	</a:t>
            </a:r>
            <a:r>
              <a:rPr sz="2000" b="1" spc="-5" dirty="0">
                <a:solidFill>
                  <a:srgbClr val="C00000"/>
                </a:solidFill>
                <a:latin typeface="Constantia"/>
                <a:cs typeface="Constantia"/>
              </a:rPr>
              <a:t>h</a:t>
            </a:r>
            <a:r>
              <a:rPr sz="2000" b="1" spc="5" dirty="0">
                <a:solidFill>
                  <a:srgbClr val="C00000"/>
                </a:solidFill>
                <a:latin typeface="Constantia"/>
                <a:cs typeface="Constantia"/>
              </a:rPr>
              <a:t>o</a:t>
            </a:r>
            <a:r>
              <a:rPr sz="2000" b="1" spc="-10" dirty="0">
                <a:solidFill>
                  <a:srgbClr val="C00000"/>
                </a:solidFill>
                <a:latin typeface="Constantia"/>
                <a:cs typeface="Constantia"/>
              </a:rPr>
              <a:t>r</a:t>
            </a:r>
            <a:r>
              <a:rPr sz="2000" b="1" dirty="0">
                <a:solidFill>
                  <a:srgbClr val="C00000"/>
                </a:solidFill>
                <a:latin typeface="Constantia"/>
                <a:cs typeface="Constantia"/>
              </a:rPr>
              <a:t>i</a:t>
            </a:r>
            <a:r>
              <a:rPr sz="2000" b="1" spc="-20" dirty="0">
                <a:solidFill>
                  <a:srgbClr val="C00000"/>
                </a:solidFill>
                <a:latin typeface="Constantia"/>
                <a:cs typeface="Constantia"/>
              </a:rPr>
              <a:t>z</a:t>
            </a:r>
            <a:r>
              <a:rPr sz="2000" b="1" dirty="0">
                <a:solidFill>
                  <a:srgbClr val="C00000"/>
                </a:solidFill>
                <a:latin typeface="Constantia"/>
                <a:cs typeface="Constantia"/>
              </a:rPr>
              <a:t>o</a:t>
            </a:r>
            <a:r>
              <a:rPr sz="2000" b="1" spc="-20" dirty="0">
                <a:solidFill>
                  <a:srgbClr val="C00000"/>
                </a:solidFill>
                <a:latin typeface="Constantia"/>
                <a:cs typeface="Constantia"/>
              </a:rPr>
              <a:t>n</a:t>
            </a:r>
            <a:r>
              <a:rPr sz="2000" b="1" dirty="0">
                <a:solidFill>
                  <a:srgbClr val="C00000"/>
                </a:solidFill>
                <a:latin typeface="Constantia"/>
                <a:cs typeface="Constantia"/>
              </a:rPr>
              <a:t>t</a:t>
            </a:r>
            <a:r>
              <a:rPr sz="2000" b="1" spc="-15" dirty="0">
                <a:solidFill>
                  <a:srgbClr val="C00000"/>
                </a:solidFill>
                <a:latin typeface="Constantia"/>
                <a:cs typeface="Constantia"/>
              </a:rPr>
              <a:t>a</a:t>
            </a:r>
            <a:r>
              <a:rPr sz="2000" b="1" dirty="0">
                <a:solidFill>
                  <a:srgbClr val="C00000"/>
                </a:solidFill>
                <a:latin typeface="Constantia"/>
                <a:cs typeface="Constantia"/>
              </a:rPr>
              <a:t>l	</a:t>
            </a:r>
            <a:r>
              <a:rPr sz="2000" b="1" dirty="0">
                <a:latin typeface="Constantia"/>
                <a:cs typeface="Constantia"/>
              </a:rPr>
              <a:t>:	</a:t>
            </a:r>
            <a:r>
              <a:rPr sz="2000" dirty="0">
                <a:latin typeface="Constantia"/>
                <a:cs typeface="Constantia"/>
              </a:rPr>
              <a:t>p</a:t>
            </a:r>
            <a:r>
              <a:rPr sz="2000" spc="-50" dirty="0">
                <a:latin typeface="Constantia"/>
                <a:cs typeface="Constantia"/>
              </a:rPr>
              <a:t>r</a:t>
            </a:r>
            <a:r>
              <a:rPr sz="2000" spc="-25" dirty="0">
                <a:latin typeface="Constantia"/>
                <a:cs typeface="Constantia"/>
              </a:rPr>
              <a:t>o</a:t>
            </a:r>
            <a:r>
              <a:rPr sz="2000" spc="-45" dirty="0">
                <a:latin typeface="Constantia"/>
                <a:cs typeface="Constantia"/>
              </a:rPr>
              <a:t>y</a:t>
            </a:r>
            <a:r>
              <a:rPr sz="2000" dirty="0">
                <a:latin typeface="Constantia"/>
                <a:cs typeface="Constantia"/>
              </a:rPr>
              <a:t>e</a:t>
            </a:r>
            <a:r>
              <a:rPr sz="2000" spc="-10" dirty="0">
                <a:latin typeface="Constantia"/>
                <a:cs typeface="Constantia"/>
              </a:rPr>
              <a:t>ks</a:t>
            </a:r>
            <a:r>
              <a:rPr sz="2000" dirty="0">
                <a:latin typeface="Constantia"/>
                <a:cs typeface="Constantia"/>
              </a:rPr>
              <a:t>i	</a:t>
            </a:r>
            <a:r>
              <a:rPr sz="2000" spc="-10" dirty="0">
                <a:latin typeface="Constantia"/>
                <a:cs typeface="Constantia"/>
              </a:rPr>
              <a:t>s</a:t>
            </a:r>
            <a:r>
              <a:rPr sz="2000" spc="-5" dirty="0">
                <a:latin typeface="Constantia"/>
                <a:cs typeface="Constantia"/>
              </a:rPr>
              <a:t>u</a:t>
            </a:r>
            <a:r>
              <a:rPr sz="2000" spc="5" dirty="0">
                <a:latin typeface="Constantia"/>
                <a:cs typeface="Constantia"/>
              </a:rPr>
              <a:t>m</a:t>
            </a:r>
            <a:r>
              <a:rPr sz="2000" dirty="0">
                <a:latin typeface="Constantia"/>
                <a:cs typeface="Constantia"/>
              </a:rPr>
              <a:t>bu	</a:t>
            </a:r>
            <a:r>
              <a:rPr sz="2000" spc="5" dirty="0">
                <a:latin typeface="Constantia"/>
                <a:cs typeface="Constantia"/>
              </a:rPr>
              <a:t>j</a:t>
            </a:r>
            <a:r>
              <a:rPr sz="2000" dirty="0">
                <a:latin typeface="Constantia"/>
                <a:cs typeface="Constantia"/>
              </a:rPr>
              <a:t>alan	</a:t>
            </a:r>
            <a:r>
              <a:rPr sz="2000" spc="-30" dirty="0">
                <a:latin typeface="Constantia"/>
                <a:cs typeface="Constantia"/>
              </a:rPr>
              <a:t>r</a:t>
            </a:r>
            <a:r>
              <a:rPr sz="2000" dirty="0">
                <a:latin typeface="Constantia"/>
                <a:cs typeface="Constantia"/>
              </a:rPr>
              <a:t>el	pada	b</a:t>
            </a:r>
            <a:r>
              <a:rPr sz="2000" spc="-5" dirty="0">
                <a:latin typeface="Constantia"/>
                <a:cs typeface="Constantia"/>
              </a:rPr>
              <a:t>ida</a:t>
            </a:r>
            <a:r>
              <a:rPr sz="2000" spc="-25" dirty="0">
                <a:latin typeface="Constantia"/>
                <a:cs typeface="Constantia"/>
              </a:rPr>
              <a:t>n</a:t>
            </a:r>
            <a:r>
              <a:rPr sz="2000" dirty="0">
                <a:latin typeface="Constantia"/>
                <a:cs typeface="Constantia"/>
              </a:rPr>
              <a:t>g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6257" y="1658810"/>
            <a:ext cx="8076565" cy="1245870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287020">
              <a:lnSpc>
                <a:spcPct val="100000"/>
              </a:lnSpc>
              <a:spcBef>
                <a:spcPts val="1300"/>
              </a:spcBef>
            </a:pPr>
            <a:r>
              <a:rPr sz="2000" spc="-10" dirty="0">
                <a:latin typeface="Constantia"/>
                <a:cs typeface="Constantia"/>
              </a:rPr>
              <a:t>horizontal yang </a:t>
            </a:r>
            <a:r>
              <a:rPr sz="2000" spc="-15" dirty="0">
                <a:latin typeface="Constantia"/>
                <a:cs typeface="Constantia"/>
              </a:rPr>
              <a:t>terdiri </a:t>
            </a:r>
            <a:r>
              <a:rPr sz="2000" spc="-5" dirty="0">
                <a:latin typeface="Constantia"/>
                <a:cs typeface="Constantia"/>
              </a:rPr>
              <a:t>atas lurus dan</a:t>
            </a:r>
            <a:r>
              <a:rPr sz="2000" spc="-245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lengkungan.</a:t>
            </a:r>
            <a:endParaRPr sz="2000">
              <a:latin typeface="Constantia"/>
              <a:cs typeface="Constantia"/>
            </a:endParaRPr>
          </a:p>
          <a:p>
            <a:pPr marL="273685" marR="5080" indent="-273685" algn="r">
              <a:lnSpc>
                <a:spcPct val="100000"/>
              </a:lnSpc>
              <a:spcBef>
                <a:spcPts val="1200"/>
              </a:spcBef>
              <a:buClr>
                <a:srgbClr val="C00000"/>
              </a:buClr>
              <a:buSzPct val="95000"/>
              <a:buFont typeface="Wingdings 2"/>
              <a:buChar char=""/>
              <a:tabLst>
                <a:tab pos="273685" algn="l"/>
                <a:tab pos="274320" algn="l"/>
              </a:tabLst>
            </a:pPr>
            <a:r>
              <a:rPr sz="2000" spc="-5" dirty="0">
                <a:latin typeface="Constantia"/>
                <a:cs typeface="Constantia"/>
              </a:rPr>
              <a:t>Lengkung  </a:t>
            </a:r>
            <a:r>
              <a:rPr sz="2000" spc="-10" dirty="0">
                <a:latin typeface="Constantia"/>
                <a:cs typeface="Constantia"/>
              </a:rPr>
              <a:t>horizontal  </a:t>
            </a:r>
            <a:r>
              <a:rPr sz="2000" spc="-5" dirty="0">
                <a:latin typeface="Constantia"/>
                <a:cs typeface="Constantia"/>
              </a:rPr>
              <a:t>merupakan </a:t>
            </a:r>
            <a:r>
              <a:rPr sz="2000" dirty="0">
                <a:latin typeface="Constantia"/>
                <a:cs typeface="Constantia"/>
              </a:rPr>
              <a:t>bentuk </a:t>
            </a:r>
            <a:r>
              <a:rPr sz="2000" spc="-15" dirty="0">
                <a:latin typeface="Constantia"/>
                <a:cs typeface="Constantia"/>
              </a:rPr>
              <a:t>proyeksi  </a:t>
            </a:r>
            <a:r>
              <a:rPr sz="2000" spc="-5" dirty="0">
                <a:latin typeface="Constantia"/>
                <a:cs typeface="Constantia"/>
              </a:rPr>
              <a:t>sumbu </a:t>
            </a:r>
            <a:r>
              <a:rPr sz="2000" dirty="0">
                <a:latin typeface="Constantia"/>
                <a:cs typeface="Constantia"/>
              </a:rPr>
              <a:t>lurus </a:t>
            </a:r>
            <a:r>
              <a:rPr sz="2000" spc="38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jalan</a:t>
            </a:r>
            <a:endParaRPr sz="2000">
              <a:latin typeface="Constantia"/>
              <a:cs typeface="Constantia"/>
            </a:endParaRPr>
          </a:p>
          <a:p>
            <a:pPr marR="7620" algn="r">
              <a:lnSpc>
                <a:spcPct val="100000"/>
              </a:lnSpc>
              <a:spcBef>
                <a:spcPts val="5"/>
              </a:spcBef>
              <a:tabLst>
                <a:tab pos="421005" algn="l"/>
                <a:tab pos="3607435" algn="l"/>
                <a:tab pos="4222750" algn="l"/>
                <a:tab pos="5761990" algn="l"/>
                <a:tab pos="6567170" algn="l"/>
              </a:tabLst>
            </a:pPr>
            <a:r>
              <a:rPr sz="2000" spc="-30" dirty="0">
                <a:latin typeface="Constantia"/>
                <a:cs typeface="Constantia"/>
              </a:rPr>
              <a:t>r</a:t>
            </a:r>
            <a:r>
              <a:rPr sz="2000" dirty="0">
                <a:latin typeface="Constantia"/>
                <a:cs typeface="Constantia"/>
              </a:rPr>
              <a:t>el	</a:t>
            </a:r>
            <a:r>
              <a:rPr sz="2000" spc="-5" dirty="0">
                <a:latin typeface="Constantia"/>
                <a:cs typeface="Constantia"/>
              </a:rPr>
              <a:t>be</a:t>
            </a:r>
            <a:r>
              <a:rPr sz="2000" spc="-45" dirty="0">
                <a:latin typeface="Constantia"/>
                <a:cs typeface="Constantia"/>
              </a:rPr>
              <a:t>r</a:t>
            </a:r>
            <a:r>
              <a:rPr sz="2000" dirty="0">
                <a:latin typeface="Constantia"/>
                <a:cs typeface="Constantia"/>
              </a:rPr>
              <a:t>a</a:t>
            </a:r>
            <a:r>
              <a:rPr sz="2000" spc="-10" dirty="0">
                <a:latin typeface="Constantia"/>
                <a:cs typeface="Constantia"/>
              </a:rPr>
              <a:t>n</a:t>
            </a:r>
            <a:r>
              <a:rPr sz="2000" dirty="0">
                <a:latin typeface="Constantia"/>
                <a:cs typeface="Constantia"/>
              </a:rPr>
              <a:t>g</a:t>
            </a:r>
            <a:r>
              <a:rPr sz="2000" spc="-10" dirty="0">
                <a:latin typeface="Constantia"/>
                <a:cs typeface="Constantia"/>
              </a:rPr>
              <a:t>s</a:t>
            </a:r>
            <a:r>
              <a:rPr sz="2000" spc="-5" dirty="0">
                <a:latin typeface="Constantia"/>
                <a:cs typeface="Constantia"/>
              </a:rPr>
              <a:t>ur</a:t>
            </a:r>
            <a:r>
              <a:rPr sz="2000" dirty="0">
                <a:latin typeface="Constantia"/>
                <a:cs typeface="Constantia"/>
              </a:rPr>
              <a:t>-a</a:t>
            </a:r>
            <a:r>
              <a:rPr sz="2000" spc="-10" dirty="0">
                <a:latin typeface="Constantia"/>
                <a:cs typeface="Constantia"/>
              </a:rPr>
              <a:t>n</a:t>
            </a:r>
            <a:r>
              <a:rPr sz="2000" dirty="0">
                <a:latin typeface="Constantia"/>
                <a:cs typeface="Constantia"/>
              </a:rPr>
              <a:t>g</a:t>
            </a:r>
            <a:r>
              <a:rPr sz="2000" spc="-10" dirty="0">
                <a:latin typeface="Constantia"/>
                <a:cs typeface="Constantia"/>
              </a:rPr>
              <a:t>s</a:t>
            </a:r>
            <a:r>
              <a:rPr sz="2000" spc="-5" dirty="0">
                <a:latin typeface="Constantia"/>
                <a:cs typeface="Constantia"/>
              </a:rPr>
              <a:t>u</a:t>
            </a:r>
            <a:r>
              <a:rPr sz="2000" dirty="0">
                <a:latin typeface="Constantia"/>
                <a:cs typeface="Constantia"/>
              </a:rPr>
              <a:t>r </a:t>
            </a:r>
            <a:r>
              <a:rPr sz="2000" spc="-10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m</a:t>
            </a:r>
            <a:r>
              <a:rPr sz="2000" dirty="0">
                <a:latin typeface="Constantia"/>
                <a:cs typeface="Constantia"/>
              </a:rPr>
              <a:t>e</a:t>
            </a:r>
            <a:r>
              <a:rPr sz="2000" spc="-10" dirty="0">
                <a:latin typeface="Constantia"/>
                <a:cs typeface="Constantia"/>
              </a:rPr>
              <a:t>r</a:t>
            </a:r>
            <a:r>
              <a:rPr sz="2000" spc="-5" dirty="0">
                <a:latin typeface="Constantia"/>
                <a:cs typeface="Constantia"/>
              </a:rPr>
              <a:t>uba</a:t>
            </a:r>
            <a:r>
              <a:rPr sz="2000" dirty="0">
                <a:latin typeface="Constantia"/>
                <a:cs typeface="Constantia"/>
              </a:rPr>
              <a:t>h	a</a:t>
            </a:r>
            <a:r>
              <a:rPr sz="2000" spc="-50" dirty="0">
                <a:latin typeface="Constantia"/>
                <a:cs typeface="Constantia"/>
              </a:rPr>
              <a:t>r</a:t>
            </a:r>
            <a:r>
              <a:rPr sz="2000" dirty="0">
                <a:latin typeface="Constantia"/>
                <a:cs typeface="Constantia"/>
              </a:rPr>
              <a:t>ah	al</a:t>
            </a:r>
            <a:r>
              <a:rPr sz="2000" spc="-10" dirty="0">
                <a:latin typeface="Constantia"/>
                <a:cs typeface="Constantia"/>
              </a:rPr>
              <a:t>i</a:t>
            </a:r>
            <a:r>
              <a:rPr sz="2000" spc="-5" dirty="0">
                <a:latin typeface="Constantia"/>
                <a:cs typeface="Constantia"/>
              </a:rPr>
              <a:t>nemen</a:t>
            </a:r>
            <a:r>
              <a:rPr sz="2000" spc="-30" dirty="0">
                <a:latin typeface="Constantia"/>
                <a:cs typeface="Constantia"/>
              </a:rPr>
              <a:t>n</a:t>
            </a:r>
            <a:r>
              <a:rPr sz="2000" spc="-25" dirty="0">
                <a:latin typeface="Constantia"/>
                <a:cs typeface="Constantia"/>
              </a:rPr>
              <a:t>y</a:t>
            </a:r>
            <a:r>
              <a:rPr sz="2000" dirty="0">
                <a:latin typeface="Constantia"/>
                <a:cs typeface="Constantia"/>
              </a:rPr>
              <a:t>a	</a:t>
            </a:r>
            <a:r>
              <a:rPr sz="2000" spc="-10" dirty="0">
                <a:latin typeface="Constantia"/>
                <a:cs typeface="Constantia"/>
              </a:rPr>
              <a:t>s</a:t>
            </a:r>
            <a:r>
              <a:rPr sz="2000" dirty="0">
                <a:latin typeface="Constantia"/>
                <a:cs typeface="Constantia"/>
              </a:rPr>
              <a:t>eca</a:t>
            </a:r>
            <a:r>
              <a:rPr sz="2000" spc="-55" dirty="0">
                <a:latin typeface="Constantia"/>
                <a:cs typeface="Constantia"/>
              </a:rPr>
              <a:t>r</a:t>
            </a:r>
            <a:r>
              <a:rPr sz="2000" dirty="0">
                <a:latin typeface="Constantia"/>
                <a:cs typeface="Constantia"/>
              </a:rPr>
              <a:t>a	ho</a:t>
            </a:r>
            <a:r>
              <a:rPr sz="2000" spc="-15" dirty="0">
                <a:latin typeface="Constantia"/>
                <a:cs typeface="Constantia"/>
              </a:rPr>
              <a:t>r</a:t>
            </a:r>
            <a:r>
              <a:rPr sz="2000" spc="-10" dirty="0">
                <a:latin typeface="Constantia"/>
                <a:cs typeface="Constantia"/>
              </a:rPr>
              <a:t>i</a:t>
            </a:r>
            <a:r>
              <a:rPr sz="2000" spc="-25" dirty="0">
                <a:latin typeface="Constantia"/>
                <a:cs typeface="Constantia"/>
              </a:rPr>
              <a:t>z</a:t>
            </a:r>
            <a:r>
              <a:rPr sz="2000" dirty="0">
                <a:latin typeface="Constantia"/>
                <a:cs typeface="Constantia"/>
              </a:rPr>
              <a:t>o</a:t>
            </a:r>
            <a:r>
              <a:rPr sz="2000" spc="-10" dirty="0">
                <a:latin typeface="Constantia"/>
                <a:cs typeface="Constantia"/>
              </a:rPr>
              <a:t>n</a:t>
            </a:r>
            <a:r>
              <a:rPr sz="2000" spc="10" dirty="0">
                <a:latin typeface="Constantia"/>
                <a:cs typeface="Constantia"/>
              </a:rPr>
              <a:t>t</a:t>
            </a:r>
            <a:r>
              <a:rPr sz="2000" dirty="0">
                <a:latin typeface="Constantia"/>
                <a:cs typeface="Constantia"/>
              </a:rPr>
              <a:t>a</a:t>
            </a:r>
            <a:r>
              <a:rPr sz="2000" spc="-5" dirty="0">
                <a:latin typeface="Constantia"/>
                <a:cs typeface="Constantia"/>
              </a:rPr>
              <a:t>l</a:t>
            </a:r>
            <a:r>
              <a:rPr sz="2000" dirty="0">
                <a:latin typeface="Constantia"/>
                <a:cs typeface="Constantia"/>
              </a:rPr>
              <a:t>.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10577" y="2878709"/>
            <a:ext cx="7805420" cy="1245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latin typeface="Constantia"/>
                <a:cs typeface="Constantia"/>
              </a:rPr>
              <a:t>Hal tersebut </a:t>
            </a:r>
            <a:r>
              <a:rPr sz="2000" dirty="0">
                <a:latin typeface="Constantia"/>
                <a:cs typeface="Constantia"/>
              </a:rPr>
              <a:t>mempengaruhi </a:t>
            </a:r>
            <a:r>
              <a:rPr sz="2000" spc="-10" dirty="0">
                <a:latin typeface="Constantia"/>
                <a:cs typeface="Constantia"/>
              </a:rPr>
              <a:t>besarnya </a:t>
            </a:r>
            <a:r>
              <a:rPr sz="2000" spc="-5" dirty="0">
                <a:latin typeface="Constantia"/>
                <a:cs typeface="Constantia"/>
              </a:rPr>
              <a:t>diameter lengkung </a:t>
            </a:r>
            <a:r>
              <a:rPr sz="2000" spc="-10" dirty="0">
                <a:latin typeface="Constantia"/>
                <a:cs typeface="Constantia"/>
              </a:rPr>
              <a:t>yang  </a:t>
            </a:r>
            <a:r>
              <a:rPr sz="2000" spc="-5" dirty="0">
                <a:latin typeface="Constantia"/>
                <a:cs typeface="Constantia"/>
              </a:rPr>
              <a:t>berbeda </a:t>
            </a:r>
            <a:r>
              <a:rPr sz="2000" dirty="0">
                <a:latin typeface="Constantia"/>
                <a:cs typeface="Constantia"/>
              </a:rPr>
              <a:t>pada </a:t>
            </a:r>
            <a:r>
              <a:rPr sz="2000" spc="-10" dirty="0">
                <a:latin typeface="Constantia"/>
                <a:cs typeface="Constantia"/>
              </a:rPr>
              <a:t>rel </a:t>
            </a:r>
            <a:r>
              <a:rPr sz="2000" spc="-5" dirty="0">
                <a:latin typeface="Constantia"/>
                <a:cs typeface="Constantia"/>
              </a:rPr>
              <a:t>bagian </a:t>
            </a:r>
            <a:r>
              <a:rPr sz="2000" dirty="0">
                <a:latin typeface="Constantia"/>
                <a:cs typeface="Constantia"/>
              </a:rPr>
              <a:t>luar dan bagian dalam. </a:t>
            </a:r>
            <a:r>
              <a:rPr sz="2000" spc="-5" dirty="0">
                <a:latin typeface="Constantia"/>
                <a:cs typeface="Constantia"/>
              </a:rPr>
              <a:t>Sehingga </a:t>
            </a:r>
            <a:r>
              <a:rPr sz="2000" dirty="0">
                <a:latin typeface="Constantia"/>
                <a:cs typeface="Constantia"/>
              </a:rPr>
              <a:t>dapat </a:t>
            </a:r>
            <a:r>
              <a:rPr sz="2000" spc="-5" dirty="0">
                <a:latin typeface="Constantia"/>
                <a:cs typeface="Constantia"/>
              </a:rPr>
              <a:t>pula  mempengaruhi </a:t>
            </a:r>
            <a:r>
              <a:rPr sz="2000" spc="-10" dirty="0">
                <a:latin typeface="Constantia"/>
                <a:cs typeface="Constantia"/>
              </a:rPr>
              <a:t>besarnya </a:t>
            </a:r>
            <a:r>
              <a:rPr sz="2000" spc="-5" dirty="0">
                <a:latin typeface="Constantia"/>
                <a:cs typeface="Constantia"/>
              </a:rPr>
              <a:t>perbedaan tinggi </a:t>
            </a:r>
            <a:r>
              <a:rPr sz="2000" spc="-10" dirty="0">
                <a:latin typeface="Constantia"/>
                <a:cs typeface="Constantia"/>
              </a:rPr>
              <a:t>rel </a:t>
            </a:r>
            <a:r>
              <a:rPr sz="2000" dirty="0">
                <a:latin typeface="Constantia"/>
                <a:cs typeface="Constantia"/>
              </a:rPr>
              <a:t>pada </a:t>
            </a:r>
            <a:r>
              <a:rPr sz="2000" spc="-5" dirty="0">
                <a:latin typeface="Constantia"/>
                <a:cs typeface="Constantia"/>
              </a:rPr>
              <a:t>bagian dalam dan  </a:t>
            </a:r>
            <a:r>
              <a:rPr sz="2000" spc="-35" dirty="0">
                <a:latin typeface="Constantia"/>
                <a:cs typeface="Constantia"/>
              </a:rPr>
              <a:t>luar, </a:t>
            </a:r>
            <a:r>
              <a:rPr sz="2000" spc="-10" dirty="0">
                <a:latin typeface="Constantia"/>
                <a:cs typeface="Constantia"/>
              </a:rPr>
              <a:t>yang disesuaikan </a:t>
            </a:r>
            <a:r>
              <a:rPr sz="2000" dirty="0">
                <a:latin typeface="Constantia"/>
                <a:cs typeface="Constantia"/>
              </a:rPr>
              <a:t>dengan </a:t>
            </a:r>
            <a:r>
              <a:rPr sz="2000" spc="-10" dirty="0">
                <a:latin typeface="Constantia"/>
                <a:cs typeface="Constantia"/>
              </a:rPr>
              <a:t>kecepatan rencana </a:t>
            </a:r>
            <a:r>
              <a:rPr sz="2000" spc="-15" dirty="0">
                <a:latin typeface="Constantia"/>
                <a:cs typeface="Constantia"/>
              </a:rPr>
              <a:t>kereta </a:t>
            </a:r>
            <a:r>
              <a:rPr sz="2000" dirty="0">
                <a:latin typeface="Constantia"/>
                <a:cs typeface="Constantia"/>
              </a:rPr>
              <a:t>api</a:t>
            </a:r>
            <a:r>
              <a:rPr sz="2000" spc="-204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melintas.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176779" y="334073"/>
            <a:ext cx="475805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10" dirty="0"/>
              <a:t>Lengkung</a:t>
            </a:r>
            <a:r>
              <a:rPr sz="4400" spc="-60" dirty="0"/>
              <a:t> </a:t>
            </a:r>
            <a:r>
              <a:rPr sz="4400" spc="-20" dirty="0"/>
              <a:t>Horizontal</a:t>
            </a:r>
            <a:endParaRPr sz="4400"/>
          </a:p>
        </p:txBody>
      </p:sp>
      <p:grpSp>
        <p:nvGrpSpPr>
          <p:cNvPr id="7" name="object 7"/>
          <p:cNvGrpSpPr/>
          <p:nvPr/>
        </p:nvGrpSpPr>
        <p:grpSpPr>
          <a:xfrm>
            <a:off x="2968751" y="4346066"/>
            <a:ext cx="3455035" cy="2270760"/>
            <a:chOff x="2968751" y="4346066"/>
            <a:chExt cx="3455035" cy="2270760"/>
          </a:xfrm>
        </p:grpSpPr>
        <p:sp>
          <p:nvSpPr>
            <p:cNvPr id="8" name="object 8"/>
            <p:cNvSpPr/>
            <p:nvPr/>
          </p:nvSpPr>
          <p:spPr>
            <a:xfrm>
              <a:off x="2987801" y="4365116"/>
              <a:ext cx="3416935" cy="2232660"/>
            </a:xfrm>
            <a:custGeom>
              <a:avLst/>
              <a:gdLst/>
              <a:ahLst/>
              <a:cxnLst/>
              <a:rect l="l" t="t" r="r" b="b"/>
              <a:pathLst>
                <a:path w="3416935" h="2232659">
                  <a:moveTo>
                    <a:pt x="0" y="1763636"/>
                  </a:moveTo>
                  <a:lnTo>
                    <a:pt x="19637" y="1743521"/>
                  </a:lnTo>
                  <a:lnTo>
                    <a:pt x="42375" y="1719766"/>
                  </a:lnTo>
                  <a:lnTo>
                    <a:pt x="68076" y="1692750"/>
                  </a:lnTo>
                  <a:lnTo>
                    <a:pt x="96606" y="1662852"/>
                  </a:lnTo>
                  <a:lnTo>
                    <a:pt x="127830" y="1630451"/>
                  </a:lnTo>
                  <a:lnTo>
                    <a:pt x="161612" y="1595926"/>
                  </a:lnTo>
                  <a:lnTo>
                    <a:pt x="197818" y="1559656"/>
                  </a:lnTo>
                  <a:lnTo>
                    <a:pt x="236311" y="1522020"/>
                  </a:lnTo>
                  <a:lnTo>
                    <a:pt x="276957" y="1483397"/>
                  </a:lnTo>
                  <a:lnTo>
                    <a:pt x="319621" y="1444167"/>
                  </a:lnTo>
                  <a:lnTo>
                    <a:pt x="364167" y="1404707"/>
                  </a:lnTo>
                  <a:lnTo>
                    <a:pt x="410460" y="1365397"/>
                  </a:lnTo>
                  <a:lnTo>
                    <a:pt x="458364" y="1326617"/>
                  </a:lnTo>
                  <a:lnTo>
                    <a:pt x="507746" y="1288745"/>
                  </a:lnTo>
                  <a:lnTo>
                    <a:pt x="550640" y="1254315"/>
                  </a:lnTo>
                  <a:lnTo>
                    <a:pt x="589451" y="1222569"/>
                  </a:lnTo>
                  <a:lnTo>
                    <a:pt x="625495" y="1192798"/>
                  </a:lnTo>
                  <a:lnTo>
                    <a:pt x="660085" y="1164296"/>
                  </a:lnTo>
                  <a:lnTo>
                    <a:pt x="694536" y="1136354"/>
                  </a:lnTo>
                  <a:lnTo>
                    <a:pt x="730162" y="1108264"/>
                  </a:lnTo>
                  <a:lnTo>
                    <a:pt x="768279" y="1079318"/>
                  </a:lnTo>
                  <a:lnTo>
                    <a:pt x="810199" y="1048808"/>
                  </a:lnTo>
                  <a:lnTo>
                    <a:pt x="857238" y="1016026"/>
                  </a:lnTo>
                  <a:lnTo>
                    <a:pt x="910710" y="980265"/>
                  </a:lnTo>
                  <a:lnTo>
                    <a:pt x="971931" y="940815"/>
                  </a:lnTo>
                  <a:lnTo>
                    <a:pt x="1003992" y="920439"/>
                  </a:lnTo>
                  <a:lnTo>
                    <a:pt x="1037459" y="899123"/>
                  </a:lnTo>
                  <a:lnTo>
                    <a:pt x="1072276" y="876952"/>
                  </a:lnTo>
                  <a:lnTo>
                    <a:pt x="1108388" y="854010"/>
                  </a:lnTo>
                  <a:lnTo>
                    <a:pt x="1145741" y="830381"/>
                  </a:lnTo>
                  <a:lnTo>
                    <a:pt x="1184280" y="806150"/>
                  </a:lnTo>
                  <a:lnTo>
                    <a:pt x="1223952" y="781402"/>
                  </a:lnTo>
                  <a:lnTo>
                    <a:pt x="1264700" y="756220"/>
                  </a:lnTo>
                  <a:lnTo>
                    <a:pt x="1306472" y="730690"/>
                  </a:lnTo>
                  <a:lnTo>
                    <a:pt x="1349212" y="704895"/>
                  </a:lnTo>
                  <a:lnTo>
                    <a:pt x="1392865" y="678921"/>
                  </a:lnTo>
                  <a:lnTo>
                    <a:pt x="1437378" y="652851"/>
                  </a:lnTo>
                  <a:lnTo>
                    <a:pt x="1482695" y="626769"/>
                  </a:lnTo>
                  <a:lnTo>
                    <a:pt x="1528762" y="600761"/>
                  </a:lnTo>
                  <a:lnTo>
                    <a:pt x="1575525" y="574911"/>
                  </a:lnTo>
                  <a:lnTo>
                    <a:pt x="1622929" y="549303"/>
                  </a:lnTo>
                  <a:lnTo>
                    <a:pt x="1670919" y="524022"/>
                  </a:lnTo>
                  <a:lnTo>
                    <a:pt x="1719441" y="499152"/>
                  </a:lnTo>
                  <a:lnTo>
                    <a:pt x="1768440" y="474777"/>
                  </a:lnTo>
                  <a:lnTo>
                    <a:pt x="1817862" y="450982"/>
                  </a:lnTo>
                  <a:lnTo>
                    <a:pt x="1867652" y="427851"/>
                  </a:lnTo>
                  <a:lnTo>
                    <a:pt x="1917756" y="405469"/>
                  </a:lnTo>
                  <a:lnTo>
                    <a:pt x="1968119" y="383920"/>
                  </a:lnTo>
                  <a:lnTo>
                    <a:pt x="1961256" y="387596"/>
                  </a:lnTo>
                  <a:lnTo>
                    <a:pt x="1959313" y="388992"/>
                  </a:lnTo>
                  <a:lnTo>
                    <a:pt x="1997215" y="374316"/>
                  </a:lnTo>
                  <a:lnTo>
                    <a:pt x="2017224" y="366216"/>
                  </a:lnTo>
                  <a:lnTo>
                    <a:pt x="2041094" y="356598"/>
                  </a:lnTo>
                  <a:lnTo>
                    <a:pt x="2099706" y="333313"/>
                  </a:lnTo>
                  <a:lnTo>
                    <a:pt x="2171637" y="305475"/>
                  </a:lnTo>
                  <a:lnTo>
                    <a:pt x="2212156" y="290167"/>
                  </a:lnTo>
                  <a:lnTo>
                    <a:pt x="2255474" y="274101"/>
                  </a:lnTo>
                  <a:lnTo>
                    <a:pt x="2301414" y="257404"/>
                  </a:lnTo>
                  <a:lnTo>
                    <a:pt x="2349801" y="240204"/>
                  </a:lnTo>
                  <a:lnTo>
                    <a:pt x="2400457" y="222627"/>
                  </a:lnTo>
                  <a:lnTo>
                    <a:pt x="2453206" y="204800"/>
                  </a:lnTo>
                  <a:lnTo>
                    <a:pt x="2507870" y="186849"/>
                  </a:lnTo>
                  <a:lnTo>
                    <a:pt x="2564273" y="168902"/>
                  </a:lnTo>
                  <a:lnTo>
                    <a:pt x="2622239" y="151086"/>
                  </a:lnTo>
                  <a:lnTo>
                    <a:pt x="2681590" y="133527"/>
                  </a:lnTo>
                  <a:lnTo>
                    <a:pt x="2742149" y="116352"/>
                  </a:lnTo>
                  <a:lnTo>
                    <a:pt x="2803741" y="99689"/>
                  </a:lnTo>
                  <a:lnTo>
                    <a:pt x="2866188" y="83663"/>
                  </a:lnTo>
                  <a:lnTo>
                    <a:pt x="2929313" y="68402"/>
                  </a:lnTo>
                  <a:lnTo>
                    <a:pt x="2992940" y="54032"/>
                  </a:lnTo>
                  <a:lnTo>
                    <a:pt x="3056892" y="40681"/>
                  </a:lnTo>
                  <a:lnTo>
                    <a:pt x="3120992" y="28476"/>
                  </a:lnTo>
                  <a:lnTo>
                    <a:pt x="3185063" y="17542"/>
                  </a:lnTo>
                  <a:lnTo>
                    <a:pt x="3248929" y="8008"/>
                  </a:lnTo>
                  <a:lnTo>
                    <a:pt x="3312414" y="0"/>
                  </a:lnTo>
                </a:path>
                <a:path w="3416935" h="2232659">
                  <a:moveTo>
                    <a:pt x="432053" y="2232240"/>
                  </a:moveTo>
                  <a:lnTo>
                    <a:pt x="448982" y="2215159"/>
                  </a:lnTo>
                  <a:lnTo>
                    <a:pt x="483377" y="2179307"/>
                  </a:lnTo>
                  <a:lnTo>
                    <a:pt x="530941" y="2131996"/>
                  </a:lnTo>
                  <a:lnTo>
                    <a:pt x="587375" y="2080539"/>
                  </a:lnTo>
                  <a:lnTo>
                    <a:pt x="601443" y="2067804"/>
                  </a:lnTo>
                  <a:lnTo>
                    <a:pt x="621445" y="2048927"/>
                  </a:lnTo>
                  <a:lnTo>
                    <a:pt x="677098" y="1995857"/>
                  </a:lnTo>
                  <a:lnTo>
                    <a:pt x="711673" y="1963221"/>
                  </a:lnTo>
                  <a:lnTo>
                    <a:pt x="750030" y="1927555"/>
                  </a:lnTo>
                  <a:lnTo>
                    <a:pt x="791630" y="1889636"/>
                  </a:lnTo>
                  <a:lnTo>
                    <a:pt x="835937" y="1850244"/>
                  </a:lnTo>
                  <a:lnTo>
                    <a:pt x="882411" y="1810155"/>
                  </a:lnTo>
                  <a:lnTo>
                    <a:pt x="930516" y="1770149"/>
                  </a:lnTo>
                  <a:lnTo>
                    <a:pt x="979712" y="1731002"/>
                  </a:lnTo>
                  <a:lnTo>
                    <a:pt x="1029462" y="1693494"/>
                  </a:lnTo>
                  <a:lnTo>
                    <a:pt x="1063620" y="1668435"/>
                  </a:lnTo>
                  <a:lnTo>
                    <a:pt x="1099517" y="1641962"/>
                  </a:lnTo>
                  <a:lnTo>
                    <a:pt x="1136984" y="1614264"/>
                  </a:lnTo>
                  <a:lnTo>
                    <a:pt x="1175850" y="1585528"/>
                  </a:lnTo>
                  <a:lnTo>
                    <a:pt x="1215944" y="1555944"/>
                  </a:lnTo>
                  <a:lnTo>
                    <a:pt x="1257097" y="1525700"/>
                  </a:lnTo>
                  <a:lnTo>
                    <a:pt x="1299138" y="1494985"/>
                  </a:lnTo>
                  <a:lnTo>
                    <a:pt x="1341898" y="1463988"/>
                  </a:lnTo>
                  <a:lnTo>
                    <a:pt x="1385204" y="1432896"/>
                  </a:lnTo>
                  <a:lnTo>
                    <a:pt x="1428889" y="1401899"/>
                  </a:lnTo>
                  <a:lnTo>
                    <a:pt x="1472780" y="1371185"/>
                  </a:lnTo>
                  <a:lnTo>
                    <a:pt x="1516709" y="1340943"/>
                  </a:lnTo>
                  <a:lnTo>
                    <a:pt x="1560504" y="1311361"/>
                  </a:lnTo>
                  <a:lnTo>
                    <a:pt x="1603996" y="1282628"/>
                  </a:lnTo>
                  <a:lnTo>
                    <a:pt x="1647014" y="1254932"/>
                  </a:lnTo>
                  <a:lnTo>
                    <a:pt x="1689388" y="1228463"/>
                  </a:lnTo>
                  <a:lnTo>
                    <a:pt x="1730947" y="1203408"/>
                  </a:lnTo>
                  <a:lnTo>
                    <a:pt x="1771523" y="1179956"/>
                  </a:lnTo>
                  <a:lnTo>
                    <a:pt x="1807094" y="1160322"/>
                  </a:lnTo>
                  <a:lnTo>
                    <a:pt x="1845048" y="1140150"/>
                  </a:lnTo>
                  <a:lnTo>
                    <a:pt x="1885165" y="1119519"/>
                  </a:lnTo>
                  <a:lnTo>
                    <a:pt x="1927227" y="1098507"/>
                  </a:lnTo>
                  <a:lnTo>
                    <a:pt x="1971015" y="1077193"/>
                  </a:lnTo>
                  <a:lnTo>
                    <a:pt x="2016310" y="1055653"/>
                  </a:lnTo>
                  <a:lnTo>
                    <a:pt x="2062893" y="1033968"/>
                  </a:lnTo>
                  <a:lnTo>
                    <a:pt x="2110547" y="1012213"/>
                  </a:lnTo>
                  <a:lnTo>
                    <a:pt x="2159053" y="990468"/>
                  </a:lnTo>
                  <a:lnTo>
                    <a:pt x="2208191" y="968811"/>
                  </a:lnTo>
                  <a:lnTo>
                    <a:pt x="2257744" y="947320"/>
                  </a:lnTo>
                  <a:lnTo>
                    <a:pt x="2307492" y="926072"/>
                  </a:lnTo>
                  <a:lnTo>
                    <a:pt x="2357217" y="905146"/>
                  </a:lnTo>
                  <a:lnTo>
                    <a:pt x="2406701" y="884620"/>
                  </a:lnTo>
                  <a:lnTo>
                    <a:pt x="2455725" y="864573"/>
                  </a:lnTo>
                  <a:lnTo>
                    <a:pt x="2504070" y="845081"/>
                  </a:lnTo>
                  <a:lnTo>
                    <a:pt x="2551517" y="826223"/>
                  </a:lnTo>
                  <a:lnTo>
                    <a:pt x="2597848" y="808078"/>
                  </a:lnTo>
                  <a:lnTo>
                    <a:pt x="2642845" y="790724"/>
                  </a:lnTo>
                  <a:lnTo>
                    <a:pt x="2686288" y="774237"/>
                  </a:lnTo>
                  <a:lnTo>
                    <a:pt x="2727960" y="758697"/>
                  </a:lnTo>
                  <a:lnTo>
                    <a:pt x="2788047" y="737051"/>
                  </a:lnTo>
                  <a:lnTo>
                    <a:pt x="2846214" y="717101"/>
                  </a:lnTo>
                  <a:lnTo>
                    <a:pt x="2902521" y="698732"/>
                  </a:lnTo>
                  <a:lnTo>
                    <a:pt x="2957030" y="681831"/>
                  </a:lnTo>
                  <a:lnTo>
                    <a:pt x="3009804" y="666281"/>
                  </a:lnTo>
                  <a:lnTo>
                    <a:pt x="3060902" y="651969"/>
                  </a:lnTo>
                  <a:lnTo>
                    <a:pt x="3110388" y="638778"/>
                  </a:lnTo>
                  <a:lnTo>
                    <a:pt x="3158323" y="626594"/>
                  </a:lnTo>
                  <a:lnTo>
                    <a:pt x="3204768" y="615302"/>
                  </a:lnTo>
                  <a:lnTo>
                    <a:pt x="3249785" y="604787"/>
                  </a:lnTo>
                  <a:lnTo>
                    <a:pt x="3293436" y="594934"/>
                  </a:lnTo>
                  <a:lnTo>
                    <a:pt x="3335782" y="585628"/>
                  </a:lnTo>
                  <a:lnTo>
                    <a:pt x="3376886" y="576754"/>
                  </a:lnTo>
                  <a:lnTo>
                    <a:pt x="3416808" y="568197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072762" y="4832603"/>
              <a:ext cx="1018540" cy="932815"/>
            </a:xfrm>
            <a:custGeom>
              <a:avLst/>
              <a:gdLst/>
              <a:ahLst/>
              <a:cxnLst/>
              <a:rect l="l" t="t" r="r" b="b"/>
              <a:pathLst>
                <a:path w="1018539" h="932814">
                  <a:moveTo>
                    <a:pt x="686562" y="712470"/>
                  </a:moveTo>
                  <a:lnTo>
                    <a:pt x="931290" y="932738"/>
                  </a:lnTo>
                </a:path>
                <a:path w="1018539" h="932814">
                  <a:moveTo>
                    <a:pt x="926464" y="930351"/>
                  </a:moveTo>
                  <a:lnTo>
                    <a:pt x="1018286" y="930363"/>
                  </a:lnTo>
                </a:path>
                <a:path w="1018539" h="932814">
                  <a:moveTo>
                    <a:pt x="283210" y="216027"/>
                  </a:moveTo>
                  <a:lnTo>
                    <a:pt x="67183" y="0"/>
                  </a:lnTo>
                </a:path>
                <a:path w="1018539" h="932814">
                  <a:moveTo>
                    <a:pt x="72009" y="2413"/>
                  </a:moveTo>
                  <a:lnTo>
                    <a:pt x="0" y="2413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5156200" y="5628004"/>
            <a:ext cx="74549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Constantia"/>
                <a:cs typeface="Constantia"/>
              </a:rPr>
              <a:t>rel</a:t>
            </a:r>
            <a:r>
              <a:rPr sz="1400" spc="-110" dirty="0">
                <a:latin typeface="Constantia"/>
                <a:cs typeface="Constantia"/>
              </a:rPr>
              <a:t> </a:t>
            </a:r>
            <a:r>
              <a:rPr sz="1400" dirty="0">
                <a:latin typeface="Constantia"/>
                <a:cs typeface="Constantia"/>
              </a:rPr>
              <a:t>dalam</a:t>
            </a:r>
            <a:endParaRPr sz="1400">
              <a:latin typeface="Constantia"/>
              <a:cs typeface="Constantia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3025">
              <a:lnSpc>
                <a:spcPts val="1240"/>
              </a:lnSpc>
            </a:pPr>
            <a:fld id="{81D60167-4931-47E6-BA6A-407CBD079E47}" type="slidenum">
              <a:rPr dirty="0"/>
              <a:t>8</a:t>
            </a:fld>
            <a:endParaRPr dirty="0"/>
          </a:p>
        </p:txBody>
      </p:sp>
      <p:sp>
        <p:nvSpPr>
          <p:cNvPr id="11" name="object 11"/>
          <p:cNvSpPr txBox="1"/>
          <p:nvPr/>
        </p:nvSpPr>
        <p:spPr>
          <a:xfrm>
            <a:off x="3427729" y="4677791"/>
            <a:ext cx="57594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Constantia"/>
                <a:cs typeface="Constantia"/>
              </a:rPr>
              <a:t>rel</a:t>
            </a:r>
            <a:r>
              <a:rPr sz="1400" spc="-95" dirty="0">
                <a:latin typeface="Constantia"/>
                <a:cs typeface="Constantia"/>
              </a:rPr>
              <a:t> </a:t>
            </a:r>
            <a:r>
              <a:rPr sz="1400" dirty="0">
                <a:latin typeface="Constantia"/>
                <a:cs typeface="Constantia"/>
              </a:rPr>
              <a:t>luar</a:t>
            </a:r>
            <a:endParaRPr sz="14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76779" y="334073"/>
            <a:ext cx="475805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10" dirty="0"/>
              <a:t>Lengkung</a:t>
            </a:r>
            <a:r>
              <a:rPr sz="4400" spc="-60" dirty="0"/>
              <a:t> </a:t>
            </a:r>
            <a:r>
              <a:rPr sz="4400" spc="-20" dirty="0"/>
              <a:t>Horizontal</a:t>
            </a:r>
            <a:endParaRPr sz="4400"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3025">
              <a:lnSpc>
                <a:spcPts val="1240"/>
              </a:lnSpc>
            </a:pPr>
            <a:fld id="{81D60167-4931-47E6-BA6A-407CBD079E47}" type="slidenum">
              <a:rPr dirty="0"/>
              <a:t>9</a:t>
            </a:fld>
            <a:endParaRPr dirty="0"/>
          </a:p>
        </p:txBody>
      </p:sp>
      <p:sp>
        <p:nvSpPr>
          <p:cNvPr id="4" name="object 4"/>
          <p:cNvSpPr txBox="1"/>
          <p:nvPr/>
        </p:nvSpPr>
        <p:spPr>
          <a:xfrm>
            <a:off x="536257" y="1506473"/>
            <a:ext cx="8082915" cy="42183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indent="-274320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SzPct val="95000"/>
              <a:buFont typeface="Wingdings 2"/>
              <a:buChar char=""/>
              <a:tabLst>
                <a:tab pos="286385" algn="l"/>
                <a:tab pos="287020" algn="l"/>
              </a:tabLst>
            </a:pPr>
            <a:r>
              <a:rPr sz="2000" spc="-10" dirty="0">
                <a:latin typeface="Constantia"/>
                <a:cs typeface="Constantia"/>
              </a:rPr>
              <a:t>Pada </a:t>
            </a:r>
            <a:r>
              <a:rPr sz="2000" spc="-5" dirty="0">
                <a:latin typeface="Constantia"/>
                <a:cs typeface="Constantia"/>
              </a:rPr>
              <a:t>saat </a:t>
            </a:r>
            <a:r>
              <a:rPr sz="2000" spc="-15" dirty="0">
                <a:latin typeface="Constantia"/>
                <a:cs typeface="Constantia"/>
              </a:rPr>
              <a:t>kereta </a:t>
            </a:r>
            <a:r>
              <a:rPr sz="2000" dirty="0">
                <a:latin typeface="Constantia"/>
                <a:cs typeface="Constantia"/>
              </a:rPr>
              <a:t>api berjalan melalui </a:t>
            </a:r>
            <a:r>
              <a:rPr sz="2000" spc="-5" dirty="0">
                <a:latin typeface="Constantia"/>
                <a:cs typeface="Constantia"/>
              </a:rPr>
              <a:t>lengkung </a:t>
            </a:r>
            <a:r>
              <a:rPr sz="2000" spc="-10" dirty="0">
                <a:latin typeface="Constantia"/>
                <a:cs typeface="Constantia"/>
              </a:rPr>
              <a:t>horizontal, </a:t>
            </a:r>
            <a:r>
              <a:rPr sz="2000" spc="-5" dirty="0">
                <a:latin typeface="Constantia"/>
                <a:cs typeface="Constantia"/>
              </a:rPr>
              <a:t>timbul</a:t>
            </a:r>
            <a:r>
              <a:rPr sz="2000" spc="80" dirty="0">
                <a:latin typeface="Constantia"/>
                <a:cs typeface="Constantia"/>
              </a:rPr>
              <a:t> </a:t>
            </a:r>
            <a:r>
              <a:rPr sz="2000" b="1" spc="-15" dirty="0">
                <a:solidFill>
                  <a:srgbClr val="C00000"/>
                </a:solidFill>
                <a:latin typeface="Constantia"/>
                <a:cs typeface="Constantia"/>
              </a:rPr>
              <a:t>gaya</a:t>
            </a:r>
            <a:endParaRPr sz="2000">
              <a:latin typeface="Constantia"/>
              <a:cs typeface="Constantia"/>
            </a:endParaRPr>
          </a:p>
          <a:p>
            <a:pPr marL="287020">
              <a:lnSpc>
                <a:spcPct val="100000"/>
              </a:lnSpc>
            </a:pPr>
            <a:r>
              <a:rPr sz="2000" b="1" spc="-5" dirty="0">
                <a:solidFill>
                  <a:srgbClr val="C00000"/>
                </a:solidFill>
                <a:latin typeface="Constantia"/>
                <a:cs typeface="Constantia"/>
              </a:rPr>
              <a:t>sentrifugal </a:t>
            </a:r>
            <a:r>
              <a:rPr sz="2000" spc="-20" dirty="0">
                <a:latin typeface="Constantia"/>
                <a:cs typeface="Constantia"/>
              </a:rPr>
              <a:t>kearah </a:t>
            </a:r>
            <a:r>
              <a:rPr sz="2000" dirty="0">
                <a:latin typeface="Constantia"/>
                <a:cs typeface="Constantia"/>
              </a:rPr>
              <a:t>luar </a:t>
            </a:r>
            <a:r>
              <a:rPr sz="2000" spc="-10" dirty="0">
                <a:latin typeface="Constantia"/>
                <a:cs typeface="Constantia"/>
              </a:rPr>
              <a:t>yang </a:t>
            </a:r>
            <a:r>
              <a:rPr sz="2000" spc="-5" dirty="0">
                <a:latin typeface="Constantia"/>
                <a:cs typeface="Constantia"/>
              </a:rPr>
              <a:t>akan </a:t>
            </a:r>
            <a:r>
              <a:rPr sz="2000" spc="-10" dirty="0">
                <a:latin typeface="Constantia"/>
                <a:cs typeface="Constantia"/>
              </a:rPr>
              <a:t>berakibat</a:t>
            </a:r>
            <a:r>
              <a:rPr sz="2000" spc="-21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  <a:p>
            <a:pPr marL="652780" lvl="1" indent="-247015">
              <a:lnSpc>
                <a:spcPct val="100000"/>
              </a:lnSpc>
              <a:spcBef>
                <a:spcPts val="1200"/>
              </a:spcBef>
              <a:buClr>
                <a:srgbClr val="C00000"/>
              </a:buClr>
              <a:buSzPct val="85000"/>
              <a:buFont typeface="Vivaldi"/>
              <a:buChar char="—"/>
              <a:tabLst>
                <a:tab pos="652145" algn="l"/>
                <a:tab pos="652780" algn="l"/>
              </a:tabLst>
            </a:pPr>
            <a:r>
              <a:rPr sz="2000" spc="-10" dirty="0">
                <a:latin typeface="Constantia"/>
                <a:cs typeface="Constantia"/>
              </a:rPr>
              <a:t>rel </a:t>
            </a:r>
            <a:r>
              <a:rPr sz="2000" dirty="0">
                <a:latin typeface="Constantia"/>
                <a:cs typeface="Constantia"/>
              </a:rPr>
              <a:t>luar mendapat </a:t>
            </a:r>
            <a:r>
              <a:rPr sz="2000" spc="-10" dirty="0">
                <a:latin typeface="Constantia"/>
                <a:cs typeface="Constantia"/>
              </a:rPr>
              <a:t>tekanan yang </a:t>
            </a:r>
            <a:r>
              <a:rPr sz="2000" spc="-5" dirty="0">
                <a:latin typeface="Constantia"/>
                <a:cs typeface="Constantia"/>
              </a:rPr>
              <a:t>lebih besar</a:t>
            </a:r>
            <a:r>
              <a:rPr sz="2000" spc="-380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dibandingkan </a:t>
            </a:r>
            <a:r>
              <a:rPr sz="2000" dirty="0">
                <a:latin typeface="Constantia"/>
                <a:cs typeface="Constantia"/>
              </a:rPr>
              <a:t>dengan</a:t>
            </a:r>
            <a:endParaRPr sz="2000">
              <a:latin typeface="Constantia"/>
              <a:cs typeface="Constantia"/>
            </a:endParaRPr>
          </a:p>
          <a:p>
            <a:pPr marL="652780">
              <a:lnSpc>
                <a:spcPct val="100000"/>
              </a:lnSpc>
              <a:spcBef>
                <a:spcPts val="5"/>
              </a:spcBef>
            </a:pPr>
            <a:r>
              <a:rPr sz="2000" spc="-10" dirty="0">
                <a:latin typeface="Constantia"/>
                <a:cs typeface="Constantia"/>
              </a:rPr>
              <a:t>rel</a:t>
            </a:r>
            <a:r>
              <a:rPr sz="2000" spc="-70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dalam,</a:t>
            </a:r>
            <a:endParaRPr sz="2000">
              <a:latin typeface="Constantia"/>
              <a:cs typeface="Constantia"/>
            </a:endParaRPr>
          </a:p>
          <a:p>
            <a:pPr marL="652780" marR="633095" lvl="1" indent="-246379">
              <a:lnSpc>
                <a:spcPct val="100000"/>
              </a:lnSpc>
              <a:spcBef>
                <a:spcPts val="1200"/>
              </a:spcBef>
              <a:buClr>
                <a:srgbClr val="C00000"/>
              </a:buClr>
              <a:buSzPct val="85000"/>
              <a:buFont typeface="Vivaldi"/>
              <a:buChar char="—"/>
              <a:tabLst>
                <a:tab pos="652145" algn="l"/>
                <a:tab pos="652780" algn="l"/>
              </a:tabLst>
            </a:pPr>
            <a:r>
              <a:rPr sz="2000" spc="-10" dirty="0">
                <a:latin typeface="Constantia"/>
                <a:cs typeface="Constantia"/>
              </a:rPr>
              <a:t>keausan rel </a:t>
            </a:r>
            <a:r>
              <a:rPr sz="2000" dirty="0">
                <a:latin typeface="Constantia"/>
                <a:cs typeface="Constantia"/>
              </a:rPr>
              <a:t>luar </a:t>
            </a:r>
            <a:r>
              <a:rPr sz="2000" spc="-5" dirty="0">
                <a:latin typeface="Constantia"/>
                <a:cs typeface="Constantia"/>
              </a:rPr>
              <a:t>akan lebih </a:t>
            </a:r>
            <a:r>
              <a:rPr sz="2000" spc="-10" dirty="0">
                <a:latin typeface="Constantia"/>
                <a:cs typeface="Constantia"/>
              </a:rPr>
              <a:t>banyak dibandingkan </a:t>
            </a:r>
            <a:r>
              <a:rPr sz="2000" dirty="0">
                <a:latin typeface="Constantia"/>
                <a:cs typeface="Constantia"/>
              </a:rPr>
              <a:t>dengan</a:t>
            </a:r>
            <a:r>
              <a:rPr sz="2000" spc="-365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yang  </a:t>
            </a:r>
            <a:r>
              <a:rPr sz="2000" spc="-5" dirty="0">
                <a:latin typeface="Constantia"/>
                <a:cs typeface="Constantia"/>
              </a:rPr>
              <a:t>terjadi </a:t>
            </a:r>
            <a:r>
              <a:rPr sz="2000" dirty="0">
                <a:latin typeface="Constantia"/>
                <a:cs typeface="Constantia"/>
              </a:rPr>
              <a:t>pada </a:t>
            </a:r>
            <a:r>
              <a:rPr sz="2000" spc="-10" dirty="0">
                <a:latin typeface="Constantia"/>
                <a:cs typeface="Constantia"/>
              </a:rPr>
              <a:t>rel </a:t>
            </a:r>
            <a:r>
              <a:rPr sz="2000" dirty="0">
                <a:latin typeface="Constantia"/>
                <a:cs typeface="Constantia"/>
              </a:rPr>
              <a:t>dalam,</a:t>
            </a:r>
            <a:r>
              <a:rPr sz="2000" spc="-21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dan</a:t>
            </a:r>
            <a:endParaRPr sz="2000">
              <a:latin typeface="Constantia"/>
              <a:cs typeface="Constantia"/>
            </a:endParaRPr>
          </a:p>
          <a:p>
            <a:pPr marL="652780" lvl="1" indent="-247015">
              <a:lnSpc>
                <a:spcPct val="100000"/>
              </a:lnSpc>
              <a:spcBef>
                <a:spcPts val="1200"/>
              </a:spcBef>
              <a:buClr>
                <a:srgbClr val="C00000"/>
              </a:buClr>
              <a:buSzPct val="85000"/>
              <a:buFont typeface="Vivaldi"/>
              <a:buChar char="—"/>
              <a:tabLst>
                <a:tab pos="652145" algn="l"/>
                <a:tab pos="652780" algn="l"/>
              </a:tabLst>
            </a:pPr>
            <a:r>
              <a:rPr sz="2000" spc="-15" dirty="0">
                <a:latin typeface="Constantia"/>
                <a:cs typeface="Constantia"/>
              </a:rPr>
              <a:t>bahaya </a:t>
            </a:r>
            <a:r>
              <a:rPr sz="2000" spc="-10" dirty="0">
                <a:latin typeface="Constantia"/>
                <a:cs typeface="Constantia"/>
              </a:rPr>
              <a:t>tergulingnya </a:t>
            </a:r>
            <a:r>
              <a:rPr sz="2000" spc="-15" dirty="0">
                <a:latin typeface="Constantia"/>
                <a:cs typeface="Constantia"/>
              </a:rPr>
              <a:t>kereta</a:t>
            </a:r>
            <a:r>
              <a:rPr sz="2000" spc="-210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api.</a:t>
            </a:r>
            <a:endParaRPr sz="2000">
              <a:latin typeface="Constantia"/>
              <a:cs typeface="Constantia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Clr>
                <a:srgbClr val="C00000"/>
              </a:buClr>
              <a:buFont typeface="Vivaldi"/>
              <a:buChar char="—"/>
            </a:pPr>
            <a:endParaRPr sz="2450">
              <a:latin typeface="Constantia"/>
              <a:cs typeface="Constantia"/>
            </a:endParaRPr>
          </a:p>
          <a:p>
            <a:pPr marL="287020" marR="5080" indent="-274320" algn="just">
              <a:lnSpc>
                <a:spcPct val="100000"/>
              </a:lnSpc>
              <a:buClr>
                <a:srgbClr val="C00000"/>
              </a:buClr>
              <a:buSzPct val="95000"/>
              <a:buFont typeface="Wingdings 2"/>
              <a:buChar char=""/>
              <a:tabLst>
                <a:tab pos="287020" algn="l"/>
              </a:tabLst>
            </a:pPr>
            <a:r>
              <a:rPr sz="2000" spc="-10" dirty="0">
                <a:latin typeface="Constantia"/>
                <a:cs typeface="Constantia"/>
              </a:rPr>
              <a:t>Akibat adanya </a:t>
            </a:r>
            <a:r>
              <a:rPr sz="2000" spc="-5" dirty="0">
                <a:latin typeface="Constantia"/>
                <a:cs typeface="Constantia"/>
              </a:rPr>
              <a:t>akibat </a:t>
            </a:r>
            <a:r>
              <a:rPr sz="2000" spc="-10" dirty="0">
                <a:latin typeface="Constantia"/>
                <a:cs typeface="Constantia"/>
              </a:rPr>
              <a:t>yang </a:t>
            </a:r>
            <a:r>
              <a:rPr sz="2000" spc="-5" dirty="0">
                <a:latin typeface="Constantia"/>
                <a:cs typeface="Constantia"/>
              </a:rPr>
              <a:t>ditimbulkan </a:t>
            </a:r>
            <a:r>
              <a:rPr sz="2000" dirty="0">
                <a:latin typeface="Constantia"/>
                <a:cs typeface="Constantia"/>
              </a:rPr>
              <a:t>dari </a:t>
            </a:r>
            <a:r>
              <a:rPr sz="2000" spc="-25" dirty="0">
                <a:latin typeface="Constantia"/>
                <a:cs typeface="Constantia"/>
              </a:rPr>
              <a:t>gaya </a:t>
            </a:r>
            <a:r>
              <a:rPr sz="2000" spc="-5" dirty="0">
                <a:latin typeface="Constantia"/>
                <a:cs typeface="Constantia"/>
              </a:rPr>
              <a:t>sentrifugal </a:t>
            </a:r>
            <a:r>
              <a:rPr sz="2000" spc="-10" dirty="0">
                <a:latin typeface="Constantia"/>
                <a:cs typeface="Constantia"/>
              </a:rPr>
              <a:t>tersebut,  </a:t>
            </a:r>
            <a:r>
              <a:rPr sz="2000" spc="-5" dirty="0">
                <a:latin typeface="Constantia"/>
                <a:cs typeface="Constantia"/>
              </a:rPr>
              <a:t>maka lengkung </a:t>
            </a:r>
            <a:r>
              <a:rPr sz="2000" spc="-10" dirty="0">
                <a:latin typeface="Constantia"/>
                <a:cs typeface="Constantia"/>
              </a:rPr>
              <a:t>horizontal </a:t>
            </a:r>
            <a:r>
              <a:rPr sz="2000" spc="-5" dirty="0">
                <a:latin typeface="Constantia"/>
                <a:cs typeface="Constantia"/>
              </a:rPr>
              <a:t>memerlukan peninggian </a:t>
            </a:r>
            <a:r>
              <a:rPr sz="2000" dirty="0">
                <a:latin typeface="Constantia"/>
                <a:cs typeface="Constantia"/>
              </a:rPr>
              <a:t>pada </a:t>
            </a:r>
            <a:r>
              <a:rPr sz="2000" spc="-10" dirty="0">
                <a:latin typeface="Constantia"/>
                <a:cs typeface="Constantia"/>
              </a:rPr>
              <a:t>rel luarnya.  </a:t>
            </a:r>
            <a:r>
              <a:rPr sz="2000" spc="-5" dirty="0">
                <a:latin typeface="Constantia"/>
                <a:cs typeface="Constantia"/>
              </a:rPr>
              <a:t>Sehingga </a:t>
            </a:r>
            <a:r>
              <a:rPr sz="2000" spc="-10" dirty="0">
                <a:latin typeface="Constantia"/>
                <a:cs typeface="Constantia"/>
              </a:rPr>
              <a:t>perancangan lengkung horizontal berkaitan </a:t>
            </a:r>
            <a:r>
              <a:rPr sz="2000" spc="-5" dirty="0">
                <a:latin typeface="Constantia"/>
                <a:cs typeface="Constantia"/>
              </a:rPr>
              <a:t>berkaitan </a:t>
            </a:r>
            <a:r>
              <a:rPr sz="2000" spc="-10" dirty="0">
                <a:latin typeface="Constantia"/>
                <a:cs typeface="Constantia"/>
              </a:rPr>
              <a:t>erat  </a:t>
            </a:r>
            <a:r>
              <a:rPr sz="2000" dirty="0">
                <a:latin typeface="Constantia"/>
                <a:cs typeface="Constantia"/>
              </a:rPr>
              <a:t>dengan </a:t>
            </a:r>
            <a:r>
              <a:rPr sz="2000" spc="-5" dirty="0">
                <a:latin typeface="Constantia"/>
                <a:cs typeface="Constantia"/>
              </a:rPr>
              <a:t>analisis peninggian</a:t>
            </a:r>
            <a:r>
              <a:rPr sz="2000" spc="-190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rel.</a:t>
            </a:r>
            <a:endParaRPr sz="20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36257" y="1786254"/>
            <a:ext cx="7372984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indent="-274320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SzPct val="93750"/>
              <a:buFont typeface="Wingdings 2"/>
              <a:buChar char=""/>
              <a:tabLst>
                <a:tab pos="287020" algn="l"/>
              </a:tabLst>
            </a:pPr>
            <a:r>
              <a:rPr sz="2400" spc="-10" dirty="0">
                <a:latin typeface="Constantia"/>
                <a:cs typeface="Constantia"/>
              </a:rPr>
              <a:t>Beberapa </a:t>
            </a:r>
            <a:r>
              <a:rPr sz="2400" spc="-5" dirty="0">
                <a:latin typeface="Constantia"/>
                <a:cs typeface="Constantia"/>
              </a:rPr>
              <a:t>jenis lengkung </a:t>
            </a:r>
            <a:r>
              <a:rPr sz="2400" spc="-10" dirty="0">
                <a:latin typeface="Constantia"/>
                <a:cs typeface="Constantia"/>
              </a:rPr>
              <a:t>yang </a:t>
            </a:r>
            <a:r>
              <a:rPr sz="2400" spc="-15" dirty="0">
                <a:latin typeface="Constantia"/>
                <a:cs typeface="Constantia"/>
              </a:rPr>
              <a:t>terdapat </a:t>
            </a:r>
            <a:r>
              <a:rPr sz="2400" dirty="0">
                <a:latin typeface="Constantia"/>
                <a:cs typeface="Constantia"/>
              </a:rPr>
              <a:t>pada</a:t>
            </a:r>
            <a:r>
              <a:rPr sz="2400" spc="-325" dirty="0">
                <a:latin typeface="Constantia"/>
                <a:cs typeface="Constantia"/>
              </a:rPr>
              <a:t> </a:t>
            </a:r>
            <a:r>
              <a:rPr sz="2400" spc="-5" dirty="0">
                <a:latin typeface="Constantia"/>
                <a:cs typeface="Constantia"/>
              </a:rPr>
              <a:t>lengkung</a:t>
            </a:r>
            <a:endParaRPr sz="2400">
              <a:latin typeface="Constantia"/>
              <a:cs typeface="Constantia"/>
            </a:endParaRPr>
          </a:p>
          <a:p>
            <a:pPr marL="287020">
              <a:lnSpc>
                <a:spcPct val="100000"/>
              </a:lnSpc>
            </a:pPr>
            <a:r>
              <a:rPr sz="2400" dirty="0">
                <a:latin typeface="Constantia"/>
                <a:cs typeface="Constantia"/>
              </a:rPr>
              <a:t>horizontal, sebagai </a:t>
            </a:r>
            <a:r>
              <a:rPr sz="2400" spc="-10" dirty="0">
                <a:latin typeface="Constantia"/>
                <a:cs typeface="Constantia"/>
              </a:rPr>
              <a:t>berikut</a:t>
            </a:r>
            <a:r>
              <a:rPr sz="2400" spc="-140" dirty="0">
                <a:latin typeface="Constantia"/>
                <a:cs typeface="Constantia"/>
              </a:rPr>
              <a:t> </a:t>
            </a:r>
            <a:r>
              <a:rPr sz="2400" dirty="0">
                <a:latin typeface="Constantia"/>
                <a:cs typeface="Constantia"/>
              </a:rPr>
              <a:t>:</a:t>
            </a:r>
            <a:endParaRPr sz="2400">
              <a:latin typeface="Constantia"/>
              <a:cs typeface="Constantia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176779" y="334073"/>
            <a:ext cx="475805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10" dirty="0"/>
              <a:t>Lengkung</a:t>
            </a:r>
            <a:r>
              <a:rPr sz="4400" spc="-60" dirty="0"/>
              <a:t> </a:t>
            </a:r>
            <a:r>
              <a:rPr sz="4400" spc="-20" dirty="0"/>
              <a:t>Horizontal</a:t>
            </a:r>
            <a:endParaRPr sz="4400"/>
          </a:p>
        </p:txBody>
      </p:sp>
      <p:sp>
        <p:nvSpPr>
          <p:cNvPr id="5" name="object 5"/>
          <p:cNvSpPr/>
          <p:nvPr/>
        </p:nvSpPr>
        <p:spPr>
          <a:xfrm>
            <a:off x="1330447" y="2976364"/>
            <a:ext cx="3823212" cy="8717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108835" y="3246373"/>
            <a:ext cx="22606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Constantia"/>
                <a:cs typeface="Constantia"/>
              </a:rPr>
              <a:t>Lengkung</a:t>
            </a:r>
            <a:r>
              <a:rPr sz="1800" b="1" spc="-50" dirty="0">
                <a:solidFill>
                  <a:srgbClr val="FFFFFF"/>
                </a:solidFill>
                <a:latin typeface="Constantia"/>
                <a:cs typeface="Constantia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Constantia"/>
                <a:cs typeface="Constantia"/>
              </a:rPr>
              <a:t>Lingkaran</a:t>
            </a:r>
            <a:endParaRPr sz="1800">
              <a:latin typeface="Constantia"/>
              <a:cs typeface="Constanti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696970" y="4055853"/>
            <a:ext cx="3825749" cy="87428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508121" y="4326953"/>
            <a:ext cx="220218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Constantia"/>
                <a:cs typeface="Constantia"/>
              </a:rPr>
              <a:t>Lengkung</a:t>
            </a:r>
            <a:r>
              <a:rPr sz="1800" b="1" spc="-55" dirty="0">
                <a:solidFill>
                  <a:srgbClr val="FFFFFF"/>
                </a:solidFill>
                <a:latin typeface="Constantia"/>
                <a:cs typeface="Constantia"/>
              </a:rPr>
              <a:t> </a:t>
            </a:r>
            <a:r>
              <a:rPr sz="1800" b="1" spc="-15" dirty="0">
                <a:solidFill>
                  <a:srgbClr val="FFFFFF"/>
                </a:solidFill>
                <a:latin typeface="Constantia"/>
                <a:cs typeface="Constantia"/>
              </a:rPr>
              <a:t>Peralihan</a:t>
            </a:r>
            <a:endParaRPr sz="1800">
              <a:latin typeface="Constantia"/>
              <a:cs typeface="Constantia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137150" y="5137904"/>
            <a:ext cx="3825749" cy="87173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319395" y="5407659"/>
            <a:ext cx="14598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Constantia"/>
                <a:cs typeface="Constantia"/>
              </a:rPr>
              <a:t>Lengkung</a:t>
            </a:r>
            <a:r>
              <a:rPr sz="1800" b="1" spc="-60" dirty="0">
                <a:solidFill>
                  <a:srgbClr val="FFFFFF"/>
                </a:solidFill>
                <a:latin typeface="Constantia"/>
                <a:cs typeface="Constantia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Constantia"/>
                <a:cs typeface="Constantia"/>
              </a:rPr>
              <a:t>“S”</a:t>
            </a:r>
            <a:endParaRPr sz="1800">
              <a:latin typeface="Constantia"/>
              <a:cs typeface="Constantia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3025">
              <a:lnSpc>
                <a:spcPts val="1240"/>
              </a:lnSpc>
            </a:pPr>
            <a:fld id="{81D60167-4931-47E6-BA6A-407CBD079E47}" type="slidenum">
              <a:rPr dirty="0"/>
              <a:t>10</a:t>
            </a:fld>
            <a:endParaRPr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36257" y="1362328"/>
            <a:ext cx="8076565" cy="1398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C00000"/>
                </a:solidFill>
                <a:latin typeface="Constantia"/>
                <a:cs typeface="Constantia"/>
              </a:rPr>
              <a:t>Lengkung </a:t>
            </a:r>
            <a:r>
              <a:rPr sz="1800" b="1" spc="-10" dirty="0">
                <a:solidFill>
                  <a:srgbClr val="C00000"/>
                </a:solidFill>
                <a:latin typeface="Constantia"/>
                <a:cs typeface="Constantia"/>
              </a:rPr>
              <a:t>lingkaran </a:t>
            </a:r>
            <a:r>
              <a:rPr sz="1800" dirty="0">
                <a:latin typeface="Constantia"/>
                <a:cs typeface="Constantia"/>
              </a:rPr>
              <a:t>: </a:t>
            </a:r>
            <a:r>
              <a:rPr sz="1800" spc="-5" dirty="0">
                <a:latin typeface="Constantia"/>
                <a:cs typeface="Constantia"/>
              </a:rPr>
              <a:t>dua bagian lurus </a:t>
            </a:r>
            <a:r>
              <a:rPr sz="1800" spc="-15" dirty="0">
                <a:latin typeface="Constantia"/>
                <a:cs typeface="Constantia"/>
              </a:rPr>
              <a:t>yang </a:t>
            </a:r>
            <a:r>
              <a:rPr sz="1800" spc="-10" dirty="0">
                <a:latin typeface="Constantia"/>
                <a:cs typeface="Constantia"/>
              </a:rPr>
              <a:t>perpanjangannya </a:t>
            </a:r>
            <a:r>
              <a:rPr sz="1800" spc="-5" dirty="0">
                <a:latin typeface="Constantia"/>
                <a:cs typeface="Constantia"/>
              </a:rPr>
              <a:t>saling  membentuk sudut, </a:t>
            </a:r>
            <a:r>
              <a:rPr sz="1800" spc="-10" dirty="0">
                <a:latin typeface="Constantia"/>
                <a:cs typeface="Constantia"/>
              </a:rPr>
              <a:t>dihubungkan </a:t>
            </a:r>
            <a:r>
              <a:rPr sz="1800" spc="-5" dirty="0">
                <a:latin typeface="Constantia"/>
                <a:cs typeface="Constantia"/>
              </a:rPr>
              <a:t>dengan lengkung </a:t>
            </a:r>
            <a:r>
              <a:rPr sz="1800" spc="-15" dirty="0">
                <a:latin typeface="Constantia"/>
                <a:cs typeface="Constantia"/>
              </a:rPr>
              <a:t>yang </a:t>
            </a:r>
            <a:r>
              <a:rPr sz="1800" spc="-10" dirty="0">
                <a:latin typeface="Constantia"/>
                <a:cs typeface="Constantia"/>
              </a:rPr>
              <a:t>berbentuk lingkaran  </a:t>
            </a:r>
            <a:r>
              <a:rPr sz="1800" spc="-5" dirty="0">
                <a:latin typeface="Constantia"/>
                <a:cs typeface="Constantia"/>
              </a:rPr>
              <a:t>dengan </a:t>
            </a:r>
            <a:r>
              <a:rPr sz="1800" dirty="0">
                <a:latin typeface="Constantia"/>
                <a:cs typeface="Constantia"/>
              </a:rPr>
              <a:t>atau </a:t>
            </a:r>
            <a:r>
              <a:rPr sz="1800" spc="-5" dirty="0">
                <a:latin typeface="Constantia"/>
                <a:cs typeface="Constantia"/>
              </a:rPr>
              <a:t>tanpa lengkung </a:t>
            </a:r>
            <a:r>
              <a:rPr sz="1800" spc="-10" dirty="0">
                <a:latin typeface="Constantia"/>
                <a:cs typeface="Constantia"/>
              </a:rPr>
              <a:t>peralihan. </a:t>
            </a:r>
            <a:r>
              <a:rPr sz="1800" spc="-5" dirty="0">
                <a:latin typeface="Constantia"/>
                <a:cs typeface="Constantia"/>
              </a:rPr>
              <a:t>Dalam </a:t>
            </a:r>
            <a:r>
              <a:rPr sz="1800" spc="-10" dirty="0">
                <a:latin typeface="Constantia"/>
                <a:cs typeface="Constantia"/>
              </a:rPr>
              <a:t>perencanaan </a:t>
            </a:r>
            <a:r>
              <a:rPr sz="1800" spc="-5" dirty="0">
                <a:latin typeface="Constantia"/>
                <a:cs typeface="Constantia"/>
              </a:rPr>
              <a:t>jalan rel, </a:t>
            </a:r>
            <a:r>
              <a:rPr sz="1800" spc="-15" dirty="0">
                <a:latin typeface="Constantia"/>
                <a:cs typeface="Constantia"/>
              </a:rPr>
              <a:t>terdapat  </a:t>
            </a:r>
            <a:r>
              <a:rPr sz="1800" spc="-5" dirty="0">
                <a:latin typeface="Constantia"/>
                <a:cs typeface="Constantia"/>
              </a:rPr>
              <a:t>berbagai </a:t>
            </a:r>
            <a:r>
              <a:rPr sz="1800" spc="-15" dirty="0">
                <a:latin typeface="Constantia"/>
                <a:cs typeface="Constantia"/>
              </a:rPr>
              <a:t>kecepatan </a:t>
            </a:r>
            <a:r>
              <a:rPr sz="1800" spc="-10" dirty="0">
                <a:latin typeface="Constantia"/>
                <a:cs typeface="Constantia"/>
              </a:rPr>
              <a:t>rencana </a:t>
            </a:r>
            <a:r>
              <a:rPr sz="1800" spc="-5" dirty="0">
                <a:latin typeface="Constantia"/>
                <a:cs typeface="Constantia"/>
              </a:rPr>
              <a:t>serta </a:t>
            </a:r>
            <a:r>
              <a:rPr sz="1800" spc="-10" dirty="0">
                <a:latin typeface="Constantia"/>
                <a:cs typeface="Constantia"/>
              </a:rPr>
              <a:t>besar </a:t>
            </a:r>
            <a:r>
              <a:rPr sz="1800" spc="-5" dirty="0">
                <a:latin typeface="Constantia"/>
                <a:cs typeface="Constantia"/>
              </a:rPr>
              <a:t>jari-jari </a:t>
            </a:r>
            <a:r>
              <a:rPr sz="1800" spc="-10" dirty="0">
                <a:latin typeface="Constantia"/>
                <a:cs typeface="Constantia"/>
              </a:rPr>
              <a:t>minimum </a:t>
            </a:r>
            <a:r>
              <a:rPr sz="1800" spc="-15" dirty="0">
                <a:latin typeface="Constantia"/>
                <a:cs typeface="Constantia"/>
              </a:rPr>
              <a:t>yang </a:t>
            </a:r>
            <a:r>
              <a:rPr sz="1800" spc="-5" dirty="0">
                <a:latin typeface="Constantia"/>
                <a:cs typeface="Constantia"/>
              </a:rPr>
              <a:t>diizinkan, </a:t>
            </a:r>
            <a:r>
              <a:rPr sz="1800" dirty="0">
                <a:latin typeface="Constantia"/>
                <a:cs typeface="Constantia"/>
              </a:rPr>
              <a:t>sebagai  </a:t>
            </a:r>
            <a:r>
              <a:rPr sz="1800" spc="-5" dirty="0">
                <a:latin typeface="Constantia"/>
                <a:cs typeface="Constantia"/>
              </a:rPr>
              <a:t>berikut</a:t>
            </a:r>
            <a:r>
              <a:rPr sz="1800" spc="-35" dirty="0">
                <a:latin typeface="Constantia"/>
                <a:cs typeface="Constantia"/>
              </a:rPr>
              <a:t> </a:t>
            </a:r>
            <a:r>
              <a:rPr sz="1800" dirty="0">
                <a:latin typeface="Constantia"/>
                <a:cs typeface="Constantia"/>
              </a:rPr>
              <a:t>:</a:t>
            </a:r>
            <a:endParaRPr sz="1800">
              <a:latin typeface="Constantia"/>
              <a:cs typeface="Constantia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053204" y="224091"/>
            <a:ext cx="460121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10" dirty="0"/>
              <a:t>Lengkung</a:t>
            </a:r>
            <a:r>
              <a:rPr sz="4400" spc="-45" dirty="0"/>
              <a:t> </a:t>
            </a:r>
            <a:r>
              <a:rPr sz="4400" spc="-20" dirty="0"/>
              <a:t>Lingkaran</a:t>
            </a:r>
            <a:endParaRPr sz="4400"/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533196" y="2990595"/>
          <a:ext cx="8065769" cy="341238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85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85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885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0079">
                <a:tc>
                  <a:txBody>
                    <a:bodyPr/>
                    <a:lstStyle/>
                    <a:p>
                      <a:pPr marL="1000760" marR="635000" indent="-360680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200" b="1" spc="-10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Kecepatan</a:t>
                      </a:r>
                      <a:r>
                        <a:rPr sz="1200" b="1" spc="-90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Rencana 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(km/jam)</a:t>
                      </a:r>
                      <a:endParaRPr sz="1200">
                        <a:latin typeface="Constantia"/>
                        <a:cs typeface="Constantia"/>
                      </a:endParaRPr>
                    </a:p>
                  </a:txBody>
                  <a:tcPr marL="0" marR="0" marT="128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E6EC5"/>
                    </a:solidFill>
                  </a:tcPr>
                </a:tc>
                <a:tc>
                  <a:txBody>
                    <a:bodyPr/>
                    <a:lstStyle/>
                    <a:p>
                      <a:pPr marL="130175" marR="123825" indent="-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Jari-jari minimum lengkung  lingkaran tanpa lengkung</a:t>
                      </a:r>
                      <a:r>
                        <a:rPr sz="1200" b="1" spc="-150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transisi 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(m)</a:t>
                      </a:r>
                      <a:endParaRPr sz="1200">
                        <a:latin typeface="Constantia"/>
                        <a:cs typeface="Constantia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E6EC5"/>
                    </a:solidFill>
                  </a:tcPr>
                </a:tc>
                <a:tc>
                  <a:txBody>
                    <a:bodyPr/>
                    <a:lstStyle/>
                    <a:p>
                      <a:pPr marL="200025" marR="191770" indent="-127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Jari-jari minimum lengkung  lingkaran dgn lengkung</a:t>
                      </a:r>
                      <a:r>
                        <a:rPr sz="1200" b="1" spc="-160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transisi 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onstantia"/>
                          <a:cs typeface="Constantia"/>
                        </a:rPr>
                        <a:t>(m)</a:t>
                      </a:r>
                      <a:endParaRPr sz="1200">
                        <a:latin typeface="Constantia"/>
                        <a:cs typeface="Constantia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E6EC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113">
                <a:tc>
                  <a:txBody>
                    <a:bodyPr/>
                    <a:lstStyle/>
                    <a:p>
                      <a:pPr marL="1191895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800" dirty="0">
                          <a:latin typeface="Constantia"/>
                          <a:cs typeface="Constantia"/>
                        </a:rPr>
                        <a:t>120</a:t>
                      </a:r>
                      <a:endParaRPr sz="1800">
                        <a:latin typeface="Constantia"/>
                        <a:cs typeface="Constantia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800" spc="-15" dirty="0">
                          <a:latin typeface="Constantia"/>
                          <a:cs typeface="Constantia"/>
                        </a:rPr>
                        <a:t>2370</a:t>
                      </a:r>
                      <a:endParaRPr sz="1800">
                        <a:latin typeface="Constantia"/>
                        <a:cs typeface="Constantia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800" spc="-5" dirty="0">
                          <a:latin typeface="Constantia"/>
                          <a:cs typeface="Constantia"/>
                        </a:rPr>
                        <a:t>780</a:t>
                      </a:r>
                      <a:endParaRPr sz="1800">
                        <a:latin typeface="Constantia"/>
                        <a:cs typeface="Constantia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5986">
                <a:tc>
                  <a:txBody>
                    <a:bodyPr/>
                    <a:lstStyle/>
                    <a:p>
                      <a:pPr marL="1211580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800" spc="-5" dirty="0">
                          <a:latin typeface="Constantia"/>
                          <a:cs typeface="Constantia"/>
                        </a:rPr>
                        <a:t>110</a:t>
                      </a:r>
                      <a:endParaRPr sz="1800">
                        <a:latin typeface="Constantia"/>
                        <a:cs typeface="Constantia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800" spc="-5" dirty="0">
                          <a:latin typeface="Constantia"/>
                          <a:cs typeface="Constantia"/>
                        </a:rPr>
                        <a:t>1990</a:t>
                      </a:r>
                      <a:endParaRPr sz="1800">
                        <a:latin typeface="Constantia"/>
                        <a:cs typeface="Constantia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800" spc="5" dirty="0">
                          <a:latin typeface="Constantia"/>
                          <a:cs typeface="Constantia"/>
                        </a:rPr>
                        <a:t>660</a:t>
                      </a:r>
                      <a:endParaRPr sz="1800">
                        <a:latin typeface="Constantia"/>
                        <a:cs typeface="Constantia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5986">
                <a:tc>
                  <a:txBody>
                    <a:bodyPr/>
                    <a:lstStyle/>
                    <a:p>
                      <a:pPr marL="1186815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800" spc="-5" dirty="0">
                          <a:latin typeface="Constantia"/>
                          <a:cs typeface="Constantia"/>
                        </a:rPr>
                        <a:t>100</a:t>
                      </a:r>
                      <a:endParaRPr sz="1800">
                        <a:latin typeface="Constantia"/>
                        <a:cs typeface="Constantia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800" dirty="0">
                          <a:latin typeface="Constantia"/>
                          <a:cs typeface="Constantia"/>
                        </a:rPr>
                        <a:t>1650</a:t>
                      </a:r>
                      <a:endParaRPr sz="1800">
                        <a:latin typeface="Constantia"/>
                        <a:cs typeface="Constantia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800" spc="-5" dirty="0">
                          <a:latin typeface="Constantia"/>
                          <a:cs typeface="Constantia"/>
                        </a:rPr>
                        <a:t>550</a:t>
                      </a:r>
                      <a:endParaRPr sz="1800">
                        <a:latin typeface="Constantia"/>
                        <a:cs typeface="Constantia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113">
                <a:tc>
                  <a:txBody>
                    <a:bodyPr/>
                    <a:lstStyle/>
                    <a:p>
                      <a:pPr marL="1219835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800" spc="-5" dirty="0">
                          <a:latin typeface="Constantia"/>
                          <a:cs typeface="Constantia"/>
                        </a:rPr>
                        <a:t>90</a:t>
                      </a:r>
                      <a:endParaRPr sz="1800">
                        <a:latin typeface="Constantia"/>
                        <a:cs typeface="Constantia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800" spc="-15" dirty="0">
                          <a:latin typeface="Constantia"/>
                          <a:cs typeface="Constantia"/>
                        </a:rPr>
                        <a:t>1330</a:t>
                      </a:r>
                      <a:endParaRPr sz="1800">
                        <a:latin typeface="Constantia"/>
                        <a:cs typeface="Constantia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800" spc="5" dirty="0">
                          <a:latin typeface="Constantia"/>
                          <a:cs typeface="Constantia"/>
                        </a:rPr>
                        <a:t>440</a:t>
                      </a:r>
                      <a:endParaRPr sz="1800">
                        <a:latin typeface="Constantia"/>
                        <a:cs typeface="Constantia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024">
                <a:tc>
                  <a:txBody>
                    <a:bodyPr/>
                    <a:lstStyle/>
                    <a:p>
                      <a:pPr marL="1222375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800" spc="-10" dirty="0">
                          <a:latin typeface="Constantia"/>
                          <a:cs typeface="Constantia"/>
                        </a:rPr>
                        <a:t>80</a:t>
                      </a:r>
                      <a:endParaRPr sz="1800">
                        <a:latin typeface="Constantia"/>
                        <a:cs typeface="Constantia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800" spc="-5" dirty="0">
                          <a:latin typeface="Constantia"/>
                          <a:cs typeface="Constantia"/>
                        </a:rPr>
                        <a:t>1050</a:t>
                      </a:r>
                      <a:endParaRPr sz="1800">
                        <a:latin typeface="Constantia"/>
                        <a:cs typeface="Constantia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800" spc="-10" dirty="0">
                          <a:latin typeface="Constantia"/>
                          <a:cs typeface="Constantia"/>
                        </a:rPr>
                        <a:t>350</a:t>
                      </a:r>
                      <a:endParaRPr sz="1800">
                        <a:latin typeface="Constantia"/>
                        <a:cs typeface="Constantia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6049">
                <a:tc>
                  <a:txBody>
                    <a:bodyPr/>
                    <a:lstStyle/>
                    <a:p>
                      <a:pPr marL="1227455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800" spc="-15" dirty="0">
                          <a:latin typeface="Constantia"/>
                          <a:cs typeface="Constantia"/>
                        </a:rPr>
                        <a:t>70</a:t>
                      </a:r>
                      <a:endParaRPr sz="1800">
                        <a:latin typeface="Constantia"/>
                        <a:cs typeface="Constantia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800" spc="-5" dirty="0">
                          <a:latin typeface="Constantia"/>
                          <a:cs typeface="Constantia"/>
                        </a:rPr>
                        <a:t>810</a:t>
                      </a:r>
                      <a:endParaRPr sz="1800">
                        <a:latin typeface="Constantia"/>
                        <a:cs typeface="Constantia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800" spc="-10" dirty="0">
                          <a:latin typeface="Constantia"/>
                          <a:cs typeface="Constantia"/>
                        </a:rPr>
                        <a:t>270</a:t>
                      </a:r>
                      <a:endParaRPr sz="1800">
                        <a:latin typeface="Constantia"/>
                        <a:cs typeface="Constantia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6036">
                <a:tc>
                  <a:txBody>
                    <a:bodyPr/>
                    <a:lstStyle/>
                    <a:p>
                      <a:pPr marL="1219835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800" spc="5" dirty="0">
                          <a:latin typeface="Constantia"/>
                          <a:cs typeface="Constantia"/>
                        </a:rPr>
                        <a:t>60</a:t>
                      </a:r>
                      <a:endParaRPr sz="1800">
                        <a:latin typeface="Constantia"/>
                        <a:cs typeface="Constantia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800" spc="-5" dirty="0">
                          <a:latin typeface="Constantia"/>
                          <a:cs typeface="Constantia"/>
                        </a:rPr>
                        <a:t>600</a:t>
                      </a:r>
                      <a:endParaRPr sz="1800">
                        <a:latin typeface="Constantia"/>
                        <a:cs typeface="Constantia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800" spc="-5" dirty="0">
                          <a:latin typeface="Constantia"/>
                          <a:cs typeface="Constantia"/>
                        </a:rPr>
                        <a:t>200</a:t>
                      </a:r>
                      <a:endParaRPr sz="1800">
                        <a:latin typeface="Constantia"/>
                        <a:cs typeface="Constantia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546417" y="6406515"/>
            <a:ext cx="539115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i="1" spc="-5" dirty="0">
                <a:latin typeface="Constantia"/>
                <a:cs typeface="Constantia"/>
              </a:rPr>
              <a:t>Sumber </a:t>
            </a:r>
            <a:r>
              <a:rPr sz="1400" i="1" dirty="0">
                <a:latin typeface="Constantia"/>
                <a:cs typeface="Constantia"/>
              </a:rPr>
              <a:t>: </a:t>
            </a:r>
            <a:r>
              <a:rPr sz="1400" i="1" spc="-15" dirty="0">
                <a:latin typeface="Constantia"/>
                <a:cs typeface="Constantia"/>
              </a:rPr>
              <a:t>Peraturan </a:t>
            </a:r>
            <a:r>
              <a:rPr sz="1400" i="1" dirty="0">
                <a:latin typeface="Constantia"/>
                <a:cs typeface="Constantia"/>
              </a:rPr>
              <a:t>Dinas </a:t>
            </a:r>
            <a:r>
              <a:rPr sz="1400" i="1" spc="-5" dirty="0">
                <a:latin typeface="Constantia"/>
                <a:cs typeface="Constantia"/>
              </a:rPr>
              <a:t>Nomor </a:t>
            </a:r>
            <a:r>
              <a:rPr sz="1400" i="1" dirty="0">
                <a:latin typeface="Constantia"/>
                <a:cs typeface="Constantia"/>
              </a:rPr>
              <a:t>10, </a:t>
            </a:r>
            <a:r>
              <a:rPr sz="1400" i="1" spc="-45" dirty="0">
                <a:latin typeface="Constantia"/>
                <a:cs typeface="Constantia"/>
              </a:rPr>
              <a:t>PT. </a:t>
            </a:r>
            <a:r>
              <a:rPr sz="1400" i="1" spc="-20" dirty="0">
                <a:latin typeface="Constantia"/>
                <a:cs typeface="Constantia"/>
              </a:rPr>
              <a:t>Kereta </a:t>
            </a:r>
            <a:r>
              <a:rPr sz="1400" i="1" spc="-10" dirty="0">
                <a:latin typeface="Constantia"/>
                <a:cs typeface="Constantia"/>
              </a:rPr>
              <a:t>Api </a:t>
            </a:r>
            <a:r>
              <a:rPr sz="1400" i="1" spc="-5" dirty="0">
                <a:latin typeface="Constantia"/>
                <a:cs typeface="Constantia"/>
              </a:rPr>
              <a:t>Indonesia</a:t>
            </a:r>
            <a:r>
              <a:rPr sz="1400" i="1" spc="-35" dirty="0">
                <a:latin typeface="Constantia"/>
                <a:cs typeface="Constantia"/>
              </a:rPr>
              <a:t> </a:t>
            </a:r>
            <a:r>
              <a:rPr sz="1400" i="1" spc="-10" dirty="0">
                <a:latin typeface="Constantia"/>
                <a:cs typeface="Constantia"/>
              </a:rPr>
              <a:t>(Persero)</a:t>
            </a:r>
            <a:endParaRPr sz="1400">
              <a:latin typeface="Constantia"/>
              <a:cs typeface="Constanti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580119" y="6518275"/>
            <a:ext cx="1219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045C75"/>
                </a:solidFill>
                <a:latin typeface="Constantia"/>
                <a:cs typeface="Constantia"/>
              </a:rPr>
              <a:t>11</a:t>
            </a:r>
            <a:endParaRPr sz="12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747901" y="1359153"/>
            <a:ext cx="3253740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22960" algn="l"/>
                <a:tab pos="1310640" algn="l"/>
                <a:tab pos="2265680" algn="l"/>
              </a:tabLst>
            </a:pPr>
            <a:r>
              <a:rPr sz="1900" spc="-35" dirty="0">
                <a:latin typeface="Constantia"/>
                <a:cs typeface="Constantia"/>
              </a:rPr>
              <a:t>k</a:t>
            </a:r>
            <a:r>
              <a:rPr sz="1900" spc="10" dirty="0">
                <a:latin typeface="Constantia"/>
                <a:cs typeface="Constantia"/>
              </a:rPr>
              <a:t>e</a:t>
            </a:r>
            <a:r>
              <a:rPr sz="1900" spc="-50" dirty="0">
                <a:latin typeface="Constantia"/>
                <a:cs typeface="Constantia"/>
              </a:rPr>
              <a:t>r</a:t>
            </a:r>
            <a:r>
              <a:rPr sz="1900" spc="10" dirty="0">
                <a:latin typeface="Constantia"/>
                <a:cs typeface="Constantia"/>
              </a:rPr>
              <a:t>e</a:t>
            </a:r>
            <a:r>
              <a:rPr sz="1900" spc="5" dirty="0">
                <a:latin typeface="Constantia"/>
                <a:cs typeface="Constantia"/>
              </a:rPr>
              <a:t>t</a:t>
            </a:r>
            <a:r>
              <a:rPr sz="1900" dirty="0">
                <a:latin typeface="Constantia"/>
                <a:cs typeface="Constantia"/>
              </a:rPr>
              <a:t>a	</a:t>
            </a:r>
            <a:r>
              <a:rPr sz="1900" spc="5" dirty="0">
                <a:latin typeface="Constantia"/>
                <a:cs typeface="Constantia"/>
              </a:rPr>
              <a:t>a</a:t>
            </a:r>
            <a:r>
              <a:rPr sz="1900" dirty="0">
                <a:latin typeface="Constantia"/>
                <a:cs typeface="Constantia"/>
              </a:rPr>
              <a:t>pi	</a:t>
            </a:r>
            <a:r>
              <a:rPr sz="1900" spc="-5" dirty="0">
                <a:latin typeface="Constantia"/>
                <a:cs typeface="Constantia"/>
              </a:rPr>
              <a:t>m</a:t>
            </a:r>
            <a:r>
              <a:rPr sz="1900" spc="5" dirty="0">
                <a:latin typeface="Constantia"/>
                <a:cs typeface="Constantia"/>
              </a:rPr>
              <a:t>e</a:t>
            </a:r>
            <a:r>
              <a:rPr sz="1900" dirty="0">
                <a:latin typeface="Constantia"/>
                <a:cs typeface="Constantia"/>
              </a:rPr>
              <a:t>l</a:t>
            </a:r>
            <a:r>
              <a:rPr sz="1900" spc="5" dirty="0">
                <a:latin typeface="Constantia"/>
                <a:cs typeface="Constantia"/>
              </a:rPr>
              <a:t>a</a:t>
            </a:r>
            <a:r>
              <a:rPr sz="1900" dirty="0">
                <a:latin typeface="Constantia"/>
                <a:cs typeface="Constantia"/>
              </a:rPr>
              <a:t>l</a:t>
            </a:r>
            <a:r>
              <a:rPr sz="1900" spc="-5" dirty="0">
                <a:latin typeface="Constantia"/>
                <a:cs typeface="Constantia"/>
              </a:rPr>
              <a:t>u</a:t>
            </a:r>
            <a:r>
              <a:rPr sz="1900" dirty="0">
                <a:latin typeface="Constantia"/>
                <a:cs typeface="Constantia"/>
              </a:rPr>
              <a:t>i	l</a:t>
            </a:r>
            <a:r>
              <a:rPr sz="1900" spc="10" dirty="0">
                <a:latin typeface="Constantia"/>
                <a:cs typeface="Constantia"/>
              </a:rPr>
              <a:t>e</a:t>
            </a:r>
            <a:r>
              <a:rPr sz="1900" spc="-5" dirty="0">
                <a:latin typeface="Constantia"/>
                <a:cs typeface="Constantia"/>
              </a:rPr>
              <a:t>n</a:t>
            </a:r>
            <a:r>
              <a:rPr sz="1900" spc="-30" dirty="0">
                <a:latin typeface="Constantia"/>
                <a:cs typeface="Constantia"/>
              </a:rPr>
              <a:t>g</a:t>
            </a:r>
            <a:r>
              <a:rPr sz="1900" dirty="0">
                <a:latin typeface="Constantia"/>
                <a:cs typeface="Constantia"/>
              </a:rPr>
              <a:t>k</a:t>
            </a:r>
            <a:r>
              <a:rPr sz="1900" spc="-5" dirty="0">
                <a:latin typeface="Constantia"/>
                <a:cs typeface="Constantia"/>
              </a:rPr>
              <a:t>ung</a:t>
            </a:r>
            <a:endParaRPr sz="1900">
              <a:latin typeface="Constantia"/>
              <a:cs typeface="Constant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84854" y="1648840"/>
            <a:ext cx="1713864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spc="-15" dirty="0">
                <a:latin typeface="Constantia"/>
                <a:cs typeface="Constantia"/>
              </a:rPr>
              <a:t>kereta/gerbong/</a:t>
            </a:r>
            <a:endParaRPr sz="19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879854" y="1648840"/>
            <a:ext cx="1341755" cy="605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spc="-5" dirty="0">
                <a:latin typeface="Constantia"/>
                <a:cs typeface="Constantia"/>
              </a:rPr>
              <a:t>kedudukan</a:t>
            </a:r>
            <a:endParaRPr sz="1900">
              <a:latin typeface="Constantia"/>
              <a:cs typeface="Constantia"/>
            </a:endParaRPr>
          </a:p>
          <a:p>
            <a:pPr marL="17780">
              <a:lnSpc>
                <a:spcPct val="100000"/>
              </a:lnSpc>
              <a:tabLst>
                <a:tab pos="787400" algn="l"/>
              </a:tabLst>
            </a:pPr>
            <a:r>
              <a:rPr sz="1900" dirty="0">
                <a:latin typeface="Constantia"/>
                <a:cs typeface="Constantia"/>
              </a:rPr>
              <a:t>g</a:t>
            </a:r>
            <a:r>
              <a:rPr sz="1900" spc="-35" dirty="0">
                <a:latin typeface="Constantia"/>
                <a:cs typeface="Constantia"/>
              </a:rPr>
              <a:t>a</a:t>
            </a:r>
            <a:r>
              <a:rPr sz="1900" spc="-15" dirty="0">
                <a:latin typeface="Constantia"/>
                <a:cs typeface="Constantia"/>
              </a:rPr>
              <a:t>y</a:t>
            </a:r>
            <a:r>
              <a:rPr sz="1900" dirty="0">
                <a:latin typeface="Constantia"/>
                <a:cs typeface="Constantia"/>
              </a:rPr>
              <a:t>a	</a:t>
            </a:r>
            <a:r>
              <a:rPr sz="1900" spc="-5" dirty="0">
                <a:latin typeface="Constantia"/>
                <a:cs typeface="Constantia"/>
              </a:rPr>
              <a:t>b</a:t>
            </a:r>
            <a:r>
              <a:rPr sz="1900" spc="10" dirty="0">
                <a:latin typeface="Constantia"/>
                <a:cs typeface="Constantia"/>
              </a:rPr>
              <a:t>e</a:t>
            </a:r>
            <a:r>
              <a:rPr sz="1900" spc="-50" dirty="0">
                <a:latin typeface="Constantia"/>
                <a:cs typeface="Constantia"/>
              </a:rPr>
              <a:t>r</a:t>
            </a:r>
            <a:r>
              <a:rPr sz="1900" spc="5" dirty="0">
                <a:latin typeface="Constantia"/>
                <a:cs typeface="Constantia"/>
              </a:rPr>
              <a:t>a</a:t>
            </a:r>
            <a:r>
              <a:rPr sz="1900" dirty="0">
                <a:latin typeface="Constantia"/>
                <a:cs typeface="Constantia"/>
              </a:rPr>
              <a:t>t</a:t>
            </a:r>
            <a:endParaRPr sz="19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500754" y="1938337"/>
            <a:ext cx="1504315" cy="315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28700" algn="l"/>
              </a:tabLst>
            </a:pPr>
            <a:r>
              <a:rPr sz="1900" spc="-55" dirty="0">
                <a:latin typeface="Constantia"/>
                <a:cs typeface="Constantia"/>
              </a:rPr>
              <a:t>k</a:t>
            </a:r>
            <a:r>
              <a:rPr sz="1900" spc="5" dirty="0">
                <a:latin typeface="Constantia"/>
                <a:cs typeface="Constantia"/>
              </a:rPr>
              <a:t>e</a:t>
            </a:r>
            <a:r>
              <a:rPr sz="1900" spc="-30" dirty="0">
                <a:latin typeface="Constantia"/>
                <a:cs typeface="Constantia"/>
              </a:rPr>
              <a:t>r</a:t>
            </a:r>
            <a:r>
              <a:rPr sz="1900" spc="-10" dirty="0">
                <a:latin typeface="Constantia"/>
                <a:cs typeface="Constantia"/>
              </a:rPr>
              <a:t>e</a:t>
            </a:r>
            <a:r>
              <a:rPr sz="1900" spc="5" dirty="0">
                <a:latin typeface="Constantia"/>
                <a:cs typeface="Constantia"/>
              </a:rPr>
              <a:t>t</a:t>
            </a:r>
            <a:r>
              <a:rPr sz="1900" dirty="0">
                <a:latin typeface="Constantia"/>
                <a:cs typeface="Constantia"/>
              </a:rPr>
              <a:t>a,	g</a:t>
            </a:r>
            <a:r>
              <a:rPr sz="1900" spc="-35" dirty="0">
                <a:latin typeface="Constantia"/>
                <a:cs typeface="Constantia"/>
              </a:rPr>
              <a:t>ay</a:t>
            </a:r>
            <a:r>
              <a:rPr sz="1900" dirty="0">
                <a:latin typeface="Constantia"/>
                <a:cs typeface="Constantia"/>
              </a:rPr>
              <a:t>a</a:t>
            </a:r>
            <a:endParaRPr sz="1900">
              <a:latin typeface="Constantia"/>
              <a:cs typeface="Constanti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96160" y="2228215"/>
            <a:ext cx="1399540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85165" algn="l"/>
              </a:tabLst>
            </a:pPr>
            <a:r>
              <a:rPr sz="1900" spc="-5" dirty="0">
                <a:latin typeface="Constantia"/>
                <a:cs typeface="Constantia"/>
              </a:rPr>
              <a:t>yang	</a:t>
            </a:r>
            <a:r>
              <a:rPr sz="1900" spc="-10" dirty="0">
                <a:latin typeface="Constantia"/>
                <a:cs typeface="Constantia"/>
              </a:rPr>
              <a:t>timbul</a:t>
            </a:r>
            <a:endParaRPr sz="1900">
              <a:latin typeface="Constantia"/>
              <a:cs typeface="Constanti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350895" y="2228215"/>
            <a:ext cx="420370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spc="-5" dirty="0">
                <a:latin typeface="Constantia"/>
                <a:cs typeface="Constantia"/>
              </a:rPr>
              <a:t>d</a:t>
            </a:r>
            <a:r>
              <a:rPr sz="1900" spc="10" dirty="0">
                <a:latin typeface="Constantia"/>
                <a:cs typeface="Constantia"/>
              </a:rPr>
              <a:t>a</a:t>
            </a:r>
            <a:r>
              <a:rPr sz="1900" dirty="0">
                <a:latin typeface="Constantia"/>
                <a:cs typeface="Constantia"/>
              </a:rPr>
              <a:t>n</a:t>
            </a:r>
            <a:endParaRPr sz="1900">
              <a:latin typeface="Constantia"/>
              <a:cs typeface="Constanti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920109" y="2228215"/>
            <a:ext cx="1084580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spc="-5" dirty="0">
                <a:latin typeface="Constantia"/>
                <a:cs typeface="Constantia"/>
              </a:rPr>
              <a:t>d</a:t>
            </a:r>
            <a:r>
              <a:rPr sz="1900" dirty="0">
                <a:latin typeface="Constantia"/>
                <a:cs typeface="Constantia"/>
              </a:rPr>
              <a:t>uk</a:t>
            </a:r>
            <a:r>
              <a:rPr sz="1900" spc="-5" dirty="0">
                <a:latin typeface="Constantia"/>
                <a:cs typeface="Constantia"/>
              </a:rPr>
              <a:t>ung</a:t>
            </a:r>
            <a:r>
              <a:rPr sz="1900" spc="-15" dirty="0">
                <a:latin typeface="Constantia"/>
                <a:cs typeface="Constantia"/>
              </a:rPr>
              <a:t>a</a:t>
            </a:r>
            <a:r>
              <a:rPr sz="1900" dirty="0">
                <a:latin typeface="Constantia"/>
                <a:cs typeface="Constantia"/>
              </a:rPr>
              <a:t>n</a:t>
            </a:r>
            <a:endParaRPr sz="1900">
              <a:latin typeface="Constantia"/>
              <a:cs typeface="Constanti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3202" y="1359153"/>
            <a:ext cx="1448435" cy="1473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marR="5080" indent="-274955" algn="just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SzPct val="94736"/>
              <a:buFont typeface="Wingdings 2"/>
              <a:buChar char=""/>
              <a:tabLst>
                <a:tab pos="287655" algn="l"/>
              </a:tabLst>
            </a:pPr>
            <a:r>
              <a:rPr sz="1900" spc="-10" dirty="0">
                <a:latin typeface="Constantia"/>
                <a:cs typeface="Constantia"/>
              </a:rPr>
              <a:t>Pada </a:t>
            </a:r>
            <a:r>
              <a:rPr sz="1900" dirty="0">
                <a:latin typeface="Constantia"/>
                <a:cs typeface="Constantia"/>
              </a:rPr>
              <a:t>saat  ho</a:t>
            </a:r>
            <a:r>
              <a:rPr sz="1900" spc="-10" dirty="0">
                <a:latin typeface="Constantia"/>
                <a:cs typeface="Constantia"/>
              </a:rPr>
              <a:t>r</a:t>
            </a:r>
            <a:r>
              <a:rPr sz="1900" spc="-5" dirty="0">
                <a:latin typeface="Constantia"/>
                <a:cs typeface="Constantia"/>
              </a:rPr>
              <a:t>i</a:t>
            </a:r>
            <a:r>
              <a:rPr sz="1900" spc="-10" dirty="0">
                <a:latin typeface="Constantia"/>
                <a:cs typeface="Constantia"/>
              </a:rPr>
              <a:t>z</a:t>
            </a:r>
            <a:r>
              <a:rPr sz="1900" dirty="0">
                <a:latin typeface="Constantia"/>
                <a:cs typeface="Constantia"/>
              </a:rPr>
              <a:t>o</a:t>
            </a:r>
            <a:r>
              <a:rPr sz="1900" spc="-10" dirty="0">
                <a:latin typeface="Constantia"/>
                <a:cs typeface="Constantia"/>
              </a:rPr>
              <a:t>n</a:t>
            </a:r>
            <a:r>
              <a:rPr sz="1900" spc="5" dirty="0">
                <a:latin typeface="Constantia"/>
                <a:cs typeface="Constantia"/>
              </a:rPr>
              <a:t>ta</a:t>
            </a:r>
            <a:r>
              <a:rPr sz="1900" dirty="0">
                <a:latin typeface="Constantia"/>
                <a:cs typeface="Constantia"/>
              </a:rPr>
              <a:t>l,  </a:t>
            </a:r>
            <a:r>
              <a:rPr sz="1900" spc="-10" dirty="0">
                <a:latin typeface="Constantia"/>
                <a:cs typeface="Constantia"/>
              </a:rPr>
              <a:t>lokomotif,  </a:t>
            </a:r>
            <a:r>
              <a:rPr sz="1900" spc="-5" dirty="0">
                <a:latin typeface="Constantia"/>
                <a:cs typeface="Constantia"/>
              </a:rPr>
              <a:t>sentrifugal  </a:t>
            </a:r>
            <a:r>
              <a:rPr sz="1900" spc="-10" dirty="0">
                <a:latin typeface="Constantia"/>
                <a:cs typeface="Constantia"/>
              </a:rPr>
              <a:t>komponen</a:t>
            </a:r>
            <a:endParaRPr sz="1900">
              <a:latin typeface="Constantia"/>
              <a:cs typeface="Constanti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890141" y="2517775"/>
            <a:ext cx="3117215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32840" algn="l"/>
                <a:tab pos="1907539" algn="l"/>
                <a:tab pos="2514600" algn="l"/>
              </a:tabLst>
            </a:pPr>
            <a:r>
              <a:rPr sz="1900" spc="-10" dirty="0">
                <a:latin typeface="Constantia"/>
                <a:cs typeface="Constantia"/>
              </a:rPr>
              <a:t>s</a:t>
            </a:r>
            <a:r>
              <a:rPr sz="1900" spc="5" dirty="0">
                <a:latin typeface="Constantia"/>
                <a:cs typeface="Constantia"/>
              </a:rPr>
              <a:t>t</a:t>
            </a:r>
            <a:r>
              <a:rPr sz="1900" spc="-5" dirty="0">
                <a:latin typeface="Constantia"/>
                <a:cs typeface="Constantia"/>
              </a:rPr>
              <a:t>ruk</a:t>
            </a:r>
            <a:r>
              <a:rPr sz="1900" spc="10" dirty="0">
                <a:latin typeface="Constantia"/>
                <a:cs typeface="Constantia"/>
              </a:rPr>
              <a:t>t</a:t>
            </a:r>
            <a:r>
              <a:rPr sz="1900" spc="-5" dirty="0">
                <a:latin typeface="Constantia"/>
                <a:cs typeface="Constantia"/>
              </a:rPr>
              <a:t>u</a:t>
            </a:r>
            <a:r>
              <a:rPr sz="1900" dirty="0">
                <a:latin typeface="Constantia"/>
                <a:cs typeface="Constantia"/>
              </a:rPr>
              <a:t>r	</a:t>
            </a:r>
            <a:r>
              <a:rPr sz="1900" spc="10" dirty="0">
                <a:latin typeface="Constantia"/>
                <a:cs typeface="Constantia"/>
              </a:rPr>
              <a:t>j</a:t>
            </a:r>
            <a:r>
              <a:rPr sz="1900" spc="5" dirty="0">
                <a:latin typeface="Constantia"/>
                <a:cs typeface="Constantia"/>
              </a:rPr>
              <a:t>a</a:t>
            </a:r>
            <a:r>
              <a:rPr sz="1900" dirty="0">
                <a:latin typeface="Constantia"/>
                <a:cs typeface="Constantia"/>
              </a:rPr>
              <a:t>l</a:t>
            </a:r>
            <a:r>
              <a:rPr sz="1900" spc="5" dirty="0">
                <a:latin typeface="Constantia"/>
                <a:cs typeface="Constantia"/>
              </a:rPr>
              <a:t>a</a:t>
            </a:r>
            <a:r>
              <a:rPr sz="1900" dirty="0">
                <a:latin typeface="Constantia"/>
                <a:cs typeface="Constantia"/>
              </a:rPr>
              <a:t>n	</a:t>
            </a:r>
            <a:r>
              <a:rPr sz="1900" spc="-30" dirty="0">
                <a:latin typeface="Constantia"/>
                <a:cs typeface="Constantia"/>
              </a:rPr>
              <a:t>r</a:t>
            </a:r>
            <a:r>
              <a:rPr sz="1900" spc="10" dirty="0">
                <a:latin typeface="Constantia"/>
                <a:cs typeface="Constantia"/>
              </a:rPr>
              <a:t>e</a:t>
            </a:r>
            <a:r>
              <a:rPr sz="1900" dirty="0">
                <a:latin typeface="Constantia"/>
                <a:cs typeface="Constantia"/>
              </a:rPr>
              <a:t>l,	</a:t>
            </a:r>
            <a:r>
              <a:rPr sz="1900" spc="-5" dirty="0">
                <a:latin typeface="Constantia"/>
                <a:cs typeface="Constantia"/>
              </a:rPr>
              <a:t>d</a:t>
            </a:r>
            <a:r>
              <a:rPr sz="1900" spc="10" dirty="0">
                <a:latin typeface="Constantia"/>
                <a:cs typeface="Constantia"/>
              </a:rPr>
              <a:t>a</a:t>
            </a:r>
            <a:r>
              <a:rPr sz="1900" spc="-25" dirty="0">
                <a:latin typeface="Constantia"/>
                <a:cs typeface="Constantia"/>
              </a:rPr>
              <a:t>p</a:t>
            </a:r>
            <a:r>
              <a:rPr sz="1900" spc="5" dirty="0">
                <a:latin typeface="Constantia"/>
                <a:cs typeface="Constantia"/>
              </a:rPr>
              <a:t>a</a:t>
            </a:r>
            <a:r>
              <a:rPr sz="1900" dirty="0">
                <a:latin typeface="Constantia"/>
                <a:cs typeface="Constantia"/>
              </a:rPr>
              <a:t>t</a:t>
            </a:r>
            <a:endParaRPr sz="1900">
              <a:latin typeface="Constantia"/>
              <a:cs typeface="Constanti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23202" y="2807398"/>
            <a:ext cx="4784725" cy="21450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>
              <a:lnSpc>
                <a:spcPct val="100000"/>
              </a:lnSpc>
              <a:spcBef>
                <a:spcPts val="100"/>
              </a:spcBef>
            </a:pPr>
            <a:r>
              <a:rPr sz="1900" spc="-5" dirty="0">
                <a:latin typeface="Constantia"/>
                <a:cs typeface="Constantia"/>
              </a:rPr>
              <a:t>digambarkan </a:t>
            </a:r>
            <a:r>
              <a:rPr sz="1900" dirty="0">
                <a:latin typeface="Constantia"/>
                <a:cs typeface="Constantia"/>
              </a:rPr>
              <a:t>dengan</a:t>
            </a:r>
            <a:r>
              <a:rPr sz="1900" spc="-229" dirty="0">
                <a:latin typeface="Constantia"/>
                <a:cs typeface="Constantia"/>
              </a:rPr>
              <a:t> </a:t>
            </a:r>
            <a:r>
              <a:rPr sz="1900" spc="-25" dirty="0">
                <a:latin typeface="Constantia"/>
                <a:cs typeface="Constantia"/>
              </a:rPr>
              <a:t>gambar.</a:t>
            </a:r>
            <a:endParaRPr sz="190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450">
              <a:latin typeface="Constantia"/>
              <a:cs typeface="Constantia"/>
            </a:endParaRPr>
          </a:p>
          <a:p>
            <a:pPr marL="287020" marR="5080" indent="-274955" algn="just">
              <a:lnSpc>
                <a:spcPct val="100000"/>
              </a:lnSpc>
              <a:buClr>
                <a:srgbClr val="C00000"/>
              </a:buClr>
              <a:buSzPct val="94736"/>
              <a:buFont typeface="Wingdings 2"/>
              <a:buChar char=""/>
              <a:tabLst>
                <a:tab pos="287655" algn="l"/>
              </a:tabLst>
            </a:pPr>
            <a:r>
              <a:rPr sz="1900" spc="-10" dirty="0">
                <a:latin typeface="Constantia"/>
                <a:cs typeface="Constantia"/>
              </a:rPr>
              <a:t>Pada </a:t>
            </a:r>
            <a:r>
              <a:rPr sz="1900" spc="-5" dirty="0">
                <a:latin typeface="Constantia"/>
                <a:cs typeface="Constantia"/>
              </a:rPr>
              <a:t>kedudukan seperti diilustrasikan  </a:t>
            </a:r>
            <a:r>
              <a:rPr sz="1900" dirty="0">
                <a:latin typeface="Constantia"/>
                <a:cs typeface="Constantia"/>
              </a:rPr>
              <a:t>pada </a:t>
            </a:r>
            <a:r>
              <a:rPr sz="1900" spc="-25" dirty="0">
                <a:latin typeface="Constantia"/>
                <a:cs typeface="Constantia"/>
              </a:rPr>
              <a:t>gambar, </a:t>
            </a:r>
            <a:r>
              <a:rPr sz="1900" spc="-5" dirty="0">
                <a:latin typeface="Constantia"/>
                <a:cs typeface="Constantia"/>
              </a:rPr>
              <a:t>untuk berbagai </a:t>
            </a:r>
            <a:r>
              <a:rPr sz="1900" spc="-10" dirty="0">
                <a:latin typeface="Constantia"/>
                <a:cs typeface="Constantia"/>
              </a:rPr>
              <a:t>kecepatan  </a:t>
            </a:r>
            <a:r>
              <a:rPr sz="1900" spc="-5" dirty="0">
                <a:latin typeface="Constantia"/>
                <a:cs typeface="Constantia"/>
              </a:rPr>
              <a:t>yang akan direncanakan jari-jari minimum  yang digunakan perlu ditinjau </a:t>
            </a:r>
            <a:r>
              <a:rPr sz="1900" dirty="0">
                <a:latin typeface="Constantia"/>
                <a:cs typeface="Constantia"/>
              </a:rPr>
              <a:t>dari </a:t>
            </a:r>
            <a:r>
              <a:rPr sz="1900" spc="-5" dirty="0">
                <a:latin typeface="Constantia"/>
                <a:cs typeface="Constantia"/>
              </a:rPr>
              <a:t>dua  </a:t>
            </a:r>
            <a:r>
              <a:rPr sz="1900" spc="-10" dirty="0">
                <a:latin typeface="Constantia"/>
                <a:cs typeface="Constantia"/>
              </a:rPr>
              <a:t>kondisi, </a:t>
            </a:r>
            <a:r>
              <a:rPr sz="1900" dirty="0">
                <a:latin typeface="Constantia"/>
                <a:cs typeface="Constantia"/>
              </a:rPr>
              <a:t>seperti</a:t>
            </a:r>
            <a:r>
              <a:rPr sz="1900" spc="-45" dirty="0">
                <a:latin typeface="Constantia"/>
                <a:cs typeface="Constantia"/>
              </a:rPr>
              <a:t> </a:t>
            </a:r>
            <a:r>
              <a:rPr sz="1900" dirty="0">
                <a:latin typeface="Constantia"/>
                <a:cs typeface="Constantia"/>
              </a:rPr>
              <a:t>:</a:t>
            </a:r>
            <a:endParaRPr sz="1900">
              <a:latin typeface="Constantia"/>
              <a:cs typeface="Constanti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17219" y="4985003"/>
            <a:ext cx="4380865" cy="9531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9079" indent="-246379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SzPct val="84210"/>
              <a:buFont typeface="Vivaldi"/>
              <a:buChar char="—"/>
              <a:tabLst>
                <a:tab pos="258445" algn="l"/>
                <a:tab pos="259079" algn="l"/>
              </a:tabLst>
            </a:pPr>
            <a:r>
              <a:rPr sz="1900" spc="-15" dirty="0">
                <a:latin typeface="Constantia"/>
                <a:cs typeface="Constantia"/>
              </a:rPr>
              <a:t>gaya </a:t>
            </a:r>
            <a:r>
              <a:rPr sz="1900" spc="-5" dirty="0">
                <a:latin typeface="Constantia"/>
                <a:cs typeface="Constantia"/>
              </a:rPr>
              <a:t>sentrifugal </a:t>
            </a:r>
            <a:r>
              <a:rPr sz="1900" spc="-10" dirty="0">
                <a:latin typeface="Constantia"/>
                <a:cs typeface="Constantia"/>
              </a:rPr>
              <a:t>yang </a:t>
            </a:r>
            <a:r>
              <a:rPr sz="1900" spc="-5" dirty="0">
                <a:latin typeface="Constantia"/>
                <a:cs typeface="Constantia"/>
              </a:rPr>
              <a:t>timbul</a:t>
            </a:r>
            <a:r>
              <a:rPr sz="1900" spc="185" dirty="0">
                <a:latin typeface="Constantia"/>
                <a:cs typeface="Constantia"/>
              </a:rPr>
              <a:t> </a:t>
            </a:r>
            <a:r>
              <a:rPr sz="1900" spc="-5" dirty="0">
                <a:latin typeface="Constantia"/>
                <a:cs typeface="Constantia"/>
              </a:rPr>
              <a:t>diimbangi</a:t>
            </a:r>
            <a:endParaRPr sz="1900">
              <a:latin typeface="Constantia"/>
              <a:cs typeface="Constantia"/>
            </a:endParaRPr>
          </a:p>
          <a:p>
            <a:pPr marL="259079">
              <a:lnSpc>
                <a:spcPct val="100000"/>
              </a:lnSpc>
            </a:pPr>
            <a:r>
              <a:rPr sz="1900" dirty="0">
                <a:latin typeface="Constantia"/>
                <a:cs typeface="Constantia"/>
              </a:rPr>
              <a:t>oleh </a:t>
            </a:r>
            <a:r>
              <a:rPr sz="1900" spc="-15" dirty="0">
                <a:latin typeface="Constantia"/>
                <a:cs typeface="Constantia"/>
              </a:rPr>
              <a:t>gaya </a:t>
            </a:r>
            <a:r>
              <a:rPr sz="1900" spc="-10" dirty="0">
                <a:latin typeface="Constantia"/>
                <a:cs typeface="Constantia"/>
              </a:rPr>
              <a:t>berat</a:t>
            </a:r>
            <a:r>
              <a:rPr sz="1900" spc="-229" dirty="0">
                <a:latin typeface="Constantia"/>
                <a:cs typeface="Constantia"/>
              </a:rPr>
              <a:t> </a:t>
            </a:r>
            <a:r>
              <a:rPr sz="1900" spc="-5" dirty="0">
                <a:latin typeface="Constantia"/>
                <a:cs typeface="Constantia"/>
              </a:rPr>
              <a:t>saja.</a:t>
            </a:r>
            <a:endParaRPr sz="1900">
              <a:latin typeface="Constantia"/>
              <a:cs typeface="Constantia"/>
            </a:endParaRPr>
          </a:p>
          <a:p>
            <a:pPr marL="259079" indent="-246379">
              <a:lnSpc>
                <a:spcPct val="100000"/>
              </a:lnSpc>
              <a:spcBef>
                <a:spcPts val="459"/>
              </a:spcBef>
              <a:buClr>
                <a:srgbClr val="C00000"/>
              </a:buClr>
              <a:buSzPct val="84210"/>
              <a:buFont typeface="Vivaldi"/>
              <a:buChar char="—"/>
              <a:tabLst>
                <a:tab pos="258445" algn="l"/>
                <a:tab pos="259079" algn="l"/>
              </a:tabLst>
            </a:pPr>
            <a:r>
              <a:rPr sz="1900" spc="-15" dirty="0">
                <a:latin typeface="Constantia"/>
                <a:cs typeface="Constantia"/>
              </a:rPr>
              <a:t>gaya </a:t>
            </a:r>
            <a:r>
              <a:rPr sz="1900" spc="-5" dirty="0">
                <a:latin typeface="Constantia"/>
                <a:cs typeface="Constantia"/>
              </a:rPr>
              <a:t>sentrifugal </a:t>
            </a:r>
            <a:r>
              <a:rPr sz="1900" spc="-10" dirty="0">
                <a:latin typeface="Constantia"/>
                <a:cs typeface="Constantia"/>
              </a:rPr>
              <a:t>yang </a:t>
            </a:r>
            <a:r>
              <a:rPr sz="1900" spc="-5" dirty="0">
                <a:latin typeface="Constantia"/>
                <a:cs typeface="Constantia"/>
              </a:rPr>
              <a:t>timbul</a:t>
            </a:r>
            <a:r>
              <a:rPr sz="1900" spc="185" dirty="0">
                <a:latin typeface="Constantia"/>
                <a:cs typeface="Constantia"/>
              </a:rPr>
              <a:t> </a:t>
            </a:r>
            <a:r>
              <a:rPr sz="1900" spc="-5" dirty="0">
                <a:latin typeface="Constantia"/>
                <a:cs typeface="Constantia"/>
              </a:rPr>
              <a:t>diimbangi</a:t>
            </a:r>
            <a:endParaRPr sz="1900">
              <a:latin typeface="Constantia"/>
              <a:cs typeface="Constanti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63600" y="5912484"/>
            <a:ext cx="4135120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24840" algn="l"/>
                <a:tab pos="1315720" algn="l"/>
                <a:tab pos="1861820" algn="l"/>
                <a:tab pos="3317875" algn="l"/>
              </a:tabLst>
            </a:pPr>
            <a:r>
              <a:rPr sz="1900" dirty="0">
                <a:latin typeface="Constantia"/>
                <a:cs typeface="Constantia"/>
              </a:rPr>
              <a:t>ol</a:t>
            </a:r>
            <a:r>
              <a:rPr sz="1900" spc="10" dirty="0">
                <a:latin typeface="Constantia"/>
                <a:cs typeface="Constantia"/>
              </a:rPr>
              <a:t>e</a:t>
            </a:r>
            <a:r>
              <a:rPr sz="1900" dirty="0">
                <a:latin typeface="Constantia"/>
                <a:cs typeface="Constantia"/>
              </a:rPr>
              <a:t>h	</a:t>
            </a:r>
            <a:r>
              <a:rPr sz="1900" spc="-20" dirty="0">
                <a:latin typeface="Constantia"/>
                <a:cs typeface="Constantia"/>
              </a:rPr>
              <a:t>b</a:t>
            </a:r>
            <a:r>
              <a:rPr sz="1900" spc="10" dirty="0">
                <a:latin typeface="Constantia"/>
                <a:cs typeface="Constantia"/>
              </a:rPr>
              <a:t>e</a:t>
            </a:r>
            <a:r>
              <a:rPr sz="1900" spc="-50" dirty="0">
                <a:latin typeface="Constantia"/>
                <a:cs typeface="Constantia"/>
              </a:rPr>
              <a:t>r</a:t>
            </a:r>
            <a:r>
              <a:rPr sz="1900" spc="5" dirty="0">
                <a:latin typeface="Constantia"/>
                <a:cs typeface="Constantia"/>
              </a:rPr>
              <a:t>a</a:t>
            </a:r>
            <a:r>
              <a:rPr sz="1900" dirty="0">
                <a:latin typeface="Constantia"/>
                <a:cs typeface="Constantia"/>
              </a:rPr>
              <a:t>t	</a:t>
            </a:r>
            <a:r>
              <a:rPr sz="1900" spc="-5" dirty="0">
                <a:latin typeface="Constantia"/>
                <a:cs typeface="Constantia"/>
              </a:rPr>
              <a:t>da</a:t>
            </a:r>
            <a:r>
              <a:rPr sz="1900" dirty="0">
                <a:latin typeface="Constantia"/>
                <a:cs typeface="Constantia"/>
              </a:rPr>
              <a:t>n	</a:t>
            </a:r>
            <a:r>
              <a:rPr sz="1900" spc="-35" dirty="0">
                <a:latin typeface="Constantia"/>
                <a:cs typeface="Constantia"/>
              </a:rPr>
              <a:t>k</a:t>
            </a:r>
            <a:r>
              <a:rPr sz="1900" spc="10" dirty="0">
                <a:latin typeface="Constantia"/>
                <a:cs typeface="Constantia"/>
              </a:rPr>
              <a:t>e</a:t>
            </a:r>
            <a:r>
              <a:rPr sz="1900" spc="-5" dirty="0">
                <a:latin typeface="Constantia"/>
                <a:cs typeface="Constantia"/>
              </a:rPr>
              <a:t>m</a:t>
            </a:r>
            <a:r>
              <a:rPr sz="1900" spc="-15" dirty="0">
                <a:latin typeface="Constantia"/>
                <a:cs typeface="Constantia"/>
              </a:rPr>
              <a:t>a</a:t>
            </a:r>
            <a:r>
              <a:rPr sz="1900" spc="-5" dirty="0">
                <a:latin typeface="Constantia"/>
                <a:cs typeface="Constantia"/>
              </a:rPr>
              <a:t>mpu</a:t>
            </a:r>
            <a:r>
              <a:rPr sz="1900" spc="5" dirty="0">
                <a:latin typeface="Constantia"/>
                <a:cs typeface="Constantia"/>
              </a:rPr>
              <a:t>a</a:t>
            </a:r>
            <a:r>
              <a:rPr sz="1900" dirty="0">
                <a:latin typeface="Constantia"/>
                <a:cs typeface="Constantia"/>
              </a:rPr>
              <a:t>n	</a:t>
            </a:r>
            <a:r>
              <a:rPr sz="1900" spc="-5" dirty="0">
                <a:latin typeface="Constantia"/>
                <a:cs typeface="Constantia"/>
              </a:rPr>
              <a:t>d</a:t>
            </a:r>
            <a:r>
              <a:rPr sz="1900" dirty="0">
                <a:latin typeface="Constantia"/>
                <a:cs typeface="Constantia"/>
              </a:rPr>
              <a:t>uk</a:t>
            </a:r>
            <a:r>
              <a:rPr sz="1900" spc="-5" dirty="0">
                <a:latin typeface="Constantia"/>
                <a:cs typeface="Constantia"/>
              </a:rPr>
              <a:t>ung</a:t>
            </a:r>
            <a:endParaRPr sz="1900">
              <a:latin typeface="Constantia"/>
              <a:cs typeface="Constanti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63600" y="6202045"/>
            <a:ext cx="3006725" cy="315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spc="-10" dirty="0">
                <a:latin typeface="Constantia"/>
                <a:cs typeface="Constantia"/>
              </a:rPr>
              <a:t>komponen </a:t>
            </a:r>
            <a:r>
              <a:rPr sz="1900" spc="-5" dirty="0">
                <a:latin typeface="Constantia"/>
                <a:cs typeface="Constantia"/>
              </a:rPr>
              <a:t>struktur </a:t>
            </a:r>
            <a:r>
              <a:rPr sz="1900" dirty="0">
                <a:latin typeface="Constantia"/>
                <a:cs typeface="Constantia"/>
              </a:rPr>
              <a:t>jalan</a:t>
            </a:r>
            <a:r>
              <a:rPr sz="1900" spc="-254" dirty="0">
                <a:latin typeface="Constantia"/>
                <a:cs typeface="Constantia"/>
              </a:rPr>
              <a:t> </a:t>
            </a:r>
            <a:r>
              <a:rPr sz="1900" spc="-5" dirty="0">
                <a:latin typeface="Constantia"/>
                <a:cs typeface="Constantia"/>
              </a:rPr>
              <a:t>rel.</a:t>
            </a:r>
            <a:endParaRPr sz="1900">
              <a:latin typeface="Constantia"/>
              <a:cs typeface="Constantia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4053204" y="224091"/>
            <a:ext cx="460121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10" dirty="0"/>
              <a:t>Lengkung</a:t>
            </a:r>
            <a:r>
              <a:rPr sz="4400" spc="-45" dirty="0"/>
              <a:t> </a:t>
            </a:r>
            <a:r>
              <a:rPr sz="4400" spc="-20" dirty="0"/>
              <a:t>Lingkaran</a:t>
            </a:r>
            <a:endParaRPr sz="4400"/>
          </a:p>
        </p:txBody>
      </p:sp>
      <p:sp>
        <p:nvSpPr>
          <p:cNvPr id="17" name="object 17"/>
          <p:cNvSpPr/>
          <p:nvPr/>
        </p:nvSpPr>
        <p:spPr>
          <a:xfrm>
            <a:off x="5076063" y="1844801"/>
            <a:ext cx="4067936" cy="23762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5300345" y="4317745"/>
            <a:ext cx="99377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Constantia"/>
                <a:cs typeface="Constantia"/>
              </a:rPr>
              <a:t>Keterangan</a:t>
            </a:r>
            <a:r>
              <a:rPr sz="1400" spc="-120" dirty="0">
                <a:latin typeface="Constantia"/>
                <a:cs typeface="Constantia"/>
              </a:rPr>
              <a:t> </a:t>
            </a:r>
            <a:r>
              <a:rPr sz="1400" dirty="0">
                <a:latin typeface="Constantia"/>
                <a:cs typeface="Constantia"/>
              </a:rPr>
              <a:t>:</a:t>
            </a:r>
            <a:endParaRPr sz="1400">
              <a:latin typeface="Constantia"/>
              <a:cs typeface="Constanti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521700" y="6556226"/>
            <a:ext cx="20701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sz="1200" dirty="0">
                <a:solidFill>
                  <a:srgbClr val="045C75"/>
                </a:solidFill>
                <a:latin typeface="Constantia"/>
                <a:cs typeface="Constantia"/>
              </a:rPr>
              <a:t>12</a:t>
            </a:fld>
            <a:endParaRPr sz="1200">
              <a:latin typeface="Constantia"/>
              <a:cs typeface="Constanti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384165" y="4530979"/>
            <a:ext cx="3453765" cy="1520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88925" algn="l"/>
              </a:tabLst>
            </a:pPr>
            <a:r>
              <a:rPr sz="1400" dirty="0">
                <a:latin typeface="Constantia"/>
                <a:cs typeface="Constantia"/>
              </a:rPr>
              <a:t>R	: jari-jari </a:t>
            </a:r>
            <a:r>
              <a:rPr sz="1400" spc="-5" dirty="0">
                <a:latin typeface="Constantia"/>
                <a:cs typeface="Constantia"/>
              </a:rPr>
              <a:t>lengkung</a:t>
            </a:r>
            <a:r>
              <a:rPr sz="1400" spc="-35" dirty="0">
                <a:latin typeface="Constantia"/>
                <a:cs typeface="Constantia"/>
              </a:rPr>
              <a:t> </a:t>
            </a:r>
            <a:r>
              <a:rPr sz="1400" spc="-5" dirty="0">
                <a:latin typeface="Constantia"/>
                <a:cs typeface="Constantia"/>
              </a:rPr>
              <a:t>(meter)</a:t>
            </a:r>
            <a:endParaRPr sz="1400" dirty="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  <a:tabLst>
                <a:tab pos="288925" algn="l"/>
              </a:tabLst>
            </a:pPr>
            <a:r>
              <a:rPr sz="1400" dirty="0">
                <a:latin typeface="Constantia"/>
                <a:cs typeface="Constantia"/>
              </a:rPr>
              <a:t>D	: dukungan </a:t>
            </a:r>
            <a:r>
              <a:rPr sz="1400" spc="-5" dirty="0">
                <a:latin typeface="Constantia"/>
                <a:cs typeface="Constantia"/>
              </a:rPr>
              <a:t>komponen struktur </a:t>
            </a:r>
            <a:r>
              <a:rPr sz="1400" dirty="0">
                <a:latin typeface="Constantia"/>
                <a:cs typeface="Constantia"/>
              </a:rPr>
              <a:t>jalan</a:t>
            </a:r>
            <a:r>
              <a:rPr sz="1400" spc="-245" dirty="0">
                <a:latin typeface="Constantia"/>
                <a:cs typeface="Constantia"/>
              </a:rPr>
              <a:t> </a:t>
            </a:r>
            <a:r>
              <a:rPr sz="1400" spc="-5" dirty="0">
                <a:latin typeface="Constantia"/>
                <a:cs typeface="Constantia"/>
              </a:rPr>
              <a:t>rel</a:t>
            </a:r>
            <a:endParaRPr sz="1400" dirty="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  <a:tabLst>
                <a:tab pos="288925" algn="l"/>
              </a:tabLst>
            </a:pPr>
            <a:r>
              <a:rPr sz="1400" dirty="0">
                <a:latin typeface="Constantia"/>
                <a:cs typeface="Constantia"/>
              </a:rPr>
              <a:t>C	: </a:t>
            </a:r>
            <a:r>
              <a:rPr sz="1400" spc="-10" dirty="0">
                <a:latin typeface="Constantia"/>
                <a:cs typeface="Constantia"/>
              </a:rPr>
              <a:t>gaya</a:t>
            </a:r>
            <a:r>
              <a:rPr sz="1400" spc="-114" dirty="0">
                <a:latin typeface="Constantia"/>
                <a:cs typeface="Constantia"/>
              </a:rPr>
              <a:t> </a:t>
            </a:r>
            <a:r>
              <a:rPr sz="1400" dirty="0">
                <a:latin typeface="Constantia"/>
                <a:cs typeface="Constantia"/>
              </a:rPr>
              <a:t>sentrifugal</a:t>
            </a:r>
          </a:p>
          <a:p>
            <a:pPr marL="370205" marR="5080" indent="-358140">
              <a:lnSpc>
                <a:spcPct val="100000"/>
              </a:lnSpc>
              <a:tabLst>
                <a:tab pos="283845" algn="l"/>
              </a:tabLst>
            </a:pPr>
            <a:r>
              <a:rPr sz="1400" dirty="0">
                <a:latin typeface="Constantia"/>
                <a:cs typeface="Constantia"/>
              </a:rPr>
              <a:t>w	: </a:t>
            </a:r>
            <a:r>
              <a:rPr sz="1400" spc="-5" dirty="0">
                <a:latin typeface="Constantia"/>
                <a:cs typeface="Constantia"/>
              </a:rPr>
              <a:t>jarak antara </a:t>
            </a:r>
            <a:r>
              <a:rPr sz="1400" spc="-10" dirty="0">
                <a:latin typeface="Constantia"/>
                <a:cs typeface="Constantia"/>
              </a:rPr>
              <a:t>kedua </a:t>
            </a:r>
            <a:r>
              <a:rPr sz="1400" spc="-5" dirty="0">
                <a:latin typeface="Constantia"/>
                <a:cs typeface="Constantia"/>
              </a:rPr>
              <a:t>titik kontak antara  roda</a:t>
            </a:r>
            <a:r>
              <a:rPr sz="1400" spc="-65" dirty="0">
                <a:latin typeface="Constantia"/>
                <a:cs typeface="Constantia"/>
              </a:rPr>
              <a:t> </a:t>
            </a:r>
            <a:r>
              <a:rPr sz="1400" dirty="0">
                <a:latin typeface="Constantia"/>
                <a:cs typeface="Constantia"/>
              </a:rPr>
              <a:t>dengan</a:t>
            </a:r>
            <a:r>
              <a:rPr sz="1400" spc="-40" dirty="0">
                <a:latin typeface="Constantia"/>
                <a:cs typeface="Constantia"/>
              </a:rPr>
              <a:t> </a:t>
            </a:r>
            <a:r>
              <a:rPr sz="1400" spc="-10" dirty="0">
                <a:latin typeface="Constantia"/>
                <a:cs typeface="Constantia"/>
              </a:rPr>
              <a:t>kepala</a:t>
            </a:r>
            <a:r>
              <a:rPr sz="1400" spc="-70" dirty="0">
                <a:latin typeface="Constantia"/>
                <a:cs typeface="Constantia"/>
              </a:rPr>
              <a:t> </a:t>
            </a:r>
            <a:r>
              <a:rPr sz="1400" spc="-5" dirty="0">
                <a:latin typeface="Constantia"/>
                <a:cs typeface="Constantia"/>
              </a:rPr>
              <a:t>rel,</a:t>
            </a:r>
            <a:r>
              <a:rPr sz="1400" spc="-30" dirty="0">
                <a:latin typeface="Constantia"/>
                <a:cs typeface="Constantia"/>
              </a:rPr>
              <a:t> </a:t>
            </a:r>
            <a:r>
              <a:rPr sz="1400" spc="-5" dirty="0">
                <a:latin typeface="Constantia"/>
                <a:cs typeface="Constantia"/>
              </a:rPr>
              <a:t>sebesar</a:t>
            </a:r>
            <a:r>
              <a:rPr sz="1400" spc="-70" dirty="0">
                <a:latin typeface="Constantia"/>
                <a:cs typeface="Constantia"/>
              </a:rPr>
              <a:t> </a:t>
            </a:r>
            <a:r>
              <a:rPr sz="1400" dirty="0">
                <a:latin typeface="Constantia"/>
                <a:cs typeface="Constantia"/>
              </a:rPr>
              <a:t>1120</a:t>
            </a:r>
            <a:r>
              <a:rPr sz="1400" spc="-30" dirty="0">
                <a:latin typeface="Constantia"/>
                <a:cs typeface="Constantia"/>
              </a:rPr>
              <a:t> </a:t>
            </a:r>
            <a:r>
              <a:rPr sz="1400" dirty="0">
                <a:latin typeface="Constantia"/>
                <a:cs typeface="Constantia"/>
              </a:rPr>
              <a:t>mm</a:t>
            </a: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288925" algn="l"/>
              </a:tabLst>
            </a:pPr>
            <a:r>
              <a:rPr sz="1400" dirty="0">
                <a:latin typeface="Constantia"/>
                <a:cs typeface="Constantia"/>
              </a:rPr>
              <a:t>G	: </a:t>
            </a:r>
            <a:r>
              <a:rPr sz="1400" spc="-5" dirty="0">
                <a:latin typeface="Constantia"/>
                <a:cs typeface="Constantia"/>
              </a:rPr>
              <a:t>berat kereta/gerbong/lokomotif</a:t>
            </a:r>
            <a:r>
              <a:rPr sz="1400" spc="-55" dirty="0">
                <a:latin typeface="Constantia"/>
                <a:cs typeface="Constantia"/>
              </a:rPr>
              <a:t> </a:t>
            </a:r>
            <a:r>
              <a:rPr sz="1400" dirty="0">
                <a:latin typeface="Constantia"/>
                <a:cs typeface="Constantia"/>
              </a:rPr>
              <a:t>(kg)</a:t>
            </a:r>
          </a:p>
          <a:p>
            <a:pPr marL="12700">
              <a:lnSpc>
                <a:spcPct val="100000"/>
              </a:lnSpc>
              <a:tabLst>
                <a:tab pos="288925" algn="l"/>
              </a:tabLst>
            </a:pPr>
            <a:r>
              <a:rPr sz="1400" dirty="0">
                <a:latin typeface="Constantia"/>
                <a:cs typeface="Constantia"/>
              </a:rPr>
              <a:t>h	: peninggian </a:t>
            </a:r>
            <a:r>
              <a:rPr sz="1400" spc="-5" dirty="0">
                <a:latin typeface="Constantia"/>
                <a:cs typeface="Constantia"/>
              </a:rPr>
              <a:t>rel</a:t>
            </a:r>
            <a:r>
              <a:rPr sz="1400" spc="-100" dirty="0">
                <a:latin typeface="Constantia"/>
                <a:cs typeface="Constantia"/>
              </a:rPr>
              <a:t> </a:t>
            </a:r>
            <a:r>
              <a:rPr sz="1400" dirty="0">
                <a:latin typeface="Constantia"/>
                <a:cs typeface="Constantia"/>
              </a:rPr>
              <a:t>(mm)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053204" y="224091"/>
            <a:ext cx="460121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10" dirty="0"/>
              <a:t>Lengkung</a:t>
            </a:r>
            <a:r>
              <a:rPr sz="4400" spc="-45" dirty="0"/>
              <a:t> </a:t>
            </a:r>
            <a:r>
              <a:rPr sz="4400" spc="-20" dirty="0"/>
              <a:t>Lingkaran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402272" y="1070990"/>
            <a:ext cx="7950834" cy="11169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indent="-287655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300355" algn="l"/>
              </a:tabLst>
            </a:pPr>
            <a:r>
              <a:rPr sz="1800" b="1" spc="-20" dirty="0">
                <a:solidFill>
                  <a:srgbClr val="C00000"/>
                </a:solidFill>
                <a:latin typeface="Constantia"/>
                <a:cs typeface="Constantia"/>
              </a:rPr>
              <a:t>Gaya</a:t>
            </a:r>
            <a:r>
              <a:rPr sz="1800" b="1" spc="-40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Constantia"/>
                <a:cs typeface="Constantia"/>
              </a:rPr>
              <a:t>Sentrifugal</a:t>
            </a:r>
            <a:r>
              <a:rPr sz="1800" b="1" spc="-45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800" b="1" spc="-10" dirty="0">
                <a:solidFill>
                  <a:srgbClr val="C00000"/>
                </a:solidFill>
                <a:latin typeface="Constantia"/>
                <a:cs typeface="Constantia"/>
              </a:rPr>
              <a:t>yang</a:t>
            </a:r>
            <a:r>
              <a:rPr sz="1800" b="1" spc="-35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Constantia"/>
                <a:cs typeface="Constantia"/>
              </a:rPr>
              <a:t>Timbul</a:t>
            </a:r>
            <a:r>
              <a:rPr sz="1800" b="1" spc="-50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800" b="1" dirty="0">
                <a:solidFill>
                  <a:srgbClr val="C00000"/>
                </a:solidFill>
                <a:latin typeface="Constantia"/>
                <a:cs typeface="Constantia"/>
              </a:rPr>
              <a:t>diimbangi</a:t>
            </a:r>
            <a:r>
              <a:rPr sz="1800" b="1" spc="-55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Constantia"/>
                <a:cs typeface="Constantia"/>
              </a:rPr>
              <a:t>oleh</a:t>
            </a:r>
            <a:r>
              <a:rPr sz="1800" b="1" spc="-60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800" b="1" spc="-20" dirty="0">
                <a:solidFill>
                  <a:srgbClr val="C00000"/>
                </a:solidFill>
                <a:latin typeface="Constantia"/>
                <a:cs typeface="Constantia"/>
              </a:rPr>
              <a:t>Gaya</a:t>
            </a:r>
            <a:r>
              <a:rPr sz="1800" b="1" spc="-35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800" b="1" spc="-10" dirty="0">
                <a:solidFill>
                  <a:srgbClr val="C00000"/>
                </a:solidFill>
                <a:latin typeface="Constantia"/>
                <a:cs typeface="Constantia"/>
              </a:rPr>
              <a:t>Berat</a:t>
            </a:r>
            <a:r>
              <a:rPr sz="1800" b="1" spc="-80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Constantia"/>
                <a:cs typeface="Constantia"/>
              </a:rPr>
              <a:t>saja</a:t>
            </a:r>
            <a:endParaRPr sz="180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900">
              <a:latin typeface="Constantia"/>
              <a:cs typeface="Constantia"/>
            </a:endParaRPr>
          </a:p>
          <a:p>
            <a:pPr marL="300990">
              <a:lnSpc>
                <a:spcPct val="100000"/>
              </a:lnSpc>
            </a:pPr>
            <a:r>
              <a:rPr sz="1700" spc="-5" dirty="0">
                <a:latin typeface="Constantia"/>
                <a:cs typeface="Constantia"/>
              </a:rPr>
              <a:t>Suatu </a:t>
            </a:r>
            <a:r>
              <a:rPr sz="1700" spc="-15" dirty="0">
                <a:latin typeface="Constantia"/>
                <a:cs typeface="Constantia"/>
              </a:rPr>
              <a:t>kondisi </a:t>
            </a:r>
            <a:r>
              <a:rPr sz="1700" spc="-5" dirty="0">
                <a:latin typeface="Constantia"/>
                <a:cs typeface="Constantia"/>
              </a:rPr>
              <a:t>dimana </a:t>
            </a:r>
            <a:r>
              <a:rPr sz="1700" spc="-15" dirty="0">
                <a:latin typeface="Constantia"/>
                <a:cs typeface="Constantia"/>
              </a:rPr>
              <a:t>gaya </a:t>
            </a:r>
            <a:r>
              <a:rPr sz="1700" spc="-5" dirty="0">
                <a:latin typeface="Constantia"/>
                <a:cs typeface="Constantia"/>
              </a:rPr>
              <a:t>sentrifugal </a:t>
            </a:r>
            <a:r>
              <a:rPr sz="1700" spc="-10" dirty="0">
                <a:latin typeface="Constantia"/>
                <a:cs typeface="Constantia"/>
              </a:rPr>
              <a:t>yang </a:t>
            </a:r>
            <a:r>
              <a:rPr sz="1700" spc="-5" dirty="0">
                <a:latin typeface="Constantia"/>
                <a:cs typeface="Constantia"/>
              </a:rPr>
              <a:t>timbul, </a:t>
            </a:r>
            <a:r>
              <a:rPr sz="1700" dirty="0">
                <a:latin typeface="Constantia"/>
                <a:cs typeface="Constantia"/>
              </a:rPr>
              <a:t>tidak </a:t>
            </a:r>
            <a:r>
              <a:rPr sz="1700" spc="-10" dirty="0">
                <a:latin typeface="Constantia"/>
                <a:cs typeface="Constantia"/>
              </a:rPr>
              <a:t>didukung </a:t>
            </a:r>
            <a:r>
              <a:rPr sz="1700" dirty="0">
                <a:latin typeface="Constantia"/>
                <a:cs typeface="Constantia"/>
              </a:rPr>
              <a:t>oleh</a:t>
            </a:r>
            <a:r>
              <a:rPr sz="1700" spc="-315" dirty="0">
                <a:latin typeface="Constantia"/>
                <a:cs typeface="Constantia"/>
              </a:rPr>
              <a:t> </a:t>
            </a:r>
            <a:r>
              <a:rPr sz="1700" spc="-15" dirty="0">
                <a:latin typeface="Constantia"/>
                <a:cs typeface="Constantia"/>
              </a:rPr>
              <a:t>gaya-gaya</a:t>
            </a:r>
            <a:endParaRPr sz="1700">
              <a:latin typeface="Constantia"/>
              <a:cs typeface="Constantia"/>
            </a:endParaRPr>
          </a:p>
          <a:p>
            <a:pPr marL="300990">
              <a:lnSpc>
                <a:spcPct val="100000"/>
              </a:lnSpc>
              <a:spcBef>
                <a:spcPts val="5"/>
              </a:spcBef>
            </a:pPr>
            <a:r>
              <a:rPr sz="1700" spc="-10" dirty="0">
                <a:latin typeface="Constantia"/>
                <a:cs typeface="Constantia"/>
              </a:rPr>
              <a:t>lainnya. Adapun </a:t>
            </a:r>
            <a:r>
              <a:rPr sz="1700" dirty="0">
                <a:latin typeface="Constantia"/>
                <a:cs typeface="Constantia"/>
              </a:rPr>
              <a:t>persamaan </a:t>
            </a:r>
            <a:r>
              <a:rPr sz="1700" spc="-10" dirty="0">
                <a:latin typeface="Constantia"/>
                <a:cs typeface="Constantia"/>
              </a:rPr>
              <a:t>yang digunakan </a:t>
            </a:r>
            <a:r>
              <a:rPr sz="1700" spc="-5" dirty="0">
                <a:latin typeface="Constantia"/>
                <a:cs typeface="Constantia"/>
              </a:rPr>
              <a:t>sebagai berikut</a:t>
            </a:r>
            <a:r>
              <a:rPr sz="1700" spc="-285" dirty="0">
                <a:latin typeface="Constantia"/>
                <a:cs typeface="Constantia"/>
              </a:rPr>
              <a:t> </a:t>
            </a:r>
            <a:r>
              <a:rPr sz="1700" dirty="0">
                <a:latin typeface="Constantia"/>
                <a:cs typeface="Constantia"/>
              </a:rPr>
              <a:t>:</a:t>
            </a:r>
            <a:endParaRPr sz="1700">
              <a:latin typeface="Constantia"/>
              <a:cs typeface="Constanti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856603" y="2670867"/>
            <a:ext cx="693420" cy="0"/>
          </a:xfrm>
          <a:custGeom>
            <a:avLst/>
            <a:gdLst/>
            <a:ahLst/>
            <a:cxnLst/>
            <a:rect l="l" t="t" r="r" b="b"/>
            <a:pathLst>
              <a:path w="693420">
                <a:moveTo>
                  <a:pt x="0" y="0"/>
                </a:moveTo>
                <a:lnTo>
                  <a:pt x="693079" y="0"/>
                </a:lnTo>
              </a:path>
            </a:pathLst>
          </a:custGeom>
          <a:ln w="131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098914" y="2668208"/>
            <a:ext cx="220979" cy="407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500" i="1" spc="10" dirty="0">
                <a:latin typeface="Times New Roman"/>
                <a:cs typeface="Times New Roman"/>
              </a:rPr>
              <a:t>R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839978" y="2218942"/>
            <a:ext cx="692150" cy="407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</a:pPr>
            <a:r>
              <a:rPr sz="2500" i="1" spc="-135" dirty="0">
                <a:latin typeface="Times New Roman"/>
                <a:cs typeface="Times New Roman"/>
              </a:rPr>
              <a:t>m</a:t>
            </a:r>
            <a:r>
              <a:rPr sz="2500" spc="-135" dirty="0">
                <a:latin typeface="Times New Roman"/>
                <a:cs typeface="Times New Roman"/>
              </a:rPr>
              <a:t>.</a:t>
            </a:r>
            <a:r>
              <a:rPr sz="2500" i="1" spc="-135" dirty="0">
                <a:latin typeface="Times New Roman"/>
                <a:cs typeface="Times New Roman"/>
              </a:rPr>
              <a:t>V</a:t>
            </a:r>
            <a:r>
              <a:rPr sz="2500" i="1" spc="-145" dirty="0">
                <a:latin typeface="Times New Roman"/>
                <a:cs typeface="Times New Roman"/>
              </a:rPr>
              <a:t> </a:t>
            </a:r>
            <a:r>
              <a:rPr sz="2175" spc="15" baseline="42145" dirty="0">
                <a:latin typeface="Times New Roman"/>
                <a:cs typeface="Times New Roman"/>
              </a:rPr>
              <a:t>2</a:t>
            </a:r>
            <a:endParaRPr sz="2175" baseline="42145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270146" y="2419098"/>
            <a:ext cx="513080" cy="407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500" i="1" spc="10" dirty="0">
                <a:latin typeface="Times New Roman"/>
                <a:cs typeface="Times New Roman"/>
              </a:rPr>
              <a:t>C</a:t>
            </a:r>
            <a:r>
              <a:rPr sz="2500" i="1" spc="60" dirty="0">
                <a:latin typeface="Times New Roman"/>
                <a:cs typeface="Times New Roman"/>
              </a:rPr>
              <a:t> </a:t>
            </a:r>
            <a:r>
              <a:rPr sz="2500" spc="10" dirty="0">
                <a:latin typeface="Symbol"/>
                <a:cs typeface="Symbol"/>
              </a:rPr>
              <a:t></a:t>
            </a:r>
            <a:endParaRPr sz="2500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88657" y="2657728"/>
            <a:ext cx="3484245" cy="10013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latin typeface="Constantia"/>
                <a:cs typeface="Constantia"/>
              </a:rPr>
              <a:t>dengan</a:t>
            </a:r>
            <a:r>
              <a:rPr sz="1600" spc="-15" dirty="0">
                <a:latin typeface="Constantia"/>
                <a:cs typeface="Constantia"/>
              </a:rPr>
              <a:t> </a:t>
            </a:r>
            <a:r>
              <a:rPr sz="1600" dirty="0">
                <a:latin typeface="Constantia"/>
                <a:cs typeface="Constantia"/>
              </a:rPr>
              <a:t>:</a:t>
            </a:r>
            <a:endParaRPr sz="1600">
              <a:latin typeface="Constantia"/>
              <a:cs typeface="Constantia"/>
            </a:endParaRPr>
          </a:p>
          <a:p>
            <a:pPr marL="98425">
              <a:lnSpc>
                <a:spcPct val="100000"/>
              </a:lnSpc>
            </a:pPr>
            <a:r>
              <a:rPr sz="1600" dirty="0">
                <a:latin typeface="Constantia"/>
                <a:cs typeface="Constantia"/>
              </a:rPr>
              <a:t>C : </a:t>
            </a:r>
            <a:r>
              <a:rPr sz="1600" spc="-15" dirty="0">
                <a:latin typeface="Constantia"/>
                <a:cs typeface="Constantia"/>
              </a:rPr>
              <a:t>gaya</a:t>
            </a:r>
            <a:r>
              <a:rPr sz="1600" spc="-135" dirty="0">
                <a:latin typeface="Constantia"/>
                <a:cs typeface="Constantia"/>
              </a:rPr>
              <a:t> </a:t>
            </a:r>
            <a:r>
              <a:rPr sz="1600" spc="-5" dirty="0">
                <a:latin typeface="Constantia"/>
                <a:cs typeface="Constantia"/>
              </a:rPr>
              <a:t>sentrifugal</a:t>
            </a:r>
            <a:endParaRPr sz="1600">
              <a:latin typeface="Constantia"/>
              <a:cs typeface="Constantia"/>
            </a:endParaRPr>
          </a:p>
          <a:p>
            <a:pPr marL="98425">
              <a:lnSpc>
                <a:spcPct val="100000"/>
              </a:lnSpc>
            </a:pPr>
            <a:r>
              <a:rPr sz="1600" dirty="0">
                <a:latin typeface="Constantia"/>
                <a:cs typeface="Constantia"/>
              </a:rPr>
              <a:t>R : </a:t>
            </a:r>
            <a:r>
              <a:rPr sz="1600" spc="-5" dirty="0">
                <a:latin typeface="Constantia"/>
                <a:cs typeface="Constantia"/>
              </a:rPr>
              <a:t>jari jari lengkung lingkaran</a:t>
            </a:r>
            <a:r>
              <a:rPr sz="1600" spc="-80" dirty="0">
                <a:latin typeface="Constantia"/>
                <a:cs typeface="Constantia"/>
              </a:rPr>
              <a:t> </a:t>
            </a:r>
            <a:r>
              <a:rPr sz="1600" spc="-10" dirty="0">
                <a:latin typeface="Constantia"/>
                <a:cs typeface="Constantia"/>
              </a:rPr>
              <a:t>(meter)</a:t>
            </a:r>
            <a:endParaRPr sz="1600">
              <a:latin typeface="Constantia"/>
              <a:cs typeface="Constantia"/>
            </a:endParaRPr>
          </a:p>
          <a:p>
            <a:pPr marL="98425">
              <a:lnSpc>
                <a:spcPct val="100000"/>
              </a:lnSpc>
            </a:pPr>
            <a:r>
              <a:rPr sz="1600" dirty="0">
                <a:latin typeface="Constantia"/>
                <a:cs typeface="Constantia"/>
              </a:rPr>
              <a:t>V : </a:t>
            </a:r>
            <a:r>
              <a:rPr sz="1600" spc="-15" dirty="0">
                <a:latin typeface="Constantia"/>
                <a:cs typeface="Constantia"/>
              </a:rPr>
              <a:t>kecepatan kereta </a:t>
            </a:r>
            <a:r>
              <a:rPr sz="1600" spc="-5" dirty="0">
                <a:latin typeface="Constantia"/>
                <a:cs typeface="Constantia"/>
              </a:rPr>
              <a:t>api</a:t>
            </a:r>
            <a:r>
              <a:rPr sz="1600" spc="-120" dirty="0">
                <a:latin typeface="Constantia"/>
                <a:cs typeface="Constantia"/>
              </a:rPr>
              <a:t> </a:t>
            </a:r>
            <a:r>
              <a:rPr sz="1600" spc="-5" dirty="0">
                <a:latin typeface="Constantia"/>
                <a:cs typeface="Constantia"/>
              </a:rPr>
              <a:t>(km/jam)</a:t>
            </a:r>
            <a:endParaRPr sz="1600">
              <a:latin typeface="Constantia"/>
              <a:cs typeface="Constanti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34707" y="3871341"/>
            <a:ext cx="11195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dirty="0">
                <a:latin typeface="Constantia"/>
                <a:cs typeface="Constantia"/>
              </a:rPr>
              <a:t>m = </a:t>
            </a:r>
            <a:r>
              <a:rPr sz="1600" spc="-10" dirty="0">
                <a:latin typeface="Constantia"/>
                <a:cs typeface="Constantia"/>
              </a:rPr>
              <a:t>massa</a:t>
            </a:r>
            <a:r>
              <a:rPr sz="1600" spc="-130" dirty="0">
                <a:latin typeface="Constantia"/>
                <a:cs typeface="Constantia"/>
              </a:rPr>
              <a:t> </a:t>
            </a:r>
            <a:r>
              <a:rPr sz="1800" dirty="0">
                <a:latin typeface="Constantia"/>
                <a:cs typeface="Constantia"/>
              </a:rPr>
              <a:t>=</a:t>
            </a:r>
            <a:endParaRPr sz="1800">
              <a:latin typeface="Constantia"/>
              <a:cs typeface="Constanti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671445" y="3871341"/>
            <a:ext cx="844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onstantia"/>
                <a:cs typeface="Constantia"/>
              </a:rPr>
              <a:t>;</a:t>
            </a:r>
            <a:endParaRPr sz="1800">
              <a:latin typeface="Constantia"/>
              <a:cs typeface="Constantia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175339" y="4030167"/>
            <a:ext cx="208915" cy="0"/>
          </a:xfrm>
          <a:custGeom>
            <a:avLst/>
            <a:gdLst/>
            <a:ahLst/>
            <a:cxnLst/>
            <a:rect l="l" t="t" r="r" b="b"/>
            <a:pathLst>
              <a:path w="208914">
                <a:moveTo>
                  <a:pt x="0" y="0"/>
                </a:moveTo>
                <a:lnTo>
                  <a:pt x="208701" y="0"/>
                </a:lnTo>
              </a:path>
            </a:pathLst>
          </a:custGeom>
          <a:ln w="1082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171651" y="3620172"/>
            <a:ext cx="487045" cy="1271270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30"/>
              </a:spcBef>
            </a:pPr>
            <a:r>
              <a:rPr sz="1950" i="1" spc="-45" dirty="0">
                <a:latin typeface="Times New Roman"/>
                <a:cs typeface="Times New Roman"/>
              </a:rPr>
              <a:t>G</a:t>
            </a:r>
            <a:endParaRPr sz="1950">
              <a:latin typeface="Times New Roman"/>
              <a:cs typeface="Times New Roman"/>
            </a:endParaRPr>
          </a:p>
          <a:p>
            <a:pPr marL="45085">
              <a:lnSpc>
                <a:spcPct val="100000"/>
              </a:lnSpc>
              <a:spcBef>
                <a:spcPts val="434"/>
              </a:spcBef>
            </a:pPr>
            <a:r>
              <a:rPr sz="1950" i="1" spc="-30" dirty="0">
                <a:latin typeface="Times New Roman"/>
                <a:cs typeface="Times New Roman"/>
              </a:rPr>
              <a:t>g</a:t>
            </a:r>
            <a:endParaRPr sz="1950">
              <a:latin typeface="Times New Roman"/>
              <a:cs typeface="Times New Roman"/>
            </a:endParaRPr>
          </a:p>
          <a:p>
            <a:pPr marL="82550">
              <a:lnSpc>
                <a:spcPct val="100000"/>
              </a:lnSpc>
              <a:spcBef>
                <a:spcPts val="1435"/>
              </a:spcBef>
            </a:pPr>
            <a:r>
              <a:rPr sz="2350" i="1" dirty="0">
                <a:latin typeface="Times New Roman"/>
                <a:cs typeface="Times New Roman"/>
              </a:rPr>
              <a:t>h</a:t>
            </a:r>
            <a:r>
              <a:rPr sz="2350" i="1" spc="-60" dirty="0">
                <a:latin typeface="Times New Roman"/>
                <a:cs typeface="Times New Roman"/>
              </a:rPr>
              <a:t> </a:t>
            </a:r>
            <a:r>
              <a:rPr sz="2350" dirty="0">
                <a:latin typeface="Symbol"/>
                <a:cs typeface="Symbol"/>
              </a:rPr>
              <a:t></a:t>
            </a:r>
            <a:endParaRPr sz="2350">
              <a:latin typeface="Symbol"/>
              <a:cs typeface="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448425" y="3857878"/>
            <a:ext cx="111125" cy="2025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150" spc="30" dirty="0">
                <a:latin typeface="Cambria Math"/>
                <a:cs typeface="Cambria Math"/>
              </a:rPr>
              <a:t>2</a:t>
            </a:r>
            <a:endParaRPr sz="1150">
              <a:latin typeface="Cambria Math"/>
              <a:cs typeface="Cambria Math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714203" y="3742116"/>
            <a:ext cx="3774440" cy="960119"/>
          </a:xfrm>
          <a:prstGeom prst="rect">
            <a:avLst/>
          </a:prstGeom>
        </p:spPr>
        <p:txBody>
          <a:bodyPr vert="horz" wrap="square" lIns="0" tIns="146050" rIns="0" bIns="0" rtlCol="0">
            <a:spAutoFit/>
          </a:bodyPr>
          <a:lstStyle/>
          <a:p>
            <a:pPr marL="426084">
              <a:lnSpc>
                <a:spcPct val="100000"/>
              </a:lnSpc>
              <a:spcBef>
                <a:spcPts val="1150"/>
              </a:spcBef>
            </a:pPr>
            <a:r>
              <a:rPr sz="1600" dirty="0">
                <a:latin typeface="Constantia"/>
                <a:cs typeface="Constantia"/>
              </a:rPr>
              <a:t>g : </a:t>
            </a:r>
            <a:r>
              <a:rPr sz="1600" spc="-10" dirty="0">
                <a:latin typeface="Constantia"/>
                <a:cs typeface="Constantia"/>
              </a:rPr>
              <a:t>percepatan </a:t>
            </a:r>
            <a:r>
              <a:rPr sz="1600" dirty="0">
                <a:latin typeface="Constantia"/>
                <a:cs typeface="Constantia"/>
              </a:rPr>
              <a:t>grafitasi = </a:t>
            </a:r>
            <a:r>
              <a:rPr sz="1600" spc="-5" dirty="0">
                <a:latin typeface="Constantia"/>
                <a:cs typeface="Constantia"/>
              </a:rPr>
              <a:t>9,81</a:t>
            </a:r>
            <a:r>
              <a:rPr sz="1600" spc="-145" dirty="0">
                <a:latin typeface="Constantia"/>
                <a:cs typeface="Constantia"/>
              </a:rPr>
              <a:t> </a:t>
            </a:r>
            <a:r>
              <a:rPr sz="1600" spc="-5" dirty="0">
                <a:latin typeface="Constantia"/>
                <a:cs typeface="Constantia"/>
              </a:rPr>
              <a:t>m/</a:t>
            </a:r>
            <a:r>
              <a:rPr sz="1600" spc="-5" dirty="0">
                <a:latin typeface="Cambria Math"/>
                <a:cs typeface="Cambria Math"/>
              </a:rPr>
              <a:t>𝑑𝑒𝑡𝑖𝑘</a:t>
            </a:r>
            <a:endParaRPr sz="1600">
              <a:latin typeface="Cambria Math"/>
              <a:cs typeface="Cambria Math"/>
            </a:endParaRPr>
          </a:p>
          <a:p>
            <a:pPr marL="38100">
              <a:lnSpc>
                <a:spcPct val="100000"/>
              </a:lnSpc>
              <a:spcBef>
                <a:spcPts val="1565"/>
              </a:spcBef>
            </a:pPr>
            <a:r>
              <a:rPr sz="2350" i="1" spc="-150" dirty="0">
                <a:latin typeface="Times New Roman"/>
                <a:cs typeface="Times New Roman"/>
              </a:rPr>
              <a:t>w</a:t>
            </a:r>
            <a:r>
              <a:rPr sz="2350" spc="-150" dirty="0">
                <a:latin typeface="Times New Roman"/>
                <a:cs typeface="Times New Roman"/>
              </a:rPr>
              <a:t>.</a:t>
            </a:r>
            <a:r>
              <a:rPr sz="2350" i="1" spc="-150" dirty="0">
                <a:latin typeface="Times New Roman"/>
                <a:cs typeface="Times New Roman"/>
              </a:rPr>
              <a:t>V</a:t>
            </a:r>
            <a:r>
              <a:rPr sz="2350" i="1" spc="-80" dirty="0">
                <a:latin typeface="Times New Roman"/>
                <a:cs typeface="Times New Roman"/>
              </a:rPr>
              <a:t> </a:t>
            </a:r>
            <a:r>
              <a:rPr sz="2025" spc="15" baseline="43209" dirty="0">
                <a:latin typeface="Times New Roman"/>
                <a:cs typeface="Times New Roman"/>
              </a:rPr>
              <a:t>2</a:t>
            </a:r>
            <a:endParaRPr sz="2025" baseline="43209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91197" y="4559300"/>
            <a:ext cx="92011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dirty="0">
                <a:latin typeface="Constantia"/>
                <a:cs typeface="Constantia"/>
              </a:rPr>
              <a:t>Sehingga</a:t>
            </a:r>
            <a:r>
              <a:rPr sz="1600" spc="-145" dirty="0">
                <a:latin typeface="Constantia"/>
                <a:cs typeface="Constantia"/>
              </a:rPr>
              <a:t> </a:t>
            </a:r>
            <a:r>
              <a:rPr sz="1600" dirty="0">
                <a:latin typeface="Constantia"/>
                <a:cs typeface="Constantia"/>
              </a:rPr>
              <a:t>:</a:t>
            </a:r>
            <a:endParaRPr sz="1600">
              <a:latin typeface="Constantia"/>
              <a:cs typeface="Constantia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727501" y="4743527"/>
            <a:ext cx="630555" cy="0"/>
          </a:xfrm>
          <a:custGeom>
            <a:avLst/>
            <a:gdLst/>
            <a:ahLst/>
            <a:cxnLst/>
            <a:rect l="l" t="t" r="r" b="b"/>
            <a:pathLst>
              <a:path w="630554">
                <a:moveTo>
                  <a:pt x="0" y="0"/>
                </a:moveTo>
                <a:lnTo>
                  <a:pt x="630436" y="0"/>
                </a:lnTo>
              </a:path>
            </a:pathLst>
          </a:custGeom>
          <a:ln w="1244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2830488" y="4740329"/>
            <a:ext cx="440055" cy="3854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350" i="1" spc="65" dirty="0">
                <a:latin typeface="Times New Roman"/>
                <a:cs typeface="Times New Roman"/>
              </a:rPr>
              <a:t>g</a:t>
            </a:r>
            <a:r>
              <a:rPr sz="2350" spc="-5" dirty="0">
                <a:latin typeface="Times New Roman"/>
                <a:cs typeface="Times New Roman"/>
              </a:rPr>
              <a:t>.</a:t>
            </a:r>
            <a:r>
              <a:rPr sz="2350" i="1" dirty="0">
                <a:latin typeface="Times New Roman"/>
                <a:cs typeface="Times New Roman"/>
              </a:rPr>
              <a:t>R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65162" y="5316220"/>
            <a:ext cx="5128260" cy="1306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onstantia"/>
                <a:cs typeface="Constantia"/>
              </a:rPr>
              <a:t>dengan </a:t>
            </a:r>
            <a:r>
              <a:rPr sz="1400" spc="-5" dirty="0">
                <a:latin typeface="Constantia"/>
                <a:cs typeface="Constantia"/>
              </a:rPr>
              <a:t>satuan praktis yaitu</a:t>
            </a:r>
            <a:r>
              <a:rPr sz="1400" spc="-195" dirty="0">
                <a:latin typeface="Constantia"/>
                <a:cs typeface="Constantia"/>
              </a:rPr>
              <a:t> </a:t>
            </a:r>
            <a:r>
              <a:rPr sz="1400" dirty="0">
                <a:latin typeface="Constantia"/>
                <a:cs typeface="Constantia"/>
              </a:rPr>
              <a:t>:</a:t>
            </a:r>
            <a:endParaRPr sz="1400">
              <a:latin typeface="Constantia"/>
              <a:cs typeface="Constantia"/>
            </a:endParaRPr>
          </a:p>
          <a:p>
            <a:pPr marL="131445">
              <a:lnSpc>
                <a:spcPct val="100000"/>
              </a:lnSpc>
            </a:pPr>
            <a:r>
              <a:rPr sz="1400" dirty="0">
                <a:latin typeface="Constantia"/>
                <a:cs typeface="Constantia"/>
              </a:rPr>
              <a:t>V : </a:t>
            </a:r>
            <a:r>
              <a:rPr sz="1400" spc="-10" dirty="0">
                <a:latin typeface="Constantia"/>
                <a:cs typeface="Constantia"/>
              </a:rPr>
              <a:t>kecepatan </a:t>
            </a:r>
            <a:r>
              <a:rPr sz="1400" spc="-5" dirty="0">
                <a:latin typeface="Constantia"/>
                <a:cs typeface="Constantia"/>
              </a:rPr>
              <a:t>perancangan</a:t>
            </a:r>
            <a:r>
              <a:rPr sz="1400" spc="-45" dirty="0">
                <a:latin typeface="Constantia"/>
                <a:cs typeface="Constantia"/>
              </a:rPr>
              <a:t> </a:t>
            </a:r>
            <a:r>
              <a:rPr sz="1400" dirty="0">
                <a:latin typeface="Constantia"/>
                <a:cs typeface="Constantia"/>
              </a:rPr>
              <a:t>(km/jam)</a:t>
            </a:r>
            <a:endParaRPr sz="1400">
              <a:latin typeface="Constantia"/>
              <a:cs typeface="Constantia"/>
            </a:endParaRPr>
          </a:p>
          <a:p>
            <a:pPr marL="131445">
              <a:lnSpc>
                <a:spcPct val="100000"/>
              </a:lnSpc>
            </a:pPr>
            <a:r>
              <a:rPr sz="1400" dirty="0">
                <a:latin typeface="Constantia"/>
                <a:cs typeface="Constantia"/>
              </a:rPr>
              <a:t>R : jari-jari </a:t>
            </a:r>
            <a:r>
              <a:rPr sz="1400" spc="-5" dirty="0">
                <a:latin typeface="Constantia"/>
                <a:cs typeface="Constantia"/>
              </a:rPr>
              <a:t>lengkung </a:t>
            </a:r>
            <a:r>
              <a:rPr sz="1400" dirty="0">
                <a:latin typeface="Constantia"/>
                <a:cs typeface="Constantia"/>
              </a:rPr>
              <a:t>horizontal,</a:t>
            </a:r>
            <a:r>
              <a:rPr sz="1400" spc="25" dirty="0">
                <a:latin typeface="Constantia"/>
                <a:cs typeface="Constantia"/>
              </a:rPr>
              <a:t> </a:t>
            </a:r>
            <a:r>
              <a:rPr sz="1400" spc="-5" dirty="0">
                <a:latin typeface="Constantia"/>
                <a:cs typeface="Constantia"/>
              </a:rPr>
              <a:t>(meter)</a:t>
            </a:r>
            <a:endParaRPr sz="1400">
              <a:latin typeface="Constantia"/>
              <a:cs typeface="Constantia"/>
            </a:endParaRPr>
          </a:p>
          <a:p>
            <a:pPr marL="131445">
              <a:lnSpc>
                <a:spcPct val="100000"/>
              </a:lnSpc>
            </a:pPr>
            <a:r>
              <a:rPr sz="1400" dirty="0">
                <a:latin typeface="Constantia"/>
                <a:cs typeface="Constantia"/>
              </a:rPr>
              <a:t>w</a:t>
            </a:r>
            <a:r>
              <a:rPr sz="1400" spc="-40" dirty="0">
                <a:latin typeface="Constantia"/>
                <a:cs typeface="Constantia"/>
              </a:rPr>
              <a:t> </a:t>
            </a:r>
            <a:r>
              <a:rPr sz="1400" dirty="0">
                <a:latin typeface="Constantia"/>
                <a:cs typeface="Constantia"/>
              </a:rPr>
              <a:t>:</a:t>
            </a:r>
            <a:r>
              <a:rPr sz="1400" spc="10" dirty="0">
                <a:latin typeface="Constantia"/>
                <a:cs typeface="Constantia"/>
              </a:rPr>
              <a:t> </a:t>
            </a:r>
            <a:r>
              <a:rPr sz="1400" spc="-5" dirty="0">
                <a:latin typeface="Constantia"/>
                <a:cs typeface="Constantia"/>
              </a:rPr>
              <a:t>jarak</a:t>
            </a:r>
            <a:r>
              <a:rPr sz="1400" spc="-55" dirty="0">
                <a:latin typeface="Constantia"/>
                <a:cs typeface="Constantia"/>
              </a:rPr>
              <a:t> </a:t>
            </a:r>
            <a:r>
              <a:rPr sz="1400" spc="-5" dirty="0">
                <a:latin typeface="Constantia"/>
                <a:cs typeface="Constantia"/>
              </a:rPr>
              <a:t>antara</a:t>
            </a:r>
            <a:r>
              <a:rPr sz="1400" spc="-60" dirty="0">
                <a:latin typeface="Constantia"/>
                <a:cs typeface="Constantia"/>
              </a:rPr>
              <a:t> </a:t>
            </a:r>
            <a:r>
              <a:rPr sz="1400" spc="-10" dirty="0">
                <a:latin typeface="Constantia"/>
                <a:cs typeface="Constantia"/>
              </a:rPr>
              <a:t>kedua</a:t>
            </a:r>
            <a:r>
              <a:rPr sz="1400" spc="-35" dirty="0">
                <a:latin typeface="Constantia"/>
                <a:cs typeface="Constantia"/>
              </a:rPr>
              <a:t> </a:t>
            </a:r>
            <a:r>
              <a:rPr sz="1400" spc="-5" dirty="0">
                <a:latin typeface="Constantia"/>
                <a:cs typeface="Constantia"/>
              </a:rPr>
              <a:t>titik</a:t>
            </a:r>
            <a:r>
              <a:rPr sz="1400" spc="5" dirty="0">
                <a:latin typeface="Constantia"/>
                <a:cs typeface="Constantia"/>
              </a:rPr>
              <a:t> </a:t>
            </a:r>
            <a:r>
              <a:rPr sz="1400" spc="-5" dirty="0">
                <a:latin typeface="Constantia"/>
                <a:cs typeface="Constantia"/>
              </a:rPr>
              <a:t>kontak</a:t>
            </a:r>
            <a:r>
              <a:rPr sz="1400" spc="-40" dirty="0">
                <a:latin typeface="Constantia"/>
                <a:cs typeface="Constantia"/>
              </a:rPr>
              <a:t> </a:t>
            </a:r>
            <a:r>
              <a:rPr sz="1400" spc="-5" dirty="0">
                <a:latin typeface="Constantia"/>
                <a:cs typeface="Constantia"/>
              </a:rPr>
              <a:t>roda</a:t>
            </a:r>
            <a:r>
              <a:rPr sz="1400" spc="-60" dirty="0">
                <a:latin typeface="Constantia"/>
                <a:cs typeface="Constantia"/>
              </a:rPr>
              <a:t> </a:t>
            </a:r>
            <a:r>
              <a:rPr sz="1400" dirty="0">
                <a:latin typeface="Constantia"/>
                <a:cs typeface="Constantia"/>
              </a:rPr>
              <a:t>dan</a:t>
            </a:r>
            <a:r>
              <a:rPr sz="1400" spc="-60" dirty="0">
                <a:latin typeface="Constantia"/>
                <a:cs typeface="Constantia"/>
              </a:rPr>
              <a:t> </a:t>
            </a:r>
            <a:r>
              <a:rPr sz="1400" spc="-5" dirty="0">
                <a:latin typeface="Constantia"/>
                <a:cs typeface="Constantia"/>
              </a:rPr>
              <a:t>rel,</a:t>
            </a:r>
            <a:r>
              <a:rPr sz="1400" spc="-30" dirty="0">
                <a:latin typeface="Constantia"/>
                <a:cs typeface="Constantia"/>
              </a:rPr>
              <a:t> </a:t>
            </a:r>
            <a:r>
              <a:rPr sz="1400" spc="-5" dirty="0">
                <a:latin typeface="Constantia"/>
                <a:cs typeface="Constantia"/>
              </a:rPr>
              <a:t>sebesar</a:t>
            </a:r>
            <a:r>
              <a:rPr sz="1400" spc="-65" dirty="0">
                <a:latin typeface="Constantia"/>
                <a:cs typeface="Constantia"/>
              </a:rPr>
              <a:t> </a:t>
            </a:r>
            <a:r>
              <a:rPr sz="1400" dirty="0">
                <a:latin typeface="Constantia"/>
                <a:cs typeface="Constantia"/>
              </a:rPr>
              <a:t>1120</a:t>
            </a:r>
            <a:r>
              <a:rPr sz="1400" spc="-25" dirty="0">
                <a:latin typeface="Constantia"/>
                <a:cs typeface="Constantia"/>
              </a:rPr>
              <a:t> </a:t>
            </a:r>
            <a:r>
              <a:rPr sz="1400" spc="5" dirty="0">
                <a:latin typeface="Constantia"/>
                <a:cs typeface="Constantia"/>
              </a:rPr>
              <a:t>mm,</a:t>
            </a:r>
            <a:endParaRPr sz="1400">
              <a:latin typeface="Constantia"/>
              <a:cs typeface="Constantia"/>
            </a:endParaRPr>
          </a:p>
          <a:p>
            <a:pPr marL="131445">
              <a:lnSpc>
                <a:spcPct val="100000"/>
              </a:lnSpc>
              <a:spcBef>
                <a:spcPts val="5"/>
              </a:spcBef>
            </a:pPr>
            <a:r>
              <a:rPr sz="1400" dirty="0">
                <a:latin typeface="Constantia"/>
                <a:cs typeface="Constantia"/>
              </a:rPr>
              <a:t>h : peninggian </a:t>
            </a:r>
            <a:r>
              <a:rPr sz="1400" spc="-5" dirty="0">
                <a:latin typeface="Constantia"/>
                <a:cs typeface="Constantia"/>
              </a:rPr>
              <a:t>rel </a:t>
            </a:r>
            <a:r>
              <a:rPr sz="1400" dirty="0">
                <a:latin typeface="Constantia"/>
                <a:cs typeface="Constantia"/>
              </a:rPr>
              <a:t>pada </a:t>
            </a:r>
            <a:r>
              <a:rPr sz="1400" spc="-5" dirty="0">
                <a:latin typeface="Constantia"/>
                <a:cs typeface="Constantia"/>
              </a:rPr>
              <a:t>lengkung </a:t>
            </a:r>
            <a:r>
              <a:rPr sz="1400" dirty="0">
                <a:latin typeface="Constantia"/>
                <a:cs typeface="Constantia"/>
              </a:rPr>
              <a:t>horizontal,</a:t>
            </a:r>
            <a:r>
              <a:rPr sz="1400" spc="-45" dirty="0">
                <a:latin typeface="Constantia"/>
                <a:cs typeface="Constantia"/>
              </a:rPr>
              <a:t> </a:t>
            </a:r>
            <a:r>
              <a:rPr sz="1400" dirty="0">
                <a:latin typeface="Constantia"/>
                <a:cs typeface="Constantia"/>
              </a:rPr>
              <a:t>(mm)</a:t>
            </a:r>
            <a:endParaRPr sz="1400">
              <a:latin typeface="Constantia"/>
              <a:cs typeface="Constantia"/>
            </a:endParaRPr>
          </a:p>
          <a:p>
            <a:pPr marL="131445">
              <a:lnSpc>
                <a:spcPct val="100000"/>
              </a:lnSpc>
            </a:pPr>
            <a:r>
              <a:rPr sz="1400" dirty="0">
                <a:latin typeface="Constantia"/>
                <a:cs typeface="Constantia"/>
              </a:rPr>
              <a:t>g : </a:t>
            </a:r>
            <a:r>
              <a:rPr sz="1400" spc="-5" dirty="0">
                <a:latin typeface="Constantia"/>
                <a:cs typeface="Constantia"/>
              </a:rPr>
              <a:t>percepatan gravitasi, sebesar </a:t>
            </a:r>
            <a:r>
              <a:rPr sz="1400" dirty="0">
                <a:latin typeface="Constantia"/>
                <a:cs typeface="Constantia"/>
              </a:rPr>
              <a:t>9,81</a:t>
            </a:r>
            <a:r>
              <a:rPr sz="1400" spc="55" dirty="0">
                <a:latin typeface="Constantia"/>
                <a:cs typeface="Constantia"/>
              </a:rPr>
              <a:t> </a:t>
            </a:r>
            <a:r>
              <a:rPr sz="1400" spc="10" dirty="0">
                <a:latin typeface="Constantia"/>
                <a:cs typeface="Constantia"/>
              </a:rPr>
              <a:t>m/</a:t>
            </a:r>
            <a:r>
              <a:rPr sz="1400" spc="10" dirty="0">
                <a:latin typeface="Cambria Math"/>
                <a:cs typeface="Cambria Math"/>
              </a:rPr>
              <a:t>𝑑𝑒𝑡𝑖𝑘</a:t>
            </a:r>
            <a:r>
              <a:rPr sz="1500" spc="15" baseline="27777" dirty="0">
                <a:latin typeface="Cambria Math"/>
                <a:cs typeface="Cambria Math"/>
              </a:rPr>
              <a:t>2</a:t>
            </a:r>
            <a:endParaRPr sz="1500" baseline="27777">
              <a:latin typeface="Cambria Math"/>
              <a:cs typeface="Cambria Math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5868161" y="4241318"/>
            <a:ext cx="3169920" cy="2505075"/>
            <a:chOff x="5868161" y="4241318"/>
            <a:chExt cx="3169920" cy="2505075"/>
          </a:xfrm>
        </p:grpSpPr>
        <p:sp>
          <p:nvSpPr>
            <p:cNvPr id="21" name="object 21"/>
            <p:cNvSpPr/>
            <p:nvPr/>
          </p:nvSpPr>
          <p:spPr>
            <a:xfrm>
              <a:off x="5868161" y="4241318"/>
              <a:ext cx="3169792" cy="2505075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465315" y="5044781"/>
              <a:ext cx="1092200" cy="201295"/>
            </a:xfrm>
            <a:custGeom>
              <a:avLst/>
              <a:gdLst/>
              <a:ahLst/>
              <a:cxnLst/>
              <a:rect l="l" t="t" r="r" b="b"/>
              <a:pathLst>
                <a:path w="1092200" h="201295">
                  <a:moveTo>
                    <a:pt x="109471" y="61970"/>
                  </a:moveTo>
                  <a:lnTo>
                    <a:pt x="75167" y="77513"/>
                  </a:lnTo>
                  <a:lnTo>
                    <a:pt x="105725" y="99823"/>
                  </a:lnTo>
                  <a:lnTo>
                    <a:pt x="1088136" y="200826"/>
                  </a:lnTo>
                  <a:lnTo>
                    <a:pt x="1092073" y="162980"/>
                  </a:lnTo>
                  <a:lnTo>
                    <a:pt x="109471" y="61970"/>
                  </a:lnTo>
                  <a:close/>
                </a:path>
                <a:path w="1092200" h="201295">
                  <a:moveTo>
                    <a:pt x="157654" y="0"/>
                  </a:moveTo>
                  <a:lnTo>
                    <a:pt x="150240" y="1690"/>
                  </a:lnTo>
                  <a:lnTo>
                    <a:pt x="0" y="69762"/>
                  </a:lnTo>
                  <a:lnTo>
                    <a:pt x="133223" y="167044"/>
                  </a:lnTo>
                  <a:lnTo>
                    <a:pt x="140104" y="170213"/>
                  </a:lnTo>
                  <a:lnTo>
                    <a:pt x="147415" y="170489"/>
                  </a:lnTo>
                  <a:lnTo>
                    <a:pt x="154297" y="168026"/>
                  </a:lnTo>
                  <a:lnTo>
                    <a:pt x="159892" y="162980"/>
                  </a:lnTo>
                  <a:lnTo>
                    <a:pt x="163060" y="156098"/>
                  </a:lnTo>
                  <a:lnTo>
                    <a:pt x="163321" y="148788"/>
                  </a:lnTo>
                  <a:lnTo>
                    <a:pt x="160821" y="141906"/>
                  </a:lnTo>
                  <a:lnTo>
                    <a:pt x="155702" y="136310"/>
                  </a:lnTo>
                  <a:lnTo>
                    <a:pt x="105725" y="99823"/>
                  </a:lnTo>
                  <a:lnTo>
                    <a:pt x="35687" y="92622"/>
                  </a:lnTo>
                  <a:lnTo>
                    <a:pt x="39497" y="54776"/>
                  </a:lnTo>
                  <a:lnTo>
                    <a:pt x="125347" y="54776"/>
                  </a:lnTo>
                  <a:lnTo>
                    <a:pt x="165988" y="36361"/>
                  </a:lnTo>
                  <a:lnTo>
                    <a:pt x="172156" y="31950"/>
                  </a:lnTo>
                  <a:lnTo>
                    <a:pt x="175990" y="25741"/>
                  </a:lnTo>
                  <a:lnTo>
                    <a:pt x="177204" y="18555"/>
                  </a:lnTo>
                  <a:lnTo>
                    <a:pt x="175513" y="11215"/>
                  </a:lnTo>
                  <a:lnTo>
                    <a:pt x="171100" y="5048"/>
                  </a:lnTo>
                  <a:lnTo>
                    <a:pt x="164877" y="1214"/>
                  </a:lnTo>
                  <a:lnTo>
                    <a:pt x="157654" y="0"/>
                  </a:lnTo>
                  <a:close/>
                </a:path>
                <a:path w="1092200" h="201295">
                  <a:moveTo>
                    <a:pt x="39497" y="54776"/>
                  </a:moveTo>
                  <a:lnTo>
                    <a:pt x="35687" y="92622"/>
                  </a:lnTo>
                  <a:lnTo>
                    <a:pt x="105725" y="99823"/>
                  </a:lnTo>
                  <a:lnTo>
                    <a:pt x="93600" y="90971"/>
                  </a:lnTo>
                  <a:lnTo>
                    <a:pt x="45465" y="90971"/>
                  </a:lnTo>
                  <a:lnTo>
                    <a:pt x="48894" y="58332"/>
                  </a:lnTo>
                  <a:lnTo>
                    <a:pt x="74088" y="58332"/>
                  </a:lnTo>
                  <a:lnTo>
                    <a:pt x="39497" y="54776"/>
                  </a:lnTo>
                  <a:close/>
                </a:path>
                <a:path w="1092200" h="201295">
                  <a:moveTo>
                    <a:pt x="48894" y="58332"/>
                  </a:moveTo>
                  <a:lnTo>
                    <a:pt x="45465" y="90971"/>
                  </a:lnTo>
                  <a:lnTo>
                    <a:pt x="75167" y="77513"/>
                  </a:lnTo>
                  <a:lnTo>
                    <a:pt x="48894" y="58332"/>
                  </a:lnTo>
                  <a:close/>
                </a:path>
                <a:path w="1092200" h="201295">
                  <a:moveTo>
                    <a:pt x="75167" y="77513"/>
                  </a:moveTo>
                  <a:lnTo>
                    <a:pt x="45465" y="90971"/>
                  </a:lnTo>
                  <a:lnTo>
                    <a:pt x="93600" y="90971"/>
                  </a:lnTo>
                  <a:lnTo>
                    <a:pt x="75167" y="77513"/>
                  </a:lnTo>
                  <a:close/>
                </a:path>
                <a:path w="1092200" h="201295">
                  <a:moveTo>
                    <a:pt x="74088" y="58332"/>
                  </a:moveTo>
                  <a:lnTo>
                    <a:pt x="48894" y="58332"/>
                  </a:lnTo>
                  <a:lnTo>
                    <a:pt x="75167" y="77513"/>
                  </a:lnTo>
                  <a:lnTo>
                    <a:pt x="109471" y="61970"/>
                  </a:lnTo>
                  <a:lnTo>
                    <a:pt x="74088" y="58332"/>
                  </a:lnTo>
                  <a:close/>
                </a:path>
                <a:path w="1092200" h="201295">
                  <a:moveTo>
                    <a:pt x="125347" y="54776"/>
                  </a:moveTo>
                  <a:lnTo>
                    <a:pt x="39497" y="54776"/>
                  </a:lnTo>
                  <a:lnTo>
                    <a:pt x="109471" y="61970"/>
                  </a:lnTo>
                  <a:lnTo>
                    <a:pt x="125347" y="54776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7706994" y="4965636"/>
            <a:ext cx="120840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20" dirty="0">
                <a:solidFill>
                  <a:srgbClr val="FF0000"/>
                </a:solidFill>
                <a:latin typeface="Constantia"/>
                <a:cs typeface="Constantia"/>
              </a:rPr>
              <a:t>Gaya</a:t>
            </a:r>
            <a:endParaRPr sz="180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FF0000"/>
                </a:solidFill>
                <a:latin typeface="Constantia"/>
                <a:cs typeface="Constantia"/>
              </a:rPr>
              <a:t>sentrifugal</a:t>
            </a:r>
            <a:endParaRPr sz="1800">
              <a:latin typeface="Constantia"/>
              <a:cs typeface="Constanti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521700" y="6556226"/>
            <a:ext cx="20701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sz="1200" dirty="0">
                <a:solidFill>
                  <a:srgbClr val="045C75"/>
                </a:solidFill>
                <a:latin typeface="Constantia"/>
                <a:cs typeface="Constantia"/>
              </a:rPr>
              <a:t>13</a:t>
            </a:fld>
            <a:endParaRPr sz="12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29297" y="1828482"/>
            <a:ext cx="951865" cy="224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indent="-274320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Font typeface="Wingdings 2"/>
              <a:buChar char=""/>
              <a:tabLst>
                <a:tab pos="286385" algn="l"/>
                <a:tab pos="287020" algn="l"/>
              </a:tabLst>
            </a:pPr>
            <a:r>
              <a:rPr sz="1300" spc="-10" dirty="0">
                <a:latin typeface="Constantia"/>
                <a:cs typeface="Constantia"/>
              </a:rPr>
              <a:t>Didapat</a:t>
            </a:r>
            <a:r>
              <a:rPr sz="1300" spc="-80" dirty="0">
                <a:latin typeface="Constantia"/>
                <a:cs typeface="Constantia"/>
              </a:rPr>
              <a:t> </a:t>
            </a:r>
            <a:r>
              <a:rPr sz="1300" dirty="0">
                <a:latin typeface="Constantia"/>
                <a:cs typeface="Constantia"/>
              </a:rPr>
              <a:t>:</a:t>
            </a:r>
            <a:endParaRPr sz="1300">
              <a:latin typeface="Constantia"/>
              <a:cs typeface="Constant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29297" y="2481834"/>
            <a:ext cx="1028700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indent="-274320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Font typeface="Wingdings 2"/>
              <a:buChar char=""/>
              <a:tabLst>
                <a:tab pos="286385" algn="l"/>
                <a:tab pos="287020" algn="l"/>
              </a:tabLst>
            </a:pPr>
            <a:r>
              <a:rPr sz="1300" spc="-5" dirty="0">
                <a:latin typeface="Constantia"/>
                <a:cs typeface="Constantia"/>
              </a:rPr>
              <a:t>Sehingga</a:t>
            </a:r>
            <a:r>
              <a:rPr sz="1300" spc="-80" dirty="0">
                <a:latin typeface="Constantia"/>
                <a:cs typeface="Constantia"/>
              </a:rPr>
              <a:t> </a:t>
            </a:r>
            <a:r>
              <a:rPr sz="1300" dirty="0">
                <a:latin typeface="Constantia"/>
                <a:cs typeface="Constantia"/>
              </a:rPr>
              <a:t>:</a:t>
            </a:r>
            <a:endParaRPr sz="13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3897" y="3363595"/>
            <a:ext cx="403034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2420" indent="-274320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Font typeface="Wingdings 2"/>
              <a:buChar char=""/>
              <a:tabLst>
                <a:tab pos="311785" algn="l"/>
                <a:tab pos="312420" algn="l"/>
              </a:tabLst>
            </a:pPr>
            <a:r>
              <a:rPr sz="1300" spc="-5" dirty="0">
                <a:latin typeface="Constantia"/>
                <a:cs typeface="Constantia"/>
              </a:rPr>
              <a:t>Dengan peninggian </a:t>
            </a:r>
            <a:r>
              <a:rPr sz="1300" spc="-10" dirty="0">
                <a:latin typeface="Constantia"/>
                <a:cs typeface="Constantia"/>
              </a:rPr>
              <a:t>maksimum, </a:t>
            </a:r>
            <a:r>
              <a:rPr sz="2000" spc="70" dirty="0">
                <a:latin typeface="Cambria Math"/>
                <a:cs typeface="Cambria Math"/>
              </a:rPr>
              <a:t>ℎ</a:t>
            </a:r>
            <a:r>
              <a:rPr sz="2175" spc="104" baseline="-15325" dirty="0">
                <a:latin typeface="Cambria Math"/>
                <a:cs typeface="Cambria Math"/>
              </a:rPr>
              <a:t>𝑚𝑎𝑘𝑠 </a:t>
            </a:r>
            <a:r>
              <a:rPr sz="1300" dirty="0">
                <a:latin typeface="Constantia"/>
                <a:cs typeface="Constantia"/>
              </a:rPr>
              <a:t>= </a:t>
            </a:r>
            <a:r>
              <a:rPr sz="1300" spc="-10" dirty="0">
                <a:latin typeface="Constantia"/>
                <a:cs typeface="Constantia"/>
              </a:rPr>
              <a:t>110</a:t>
            </a:r>
            <a:r>
              <a:rPr sz="1300" spc="114" dirty="0">
                <a:latin typeface="Constantia"/>
                <a:cs typeface="Constantia"/>
              </a:rPr>
              <a:t> </a:t>
            </a:r>
            <a:r>
              <a:rPr sz="1300" spc="-5" dirty="0">
                <a:latin typeface="Constantia"/>
                <a:cs typeface="Constantia"/>
              </a:rPr>
              <a:t>mm</a:t>
            </a:r>
            <a:endParaRPr sz="13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03617" y="3684016"/>
            <a:ext cx="495300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spc="-5" dirty="0">
                <a:latin typeface="Constantia"/>
                <a:cs typeface="Constantia"/>
              </a:rPr>
              <a:t>maka</a:t>
            </a:r>
            <a:r>
              <a:rPr sz="1300" spc="-100" dirty="0">
                <a:latin typeface="Constantia"/>
                <a:cs typeface="Constantia"/>
              </a:rPr>
              <a:t> </a:t>
            </a:r>
            <a:r>
              <a:rPr sz="1300" dirty="0">
                <a:latin typeface="Constantia"/>
                <a:cs typeface="Constantia"/>
              </a:rPr>
              <a:t>:</a:t>
            </a:r>
            <a:endParaRPr sz="1300">
              <a:latin typeface="Constantia"/>
              <a:cs typeface="Constanti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01077" y="4555490"/>
            <a:ext cx="6023610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spc="-5" dirty="0">
                <a:latin typeface="Constantia"/>
                <a:cs typeface="Constantia"/>
              </a:rPr>
              <a:t>Dengan </a:t>
            </a:r>
            <a:r>
              <a:rPr sz="1300" spc="-10" dirty="0">
                <a:latin typeface="Constantia"/>
                <a:cs typeface="Constantia"/>
              </a:rPr>
              <a:t>demikian </a:t>
            </a:r>
            <a:r>
              <a:rPr sz="1300" spc="-5" dirty="0">
                <a:latin typeface="Constantia"/>
                <a:cs typeface="Constantia"/>
              </a:rPr>
              <a:t>maka </a:t>
            </a:r>
            <a:r>
              <a:rPr sz="1300" spc="-10" dirty="0">
                <a:latin typeface="Constantia"/>
                <a:cs typeface="Constantia"/>
              </a:rPr>
              <a:t>jari-jari minimum </a:t>
            </a:r>
            <a:r>
              <a:rPr sz="1300" spc="-5" dirty="0">
                <a:latin typeface="Constantia"/>
                <a:cs typeface="Constantia"/>
              </a:rPr>
              <a:t>lengkung </a:t>
            </a:r>
            <a:r>
              <a:rPr sz="1300" spc="-10" dirty="0">
                <a:latin typeface="Constantia"/>
                <a:cs typeface="Constantia"/>
              </a:rPr>
              <a:t>lingkaran </a:t>
            </a:r>
            <a:r>
              <a:rPr sz="1300" spc="-5" dirty="0">
                <a:latin typeface="Constantia"/>
                <a:cs typeface="Constantia"/>
              </a:rPr>
              <a:t>pada kondisi ini</a:t>
            </a:r>
            <a:r>
              <a:rPr sz="1300" spc="75" dirty="0">
                <a:latin typeface="Constantia"/>
                <a:cs typeface="Constantia"/>
              </a:rPr>
              <a:t> </a:t>
            </a:r>
            <a:r>
              <a:rPr sz="1300" spc="-5" dirty="0">
                <a:latin typeface="Constantia"/>
                <a:cs typeface="Constantia"/>
              </a:rPr>
              <a:t>ialah</a:t>
            </a:r>
            <a:endParaRPr sz="1300">
              <a:latin typeface="Constantia"/>
              <a:cs typeface="Constanti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45197" y="4880403"/>
            <a:ext cx="7642859" cy="150241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766445">
              <a:lnSpc>
                <a:spcPts val="2110"/>
              </a:lnSpc>
              <a:spcBef>
                <a:spcPts val="130"/>
              </a:spcBef>
              <a:tabLst>
                <a:tab pos="1308100" algn="l"/>
              </a:tabLst>
            </a:pPr>
            <a:r>
              <a:rPr sz="2250" i="1" spc="30" dirty="0">
                <a:latin typeface="Times New Roman"/>
                <a:cs typeface="Times New Roman"/>
              </a:rPr>
              <a:t>R	</a:t>
            </a:r>
            <a:r>
              <a:rPr sz="2250" spc="25" dirty="0">
                <a:latin typeface="Symbol"/>
                <a:cs typeface="Symbol"/>
              </a:rPr>
              <a:t></a:t>
            </a:r>
            <a:r>
              <a:rPr sz="2250" spc="25" dirty="0">
                <a:latin typeface="Times New Roman"/>
                <a:cs typeface="Times New Roman"/>
              </a:rPr>
              <a:t> </a:t>
            </a:r>
            <a:r>
              <a:rPr sz="2250" spc="-35" dirty="0">
                <a:latin typeface="Times New Roman"/>
                <a:cs typeface="Times New Roman"/>
              </a:rPr>
              <a:t>0,08.</a:t>
            </a:r>
            <a:r>
              <a:rPr sz="2250" i="1" spc="-35" dirty="0">
                <a:latin typeface="Times New Roman"/>
                <a:cs typeface="Times New Roman"/>
              </a:rPr>
              <a:t>V</a:t>
            </a:r>
            <a:r>
              <a:rPr sz="2250" i="1" spc="-220" dirty="0">
                <a:latin typeface="Times New Roman"/>
                <a:cs typeface="Times New Roman"/>
              </a:rPr>
              <a:t> </a:t>
            </a:r>
            <a:r>
              <a:rPr sz="1950" spc="30" baseline="42735" dirty="0">
                <a:latin typeface="Times New Roman"/>
                <a:cs typeface="Times New Roman"/>
              </a:rPr>
              <a:t>2</a:t>
            </a:r>
            <a:endParaRPr sz="1950" baseline="42735">
              <a:latin typeface="Times New Roman"/>
              <a:cs typeface="Times New Roman"/>
            </a:endParaRPr>
          </a:p>
          <a:p>
            <a:pPr marL="940435">
              <a:lnSpc>
                <a:spcPts val="969"/>
              </a:lnSpc>
            </a:pPr>
            <a:r>
              <a:rPr sz="1300" spc="15" dirty="0">
                <a:latin typeface="Times New Roman"/>
                <a:cs typeface="Times New Roman"/>
              </a:rPr>
              <a:t>min</a:t>
            </a:r>
            <a:endParaRPr sz="1300">
              <a:latin typeface="Times New Roman"/>
              <a:cs typeface="Times New Roman"/>
            </a:endParaRPr>
          </a:p>
          <a:p>
            <a:pPr marL="63500">
              <a:lnSpc>
                <a:spcPct val="100000"/>
              </a:lnSpc>
              <a:spcBef>
                <a:spcPts val="1190"/>
              </a:spcBef>
            </a:pPr>
            <a:r>
              <a:rPr sz="1300" spc="-5" dirty="0">
                <a:latin typeface="Constantia"/>
                <a:cs typeface="Constantia"/>
              </a:rPr>
              <a:t>dengan </a:t>
            </a:r>
            <a:r>
              <a:rPr sz="1300" dirty="0">
                <a:latin typeface="Constantia"/>
                <a:cs typeface="Constantia"/>
              </a:rPr>
              <a:t>:</a:t>
            </a:r>
            <a:endParaRPr sz="1300">
              <a:latin typeface="Constantia"/>
              <a:cs typeface="Constantia"/>
            </a:endParaRPr>
          </a:p>
          <a:p>
            <a:pPr marL="787400" marR="55880" indent="-628015">
              <a:lnSpc>
                <a:spcPct val="105600"/>
              </a:lnSpc>
              <a:spcBef>
                <a:spcPts val="80"/>
              </a:spcBef>
            </a:pPr>
            <a:r>
              <a:rPr sz="1800" spc="60" dirty="0">
                <a:latin typeface="Cambria Math"/>
                <a:cs typeface="Cambria Math"/>
              </a:rPr>
              <a:t>𝑅</a:t>
            </a:r>
            <a:r>
              <a:rPr sz="1950" spc="89" baseline="-14957" dirty="0">
                <a:latin typeface="Cambria Math"/>
                <a:cs typeface="Cambria Math"/>
              </a:rPr>
              <a:t>𝑚𝑖𝑛 </a:t>
            </a:r>
            <a:r>
              <a:rPr sz="1300" dirty="0">
                <a:latin typeface="Constantia"/>
                <a:cs typeface="Constantia"/>
              </a:rPr>
              <a:t>: </a:t>
            </a:r>
            <a:r>
              <a:rPr sz="1300" spc="-10" dirty="0">
                <a:latin typeface="Constantia"/>
                <a:cs typeface="Constantia"/>
              </a:rPr>
              <a:t>jari-jari minimum </a:t>
            </a:r>
            <a:r>
              <a:rPr sz="1300" spc="-5" dirty="0">
                <a:latin typeface="Constantia"/>
                <a:cs typeface="Constantia"/>
              </a:rPr>
              <a:t>(meter) </a:t>
            </a:r>
            <a:r>
              <a:rPr sz="1300" spc="-10" dirty="0">
                <a:latin typeface="Constantia"/>
                <a:cs typeface="Constantia"/>
              </a:rPr>
              <a:t>yang diperlukan </a:t>
            </a:r>
            <a:r>
              <a:rPr sz="1300" spc="-5" dirty="0">
                <a:latin typeface="Constantia"/>
                <a:cs typeface="Constantia"/>
              </a:rPr>
              <a:t>pada kondisi </a:t>
            </a:r>
            <a:r>
              <a:rPr sz="1300" spc="-15" dirty="0">
                <a:latin typeface="Constantia"/>
                <a:cs typeface="Constantia"/>
              </a:rPr>
              <a:t>gaya </a:t>
            </a:r>
            <a:r>
              <a:rPr sz="1300" spc="-5" dirty="0">
                <a:latin typeface="Constantia"/>
                <a:cs typeface="Constantia"/>
              </a:rPr>
              <a:t>sentrifugal </a:t>
            </a:r>
            <a:r>
              <a:rPr sz="1300" spc="-10" dirty="0">
                <a:latin typeface="Constantia"/>
                <a:cs typeface="Constantia"/>
              </a:rPr>
              <a:t>yang </a:t>
            </a:r>
            <a:r>
              <a:rPr sz="1300" spc="-5" dirty="0">
                <a:latin typeface="Constantia"/>
                <a:cs typeface="Constantia"/>
              </a:rPr>
              <a:t>timbul diimbangi  oleh </a:t>
            </a:r>
            <a:r>
              <a:rPr sz="1300" spc="-15" dirty="0">
                <a:latin typeface="Constantia"/>
                <a:cs typeface="Constantia"/>
              </a:rPr>
              <a:t>gaya </a:t>
            </a:r>
            <a:r>
              <a:rPr sz="1300" spc="-10" dirty="0">
                <a:latin typeface="Constantia"/>
                <a:cs typeface="Constantia"/>
              </a:rPr>
              <a:t>berat </a:t>
            </a:r>
            <a:r>
              <a:rPr sz="1300" spc="-5" dirty="0">
                <a:latin typeface="Constantia"/>
                <a:cs typeface="Constantia"/>
              </a:rPr>
              <a:t>saja, dan menggunakan peninggian</a:t>
            </a:r>
            <a:r>
              <a:rPr sz="1300" spc="-70" dirty="0">
                <a:latin typeface="Constantia"/>
                <a:cs typeface="Constantia"/>
              </a:rPr>
              <a:t> </a:t>
            </a:r>
            <a:r>
              <a:rPr sz="1300" spc="-10" dirty="0">
                <a:latin typeface="Constantia"/>
                <a:cs typeface="Constantia"/>
              </a:rPr>
              <a:t>maksimum</a:t>
            </a:r>
            <a:endParaRPr sz="1300">
              <a:latin typeface="Constantia"/>
              <a:cs typeface="Constantia"/>
            </a:endParaRPr>
          </a:p>
          <a:p>
            <a:pPr marL="362585">
              <a:lnSpc>
                <a:spcPct val="100000"/>
              </a:lnSpc>
              <a:spcBef>
                <a:spcPts val="165"/>
              </a:spcBef>
              <a:tabLst>
                <a:tab pos="693420" algn="l"/>
              </a:tabLst>
            </a:pPr>
            <a:r>
              <a:rPr sz="1300" dirty="0">
                <a:latin typeface="Constantia"/>
                <a:cs typeface="Constantia"/>
              </a:rPr>
              <a:t>V	: </a:t>
            </a:r>
            <a:r>
              <a:rPr sz="1300" spc="-10" dirty="0">
                <a:latin typeface="Constantia"/>
                <a:cs typeface="Constantia"/>
              </a:rPr>
              <a:t>Kecepatan </a:t>
            </a:r>
            <a:r>
              <a:rPr sz="1300" spc="-5" dirty="0">
                <a:latin typeface="Constantia"/>
                <a:cs typeface="Constantia"/>
              </a:rPr>
              <a:t>perancangan</a:t>
            </a:r>
            <a:r>
              <a:rPr sz="1300" spc="10" dirty="0">
                <a:latin typeface="Constantia"/>
                <a:cs typeface="Constantia"/>
              </a:rPr>
              <a:t> </a:t>
            </a:r>
            <a:r>
              <a:rPr sz="1300" spc="-5" dirty="0">
                <a:latin typeface="Constantia"/>
                <a:cs typeface="Constantia"/>
              </a:rPr>
              <a:t>(km/jam)</a:t>
            </a:r>
            <a:endParaRPr sz="1300">
              <a:latin typeface="Constantia"/>
              <a:cs typeface="Constantia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174813" y="2237525"/>
            <a:ext cx="690245" cy="0"/>
          </a:xfrm>
          <a:custGeom>
            <a:avLst/>
            <a:gdLst/>
            <a:ahLst/>
            <a:cxnLst/>
            <a:rect l="l" t="t" r="r" b="b"/>
            <a:pathLst>
              <a:path w="690244">
                <a:moveTo>
                  <a:pt x="0" y="0"/>
                </a:moveTo>
                <a:lnTo>
                  <a:pt x="690003" y="0"/>
                </a:lnTo>
              </a:path>
            </a:pathLst>
          </a:custGeom>
          <a:ln w="108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142438" y="1862820"/>
            <a:ext cx="714375" cy="34036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5"/>
              </a:spcBef>
            </a:pPr>
            <a:r>
              <a:rPr sz="2050" spc="-75" dirty="0">
                <a:latin typeface="Times New Roman"/>
                <a:cs typeface="Times New Roman"/>
              </a:rPr>
              <a:t>8,8.</a:t>
            </a:r>
            <a:r>
              <a:rPr sz="2050" i="1" spc="-75" dirty="0">
                <a:latin typeface="Times New Roman"/>
                <a:cs typeface="Times New Roman"/>
              </a:rPr>
              <a:t>V</a:t>
            </a:r>
            <a:r>
              <a:rPr sz="2050" i="1" spc="-125" dirty="0">
                <a:latin typeface="Times New Roman"/>
                <a:cs typeface="Times New Roman"/>
              </a:rPr>
              <a:t> </a:t>
            </a:r>
            <a:r>
              <a:rPr sz="1800" spc="7" baseline="41666" dirty="0">
                <a:latin typeface="Times New Roman"/>
                <a:cs typeface="Times New Roman"/>
              </a:rPr>
              <a:t>2</a:t>
            </a:r>
            <a:endParaRPr sz="1800" baseline="41666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165795" y="2122707"/>
            <a:ext cx="692785" cy="859790"/>
          </a:xfrm>
          <a:prstGeom prst="rect">
            <a:avLst/>
          </a:prstGeom>
        </p:spPr>
        <p:txBody>
          <a:bodyPr vert="horz" wrap="square" lIns="0" tIns="124460" rIns="0" bIns="0" rtlCol="0">
            <a:spAutoFit/>
          </a:bodyPr>
          <a:lstStyle/>
          <a:p>
            <a:pPr marL="25400" algn="ctr">
              <a:lnSpc>
                <a:spcPct val="100000"/>
              </a:lnSpc>
              <a:spcBef>
                <a:spcPts val="980"/>
              </a:spcBef>
            </a:pPr>
            <a:r>
              <a:rPr sz="2050" i="1" spc="15" dirty="0">
                <a:latin typeface="Times New Roman"/>
                <a:cs typeface="Times New Roman"/>
              </a:rPr>
              <a:t>R</a:t>
            </a:r>
            <a:endParaRPr sz="20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880"/>
              </a:spcBef>
            </a:pPr>
            <a:r>
              <a:rPr sz="1950" spc="-60" dirty="0">
                <a:latin typeface="Times New Roman"/>
                <a:cs typeface="Times New Roman"/>
              </a:rPr>
              <a:t>8,8.</a:t>
            </a:r>
            <a:r>
              <a:rPr sz="1950" i="1" spc="-60" dirty="0">
                <a:latin typeface="Times New Roman"/>
                <a:cs typeface="Times New Roman"/>
              </a:rPr>
              <a:t>V</a:t>
            </a:r>
            <a:r>
              <a:rPr sz="1950" i="1" spc="-114" dirty="0">
                <a:latin typeface="Times New Roman"/>
                <a:cs typeface="Times New Roman"/>
              </a:rPr>
              <a:t> </a:t>
            </a:r>
            <a:r>
              <a:rPr sz="1725" spc="15" baseline="43478" dirty="0">
                <a:latin typeface="Times New Roman"/>
                <a:cs typeface="Times New Roman"/>
              </a:rPr>
              <a:t>2</a:t>
            </a:r>
            <a:endParaRPr sz="1725" baseline="43478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746233" y="2027786"/>
            <a:ext cx="370205" cy="34036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050" i="1" spc="15" dirty="0">
                <a:latin typeface="Times New Roman"/>
                <a:cs typeface="Times New Roman"/>
              </a:rPr>
              <a:t>h</a:t>
            </a:r>
            <a:r>
              <a:rPr sz="2050" i="1" spc="-70" dirty="0">
                <a:latin typeface="Times New Roman"/>
                <a:cs typeface="Times New Roman"/>
              </a:rPr>
              <a:t> </a:t>
            </a:r>
            <a:r>
              <a:rPr sz="2050" spc="15" dirty="0">
                <a:latin typeface="Symbol"/>
                <a:cs typeface="Symbol"/>
              </a:rPr>
              <a:t></a:t>
            </a:r>
            <a:endParaRPr sz="2050">
              <a:latin typeface="Symbol"/>
              <a:cs typeface="Symbo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198862" y="3015022"/>
            <a:ext cx="666115" cy="0"/>
          </a:xfrm>
          <a:custGeom>
            <a:avLst/>
            <a:gdLst/>
            <a:ahLst/>
            <a:cxnLst/>
            <a:rect l="l" t="t" r="r" b="b"/>
            <a:pathLst>
              <a:path w="666114">
                <a:moveTo>
                  <a:pt x="0" y="0"/>
                </a:moveTo>
                <a:lnTo>
                  <a:pt x="665707" y="0"/>
                </a:lnTo>
              </a:path>
            </a:pathLst>
          </a:custGeom>
          <a:ln w="1043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457890" y="3010282"/>
            <a:ext cx="153670" cy="3282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950" i="1" spc="30" dirty="0">
                <a:latin typeface="Times New Roman"/>
                <a:cs typeface="Times New Roman"/>
              </a:rPr>
              <a:t>h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52415" y="2813006"/>
            <a:ext cx="391160" cy="3282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950" i="1" spc="35" dirty="0">
                <a:latin typeface="Times New Roman"/>
                <a:cs typeface="Times New Roman"/>
              </a:rPr>
              <a:t>R</a:t>
            </a:r>
            <a:r>
              <a:rPr sz="1950" i="1" spc="-30" dirty="0">
                <a:latin typeface="Times New Roman"/>
                <a:cs typeface="Times New Roman"/>
              </a:rPr>
              <a:t> </a:t>
            </a:r>
            <a:r>
              <a:rPr sz="1950" spc="30" dirty="0">
                <a:latin typeface="Symbol"/>
                <a:cs typeface="Symbol"/>
              </a:rPr>
              <a:t></a:t>
            </a:r>
            <a:endParaRPr sz="1950">
              <a:latin typeface="Symbol"/>
              <a:cs typeface="Symbol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4053204" y="224091"/>
            <a:ext cx="460121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10" dirty="0"/>
              <a:t>Lengkung</a:t>
            </a:r>
            <a:r>
              <a:rPr sz="4400" spc="-45" dirty="0"/>
              <a:t> </a:t>
            </a:r>
            <a:r>
              <a:rPr sz="4400" spc="-20" dirty="0"/>
              <a:t>Lingkaran</a:t>
            </a:r>
            <a:endParaRPr sz="4400"/>
          </a:p>
        </p:txBody>
      </p:sp>
      <p:sp>
        <p:nvSpPr>
          <p:cNvPr id="17" name="object 17"/>
          <p:cNvSpPr txBox="1"/>
          <p:nvPr/>
        </p:nvSpPr>
        <p:spPr>
          <a:xfrm>
            <a:off x="402272" y="1287145"/>
            <a:ext cx="684593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indent="-287655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300355" algn="l"/>
              </a:tabLst>
            </a:pPr>
            <a:r>
              <a:rPr sz="1800" b="1" spc="-20" dirty="0">
                <a:solidFill>
                  <a:srgbClr val="C00000"/>
                </a:solidFill>
                <a:latin typeface="Constantia"/>
                <a:cs typeface="Constantia"/>
              </a:rPr>
              <a:t>Gaya </a:t>
            </a:r>
            <a:r>
              <a:rPr sz="1800" b="1" spc="-5" dirty="0">
                <a:solidFill>
                  <a:srgbClr val="C00000"/>
                </a:solidFill>
                <a:latin typeface="Constantia"/>
                <a:cs typeface="Constantia"/>
              </a:rPr>
              <a:t>Sentrifugal </a:t>
            </a:r>
            <a:r>
              <a:rPr sz="1800" b="1" spc="-10" dirty="0">
                <a:solidFill>
                  <a:srgbClr val="C00000"/>
                </a:solidFill>
                <a:latin typeface="Constantia"/>
                <a:cs typeface="Constantia"/>
              </a:rPr>
              <a:t>yang </a:t>
            </a:r>
            <a:r>
              <a:rPr sz="1800" b="1" spc="-5" dirty="0">
                <a:solidFill>
                  <a:srgbClr val="C00000"/>
                </a:solidFill>
                <a:latin typeface="Constantia"/>
                <a:cs typeface="Constantia"/>
              </a:rPr>
              <a:t>Timbul </a:t>
            </a:r>
            <a:r>
              <a:rPr sz="1800" b="1" dirty="0">
                <a:solidFill>
                  <a:srgbClr val="C00000"/>
                </a:solidFill>
                <a:latin typeface="Constantia"/>
                <a:cs typeface="Constantia"/>
              </a:rPr>
              <a:t>diimbangi</a:t>
            </a:r>
            <a:r>
              <a:rPr sz="1800" b="1" spc="-320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Constantia"/>
                <a:cs typeface="Constantia"/>
              </a:rPr>
              <a:t>oleh </a:t>
            </a:r>
            <a:r>
              <a:rPr sz="1800" b="1" spc="-20" dirty="0">
                <a:solidFill>
                  <a:srgbClr val="C00000"/>
                </a:solidFill>
                <a:latin typeface="Constantia"/>
                <a:cs typeface="Constantia"/>
              </a:rPr>
              <a:t>Gaya </a:t>
            </a:r>
            <a:r>
              <a:rPr sz="1800" b="1" spc="-10" dirty="0">
                <a:solidFill>
                  <a:srgbClr val="C00000"/>
                </a:solidFill>
                <a:latin typeface="Constantia"/>
                <a:cs typeface="Constantia"/>
              </a:rPr>
              <a:t>Berat </a:t>
            </a:r>
            <a:r>
              <a:rPr sz="1800" b="1" spc="-5" dirty="0">
                <a:solidFill>
                  <a:srgbClr val="C00000"/>
                </a:solidFill>
                <a:latin typeface="Constantia"/>
                <a:cs typeface="Constantia"/>
              </a:rPr>
              <a:t>saja</a:t>
            </a:r>
            <a:endParaRPr sz="1800">
              <a:latin typeface="Constantia"/>
              <a:cs typeface="Constantia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246016" y="4160788"/>
            <a:ext cx="696595" cy="0"/>
          </a:xfrm>
          <a:custGeom>
            <a:avLst/>
            <a:gdLst/>
            <a:ahLst/>
            <a:cxnLst/>
            <a:rect l="l" t="t" r="r" b="b"/>
            <a:pathLst>
              <a:path w="696594">
                <a:moveTo>
                  <a:pt x="0" y="0"/>
                </a:moveTo>
                <a:lnTo>
                  <a:pt x="696520" y="0"/>
                </a:lnTo>
              </a:path>
            </a:pathLst>
          </a:custGeom>
          <a:ln w="103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2368402" y="4155843"/>
            <a:ext cx="431800" cy="323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50" spc="90" dirty="0">
                <a:latin typeface="Times New Roman"/>
                <a:cs typeface="Times New Roman"/>
              </a:rPr>
              <a:t>110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8521700" y="6556226"/>
            <a:ext cx="20701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sz="1200" dirty="0">
                <a:solidFill>
                  <a:srgbClr val="045C75"/>
                </a:solidFill>
                <a:latin typeface="Constantia"/>
                <a:cs typeface="Constantia"/>
              </a:rPr>
              <a:t>14</a:t>
            </a:fld>
            <a:endParaRPr sz="1200">
              <a:latin typeface="Constantia"/>
              <a:cs typeface="Constanti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213535" y="3806097"/>
            <a:ext cx="727710" cy="323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950" spc="-10" dirty="0">
                <a:latin typeface="Times New Roman"/>
                <a:cs typeface="Times New Roman"/>
              </a:rPr>
              <a:t>8,8.</a:t>
            </a:r>
            <a:r>
              <a:rPr sz="1950" i="1" spc="-10" dirty="0">
                <a:latin typeface="Times New Roman"/>
                <a:cs typeface="Times New Roman"/>
              </a:rPr>
              <a:t>V</a:t>
            </a:r>
            <a:r>
              <a:rPr sz="1950" i="1" spc="-130" dirty="0">
                <a:latin typeface="Times New Roman"/>
                <a:cs typeface="Times New Roman"/>
              </a:rPr>
              <a:t> </a:t>
            </a:r>
            <a:r>
              <a:rPr sz="1650" spc="104" baseline="42929" dirty="0">
                <a:latin typeface="Times New Roman"/>
                <a:cs typeface="Times New Roman"/>
              </a:rPr>
              <a:t>2</a:t>
            </a:r>
            <a:endParaRPr sz="1650" baseline="42929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785845" y="3962253"/>
            <a:ext cx="406400" cy="323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50" i="1" spc="110" dirty="0">
                <a:latin typeface="Times New Roman"/>
                <a:cs typeface="Times New Roman"/>
              </a:rPr>
              <a:t>R</a:t>
            </a:r>
            <a:r>
              <a:rPr sz="1950" i="1" spc="-45" dirty="0">
                <a:latin typeface="Times New Roman"/>
                <a:cs typeface="Times New Roman"/>
              </a:rPr>
              <a:t> </a:t>
            </a:r>
            <a:r>
              <a:rPr sz="1950" spc="95" dirty="0">
                <a:latin typeface="Symbol"/>
                <a:cs typeface="Symbol"/>
              </a:rPr>
              <a:t></a:t>
            </a:r>
            <a:endParaRPr sz="1950">
              <a:latin typeface="Symbol"/>
              <a:cs typeface="Symbo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39712" y="1287145"/>
            <a:ext cx="8706485" cy="28054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marR="5080" indent="-2870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720" algn="l"/>
              </a:tabLst>
            </a:pPr>
            <a:r>
              <a:rPr sz="1900" b="1" spc="-20" dirty="0">
                <a:solidFill>
                  <a:srgbClr val="C00000"/>
                </a:solidFill>
                <a:latin typeface="Constantia"/>
                <a:cs typeface="Constantia"/>
              </a:rPr>
              <a:t>Gaya</a:t>
            </a:r>
            <a:r>
              <a:rPr sz="1900" b="1" spc="-55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900" b="1" spc="-5" dirty="0">
                <a:solidFill>
                  <a:srgbClr val="C00000"/>
                </a:solidFill>
                <a:latin typeface="Constantia"/>
                <a:cs typeface="Constantia"/>
              </a:rPr>
              <a:t>Sentrifugal</a:t>
            </a:r>
            <a:r>
              <a:rPr sz="1900" b="1" spc="-85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900" b="1" spc="-5" dirty="0">
                <a:solidFill>
                  <a:srgbClr val="C00000"/>
                </a:solidFill>
                <a:latin typeface="Constantia"/>
                <a:cs typeface="Constantia"/>
              </a:rPr>
              <a:t>yang</a:t>
            </a:r>
            <a:r>
              <a:rPr sz="1900" b="1" spc="-65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900" b="1" dirty="0">
                <a:solidFill>
                  <a:srgbClr val="C00000"/>
                </a:solidFill>
                <a:latin typeface="Constantia"/>
                <a:cs typeface="Constantia"/>
              </a:rPr>
              <a:t>Timbul</a:t>
            </a:r>
            <a:r>
              <a:rPr sz="1900" b="1" spc="-80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900" b="1" dirty="0">
                <a:solidFill>
                  <a:srgbClr val="C00000"/>
                </a:solidFill>
                <a:latin typeface="Constantia"/>
                <a:cs typeface="Constantia"/>
              </a:rPr>
              <a:t>diimbangi</a:t>
            </a:r>
            <a:r>
              <a:rPr sz="1900" b="1" spc="-95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900" b="1" dirty="0">
                <a:solidFill>
                  <a:srgbClr val="C00000"/>
                </a:solidFill>
                <a:latin typeface="Constantia"/>
                <a:cs typeface="Constantia"/>
              </a:rPr>
              <a:t>oleh</a:t>
            </a:r>
            <a:r>
              <a:rPr sz="1900" b="1" spc="-30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900" b="1" spc="-20" dirty="0">
                <a:solidFill>
                  <a:srgbClr val="C00000"/>
                </a:solidFill>
                <a:latin typeface="Constantia"/>
                <a:cs typeface="Constantia"/>
              </a:rPr>
              <a:t>Gaya</a:t>
            </a:r>
            <a:r>
              <a:rPr sz="1900" b="1" spc="-60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900" b="1" spc="-15" dirty="0">
                <a:solidFill>
                  <a:srgbClr val="C00000"/>
                </a:solidFill>
                <a:latin typeface="Constantia"/>
                <a:cs typeface="Constantia"/>
              </a:rPr>
              <a:t>Berat</a:t>
            </a:r>
            <a:r>
              <a:rPr sz="1900" b="1" spc="-95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900" b="1" dirty="0">
                <a:solidFill>
                  <a:srgbClr val="C00000"/>
                </a:solidFill>
                <a:latin typeface="Constantia"/>
                <a:cs typeface="Constantia"/>
              </a:rPr>
              <a:t>dan</a:t>
            </a:r>
            <a:r>
              <a:rPr sz="1900" b="1" spc="-50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900" b="1" spc="-5" dirty="0">
                <a:solidFill>
                  <a:srgbClr val="C00000"/>
                </a:solidFill>
                <a:latin typeface="Constantia"/>
                <a:cs typeface="Constantia"/>
              </a:rPr>
              <a:t>Kemampuan  </a:t>
            </a:r>
            <a:r>
              <a:rPr sz="1900" b="1" dirty="0">
                <a:solidFill>
                  <a:srgbClr val="C00000"/>
                </a:solidFill>
                <a:latin typeface="Constantia"/>
                <a:cs typeface="Constantia"/>
              </a:rPr>
              <a:t>Dukung </a:t>
            </a:r>
            <a:r>
              <a:rPr sz="1900" b="1" spc="-10" dirty="0">
                <a:solidFill>
                  <a:srgbClr val="C00000"/>
                </a:solidFill>
                <a:latin typeface="Constantia"/>
                <a:cs typeface="Constantia"/>
              </a:rPr>
              <a:t>Komponen Struktural </a:t>
            </a:r>
            <a:r>
              <a:rPr sz="1900" b="1" spc="-5" dirty="0">
                <a:solidFill>
                  <a:srgbClr val="C00000"/>
                </a:solidFill>
                <a:latin typeface="Constantia"/>
                <a:cs typeface="Constantia"/>
              </a:rPr>
              <a:t>Jalan</a:t>
            </a:r>
            <a:r>
              <a:rPr sz="1900" b="1" spc="-145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900" b="1" spc="-10" dirty="0">
                <a:solidFill>
                  <a:srgbClr val="C00000"/>
                </a:solidFill>
                <a:latin typeface="Constantia"/>
                <a:cs typeface="Constantia"/>
              </a:rPr>
              <a:t>Rel</a:t>
            </a:r>
            <a:endParaRPr sz="1900">
              <a:latin typeface="Constantia"/>
              <a:cs typeface="Constantia"/>
            </a:endParaRPr>
          </a:p>
          <a:p>
            <a:pPr marL="613410" marR="75565" lvl="1" indent="-274955" algn="just">
              <a:lnSpc>
                <a:spcPct val="100000"/>
              </a:lnSpc>
              <a:spcBef>
                <a:spcPts val="1680"/>
              </a:spcBef>
              <a:buClr>
                <a:srgbClr val="C00000"/>
              </a:buClr>
              <a:buFont typeface="Wingdings 2"/>
              <a:buChar char=""/>
              <a:tabLst>
                <a:tab pos="614045" algn="l"/>
              </a:tabLst>
            </a:pPr>
            <a:r>
              <a:rPr sz="1900" spc="-10" dirty="0">
                <a:latin typeface="Constantia"/>
                <a:cs typeface="Constantia"/>
              </a:rPr>
              <a:t>Kemampuan </a:t>
            </a:r>
            <a:r>
              <a:rPr sz="1900" spc="-5" dirty="0">
                <a:latin typeface="Constantia"/>
                <a:cs typeface="Constantia"/>
              </a:rPr>
              <a:t>dukung </a:t>
            </a:r>
            <a:r>
              <a:rPr sz="1900" spc="-15" dirty="0">
                <a:latin typeface="Constantia"/>
                <a:cs typeface="Constantia"/>
              </a:rPr>
              <a:t>komponen </a:t>
            </a:r>
            <a:r>
              <a:rPr sz="1900" spc="-5" dirty="0">
                <a:latin typeface="Constantia"/>
                <a:cs typeface="Constantia"/>
              </a:rPr>
              <a:t>struktur </a:t>
            </a:r>
            <a:r>
              <a:rPr sz="1900" dirty="0">
                <a:latin typeface="Constantia"/>
                <a:cs typeface="Constantia"/>
              </a:rPr>
              <a:t>jalan </a:t>
            </a:r>
            <a:r>
              <a:rPr sz="1900" spc="-10" dirty="0">
                <a:latin typeface="Constantia"/>
                <a:cs typeface="Constantia"/>
              </a:rPr>
              <a:t>rel </a:t>
            </a:r>
            <a:r>
              <a:rPr sz="1900" spc="-5" dirty="0">
                <a:latin typeface="Constantia"/>
                <a:cs typeface="Constantia"/>
              </a:rPr>
              <a:t>yang dimaksud </a:t>
            </a:r>
            <a:r>
              <a:rPr sz="1900" dirty="0">
                <a:latin typeface="Constantia"/>
                <a:cs typeface="Constantia"/>
              </a:rPr>
              <a:t>di </a:t>
            </a:r>
            <a:r>
              <a:rPr sz="1900" spc="-10" dirty="0">
                <a:latin typeface="Constantia"/>
                <a:cs typeface="Constantia"/>
              </a:rPr>
              <a:t>sini  </a:t>
            </a:r>
            <a:r>
              <a:rPr sz="1900" dirty="0">
                <a:latin typeface="Constantia"/>
                <a:cs typeface="Constantia"/>
              </a:rPr>
              <a:t>ialah </a:t>
            </a:r>
            <a:r>
              <a:rPr sz="1900" spc="-10" dirty="0">
                <a:latin typeface="Constantia"/>
                <a:cs typeface="Constantia"/>
              </a:rPr>
              <a:t>kemampaun dukung </a:t>
            </a:r>
            <a:r>
              <a:rPr sz="1900" spc="-5" dirty="0">
                <a:latin typeface="Constantia"/>
                <a:cs typeface="Constantia"/>
              </a:rPr>
              <a:t>total yang dapat diberikan oleh </a:t>
            </a:r>
            <a:r>
              <a:rPr sz="1900" spc="-10" dirty="0">
                <a:latin typeface="Constantia"/>
                <a:cs typeface="Constantia"/>
              </a:rPr>
              <a:t>komponen  </a:t>
            </a:r>
            <a:r>
              <a:rPr sz="1900" spc="-5" dirty="0">
                <a:latin typeface="Constantia"/>
                <a:cs typeface="Constantia"/>
              </a:rPr>
              <a:t>struktur </a:t>
            </a:r>
            <a:r>
              <a:rPr sz="1900" dirty="0">
                <a:latin typeface="Constantia"/>
                <a:cs typeface="Constantia"/>
              </a:rPr>
              <a:t>jalan </a:t>
            </a:r>
            <a:r>
              <a:rPr sz="1900" spc="-5" dirty="0">
                <a:latin typeface="Constantia"/>
                <a:cs typeface="Constantia"/>
              </a:rPr>
              <a:t>rel, </a:t>
            </a:r>
            <a:r>
              <a:rPr sz="1900" spc="-10" dirty="0">
                <a:latin typeface="Constantia"/>
                <a:cs typeface="Constantia"/>
              </a:rPr>
              <a:t>yaitu </a:t>
            </a:r>
            <a:r>
              <a:rPr sz="1900" dirty="0">
                <a:latin typeface="Constantia"/>
                <a:cs typeface="Constantia"/>
              </a:rPr>
              <a:t>: </a:t>
            </a:r>
            <a:r>
              <a:rPr sz="1900" spc="-5" dirty="0">
                <a:latin typeface="Constantia"/>
                <a:cs typeface="Constantia"/>
              </a:rPr>
              <a:t>rel, sambungan rel, penambat </a:t>
            </a:r>
            <a:r>
              <a:rPr sz="1900" spc="-10" dirty="0">
                <a:latin typeface="Constantia"/>
                <a:cs typeface="Constantia"/>
              </a:rPr>
              <a:t>rel, </a:t>
            </a:r>
            <a:r>
              <a:rPr sz="1900" spc="-5" dirty="0">
                <a:latin typeface="Constantia"/>
                <a:cs typeface="Constantia"/>
              </a:rPr>
              <a:t>bantalan </a:t>
            </a:r>
            <a:r>
              <a:rPr sz="1900" dirty="0">
                <a:latin typeface="Constantia"/>
                <a:cs typeface="Constantia"/>
              </a:rPr>
              <a:t>dan  </a:t>
            </a:r>
            <a:r>
              <a:rPr sz="1900" spc="-5" dirty="0">
                <a:latin typeface="Constantia"/>
                <a:cs typeface="Constantia"/>
              </a:rPr>
              <a:t>balas.</a:t>
            </a:r>
            <a:endParaRPr sz="1900">
              <a:latin typeface="Constantia"/>
              <a:cs typeface="Constantia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Clr>
                <a:srgbClr val="C00000"/>
              </a:buClr>
              <a:buFont typeface="Wingdings 2"/>
              <a:buChar char=""/>
            </a:pPr>
            <a:endParaRPr sz="1600">
              <a:latin typeface="Constantia"/>
              <a:cs typeface="Constantia"/>
            </a:endParaRPr>
          </a:p>
          <a:p>
            <a:pPr marL="274320" marR="75565" lvl="1" indent="-274320" algn="r">
              <a:lnSpc>
                <a:spcPct val="100000"/>
              </a:lnSpc>
              <a:spcBef>
                <a:spcPts val="5"/>
              </a:spcBef>
              <a:buClr>
                <a:srgbClr val="C00000"/>
              </a:buClr>
              <a:buFont typeface="Wingdings 2"/>
              <a:buChar char=""/>
              <a:tabLst>
                <a:tab pos="274320" algn="l"/>
                <a:tab pos="274955" algn="l"/>
              </a:tabLst>
            </a:pPr>
            <a:r>
              <a:rPr sz="1900" spc="-10" dirty="0">
                <a:latin typeface="Constantia"/>
                <a:cs typeface="Constantia"/>
              </a:rPr>
              <a:t>Gaya </a:t>
            </a:r>
            <a:r>
              <a:rPr sz="1900" spc="-5" dirty="0">
                <a:latin typeface="Constantia"/>
                <a:cs typeface="Constantia"/>
              </a:rPr>
              <a:t>sentrifugal  yang  timbul  diimbangi  oleh  </a:t>
            </a:r>
            <a:r>
              <a:rPr sz="1900" spc="-10" dirty="0">
                <a:latin typeface="Constantia"/>
                <a:cs typeface="Constantia"/>
              </a:rPr>
              <a:t>gaya  </a:t>
            </a:r>
            <a:r>
              <a:rPr sz="1900" spc="-15" dirty="0">
                <a:latin typeface="Constantia"/>
                <a:cs typeface="Constantia"/>
              </a:rPr>
              <a:t>berat  </a:t>
            </a:r>
            <a:r>
              <a:rPr sz="1900" spc="-10" dirty="0">
                <a:latin typeface="Constantia"/>
                <a:cs typeface="Constantia"/>
              </a:rPr>
              <a:t>dan</a:t>
            </a:r>
            <a:r>
              <a:rPr sz="1900" spc="75" dirty="0">
                <a:latin typeface="Constantia"/>
                <a:cs typeface="Constantia"/>
              </a:rPr>
              <a:t> </a:t>
            </a:r>
            <a:r>
              <a:rPr sz="1900" spc="-10" dirty="0">
                <a:latin typeface="Constantia"/>
                <a:cs typeface="Constantia"/>
              </a:rPr>
              <a:t>kemampuan</a:t>
            </a:r>
            <a:endParaRPr sz="1900">
              <a:latin typeface="Constantia"/>
              <a:cs typeface="Constantia"/>
            </a:endParaRPr>
          </a:p>
          <a:p>
            <a:pPr marR="81280" algn="r">
              <a:lnSpc>
                <a:spcPct val="100000"/>
              </a:lnSpc>
              <a:tabLst>
                <a:tab pos="939800" algn="l"/>
                <a:tab pos="2197100" algn="l"/>
                <a:tab pos="2835275" algn="l"/>
                <a:tab pos="3307715" algn="l"/>
                <a:tab pos="4359275" algn="l"/>
                <a:tab pos="5962650" algn="l"/>
                <a:tab pos="7233284" algn="l"/>
              </a:tabLst>
            </a:pPr>
            <a:r>
              <a:rPr sz="1900" spc="-5" dirty="0">
                <a:latin typeface="Constantia"/>
                <a:cs typeface="Constantia"/>
              </a:rPr>
              <a:t>duku</a:t>
            </a:r>
            <a:r>
              <a:rPr sz="1900" spc="-15" dirty="0">
                <a:latin typeface="Constantia"/>
                <a:cs typeface="Constantia"/>
              </a:rPr>
              <a:t>n</a:t>
            </a:r>
            <a:r>
              <a:rPr sz="1900" dirty="0">
                <a:latin typeface="Constantia"/>
                <a:cs typeface="Constantia"/>
              </a:rPr>
              <a:t>g	</a:t>
            </a:r>
            <a:r>
              <a:rPr sz="1900" spc="-40" dirty="0">
                <a:latin typeface="Constantia"/>
                <a:cs typeface="Constantia"/>
              </a:rPr>
              <a:t>k</a:t>
            </a:r>
            <a:r>
              <a:rPr sz="1900" spc="-10" dirty="0">
                <a:latin typeface="Constantia"/>
                <a:cs typeface="Constantia"/>
              </a:rPr>
              <a:t>o</a:t>
            </a:r>
            <a:r>
              <a:rPr sz="1900" spc="-5" dirty="0">
                <a:latin typeface="Constantia"/>
                <a:cs typeface="Constantia"/>
              </a:rPr>
              <a:t>m</a:t>
            </a:r>
            <a:r>
              <a:rPr sz="1900" spc="-15" dirty="0">
                <a:latin typeface="Constantia"/>
                <a:cs typeface="Constantia"/>
              </a:rPr>
              <a:t>p</a:t>
            </a:r>
            <a:r>
              <a:rPr sz="1900" spc="-10" dirty="0">
                <a:latin typeface="Constantia"/>
                <a:cs typeface="Constantia"/>
              </a:rPr>
              <a:t>on</a:t>
            </a:r>
            <a:r>
              <a:rPr sz="1900" spc="5" dirty="0">
                <a:latin typeface="Constantia"/>
                <a:cs typeface="Constantia"/>
              </a:rPr>
              <a:t>e</a:t>
            </a:r>
            <a:r>
              <a:rPr sz="1900" dirty="0">
                <a:latin typeface="Constantia"/>
                <a:cs typeface="Constantia"/>
              </a:rPr>
              <a:t>n	</a:t>
            </a:r>
            <a:r>
              <a:rPr sz="1900" spc="-5" dirty="0">
                <a:latin typeface="Constantia"/>
                <a:cs typeface="Constantia"/>
              </a:rPr>
              <a:t>ja</a:t>
            </a:r>
            <a:r>
              <a:rPr sz="1900" spc="5" dirty="0">
                <a:latin typeface="Constantia"/>
                <a:cs typeface="Constantia"/>
              </a:rPr>
              <a:t>l</a:t>
            </a:r>
            <a:r>
              <a:rPr sz="1900" spc="-15" dirty="0">
                <a:latin typeface="Constantia"/>
                <a:cs typeface="Constantia"/>
              </a:rPr>
              <a:t>a</a:t>
            </a:r>
            <a:r>
              <a:rPr sz="1900" dirty="0">
                <a:latin typeface="Constantia"/>
                <a:cs typeface="Constantia"/>
              </a:rPr>
              <a:t>n	</a:t>
            </a:r>
            <a:r>
              <a:rPr sz="1900" spc="-30" dirty="0">
                <a:latin typeface="Constantia"/>
                <a:cs typeface="Constantia"/>
              </a:rPr>
              <a:t>r</a:t>
            </a:r>
            <a:r>
              <a:rPr sz="1900" spc="5" dirty="0">
                <a:latin typeface="Constantia"/>
                <a:cs typeface="Constantia"/>
              </a:rPr>
              <a:t>el</a:t>
            </a:r>
            <a:r>
              <a:rPr sz="1900" dirty="0">
                <a:latin typeface="Constantia"/>
                <a:cs typeface="Constantia"/>
              </a:rPr>
              <a:t>,	</a:t>
            </a:r>
            <a:r>
              <a:rPr sz="1900" spc="-15" dirty="0">
                <a:latin typeface="Constantia"/>
                <a:cs typeface="Constantia"/>
              </a:rPr>
              <a:t>s</a:t>
            </a:r>
            <a:r>
              <a:rPr sz="1900" spc="5" dirty="0">
                <a:latin typeface="Constantia"/>
                <a:cs typeface="Constantia"/>
              </a:rPr>
              <a:t>e</a:t>
            </a:r>
            <a:r>
              <a:rPr sz="1900" dirty="0">
                <a:latin typeface="Constantia"/>
                <a:cs typeface="Constantia"/>
              </a:rPr>
              <a:t>hi</a:t>
            </a:r>
            <a:r>
              <a:rPr sz="1900" spc="-10" dirty="0">
                <a:latin typeface="Constantia"/>
                <a:cs typeface="Constantia"/>
              </a:rPr>
              <a:t>ng</a:t>
            </a:r>
            <a:r>
              <a:rPr sz="1900" spc="-30" dirty="0">
                <a:latin typeface="Constantia"/>
                <a:cs typeface="Constantia"/>
              </a:rPr>
              <a:t>g</a:t>
            </a:r>
            <a:r>
              <a:rPr sz="1900" dirty="0">
                <a:latin typeface="Constantia"/>
                <a:cs typeface="Constantia"/>
              </a:rPr>
              <a:t>a	</a:t>
            </a:r>
            <a:r>
              <a:rPr sz="1900" spc="-5" dirty="0">
                <a:latin typeface="Constantia"/>
                <a:cs typeface="Constantia"/>
              </a:rPr>
              <a:t>meni</a:t>
            </a:r>
            <a:r>
              <a:rPr sz="1900" spc="-10" dirty="0">
                <a:latin typeface="Constantia"/>
                <a:cs typeface="Constantia"/>
              </a:rPr>
              <a:t>m</a:t>
            </a:r>
            <a:r>
              <a:rPr sz="1900" spc="-5" dirty="0">
                <a:latin typeface="Constantia"/>
                <a:cs typeface="Constantia"/>
              </a:rPr>
              <a:t>bulk</a:t>
            </a:r>
            <a:r>
              <a:rPr sz="1900" spc="5" dirty="0">
                <a:latin typeface="Constantia"/>
                <a:cs typeface="Constantia"/>
              </a:rPr>
              <a:t>a</a:t>
            </a:r>
            <a:r>
              <a:rPr sz="1900" dirty="0">
                <a:latin typeface="Constantia"/>
                <a:cs typeface="Constantia"/>
              </a:rPr>
              <a:t>n	per</a:t>
            </a:r>
            <a:r>
              <a:rPr sz="1900" spc="-15" dirty="0">
                <a:latin typeface="Constantia"/>
                <a:cs typeface="Constantia"/>
              </a:rPr>
              <a:t>s</a:t>
            </a:r>
            <a:r>
              <a:rPr sz="1900" spc="5" dirty="0">
                <a:latin typeface="Constantia"/>
                <a:cs typeface="Constantia"/>
              </a:rPr>
              <a:t>a</a:t>
            </a:r>
            <a:r>
              <a:rPr sz="1900" spc="-5" dirty="0">
                <a:latin typeface="Constantia"/>
                <a:cs typeface="Constantia"/>
              </a:rPr>
              <a:t>ma</a:t>
            </a:r>
            <a:r>
              <a:rPr sz="1900" spc="5" dirty="0">
                <a:latin typeface="Constantia"/>
                <a:cs typeface="Constantia"/>
              </a:rPr>
              <a:t>a</a:t>
            </a:r>
            <a:r>
              <a:rPr sz="1900" dirty="0">
                <a:latin typeface="Constantia"/>
                <a:cs typeface="Constantia"/>
              </a:rPr>
              <a:t>n	</a:t>
            </a:r>
            <a:r>
              <a:rPr sz="1900" spc="-15" dirty="0">
                <a:latin typeface="Constantia"/>
                <a:cs typeface="Constantia"/>
              </a:rPr>
              <a:t>s</a:t>
            </a:r>
            <a:r>
              <a:rPr sz="1900" spc="5" dirty="0">
                <a:latin typeface="Constantia"/>
                <a:cs typeface="Constantia"/>
              </a:rPr>
              <a:t>e</a:t>
            </a:r>
            <a:r>
              <a:rPr sz="1900" spc="-5" dirty="0">
                <a:latin typeface="Constantia"/>
                <a:cs typeface="Constantia"/>
              </a:rPr>
              <a:t>b</a:t>
            </a:r>
            <a:r>
              <a:rPr sz="1900" spc="-15" dirty="0">
                <a:latin typeface="Constantia"/>
                <a:cs typeface="Constantia"/>
              </a:rPr>
              <a:t>a</a:t>
            </a:r>
            <a:r>
              <a:rPr sz="1900" spc="-10" dirty="0">
                <a:latin typeface="Constantia"/>
                <a:cs typeface="Constantia"/>
              </a:rPr>
              <a:t>g</a:t>
            </a:r>
            <a:r>
              <a:rPr sz="1900" spc="5" dirty="0">
                <a:latin typeface="Constantia"/>
                <a:cs typeface="Constantia"/>
              </a:rPr>
              <a:t>a</a:t>
            </a:r>
            <a:r>
              <a:rPr sz="1900" dirty="0">
                <a:latin typeface="Constantia"/>
                <a:cs typeface="Constantia"/>
              </a:rPr>
              <a:t>i</a:t>
            </a:r>
            <a:endParaRPr sz="1900">
              <a:latin typeface="Constantia"/>
              <a:cs typeface="Constantia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053204" y="224091"/>
            <a:ext cx="460121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10" dirty="0"/>
              <a:t>Lengkung</a:t>
            </a:r>
            <a:r>
              <a:rPr sz="4400" spc="-45" dirty="0"/>
              <a:t> </a:t>
            </a:r>
            <a:r>
              <a:rPr sz="4400" spc="-20" dirty="0"/>
              <a:t>Lingkaran</a:t>
            </a:r>
            <a:endParaRPr sz="4400"/>
          </a:p>
        </p:txBody>
      </p:sp>
      <p:sp>
        <p:nvSpPr>
          <p:cNvPr id="5" name="object 5"/>
          <p:cNvSpPr/>
          <p:nvPr/>
        </p:nvSpPr>
        <p:spPr>
          <a:xfrm>
            <a:off x="512" y="1196721"/>
            <a:ext cx="9144000" cy="0"/>
          </a:xfrm>
          <a:custGeom>
            <a:avLst/>
            <a:gdLst/>
            <a:ahLst/>
            <a:cxnLst/>
            <a:rect l="l" t="t" r="r" b="b"/>
            <a:pathLst>
              <a:path w="9144000">
                <a:moveTo>
                  <a:pt x="0" y="0"/>
                </a:moveTo>
                <a:lnTo>
                  <a:pt x="9143995" y="0"/>
                </a:lnTo>
              </a:path>
            </a:pathLst>
          </a:custGeom>
          <a:ln w="28575">
            <a:solidFill>
              <a:srgbClr val="05509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41057" y="3998444"/>
            <a:ext cx="2850515" cy="691515"/>
          </a:xfrm>
          <a:prstGeom prst="rect">
            <a:avLst/>
          </a:prstGeom>
        </p:spPr>
        <p:txBody>
          <a:bodyPr vert="horz" wrap="square" lIns="0" tIns="806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35"/>
              </a:spcBef>
            </a:pPr>
            <a:r>
              <a:rPr sz="1900" spc="-5" dirty="0">
                <a:latin typeface="Constantia"/>
                <a:cs typeface="Constantia"/>
              </a:rPr>
              <a:t>berikut:</a:t>
            </a:r>
            <a:endParaRPr sz="1900" dirty="0">
              <a:latin typeface="Constantia"/>
              <a:cs typeface="Constantia"/>
            </a:endParaRPr>
          </a:p>
          <a:p>
            <a:pPr marL="657225">
              <a:lnSpc>
                <a:spcPct val="100000"/>
              </a:lnSpc>
              <a:spcBef>
                <a:spcPts val="500"/>
              </a:spcBef>
            </a:pPr>
            <a:r>
              <a:rPr sz="1550" i="1" spc="45" dirty="0">
                <a:latin typeface="Times New Roman"/>
                <a:cs typeface="Times New Roman"/>
              </a:rPr>
              <a:t>C</a:t>
            </a:r>
            <a:r>
              <a:rPr sz="1550" i="1" spc="-195" dirty="0">
                <a:latin typeface="Times New Roman"/>
                <a:cs typeface="Times New Roman"/>
              </a:rPr>
              <a:t> </a:t>
            </a:r>
            <a:r>
              <a:rPr sz="1550" spc="10" dirty="0">
                <a:latin typeface="Times New Roman"/>
                <a:cs typeface="Times New Roman"/>
              </a:rPr>
              <a:t>cos</a:t>
            </a:r>
            <a:r>
              <a:rPr sz="1600" i="1" spc="10" dirty="0">
                <a:latin typeface="Symbol"/>
                <a:cs typeface="Symbol"/>
              </a:rPr>
              <a:t></a:t>
            </a:r>
            <a:r>
              <a:rPr sz="1600" i="1" spc="80" dirty="0">
                <a:latin typeface="Times New Roman"/>
                <a:cs typeface="Times New Roman"/>
              </a:rPr>
              <a:t> </a:t>
            </a:r>
            <a:r>
              <a:rPr sz="1550" spc="35" dirty="0">
                <a:latin typeface="Symbol"/>
                <a:cs typeface="Symbol"/>
              </a:rPr>
              <a:t></a:t>
            </a:r>
            <a:r>
              <a:rPr sz="1550" spc="-95" dirty="0">
                <a:latin typeface="Times New Roman"/>
                <a:cs typeface="Times New Roman"/>
              </a:rPr>
              <a:t> </a:t>
            </a:r>
            <a:r>
              <a:rPr sz="1550" i="1" spc="60" dirty="0">
                <a:latin typeface="Times New Roman"/>
                <a:cs typeface="Times New Roman"/>
              </a:rPr>
              <a:t>G</a:t>
            </a:r>
            <a:r>
              <a:rPr sz="1550" spc="60" dirty="0">
                <a:latin typeface="Times New Roman"/>
                <a:cs typeface="Times New Roman"/>
              </a:rPr>
              <a:t>sin</a:t>
            </a:r>
            <a:r>
              <a:rPr sz="1600" i="1" spc="60" dirty="0">
                <a:latin typeface="Symbol"/>
                <a:cs typeface="Symbol"/>
              </a:rPr>
              <a:t></a:t>
            </a:r>
            <a:r>
              <a:rPr sz="1600" i="1" spc="-15" dirty="0">
                <a:latin typeface="Times New Roman"/>
                <a:cs typeface="Times New Roman"/>
              </a:rPr>
              <a:t> </a:t>
            </a:r>
            <a:r>
              <a:rPr sz="1550" spc="35" dirty="0">
                <a:latin typeface="Symbol"/>
                <a:cs typeface="Symbol"/>
              </a:rPr>
              <a:t></a:t>
            </a:r>
            <a:r>
              <a:rPr sz="1550" spc="-70" dirty="0">
                <a:latin typeface="Times New Roman"/>
                <a:cs typeface="Times New Roman"/>
              </a:rPr>
              <a:t> </a:t>
            </a:r>
            <a:r>
              <a:rPr sz="1550" i="1" spc="30" dirty="0" err="1">
                <a:latin typeface="Times New Roman"/>
                <a:cs typeface="Times New Roman"/>
              </a:rPr>
              <a:t>D</a:t>
            </a:r>
            <a:r>
              <a:rPr sz="1550" spc="30" dirty="0" err="1">
                <a:latin typeface="Times New Roman"/>
                <a:cs typeface="Times New Roman"/>
              </a:rPr>
              <a:t>cos</a:t>
            </a:r>
            <a:r>
              <a:rPr sz="1550" spc="-210" dirty="0">
                <a:latin typeface="Times New Roman"/>
                <a:cs typeface="Times New Roman"/>
              </a:rPr>
              <a:t> </a:t>
            </a:r>
            <a:r>
              <a:rPr sz="1600" i="1" spc="-10" dirty="0" smtClean="0">
                <a:latin typeface="Symbol"/>
                <a:cs typeface="Symbol"/>
              </a:rPr>
              <a:t></a:t>
            </a:r>
            <a:endParaRPr sz="1600" dirty="0">
              <a:latin typeface="Symbol"/>
              <a:cs typeface="Symbo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295233" y="5087401"/>
            <a:ext cx="400050" cy="0"/>
          </a:xfrm>
          <a:custGeom>
            <a:avLst/>
            <a:gdLst/>
            <a:ahLst/>
            <a:cxnLst/>
            <a:rect l="l" t="t" r="r" b="b"/>
            <a:pathLst>
              <a:path w="400050">
                <a:moveTo>
                  <a:pt x="0" y="0"/>
                </a:moveTo>
                <a:lnTo>
                  <a:pt x="399945" y="0"/>
                </a:lnTo>
              </a:path>
            </a:pathLst>
          </a:custGeom>
          <a:ln w="713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709115" y="4936883"/>
            <a:ext cx="1751330" cy="24257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350" spc="-15" dirty="0">
                <a:latin typeface="Times New Roman"/>
                <a:cs typeface="Times New Roman"/>
              </a:rPr>
              <a:t>cos</a:t>
            </a:r>
            <a:r>
              <a:rPr sz="1400" i="1" spc="-15" dirty="0">
                <a:latin typeface="Symbol"/>
                <a:cs typeface="Symbol"/>
              </a:rPr>
              <a:t></a:t>
            </a:r>
            <a:r>
              <a:rPr sz="1350" spc="-15" dirty="0">
                <a:latin typeface="Symbol"/>
                <a:cs typeface="Symbol"/>
              </a:rPr>
              <a:t></a:t>
            </a:r>
            <a:r>
              <a:rPr sz="1350" spc="-80" dirty="0">
                <a:latin typeface="Times New Roman"/>
                <a:cs typeface="Times New Roman"/>
              </a:rPr>
              <a:t> </a:t>
            </a:r>
            <a:r>
              <a:rPr sz="1350" i="1" spc="-5" dirty="0">
                <a:latin typeface="Times New Roman"/>
                <a:cs typeface="Times New Roman"/>
              </a:rPr>
              <a:t>G</a:t>
            </a:r>
            <a:r>
              <a:rPr sz="1350" i="1" spc="-160" dirty="0">
                <a:latin typeface="Times New Roman"/>
                <a:cs typeface="Times New Roman"/>
              </a:rPr>
              <a:t> </a:t>
            </a:r>
            <a:r>
              <a:rPr sz="1350" spc="-25" dirty="0">
                <a:latin typeface="Times New Roman"/>
                <a:cs typeface="Times New Roman"/>
              </a:rPr>
              <a:t>sin</a:t>
            </a:r>
            <a:r>
              <a:rPr sz="1400" i="1" spc="-25" dirty="0">
                <a:latin typeface="Symbol"/>
                <a:cs typeface="Symbol"/>
              </a:rPr>
              <a:t></a:t>
            </a:r>
            <a:r>
              <a:rPr sz="1350" spc="-25" dirty="0">
                <a:latin typeface="Symbol"/>
                <a:cs typeface="Symbol"/>
              </a:rPr>
              <a:t></a:t>
            </a:r>
            <a:r>
              <a:rPr sz="1350" spc="-55" dirty="0">
                <a:latin typeface="Times New Roman"/>
                <a:cs typeface="Times New Roman"/>
              </a:rPr>
              <a:t> </a:t>
            </a:r>
            <a:r>
              <a:rPr sz="1350" i="1" spc="-5" dirty="0">
                <a:latin typeface="Times New Roman"/>
                <a:cs typeface="Times New Roman"/>
              </a:rPr>
              <a:t>D</a:t>
            </a:r>
            <a:r>
              <a:rPr sz="1350" i="1" spc="-160" dirty="0">
                <a:latin typeface="Times New Roman"/>
                <a:cs typeface="Times New Roman"/>
              </a:rPr>
              <a:t> </a:t>
            </a:r>
            <a:r>
              <a:rPr sz="1350" spc="-20" dirty="0">
                <a:latin typeface="Times New Roman"/>
                <a:cs typeface="Times New Roman"/>
              </a:rPr>
              <a:t>cos</a:t>
            </a:r>
            <a:r>
              <a:rPr sz="1400" i="1" spc="-20" dirty="0">
                <a:latin typeface="Symbol"/>
                <a:cs typeface="Symbol"/>
              </a:rPr>
              <a:t></a:t>
            </a:r>
            <a:endParaRPr sz="1400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68673" y="4837987"/>
            <a:ext cx="386080" cy="2317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350" i="1" spc="-10" dirty="0">
                <a:latin typeface="Times New Roman"/>
                <a:cs typeface="Times New Roman"/>
              </a:rPr>
              <a:t>mV</a:t>
            </a:r>
            <a:r>
              <a:rPr sz="1350" i="1" spc="-130" dirty="0">
                <a:latin typeface="Times New Roman"/>
                <a:cs typeface="Times New Roman"/>
              </a:rPr>
              <a:t> </a:t>
            </a:r>
            <a:r>
              <a:rPr sz="1125" spc="22" baseline="44444" dirty="0">
                <a:latin typeface="Times New Roman"/>
                <a:cs typeface="Times New Roman"/>
              </a:rPr>
              <a:t>2</a:t>
            </a:r>
            <a:endParaRPr sz="1125" baseline="44444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33006" y="5080068"/>
            <a:ext cx="130175" cy="2317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50" i="1" spc="-5" dirty="0">
                <a:latin typeface="Times New Roman"/>
                <a:cs typeface="Times New Roman"/>
              </a:rPr>
              <a:t>R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372943" y="5750945"/>
            <a:ext cx="400685" cy="0"/>
          </a:xfrm>
          <a:custGeom>
            <a:avLst/>
            <a:gdLst/>
            <a:ahLst/>
            <a:cxnLst/>
            <a:rect l="l" t="t" r="r" b="b"/>
            <a:pathLst>
              <a:path w="400685">
                <a:moveTo>
                  <a:pt x="0" y="0"/>
                </a:moveTo>
                <a:lnTo>
                  <a:pt x="400419" y="0"/>
                </a:lnTo>
              </a:path>
            </a:pathLst>
          </a:custGeom>
          <a:ln w="80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805413" y="5583103"/>
            <a:ext cx="817880" cy="4654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1925" indent="-149860">
              <a:lnSpc>
                <a:spcPts val="1789"/>
              </a:lnSpc>
              <a:spcBef>
                <a:spcPts val="100"/>
              </a:spcBef>
              <a:buFont typeface="Symbol"/>
              <a:buChar char=""/>
              <a:tabLst>
                <a:tab pos="162560" algn="l"/>
              </a:tabLst>
            </a:pPr>
            <a:r>
              <a:rPr sz="1500" i="1" spc="20" dirty="0">
                <a:latin typeface="Times New Roman"/>
                <a:cs typeface="Times New Roman"/>
              </a:rPr>
              <a:t>D</a:t>
            </a:r>
            <a:r>
              <a:rPr sz="1500" i="1" spc="-280" dirty="0">
                <a:latin typeface="Times New Roman"/>
                <a:cs typeface="Times New Roman"/>
              </a:rPr>
              <a:t> </a:t>
            </a:r>
            <a:r>
              <a:rPr sz="2250" spc="60" baseline="1851" dirty="0">
                <a:latin typeface="Symbol"/>
                <a:cs typeface="Symbol"/>
              </a:rPr>
              <a:t></a:t>
            </a:r>
            <a:r>
              <a:rPr sz="1500" spc="40" dirty="0">
                <a:latin typeface="Times New Roman"/>
                <a:cs typeface="Times New Roman"/>
              </a:rPr>
              <a:t>cos</a:t>
            </a:r>
            <a:r>
              <a:rPr sz="1600" i="1" spc="40" dirty="0">
                <a:latin typeface="Symbol"/>
                <a:cs typeface="Symbol"/>
              </a:rPr>
              <a:t></a:t>
            </a:r>
            <a:endParaRPr sz="1600">
              <a:latin typeface="Symbol"/>
              <a:cs typeface="Symbol"/>
            </a:endParaRPr>
          </a:p>
          <a:p>
            <a:pPr marR="93980" algn="ctr">
              <a:lnSpc>
                <a:spcPts val="1670"/>
              </a:lnSpc>
            </a:pPr>
            <a:r>
              <a:rPr sz="1500" spc="10" dirty="0">
                <a:latin typeface="Symbol"/>
                <a:cs typeface="Symbol"/>
              </a:rPr>
              <a:t></a:t>
            </a:r>
            <a:endParaRPr sz="1500">
              <a:latin typeface="Symbol"/>
              <a:cs typeface="Symbo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23390" y="5472524"/>
            <a:ext cx="1016000" cy="2565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14"/>
              </a:spcBef>
              <a:tabLst>
                <a:tab pos="902335" algn="l"/>
              </a:tabLst>
            </a:pPr>
            <a:r>
              <a:rPr sz="2250" spc="15" baseline="3703" dirty="0">
                <a:latin typeface="Symbol"/>
                <a:cs typeface="Symbol"/>
              </a:rPr>
              <a:t></a:t>
            </a:r>
            <a:r>
              <a:rPr sz="2250" spc="-135" baseline="3703" dirty="0">
                <a:latin typeface="Times New Roman"/>
                <a:cs typeface="Times New Roman"/>
              </a:rPr>
              <a:t> </a:t>
            </a:r>
            <a:r>
              <a:rPr sz="1500" i="1" spc="30" dirty="0">
                <a:latin typeface="Times New Roman"/>
                <a:cs typeface="Times New Roman"/>
              </a:rPr>
              <a:t>mV</a:t>
            </a:r>
            <a:r>
              <a:rPr sz="1500" i="1" spc="-100" dirty="0">
                <a:latin typeface="Times New Roman"/>
                <a:cs typeface="Times New Roman"/>
              </a:rPr>
              <a:t> </a:t>
            </a:r>
            <a:r>
              <a:rPr sz="1275" spc="30" baseline="45751" dirty="0">
                <a:latin typeface="Times New Roman"/>
                <a:cs typeface="Times New Roman"/>
              </a:rPr>
              <a:t>2	</a:t>
            </a:r>
            <a:r>
              <a:rPr sz="2250" spc="15" baseline="3703" dirty="0">
                <a:latin typeface="Symbol"/>
                <a:cs typeface="Symbol"/>
              </a:rPr>
              <a:t></a:t>
            </a:r>
            <a:endParaRPr sz="2250" baseline="3703">
              <a:latin typeface="Symbol"/>
              <a:cs typeface="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514247" y="5583103"/>
            <a:ext cx="847725" cy="4654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789"/>
              </a:lnSpc>
              <a:spcBef>
                <a:spcPts val="100"/>
              </a:spcBef>
            </a:pPr>
            <a:r>
              <a:rPr sz="1500" i="1" spc="20" dirty="0">
                <a:latin typeface="Times New Roman"/>
                <a:cs typeface="Times New Roman"/>
              </a:rPr>
              <a:t>G</a:t>
            </a:r>
            <a:r>
              <a:rPr sz="1500" i="1" spc="-204" dirty="0">
                <a:latin typeface="Times New Roman"/>
                <a:cs typeface="Times New Roman"/>
              </a:rPr>
              <a:t> </a:t>
            </a:r>
            <a:r>
              <a:rPr sz="1500" spc="5" dirty="0">
                <a:latin typeface="Times New Roman"/>
                <a:cs typeface="Times New Roman"/>
              </a:rPr>
              <a:t>sin</a:t>
            </a:r>
            <a:r>
              <a:rPr sz="1500" spc="-245" dirty="0">
                <a:latin typeface="Times New Roman"/>
                <a:cs typeface="Times New Roman"/>
              </a:rPr>
              <a:t> </a:t>
            </a:r>
            <a:r>
              <a:rPr sz="1600" i="1" spc="-45" dirty="0">
                <a:latin typeface="Symbol"/>
                <a:cs typeface="Symbol"/>
              </a:rPr>
              <a:t></a:t>
            </a:r>
            <a:r>
              <a:rPr sz="1600" i="1" spc="100" dirty="0">
                <a:latin typeface="Times New Roman"/>
                <a:cs typeface="Times New Roman"/>
              </a:rPr>
              <a:t> </a:t>
            </a:r>
            <a:r>
              <a:rPr sz="1500" spc="15" dirty="0">
                <a:latin typeface="Symbol"/>
                <a:cs typeface="Symbol"/>
              </a:rPr>
              <a:t></a:t>
            </a:r>
            <a:r>
              <a:rPr sz="1500" spc="-65" dirty="0">
                <a:latin typeface="Times New Roman"/>
                <a:cs typeface="Times New Roman"/>
              </a:rPr>
              <a:t> </a:t>
            </a:r>
            <a:r>
              <a:rPr sz="2250" spc="15" baseline="1851" dirty="0">
                <a:latin typeface="Symbol"/>
                <a:cs typeface="Symbol"/>
              </a:rPr>
              <a:t></a:t>
            </a:r>
            <a:endParaRPr sz="2250" baseline="1851">
              <a:latin typeface="Symbol"/>
              <a:cs typeface="Symbol"/>
            </a:endParaRPr>
          </a:p>
          <a:p>
            <a:pPr marR="5080" algn="r">
              <a:lnSpc>
                <a:spcPts val="1670"/>
              </a:lnSpc>
            </a:pPr>
            <a:r>
              <a:rPr sz="1500" spc="10" dirty="0">
                <a:latin typeface="Symbol"/>
                <a:cs typeface="Symbol"/>
              </a:rPr>
              <a:t></a:t>
            </a:r>
            <a:endParaRPr sz="1500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505296" y="5744352"/>
            <a:ext cx="144780" cy="2565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500" i="1" spc="20" dirty="0">
                <a:latin typeface="Times New Roman"/>
                <a:cs typeface="Times New Roman"/>
              </a:rPr>
              <a:t>R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324919" y="6464553"/>
            <a:ext cx="465455" cy="0"/>
          </a:xfrm>
          <a:custGeom>
            <a:avLst/>
            <a:gdLst/>
            <a:ahLst/>
            <a:cxnLst/>
            <a:rect l="l" t="t" r="r" b="b"/>
            <a:pathLst>
              <a:path w="465455">
                <a:moveTo>
                  <a:pt x="0" y="0"/>
                </a:moveTo>
                <a:lnTo>
                  <a:pt x="464911" y="0"/>
                </a:lnTo>
              </a:path>
            </a:pathLst>
          </a:custGeom>
          <a:ln w="918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829430" y="6285241"/>
            <a:ext cx="362585" cy="2914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6055" indent="-173990">
              <a:lnSpc>
                <a:spcPct val="100000"/>
              </a:lnSpc>
              <a:spcBef>
                <a:spcPts val="95"/>
              </a:spcBef>
              <a:buFont typeface="Symbol"/>
              <a:buChar char=""/>
              <a:tabLst>
                <a:tab pos="186690" algn="l"/>
              </a:tabLst>
            </a:pPr>
            <a:r>
              <a:rPr sz="1750" i="1" spc="25" dirty="0">
                <a:latin typeface="Times New Roman"/>
                <a:cs typeface="Times New Roman"/>
              </a:rPr>
              <a:t>D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480292" y="6458851"/>
            <a:ext cx="164465" cy="2914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750" i="1" spc="20" dirty="0">
                <a:latin typeface="Times New Roman"/>
                <a:cs typeface="Times New Roman"/>
              </a:rPr>
              <a:t>R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301571" y="6145750"/>
            <a:ext cx="488315" cy="2914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1750" i="1" spc="30" dirty="0">
                <a:latin typeface="Times New Roman"/>
                <a:cs typeface="Times New Roman"/>
              </a:rPr>
              <a:t>mV</a:t>
            </a:r>
            <a:r>
              <a:rPr sz="1750" i="1" spc="-170" dirty="0">
                <a:latin typeface="Times New Roman"/>
                <a:cs typeface="Times New Roman"/>
              </a:rPr>
              <a:t> </a:t>
            </a:r>
            <a:r>
              <a:rPr sz="1500" spc="30" baseline="44444" dirty="0">
                <a:latin typeface="Times New Roman"/>
                <a:cs typeface="Times New Roman"/>
              </a:rPr>
              <a:t>2</a:t>
            </a:r>
            <a:endParaRPr sz="1500" baseline="44444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412772" y="6272724"/>
            <a:ext cx="865505" cy="3067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750" i="1" spc="25" dirty="0">
                <a:latin typeface="Times New Roman"/>
                <a:cs typeface="Times New Roman"/>
              </a:rPr>
              <a:t>G </a:t>
            </a:r>
            <a:r>
              <a:rPr sz="1750" spc="25" dirty="0">
                <a:latin typeface="Times New Roman"/>
                <a:cs typeface="Times New Roman"/>
              </a:rPr>
              <a:t>tan</a:t>
            </a:r>
            <a:r>
              <a:rPr sz="1850" i="1" spc="25" dirty="0">
                <a:latin typeface="Symbol"/>
                <a:cs typeface="Symbol"/>
              </a:rPr>
              <a:t></a:t>
            </a:r>
            <a:r>
              <a:rPr sz="1850" i="1" spc="-85" dirty="0">
                <a:latin typeface="Times New Roman"/>
                <a:cs typeface="Times New Roman"/>
              </a:rPr>
              <a:t> </a:t>
            </a:r>
            <a:r>
              <a:rPr sz="1750" spc="15" dirty="0">
                <a:latin typeface="Symbol"/>
                <a:cs typeface="Symbol"/>
              </a:rPr>
              <a:t></a:t>
            </a:r>
            <a:endParaRPr sz="1750">
              <a:latin typeface="Symbol"/>
              <a:cs typeface="Symbol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572000" y="4365069"/>
            <a:ext cx="4104513" cy="23762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4570476" y="4363482"/>
            <a:ext cx="4120515" cy="2379980"/>
          </a:xfrm>
          <a:prstGeom prst="rect">
            <a:avLst/>
          </a:prstGeom>
          <a:ln w="3175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R="3175"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R="3175"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R="3175"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R="3175"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R="3175"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R="3175"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R="3175"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R="3175"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R="3175"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R="3175"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R="3175"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R="3175">
              <a:lnSpc>
                <a:spcPct val="100000"/>
              </a:lnSpc>
              <a:spcBef>
                <a:spcPts val="45"/>
              </a:spcBef>
            </a:pPr>
            <a:endParaRPr sz="1600">
              <a:latin typeface="Times New Roman"/>
              <a:cs typeface="Times New Roman"/>
            </a:endParaRPr>
          </a:p>
          <a:p>
            <a:pPr algn="r">
              <a:lnSpc>
                <a:spcPct val="100000"/>
              </a:lnSpc>
            </a:pPr>
            <a:r>
              <a:rPr sz="1200" spc="-20" dirty="0">
                <a:solidFill>
                  <a:srgbClr val="045C75"/>
                </a:solidFill>
                <a:latin typeface="Constantia"/>
                <a:cs typeface="Constantia"/>
              </a:rPr>
              <a:t>15</a:t>
            </a:r>
            <a:endParaRPr sz="12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053204" y="224091"/>
            <a:ext cx="460121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10" dirty="0"/>
              <a:t>Lengkung</a:t>
            </a:r>
            <a:r>
              <a:rPr sz="4400" spc="-45" dirty="0"/>
              <a:t> </a:t>
            </a:r>
            <a:r>
              <a:rPr sz="4400" spc="-20" dirty="0"/>
              <a:t>Lingkaran</a:t>
            </a:r>
            <a:endParaRPr sz="4400"/>
          </a:p>
        </p:txBody>
      </p:sp>
      <p:sp>
        <p:nvSpPr>
          <p:cNvPr id="4" name="object 4"/>
          <p:cNvSpPr/>
          <p:nvPr/>
        </p:nvSpPr>
        <p:spPr>
          <a:xfrm>
            <a:off x="512" y="1196721"/>
            <a:ext cx="9144000" cy="0"/>
          </a:xfrm>
          <a:custGeom>
            <a:avLst/>
            <a:gdLst/>
            <a:ahLst/>
            <a:cxnLst/>
            <a:rect l="l" t="t" r="r" b="b"/>
            <a:pathLst>
              <a:path w="9144000">
                <a:moveTo>
                  <a:pt x="0" y="0"/>
                </a:moveTo>
                <a:lnTo>
                  <a:pt x="9143995" y="0"/>
                </a:lnTo>
              </a:path>
            </a:pathLst>
          </a:custGeom>
          <a:ln w="28575">
            <a:solidFill>
              <a:srgbClr val="05509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47332" y="1647190"/>
            <a:ext cx="8330565" cy="22999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indent="-274320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Font typeface="Wingdings 2"/>
              <a:buChar char=""/>
              <a:tabLst>
                <a:tab pos="299085" algn="l"/>
                <a:tab pos="299720" algn="l"/>
              </a:tabLst>
            </a:pPr>
            <a:r>
              <a:rPr sz="2000" spc="-10" dirty="0">
                <a:latin typeface="Constantia"/>
                <a:cs typeface="Constantia"/>
              </a:rPr>
              <a:t>Besarnya</a:t>
            </a:r>
            <a:r>
              <a:rPr sz="2000" spc="75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dukungan</a:t>
            </a:r>
            <a:r>
              <a:rPr sz="2000" spc="100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komponen</a:t>
            </a:r>
            <a:r>
              <a:rPr sz="2000" spc="90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struktur</a:t>
            </a:r>
            <a:r>
              <a:rPr sz="2000" spc="5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jalan</a:t>
            </a:r>
            <a:r>
              <a:rPr sz="2000" spc="70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rel</a:t>
            </a:r>
            <a:r>
              <a:rPr sz="2000" spc="114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tergantung</a:t>
            </a:r>
            <a:r>
              <a:rPr sz="2000" spc="12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pada</a:t>
            </a:r>
            <a:r>
              <a:rPr sz="2000" spc="80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massa</a:t>
            </a:r>
            <a:endParaRPr sz="2000">
              <a:latin typeface="Constantia"/>
              <a:cs typeface="Constantia"/>
            </a:endParaRPr>
          </a:p>
          <a:p>
            <a:pPr marL="299720">
              <a:lnSpc>
                <a:spcPct val="100000"/>
              </a:lnSpc>
            </a:pPr>
            <a:r>
              <a:rPr sz="2000" spc="-5" dirty="0">
                <a:latin typeface="Constantia"/>
                <a:cs typeface="Constantia"/>
              </a:rPr>
              <a:t>dan </a:t>
            </a:r>
            <a:r>
              <a:rPr sz="2000" spc="-10" dirty="0">
                <a:latin typeface="Constantia"/>
                <a:cs typeface="Constantia"/>
              </a:rPr>
              <a:t>percepatan </a:t>
            </a:r>
            <a:r>
              <a:rPr sz="2000" spc="-5" dirty="0">
                <a:latin typeface="Constantia"/>
                <a:cs typeface="Constantia"/>
              </a:rPr>
              <a:t>sentrifugal, </a:t>
            </a:r>
            <a:r>
              <a:rPr sz="2000" spc="-10" dirty="0">
                <a:latin typeface="Constantia"/>
                <a:cs typeface="Constantia"/>
              </a:rPr>
              <a:t>yaitu</a:t>
            </a:r>
            <a:r>
              <a:rPr sz="2000" spc="-15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  <a:p>
            <a:pPr marL="1608455">
              <a:lnSpc>
                <a:spcPct val="100000"/>
              </a:lnSpc>
              <a:spcBef>
                <a:spcPts val="1475"/>
              </a:spcBef>
            </a:pPr>
            <a:r>
              <a:rPr sz="2000" dirty="0">
                <a:latin typeface="Constantia"/>
                <a:cs typeface="Constantia"/>
              </a:rPr>
              <a:t>D =</a:t>
            </a:r>
            <a:r>
              <a:rPr sz="2000" spc="-2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m.a</a:t>
            </a:r>
            <a:endParaRPr sz="2000">
              <a:latin typeface="Constantia"/>
              <a:cs typeface="Constantia"/>
            </a:endParaRPr>
          </a:p>
          <a:p>
            <a:pPr marL="471805">
              <a:lnSpc>
                <a:spcPct val="100000"/>
              </a:lnSpc>
              <a:spcBef>
                <a:spcPts val="1070"/>
              </a:spcBef>
            </a:pPr>
            <a:r>
              <a:rPr sz="2000" dirty="0">
                <a:latin typeface="Constantia"/>
                <a:cs typeface="Constantia"/>
              </a:rPr>
              <a:t>dengan</a:t>
            </a:r>
            <a:r>
              <a:rPr sz="2000" spc="-2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  <a:p>
            <a:pPr marL="657860">
              <a:lnSpc>
                <a:spcPct val="100000"/>
              </a:lnSpc>
              <a:spcBef>
                <a:spcPts val="500"/>
              </a:spcBef>
              <a:tabLst>
                <a:tab pos="1010919" algn="l"/>
              </a:tabLst>
            </a:pPr>
            <a:r>
              <a:rPr sz="2000" dirty="0">
                <a:latin typeface="Constantia"/>
                <a:cs typeface="Constantia"/>
              </a:rPr>
              <a:t>a	: </a:t>
            </a:r>
            <a:r>
              <a:rPr sz="2000" spc="-10" dirty="0">
                <a:latin typeface="Constantia"/>
                <a:cs typeface="Constantia"/>
              </a:rPr>
              <a:t>percepatan </a:t>
            </a:r>
            <a:r>
              <a:rPr sz="2000" spc="-5" dirty="0">
                <a:latin typeface="Constantia"/>
                <a:cs typeface="Constantia"/>
              </a:rPr>
              <a:t>sentrifugal</a:t>
            </a:r>
            <a:r>
              <a:rPr sz="2000" spc="-60" dirty="0">
                <a:latin typeface="Constantia"/>
                <a:cs typeface="Constantia"/>
              </a:rPr>
              <a:t> </a:t>
            </a:r>
            <a:r>
              <a:rPr sz="2000" spc="20" dirty="0">
                <a:latin typeface="Constantia"/>
                <a:cs typeface="Constantia"/>
              </a:rPr>
              <a:t>(m/</a:t>
            </a:r>
            <a:r>
              <a:rPr sz="2000" spc="20" dirty="0">
                <a:latin typeface="Cambria Math"/>
                <a:cs typeface="Cambria Math"/>
              </a:rPr>
              <a:t>𝑑𝑒𝑡𝑖𝑘</a:t>
            </a:r>
            <a:r>
              <a:rPr sz="2175" spc="30" baseline="28735" dirty="0">
                <a:latin typeface="Cambria Math"/>
                <a:cs typeface="Cambria Math"/>
              </a:rPr>
              <a:t>2</a:t>
            </a:r>
            <a:r>
              <a:rPr sz="2000" spc="20" dirty="0">
                <a:latin typeface="Constantia"/>
                <a:cs typeface="Constantia"/>
              </a:rPr>
              <a:t>)</a:t>
            </a:r>
            <a:endParaRPr sz="2000">
              <a:latin typeface="Constantia"/>
              <a:cs typeface="Constantia"/>
            </a:endParaRPr>
          </a:p>
          <a:p>
            <a:pPr marL="657860">
              <a:lnSpc>
                <a:spcPct val="100000"/>
              </a:lnSpc>
              <a:spcBef>
                <a:spcPts val="459"/>
              </a:spcBef>
              <a:tabLst>
                <a:tab pos="1010919" algn="l"/>
              </a:tabLst>
            </a:pPr>
            <a:r>
              <a:rPr sz="2000" dirty="0">
                <a:latin typeface="Constantia"/>
                <a:cs typeface="Constantia"/>
              </a:rPr>
              <a:t>m	: </a:t>
            </a:r>
            <a:r>
              <a:rPr sz="2000" spc="-5" dirty="0">
                <a:latin typeface="Constantia"/>
                <a:cs typeface="Constantia"/>
              </a:rPr>
              <a:t>massa</a:t>
            </a:r>
            <a:r>
              <a:rPr sz="2000" spc="-3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(kg)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7072" y="4195698"/>
            <a:ext cx="3870325" cy="6343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onstantia"/>
                <a:cs typeface="Constantia"/>
              </a:rPr>
              <a:t>Berdasarkan </a:t>
            </a:r>
            <a:r>
              <a:rPr sz="1800" spc="-5" dirty="0">
                <a:latin typeface="Constantia"/>
                <a:cs typeface="Constantia"/>
              </a:rPr>
              <a:t>persamaan </a:t>
            </a:r>
            <a:r>
              <a:rPr sz="1800" spc="-10" dirty="0">
                <a:latin typeface="Constantia"/>
                <a:cs typeface="Constantia"/>
              </a:rPr>
              <a:t>sudut </a:t>
            </a:r>
            <a:r>
              <a:rPr sz="1800" spc="-5" dirty="0">
                <a:latin typeface="Constantia"/>
                <a:cs typeface="Constantia"/>
              </a:rPr>
              <a:t>berikut</a:t>
            </a:r>
            <a:r>
              <a:rPr sz="1800" spc="-175" dirty="0">
                <a:latin typeface="Constantia"/>
                <a:cs typeface="Constantia"/>
              </a:rPr>
              <a:t> </a:t>
            </a:r>
            <a:r>
              <a:rPr sz="1800" dirty="0">
                <a:latin typeface="Constantia"/>
                <a:cs typeface="Constantia"/>
              </a:rPr>
              <a:t>:</a:t>
            </a:r>
            <a:endParaRPr sz="1800">
              <a:latin typeface="Constantia"/>
              <a:cs typeface="Constantia"/>
            </a:endParaRPr>
          </a:p>
          <a:p>
            <a:pPr marL="224790" algn="ctr">
              <a:lnSpc>
                <a:spcPct val="100000"/>
              </a:lnSpc>
              <a:spcBef>
                <a:spcPts val="110"/>
              </a:spcBef>
            </a:pPr>
            <a:r>
              <a:rPr sz="2100" i="1" spc="20" dirty="0">
                <a:latin typeface="Times New Roman"/>
                <a:cs typeface="Times New Roman"/>
              </a:rPr>
              <a:t>h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07072" y="5224716"/>
            <a:ext cx="269494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latin typeface="Constantia"/>
                <a:cs typeface="Constantia"/>
              </a:rPr>
              <a:t>Maka </a:t>
            </a:r>
            <a:r>
              <a:rPr sz="2000" spc="-5" dirty="0">
                <a:latin typeface="Constantia"/>
                <a:cs typeface="Constantia"/>
              </a:rPr>
              <a:t>dapat </a:t>
            </a:r>
            <a:r>
              <a:rPr sz="2000" spc="-10" dirty="0">
                <a:latin typeface="Constantia"/>
                <a:cs typeface="Constantia"/>
              </a:rPr>
              <a:t>ditentukan</a:t>
            </a:r>
            <a:r>
              <a:rPr sz="2000" spc="-21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647376" y="4865969"/>
            <a:ext cx="209550" cy="0"/>
          </a:xfrm>
          <a:custGeom>
            <a:avLst/>
            <a:gdLst/>
            <a:ahLst/>
            <a:cxnLst/>
            <a:rect l="l" t="t" r="r" b="b"/>
            <a:pathLst>
              <a:path w="209550">
                <a:moveTo>
                  <a:pt x="0" y="0"/>
                </a:moveTo>
                <a:lnTo>
                  <a:pt x="209050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656704" y="4861691"/>
            <a:ext cx="207645" cy="3467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100" i="1" spc="30" dirty="0">
                <a:latin typeface="Times New Roman"/>
                <a:cs typeface="Times New Roman"/>
              </a:rPr>
              <a:t>w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87199" y="4637692"/>
            <a:ext cx="799465" cy="36449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100" spc="45" dirty="0">
                <a:latin typeface="Times New Roman"/>
                <a:cs typeface="Times New Roman"/>
              </a:rPr>
              <a:t>tan</a:t>
            </a:r>
            <a:r>
              <a:rPr sz="2200" i="1" spc="45" dirty="0">
                <a:latin typeface="Symbol"/>
                <a:cs typeface="Symbol"/>
              </a:rPr>
              <a:t></a:t>
            </a:r>
            <a:r>
              <a:rPr sz="2200" i="1" spc="130" dirty="0">
                <a:latin typeface="Times New Roman"/>
                <a:cs typeface="Times New Roman"/>
              </a:rPr>
              <a:t> </a:t>
            </a:r>
            <a:r>
              <a:rPr sz="2100" spc="25" dirty="0">
                <a:latin typeface="Symbol"/>
                <a:cs typeface="Symbol"/>
              </a:rPr>
              <a:t></a:t>
            </a:r>
            <a:endParaRPr sz="2100">
              <a:latin typeface="Symbol"/>
              <a:cs typeface="Symbo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967745" y="6008596"/>
            <a:ext cx="415290" cy="0"/>
          </a:xfrm>
          <a:custGeom>
            <a:avLst/>
            <a:gdLst/>
            <a:ahLst/>
            <a:cxnLst/>
            <a:rect l="l" t="t" r="r" b="b"/>
            <a:pathLst>
              <a:path w="415289">
                <a:moveTo>
                  <a:pt x="0" y="0"/>
                </a:moveTo>
                <a:lnTo>
                  <a:pt x="415229" y="0"/>
                </a:lnTo>
              </a:path>
            </a:pathLst>
          </a:custGeom>
          <a:ln w="110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646731" y="6008596"/>
            <a:ext cx="204470" cy="0"/>
          </a:xfrm>
          <a:custGeom>
            <a:avLst/>
            <a:gdLst/>
            <a:ahLst/>
            <a:cxnLst/>
            <a:rect l="l" t="t" r="r" b="b"/>
            <a:pathLst>
              <a:path w="204469">
                <a:moveTo>
                  <a:pt x="0" y="0"/>
                </a:moveTo>
                <a:lnTo>
                  <a:pt x="204444" y="0"/>
                </a:lnTo>
              </a:path>
            </a:pathLst>
          </a:custGeom>
          <a:ln w="110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672176" y="5615854"/>
            <a:ext cx="327660" cy="3435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3075" i="1" spc="37" baseline="-2710" dirty="0">
                <a:latin typeface="Times New Roman"/>
                <a:cs typeface="Times New Roman"/>
              </a:rPr>
              <a:t>h</a:t>
            </a:r>
            <a:r>
              <a:rPr sz="3075" i="1" spc="-120" baseline="-2710" dirty="0">
                <a:latin typeface="Times New Roman"/>
                <a:cs typeface="Times New Roman"/>
              </a:rPr>
              <a:t> </a:t>
            </a:r>
            <a:r>
              <a:rPr sz="2050" spc="20" dirty="0">
                <a:latin typeface="Symbol"/>
                <a:cs typeface="Symbol"/>
              </a:rPr>
              <a:t></a:t>
            </a:r>
            <a:endParaRPr sz="2050">
              <a:latin typeface="Symbol"/>
              <a:cs typeface="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406878" y="5797226"/>
            <a:ext cx="1743710" cy="3435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036955" algn="l"/>
                <a:tab pos="1477010" algn="l"/>
              </a:tabLst>
            </a:pPr>
            <a:r>
              <a:rPr sz="2050" i="1" spc="25" dirty="0">
                <a:latin typeface="Times New Roman"/>
                <a:cs typeface="Times New Roman"/>
              </a:rPr>
              <a:t>a</a:t>
            </a:r>
            <a:r>
              <a:rPr sz="2050" i="1" spc="55" dirty="0">
                <a:latin typeface="Times New Roman"/>
                <a:cs typeface="Times New Roman"/>
              </a:rPr>
              <a:t> </a:t>
            </a:r>
            <a:r>
              <a:rPr sz="2050" spc="30" dirty="0">
                <a:latin typeface="Symbol"/>
                <a:cs typeface="Symbol"/>
              </a:rPr>
              <a:t></a:t>
            </a:r>
            <a:r>
              <a:rPr sz="2050" spc="-50" dirty="0">
                <a:latin typeface="Times New Roman"/>
                <a:cs typeface="Times New Roman"/>
              </a:rPr>
              <a:t> </a:t>
            </a:r>
            <a:r>
              <a:rPr sz="3075" spc="30" baseline="2710" dirty="0">
                <a:latin typeface="Symbol"/>
                <a:cs typeface="Symbol"/>
              </a:rPr>
              <a:t></a:t>
            </a:r>
            <a:r>
              <a:rPr sz="3075" baseline="2710" dirty="0">
                <a:latin typeface="Times New Roman"/>
                <a:cs typeface="Times New Roman"/>
              </a:rPr>
              <a:t>	</a:t>
            </a:r>
            <a:r>
              <a:rPr sz="2050" spc="30" dirty="0">
                <a:latin typeface="Symbol"/>
                <a:cs typeface="Symbol"/>
              </a:rPr>
              <a:t></a:t>
            </a:r>
            <a:r>
              <a:rPr sz="2050" dirty="0">
                <a:latin typeface="Times New Roman"/>
                <a:cs typeface="Times New Roman"/>
              </a:rPr>
              <a:t>	</a:t>
            </a:r>
            <a:r>
              <a:rPr sz="3075" spc="225" baseline="2710" dirty="0">
                <a:latin typeface="Symbol"/>
                <a:cs typeface="Symbol"/>
              </a:rPr>
              <a:t></a:t>
            </a:r>
            <a:r>
              <a:rPr sz="2050" i="1" spc="25" dirty="0">
                <a:latin typeface="Times New Roman"/>
                <a:cs typeface="Times New Roman"/>
              </a:rPr>
              <a:t>g</a:t>
            </a:r>
            <a:endParaRPr sz="20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93522" y="6004293"/>
            <a:ext cx="1231265" cy="3435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5"/>
              </a:spcBef>
              <a:tabLst>
                <a:tab pos="874394" algn="l"/>
              </a:tabLst>
            </a:pPr>
            <a:r>
              <a:rPr sz="3075" spc="30" baseline="-13550" dirty="0">
                <a:latin typeface="Symbol"/>
                <a:cs typeface="Symbol"/>
              </a:rPr>
              <a:t></a:t>
            </a:r>
            <a:r>
              <a:rPr sz="3075" spc="-22" baseline="-13550" dirty="0">
                <a:latin typeface="Times New Roman"/>
                <a:cs typeface="Times New Roman"/>
              </a:rPr>
              <a:t> </a:t>
            </a:r>
            <a:r>
              <a:rPr sz="2050" i="1" spc="35" dirty="0">
                <a:latin typeface="Times New Roman"/>
                <a:cs typeface="Times New Roman"/>
              </a:rPr>
              <a:t>g</a:t>
            </a:r>
            <a:r>
              <a:rPr sz="2050" spc="35" dirty="0">
                <a:latin typeface="Times New Roman"/>
                <a:cs typeface="Times New Roman"/>
              </a:rPr>
              <a:t>.</a:t>
            </a:r>
            <a:r>
              <a:rPr sz="2050" i="1" spc="35" dirty="0">
                <a:latin typeface="Times New Roman"/>
                <a:cs typeface="Times New Roman"/>
              </a:rPr>
              <a:t>R	w</a:t>
            </a:r>
            <a:r>
              <a:rPr sz="2050" i="1" spc="-265" dirty="0">
                <a:latin typeface="Times New Roman"/>
                <a:cs typeface="Times New Roman"/>
              </a:rPr>
              <a:t> </a:t>
            </a:r>
            <a:r>
              <a:rPr sz="3075" spc="30" baseline="-13550" dirty="0">
                <a:latin typeface="Symbol"/>
                <a:cs typeface="Symbol"/>
              </a:rPr>
              <a:t></a:t>
            </a:r>
            <a:endParaRPr sz="3075" baseline="-13550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793522" y="5512071"/>
            <a:ext cx="542925" cy="3435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5"/>
              </a:spcBef>
            </a:pPr>
            <a:r>
              <a:rPr sz="3075" spc="30" baseline="-21680" dirty="0">
                <a:latin typeface="Symbol"/>
                <a:cs typeface="Symbol"/>
              </a:rPr>
              <a:t></a:t>
            </a:r>
            <a:r>
              <a:rPr sz="3075" spc="30" baseline="-21680" dirty="0">
                <a:latin typeface="Times New Roman"/>
                <a:cs typeface="Times New Roman"/>
              </a:rPr>
              <a:t> </a:t>
            </a:r>
            <a:r>
              <a:rPr sz="3075" i="1" spc="44" baseline="-25745" dirty="0">
                <a:latin typeface="Times New Roman"/>
                <a:cs typeface="Times New Roman"/>
              </a:rPr>
              <a:t>V</a:t>
            </a:r>
            <a:r>
              <a:rPr sz="3075" i="1" spc="-240" baseline="-2574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Times New Roman"/>
                <a:cs typeface="Times New Roman"/>
              </a:rPr>
              <a:t>2</a:t>
            </a:r>
            <a:endParaRPr sz="1200">
              <a:latin typeface="Times New Roman"/>
              <a:cs typeface="Times New Roman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4788027" y="3642440"/>
            <a:ext cx="4137660" cy="3099435"/>
            <a:chOff x="4788027" y="3642440"/>
            <a:chExt cx="4137660" cy="3099435"/>
          </a:xfrm>
        </p:grpSpPr>
        <p:sp>
          <p:nvSpPr>
            <p:cNvPr id="18" name="object 18"/>
            <p:cNvSpPr/>
            <p:nvPr/>
          </p:nvSpPr>
          <p:spPr>
            <a:xfrm>
              <a:off x="4788027" y="3642440"/>
              <a:ext cx="4137152" cy="309892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638923" y="5375380"/>
              <a:ext cx="1092200" cy="201295"/>
            </a:xfrm>
            <a:custGeom>
              <a:avLst/>
              <a:gdLst/>
              <a:ahLst/>
              <a:cxnLst/>
              <a:rect l="l" t="t" r="r" b="b"/>
              <a:pathLst>
                <a:path w="1092200" h="201295">
                  <a:moveTo>
                    <a:pt x="109683" y="61983"/>
                  </a:moveTo>
                  <a:lnTo>
                    <a:pt x="75215" y="77600"/>
                  </a:lnTo>
                  <a:lnTo>
                    <a:pt x="105688" y="99822"/>
                  </a:lnTo>
                  <a:lnTo>
                    <a:pt x="1088135" y="200935"/>
                  </a:lnTo>
                  <a:lnTo>
                    <a:pt x="1091946" y="163089"/>
                  </a:lnTo>
                  <a:lnTo>
                    <a:pt x="109683" y="61983"/>
                  </a:lnTo>
                  <a:close/>
                </a:path>
                <a:path w="1092200" h="201295">
                  <a:moveTo>
                    <a:pt x="157581" y="0"/>
                  </a:moveTo>
                  <a:lnTo>
                    <a:pt x="150241" y="1672"/>
                  </a:lnTo>
                  <a:lnTo>
                    <a:pt x="0" y="69871"/>
                  </a:lnTo>
                  <a:lnTo>
                    <a:pt x="133223" y="167153"/>
                  </a:lnTo>
                  <a:lnTo>
                    <a:pt x="140104" y="170320"/>
                  </a:lnTo>
                  <a:lnTo>
                    <a:pt x="147415" y="170582"/>
                  </a:lnTo>
                  <a:lnTo>
                    <a:pt x="154297" y="168082"/>
                  </a:lnTo>
                  <a:lnTo>
                    <a:pt x="159893" y="162962"/>
                  </a:lnTo>
                  <a:lnTo>
                    <a:pt x="163006" y="156081"/>
                  </a:lnTo>
                  <a:lnTo>
                    <a:pt x="163274" y="148770"/>
                  </a:lnTo>
                  <a:lnTo>
                    <a:pt x="160803" y="141888"/>
                  </a:lnTo>
                  <a:lnTo>
                    <a:pt x="155701" y="136292"/>
                  </a:lnTo>
                  <a:lnTo>
                    <a:pt x="105688" y="99822"/>
                  </a:lnTo>
                  <a:lnTo>
                    <a:pt x="35559" y="92604"/>
                  </a:lnTo>
                  <a:lnTo>
                    <a:pt x="39497" y="54758"/>
                  </a:lnTo>
                  <a:lnTo>
                    <a:pt x="125627" y="54758"/>
                  </a:lnTo>
                  <a:lnTo>
                    <a:pt x="165988" y="36470"/>
                  </a:lnTo>
                  <a:lnTo>
                    <a:pt x="172100" y="32004"/>
                  </a:lnTo>
                  <a:lnTo>
                    <a:pt x="175926" y="25786"/>
                  </a:lnTo>
                  <a:lnTo>
                    <a:pt x="177133" y="18593"/>
                  </a:lnTo>
                  <a:lnTo>
                    <a:pt x="175386" y="11197"/>
                  </a:lnTo>
                  <a:lnTo>
                    <a:pt x="170975" y="5083"/>
                  </a:lnTo>
                  <a:lnTo>
                    <a:pt x="164766" y="1244"/>
                  </a:lnTo>
                  <a:lnTo>
                    <a:pt x="157581" y="0"/>
                  </a:lnTo>
                  <a:close/>
                </a:path>
                <a:path w="1092200" h="201295">
                  <a:moveTo>
                    <a:pt x="39497" y="54758"/>
                  </a:moveTo>
                  <a:lnTo>
                    <a:pt x="35559" y="92604"/>
                  </a:lnTo>
                  <a:lnTo>
                    <a:pt x="105688" y="99822"/>
                  </a:lnTo>
                  <a:lnTo>
                    <a:pt x="93701" y="91080"/>
                  </a:lnTo>
                  <a:lnTo>
                    <a:pt x="45466" y="91080"/>
                  </a:lnTo>
                  <a:lnTo>
                    <a:pt x="48768" y="58314"/>
                  </a:lnTo>
                  <a:lnTo>
                    <a:pt x="74043" y="58314"/>
                  </a:lnTo>
                  <a:lnTo>
                    <a:pt x="39497" y="54758"/>
                  </a:lnTo>
                  <a:close/>
                </a:path>
                <a:path w="1092200" h="201295">
                  <a:moveTo>
                    <a:pt x="48768" y="58314"/>
                  </a:moveTo>
                  <a:lnTo>
                    <a:pt x="45466" y="91080"/>
                  </a:lnTo>
                  <a:lnTo>
                    <a:pt x="75215" y="77600"/>
                  </a:lnTo>
                  <a:lnTo>
                    <a:pt x="48768" y="58314"/>
                  </a:lnTo>
                  <a:close/>
                </a:path>
                <a:path w="1092200" h="201295">
                  <a:moveTo>
                    <a:pt x="75215" y="77600"/>
                  </a:moveTo>
                  <a:lnTo>
                    <a:pt x="45466" y="91080"/>
                  </a:lnTo>
                  <a:lnTo>
                    <a:pt x="93701" y="91080"/>
                  </a:lnTo>
                  <a:lnTo>
                    <a:pt x="75215" y="77600"/>
                  </a:lnTo>
                  <a:close/>
                </a:path>
                <a:path w="1092200" h="201295">
                  <a:moveTo>
                    <a:pt x="74043" y="58314"/>
                  </a:moveTo>
                  <a:lnTo>
                    <a:pt x="48768" y="58314"/>
                  </a:lnTo>
                  <a:lnTo>
                    <a:pt x="75215" y="77600"/>
                  </a:lnTo>
                  <a:lnTo>
                    <a:pt x="109683" y="61983"/>
                  </a:lnTo>
                  <a:lnTo>
                    <a:pt x="74043" y="58314"/>
                  </a:lnTo>
                  <a:close/>
                </a:path>
                <a:path w="1092200" h="201295">
                  <a:moveTo>
                    <a:pt x="125627" y="54758"/>
                  </a:moveTo>
                  <a:lnTo>
                    <a:pt x="39497" y="54758"/>
                  </a:lnTo>
                  <a:lnTo>
                    <a:pt x="109683" y="61983"/>
                  </a:lnTo>
                  <a:lnTo>
                    <a:pt x="125627" y="54758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7908543" y="5545454"/>
            <a:ext cx="947419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FF0000"/>
                </a:solidFill>
                <a:latin typeface="Constantia"/>
                <a:cs typeface="Constantia"/>
              </a:rPr>
              <a:t>Gaya</a:t>
            </a:r>
            <a:endParaRPr sz="1400">
              <a:latin typeface="Constantia"/>
              <a:cs typeface="Constantia"/>
            </a:endParaRPr>
          </a:p>
          <a:p>
            <a:pPr algn="ctr">
              <a:lnSpc>
                <a:spcPct val="100000"/>
              </a:lnSpc>
            </a:pPr>
            <a:r>
              <a:rPr sz="1400" b="1" spc="-5" dirty="0">
                <a:solidFill>
                  <a:srgbClr val="FF0000"/>
                </a:solidFill>
                <a:latin typeface="Constantia"/>
                <a:cs typeface="Constantia"/>
              </a:rPr>
              <a:t>sentrifugal</a:t>
            </a:r>
            <a:endParaRPr sz="1400">
              <a:latin typeface="Constantia"/>
              <a:cs typeface="Constantia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5206365" y="4509134"/>
            <a:ext cx="2125980" cy="1167130"/>
          </a:xfrm>
          <a:custGeom>
            <a:avLst/>
            <a:gdLst/>
            <a:ahLst/>
            <a:cxnLst/>
            <a:rect l="l" t="t" r="r" b="b"/>
            <a:pathLst>
              <a:path w="2125979" h="1167129">
                <a:moveTo>
                  <a:pt x="445770" y="1166622"/>
                </a:moveTo>
                <a:lnTo>
                  <a:pt x="442620" y="1151089"/>
                </a:lnTo>
                <a:lnTo>
                  <a:pt x="413004" y="1004951"/>
                </a:lnTo>
                <a:lnTo>
                  <a:pt x="410019" y="997991"/>
                </a:lnTo>
                <a:lnTo>
                  <a:pt x="404812" y="992860"/>
                </a:lnTo>
                <a:lnTo>
                  <a:pt x="398068" y="990066"/>
                </a:lnTo>
                <a:lnTo>
                  <a:pt x="390525" y="990092"/>
                </a:lnTo>
                <a:lnTo>
                  <a:pt x="383552" y="993000"/>
                </a:lnTo>
                <a:lnTo>
                  <a:pt x="378421" y="998194"/>
                </a:lnTo>
                <a:lnTo>
                  <a:pt x="375627" y="1004951"/>
                </a:lnTo>
                <a:lnTo>
                  <a:pt x="375666" y="1012571"/>
                </a:lnTo>
                <a:lnTo>
                  <a:pt x="387946" y="1073150"/>
                </a:lnTo>
                <a:lnTo>
                  <a:pt x="28448" y="670052"/>
                </a:lnTo>
                <a:lnTo>
                  <a:pt x="0" y="695452"/>
                </a:lnTo>
                <a:lnTo>
                  <a:pt x="359460" y="1098473"/>
                </a:lnTo>
                <a:lnTo>
                  <a:pt x="300736" y="1079373"/>
                </a:lnTo>
                <a:lnTo>
                  <a:pt x="275831" y="1099121"/>
                </a:lnTo>
                <a:lnTo>
                  <a:pt x="277825" y="1106144"/>
                </a:lnTo>
                <a:lnTo>
                  <a:pt x="282321" y="1111897"/>
                </a:lnTo>
                <a:lnTo>
                  <a:pt x="288925" y="1115606"/>
                </a:lnTo>
                <a:lnTo>
                  <a:pt x="445770" y="1166622"/>
                </a:lnTo>
                <a:close/>
              </a:path>
              <a:path w="2125979" h="1167129">
                <a:moveTo>
                  <a:pt x="2125573" y="397306"/>
                </a:moveTo>
                <a:lnTo>
                  <a:pt x="2125091" y="389991"/>
                </a:lnTo>
                <a:lnTo>
                  <a:pt x="2121928" y="383387"/>
                </a:lnTo>
                <a:lnTo>
                  <a:pt x="2116328" y="378333"/>
                </a:lnTo>
                <a:lnTo>
                  <a:pt x="2109127" y="375945"/>
                </a:lnTo>
                <a:lnTo>
                  <a:pt x="2101824" y="376428"/>
                </a:lnTo>
                <a:lnTo>
                  <a:pt x="2095271" y="379590"/>
                </a:lnTo>
                <a:lnTo>
                  <a:pt x="2090293" y="385191"/>
                </a:lnTo>
                <a:lnTo>
                  <a:pt x="2059165" y="438543"/>
                </a:lnTo>
                <a:lnTo>
                  <a:pt x="2059051" y="509143"/>
                </a:lnTo>
                <a:lnTo>
                  <a:pt x="2059051" y="499491"/>
                </a:lnTo>
                <a:lnTo>
                  <a:pt x="2059051" y="438759"/>
                </a:lnTo>
                <a:lnTo>
                  <a:pt x="2059051" y="0"/>
                </a:lnTo>
                <a:lnTo>
                  <a:pt x="2020951" y="0"/>
                </a:lnTo>
                <a:lnTo>
                  <a:pt x="2021052" y="438746"/>
                </a:lnTo>
                <a:lnTo>
                  <a:pt x="2020951" y="438543"/>
                </a:lnTo>
                <a:lnTo>
                  <a:pt x="1989836" y="385191"/>
                </a:lnTo>
                <a:lnTo>
                  <a:pt x="1984781" y="379590"/>
                </a:lnTo>
                <a:lnTo>
                  <a:pt x="1978190" y="376428"/>
                </a:lnTo>
                <a:lnTo>
                  <a:pt x="1970913" y="375945"/>
                </a:lnTo>
                <a:lnTo>
                  <a:pt x="1963801" y="378333"/>
                </a:lnTo>
                <a:lnTo>
                  <a:pt x="1958111" y="383387"/>
                </a:lnTo>
                <a:lnTo>
                  <a:pt x="1954936" y="389991"/>
                </a:lnTo>
                <a:lnTo>
                  <a:pt x="1954466" y="397306"/>
                </a:lnTo>
                <a:lnTo>
                  <a:pt x="1956943" y="404495"/>
                </a:lnTo>
                <a:lnTo>
                  <a:pt x="2040001" y="546989"/>
                </a:lnTo>
                <a:lnTo>
                  <a:pt x="2062086" y="509143"/>
                </a:lnTo>
                <a:lnTo>
                  <a:pt x="2123186" y="404495"/>
                </a:lnTo>
                <a:lnTo>
                  <a:pt x="2125573" y="397306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6782181" y="4121150"/>
            <a:ext cx="91694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FF0000"/>
                </a:solidFill>
                <a:latin typeface="Constantia"/>
                <a:cs typeface="Constantia"/>
              </a:rPr>
              <a:t>Gaya</a:t>
            </a:r>
            <a:r>
              <a:rPr sz="1400" b="1" spc="-110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400" b="1" spc="-5" dirty="0">
                <a:solidFill>
                  <a:srgbClr val="FF0000"/>
                </a:solidFill>
                <a:latin typeface="Constantia"/>
                <a:cs typeface="Constantia"/>
              </a:rPr>
              <a:t>berat</a:t>
            </a:r>
            <a:endParaRPr sz="1400">
              <a:latin typeface="Constantia"/>
              <a:cs typeface="Constantia"/>
            </a:endParaRPr>
          </a:p>
        </p:txBody>
      </p:sp>
      <p:sp>
        <p:nvSpPr>
          <p:cNvPr id="24" name="object 2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16</a:t>
            </a:fld>
            <a:endParaRPr dirty="0"/>
          </a:p>
        </p:txBody>
      </p:sp>
      <p:sp>
        <p:nvSpPr>
          <p:cNvPr id="23" name="object 23"/>
          <p:cNvSpPr txBox="1"/>
          <p:nvPr/>
        </p:nvSpPr>
        <p:spPr>
          <a:xfrm>
            <a:off x="4761865" y="4477702"/>
            <a:ext cx="918844" cy="666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FF0000"/>
                </a:solidFill>
                <a:latin typeface="Constantia"/>
                <a:cs typeface="Constantia"/>
              </a:rPr>
              <a:t>D</a:t>
            </a:r>
            <a:r>
              <a:rPr sz="1400" b="1" dirty="0">
                <a:solidFill>
                  <a:srgbClr val="FF0000"/>
                </a:solidFill>
                <a:latin typeface="Constantia"/>
                <a:cs typeface="Constantia"/>
              </a:rPr>
              <a:t>u</a:t>
            </a:r>
            <a:r>
              <a:rPr sz="1400" b="1" spc="5" dirty="0">
                <a:solidFill>
                  <a:srgbClr val="FF0000"/>
                </a:solidFill>
                <a:latin typeface="Constantia"/>
                <a:cs typeface="Constantia"/>
              </a:rPr>
              <a:t>k</a:t>
            </a:r>
            <a:r>
              <a:rPr sz="1400" b="1" dirty="0">
                <a:solidFill>
                  <a:srgbClr val="FF0000"/>
                </a:solidFill>
                <a:latin typeface="Constantia"/>
                <a:cs typeface="Constantia"/>
              </a:rPr>
              <a:t>ung</a:t>
            </a:r>
            <a:r>
              <a:rPr sz="1400" b="1" spc="5" dirty="0">
                <a:solidFill>
                  <a:srgbClr val="FF0000"/>
                </a:solidFill>
                <a:latin typeface="Constantia"/>
                <a:cs typeface="Constantia"/>
              </a:rPr>
              <a:t>a</a:t>
            </a:r>
            <a:r>
              <a:rPr sz="1400" b="1" dirty="0">
                <a:solidFill>
                  <a:srgbClr val="FF0000"/>
                </a:solidFill>
                <a:latin typeface="Constantia"/>
                <a:cs typeface="Constantia"/>
              </a:rPr>
              <a:t>n  </a:t>
            </a:r>
            <a:r>
              <a:rPr sz="1400" b="1" spc="-5" dirty="0">
                <a:solidFill>
                  <a:srgbClr val="FF0000"/>
                </a:solidFill>
                <a:latin typeface="Constantia"/>
                <a:cs typeface="Constantia"/>
              </a:rPr>
              <a:t>struktur  </a:t>
            </a:r>
            <a:r>
              <a:rPr sz="1400" b="1" dirty="0">
                <a:solidFill>
                  <a:srgbClr val="FF0000"/>
                </a:solidFill>
                <a:latin typeface="Constantia"/>
                <a:cs typeface="Constantia"/>
              </a:rPr>
              <a:t>jalan</a:t>
            </a:r>
            <a:endParaRPr sz="14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053204" y="224091"/>
            <a:ext cx="460121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10" dirty="0"/>
              <a:t>Lengkung</a:t>
            </a:r>
            <a:r>
              <a:rPr sz="4400" spc="-45" dirty="0"/>
              <a:t> </a:t>
            </a:r>
            <a:r>
              <a:rPr sz="4400" spc="-20" dirty="0"/>
              <a:t>Lingkaran</a:t>
            </a:r>
            <a:endParaRPr sz="4400"/>
          </a:p>
        </p:txBody>
      </p:sp>
      <p:sp>
        <p:nvSpPr>
          <p:cNvPr id="4" name="object 4"/>
          <p:cNvSpPr/>
          <p:nvPr/>
        </p:nvSpPr>
        <p:spPr>
          <a:xfrm>
            <a:off x="512" y="1196721"/>
            <a:ext cx="9144000" cy="0"/>
          </a:xfrm>
          <a:custGeom>
            <a:avLst/>
            <a:gdLst/>
            <a:ahLst/>
            <a:cxnLst/>
            <a:rect l="l" t="t" r="r" b="b"/>
            <a:pathLst>
              <a:path w="9144000">
                <a:moveTo>
                  <a:pt x="0" y="0"/>
                </a:moveTo>
                <a:lnTo>
                  <a:pt x="9143995" y="0"/>
                </a:lnTo>
              </a:path>
            </a:pathLst>
          </a:custGeom>
          <a:ln w="28575">
            <a:solidFill>
              <a:srgbClr val="05509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60032" y="1647190"/>
            <a:ext cx="462470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indent="-274320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Font typeface="Wingdings 2"/>
              <a:buChar char=""/>
              <a:tabLst>
                <a:tab pos="286385" algn="l"/>
                <a:tab pos="287020" algn="l"/>
                <a:tab pos="1244600" algn="l"/>
                <a:tab pos="2538095" algn="l"/>
                <a:tab pos="3401695" algn="l"/>
                <a:tab pos="3948429" algn="l"/>
              </a:tabLst>
            </a:pPr>
            <a:r>
              <a:rPr sz="2000" spc="-5" dirty="0">
                <a:latin typeface="Constantia"/>
                <a:cs typeface="Constantia"/>
              </a:rPr>
              <a:t>Ka</a:t>
            </a:r>
            <a:r>
              <a:rPr sz="2000" spc="-25" dirty="0">
                <a:latin typeface="Constantia"/>
                <a:cs typeface="Constantia"/>
              </a:rPr>
              <a:t>r</a:t>
            </a:r>
            <a:r>
              <a:rPr sz="2000" dirty="0">
                <a:latin typeface="Constantia"/>
                <a:cs typeface="Constantia"/>
              </a:rPr>
              <a:t>ena	</a:t>
            </a:r>
            <a:r>
              <a:rPr sz="2000" spc="-50" dirty="0">
                <a:latin typeface="Constantia"/>
                <a:cs typeface="Constantia"/>
              </a:rPr>
              <a:t>k</a:t>
            </a:r>
            <a:r>
              <a:rPr sz="2000" dirty="0">
                <a:latin typeface="Constantia"/>
                <a:cs typeface="Constantia"/>
              </a:rPr>
              <a:t>e</a:t>
            </a:r>
            <a:r>
              <a:rPr sz="2000" spc="-40" dirty="0">
                <a:latin typeface="Constantia"/>
                <a:cs typeface="Constantia"/>
              </a:rPr>
              <a:t>c</a:t>
            </a:r>
            <a:r>
              <a:rPr sz="2000" dirty="0">
                <a:latin typeface="Constantia"/>
                <a:cs typeface="Constantia"/>
              </a:rPr>
              <a:t>epatan	</a:t>
            </a:r>
            <a:r>
              <a:rPr sz="2000" spc="-50" dirty="0">
                <a:latin typeface="Constantia"/>
                <a:cs typeface="Constantia"/>
              </a:rPr>
              <a:t>k</a:t>
            </a:r>
            <a:r>
              <a:rPr sz="2000" dirty="0">
                <a:latin typeface="Constantia"/>
                <a:cs typeface="Constantia"/>
              </a:rPr>
              <a:t>ere</a:t>
            </a:r>
            <a:r>
              <a:rPr sz="2000" spc="-10" dirty="0">
                <a:latin typeface="Constantia"/>
                <a:cs typeface="Constantia"/>
              </a:rPr>
              <a:t>t</a:t>
            </a:r>
            <a:r>
              <a:rPr sz="2000" dirty="0">
                <a:latin typeface="Constantia"/>
                <a:cs typeface="Constantia"/>
              </a:rPr>
              <a:t>a	(</a:t>
            </a:r>
            <a:r>
              <a:rPr sz="2000" spc="-5" dirty="0">
                <a:latin typeface="Constantia"/>
                <a:cs typeface="Constantia"/>
              </a:rPr>
              <a:t>V</a:t>
            </a:r>
            <a:r>
              <a:rPr sz="2000" dirty="0">
                <a:latin typeface="Constantia"/>
                <a:cs typeface="Constantia"/>
              </a:rPr>
              <a:t>)	</a:t>
            </a:r>
            <a:r>
              <a:rPr sz="2000" spc="5" dirty="0">
                <a:latin typeface="Constantia"/>
                <a:cs typeface="Constantia"/>
              </a:rPr>
              <a:t>m</a:t>
            </a:r>
            <a:r>
              <a:rPr sz="2000" dirty="0">
                <a:latin typeface="Constantia"/>
                <a:cs typeface="Constantia"/>
              </a:rPr>
              <a:t>a</a:t>
            </a:r>
            <a:r>
              <a:rPr sz="2000" spc="-10" dirty="0">
                <a:latin typeface="Constantia"/>
                <a:cs typeface="Constantia"/>
              </a:rPr>
              <a:t>s</a:t>
            </a:r>
            <a:r>
              <a:rPr sz="2000" spc="-5" dirty="0">
                <a:latin typeface="Constantia"/>
                <a:cs typeface="Constantia"/>
              </a:rPr>
              <a:t>ih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44059" y="1647190"/>
            <a:ext cx="352171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76300" algn="l"/>
                <a:tab pos="1788795" algn="l"/>
                <a:tab pos="2911475" algn="l"/>
              </a:tabLst>
            </a:pPr>
            <a:r>
              <a:rPr sz="2000" dirty="0">
                <a:latin typeface="Constantia"/>
                <a:cs typeface="Constantia"/>
              </a:rPr>
              <a:t>dalam	</a:t>
            </a:r>
            <a:r>
              <a:rPr sz="2000" spc="-10" dirty="0">
                <a:latin typeface="Constantia"/>
                <a:cs typeface="Constantia"/>
              </a:rPr>
              <a:t>s</a:t>
            </a:r>
            <a:r>
              <a:rPr sz="2000" dirty="0">
                <a:latin typeface="Constantia"/>
                <a:cs typeface="Constantia"/>
              </a:rPr>
              <a:t>atuan	</a:t>
            </a:r>
            <a:r>
              <a:rPr sz="2000" spc="-10" dirty="0">
                <a:latin typeface="Constantia"/>
                <a:cs typeface="Constantia"/>
              </a:rPr>
              <a:t>k</a:t>
            </a:r>
            <a:r>
              <a:rPr sz="2000" spc="5" dirty="0">
                <a:latin typeface="Constantia"/>
                <a:cs typeface="Constantia"/>
              </a:rPr>
              <a:t>m</a:t>
            </a:r>
            <a:r>
              <a:rPr sz="2000" dirty="0">
                <a:latin typeface="Constantia"/>
                <a:cs typeface="Constantia"/>
              </a:rPr>
              <a:t>/ja</a:t>
            </a:r>
            <a:r>
              <a:rPr sz="2000" spc="10" dirty="0">
                <a:latin typeface="Constantia"/>
                <a:cs typeface="Constantia"/>
              </a:rPr>
              <a:t>m</a:t>
            </a:r>
            <a:r>
              <a:rPr sz="2000" dirty="0">
                <a:latin typeface="Constantia"/>
                <a:cs typeface="Constantia"/>
              </a:rPr>
              <a:t>,	</a:t>
            </a:r>
            <a:r>
              <a:rPr sz="2000" spc="5" dirty="0">
                <a:latin typeface="Constantia"/>
                <a:cs typeface="Constantia"/>
              </a:rPr>
              <a:t>m</a:t>
            </a:r>
            <a:r>
              <a:rPr sz="2000" spc="-20" dirty="0">
                <a:latin typeface="Constantia"/>
                <a:cs typeface="Constantia"/>
              </a:rPr>
              <a:t>a</a:t>
            </a:r>
            <a:r>
              <a:rPr sz="2000" spc="-10" dirty="0">
                <a:latin typeface="Constantia"/>
                <a:cs typeface="Constantia"/>
              </a:rPr>
              <a:t>k</a:t>
            </a:r>
            <a:r>
              <a:rPr sz="2000" dirty="0">
                <a:latin typeface="Constantia"/>
                <a:cs typeface="Constantia"/>
              </a:rPr>
              <a:t>a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4352" y="1952053"/>
            <a:ext cx="7242809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latin typeface="Constantia"/>
                <a:cs typeface="Constantia"/>
              </a:rPr>
              <a:t>diperlukan </a:t>
            </a:r>
            <a:r>
              <a:rPr sz="2000" spc="-5" dirty="0">
                <a:latin typeface="Constantia"/>
                <a:cs typeface="Constantia"/>
              </a:rPr>
              <a:t>perubahan satuan </a:t>
            </a:r>
            <a:r>
              <a:rPr sz="2000" spc="-30" dirty="0">
                <a:latin typeface="Constantia"/>
                <a:cs typeface="Constantia"/>
              </a:rPr>
              <a:t>ke </a:t>
            </a:r>
            <a:r>
              <a:rPr sz="2000" spc="-5" dirty="0">
                <a:latin typeface="Constantia"/>
                <a:cs typeface="Constantia"/>
              </a:rPr>
              <a:t>dalam satuan m/detik, sehingga</a:t>
            </a:r>
            <a:r>
              <a:rPr sz="2000" spc="-27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21652" y="3049904"/>
            <a:ext cx="62928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Constantia"/>
                <a:cs typeface="Constantia"/>
              </a:rPr>
              <a:t>atau</a:t>
            </a:r>
            <a:r>
              <a:rPr sz="2000" spc="-10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620841" y="2723251"/>
            <a:ext cx="320675" cy="0"/>
          </a:xfrm>
          <a:custGeom>
            <a:avLst/>
            <a:gdLst/>
            <a:ahLst/>
            <a:cxnLst/>
            <a:rect l="l" t="t" r="r" b="b"/>
            <a:pathLst>
              <a:path w="320675">
                <a:moveTo>
                  <a:pt x="0" y="0"/>
                </a:moveTo>
                <a:lnTo>
                  <a:pt x="320380" y="0"/>
                </a:lnTo>
              </a:path>
            </a:pathLst>
          </a:custGeom>
          <a:ln w="1033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378785" y="2723251"/>
            <a:ext cx="194310" cy="0"/>
          </a:xfrm>
          <a:custGeom>
            <a:avLst/>
            <a:gdLst/>
            <a:ahLst/>
            <a:cxnLst/>
            <a:rect l="l" t="t" r="r" b="b"/>
            <a:pathLst>
              <a:path w="194310">
                <a:moveTo>
                  <a:pt x="0" y="0"/>
                </a:moveTo>
                <a:lnTo>
                  <a:pt x="194145" y="0"/>
                </a:lnTo>
              </a:path>
            </a:pathLst>
          </a:custGeom>
          <a:ln w="1033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387217" y="2313260"/>
            <a:ext cx="195580" cy="7302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5240">
              <a:lnSpc>
                <a:spcPct val="118500"/>
              </a:lnSpc>
              <a:spcBef>
                <a:spcPts val="95"/>
              </a:spcBef>
            </a:pPr>
            <a:r>
              <a:rPr sz="1950" i="1" spc="25" dirty="0">
                <a:latin typeface="Times New Roman"/>
                <a:cs typeface="Times New Roman"/>
              </a:rPr>
              <a:t>h  </a:t>
            </a:r>
            <a:r>
              <a:rPr sz="1950" i="1" spc="35" dirty="0">
                <a:latin typeface="Times New Roman"/>
                <a:cs typeface="Times New Roman"/>
              </a:rPr>
              <a:t>w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696153" y="2718423"/>
            <a:ext cx="181610" cy="3251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950" i="1" spc="35" dirty="0">
                <a:latin typeface="Times New Roman"/>
                <a:cs typeface="Times New Roman"/>
              </a:rPr>
              <a:t>R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576205" y="2254511"/>
            <a:ext cx="360045" cy="3251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2925" i="1" spc="52" baseline="-25641" dirty="0">
                <a:latin typeface="Times New Roman"/>
                <a:cs typeface="Times New Roman"/>
              </a:rPr>
              <a:t>V</a:t>
            </a:r>
            <a:r>
              <a:rPr sz="2925" i="1" spc="-195" baseline="-25641" dirty="0">
                <a:latin typeface="Times New Roman"/>
                <a:cs typeface="Times New Roman"/>
              </a:rPr>
              <a:t> </a:t>
            </a:r>
            <a:r>
              <a:rPr sz="1150" spc="10" dirty="0">
                <a:latin typeface="Times New Roman"/>
                <a:cs typeface="Times New Roman"/>
              </a:rPr>
              <a:t>2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615821" y="2523113"/>
            <a:ext cx="1724025" cy="3251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1383665" algn="l"/>
              </a:tabLst>
            </a:pPr>
            <a:r>
              <a:rPr sz="1950" i="1" spc="25" dirty="0">
                <a:latin typeface="Times New Roman"/>
                <a:cs typeface="Times New Roman"/>
              </a:rPr>
              <a:t>a</a:t>
            </a:r>
            <a:r>
              <a:rPr sz="1950" i="1" spc="45" dirty="0">
                <a:latin typeface="Times New Roman"/>
                <a:cs typeface="Times New Roman"/>
              </a:rPr>
              <a:t> </a:t>
            </a:r>
            <a:r>
              <a:rPr sz="1950" spc="30" dirty="0">
                <a:latin typeface="Symbol"/>
                <a:cs typeface="Symbol"/>
              </a:rPr>
              <a:t></a:t>
            </a:r>
            <a:r>
              <a:rPr sz="1950" spc="-20" dirty="0">
                <a:latin typeface="Times New Roman"/>
                <a:cs typeface="Times New Roman"/>
              </a:rPr>
              <a:t> </a:t>
            </a:r>
            <a:r>
              <a:rPr sz="1950" spc="5" dirty="0">
                <a:latin typeface="Times New Roman"/>
                <a:cs typeface="Times New Roman"/>
              </a:rPr>
              <a:t>0,007	</a:t>
            </a:r>
            <a:r>
              <a:rPr sz="1950" spc="30" dirty="0">
                <a:latin typeface="Symbol"/>
                <a:cs typeface="Symbol"/>
              </a:rPr>
              <a:t></a:t>
            </a:r>
            <a:r>
              <a:rPr sz="1950" spc="-100" dirty="0">
                <a:latin typeface="Times New Roman"/>
                <a:cs typeface="Times New Roman"/>
              </a:rPr>
              <a:t> </a:t>
            </a:r>
            <a:r>
              <a:rPr sz="1950" i="1" spc="25" dirty="0">
                <a:latin typeface="Times New Roman"/>
                <a:cs typeface="Times New Roman"/>
              </a:rPr>
              <a:t>g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018805" y="3875395"/>
            <a:ext cx="414020" cy="0"/>
          </a:xfrm>
          <a:custGeom>
            <a:avLst/>
            <a:gdLst/>
            <a:ahLst/>
            <a:cxnLst/>
            <a:rect l="l" t="t" r="r" b="b"/>
            <a:pathLst>
              <a:path w="414020">
                <a:moveTo>
                  <a:pt x="0" y="0"/>
                </a:moveTo>
                <a:lnTo>
                  <a:pt x="413488" y="0"/>
                </a:lnTo>
              </a:path>
            </a:pathLst>
          </a:custGeom>
          <a:ln w="1033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870382" y="3875395"/>
            <a:ext cx="194310" cy="0"/>
          </a:xfrm>
          <a:custGeom>
            <a:avLst/>
            <a:gdLst/>
            <a:ahLst/>
            <a:cxnLst/>
            <a:rect l="l" t="t" r="r" b="b"/>
            <a:pathLst>
              <a:path w="194310">
                <a:moveTo>
                  <a:pt x="0" y="0"/>
                </a:moveTo>
                <a:lnTo>
                  <a:pt x="194196" y="0"/>
                </a:lnTo>
              </a:path>
            </a:pathLst>
          </a:custGeom>
          <a:ln w="1033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478319" y="3675257"/>
            <a:ext cx="352425" cy="3251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211454" indent="-199390">
              <a:lnSpc>
                <a:spcPct val="100000"/>
              </a:lnSpc>
              <a:spcBef>
                <a:spcPts val="110"/>
              </a:spcBef>
              <a:buFont typeface="Symbol"/>
              <a:buChar char=""/>
              <a:tabLst>
                <a:tab pos="212090" algn="l"/>
              </a:tabLst>
            </a:pPr>
            <a:r>
              <a:rPr sz="1950" i="1" spc="25" dirty="0">
                <a:latin typeface="Times New Roman"/>
                <a:cs typeface="Times New Roman"/>
              </a:rPr>
              <a:t>g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995573" y="3465404"/>
            <a:ext cx="1078230" cy="730250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R="31115" algn="r">
              <a:lnSpc>
                <a:spcPct val="100000"/>
              </a:lnSpc>
              <a:spcBef>
                <a:spcPts val="530"/>
              </a:spcBef>
            </a:pPr>
            <a:r>
              <a:rPr sz="1950" i="1" spc="25" dirty="0">
                <a:latin typeface="Times New Roman"/>
                <a:cs typeface="Times New Roman"/>
              </a:rPr>
              <a:t>h</a:t>
            </a:r>
            <a:endParaRPr sz="195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  <a:spcBef>
                <a:spcPts val="434"/>
              </a:spcBef>
              <a:tabLst>
                <a:tab pos="882015" algn="l"/>
              </a:tabLst>
            </a:pPr>
            <a:r>
              <a:rPr sz="1950" spc="5" dirty="0">
                <a:latin typeface="Times New Roman"/>
                <a:cs typeface="Times New Roman"/>
              </a:rPr>
              <a:t>1</a:t>
            </a:r>
            <a:r>
              <a:rPr sz="1950" spc="40" dirty="0">
                <a:latin typeface="Times New Roman"/>
                <a:cs typeface="Times New Roman"/>
              </a:rPr>
              <a:t>3</a:t>
            </a:r>
            <a:r>
              <a:rPr sz="1950" i="1" spc="30" dirty="0">
                <a:latin typeface="Times New Roman"/>
                <a:cs typeface="Times New Roman"/>
              </a:rPr>
              <a:t>R</a:t>
            </a:r>
            <a:r>
              <a:rPr sz="1950" i="1" dirty="0">
                <a:latin typeface="Times New Roman"/>
                <a:cs typeface="Times New Roman"/>
              </a:rPr>
              <a:t>	</a:t>
            </a:r>
            <a:r>
              <a:rPr sz="1950" i="1" spc="35" dirty="0">
                <a:latin typeface="Times New Roman"/>
                <a:cs typeface="Times New Roman"/>
              </a:rPr>
              <a:t>w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020363" y="3406655"/>
            <a:ext cx="360045" cy="3251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2925" i="1" spc="44" baseline="-25641" dirty="0">
                <a:latin typeface="Times New Roman"/>
                <a:cs typeface="Times New Roman"/>
              </a:rPr>
              <a:t>V</a:t>
            </a:r>
            <a:r>
              <a:rPr sz="2925" i="1" spc="-179" baseline="-25641" dirty="0">
                <a:latin typeface="Times New Roman"/>
                <a:cs typeface="Times New Roman"/>
              </a:rPr>
              <a:t> </a:t>
            </a:r>
            <a:r>
              <a:rPr sz="1150" spc="5" dirty="0">
                <a:latin typeface="Times New Roman"/>
                <a:cs typeface="Times New Roman"/>
              </a:rPr>
              <a:t>2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603163" y="3675257"/>
            <a:ext cx="361315" cy="3251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950" i="1" spc="25" dirty="0">
                <a:latin typeface="Times New Roman"/>
                <a:cs typeface="Times New Roman"/>
              </a:rPr>
              <a:t>a</a:t>
            </a:r>
            <a:r>
              <a:rPr sz="1950" i="1" spc="-30" dirty="0">
                <a:latin typeface="Times New Roman"/>
                <a:cs typeface="Times New Roman"/>
              </a:rPr>
              <a:t> </a:t>
            </a:r>
            <a:r>
              <a:rPr sz="1950" spc="25" dirty="0">
                <a:latin typeface="Symbol"/>
                <a:cs typeface="Symbol"/>
              </a:rPr>
              <a:t></a:t>
            </a:r>
            <a:endParaRPr sz="1950">
              <a:latin typeface="Symbol"/>
              <a:cs typeface="Symbol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2549979" y="4865995"/>
            <a:ext cx="194310" cy="0"/>
          </a:xfrm>
          <a:custGeom>
            <a:avLst/>
            <a:gdLst/>
            <a:ahLst/>
            <a:cxnLst/>
            <a:rect l="l" t="t" r="r" b="b"/>
            <a:pathLst>
              <a:path w="194310">
                <a:moveTo>
                  <a:pt x="0" y="0"/>
                </a:moveTo>
                <a:lnTo>
                  <a:pt x="194196" y="0"/>
                </a:lnTo>
              </a:path>
            </a:pathLst>
          </a:custGeom>
          <a:ln w="1033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025689" y="4865995"/>
            <a:ext cx="414020" cy="0"/>
          </a:xfrm>
          <a:custGeom>
            <a:avLst/>
            <a:gdLst/>
            <a:ahLst/>
            <a:cxnLst/>
            <a:rect l="l" t="t" r="r" b="b"/>
            <a:pathLst>
              <a:path w="414020">
                <a:moveTo>
                  <a:pt x="0" y="0"/>
                </a:moveTo>
                <a:lnTo>
                  <a:pt x="413488" y="0"/>
                </a:lnTo>
              </a:path>
            </a:pathLst>
          </a:custGeom>
          <a:ln w="1033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2557848" y="4861167"/>
            <a:ext cx="880110" cy="3251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457200" algn="l"/>
              </a:tabLst>
            </a:pPr>
            <a:r>
              <a:rPr sz="1950" i="1" spc="35" dirty="0">
                <a:latin typeface="Times New Roman"/>
                <a:cs typeface="Times New Roman"/>
              </a:rPr>
              <a:t>w	</a:t>
            </a:r>
            <a:r>
              <a:rPr sz="1950" spc="5" dirty="0">
                <a:latin typeface="Times New Roman"/>
                <a:cs typeface="Times New Roman"/>
              </a:rPr>
              <a:t>1</a:t>
            </a:r>
            <a:r>
              <a:rPr sz="1950" spc="40" dirty="0">
                <a:latin typeface="Times New Roman"/>
                <a:cs typeface="Times New Roman"/>
              </a:rPr>
              <a:t>3</a:t>
            </a:r>
            <a:r>
              <a:rPr sz="1950" i="1" spc="30" dirty="0">
                <a:latin typeface="Times New Roman"/>
                <a:cs typeface="Times New Roman"/>
              </a:rPr>
              <a:t>R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027227" y="4397255"/>
            <a:ext cx="360045" cy="3251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2925" i="1" spc="44" baseline="-25641" dirty="0">
                <a:latin typeface="Times New Roman"/>
                <a:cs typeface="Times New Roman"/>
              </a:rPr>
              <a:t>V</a:t>
            </a:r>
            <a:r>
              <a:rPr sz="2925" i="1" spc="-179" baseline="-25641" dirty="0">
                <a:latin typeface="Times New Roman"/>
                <a:cs typeface="Times New Roman"/>
              </a:rPr>
              <a:t> </a:t>
            </a:r>
            <a:r>
              <a:rPr sz="1150" spc="5" dirty="0">
                <a:latin typeface="Times New Roman"/>
                <a:cs typeface="Times New Roman"/>
              </a:rPr>
              <a:t>2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573913" y="4508930"/>
            <a:ext cx="153035" cy="3251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950" i="1" spc="25" dirty="0">
                <a:latin typeface="Times New Roman"/>
                <a:cs typeface="Times New Roman"/>
              </a:rPr>
              <a:t>h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973751" y="4665857"/>
            <a:ext cx="536575" cy="3251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950" i="1" spc="25" dirty="0">
                <a:latin typeface="Times New Roman"/>
                <a:cs typeface="Times New Roman"/>
              </a:rPr>
              <a:t>a </a:t>
            </a:r>
            <a:r>
              <a:rPr sz="1950" spc="25" dirty="0">
                <a:latin typeface="Symbol"/>
                <a:cs typeface="Symbol"/>
              </a:rPr>
              <a:t></a:t>
            </a:r>
            <a:r>
              <a:rPr sz="1950" spc="-175" dirty="0">
                <a:latin typeface="Times New Roman"/>
                <a:cs typeface="Times New Roman"/>
              </a:rPr>
              <a:t> </a:t>
            </a:r>
            <a:r>
              <a:rPr sz="1950" i="1" spc="25" dirty="0">
                <a:latin typeface="Times New Roman"/>
                <a:cs typeface="Times New Roman"/>
              </a:rPr>
              <a:t>g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805752" y="4665857"/>
            <a:ext cx="165100" cy="3251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950" spc="25" dirty="0">
                <a:latin typeface="Symbol"/>
                <a:cs typeface="Symbol"/>
              </a:rPr>
              <a:t></a:t>
            </a:r>
            <a:endParaRPr sz="1950">
              <a:latin typeface="Symbol"/>
              <a:cs typeface="Symbo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3547818" y="6034061"/>
            <a:ext cx="175260" cy="0"/>
          </a:xfrm>
          <a:custGeom>
            <a:avLst/>
            <a:gdLst/>
            <a:ahLst/>
            <a:cxnLst/>
            <a:rect l="l" t="t" r="r" b="b"/>
            <a:pathLst>
              <a:path w="175260">
                <a:moveTo>
                  <a:pt x="0" y="0"/>
                </a:moveTo>
                <a:lnTo>
                  <a:pt x="175220" y="0"/>
                </a:lnTo>
              </a:path>
            </a:pathLst>
          </a:custGeom>
          <a:ln w="44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023958" y="5742339"/>
            <a:ext cx="718185" cy="0"/>
          </a:xfrm>
          <a:custGeom>
            <a:avLst/>
            <a:gdLst/>
            <a:ahLst/>
            <a:cxnLst/>
            <a:rect l="l" t="t" r="r" b="b"/>
            <a:pathLst>
              <a:path w="718185">
                <a:moveTo>
                  <a:pt x="0" y="0"/>
                </a:moveTo>
                <a:lnTo>
                  <a:pt x="718084" y="0"/>
                </a:lnTo>
              </a:path>
            </a:pathLst>
          </a:custGeom>
          <a:ln w="93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3554123" y="5664349"/>
            <a:ext cx="177800" cy="6591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3970">
              <a:lnSpc>
                <a:spcPct val="118700"/>
              </a:lnSpc>
              <a:spcBef>
                <a:spcPts val="95"/>
              </a:spcBef>
            </a:pPr>
            <a:r>
              <a:rPr sz="1750" i="1" spc="20" dirty="0">
                <a:latin typeface="Times New Roman"/>
                <a:cs typeface="Times New Roman"/>
              </a:rPr>
              <a:t>h  </a:t>
            </a:r>
            <a:r>
              <a:rPr sz="1750" i="1" spc="25" dirty="0">
                <a:latin typeface="Times New Roman"/>
                <a:cs typeface="Times New Roman"/>
              </a:rPr>
              <a:t>w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17</a:t>
            </a:fld>
            <a:endParaRPr dirty="0"/>
          </a:p>
        </p:txBody>
      </p:sp>
      <p:sp>
        <p:nvSpPr>
          <p:cNvPr id="31" name="object 31"/>
          <p:cNvSpPr txBox="1"/>
          <p:nvPr/>
        </p:nvSpPr>
        <p:spPr>
          <a:xfrm>
            <a:off x="3026644" y="5853214"/>
            <a:ext cx="485775" cy="2946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750" i="1" spc="20" dirty="0">
                <a:latin typeface="Times New Roman"/>
                <a:cs typeface="Times New Roman"/>
              </a:rPr>
              <a:t>a </a:t>
            </a:r>
            <a:r>
              <a:rPr sz="1750" spc="20" dirty="0">
                <a:latin typeface="Symbol"/>
                <a:cs typeface="Symbol"/>
              </a:rPr>
              <a:t></a:t>
            </a:r>
            <a:r>
              <a:rPr sz="1750" spc="-140" dirty="0">
                <a:latin typeface="Times New Roman"/>
                <a:cs typeface="Times New Roman"/>
              </a:rPr>
              <a:t> </a:t>
            </a:r>
            <a:r>
              <a:rPr sz="1750" i="1" spc="20" dirty="0">
                <a:latin typeface="Times New Roman"/>
                <a:cs typeface="Times New Roman"/>
              </a:rPr>
              <a:t>g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194133" y="5319754"/>
            <a:ext cx="332105" cy="2946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2625" i="1" spc="37" baseline="-25396" dirty="0">
                <a:latin typeface="Times New Roman"/>
                <a:cs typeface="Times New Roman"/>
              </a:rPr>
              <a:t>V</a:t>
            </a:r>
            <a:r>
              <a:rPr sz="2625" i="1" spc="-150" baseline="-25396" dirty="0">
                <a:latin typeface="Times New Roman"/>
                <a:cs typeface="Times New Roman"/>
              </a:rPr>
              <a:t> </a:t>
            </a:r>
            <a:r>
              <a:rPr sz="1000" spc="20" dirty="0">
                <a:latin typeface="Times New Roman"/>
                <a:cs typeface="Times New Roman"/>
              </a:rPr>
              <a:t>2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393679" y="5561491"/>
            <a:ext cx="581025" cy="2946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750" spc="20" dirty="0">
                <a:latin typeface="Times New Roman"/>
                <a:cs typeface="Times New Roman"/>
              </a:rPr>
              <a:t>13</a:t>
            </a:r>
            <a:r>
              <a:rPr sz="1750" i="1" spc="20" dirty="0">
                <a:latin typeface="Times New Roman"/>
                <a:cs typeface="Times New Roman"/>
              </a:rPr>
              <a:t>R</a:t>
            </a:r>
            <a:r>
              <a:rPr sz="1750" i="1" spc="-20" dirty="0">
                <a:latin typeface="Times New Roman"/>
                <a:cs typeface="Times New Roman"/>
              </a:rPr>
              <a:t> </a:t>
            </a:r>
            <a:r>
              <a:rPr sz="1750" spc="20" dirty="0">
                <a:latin typeface="Symbol"/>
                <a:cs typeface="Symbol"/>
              </a:rPr>
              <a:t></a:t>
            </a:r>
            <a:endParaRPr sz="1750">
              <a:latin typeface="Symbol"/>
              <a:cs typeface="Symbo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053204" y="224091"/>
            <a:ext cx="460121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10" dirty="0"/>
              <a:t>Lengkung</a:t>
            </a:r>
            <a:r>
              <a:rPr sz="4400" spc="-45" dirty="0"/>
              <a:t> </a:t>
            </a:r>
            <a:r>
              <a:rPr sz="4400" spc="-20" dirty="0"/>
              <a:t>Lingkaran</a:t>
            </a:r>
            <a:endParaRPr sz="4400"/>
          </a:p>
        </p:txBody>
      </p:sp>
      <p:sp>
        <p:nvSpPr>
          <p:cNvPr id="4" name="object 4"/>
          <p:cNvSpPr/>
          <p:nvPr/>
        </p:nvSpPr>
        <p:spPr>
          <a:xfrm>
            <a:off x="512" y="1196721"/>
            <a:ext cx="9144000" cy="0"/>
          </a:xfrm>
          <a:custGeom>
            <a:avLst/>
            <a:gdLst/>
            <a:ahLst/>
            <a:cxnLst/>
            <a:rect l="l" t="t" r="r" b="b"/>
            <a:pathLst>
              <a:path w="9144000">
                <a:moveTo>
                  <a:pt x="0" y="0"/>
                </a:moveTo>
                <a:lnTo>
                  <a:pt x="9143995" y="0"/>
                </a:lnTo>
              </a:path>
            </a:pathLst>
          </a:custGeom>
          <a:ln w="28575">
            <a:solidFill>
              <a:srgbClr val="05509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41007" y="1475041"/>
            <a:ext cx="845439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indent="-274955">
              <a:lnSpc>
                <a:spcPts val="2160"/>
              </a:lnSpc>
              <a:spcBef>
                <a:spcPts val="100"/>
              </a:spcBef>
              <a:buClr>
                <a:srgbClr val="C00000"/>
              </a:buClr>
              <a:buFont typeface="Wingdings 2"/>
              <a:buChar char=""/>
              <a:tabLst>
                <a:tab pos="287020" algn="l"/>
                <a:tab pos="287655" algn="l"/>
              </a:tabLst>
            </a:pPr>
            <a:r>
              <a:rPr sz="1900" spc="-15" dirty="0">
                <a:latin typeface="Constantia"/>
                <a:cs typeface="Constantia"/>
              </a:rPr>
              <a:t>Percepatan </a:t>
            </a:r>
            <a:r>
              <a:rPr sz="1900" spc="-5" dirty="0">
                <a:latin typeface="Constantia"/>
                <a:cs typeface="Constantia"/>
              </a:rPr>
              <a:t>sentrifugal (a) </a:t>
            </a:r>
            <a:r>
              <a:rPr sz="1900" dirty="0">
                <a:latin typeface="Constantia"/>
                <a:cs typeface="Constantia"/>
              </a:rPr>
              <a:t>: </a:t>
            </a:r>
            <a:r>
              <a:rPr sz="1900" spc="-10" dirty="0">
                <a:latin typeface="Constantia"/>
                <a:cs typeface="Constantia"/>
              </a:rPr>
              <a:t>besaran yang menyatakan </a:t>
            </a:r>
            <a:r>
              <a:rPr sz="1900" spc="-5" dirty="0">
                <a:latin typeface="Constantia"/>
                <a:cs typeface="Constantia"/>
              </a:rPr>
              <a:t>berapakah</a:t>
            </a:r>
            <a:r>
              <a:rPr sz="1900" spc="315" dirty="0">
                <a:latin typeface="Constantia"/>
                <a:cs typeface="Constantia"/>
              </a:rPr>
              <a:t> </a:t>
            </a:r>
            <a:r>
              <a:rPr sz="1900" spc="-10" dirty="0">
                <a:latin typeface="Constantia"/>
                <a:cs typeface="Constantia"/>
              </a:rPr>
              <a:t>besarnya</a:t>
            </a:r>
            <a:endParaRPr sz="1900">
              <a:latin typeface="Constantia"/>
              <a:cs typeface="Constantia"/>
            </a:endParaRPr>
          </a:p>
          <a:p>
            <a:pPr marL="287020">
              <a:lnSpc>
                <a:spcPts val="2160"/>
              </a:lnSpc>
            </a:pPr>
            <a:r>
              <a:rPr sz="1900" spc="-5" dirty="0">
                <a:latin typeface="Constantia"/>
                <a:cs typeface="Constantia"/>
              </a:rPr>
              <a:t>sentrifugal yang dengan </a:t>
            </a:r>
            <a:r>
              <a:rPr sz="1900" dirty="0">
                <a:latin typeface="Constantia"/>
                <a:cs typeface="Constantia"/>
              </a:rPr>
              <a:t>satuan</a:t>
            </a:r>
            <a:r>
              <a:rPr sz="1900" spc="-250" dirty="0">
                <a:latin typeface="Constantia"/>
                <a:cs typeface="Constantia"/>
              </a:rPr>
              <a:t> </a:t>
            </a:r>
            <a:r>
              <a:rPr sz="1900" spc="-5" dirty="0">
                <a:latin typeface="Constantia"/>
                <a:cs typeface="Constantia"/>
              </a:rPr>
              <a:t>m/detik</a:t>
            </a:r>
            <a:endParaRPr sz="19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41007" y="2148459"/>
            <a:ext cx="7298055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indent="-274955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Font typeface="Wingdings 2"/>
              <a:buChar char=""/>
              <a:tabLst>
                <a:tab pos="287020" algn="l"/>
                <a:tab pos="287655" algn="l"/>
                <a:tab pos="1811655" algn="l"/>
                <a:tab pos="2908935" algn="l"/>
                <a:tab pos="3735070" algn="l"/>
                <a:tab pos="5271770" algn="l"/>
                <a:tab pos="5897245" algn="l"/>
              </a:tabLst>
            </a:pPr>
            <a:r>
              <a:rPr sz="1900" spc="-5" dirty="0">
                <a:latin typeface="Constantia"/>
                <a:cs typeface="Constantia"/>
              </a:rPr>
              <a:t>Berdasarkan	tinjauan	</a:t>
            </a:r>
            <a:r>
              <a:rPr sz="1900" dirty="0">
                <a:latin typeface="Constantia"/>
                <a:cs typeface="Constantia"/>
              </a:rPr>
              <a:t>aspek	</a:t>
            </a:r>
            <a:r>
              <a:rPr sz="1900" spc="-5" dirty="0">
                <a:latin typeface="Constantia"/>
                <a:cs typeface="Constantia"/>
              </a:rPr>
              <a:t>keselamatan	</a:t>
            </a:r>
            <a:r>
              <a:rPr sz="1900" dirty="0">
                <a:latin typeface="Constantia"/>
                <a:cs typeface="Constantia"/>
              </a:rPr>
              <a:t>dan	</a:t>
            </a:r>
            <a:r>
              <a:rPr sz="1900" spc="-15" dirty="0">
                <a:latin typeface="Constantia"/>
                <a:cs typeface="Constantia"/>
              </a:rPr>
              <a:t>kenyamanan,</a:t>
            </a:r>
            <a:endParaRPr sz="1900">
              <a:latin typeface="Constantia"/>
              <a:cs typeface="Constanti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5644" y="2148459"/>
            <a:ext cx="818134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ts val="2160"/>
              </a:lnSpc>
              <a:spcBef>
                <a:spcPts val="100"/>
              </a:spcBef>
            </a:pPr>
            <a:r>
              <a:rPr sz="1900" spc="-5" dirty="0">
                <a:latin typeface="Constantia"/>
                <a:cs typeface="Constantia"/>
              </a:rPr>
              <a:t>b</a:t>
            </a:r>
            <a:r>
              <a:rPr sz="1900" spc="15" dirty="0">
                <a:latin typeface="Constantia"/>
                <a:cs typeface="Constantia"/>
              </a:rPr>
              <a:t>e</a:t>
            </a:r>
            <a:r>
              <a:rPr sz="1900" spc="-10" dirty="0">
                <a:latin typeface="Constantia"/>
                <a:cs typeface="Constantia"/>
              </a:rPr>
              <a:t>s</a:t>
            </a:r>
            <a:r>
              <a:rPr sz="1900" spc="5" dirty="0">
                <a:latin typeface="Constantia"/>
                <a:cs typeface="Constantia"/>
              </a:rPr>
              <a:t>a</a:t>
            </a:r>
            <a:r>
              <a:rPr sz="1900" spc="-5" dirty="0">
                <a:latin typeface="Constantia"/>
                <a:cs typeface="Constantia"/>
              </a:rPr>
              <a:t>r</a:t>
            </a:r>
            <a:r>
              <a:rPr sz="1900" spc="-30" dirty="0">
                <a:latin typeface="Constantia"/>
                <a:cs typeface="Constantia"/>
              </a:rPr>
              <a:t>n</a:t>
            </a:r>
            <a:r>
              <a:rPr sz="1900" spc="-35" dirty="0">
                <a:latin typeface="Constantia"/>
                <a:cs typeface="Constantia"/>
              </a:rPr>
              <a:t>y</a:t>
            </a:r>
            <a:r>
              <a:rPr sz="1900" dirty="0">
                <a:latin typeface="Constantia"/>
                <a:cs typeface="Constantia"/>
              </a:rPr>
              <a:t>a</a:t>
            </a:r>
          </a:p>
          <a:p>
            <a:pPr marR="17145" algn="r">
              <a:lnSpc>
                <a:spcPts val="2160"/>
              </a:lnSpc>
              <a:tabLst>
                <a:tab pos="1371600" algn="l"/>
                <a:tab pos="2710180" algn="l"/>
                <a:tab pos="4171315" algn="l"/>
                <a:tab pos="4885055" algn="l"/>
                <a:tab pos="6236970" algn="l"/>
                <a:tab pos="7219950" algn="l"/>
              </a:tabLst>
            </a:pPr>
            <a:r>
              <a:rPr sz="1900" dirty="0">
                <a:latin typeface="Constantia"/>
                <a:cs typeface="Constantia"/>
              </a:rPr>
              <a:t>p</a:t>
            </a:r>
            <a:r>
              <a:rPr sz="1900" spc="5" dirty="0">
                <a:latin typeface="Constantia"/>
                <a:cs typeface="Constantia"/>
              </a:rPr>
              <a:t>e</a:t>
            </a:r>
            <a:r>
              <a:rPr sz="1900" spc="-30" dirty="0">
                <a:latin typeface="Constantia"/>
                <a:cs typeface="Constantia"/>
              </a:rPr>
              <a:t>r</a:t>
            </a:r>
            <a:r>
              <a:rPr sz="1900" spc="-40" dirty="0">
                <a:latin typeface="Constantia"/>
                <a:cs typeface="Constantia"/>
              </a:rPr>
              <a:t>c</a:t>
            </a:r>
            <a:r>
              <a:rPr sz="1900" spc="5" dirty="0">
                <a:latin typeface="Constantia"/>
                <a:cs typeface="Constantia"/>
              </a:rPr>
              <a:t>e</a:t>
            </a:r>
            <a:r>
              <a:rPr sz="1900" dirty="0">
                <a:latin typeface="Constantia"/>
                <a:cs typeface="Constantia"/>
              </a:rPr>
              <a:t>pa</a:t>
            </a:r>
            <a:r>
              <a:rPr sz="1900" spc="-10" dirty="0">
                <a:latin typeface="Constantia"/>
                <a:cs typeface="Constantia"/>
              </a:rPr>
              <a:t>t</a:t>
            </a:r>
            <a:r>
              <a:rPr sz="1900" spc="5" dirty="0">
                <a:latin typeface="Constantia"/>
                <a:cs typeface="Constantia"/>
              </a:rPr>
              <a:t>a</a:t>
            </a:r>
            <a:r>
              <a:rPr sz="1900" dirty="0">
                <a:latin typeface="Constantia"/>
                <a:cs typeface="Constantia"/>
              </a:rPr>
              <a:t>n	</a:t>
            </a:r>
            <a:r>
              <a:rPr sz="1900" spc="-10" dirty="0">
                <a:latin typeface="Constantia"/>
                <a:cs typeface="Constantia"/>
              </a:rPr>
              <a:t>s</a:t>
            </a:r>
            <a:r>
              <a:rPr sz="1900" spc="5" dirty="0">
                <a:latin typeface="Constantia"/>
                <a:cs typeface="Constantia"/>
              </a:rPr>
              <a:t>e</a:t>
            </a:r>
            <a:r>
              <a:rPr sz="1900" spc="-5" dirty="0">
                <a:latin typeface="Constantia"/>
                <a:cs typeface="Constantia"/>
              </a:rPr>
              <a:t>n</a:t>
            </a:r>
            <a:r>
              <a:rPr sz="1900" dirty="0">
                <a:latin typeface="Constantia"/>
                <a:cs typeface="Constantia"/>
              </a:rPr>
              <a:t>t</a:t>
            </a:r>
            <a:r>
              <a:rPr sz="1900" spc="-10" dirty="0">
                <a:latin typeface="Constantia"/>
                <a:cs typeface="Constantia"/>
              </a:rPr>
              <a:t>r</a:t>
            </a:r>
            <a:r>
              <a:rPr sz="1900" spc="-5" dirty="0">
                <a:latin typeface="Constantia"/>
                <a:cs typeface="Constantia"/>
              </a:rPr>
              <a:t>ifu</a:t>
            </a:r>
            <a:r>
              <a:rPr sz="1900" spc="-10" dirty="0">
                <a:latin typeface="Constantia"/>
                <a:cs typeface="Constantia"/>
              </a:rPr>
              <a:t>g</a:t>
            </a:r>
            <a:r>
              <a:rPr sz="1900" spc="5" dirty="0">
                <a:latin typeface="Constantia"/>
                <a:cs typeface="Constantia"/>
              </a:rPr>
              <a:t>a</a:t>
            </a:r>
            <a:r>
              <a:rPr sz="1900" dirty="0">
                <a:latin typeface="Constantia"/>
                <a:cs typeface="Constantia"/>
              </a:rPr>
              <a:t>l	</a:t>
            </a:r>
            <a:r>
              <a:rPr sz="1900" spc="-5" dirty="0" err="1" smtClean="0">
                <a:latin typeface="Constantia"/>
                <a:cs typeface="Constantia"/>
              </a:rPr>
              <a:t>ma</a:t>
            </a:r>
            <a:r>
              <a:rPr sz="1900" spc="5" dirty="0" err="1" smtClean="0">
                <a:latin typeface="Constantia"/>
                <a:cs typeface="Constantia"/>
              </a:rPr>
              <a:t>k</a:t>
            </a:r>
            <a:r>
              <a:rPr sz="1900" spc="-10" dirty="0" err="1" smtClean="0">
                <a:latin typeface="Constantia"/>
                <a:cs typeface="Constantia"/>
              </a:rPr>
              <a:t>s</a:t>
            </a:r>
            <a:r>
              <a:rPr lang="en-US" sz="1900" spc="-5" dirty="0" err="1">
                <a:latin typeface="Constantia"/>
                <a:cs typeface="Constantia"/>
              </a:rPr>
              <a:t>i</a:t>
            </a:r>
            <a:r>
              <a:rPr sz="1900" spc="-5" dirty="0" err="1" smtClean="0">
                <a:latin typeface="Constantia"/>
                <a:cs typeface="Constantia"/>
              </a:rPr>
              <a:t>mu</a:t>
            </a:r>
            <a:r>
              <a:rPr sz="1900" dirty="0" err="1" smtClean="0">
                <a:latin typeface="Constantia"/>
                <a:cs typeface="Constantia"/>
              </a:rPr>
              <a:t>m</a:t>
            </a:r>
            <a:r>
              <a:rPr sz="1900" dirty="0">
                <a:latin typeface="Constantia"/>
                <a:cs typeface="Constantia"/>
              </a:rPr>
              <a:t>	</a:t>
            </a:r>
            <a:r>
              <a:rPr sz="1900" spc="-15" dirty="0">
                <a:latin typeface="Constantia"/>
                <a:cs typeface="Constantia"/>
              </a:rPr>
              <a:t>y</a:t>
            </a:r>
            <a:r>
              <a:rPr sz="1900" spc="5" dirty="0">
                <a:latin typeface="Constantia"/>
                <a:cs typeface="Constantia"/>
              </a:rPr>
              <a:t>a</a:t>
            </a:r>
            <a:r>
              <a:rPr sz="1900" spc="-5" dirty="0">
                <a:latin typeface="Constantia"/>
                <a:cs typeface="Constantia"/>
              </a:rPr>
              <a:t>n</a:t>
            </a:r>
            <a:r>
              <a:rPr sz="1900" dirty="0">
                <a:latin typeface="Constantia"/>
                <a:cs typeface="Constantia"/>
              </a:rPr>
              <a:t>g	</a:t>
            </a:r>
            <a:r>
              <a:rPr sz="1900" spc="-5" dirty="0">
                <a:latin typeface="Constantia"/>
                <a:cs typeface="Constantia"/>
              </a:rPr>
              <a:t>d</a:t>
            </a:r>
            <a:r>
              <a:rPr sz="1900" spc="-20" dirty="0">
                <a:latin typeface="Constantia"/>
                <a:cs typeface="Constantia"/>
              </a:rPr>
              <a:t>i</a:t>
            </a:r>
            <a:r>
              <a:rPr sz="1900" spc="5" dirty="0">
                <a:latin typeface="Constantia"/>
                <a:cs typeface="Constantia"/>
              </a:rPr>
              <a:t>a</a:t>
            </a:r>
            <a:r>
              <a:rPr sz="1900" spc="-5" dirty="0">
                <a:latin typeface="Constantia"/>
                <a:cs typeface="Constantia"/>
              </a:rPr>
              <a:t>n</a:t>
            </a:r>
            <a:r>
              <a:rPr sz="1900" spc="-10" dirty="0">
                <a:latin typeface="Constantia"/>
                <a:cs typeface="Constantia"/>
              </a:rPr>
              <a:t>j</a:t>
            </a:r>
            <a:r>
              <a:rPr sz="1900" spc="-5" dirty="0">
                <a:latin typeface="Constantia"/>
                <a:cs typeface="Constantia"/>
              </a:rPr>
              <a:t>u</a:t>
            </a:r>
            <a:r>
              <a:rPr sz="1900" spc="-30" dirty="0">
                <a:latin typeface="Constantia"/>
                <a:cs typeface="Constantia"/>
              </a:rPr>
              <a:t>r</a:t>
            </a:r>
            <a:r>
              <a:rPr sz="1900" dirty="0">
                <a:latin typeface="Constantia"/>
                <a:cs typeface="Constantia"/>
              </a:rPr>
              <a:t>k</a:t>
            </a:r>
            <a:r>
              <a:rPr sz="1900" spc="10" dirty="0">
                <a:latin typeface="Constantia"/>
                <a:cs typeface="Constantia"/>
              </a:rPr>
              <a:t>a</a:t>
            </a:r>
            <a:r>
              <a:rPr sz="1900" dirty="0">
                <a:latin typeface="Constantia"/>
                <a:cs typeface="Constantia"/>
              </a:rPr>
              <a:t>n	</a:t>
            </a:r>
            <a:r>
              <a:rPr sz="1900" spc="-10" dirty="0">
                <a:latin typeface="Constantia"/>
                <a:cs typeface="Constantia"/>
              </a:rPr>
              <a:t>s</a:t>
            </a:r>
            <a:r>
              <a:rPr sz="1900" spc="5" dirty="0">
                <a:latin typeface="Constantia"/>
                <a:cs typeface="Constantia"/>
              </a:rPr>
              <a:t>e</a:t>
            </a:r>
            <a:r>
              <a:rPr sz="1900" spc="-5" dirty="0">
                <a:latin typeface="Constantia"/>
                <a:cs typeface="Constantia"/>
              </a:rPr>
              <a:t>b</a:t>
            </a:r>
            <a:r>
              <a:rPr sz="1900" spc="10" dirty="0">
                <a:latin typeface="Constantia"/>
                <a:cs typeface="Constantia"/>
              </a:rPr>
              <a:t>e</a:t>
            </a:r>
            <a:r>
              <a:rPr sz="1900" spc="-10" dirty="0">
                <a:latin typeface="Constantia"/>
                <a:cs typeface="Constantia"/>
              </a:rPr>
              <a:t>s</a:t>
            </a:r>
            <a:r>
              <a:rPr sz="1900" spc="5" dirty="0">
                <a:latin typeface="Constantia"/>
                <a:cs typeface="Constantia"/>
              </a:rPr>
              <a:t>a</a:t>
            </a:r>
            <a:r>
              <a:rPr sz="1900" dirty="0">
                <a:latin typeface="Constantia"/>
                <a:cs typeface="Constantia"/>
              </a:rPr>
              <a:t>r	</a:t>
            </a:r>
            <a:r>
              <a:rPr sz="1900" spc="-5" dirty="0">
                <a:latin typeface="Constantia"/>
                <a:cs typeface="Constantia"/>
              </a:rPr>
              <a:t>0</a:t>
            </a:r>
            <a:r>
              <a:rPr sz="1900" spc="-10" dirty="0">
                <a:latin typeface="Constantia"/>
                <a:cs typeface="Constantia"/>
              </a:rPr>
              <a:t>,</a:t>
            </a:r>
            <a:r>
              <a:rPr sz="1900" spc="-25" dirty="0">
                <a:latin typeface="Constantia"/>
                <a:cs typeface="Constantia"/>
              </a:rPr>
              <a:t>0</a:t>
            </a:r>
            <a:r>
              <a:rPr sz="1900" spc="-50" dirty="0">
                <a:latin typeface="Constantia"/>
                <a:cs typeface="Constantia"/>
              </a:rPr>
              <a:t>4</a:t>
            </a:r>
            <a:r>
              <a:rPr sz="1900" spc="-20" dirty="0">
                <a:latin typeface="Constantia"/>
                <a:cs typeface="Constantia"/>
              </a:rPr>
              <a:t>7</a:t>
            </a:r>
            <a:r>
              <a:rPr sz="1900" spc="-10" dirty="0">
                <a:latin typeface="Constantia"/>
                <a:cs typeface="Constantia"/>
              </a:rPr>
              <a:t>8.</a:t>
            </a:r>
            <a:r>
              <a:rPr sz="1900" spc="-25" dirty="0">
                <a:latin typeface="Constantia"/>
                <a:cs typeface="Constantia"/>
              </a:rPr>
              <a:t>g,</a:t>
            </a:r>
            <a:endParaRPr sz="1900" dirty="0">
              <a:latin typeface="Constantia"/>
              <a:cs typeface="Constanti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2944" y="2669540"/>
            <a:ext cx="8197850" cy="833755"/>
          </a:xfrm>
          <a:prstGeom prst="rect">
            <a:avLst/>
          </a:prstGeom>
        </p:spPr>
        <p:txBody>
          <a:bodyPr vert="horz" wrap="square" lIns="0" tIns="44450" rIns="0" bIns="0" rtlCol="0">
            <a:spAutoFit/>
          </a:bodyPr>
          <a:lstStyle/>
          <a:p>
            <a:pPr marL="25400" marR="17780">
              <a:lnSpc>
                <a:spcPts val="2060"/>
              </a:lnSpc>
              <a:spcBef>
                <a:spcPts val="350"/>
              </a:spcBef>
            </a:pPr>
            <a:r>
              <a:rPr sz="1900" spc="-5" dirty="0">
                <a:latin typeface="Constantia"/>
                <a:cs typeface="Constantia"/>
              </a:rPr>
              <a:t>sedangkan </a:t>
            </a:r>
            <a:r>
              <a:rPr sz="1900" spc="-10" dirty="0">
                <a:latin typeface="Constantia"/>
                <a:cs typeface="Constantia"/>
              </a:rPr>
              <a:t>jarak antara kedua </a:t>
            </a:r>
            <a:r>
              <a:rPr sz="1900" spc="-5" dirty="0">
                <a:latin typeface="Constantia"/>
                <a:cs typeface="Constantia"/>
              </a:rPr>
              <a:t>titik </a:t>
            </a:r>
            <a:r>
              <a:rPr sz="1900" spc="-10" dirty="0">
                <a:latin typeface="Constantia"/>
                <a:cs typeface="Constantia"/>
              </a:rPr>
              <a:t>kontak </a:t>
            </a:r>
            <a:r>
              <a:rPr sz="1900" spc="-15" dirty="0">
                <a:latin typeface="Constantia"/>
                <a:cs typeface="Constantia"/>
              </a:rPr>
              <a:t>roda </a:t>
            </a:r>
            <a:r>
              <a:rPr sz="1900" spc="-5" dirty="0">
                <a:latin typeface="Constantia"/>
                <a:cs typeface="Constantia"/>
              </a:rPr>
              <a:t>dan </a:t>
            </a:r>
            <a:r>
              <a:rPr sz="1900" spc="-15" dirty="0">
                <a:latin typeface="Constantia"/>
                <a:cs typeface="Constantia"/>
              </a:rPr>
              <a:t>rel </a:t>
            </a:r>
            <a:r>
              <a:rPr sz="1900" dirty="0">
                <a:latin typeface="Constantia"/>
                <a:cs typeface="Constantia"/>
              </a:rPr>
              <a:t>sebesar 1120 </a:t>
            </a:r>
            <a:r>
              <a:rPr sz="1900" spc="-5" dirty="0">
                <a:latin typeface="Constantia"/>
                <a:cs typeface="Constantia"/>
              </a:rPr>
              <a:t>mm,  sehingga diperoleh </a:t>
            </a:r>
            <a:r>
              <a:rPr sz="1900" dirty="0">
                <a:latin typeface="Constantia"/>
                <a:cs typeface="Constantia"/>
              </a:rPr>
              <a:t>persamaan</a:t>
            </a:r>
            <a:r>
              <a:rPr sz="1900" spc="-225" dirty="0">
                <a:latin typeface="Constantia"/>
                <a:cs typeface="Constantia"/>
              </a:rPr>
              <a:t> </a:t>
            </a:r>
            <a:r>
              <a:rPr sz="1900" dirty="0">
                <a:latin typeface="Constantia"/>
                <a:cs typeface="Constantia"/>
              </a:rPr>
              <a:t>:</a:t>
            </a:r>
            <a:endParaRPr sz="1900">
              <a:latin typeface="Constantia"/>
              <a:cs typeface="Constantia"/>
            </a:endParaRPr>
          </a:p>
          <a:p>
            <a:pPr marR="354965" algn="ctr">
              <a:lnSpc>
                <a:spcPct val="100000"/>
              </a:lnSpc>
              <a:spcBef>
                <a:spcPts val="65"/>
              </a:spcBef>
            </a:pPr>
            <a:r>
              <a:rPr sz="2400" i="1" spc="44" baseline="-24305" dirty="0">
                <a:latin typeface="Times New Roman"/>
                <a:cs typeface="Times New Roman"/>
              </a:rPr>
              <a:t>V</a:t>
            </a:r>
            <a:r>
              <a:rPr sz="2400" i="1" spc="-82" baseline="-24305" dirty="0">
                <a:latin typeface="Times New Roman"/>
                <a:cs typeface="Times New Roman"/>
              </a:rPr>
              <a:t> </a:t>
            </a:r>
            <a:r>
              <a:rPr sz="950" spc="5" dirty="0">
                <a:latin typeface="Times New Roman"/>
                <a:cs typeface="Times New Roman"/>
              </a:rPr>
              <a:t>2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02944" y="4455866"/>
            <a:ext cx="8060055" cy="693420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640"/>
              </a:spcBef>
            </a:pPr>
            <a:r>
              <a:rPr sz="1900" spc="-5" dirty="0">
                <a:latin typeface="Constantia"/>
                <a:cs typeface="Constantia"/>
              </a:rPr>
              <a:t>Dikarenakan</a:t>
            </a:r>
            <a:r>
              <a:rPr sz="1900" spc="-120" dirty="0">
                <a:latin typeface="Constantia"/>
                <a:cs typeface="Constantia"/>
              </a:rPr>
              <a:t> </a:t>
            </a:r>
            <a:r>
              <a:rPr sz="1900" spc="-5" dirty="0">
                <a:latin typeface="Constantia"/>
                <a:cs typeface="Constantia"/>
              </a:rPr>
              <a:t>adanya</a:t>
            </a:r>
            <a:r>
              <a:rPr sz="1900" spc="-130" dirty="0">
                <a:latin typeface="Constantia"/>
                <a:cs typeface="Constantia"/>
              </a:rPr>
              <a:t> </a:t>
            </a:r>
            <a:r>
              <a:rPr sz="1900" spc="-5" dirty="0">
                <a:latin typeface="Constantia"/>
                <a:cs typeface="Constantia"/>
              </a:rPr>
              <a:t>peninggian</a:t>
            </a:r>
            <a:r>
              <a:rPr sz="1900" spc="-75" dirty="0">
                <a:latin typeface="Constantia"/>
                <a:cs typeface="Constantia"/>
              </a:rPr>
              <a:t> </a:t>
            </a:r>
            <a:r>
              <a:rPr sz="1900" spc="-5" dirty="0">
                <a:latin typeface="Constantia"/>
                <a:cs typeface="Constantia"/>
              </a:rPr>
              <a:t>maksimum</a:t>
            </a:r>
            <a:r>
              <a:rPr sz="1900" spc="15" dirty="0">
                <a:latin typeface="Constantia"/>
                <a:cs typeface="Constantia"/>
              </a:rPr>
              <a:t> </a:t>
            </a:r>
            <a:r>
              <a:rPr sz="1900" dirty="0">
                <a:latin typeface="Constantia"/>
                <a:cs typeface="Constantia"/>
              </a:rPr>
              <a:t>(h</a:t>
            </a:r>
            <a:r>
              <a:rPr sz="1900" spc="-35" dirty="0">
                <a:latin typeface="Constantia"/>
                <a:cs typeface="Constantia"/>
              </a:rPr>
              <a:t> </a:t>
            </a:r>
            <a:r>
              <a:rPr sz="1900" spc="-5" dirty="0">
                <a:latin typeface="Constantia"/>
                <a:cs typeface="Constantia"/>
              </a:rPr>
              <a:t>maks)</a:t>
            </a:r>
            <a:r>
              <a:rPr sz="1900" spc="-40" dirty="0">
                <a:latin typeface="Constantia"/>
                <a:cs typeface="Constantia"/>
              </a:rPr>
              <a:t> </a:t>
            </a:r>
            <a:r>
              <a:rPr sz="1900" dirty="0">
                <a:latin typeface="Constantia"/>
                <a:cs typeface="Constantia"/>
              </a:rPr>
              <a:t>sebesar</a:t>
            </a:r>
            <a:r>
              <a:rPr sz="1900" spc="-55" dirty="0">
                <a:latin typeface="Constantia"/>
                <a:cs typeface="Constantia"/>
              </a:rPr>
              <a:t> </a:t>
            </a:r>
            <a:r>
              <a:rPr sz="1900" dirty="0">
                <a:latin typeface="Constantia"/>
                <a:cs typeface="Constantia"/>
              </a:rPr>
              <a:t>110 </a:t>
            </a:r>
            <a:r>
              <a:rPr sz="1900" spc="-5" dirty="0">
                <a:latin typeface="Constantia"/>
                <a:cs typeface="Constantia"/>
              </a:rPr>
              <a:t>mm,</a:t>
            </a:r>
            <a:r>
              <a:rPr sz="1900" spc="10" dirty="0">
                <a:latin typeface="Constantia"/>
                <a:cs typeface="Constantia"/>
              </a:rPr>
              <a:t> </a:t>
            </a:r>
            <a:r>
              <a:rPr sz="1900" dirty="0">
                <a:latin typeface="Constantia"/>
                <a:cs typeface="Constantia"/>
              </a:rPr>
              <a:t>maka</a:t>
            </a:r>
            <a:r>
              <a:rPr sz="1900" spc="-65" dirty="0">
                <a:latin typeface="Constantia"/>
                <a:cs typeface="Constantia"/>
              </a:rPr>
              <a:t> </a:t>
            </a:r>
            <a:r>
              <a:rPr sz="1900" dirty="0">
                <a:latin typeface="Constantia"/>
                <a:cs typeface="Constantia"/>
              </a:rPr>
              <a:t>:</a:t>
            </a:r>
            <a:endParaRPr sz="1900">
              <a:latin typeface="Constantia"/>
              <a:cs typeface="Constantia"/>
            </a:endParaRPr>
          </a:p>
          <a:p>
            <a:pPr marR="215900" algn="ctr">
              <a:lnSpc>
                <a:spcPct val="100000"/>
              </a:lnSpc>
              <a:spcBef>
                <a:spcPts val="459"/>
              </a:spcBef>
            </a:pPr>
            <a:r>
              <a:rPr sz="2475" i="1" spc="22" baseline="-25252" dirty="0">
                <a:latin typeface="Times New Roman"/>
                <a:cs typeface="Times New Roman"/>
              </a:rPr>
              <a:t>V</a:t>
            </a:r>
            <a:r>
              <a:rPr sz="2475" i="1" spc="-89" baseline="-25252" dirty="0">
                <a:latin typeface="Times New Roman"/>
                <a:cs typeface="Times New Roman"/>
              </a:rPr>
              <a:t> </a:t>
            </a:r>
            <a:r>
              <a:rPr sz="950" spc="10" dirty="0">
                <a:latin typeface="Times New Roman"/>
                <a:cs typeface="Times New Roman"/>
              </a:rPr>
              <a:t>2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497578" y="5771858"/>
            <a:ext cx="1602715" cy="587340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00"/>
              </a:spcBef>
            </a:pPr>
            <a:r>
              <a:rPr sz="1700" i="1" dirty="0">
                <a:latin typeface="Constantia"/>
                <a:cs typeface="Constantia"/>
              </a:rPr>
              <a:t>R </a:t>
            </a:r>
            <a:r>
              <a:rPr sz="1700" dirty="0">
                <a:latin typeface="Constantia"/>
                <a:cs typeface="Constantia"/>
              </a:rPr>
              <a:t>= </a:t>
            </a:r>
            <a:r>
              <a:rPr sz="1700" spc="-5" dirty="0">
                <a:latin typeface="Constantia"/>
                <a:cs typeface="Constantia"/>
              </a:rPr>
              <a:t>0,0537</a:t>
            </a:r>
            <a:r>
              <a:rPr sz="1700" spc="-80" dirty="0">
                <a:latin typeface="Constantia"/>
                <a:cs typeface="Constantia"/>
              </a:rPr>
              <a:t> </a:t>
            </a:r>
            <a:r>
              <a:rPr sz="1700" i="1" dirty="0" smtClean="0">
                <a:latin typeface="Constantia"/>
                <a:cs typeface="Constantia"/>
              </a:rPr>
              <a:t>V</a:t>
            </a:r>
            <a:r>
              <a:rPr lang="en-US" sz="1700" i="1" baseline="30000" dirty="0" smtClean="0">
                <a:latin typeface="Constantia"/>
                <a:cs typeface="Constantia"/>
              </a:rPr>
              <a:t>2</a:t>
            </a:r>
            <a:endParaRPr sz="1700" baseline="30000" dirty="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  <a:spcBef>
                <a:spcPts val="200"/>
              </a:spcBef>
            </a:pPr>
            <a:r>
              <a:rPr sz="1700" i="1" dirty="0">
                <a:latin typeface="Constantia"/>
                <a:cs typeface="Constantia"/>
              </a:rPr>
              <a:t>R </a:t>
            </a:r>
            <a:r>
              <a:rPr sz="1700" dirty="0">
                <a:latin typeface="Constantia"/>
                <a:cs typeface="Constantia"/>
              </a:rPr>
              <a:t>= 0,054</a:t>
            </a:r>
            <a:r>
              <a:rPr sz="1700" spc="-50" dirty="0">
                <a:latin typeface="Constantia"/>
                <a:cs typeface="Constantia"/>
              </a:rPr>
              <a:t> </a:t>
            </a:r>
            <a:r>
              <a:rPr sz="1700" i="1" dirty="0" smtClean="0">
                <a:latin typeface="Constantia"/>
                <a:cs typeface="Constantia"/>
              </a:rPr>
              <a:t>V</a:t>
            </a:r>
            <a:r>
              <a:rPr lang="en-US" sz="1700" i="1" baseline="30000" dirty="0" smtClean="0">
                <a:latin typeface="Constantia"/>
                <a:cs typeface="Constantia"/>
              </a:rPr>
              <a:t>2</a:t>
            </a:r>
            <a:endParaRPr sz="1700" baseline="30000" dirty="0">
              <a:latin typeface="Constantia"/>
              <a:cs typeface="Constantia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956637" y="3886604"/>
            <a:ext cx="412750" cy="0"/>
          </a:xfrm>
          <a:custGeom>
            <a:avLst/>
            <a:gdLst/>
            <a:ahLst/>
            <a:cxnLst/>
            <a:rect l="l" t="t" r="r" b="b"/>
            <a:pathLst>
              <a:path w="412750">
                <a:moveTo>
                  <a:pt x="0" y="0"/>
                </a:moveTo>
                <a:lnTo>
                  <a:pt x="412623" y="0"/>
                </a:lnTo>
              </a:path>
            </a:pathLst>
          </a:custGeom>
          <a:ln w="40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895505" y="3619191"/>
            <a:ext cx="1491615" cy="0"/>
          </a:xfrm>
          <a:custGeom>
            <a:avLst/>
            <a:gdLst/>
            <a:ahLst/>
            <a:cxnLst/>
            <a:rect l="l" t="t" r="r" b="b"/>
            <a:pathLst>
              <a:path w="1491614">
                <a:moveTo>
                  <a:pt x="0" y="0"/>
                </a:moveTo>
                <a:lnTo>
                  <a:pt x="1491182" y="0"/>
                </a:lnTo>
              </a:path>
            </a:pathLst>
          </a:custGeom>
          <a:ln w="858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935600" y="3880445"/>
            <a:ext cx="439420" cy="27241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600" spc="10" dirty="0">
                <a:latin typeface="Times New Roman"/>
                <a:cs typeface="Times New Roman"/>
              </a:rPr>
              <a:t>1120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893636" y="3719767"/>
            <a:ext cx="1032510" cy="27241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600" spc="15" dirty="0">
                <a:latin typeface="Times New Roman"/>
                <a:cs typeface="Times New Roman"/>
              </a:rPr>
              <a:t>0,0478</a:t>
            </a:r>
            <a:r>
              <a:rPr sz="1600" i="1" spc="15" dirty="0">
                <a:latin typeface="Times New Roman"/>
                <a:cs typeface="Times New Roman"/>
              </a:rPr>
              <a:t>g </a:t>
            </a:r>
            <a:r>
              <a:rPr sz="1600" spc="25" dirty="0">
                <a:latin typeface="Symbol"/>
                <a:cs typeface="Symbol"/>
              </a:rPr>
              <a:t></a:t>
            </a:r>
            <a:r>
              <a:rPr sz="1600" spc="-40" dirty="0">
                <a:latin typeface="Times New Roman"/>
                <a:cs typeface="Times New Roman"/>
              </a:rPr>
              <a:t> </a:t>
            </a:r>
            <a:r>
              <a:rPr sz="1600" i="1" spc="25" dirty="0">
                <a:latin typeface="Times New Roman"/>
                <a:cs typeface="Times New Roman"/>
              </a:rPr>
              <a:t>g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317229" y="3452354"/>
            <a:ext cx="535305" cy="27241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600" spc="25" dirty="0">
                <a:latin typeface="Times New Roman"/>
                <a:cs typeface="Times New Roman"/>
              </a:rPr>
              <a:t>13</a:t>
            </a:r>
            <a:r>
              <a:rPr sz="1600" i="1" spc="25" dirty="0">
                <a:latin typeface="Times New Roman"/>
                <a:cs typeface="Times New Roman"/>
              </a:rPr>
              <a:t>R</a:t>
            </a:r>
            <a:r>
              <a:rPr sz="1600" i="1" spc="-40" dirty="0">
                <a:latin typeface="Times New Roman"/>
                <a:cs typeface="Times New Roman"/>
              </a:rPr>
              <a:t> </a:t>
            </a:r>
            <a:r>
              <a:rPr sz="1600" spc="25" dirty="0">
                <a:latin typeface="Symbol"/>
                <a:cs typeface="Symbol"/>
              </a:rPr>
              <a:t>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100294" y="3590150"/>
            <a:ext cx="130810" cy="27241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600" i="1" spc="25" dirty="0">
                <a:latin typeface="Times New Roman"/>
                <a:cs typeface="Times New Roman"/>
              </a:rPr>
              <a:t>h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962657" y="5538795"/>
            <a:ext cx="419100" cy="0"/>
          </a:xfrm>
          <a:custGeom>
            <a:avLst/>
            <a:gdLst/>
            <a:ahLst/>
            <a:cxnLst/>
            <a:rect l="l" t="t" r="r" b="b"/>
            <a:pathLst>
              <a:path w="419100">
                <a:moveTo>
                  <a:pt x="0" y="0"/>
                </a:moveTo>
                <a:lnTo>
                  <a:pt x="418852" y="0"/>
                </a:lnTo>
              </a:path>
            </a:pathLst>
          </a:custGeom>
          <a:ln w="4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885506" y="5267330"/>
            <a:ext cx="1513840" cy="0"/>
          </a:xfrm>
          <a:custGeom>
            <a:avLst/>
            <a:gdLst/>
            <a:ahLst/>
            <a:cxnLst/>
            <a:rect l="l" t="t" r="r" b="b"/>
            <a:pathLst>
              <a:path w="1513839">
                <a:moveTo>
                  <a:pt x="0" y="0"/>
                </a:moveTo>
                <a:lnTo>
                  <a:pt x="1513693" y="0"/>
                </a:lnTo>
              </a:path>
            </a:pathLst>
          </a:custGeom>
          <a:ln w="871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4941494" y="5532735"/>
            <a:ext cx="445134" cy="2762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650" spc="-5" dirty="0">
                <a:latin typeface="Times New Roman"/>
                <a:cs typeface="Times New Roman"/>
              </a:rPr>
              <a:t>1120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18</a:t>
            </a:fld>
            <a:endParaRPr dirty="0"/>
          </a:p>
        </p:txBody>
      </p:sp>
      <p:sp>
        <p:nvSpPr>
          <p:cNvPr id="20" name="object 20"/>
          <p:cNvSpPr txBox="1"/>
          <p:nvPr/>
        </p:nvSpPr>
        <p:spPr>
          <a:xfrm>
            <a:off x="4993955" y="5238042"/>
            <a:ext cx="340360" cy="2762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650" spc="-5" dirty="0">
                <a:latin typeface="Times New Roman"/>
                <a:cs typeface="Times New Roman"/>
              </a:rPr>
              <a:t>110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883801" y="5369623"/>
            <a:ext cx="1047750" cy="2762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650" spc="5" dirty="0">
                <a:latin typeface="Times New Roman"/>
                <a:cs typeface="Times New Roman"/>
              </a:rPr>
              <a:t>0,0478</a:t>
            </a:r>
            <a:r>
              <a:rPr sz="1650" i="1" spc="5" dirty="0">
                <a:latin typeface="Times New Roman"/>
                <a:cs typeface="Times New Roman"/>
              </a:rPr>
              <a:t>g </a:t>
            </a:r>
            <a:r>
              <a:rPr sz="1650" spc="10" dirty="0">
                <a:latin typeface="Symbol"/>
                <a:cs typeface="Symbol"/>
              </a:rPr>
              <a:t></a:t>
            </a:r>
            <a:r>
              <a:rPr sz="1650" spc="-45" dirty="0">
                <a:latin typeface="Times New Roman"/>
                <a:cs typeface="Times New Roman"/>
              </a:rPr>
              <a:t> </a:t>
            </a:r>
            <a:r>
              <a:rPr sz="1650" i="1" spc="10" dirty="0">
                <a:latin typeface="Times New Roman"/>
                <a:cs typeface="Times New Roman"/>
              </a:rPr>
              <a:t>g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298692" y="5098158"/>
            <a:ext cx="542925" cy="2762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650" spc="10" dirty="0">
                <a:latin typeface="Times New Roman"/>
                <a:cs typeface="Times New Roman"/>
              </a:rPr>
              <a:t>13</a:t>
            </a:r>
            <a:r>
              <a:rPr sz="1650" i="1" spc="10" dirty="0">
                <a:latin typeface="Times New Roman"/>
                <a:cs typeface="Times New Roman"/>
              </a:rPr>
              <a:t>R</a:t>
            </a:r>
            <a:r>
              <a:rPr sz="1650" i="1" spc="-35" dirty="0">
                <a:latin typeface="Times New Roman"/>
                <a:cs typeface="Times New Roman"/>
              </a:rPr>
              <a:t> </a:t>
            </a:r>
            <a:r>
              <a:rPr sz="1650" spc="10" dirty="0">
                <a:latin typeface="Symbol"/>
                <a:cs typeface="Symbol"/>
              </a:rPr>
              <a:t></a:t>
            </a:r>
            <a:endParaRPr sz="1650">
              <a:latin typeface="Symbol"/>
              <a:cs typeface="Symbo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053204" y="224091"/>
            <a:ext cx="460121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10" dirty="0"/>
              <a:t>Lengkung</a:t>
            </a:r>
            <a:r>
              <a:rPr sz="4400" spc="-45" dirty="0"/>
              <a:t> </a:t>
            </a:r>
            <a:r>
              <a:rPr sz="4400" spc="-20" dirty="0"/>
              <a:t>Lingkaran</a:t>
            </a:r>
            <a:endParaRPr sz="4400"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19</a:t>
            </a:fld>
            <a:endParaRPr dirty="0"/>
          </a:p>
        </p:txBody>
      </p:sp>
      <p:sp>
        <p:nvSpPr>
          <p:cNvPr id="4" name="object 4"/>
          <p:cNvSpPr txBox="1"/>
          <p:nvPr/>
        </p:nvSpPr>
        <p:spPr>
          <a:xfrm>
            <a:off x="415607" y="1359153"/>
            <a:ext cx="8358505" cy="1798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2420" marR="30480" indent="-274955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Font typeface="Wingdings 2"/>
              <a:buChar char=""/>
              <a:tabLst>
                <a:tab pos="312420" algn="l"/>
                <a:tab pos="313055" algn="l"/>
                <a:tab pos="1440815" algn="l"/>
                <a:tab pos="2624455" algn="l"/>
                <a:tab pos="3952875" algn="l"/>
                <a:tab pos="4745990" algn="l"/>
                <a:tab pos="6280785" algn="l"/>
                <a:tab pos="7223125" algn="l"/>
              </a:tabLst>
            </a:pPr>
            <a:r>
              <a:rPr sz="2000" dirty="0">
                <a:latin typeface="Constantia"/>
                <a:cs typeface="Constantia"/>
              </a:rPr>
              <a:t>S</a:t>
            </a:r>
            <a:r>
              <a:rPr sz="2000" spc="5" dirty="0">
                <a:latin typeface="Constantia"/>
                <a:cs typeface="Constantia"/>
              </a:rPr>
              <a:t>e</a:t>
            </a:r>
            <a:r>
              <a:rPr sz="2000" dirty="0">
                <a:latin typeface="Constantia"/>
                <a:cs typeface="Constantia"/>
              </a:rPr>
              <a:t>hing</a:t>
            </a:r>
            <a:r>
              <a:rPr sz="2000" spc="5" dirty="0">
                <a:latin typeface="Constantia"/>
                <a:cs typeface="Constantia"/>
              </a:rPr>
              <a:t>g</a:t>
            </a:r>
            <a:r>
              <a:rPr sz="2000" dirty="0">
                <a:latin typeface="Constantia"/>
                <a:cs typeface="Constantia"/>
              </a:rPr>
              <a:t>a	</a:t>
            </a:r>
            <a:r>
              <a:rPr sz="2000" spc="5" dirty="0">
                <a:latin typeface="Constantia"/>
                <a:cs typeface="Constantia"/>
              </a:rPr>
              <a:t>d</a:t>
            </a:r>
            <a:r>
              <a:rPr sz="2000" spc="-5" dirty="0">
                <a:latin typeface="Constantia"/>
                <a:cs typeface="Constantia"/>
              </a:rPr>
              <a:t>ipe</a:t>
            </a:r>
            <a:r>
              <a:rPr sz="2000" spc="-25" dirty="0">
                <a:latin typeface="Constantia"/>
                <a:cs typeface="Constantia"/>
              </a:rPr>
              <a:t>r</a:t>
            </a:r>
            <a:r>
              <a:rPr sz="2000" dirty="0">
                <a:latin typeface="Constantia"/>
                <a:cs typeface="Constantia"/>
              </a:rPr>
              <a:t>oleh	pe</a:t>
            </a:r>
            <a:r>
              <a:rPr sz="2000" spc="-5" dirty="0">
                <a:latin typeface="Constantia"/>
                <a:cs typeface="Constantia"/>
              </a:rPr>
              <a:t>r</a:t>
            </a:r>
            <a:r>
              <a:rPr sz="2000" spc="-15" dirty="0">
                <a:latin typeface="Constantia"/>
                <a:cs typeface="Constantia"/>
              </a:rPr>
              <a:t>s</a:t>
            </a:r>
            <a:r>
              <a:rPr sz="2000" dirty="0">
                <a:latin typeface="Constantia"/>
                <a:cs typeface="Constantia"/>
              </a:rPr>
              <a:t>a</a:t>
            </a:r>
            <a:r>
              <a:rPr sz="2000" spc="10" dirty="0">
                <a:latin typeface="Constantia"/>
                <a:cs typeface="Constantia"/>
              </a:rPr>
              <a:t>m</a:t>
            </a:r>
            <a:r>
              <a:rPr sz="2000" dirty="0">
                <a:latin typeface="Constantia"/>
                <a:cs typeface="Constantia"/>
              </a:rPr>
              <a:t>aan	</a:t>
            </a:r>
            <a:r>
              <a:rPr sz="2000" spc="-5" dirty="0">
                <a:latin typeface="Constantia"/>
                <a:cs typeface="Constantia"/>
              </a:rPr>
              <a:t>untu</a:t>
            </a:r>
            <a:r>
              <a:rPr sz="2000" dirty="0">
                <a:latin typeface="Constantia"/>
                <a:cs typeface="Constantia"/>
              </a:rPr>
              <a:t>k	</a:t>
            </a:r>
            <a:r>
              <a:rPr sz="2000" spc="5" dirty="0">
                <a:latin typeface="Constantia"/>
                <a:cs typeface="Constantia"/>
              </a:rPr>
              <a:t>m</a:t>
            </a:r>
            <a:r>
              <a:rPr sz="2000" dirty="0">
                <a:latin typeface="Constantia"/>
                <a:cs typeface="Constantia"/>
              </a:rPr>
              <a:t>e</a:t>
            </a:r>
            <a:r>
              <a:rPr sz="2000" spc="20" dirty="0">
                <a:latin typeface="Constantia"/>
                <a:cs typeface="Constantia"/>
              </a:rPr>
              <a:t>ne</a:t>
            </a:r>
            <a:r>
              <a:rPr sz="2000" spc="-5" dirty="0">
                <a:latin typeface="Constantia"/>
                <a:cs typeface="Constantia"/>
              </a:rPr>
              <a:t>ntu</a:t>
            </a:r>
            <a:r>
              <a:rPr sz="2000" spc="-10" dirty="0">
                <a:latin typeface="Constantia"/>
                <a:cs typeface="Constantia"/>
              </a:rPr>
              <a:t>k</a:t>
            </a:r>
            <a:r>
              <a:rPr sz="2000" dirty="0">
                <a:latin typeface="Constantia"/>
                <a:cs typeface="Constantia"/>
              </a:rPr>
              <a:t>an	</a:t>
            </a:r>
            <a:r>
              <a:rPr sz="2000" spc="5" dirty="0">
                <a:latin typeface="Constantia"/>
                <a:cs typeface="Constantia"/>
              </a:rPr>
              <a:t>j</a:t>
            </a:r>
            <a:r>
              <a:rPr sz="2000" dirty="0">
                <a:latin typeface="Constantia"/>
                <a:cs typeface="Constantia"/>
              </a:rPr>
              <a:t>ar</a:t>
            </a:r>
            <a:r>
              <a:rPr sz="2000" spc="-15" dirty="0">
                <a:latin typeface="Constantia"/>
                <a:cs typeface="Constantia"/>
              </a:rPr>
              <a:t>i</a:t>
            </a:r>
            <a:r>
              <a:rPr sz="2000" dirty="0">
                <a:latin typeface="Constantia"/>
                <a:cs typeface="Constantia"/>
              </a:rPr>
              <a:t>-</a:t>
            </a:r>
            <a:r>
              <a:rPr sz="2000" spc="5" dirty="0">
                <a:latin typeface="Constantia"/>
                <a:cs typeface="Constantia"/>
              </a:rPr>
              <a:t>j</a:t>
            </a:r>
            <a:r>
              <a:rPr sz="2000" dirty="0">
                <a:latin typeface="Constantia"/>
                <a:cs typeface="Constantia"/>
              </a:rPr>
              <a:t>ari	</a:t>
            </a:r>
            <a:r>
              <a:rPr sz="2000" spc="5" dirty="0">
                <a:latin typeface="Constantia"/>
                <a:cs typeface="Constantia"/>
              </a:rPr>
              <a:t>m</a:t>
            </a:r>
            <a:r>
              <a:rPr sz="2000" spc="-5" dirty="0">
                <a:latin typeface="Constantia"/>
                <a:cs typeface="Constantia"/>
              </a:rPr>
              <a:t>in</a:t>
            </a:r>
            <a:r>
              <a:rPr sz="2000" spc="-10" dirty="0">
                <a:latin typeface="Constantia"/>
                <a:cs typeface="Constantia"/>
              </a:rPr>
              <a:t>i</a:t>
            </a:r>
            <a:r>
              <a:rPr sz="2000" spc="5" dirty="0">
                <a:latin typeface="Constantia"/>
                <a:cs typeface="Constantia"/>
              </a:rPr>
              <a:t>m</a:t>
            </a:r>
            <a:r>
              <a:rPr sz="2000" spc="-5" dirty="0">
                <a:latin typeface="Constantia"/>
                <a:cs typeface="Constantia"/>
              </a:rPr>
              <a:t>um  </a:t>
            </a:r>
            <a:r>
              <a:rPr sz="2000" dirty="0">
                <a:latin typeface="Constantia"/>
                <a:cs typeface="Constantia"/>
              </a:rPr>
              <a:t>sebagai </a:t>
            </a:r>
            <a:r>
              <a:rPr sz="2000" spc="-5" dirty="0">
                <a:latin typeface="Constantia"/>
                <a:cs typeface="Constantia"/>
              </a:rPr>
              <a:t>berikut</a:t>
            </a:r>
            <a:r>
              <a:rPr sz="2000" spc="-6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  <a:p>
            <a:pPr marL="1290955">
              <a:lnSpc>
                <a:spcPct val="100000"/>
              </a:lnSpc>
              <a:spcBef>
                <a:spcPts val="1180"/>
              </a:spcBef>
            </a:pPr>
            <a:r>
              <a:rPr sz="2800" spc="85" dirty="0">
                <a:latin typeface="Cambria Math"/>
                <a:cs typeface="Cambria Math"/>
              </a:rPr>
              <a:t>𝑅</a:t>
            </a:r>
            <a:r>
              <a:rPr sz="3075" spc="127" baseline="-16260" dirty="0">
                <a:latin typeface="Cambria Math"/>
                <a:cs typeface="Cambria Math"/>
              </a:rPr>
              <a:t>𝑚𝑖𝑛 </a:t>
            </a:r>
            <a:r>
              <a:rPr sz="2000" dirty="0">
                <a:latin typeface="Constantia"/>
                <a:cs typeface="Constantia"/>
              </a:rPr>
              <a:t>= 0.054</a:t>
            </a:r>
            <a:r>
              <a:rPr sz="2000" spc="130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V</a:t>
            </a:r>
            <a:r>
              <a:rPr sz="2025" spc="-7" baseline="24691" dirty="0">
                <a:latin typeface="Constantia"/>
                <a:cs typeface="Constantia"/>
              </a:rPr>
              <a:t>2</a:t>
            </a:r>
            <a:endParaRPr sz="2025" baseline="24691">
              <a:latin typeface="Constantia"/>
              <a:cs typeface="Constantia"/>
            </a:endParaRPr>
          </a:p>
          <a:p>
            <a:pPr marL="299720">
              <a:lnSpc>
                <a:spcPct val="100000"/>
              </a:lnSpc>
              <a:spcBef>
                <a:spcPts val="2225"/>
              </a:spcBef>
            </a:pPr>
            <a:r>
              <a:rPr sz="2000" dirty="0">
                <a:latin typeface="Constantia"/>
                <a:cs typeface="Constantia"/>
              </a:rPr>
              <a:t>dengan</a:t>
            </a:r>
            <a:r>
              <a:rPr sz="2000" spc="-4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62964" y="3244596"/>
            <a:ext cx="59309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3000" spc="97" baseline="11111" dirty="0">
                <a:latin typeface="Cambria Math"/>
                <a:cs typeface="Cambria Math"/>
              </a:rPr>
              <a:t>𝑅</a:t>
            </a:r>
            <a:r>
              <a:rPr sz="1450" spc="65" dirty="0">
                <a:latin typeface="Cambria Math"/>
                <a:cs typeface="Cambria Math"/>
              </a:rPr>
              <a:t>𝑚𝑖𝑛</a:t>
            </a:r>
            <a:endParaRPr sz="1450">
              <a:latin typeface="Cambria Math"/>
              <a:cs typeface="Cambria Math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99564" y="3132963"/>
            <a:ext cx="6748780" cy="173291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6680" marR="5080" indent="-94615">
              <a:lnSpc>
                <a:spcPct val="120000"/>
              </a:lnSpc>
              <a:spcBef>
                <a:spcPts val="95"/>
              </a:spcBef>
            </a:pPr>
            <a:r>
              <a:rPr sz="2000" dirty="0">
                <a:latin typeface="Constantia"/>
                <a:cs typeface="Constantia"/>
              </a:rPr>
              <a:t>: </a:t>
            </a:r>
            <a:r>
              <a:rPr sz="2000" spc="-5" dirty="0">
                <a:latin typeface="Constantia"/>
                <a:cs typeface="Constantia"/>
              </a:rPr>
              <a:t>jari-jari minimum (meter) </a:t>
            </a:r>
            <a:r>
              <a:rPr sz="2000" spc="-10" dirty="0">
                <a:latin typeface="Constantia"/>
                <a:cs typeface="Constantia"/>
              </a:rPr>
              <a:t>yang </a:t>
            </a:r>
            <a:r>
              <a:rPr sz="2000" spc="-5" dirty="0" err="1" smtClean="0">
                <a:latin typeface="Constantia"/>
                <a:cs typeface="Constantia"/>
              </a:rPr>
              <a:t>dipe</a:t>
            </a:r>
            <a:r>
              <a:rPr lang="en-US" sz="2000" spc="-5" dirty="0" err="1" smtClean="0">
                <a:latin typeface="Constantia"/>
                <a:cs typeface="Constantia"/>
              </a:rPr>
              <a:t>r</a:t>
            </a:r>
            <a:r>
              <a:rPr sz="2000" spc="-5" dirty="0" err="1" smtClean="0">
                <a:latin typeface="Constantia"/>
                <a:cs typeface="Constantia"/>
              </a:rPr>
              <a:t>lukan</a:t>
            </a:r>
            <a:r>
              <a:rPr sz="2000" spc="-5" dirty="0" smtClean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pada </a:t>
            </a:r>
            <a:r>
              <a:rPr sz="2000" spc="-10" dirty="0">
                <a:latin typeface="Constantia"/>
                <a:cs typeface="Constantia"/>
              </a:rPr>
              <a:t>kondisi</a:t>
            </a:r>
            <a:r>
              <a:rPr sz="2000" spc="-260" dirty="0">
                <a:latin typeface="Constantia"/>
                <a:cs typeface="Constantia"/>
              </a:rPr>
              <a:t> </a:t>
            </a:r>
            <a:r>
              <a:rPr sz="2000" spc="-20" dirty="0">
                <a:latin typeface="Constantia"/>
                <a:cs typeface="Constantia"/>
              </a:rPr>
              <a:t>gaya  </a:t>
            </a:r>
            <a:r>
              <a:rPr sz="2000" spc="-5" dirty="0">
                <a:latin typeface="Constantia"/>
                <a:cs typeface="Constantia"/>
              </a:rPr>
              <a:t>sentrifugal</a:t>
            </a:r>
            <a:r>
              <a:rPr sz="2000" spc="-65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yang</a:t>
            </a:r>
            <a:r>
              <a:rPr sz="2000" spc="-25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timbul</a:t>
            </a:r>
            <a:r>
              <a:rPr sz="2000" spc="-6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diimbangi</a:t>
            </a:r>
            <a:r>
              <a:rPr sz="2000" spc="-6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oleh</a:t>
            </a:r>
            <a:r>
              <a:rPr sz="2000" spc="-85" dirty="0">
                <a:latin typeface="Constantia"/>
                <a:cs typeface="Constantia"/>
              </a:rPr>
              <a:t> </a:t>
            </a:r>
            <a:r>
              <a:rPr sz="2000" spc="-20" dirty="0">
                <a:latin typeface="Constantia"/>
                <a:cs typeface="Constantia"/>
              </a:rPr>
              <a:t>gaya</a:t>
            </a:r>
            <a:r>
              <a:rPr sz="2000" spc="-65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berat</a:t>
            </a:r>
            <a:r>
              <a:rPr sz="2000" spc="-9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dan</a:t>
            </a:r>
          </a:p>
          <a:p>
            <a:pPr marL="106680" marR="570230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latin typeface="Constantia"/>
                <a:cs typeface="Constantia"/>
              </a:rPr>
              <a:t>kemampuan dukung </a:t>
            </a:r>
            <a:r>
              <a:rPr sz="2000" spc="-10" dirty="0">
                <a:latin typeface="Constantia"/>
                <a:cs typeface="Constantia"/>
              </a:rPr>
              <a:t>komponen struktur </a:t>
            </a:r>
            <a:r>
              <a:rPr sz="2000" dirty="0">
                <a:latin typeface="Constantia"/>
                <a:cs typeface="Constantia"/>
              </a:rPr>
              <a:t>jalan </a:t>
            </a:r>
            <a:r>
              <a:rPr sz="2000" spc="-10" dirty="0">
                <a:latin typeface="Constantia"/>
                <a:cs typeface="Constantia"/>
              </a:rPr>
              <a:t>rel,</a:t>
            </a:r>
            <a:r>
              <a:rPr sz="2000" spc="-265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serta  menggunakan peninggian</a:t>
            </a:r>
            <a:r>
              <a:rPr sz="2000" spc="-120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maksimum,</a:t>
            </a:r>
            <a:endParaRPr sz="2000" dirty="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2000" dirty="0">
                <a:latin typeface="Constantia"/>
                <a:cs typeface="Constantia"/>
              </a:rPr>
              <a:t>: </a:t>
            </a:r>
            <a:r>
              <a:rPr sz="2000" spc="-10" dirty="0">
                <a:latin typeface="Constantia"/>
                <a:cs typeface="Constantia"/>
              </a:rPr>
              <a:t>Kecepatan </a:t>
            </a:r>
            <a:r>
              <a:rPr sz="2000" spc="-5" dirty="0">
                <a:latin typeface="Constantia"/>
                <a:cs typeface="Constantia"/>
              </a:rPr>
              <a:t>perancangan</a:t>
            </a:r>
            <a:r>
              <a:rPr sz="2000" spc="-55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(km/jam)</a:t>
            </a:r>
            <a:endParaRPr sz="2000" dirty="0">
              <a:latin typeface="Constantia"/>
              <a:cs typeface="Constanti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64564" y="4535106"/>
            <a:ext cx="19621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onstantia"/>
                <a:cs typeface="Constantia"/>
              </a:rPr>
              <a:t>V</a:t>
            </a:r>
            <a:endParaRPr sz="20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167251" y="0"/>
            <a:ext cx="459613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825500">
              <a:lnSpc>
                <a:spcPct val="100000"/>
              </a:lnSpc>
              <a:spcBef>
                <a:spcPts val="100"/>
              </a:spcBef>
            </a:pPr>
            <a:r>
              <a:rPr sz="3600" spc="-5" dirty="0"/>
              <a:t>Lengkung</a:t>
            </a:r>
            <a:r>
              <a:rPr sz="3600" spc="-55" dirty="0"/>
              <a:t> </a:t>
            </a:r>
            <a:r>
              <a:rPr sz="3600" spc="-20" dirty="0"/>
              <a:t>Lingkaran  </a:t>
            </a:r>
            <a:r>
              <a:rPr sz="3600" spc="-55" dirty="0"/>
              <a:t>Tanpa </a:t>
            </a:r>
            <a:r>
              <a:rPr sz="3600" spc="-10" dirty="0"/>
              <a:t>Lengkung</a:t>
            </a:r>
            <a:r>
              <a:rPr sz="3600" spc="20" dirty="0"/>
              <a:t> </a:t>
            </a:r>
            <a:r>
              <a:rPr sz="3600" spc="-35" dirty="0"/>
              <a:t>Transisi</a:t>
            </a:r>
            <a:endParaRPr sz="3600"/>
          </a:p>
        </p:txBody>
      </p:sp>
      <p:sp>
        <p:nvSpPr>
          <p:cNvPr id="4" name="object 4"/>
          <p:cNvSpPr txBox="1"/>
          <p:nvPr/>
        </p:nvSpPr>
        <p:spPr>
          <a:xfrm>
            <a:off x="702944" y="5013959"/>
            <a:ext cx="462915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Constantia"/>
                <a:cs typeface="Constantia"/>
              </a:rPr>
              <a:t>Karena </a:t>
            </a:r>
            <a:r>
              <a:rPr sz="2400" dirty="0">
                <a:latin typeface="Constantia"/>
                <a:cs typeface="Constantia"/>
              </a:rPr>
              <a:t>h = 0 (tidak ada</a:t>
            </a:r>
            <a:r>
              <a:rPr sz="2400" spc="-320" dirty="0">
                <a:latin typeface="Constantia"/>
                <a:cs typeface="Constantia"/>
              </a:rPr>
              <a:t> </a:t>
            </a:r>
            <a:r>
              <a:rPr sz="2400" dirty="0">
                <a:latin typeface="Constantia"/>
                <a:cs typeface="Constantia"/>
              </a:rPr>
              <a:t>peninggian</a:t>
            </a:r>
            <a:endParaRPr sz="240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</a:pPr>
            <a:r>
              <a:rPr sz="2400" spc="-10" dirty="0">
                <a:latin typeface="Constantia"/>
                <a:cs typeface="Constantia"/>
              </a:rPr>
              <a:t>rel), </a:t>
            </a:r>
            <a:r>
              <a:rPr sz="2400" dirty="0">
                <a:latin typeface="Constantia"/>
                <a:cs typeface="Constantia"/>
              </a:rPr>
              <a:t>maka</a:t>
            </a:r>
            <a:r>
              <a:rPr sz="2400" spc="-50" dirty="0">
                <a:latin typeface="Constantia"/>
                <a:cs typeface="Constantia"/>
              </a:rPr>
              <a:t> </a:t>
            </a:r>
            <a:r>
              <a:rPr sz="2400" dirty="0">
                <a:latin typeface="Constantia"/>
                <a:cs typeface="Constantia"/>
              </a:rPr>
              <a:t>:</a:t>
            </a:r>
            <a:endParaRPr sz="24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321179" y="5971857"/>
            <a:ext cx="16230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onstantia"/>
                <a:cs typeface="Constantia"/>
              </a:rPr>
              <a:t>R = </a:t>
            </a:r>
            <a:r>
              <a:rPr sz="2400" spc="-5" dirty="0">
                <a:latin typeface="Constantia"/>
                <a:cs typeface="Constantia"/>
              </a:rPr>
              <a:t>0,164</a:t>
            </a:r>
            <a:r>
              <a:rPr sz="2400" spc="-170" dirty="0">
                <a:latin typeface="Constantia"/>
                <a:cs typeface="Constantia"/>
              </a:rPr>
              <a:t> </a:t>
            </a:r>
            <a:r>
              <a:rPr sz="2400" dirty="0">
                <a:latin typeface="Constantia"/>
                <a:cs typeface="Constantia"/>
              </a:rPr>
              <a:t>V</a:t>
            </a:r>
            <a:r>
              <a:rPr sz="2400" baseline="24305" dirty="0">
                <a:latin typeface="Constantia"/>
                <a:cs typeface="Constantia"/>
              </a:rPr>
              <a:t>2</a:t>
            </a:r>
            <a:endParaRPr sz="2400" baseline="24305">
              <a:latin typeface="Constantia"/>
              <a:cs typeface="Constanti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996561" y="4228093"/>
            <a:ext cx="435609" cy="0"/>
          </a:xfrm>
          <a:custGeom>
            <a:avLst/>
            <a:gdLst/>
            <a:ahLst/>
            <a:cxnLst/>
            <a:rect l="l" t="t" r="r" b="b"/>
            <a:pathLst>
              <a:path w="435610">
                <a:moveTo>
                  <a:pt x="0" y="0"/>
                </a:moveTo>
                <a:lnTo>
                  <a:pt x="435440" y="0"/>
                </a:lnTo>
              </a:path>
            </a:pathLst>
          </a:custGeom>
          <a:ln w="1410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103316" y="4226139"/>
            <a:ext cx="236854" cy="4343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650" i="1" spc="45" dirty="0">
                <a:latin typeface="Times New Roman"/>
                <a:cs typeface="Times New Roman"/>
              </a:rPr>
              <a:t>R</a:t>
            </a:r>
            <a:endParaRPr sz="26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28307" y="1425892"/>
            <a:ext cx="4951095" cy="2601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marR="17780" indent="-274955" algn="just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Font typeface="Wingdings 2"/>
              <a:buChar char=""/>
              <a:tabLst>
                <a:tab pos="300355" algn="l"/>
              </a:tabLst>
            </a:pPr>
            <a:r>
              <a:rPr sz="2400" spc="-5" dirty="0">
                <a:latin typeface="Constantia"/>
                <a:cs typeface="Constantia"/>
              </a:rPr>
              <a:t>Pada bentuk lengkung </a:t>
            </a:r>
            <a:r>
              <a:rPr sz="2400" dirty="0">
                <a:latin typeface="Constantia"/>
                <a:cs typeface="Constantia"/>
              </a:rPr>
              <a:t>horizontal  </a:t>
            </a:r>
            <a:r>
              <a:rPr sz="2400" spc="-5" dirty="0">
                <a:latin typeface="Constantia"/>
                <a:cs typeface="Constantia"/>
              </a:rPr>
              <a:t>tanpa </a:t>
            </a:r>
            <a:r>
              <a:rPr sz="2400" spc="-15" dirty="0">
                <a:latin typeface="Constantia"/>
                <a:cs typeface="Constantia"/>
              </a:rPr>
              <a:t>adanya  </a:t>
            </a:r>
            <a:r>
              <a:rPr sz="2400" spc="-5" dirty="0">
                <a:latin typeface="Constantia"/>
                <a:cs typeface="Constantia"/>
              </a:rPr>
              <a:t>lengkung transisi  </a:t>
            </a:r>
            <a:r>
              <a:rPr sz="2400" dirty="0">
                <a:latin typeface="Constantia"/>
                <a:cs typeface="Constantia"/>
              </a:rPr>
              <a:t>dan </a:t>
            </a:r>
            <a:r>
              <a:rPr sz="2400" spc="-5" dirty="0">
                <a:latin typeface="Constantia"/>
                <a:cs typeface="Constantia"/>
              </a:rPr>
              <a:t>tidak </a:t>
            </a:r>
            <a:r>
              <a:rPr sz="2400" dirty="0">
                <a:latin typeface="Constantia"/>
                <a:cs typeface="Constantia"/>
              </a:rPr>
              <a:t>ada peninggian </a:t>
            </a:r>
            <a:r>
              <a:rPr sz="2400" spc="-20" dirty="0">
                <a:latin typeface="Constantia"/>
                <a:cs typeface="Constantia"/>
              </a:rPr>
              <a:t>rel </a:t>
            </a:r>
            <a:r>
              <a:rPr sz="2400" spc="-5" dirty="0">
                <a:latin typeface="Constantia"/>
                <a:cs typeface="Constantia"/>
              </a:rPr>
              <a:t>yang  </a:t>
            </a:r>
            <a:r>
              <a:rPr sz="2400" dirty="0">
                <a:latin typeface="Constantia"/>
                <a:cs typeface="Constantia"/>
              </a:rPr>
              <a:t>harus </a:t>
            </a:r>
            <a:r>
              <a:rPr sz="2400" spc="-10" dirty="0">
                <a:latin typeface="Constantia"/>
                <a:cs typeface="Constantia"/>
              </a:rPr>
              <a:t>dicapai, </a:t>
            </a:r>
            <a:r>
              <a:rPr sz="2400" spc="-5" dirty="0">
                <a:latin typeface="Constantia"/>
                <a:cs typeface="Constantia"/>
              </a:rPr>
              <a:t>berdasarkan </a:t>
            </a:r>
            <a:r>
              <a:rPr sz="2400" spc="-10" dirty="0">
                <a:latin typeface="Constantia"/>
                <a:cs typeface="Constantia"/>
              </a:rPr>
              <a:t>pada  </a:t>
            </a:r>
            <a:r>
              <a:rPr sz="2400" dirty="0">
                <a:latin typeface="Constantia"/>
                <a:cs typeface="Constantia"/>
              </a:rPr>
              <a:t>persamaan </a:t>
            </a:r>
            <a:r>
              <a:rPr sz="2400" spc="-5" dirty="0">
                <a:latin typeface="Constantia"/>
                <a:cs typeface="Constantia"/>
              </a:rPr>
              <a:t>peninggian minimum,  yaitu</a:t>
            </a:r>
            <a:r>
              <a:rPr sz="2400" spc="-65" dirty="0">
                <a:latin typeface="Constantia"/>
                <a:cs typeface="Constantia"/>
              </a:rPr>
              <a:t> </a:t>
            </a:r>
            <a:r>
              <a:rPr sz="2400" dirty="0">
                <a:latin typeface="Constantia"/>
                <a:cs typeface="Constantia"/>
              </a:rPr>
              <a:t>:</a:t>
            </a:r>
            <a:endParaRPr sz="2400">
              <a:latin typeface="Constantia"/>
              <a:cs typeface="Constantia"/>
            </a:endParaRPr>
          </a:p>
          <a:p>
            <a:pPr marL="552450" algn="ctr">
              <a:lnSpc>
                <a:spcPts val="2990"/>
              </a:lnSpc>
            </a:pPr>
            <a:r>
              <a:rPr sz="3975" i="1" spc="67" baseline="-25157" dirty="0">
                <a:latin typeface="Times New Roman"/>
                <a:cs typeface="Times New Roman"/>
              </a:rPr>
              <a:t>V</a:t>
            </a:r>
            <a:r>
              <a:rPr sz="3975" i="1" spc="-150" baseline="-25157" dirty="0">
                <a:latin typeface="Times New Roman"/>
                <a:cs typeface="Times New Roman"/>
              </a:rPr>
              <a:t> </a:t>
            </a:r>
            <a:r>
              <a:rPr sz="1550" spc="20" dirty="0">
                <a:latin typeface="Times New Roman"/>
                <a:cs typeface="Times New Roman"/>
              </a:rPr>
              <a:t>2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18163" y="3959554"/>
            <a:ext cx="2493645" cy="4343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1492885" algn="l"/>
              </a:tabLst>
            </a:pPr>
            <a:r>
              <a:rPr sz="2650" i="1" spc="35" dirty="0">
                <a:latin typeface="Times New Roman"/>
                <a:cs typeface="Times New Roman"/>
              </a:rPr>
              <a:t>h</a:t>
            </a:r>
            <a:r>
              <a:rPr sz="2650" i="1" spc="20" dirty="0">
                <a:latin typeface="Times New Roman"/>
                <a:cs typeface="Times New Roman"/>
              </a:rPr>
              <a:t> </a:t>
            </a:r>
            <a:r>
              <a:rPr sz="2650" spc="40" dirty="0">
                <a:latin typeface="Symbol"/>
                <a:cs typeface="Symbol"/>
              </a:rPr>
              <a:t></a:t>
            </a:r>
            <a:r>
              <a:rPr sz="2650" spc="-110" dirty="0">
                <a:latin typeface="Times New Roman"/>
                <a:cs typeface="Times New Roman"/>
              </a:rPr>
              <a:t> </a:t>
            </a:r>
            <a:r>
              <a:rPr sz="2650" spc="-45" dirty="0">
                <a:latin typeface="Times New Roman"/>
                <a:cs typeface="Times New Roman"/>
              </a:rPr>
              <a:t>8,8	</a:t>
            </a:r>
            <a:r>
              <a:rPr sz="2650" spc="40" dirty="0">
                <a:latin typeface="Symbol"/>
                <a:cs typeface="Symbol"/>
              </a:rPr>
              <a:t></a:t>
            </a:r>
            <a:r>
              <a:rPr sz="2650" spc="-310" dirty="0">
                <a:latin typeface="Times New Roman"/>
                <a:cs typeface="Times New Roman"/>
              </a:rPr>
              <a:t> </a:t>
            </a:r>
            <a:r>
              <a:rPr sz="2650" spc="-25" dirty="0">
                <a:latin typeface="Times New Roman"/>
                <a:cs typeface="Times New Roman"/>
              </a:rPr>
              <a:t>53,54</a:t>
            </a:r>
            <a:endParaRPr sz="26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107429" y="5021833"/>
            <a:ext cx="23964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onstantia"/>
                <a:cs typeface="Constantia"/>
              </a:rPr>
              <a:t>Lengkung tanpa</a:t>
            </a:r>
            <a:r>
              <a:rPr sz="1800" spc="-114" dirty="0">
                <a:latin typeface="Constantia"/>
                <a:cs typeface="Constantia"/>
              </a:rPr>
              <a:t> </a:t>
            </a:r>
            <a:r>
              <a:rPr sz="1800" spc="-10" dirty="0">
                <a:latin typeface="Constantia"/>
                <a:cs typeface="Constantia"/>
              </a:rPr>
              <a:t>transisi</a:t>
            </a:r>
            <a:endParaRPr sz="1800">
              <a:latin typeface="Constantia"/>
              <a:cs typeface="Constantia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652134" y="2348864"/>
            <a:ext cx="3364738" cy="25203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20</a:t>
            </a:fld>
            <a:endParaRPr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795773" y="3717074"/>
            <a:ext cx="4248531" cy="28976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265040" y="119062"/>
            <a:ext cx="446214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0" dirty="0"/>
              <a:t>Lengkung</a:t>
            </a:r>
            <a:r>
              <a:rPr sz="4800" spc="-80" dirty="0"/>
              <a:t> </a:t>
            </a:r>
            <a:r>
              <a:rPr sz="4800" spc="-45" dirty="0"/>
              <a:t>Transisi</a:t>
            </a:r>
            <a:endParaRPr sz="4800"/>
          </a:p>
        </p:txBody>
      </p:sp>
      <p:sp>
        <p:nvSpPr>
          <p:cNvPr id="5" name="object 5"/>
          <p:cNvSpPr txBox="1"/>
          <p:nvPr/>
        </p:nvSpPr>
        <p:spPr>
          <a:xfrm>
            <a:off x="428307" y="1418298"/>
            <a:ext cx="8336915" cy="19399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9720" marR="17780" indent="-274955" algn="just">
              <a:lnSpc>
                <a:spcPct val="110100"/>
              </a:lnSpc>
              <a:spcBef>
                <a:spcPts val="95"/>
              </a:spcBef>
              <a:buClr>
                <a:srgbClr val="C00000"/>
              </a:buClr>
              <a:buFont typeface="Wingdings 2"/>
              <a:buChar char=""/>
              <a:tabLst>
                <a:tab pos="300355" algn="l"/>
              </a:tabLst>
            </a:pPr>
            <a:r>
              <a:rPr sz="1700" spc="-10" dirty="0">
                <a:latin typeface="Constantia"/>
                <a:cs typeface="Constantia"/>
              </a:rPr>
              <a:t>Untuk </a:t>
            </a:r>
            <a:r>
              <a:rPr sz="1700" spc="-5" dirty="0">
                <a:latin typeface="Constantia"/>
                <a:cs typeface="Constantia"/>
              </a:rPr>
              <a:t>mengurangi </a:t>
            </a:r>
            <a:r>
              <a:rPr sz="1700" dirty="0">
                <a:latin typeface="Constantia"/>
                <a:cs typeface="Constantia"/>
              </a:rPr>
              <a:t>pengaruh perubahan </a:t>
            </a:r>
            <a:r>
              <a:rPr sz="1700" spc="-15" dirty="0">
                <a:latin typeface="Constantia"/>
                <a:cs typeface="Constantia"/>
              </a:rPr>
              <a:t>gaya </a:t>
            </a:r>
            <a:r>
              <a:rPr sz="1700" spc="-5" dirty="0">
                <a:latin typeface="Constantia"/>
                <a:cs typeface="Constantia"/>
              </a:rPr>
              <a:t>sentrifugal sehingga </a:t>
            </a:r>
            <a:r>
              <a:rPr sz="1700" dirty="0">
                <a:latin typeface="Constantia"/>
                <a:cs typeface="Constantia"/>
              </a:rPr>
              <a:t>penumpang </a:t>
            </a:r>
            <a:r>
              <a:rPr sz="1700" spc="-10" dirty="0">
                <a:latin typeface="Constantia"/>
                <a:cs typeface="Constantia"/>
              </a:rPr>
              <a:t>kereta  </a:t>
            </a:r>
            <a:r>
              <a:rPr sz="1700" dirty="0">
                <a:latin typeface="Constantia"/>
                <a:cs typeface="Constantia"/>
              </a:rPr>
              <a:t>api tidak </a:t>
            </a:r>
            <a:r>
              <a:rPr sz="1700" spc="-5" dirty="0">
                <a:latin typeface="Constantia"/>
                <a:cs typeface="Constantia"/>
              </a:rPr>
              <a:t>terganggu </a:t>
            </a:r>
            <a:r>
              <a:rPr sz="1700" spc="-15" dirty="0">
                <a:latin typeface="Constantia"/>
                <a:cs typeface="Constantia"/>
              </a:rPr>
              <a:t>kenyamanannya, </a:t>
            </a:r>
            <a:r>
              <a:rPr sz="1700" spc="-5" dirty="0">
                <a:latin typeface="Constantia"/>
                <a:cs typeface="Constantia"/>
              </a:rPr>
              <a:t>dapat digunakan </a:t>
            </a:r>
            <a:r>
              <a:rPr sz="1700" spc="-10" dirty="0">
                <a:latin typeface="Constantia"/>
                <a:cs typeface="Constantia"/>
              </a:rPr>
              <a:t>lengkung </a:t>
            </a:r>
            <a:r>
              <a:rPr sz="1700" spc="-5" dirty="0">
                <a:latin typeface="Constantia"/>
                <a:cs typeface="Constantia"/>
              </a:rPr>
              <a:t>transisi (</a:t>
            </a:r>
            <a:r>
              <a:rPr sz="1700" i="1" spc="-5" dirty="0">
                <a:latin typeface="Constantia"/>
                <a:cs typeface="Constantia"/>
              </a:rPr>
              <a:t>transition  </a:t>
            </a:r>
            <a:r>
              <a:rPr sz="1700" i="1" dirty="0">
                <a:latin typeface="Constantia"/>
                <a:cs typeface="Constantia"/>
              </a:rPr>
              <a:t>curve</a:t>
            </a:r>
            <a:r>
              <a:rPr sz="1700" dirty="0">
                <a:latin typeface="Constantia"/>
                <a:cs typeface="Constantia"/>
              </a:rPr>
              <a:t>). </a:t>
            </a:r>
            <a:r>
              <a:rPr sz="1700" spc="-5" dirty="0">
                <a:latin typeface="Constantia"/>
                <a:cs typeface="Constantia"/>
              </a:rPr>
              <a:t>Panjang lengkung transisi tergantung </a:t>
            </a:r>
            <a:r>
              <a:rPr sz="1700" dirty="0">
                <a:latin typeface="Constantia"/>
                <a:cs typeface="Constantia"/>
              </a:rPr>
              <a:t>pada </a:t>
            </a:r>
            <a:r>
              <a:rPr sz="1700" spc="-5" dirty="0">
                <a:latin typeface="Constantia"/>
                <a:cs typeface="Constantia"/>
              </a:rPr>
              <a:t>perubahan </a:t>
            </a:r>
            <a:r>
              <a:rPr sz="1700" spc="-15" dirty="0">
                <a:latin typeface="Constantia"/>
                <a:cs typeface="Constantia"/>
              </a:rPr>
              <a:t>gaya </a:t>
            </a:r>
            <a:r>
              <a:rPr sz="1700" spc="-5" dirty="0">
                <a:latin typeface="Constantia"/>
                <a:cs typeface="Constantia"/>
              </a:rPr>
              <a:t>sentrifugal </a:t>
            </a:r>
            <a:r>
              <a:rPr sz="1700" dirty="0">
                <a:latin typeface="Constantia"/>
                <a:cs typeface="Constantia"/>
              </a:rPr>
              <a:t>tiap  </a:t>
            </a:r>
            <a:r>
              <a:rPr sz="1700" spc="-5" dirty="0">
                <a:latin typeface="Constantia"/>
                <a:cs typeface="Constantia"/>
              </a:rPr>
              <a:t>satuan </a:t>
            </a:r>
            <a:r>
              <a:rPr sz="1700" spc="-10" dirty="0">
                <a:latin typeface="Constantia"/>
                <a:cs typeface="Constantia"/>
              </a:rPr>
              <a:t>waktu, kecepatan, </a:t>
            </a:r>
            <a:r>
              <a:rPr sz="1700" spc="-5" dirty="0">
                <a:latin typeface="Constantia"/>
                <a:cs typeface="Constantia"/>
              </a:rPr>
              <a:t>dan jari jari </a:t>
            </a:r>
            <a:r>
              <a:rPr sz="1700" spc="-10" dirty="0">
                <a:latin typeface="Constantia"/>
                <a:cs typeface="Constantia"/>
              </a:rPr>
              <a:t>lengkung </a:t>
            </a:r>
            <a:r>
              <a:rPr sz="1700" spc="-5" dirty="0">
                <a:latin typeface="Constantia"/>
                <a:cs typeface="Constantia"/>
              </a:rPr>
              <a:t>lingkaran. </a:t>
            </a:r>
            <a:r>
              <a:rPr sz="1700" spc="-10" dirty="0">
                <a:latin typeface="Constantia"/>
                <a:cs typeface="Constantia"/>
              </a:rPr>
              <a:t>Untuk </a:t>
            </a:r>
            <a:r>
              <a:rPr sz="1700" spc="-5" dirty="0">
                <a:latin typeface="Constantia"/>
                <a:cs typeface="Constantia"/>
              </a:rPr>
              <a:t>mendapatkan  </a:t>
            </a:r>
            <a:r>
              <a:rPr sz="1700" dirty="0">
                <a:latin typeface="Constantia"/>
                <a:cs typeface="Constantia"/>
              </a:rPr>
              <a:t>panjang </a:t>
            </a:r>
            <a:r>
              <a:rPr sz="1700" spc="-10" dirty="0">
                <a:latin typeface="Constantia"/>
                <a:cs typeface="Constantia"/>
              </a:rPr>
              <a:t>lengkung </a:t>
            </a:r>
            <a:r>
              <a:rPr sz="1700" spc="-5" dirty="0">
                <a:latin typeface="Constantia"/>
                <a:cs typeface="Constantia"/>
              </a:rPr>
              <a:t>transisi </a:t>
            </a:r>
            <a:r>
              <a:rPr sz="1700" dirty="0">
                <a:latin typeface="Constantia"/>
                <a:cs typeface="Constantia"/>
              </a:rPr>
              <a:t>dapat </a:t>
            </a:r>
            <a:r>
              <a:rPr sz="1700" spc="-5" dirty="0">
                <a:latin typeface="Constantia"/>
                <a:cs typeface="Constantia"/>
              </a:rPr>
              <a:t>dijelaskan berikut</a:t>
            </a:r>
            <a:r>
              <a:rPr sz="1700" spc="-270" dirty="0">
                <a:latin typeface="Constantia"/>
                <a:cs typeface="Constantia"/>
              </a:rPr>
              <a:t> </a:t>
            </a:r>
            <a:r>
              <a:rPr sz="1700" dirty="0">
                <a:latin typeface="Constantia"/>
                <a:cs typeface="Constantia"/>
              </a:rPr>
              <a:t>:</a:t>
            </a:r>
            <a:endParaRPr sz="1700">
              <a:latin typeface="Constantia"/>
              <a:cs typeface="Constantia"/>
            </a:endParaRPr>
          </a:p>
          <a:p>
            <a:pPr marL="2748280">
              <a:lnSpc>
                <a:spcPct val="100000"/>
              </a:lnSpc>
              <a:spcBef>
                <a:spcPts val="850"/>
              </a:spcBef>
            </a:pPr>
            <a:r>
              <a:rPr sz="3750" i="1" spc="-30" baseline="-24444" dirty="0">
                <a:latin typeface="Times New Roman"/>
                <a:cs typeface="Times New Roman"/>
              </a:rPr>
              <a:t>V</a:t>
            </a:r>
            <a:r>
              <a:rPr sz="3750" i="1" spc="-165" baseline="-24444" dirty="0">
                <a:latin typeface="Times New Roman"/>
                <a:cs typeface="Times New Roman"/>
              </a:rPr>
              <a:t> </a:t>
            </a:r>
            <a:r>
              <a:rPr sz="1450" spc="-10" dirty="0">
                <a:latin typeface="Times New Roman"/>
                <a:cs typeface="Times New Roman"/>
              </a:rPr>
              <a:t>2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2944" y="3364865"/>
            <a:ext cx="2263775" cy="284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-15" dirty="0">
                <a:latin typeface="Constantia"/>
                <a:cs typeface="Constantia"/>
              </a:rPr>
              <a:t>Gaya </a:t>
            </a:r>
            <a:r>
              <a:rPr sz="1700" spc="-5" dirty="0">
                <a:latin typeface="Constantia"/>
                <a:cs typeface="Constantia"/>
              </a:rPr>
              <a:t>sentrifugal </a:t>
            </a:r>
            <a:r>
              <a:rPr sz="1700" dirty="0">
                <a:latin typeface="Constantia"/>
                <a:cs typeface="Constantia"/>
              </a:rPr>
              <a:t>= m.a</a:t>
            </a:r>
            <a:r>
              <a:rPr sz="1700" spc="-210" dirty="0">
                <a:latin typeface="Constantia"/>
                <a:cs typeface="Constantia"/>
              </a:rPr>
              <a:t> </a:t>
            </a:r>
            <a:r>
              <a:rPr sz="1700" dirty="0">
                <a:latin typeface="Constantia"/>
                <a:cs typeface="Constantia"/>
              </a:rPr>
              <a:t>=</a:t>
            </a:r>
            <a:endParaRPr sz="1700">
              <a:latin typeface="Constantia"/>
              <a:cs typeface="Constanti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02944" y="5621337"/>
            <a:ext cx="3956050" cy="878840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00"/>
              </a:spcBef>
            </a:pPr>
            <a:r>
              <a:rPr sz="1700" spc="-5" dirty="0">
                <a:latin typeface="Constantia"/>
                <a:cs typeface="Constantia"/>
              </a:rPr>
              <a:t>dengan</a:t>
            </a:r>
            <a:r>
              <a:rPr sz="1700" spc="-50" dirty="0">
                <a:latin typeface="Constantia"/>
                <a:cs typeface="Constantia"/>
              </a:rPr>
              <a:t> </a:t>
            </a:r>
            <a:r>
              <a:rPr sz="1700" dirty="0">
                <a:latin typeface="Constantia"/>
                <a:cs typeface="Constantia"/>
              </a:rPr>
              <a:t>:</a:t>
            </a:r>
            <a:endParaRPr sz="1700">
              <a:latin typeface="Constantia"/>
              <a:cs typeface="Constantia"/>
            </a:endParaRPr>
          </a:p>
          <a:p>
            <a:pPr marL="198120" marR="5080">
              <a:lnSpc>
                <a:spcPct val="109800"/>
              </a:lnSpc>
              <a:tabLst>
                <a:tab pos="664845" algn="l"/>
              </a:tabLst>
            </a:pPr>
            <a:r>
              <a:rPr sz="1700" dirty="0">
                <a:latin typeface="Constantia"/>
                <a:cs typeface="Constantia"/>
              </a:rPr>
              <a:t>L	: panjang </a:t>
            </a:r>
            <a:r>
              <a:rPr sz="1700" spc="-10" dirty="0">
                <a:latin typeface="Constantia"/>
                <a:cs typeface="Constantia"/>
              </a:rPr>
              <a:t>lengkung </a:t>
            </a:r>
            <a:r>
              <a:rPr sz="1700" spc="-5" dirty="0">
                <a:latin typeface="Constantia"/>
                <a:cs typeface="Constantia"/>
              </a:rPr>
              <a:t>transisi</a:t>
            </a:r>
            <a:r>
              <a:rPr sz="1700" spc="-105" dirty="0">
                <a:latin typeface="Constantia"/>
                <a:cs typeface="Constantia"/>
              </a:rPr>
              <a:t> </a:t>
            </a:r>
            <a:r>
              <a:rPr sz="1700" spc="-5" dirty="0">
                <a:latin typeface="Constantia"/>
                <a:cs typeface="Constantia"/>
              </a:rPr>
              <a:t>(meter)  </a:t>
            </a:r>
            <a:r>
              <a:rPr sz="1700" dirty="0">
                <a:latin typeface="Constantia"/>
                <a:cs typeface="Constantia"/>
              </a:rPr>
              <a:t>V	: </a:t>
            </a:r>
            <a:r>
              <a:rPr sz="1700" spc="-10" dirty="0">
                <a:latin typeface="Constantia"/>
                <a:cs typeface="Constantia"/>
              </a:rPr>
              <a:t>kecepatan kereta </a:t>
            </a:r>
            <a:r>
              <a:rPr sz="1700" dirty="0">
                <a:latin typeface="Constantia"/>
                <a:cs typeface="Constantia"/>
              </a:rPr>
              <a:t>api</a:t>
            </a:r>
            <a:r>
              <a:rPr sz="1700" spc="-175" dirty="0">
                <a:latin typeface="Constantia"/>
                <a:cs typeface="Constantia"/>
              </a:rPr>
              <a:t> </a:t>
            </a:r>
            <a:r>
              <a:rPr sz="1700" dirty="0">
                <a:latin typeface="Constantia"/>
                <a:cs typeface="Constantia"/>
              </a:rPr>
              <a:t>(km/jam)</a:t>
            </a:r>
            <a:endParaRPr sz="1700">
              <a:latin typeface="Constantia"/>
              <a:cs typeface="Constantia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184930" y="3543870"/>
            <a:ext cx="391160" cy="0"/>
          </a:xfrm>
          <a:custGeom>
            <a:avLst/>
            <a:gdLst/>
            <a:ahLst/>
            <a:cxnLst/>
            <a:rect l="l" t="t" r="r" b="b"/>
            <a:pathLst>
              <a:path w="391160">
                <a:moveTo>
                  <a:pt x="0" y="0"/>
                </a:moveTo>
                <a:lnTo>
                  <a:pt x="390914" y="0"/>
                </a:lnTo>
              </a:path>
            </a:pathLst>
          </a:custGeom>
          <a:ln w="1372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275366" y="3541166"/>
            <a:ext cx="217170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i="1" spc="-20" dirty="0">
                <a:latin typeface="Times New Roman"/>
                <a:cs typeface="Times New Roman"/>
              </a:rPr>
              <a:t>R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411594" y="5179855"/>
            <a:ext cx="260350" cy="0"/>
          </a:xfrm>
          <a:custGeom>
            <a:avLst/>
            <a:gdLst/>
            <a:ahLst/>
            <a:cxnLst/>
            <a:rect l="l" t="t" r="r" b="b"/>
            <a:pathLst>
              <a:path w="260350">
                <a:moveTo>
                  <a:pt x="0" y="0"/>
                </a:moveTo>
                <a:lnTo>
                  <a:pt x="260105" y="0"/>
                </a:lnTo>
              </a:path>
            </a:pathLst>
          </a:custGeom>
          <a:ln w="1383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390160" y="5177548"/>
            <a:ext cx="230504" cy="4248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600" i="1" spc="25" dirty="0">
                <a:latin typeface="Times New Roman"/>
                <a:cs typeface="Times New Roman"/>
              </a:rPr>
              <a:t>V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21</a:t>
            </a:fld>
            <a:endParaRPr dirty="0"/>
          </a:p>
        </p:txBody>
      </p:sp>
      <p:sp>
        <p:nvSpPr>
          <p:cNvPr id="12" name="object 12"/>
          <p:cNvSpPr txBox="1"/>
          <p:nvPr/>
        </p:nvSpPr>
        <p:spPr>
          <a:xfrm>
            <a:off x="677544" y="4195698"/>
            <a:ext cx="4352290" cy="11468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30480">
              <a:lnSpc>
                <a:spcPct val="109800"/>
              </a:lnSpc>
              <a:spcBef>
                <a:spcPts val="100"/>
              </a:spcBef>
            </a:pPr>
            <a:r>
              <a:rPr sz="1700" spc="-5" dirty="0">
                <a:latin typeface="Constantia"/>
                <a:cs typeface="Constantia"/>
              </a:rPr>
              <a:t>Apabila</a:t>
            </a:r>
            <a:r>
              <a:rPr sz="1700" spc="-75" dirty="0">
                <a:latin typeface="Constantia"/>
                <a:cs typeface="Constantia"/>
              </a:rPr>
              <a:t> </a:t>
            </a:r>
            <a:r>
              <a:rPr sz="1700" dirty="0">
                <a:latin typeface="Constantia"/>
                <a:cs typeface="Constantia"/>
              </a:rPr>
              <a:t>t</a:t>
            </a:r>
            <a:r>
              <a:rPr sz="1700" spc="-70" dirty="0">
                <a:latin typeface="Constantia"/>
                <a:cs typeface="Constantia"/>
              </a:rPr>
              <a:t> </a:t>
            </a:r>
            <a:r>
              <a:rPr sz="1700" dirty="0">
                <a:latin typeface="Constantia"/>
                <a:cs typeface="Constantia"/>
              </a:rPr>
              <a:t>adalah</a:t>
            </a:r>
            <a:r>
              <a:rPr sz="1700" spc="-100" dirty="0">
                <a:latin typeface="Constantia"/>
                <a:cs typeface="Constantia"/>
              </a:rPr>
              <a:t> </a:t>
            </a:r>
            <a:r>
              <a:rPr sz="1700" spc="-10" dirty="0">
                <a:latin typeface="Constantia"/>
                <a:cs typeface="Constantia"/>
              </a:rPr>
              <a:t>waktu</a:t>
            </a:r>
            <a:r>
              <a:rPr sz="1700" spc="-60" dirty="0">
                <a:latin typeface="Constantia"/>
                <a:cs typeface="Constantia"/>
              </a:rPr>
              <a:t> </a:t>
            </a:r>
            <a:r>
              <a:rPr sz="1700" spc="-10" dirty="0">
                <a:latin typeface="Constantia"/>
                <a:cs typeface="Constantia"/>
              </a:rPr>
              <a:t>yang</a:t>
            </a:r>
            <a:r>
              <a:rPr sz="1700" spc="-65" dirty="0">
                <a:latin typeface="Constantia"/>
                <a:cs typeface="Constantia"/>
              </a:rPr>
              <a:t> </a:t>
            </a:r>
            <a:r>
              <a:rPr sz="1700" spc="-5" dirty="0">
                <a:latin typeface="Constantia"/>
                <a:cs typeface="Constantia"/>
              </a:rPr>
              <a:t>diperlukan</a:t>
            </a:r>
            <a:r>
              <a:rPr sz="1700" spc="-90" dirty="0">
                <a:latin typeface="Constantia"/>
                <a:cs typeface="Constantia"/>
              </a:rPr>
              <a:t> </a:t>
            </a:r>
            <a:r>
              <a:rPr sz="1700" spc="-5" dirty="0">
                <a:latin typeface="Constantia"/>
                <a:cs typeface="Constantia"/>
              </a:rPr>
              <a:t>untuk  </a:t>
            </a:r>
            <a:r>
              <a:rPr sz="1700" dirty="0">
                <a:latin typeface="Constantia"/>
                <a:cs typeface="Constantia"/>
              </a:rPr>
              <a:t>berjalan melintasi </a:t>
            </a:r>
            <a:r>
              <a:rPr sz="1700" spc="-10" dirty="0">
                <a:latin typeface="Constantia"/>
                <a:cs typeface="Constantia"/>
              </a:rPr>
              <a:t>lengkung transisi, </a:t>
            </a:r>
            <a:r>
              <a:rPr sz="1700" dirty="0">
                <a:latin typeface="Constantia"/>
                <a:cs typeface="Constantia"/>
              </a:rPr>
              <a:t>maka</a:t>
            </a:r>
            <a:r>
              <a:rPr sz="1700" spc="-145" dirty="0">
                <a:latin typeface="Constantia"/>
                <a:cs typeface="Constantia"/>
              </a:rPr>
              <a:t> </a:t>
            </a:r>
            <a:r>
              <a:rPr sz="1700" dirty="0">
                <a:latin typeface="Constantia"/>
                <a:cs typeface="Constantia"/>
              </a:rPr>
              <a:t>:</a:t>
            </a:r>
            <a:endParaRPr sz="1700">
              <a:latin typeface="Constantia"/>
              <a:cs typeface="Constantia"/>
            </a:endParaRPr>
          </a:p>
          <a:p>
            <a:pPr marL="890269" algn="ctr">
              <a:lnSpc>
                <a:spcPct val="100000"/>
              </a:lnSpc>
              <a:spcBef>
                <a:spcPts val="1220"/>
              </a:spcBef>
            </a:pPr>
            <a:r>
              <a:rPr sz="2600" i="1" spc="10" dirty="0">
                <a:latin typeface="Times New Roman"/>
                <a:cs typeface="Times New Roman"/>
              </a:rPr>
              <a:t>t </a:t>
            </a:r>
            <a:r>
              <a:rPr sz="2600" spc="20" dirty="0">
                <a:latin typeface="Symbol"/>
                <a:cs typeface="Symbol"/>
              </a:rPr>
              <a:t></a:t>
            </a:r>
            <a:r>
              <a:rPr sz="2600" spc="420" dirty="0">
                <a:latin typeface="Times New Roman"/>
                <a:cs typeface="Times New Roman"/>
              </a:rPr>
              <a:t> </a:t>
            </a:r>
            <a:r>
              <a:rPr sz="3900" i="1" spc="30" baseline="35256" dirty="0">
                <a:latin typeface="Times New Roman"/>
                <a:cs typeface="Times New Roman"/>
              </a:rPr>
              <a:t>L</a:t>
            </a:r>
            <a:endParaRPr sz="3900" baseline="35256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265040" y="119062"/>
            <a:ext cx="446214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0" dirty="0"/>
              <a:t>Lengkung</a:t>
            </a:r>
            <a:r>
              <a:rPr sz="4800" spc="-80" dirty="0"/>
              <a:t> </a:t>
            </a:r>
            <a:r>
              <a:rPr sz="4800" spc="-45" dirty="0"/>
              <a:t>Transisi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881697" y="1502981"/>
            <a:ext cx="344424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Constantia"/>
                <a:cs typeface="Constantia"/>
              </a:rPr>
              <a:t>Sehingga </a:t>
            </a:r>
            <a:r>
              <a:rPr sz="2000" spc="-10" dirty="0">
                <a:latin typeface="Constantia"/>
                <a:cs typeface="Constantia"/>
              </a:rPr>
              <a:t>diperoleh</a:t>
            </a:r>
            <a:r>
              <a:rPr sz="2000" spc="-165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persamaan: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3597" y="4781295"/>
            <a:ext cx="6767830" cy="8375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onstantia"/>
                <a:cs typeface="Constantia"/>
              </a:rPr>
              <a:t>Dengan </a:t>
            </a:r>
            <a:r>
              <a:rPr sz="2000" spc="-5" dirty="0">
                <a:latin typeface="Constantia"/>
                <a:cs typeface="Constantia"/>
              </a:rPr>
              <a:t>digunakan </a:t>
            </a:r>
            <a:r>
              <a:rPr sz="2400" spc="85" dirty="0">
                <a:latin typeface="Cambria Math"/>
                <a:cs typeface="Cambria Math"/>
              </a:rPr>
              <a:t>𝑎</a:t>
            </a:r>
            <a:r>
              <a:rPr sz="2625" spc="127" baseline="-15873" dirty="0">
                <a:latin typeface="Cambria Math"/>
                <a:cs typeface="Cambria Math"/>
              </a:rPr>
              <a:t>𝑚𝑎𝑘𝑠 </a:t>
            </a:r>
            <a:r>
              <a:rPr sz="2000" dirty="0">
                <a:latin typeface="Constantia"/>
                <a:cs typeface="Constantia"/>
              </a:rPr>
              <a:t>= </a:t>
            </a:r>
            <a:r>
              <a:rPr sz="2000" spc="-10" dirty="0">
                <a:latin typeface="Constantia"/>
                <a:cs typeface="Constantia"/>
              </a:rPr>
              <a:t>0.0478.g </a:t>
            </a:r>
            <a:r>
              <a:rPr sz="2000" spc="-5" dirty="0">
                <a:latin typeface="Constantia"/>
                <a:cs typeface="Constantia"/>
              </a:rPr>
              <a:t>maka </a:t>
            </a:r>
            <a:r>
              <a:rPr sz="2000" dirty="0">
                <a:latin typeface="Constantia"/>
                <a:cs typeface="Constantia"/>
              </a:rPr>
              <a:t>dapat </a:t>
            </a:r>
            <a:r>
              <a:rPr sz="2000" spc="-5" dirty="0">
                <a:latin typeface="Constantia"/>
                <a:cs typeface="Constantia"/>
              </a:rPr>
              <a:t>diperoleh</a:t>
            </a:r>
            <a:r>
              <a:rPr sz="2000" spc="-204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  <a:p>
            <a:pPr marL="1609090">
              <a:lnSpc>
                <a:spcPct val="100000"/>
              </a:lnSpc>
              <a:spcBef>
                <a:spcPts val="1410"/>
              </a:spcBef>
            </a:pPr>
            <a:r>
              <a:rPr sz="2625" i="1" spc="-22" baseline="-25396" dirty="0">
                <a:latin typeface="Times New Roman"/>
                <a:cs typeface="Times New Roman"/>
              </a:rPr>
              <a:t>V</a:t>
            </a:r>
            <a:r>
              <a:rPr sz="2625" i="1" spc="-209" baseline="-25396" dirty="0">
                <a:latin typeface="Times New Roman"/>
                <a:cs typeface="Times New Roman"/>
              </a:rPr>
              <a:t> </a:t>
            </a:r>
            <a:r>
              <a:rPr sz="1000" spc="5" dirty="0">
                <a:latin typeface="Times New Roman"/>
                <a:cs typeface="Times New Roman"/>
              </a:rPr>
              <a:t>3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570616" y="2353839"/>
            <a:ext cx="429895" cy="0"/>
          </a:xfrm>
          <a:custGeom>
            <a:avLst/>
            <a:gdLst/>
            <a:ahLst/>
            <a:cxnLst/>
            <a:rect l="l" t="t" r="r" b="b"/>
            <a:pathLst>
              <a:path w="429894">
                <a:moveTo>
                  <a:pt x="0" y="0"/>
                </a:moveTo>
                <a:lnTo>
                  <a:pt x="429306" y="0"/>
                </a:lnTo>
              </a:path>
            </a:pathLst>
          </a:custGeom>
          <a:ln w="112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576348" y="1964015"/>
            <a:ext cx="415925" cy="3530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150" i="1" spc="-45" dirty="0">
                <a:latin typeface="Times New Roman"/>
                <a:cs typeface="Times New Roman"/>
              </a:rPr>
              <a:t>m</a:t>
            </a:r>
            <a:r>
              <a:rPr sz="2150" spc="-65" dirty="0">
                <a:latin typeface="Times New Roman"/>
                <a:cs typeface="Times New Roman"/>
              </a:rPr>
              <a:t>.</a:t>
            </a:r>
            <a:r>
              <a:rPr sz="2150" i="1" spc="5" dirty="0">
                <a:latin typeface="Times New Roman"/>
                <a:cs typeface="Times New Roman"/>
              </a:rPr>
              <a:t>a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304526" y="2360087"/>
            <a:ext cx="761365" cy="0"/>
          </a:xfrm>
          <a:custGeom>
            <a:avLst/>
            <a:gdLst/>
            <a:ahLst/>
            <a:cxnLst/>
            <a:rect l="l" t="t" r="r" b="b"/>
            <a:pathLst>
              <a:path w="761364">
                <a:moveTo>
                  <a:pt x="0" y="0"/>
                </a:moveTo>
                <a:lnTo>
                  <a:pt x="761281" y="0"/>
                </a:lnTo>
              </a:path>
            </a:pathLst>
          </a:custGeom>
          <a:ln w="918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475896" y="2354392"/>
            <a:ext cx="399415" cy="292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50" i="1" dirty="0">
                <a:latin typeface="Times New Roman"/>
                <a:cs typeface="Times New Roman"/>
              </a:rPr>
              <a:t>L</a:t>
            </a:r>
            <a:r>
              <a:rPr sz="1750" i="1" spc="-229" dirty="0">
                <a:latin typeface="Times New Roman"/>
                <a:cs typeface="Times New Roman"/>
              </a:rPr>
              <a:t> </a:t>
            </a:r>
            <a:r>
              <a:rPr sz="1750" spc="65" dirty="0">
                <a:latin typeface="Times New Roman"/>
                <a:cs typeface="Times New Roman"/>
              </a:rPr>
              <a:t>/</a:t>
            </a:r>
            <a:r>
              <a:rPr sz="1750" i="1" spc="65" dirty="0">
                <a:latin typeface="Times New Roman"/>
                <a:cs typeface="Times New Roman"/>
              </a:rPr>
              <a:t>V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81329" y="2040854"/>
            <a:ext cx="809625" cy="292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750" i="1" spc="-100" dirty="0">
                <a:latin typeface="Times New Roman"/>
                <a:cs typeface="Times New Roman"/>
              </a:rPr>
              <a:t>m</a:t>
            </a:r>
            <a:r>
              <a:rPr sz="1750" spc="-100" dirty="0">
                <a:latin typeface="Times New Roman"/>
                <a:cs typeface="Times New Roman"/>
              </a:rPr>
              <a:t>.</a:t>
            </a:r>
            <a:r>
              <a:rPr sz="1750" i="1" spc="-100" dirty="0">
                <a:latin typeface="Times New Roman"/>
                <a:cs typeface="Times New Roman"/>
              </a:rPr>
              <a:t>V </a:t>
            </a:r>
            <a:r>
              <a:rPr sz="1500" spc="15" baseline="44444" dirty="0">
                <a:latin typeface="Times New Roman"/>
                <a:cs typeface="Times New Roman"/>
              </a:rPr>
              <a:t>2 </a:t>
            </a:r>
            <a:r>
              <a:rPr sz="1750" dirty="0">
                <a:latin typeface="Times New Roman"/>
                <a:cs typeface="Times New Roman"/>
              </a:rPr>
              <a:t>/</a:t>
            </a:r>
            <a:r>
              <a:rPr sz="1750" spc="-160" dirty="0">
                <a:latin typeface="Times New Roman"/>
                <a:cs typeface="Times New Roman"/>
              </a:rPr>
              <a:t> </a:t>
            </a:r>
            <a:r>
              <a:rPr sz="1750" i="1" dirty="0">
                <a:latin typeface="Times New Roman"/>
                <a:cs typeface="Times New Roman"/>
              </a:rPr>
              <a:t>R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060575" y="2170684"/>
            <a:ext cx="1593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=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612011" y="5533792"/>
            <a:ext cx="82867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i="1" baseline="2777" dirty="0">
                <a:latin typeface="Constantia"/>
                <a:cs typeface="Constantia"/>
              </a:rPr>
              <a:t>L </a:t>
            </a:r>
            <a:r>
              <a:rPr sz="3000" baseline="2777" dirty="0">
                <a:latin typeface="Constantia"/>
                <a:cs typeface="Constantia"/>
              </a:rPr>
              <a:t>=</a:t>
            </a:r>
            <a:r>
              <a:rPr sz="3000" spc="89" baseline="2777" dirty="0">
                <a:latin typeface="Constantia"/>
                <a:cs typeface="Constantia"/>
              </a:rPr>
              <a:t> </a:t>
            </a:r>
            <a:r>
              <a:rPr sz="1750" spc="-20" dirty="0">
                <a:latin typeface="Times New Roman"/>
                <a:cs typeface="Times New Roman"/>
              </a:rPr>
              <a:t>0,06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522229" y="3016398"/>
            <a:ext cx="429895" cy="0"/>
          </a:xfrm>
          <a:custGeom>
            <a:avLst/>
            <a:gdLst/>
            <a:ahLst/>
            <a:cxnLst/>
            <a:rect l="l" t="t" r="r" b="b"/>
            <a:pathLst>
              <a:path w="429894">
                <a:moveTo>
                  <a:pt x="0" y="0"/>
                </a:moveTo>
                <a:lnTo>
                  <a:pt x="429306" y="0"/>
                </a:lnTo>
              </a:path>
            </a:pathLst>
          </a:custGeom>
          <a:ln w="112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527961" y="2349736"/>
            <a:ext cx="415925" cy="629920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12700" marR="5080" indent="196215">
              <a:lnSpc>
                <a:spcPts val="2180"/>
              </a:lnSpc>
              <a:spcBef>
                <a:spcPts val="505"/>
              </a:spcBef>
            </a:pPr>
            <a:r>
              <a:rPr sz="2150" i="1" spc="5" dirty="0">
                <a:latin typeface="Times New Roman"/>
                <a:cs typeface="Times New Roman"/>
              </a:rPr>
              <a:t>t  </a:t>
            </a:r>
            <a:r>
              <a:rPr sz="2150" i="1" spc="-45" dirty="0">
                <a:latin typeface="Times New Roman"/>
                <a:cs typeface="Times New Roman"/>
              </a:rPr>
              <a:t>m</a:t>
            </a:r>
            <a:r>
              <a:rPr sz="2150" spc="-65" dirty="0">
                <a:latin typeface="Times New Roman"/>
                <a:cs typeface="Times New Roman"/>
              </a:rPr>
              <a:t>.</a:t>
            </a:r>
            <a:r>
              <a:rPr sz="2150" i="1" spc="5" dirty="0">
                <a:latin typeface="Times New Roman"/>
                <a:cs typeface="Times New Roman"/>
              </a:rPr>
              <a:t>a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528448" y="3023889"/>
            <a:ext cx="343535" cy="0"/>
          </a:xfrm>
          <a:custGeom>
            <a:avLst/>
            <a:gdLst/>
            <a:ahLst/>
            <a:cxnLst/>
            <a:rect l="l" t="t" r="r" b="b"/>
            <a:pathLst>
              <a:path w="343535">
                <a:moveTo>
                  <a:pt x="0" y="0"/>
                </a:moveTo>
                <a:lnTo>
                  <a:pt x="343429" y="0"/>
                </a:lnTo>
              </a:path>
            </a:pathLst>
          </a:custGeom>
          <a:ln w="92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033651" y="3011276"/>
            <a:ext cx="8636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700" baseline="35493" dirty="0">
                <a:latin typeface="Arial"/>
                <a:cs typeface="Arial"/>
              </a:rPr>
              <a:t>= </a:t>
            </a:r>
            <a:r>
              <a:rPr sz="2625" i="1" spc="-60" baseline="42857" dirty="0">
                <a:latin typeface="Times New Roman"/>
                <a:cs typeface="Times New Roman"/>
              </a:rPr>
              <a:t>m</a:t>
            </a:r>
            <a:r>
              <a:rPr sz="2625" spc="-60" baseline="42857" dirty="0">
                <a:latin typeface="Times New Roman"/>
                <a:cs typeface="Times New Roman"/>
              </a:rPr>
              <a:t>.</a:t>
            </a:r>
            <a:r>
              <a:rPr sz="2625" spc="120" baseline="42857" dirty="0">
                <a:latin typeface="Times New Roman"/>
                <a:cs typeface="Times New Roman"/>
              </a:rPr>
              <a:t> </a:t>
            </a:r>
            <a:r>
              <a:rPr sz="1750" i="1" spc="-20" dirty="0">
                <a:latin typeface="Times New Roman"/>
                <a:cs typeface="Times New Roman"/>
              </a:rPr>
              <a:t>R</a:t>
            </a:r>
            <a:r>
              <a:rPr sz="1750" spc="-20" dirty="0">
                <a:latin typeface="Times New Roman"/>
                <a:cs typeface="Times New Roman"/>
              </a:rPr>
              <a:t>.</a:t>
            </a:r>
            <a:r>
              <a:rPr sz="1750" i="1" spc="-20" dirty="0">
                <a:latin typeface="Times New Roman"/>
                <a:cs typeface="Times New Roman"/>
              </a:rPr>
              <a:t>L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525942" y="2605793"/>
            <a:ext cx="314325" cy="2921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2625" i="1" spc="-15" baseline="-25396" dirty="0">
                <a:latin typeface="Times New Roman"/>
                <a:cs typeface="Times New Roman"/>
              </a:rPr>
              <a:t>V</a:t>
            </a:r>
            <a:r>
              <a:rPr sz="2625" i="1" spc="-277" baseline="-25396" dirty="0">
                <a:latin typeface="Times New Roman"/>
                <a:cs typeface="Times New Roman"/>
              </a:rPr>
              <a:t> </a:t>
            </a:r>
            <a:r>
              <a:rPr sz="1000" spc="5" dirty="0">
                <a:latin typeface="Times New Roman"/>
                <a:cs typeface="Times New Roman"/>
              </a:rPr>
              <a:t>3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741334" y="3774236"/>
            <a:ext cx="176530" cy="0"/>
          </a:xfrm>
          <a:custGeom>
            <a:avLst/>
            <a:gdLst/>
            <a:ahLst/>
            <a:cxnLst/>
            <a:rect l="l" t="t" r="r" b="b"/>
            <a:pathLst>
              <a:path w="176530">
                <a:moveTo>
                  <a:pt x="0" y="0"/>
                </a:moveTo>
                <a:lnTo>
                  <a:pt x="176378" y="0"/>
                </a:lnTo>
              </a:path>
            </a:pathLst>
          </a:custGeom>
          <a:ln w="113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2061591" y="3602354"/>
            <a:ext cx="1593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=</a:t>
            </a:r>
            <a:endParaRPr sz="18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675944" y="2967235"/>
            <a:ext cx="542290" cy="1613535"/>
          </a:xfrm>
          <a:prstGeom prst="rect">
            <a:avLst/>
          </a:prstGeom>
        </p:spPr>
        <p:txBody>
          <a:bodyPr vert="horz" wrap="square" lIns="0" tIns="571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0"/>
              </a:spcBef>
            </a:pPr>
            <a:r>
              <a:rPr sz="2150" i="1" spc="5" dirty="0">
                <a:latin typeface="Times New Roman"/>
                <a:cs typeface="Times New Roman"/>
              </a:rPr>
              <a:t>t</a:t>
            </a:r>
            <a:endParaRPr sz="2150">
              <a:latin typeface="Times New Roman"/>
              <a:cs typeface="Times New Roman"/>
            </a:endParaRPr>
          </a:p>
          <a:p>
            <a:pPr marL="105410" marR="311150" indent="-22225">
              <a:lnSpc>
                <a:spcPts val="3030"/>
              </a:lnSpc>
              <a:spcBef>
                <a:spcPts val="80"/>
              </a:spcBef>
            </a:pPr>
            <a:r>
              <a:rPr sz="2150" i="1" spc="10" dirty="0">
                <a:latin typeface="Times New Roman"/>
                <a:cs typeface="Times New Roman"/>
              </a:rPr>
              <a:t>a </a:t>
            </a:r>
            <a:r>
              <a:rPr sz="2150" i="1" spc="5" dirty="0">
                <a:latin typeface="Times New Roman"/>
                <a:cs typeface="Times New Roman"/>
              </a:rPr>
              <a:t> </a:t>
            </a:r>
            <a:r>
              <a:rPr sz="2150" i="1" spc="10" dirty="0">
                <a:latin typeface="Times New Roman"/>
                <a:cs typeface="Times New Roman"/>
              </a:rPr>
              <a:t>t</a:t>
            </a:r>
            <a:endParaRPr sz="2150">
              <a:latin typeface="Times New Roman"/>
              <a:cs typeface="Times New Roman"/>
            </a:endParaRPr>
          </a:p>
          <a:p>
            <a:pPr marL="137795">
              <a:lnSpc>
                <a:spcPct val="100000"/>
              </a:lnSpc>
              <a:spcBef>
                <a:spcPts val="850"/>
              </a:spcBef>
            </a:pPr>
            <a:r>
              <a:rPr sz="2150" i="1" spc="15" dirty="0">
                <a:latin typeface="Times New Roman"/>
                <a:cs typeface="Times New Roman"/>
              </a:rPr>
              <a:t>L</a:t>
            </a:r>
            <a:r>
              <a:rPr sz="2150" i="1" spc="18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Arial"/>
                <a:cs typeface="Arial"/>
              </a:rPr>
              <a:t>=</a:t>
            </a:r>
            <a:endParaRPr sz="1800">
              <a:latin typeface="Arial"/>
              <a:cs typeface="Arial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2420887" y="3779158"/>
            <a:ext cx="343535" cy="0"/>
          </a:xfrm>
          <a:custGeom>
            <a:avLst/>
            <a:gdLst/>
            <a:ahLst/>
            <a:cxnLst/>
            <a:rect l="l" t="t" r="r" b="b"/>
            <a:pathLst>
              <a:path w="343535">
                <a:moveTo>
                  <a:pt x="0" y="0"/>
                </a:moveTo>
                <a:lnTo>
                  <a:pt x="342995" y="0"/>
                </a:lnTo>
              </a:path>
            </a:pathLst>
          </a:custGeom>
          <a:ln w="92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2332670" y="3683456"/>
            <a:ext cx="456565" cy="737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30480" indent="71755">
              <a:lnSpc>
                <a:spcPct val="133500"/>
              </a:lnSpc>
              <a:spcBef>
                <a:spcPts val="100"/>
              </a:spcBef>
            </a:pPr>
            <a:r>
              <a:rPr sz="1750" i="1" spc="-45" dirty="0">
                <a:latin typeface="Times New Roman"/>
                <a:cs typeface="Times New Roman"/>
              </a:rPr>
              <a:t>R</a:t>
            </a:r>
            <a:r>
              <a:rPr sz="1750" spc="-10" dirty="0">
                <a:latin typeface="Times New Roman"/>
                <a:cs typeface="Times New Roman"/>
              </a:rPr>
              <a:t>.</a:t>
            </a:r>
            <a:r>
              <a:rPr sz="1750" i="1" spc="-10" dirty="0">
                <a:latin typeface="Times New Roman"/>
                <a:cs typeface="Times New Roman"/>
              </a:rPr>
              <a:t>L </a:t>
            </a:r>
            <a:r>
              <a:rPr sz="1750" i="1" spc="-5" dirty="0">
                <a:latin typeface="Times New Roman"/>
                <a:cs typeface="Times New Roman"/>
              </a:rPr>
              <a:t> </a:t>
            </a:r>
            <a:r>
              <a:rPr sz="1750" i="1" spc="-10" dirty="0">
                <a:latin typeface="Times New Roman"/>
                <a:cs typeface="Times New Roman"/>
              </a:rPr>
              <a:t>V</a:t>
            </a:r>
            <a:r>
              <a:rPr sz="1750" i="1" spc="-190" dirty="0">
                <a:latin typeface="Times New Roman"/>
                <a:cs typeface="Times New Roman"/>
              </a:rPr>
              <a:t> </a:t>
            </a:r>
            <a:r>
              <a:rPr sz="1500" spc="-15" baseline="44444" dirty="0">
                <a:latin typeface="Times New Roman"/>
                <a:cs typeface="Times New Roman"/>
              </a:rPr>
              <a:t>3</a:t>
            </a:r>
            <a:r>
              <a:rPr sz="1750" spc="-10" dirty="0">
                <a:latin typeface="Times New Roman"/>
                <a:cs typeface="Times New Roman"/>
              </a:rPr>
              <a:t>.</a:t>
            </a:r>
            <a:r>
              <a:rPr sz="1750" i="1" spc="-10" dirty="0">
                <a:latin typeface="Times New Roman"/>
                <a:cs typeface="Times New Roman"/>
              </a:rPr>
              <a:t>t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418345" y="3361062"/>
            <a:ext cx="314325" cy="2921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2625" i="1" spc="-15" baseline="-25396" dirty="0">
                <a:latin typeface="Times New Roman"/>
                <a:cs typeface="Times New Roman"/>
              </a:rPr>
              <a:t>V</a:t>
            </a:r>
            <a:r>
              <a:rPr sz="2625" i="1" spc="-277" baseline="-25396" dirty="0">
                <a:latin typeface="Times New Roman"/>
                <a:cs typeface="Times New Roman"/>
              </a:rPr>
              <a:t> </a:t>
            </a:r>
            <a:r>
              <a:rPr sz="1000" spc="5" dirty="0">
                <a:latin typeface="Times New Roman"/>
                <a:cs typeface="Times New Roman"/>
              </a:rPr>
              <a:t>3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2376511" y="4448194"/>
            <a:ext cx="368300" cy="0"/>
          </a:xfrm>
          <a:custGeom>
            <a:avLst/>
            <a:gdLst/>
            <a:ahLst/>
            <a:cxnLst/>
            <a:rect l="l" t="t" r="r" b="b"/>
            <a:pathLst>
              <a:path w="368300">
                <a:moveTo>
                  <a:pt x="0" y="0"/>
                </a:moveTo>
                <a:lnTo>
                  <a:pt x="367950" y="0"/>
                </a:lnTo>
              </a:path>
            </a:pathLst>
          </a:custGeom>
          <a:ln w="92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2399455" y="4442434"/>
            <a:ext cx="322580" cy="2921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750" i="1" spc="-40" dirty="0">
                <a:latin typeface="Times New Roman"/>
                <a:cs typeface="Times New Roman"/>
              </a:rPr>
              <a:t>a</a:t>
            </a:r>
            <a:r>
              <a:rPr sz="1750" spc="-5" dirty="0">
                <a:latin typeface="Times New Roman"/>
                <a:cs typeface="Times New Roman"/>
              </a:rPr>
              <a:t>.</a:t>
            </a:r>
            <a:r>
              <a:rPr sz="1750" i="1" spc="-10" dirty="0">
                <a:latin typeface="Times New Roman"/>
                <a:cs typeface="Times New Roman"/>
              </a:rPr>
              <a:t>R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2458785" y="5745055"/>
            <a:ext cx="260350" cy="0"/>
          </a:xfrm>
          <a:custGeom>
            <a:avLst/>
            <a:gdLst/>
            <a:ahLst/>
            <a:cxnLst/>
            <a:rect l="l" t="t" r="r" b="b"/>
            <a:pathLst>
              <a:path w="260350">
                <a:moveTo>
                  <a:pt x="0" y="0"/>
                </a:moveTo>
                <a:lnTo>
                  <a:pt x="259803" y="0"/>
                </a:lnTo>
              </a:path>
            </a:pathLst>
          </a:custGeom>
          <a:ln w="922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2512466" y="5739295"/>
            <a:ext cx="160020" cy="2921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750" i="1" spc="-15" dirty="0">
                <a:latin typeface="Times New Roman"/>
                <a:cs typeface="Times New Roman"/>
              </a:rPr>
              <a:t>R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22</a:t>
            </a:fld>
            <a:endParaRPr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265040" y="119062"/>
            <a:ext cx="446214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0" dirty="0"/>
              <a:t>Lengkung</a:t>
            </a:r>
            <a:r>
              <a:rPr sz="4800" spc="-80" dirty="0"/>
              <a:t> </a:t>
            </a:r>
            <a:r>
              <a:rPr sz="4800" spc="-45" dirty="0"/>
              <a:t>Transisi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724852" y="1521840"/>
            <a:ext cx="2651125" cy="5721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>
              <a:lnSpc>
                <a:spcPts val="2030"/>
              </a:lnSpc>
              <a:spcBef>
                <a:spcPts val="100"/>
              </a:spcBef>
            </a:pPr>
            <a:r>
              <a:rPr sz="1900" spc="-5" dirty="0">
                <a:latin typeface="Constantia"/>
                <a:cs typeface="Constantia"/>
              </a:rPr>
              <a:t>Berdasarkan persamaan</a:t>
            </a:r>
            <a:r>
              <a:rPr sz="1900" spc="-165" dirty="0">
                <a:latin typeface="Constantia"/>
                <a:cs typeface="Constantia"/>
              </a:rPr>
              <a:t> </a:t>
            </a:r>
            <a:r>
              <a:rPr sz="1900" dirty="0">
                <a:latin typeface="Constantia"/>
                <a:cs typeface="Constantia"/>
              </a:rPr>
              <a:t>:</a:t>
            </a:r>
            <a:endParaRPr sz="1900">
              <a:latin typeface="Constantia"/>
              <a:cs typeface="Constantia"/>
            </a:endParaRPr>
          </a:p>
          <a:p>
            <a:pPr marL="1606550">
              <a:lnSpc>
                <a:spcPts val="2270"/>
              </a:lnSpc>
            </a:pPr>
            <a:r>
              <a:rPr sz="3150" i="1" spc="44" baseline="-25132" dirty="0">
                <a:latin typeface="Times New Roman"/>
                <a:cs typeface="Times New Roman"/>
              </a:rPr>
              <a:t>V</a:t>
            </a:r>
            <a:r>
              <a:rPr sz="3150" i="1" spc="-187" baseline="-25132" dirty="0">
                <a:latin typeface="Times New Roman"/>
                <a:cs typeface="Times New Roman"/>
              </a:rPr>
              <a:t> </a:t>
            </a:r>
            <a:r>
              <a:rPr sz="1250" dirty="0">
                <a:latin typeface="Times New Roman"/>
                <a:cs typeface="Times New Roman"/>
              </a:rPr>
              <a:t>2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37552" y="2680715"/>
            <a:ext cx="7915909" cy="37625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spc="-10" dirty="0">
                <a:latin typeface="Constantia"/>
                <a:cs typeface="Constantia"/>
              </a:rPr>
              <a:t>Diperoleh</a:t>
            </a:r>
            <a:r>
              <a:rPr sz="1900" spc="-35" dirty="0">
                <a:latin typeface="Constantia"/>
                <a:cs typeface="Constantia"/>
              </a:rPr>
              <a:t> </a:t>
            </a:r>
            <a:r>
              <a:rPr sz="1900" dirty="0">
                <a:latin typeface="Constantia"/>
                <a:cs typeface="Constantia"/>
              </a:rPr>
              <a:t>:</a:t>
            </a:r>
          </a:p>
          <a:p>
            <a:pPr marL="732790">
              <a:lnSpc>
                <a:spcPct val="100000"/>
              </a:lnSpc>
              <a:spcBef>
                <a:spcPts val="1660"/>
              </a:spcBef>
            </a:pPr>
            <a:r>
              <a:rPr sz="2100" i="1" spc="25" dirty="0">
                <a:latin typeface="Times New Roman"/>
                <a:cs typeface="Times New Roman"/>
              </a:rPr>
              <a:t>L </a:t>
            </a:r>
            <a:r>
              <a:rPr sz="2100" spc="25" dirty="0">
                <a:latin typeface="Symbol"/>
                <a:cs typeface="Symbol"/>
              </a:rPr>
              <a:t></a:t>
            </a:r>
            <a:r>
              <a:rPr sz="2100" spc="-105" dirty="0">
                <a:latin typeface="Times New Roman"/>
                <a:cs typeface="Times New Roman"/>
              </a:rPr>
              <a:t> </a:t>
            </a:r>
            <a:r>
              <a:rPr sz="2100" spc="-40" dirty="0">
                <a:latin typeface="Times New Roman"/>
                <a:cs typeface="Times New Roman"/>
              </a:rPr>
              <a:t>0,01.</a:t>
            </a:r>
            <a:r>
              <a:rPr sz="2100" i="1" spc="-40" dirty="0">
                <a:latin typeface="Times New Roman"/>
                <a:cs typeface="Times New Roman"/>
              </a:rPr>
              <a:t>h</a:t>
            </a:r>
            <a:r>
              <a:rPr sz="2100" spc="-40" dirty="0">
                <a:latin typeface="Times New Roman"/>
                <a:cs typeface="Times New Roman"/>
              </a:rPr>
              <a:t>.</a:t>
            </a:r>
            <a:r>
              <a:rPr sz="2100" i="1" spc="-40" dirty="0">
                <a:latin typeface="Times New Roman"/>
                <a:cs typeface="Times New Roman"/>
              </a:rPr>
              <a:t>V</a:t>
            </a:r>
            <a:endParaRPr sz="21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100" dirty="0">
              <a:latin typeface="Times New Roman"/>
              <a:cs typeface="Times New Roman"/>
            </a:endParaRPr>
          </a:p>
          <a:p>
            <a:pPr marL="12700">
              <a:lnSpc>
                <a:spcPts val="2060"/>
              </a:lnSpc>
            </a:pPr>
            <a:r>
              <a:rPr sz="1900" spc="-5" dirty="0">
                <a:latin typeface="Constantia"/>
                <a:cs typeface="Constantia"/>
              </a:rPr>
              <a:t>Oleh karena </a:t>
            </a:r>
            <a:r>
              <a:rPr sz="1900" dirty="0">
                <a:latin typeface="Constantia"/>
                <a:cs typeface="Constantia"/>
              </a:rPr>
              <a:t>itu, </a:t>
            </a:r>
            <a:r>
              <a:rPr sz="1900" spc="-5" dirty="0">
                <a:latin typeface="Constantia"/>
                <a:cs typeface="Constantia"/>
              </a:rPr>
              <a:t>maka</a:t>
            </a:r>
            <a:r>
              <a:rPr sz="1900" spc="-365" dirty="0">
                <a:latin typeface="Constantia"/>
                <a:cs typeface="Constantia"/>
              </a:rPr>
              <a:t> </a:t>
            </a:r>
            <a:r>
              <a:rPr sz="1900" dirty="0">
                <a:latin typeface="Constantia"/>
                <a:cs typeface="Constantia"/>
              </a:rPr>
              <a:t>panjang </a:t>
            </a:r>
            <a:r>
              <a:rPr sz="1900" spc="-5" dirty="0">
                <a:latin typeface="Constantia"/>
                <a:cs typeface="Constantia"/>
              </a:rPr>
              <a:t>minimum lengkung </a:t>
            </a:r>
            <a:r>
              <a:rPr sz="1900" spc="-10" dirty="0">
                <a:latin typeface="Constantia"/>
                <a:cs typeface="Constantia"/>
              </a:rPr>
              <a:t>transisi </a:t>
            </a:r>
            <a:r>
              <a:rPr sz="1900" spc="-5" dirty="0">
                <a:latin typeface="Constantia"/>
                <a:cs typeface="Constantia"/>
              </a:rPr>
              <a:t>yang diperlukan</a:t>
            </a:r>
            <a:endParaRPr sz="1900" dirty="0">
              <a:latin typeface="Constantia"/>
              <a:cs typeface="Constantia"/>
            </a:endParaRPr>
          </a:p>
          <a:p>
            <a:pPr marL="22225">
              <a:lnSpc>
                <a:spcPts val="2060"/>
              </a:lnSpc>
            </a:pPr>
            <a:r>
              <a:rPr sz="1900" dirty="0">
                <a:latin typeface="Constantia"/>
                <a:cs typeface="Constantia"/>
              </a:rPr>
              <a:t>ialah</a:t>
            </a:r>
            <a:r>
              <a:rPr sz="1900" spc="-60" dirty="0">
                <a:latin typeface="Constantia"/>
                <a:cs typeface="Constantia"/>
              </a:rPr>
              <a:t> </a:t>
            </a:r>
            <a:r>
              <a:rPr sz="1900" dirty="0">
                <a:latin typeface="Constantia"/>
                <a:cs typeface="Constantia"/>
              </a:rPr>
              <a:t>:</a:t>
            </a:r>
          </a:p>
          <a:p>
            <a:pPr marL="664845">
              <a:lnSpc>
                <a:spcPct val="100000"/>
              </a:lnSpc>
              <a:spcBef>
                <a:spcPts val="580"/>
              </a:spcBef>
            </a:pPr>
            <a:r>
              <a:rPr sz="2100" i="1" spc="20" dirty="0">
                <a:latin typeface="Times New Roman"/>
                <a:cs typeface="Times New Roman"/>
              </a:rPr>
              <a:t>Lh </a:t>
            </a:r>
            <a:r>
              <a:rPr sz="2100" spc="25" dirty="0">
                <a:latin typeface="Symbol"/>
                <a:cs typeface="Symbol"/>
              </a:rPr>
              <a:t></a:t>
            </a:r>
            <a:r>
              <a:rPr sz="2100" spc="-100" dirty="0">
                <a:latin typeface="Times New Roman"/>
                <a:cs typeface="Times New Roman"/>
              </a:rPr>
              <a:t> </a:t>
            </a:r>
            <a:r>
              <a:rPr sz="2100" spc="-40" dirty="0">
                <a:latin typeface="Times New Roman"/>
                <a:cs typeface="Times New Roman"/>
              </a:rPr>
              <a:t>0,01.</a:t>
            </a:r>
            <a:r>
              <a:rPr sz="2100" i="1" spc="-40" dirty="0">
                <a:latin typeface="Times New Roman"/>
                <a:cs typeface="Times New Roman"/>
              </a:rPr>
              <a:t>h</a:t>
            </a:r>
            <a:r>
              <a:rPr sz="2100" spc="-40" dirty="0">
                <a:latin typeface="Times New Roman"/>
                <a:cs typeface="Times New Roman"/>
              </a:rPr>
              <a:t>.</a:t>
            </a:r>
            <a:r>
              <a:rPr sz="2100" i="1" spc="-40" dirty="0">
                <a:latin typeface="Times New Roman"/>
                <a:cs typeface="Times New Roman"/>
              </a:rPr>
              <a:t>V</a:t>
            </a:r>
            <a:endParaRPr sz="21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465"/>
              </a:spcBef>
            </a:pPr>
            <a:r>
              <a:rPr sz="1900" spc="-5" dirty="0">
                <a:latin typeface="Constantia"/>
                <a:cs typeface="Constantia"/>
              </a:rPr>
              <a:t>dengan</a:t>
            </a:r>
            <a:r>
              <a:rPr sz="1900" spc="-65" dirty="0">
                <a:latin typeface="Constantia"/>
                <a:cs typeface="Constantia"/>
              </a:rPr>
              <a:t> </a:t>
            </a:r>
            <a:r>
              <a:rPr sz="1900" dirty="0">
                <a:latin typeface="Constantia"/>
                <a:cs typeface="Constantia"/>
              </a:rPr>
              <a:t>:</a:t>
            </a:r>
          </a:p>
          <a:p>
            <a:pPr marL="114300">
              <a:lnSpc>
                <a:spcPct val="100000"/>
              </a:lnSpc>
            </a:pPr>
            <a:r>
              <a:rPr sz="1900" dirty="0">
                <a:latin typeface="Constantia"/>
                <a:cs typeface="Constantia"/>
              </a:rPr>
              <a:t>Lh = panjang </a:t>
            </a:r>
            <a:r>
              <a:rPr sz="1900" spc="-5" dirty="0">
                <a:latin typeface="Constantia"/>
                <a:cs typeface="Constantia"/>
              </a:rPr>
              <a:t>minimum lengkung </a:t>
            </a:r>
            <a:r>
              <a:rPr sz="1900" spc="-10" dirty="0">
                <a:latin typeface="Constantia"/>
                <a:cs typeface="Constantia"/>
              </a:rPr>
              <a:t>transisi</a:t>
            </a:r>
            <a:r>
              <a:rPr sz="1900" spc="-95" dirty="0">
                <a:latin typeface="Constantia"/>
                <a:cs typeface="Constantia"/>
              </a:rPr>
              <a:t> </a:t>
            </a:r>
            <a:r>
              <a:rPr sz="1900" spc="-5" dirty="0">
                <a:latin typeface="Constantia"/>
                <a:cs typeface="Constantia"/>
              </a:rPr>
              <a:t>(m)</a:t>
            </a:r>
            <a:endParaRPr sz="1900" dirty="0">
              <a:latin typeface="Constantia"/>
              <a:cs typeface="Constantia"/>
            </a:endParaRPr>
          </a:p>
          <a:p>
            <a:pPr marL="114300">
              <a:lnSpc>
                <a:spcPct val="100000"/>
              </a:lnSpc>
            </a:pPr>
            <a:r>
              <a:rPr lang="en-US" sz="1900" dirty="0">
                <a:latin typeface="Constantia"/>
                <a:cs typeface="Constantia"/>
              </a:rPr>
              <a:t>h</a:t>
            </a:r>
            <a:r>
              <a:rPr sz="1900" dirty="0" smtClean="0">
                <a:latin typeface="Constantia"/>
                <a:cs typeface="Constantia"/>
              </a:rPr>
              <a:t> </a:t>
            </a:r>
            <a:r>
              <a:rPr sz="1900" dirty="0">
                <a:latin typeface="Constantia"/>
                <a:cs typeface="Constantia"/>
              </a:rPr>
              <a:t>= </a:t>
            </a:r>
            <a:r>
              <a:rPr sz="1900" spc="-5" dirty="0">
                <a:latin typeface="Constantia"/>
                <a:cs typeface="Constantia"/>
              </a:rPr>
              <a:t>peninggian </a:t>
            </a:r>
            <a:r>
              <a:rPr sz="1900" spc="-10" dirty="0">
                <a:latin typeface="Constantia"/>
                <a:cs typeface="Constantia"/>
              </a:rPr>
              <a:t>rel </a:t>
            </a:r>
            <a:r>
              <a:rPr sz="1900" dirty="0">
                <a:latin typeface="Constantia"/>
                <a:cs typeface="Constantia"/>
              </a:rPr>
              <a:t>pada </a:t>
            </a:r>
            <a:r>
              <a:rPr sz="1900" spc="-5" dirty="0">
                <a:latin typeface="Constantia"/>
                <a:cs typeface="Constantia"/>
              </a:rPr>
              <a:t>lengkung </a:t>
            </a:r>
            <a:r>
              <a:rPr sz="1900" spc="-10" dirty="0">
                <a:latin typeface="Constantia"/>
                <a:cs typeface="Constantia"/>
              </a:rPr>
              <a:t>lingkaran</a:t>
            </a:r>
            <a:r>
              <a:rPr sz="1900" spc="-135" dirty="0">
                <a:latin typeface="Constantia"/>
                <a:cs typeface="Constantia"/>
              </a:rPr>
              <a:t> </a:t>
            </a:r>
            <a:r>
              <a:rPr sz="1900" spc="-5" dirty="0">
                <a:latin typeface="Constantia"/>
                <a:cs typeface="Constantia"/>
              </a:rPr>
              <a:t>(mm)</a:t>
            </a:r>
            <a:endParaRPr sz="1900" dirty="0">
              <a:latin typeface="Constantia"/>
              <a:cs typeface="Constantia"/>
            </a:endParaRPr>
          </a:p>
          <a:p>
            <a:pPr marL="114300">
              <a:lnSpc>
                <a:spcPct val="100000"/>
              </a:lnSpc>
              <a:spcBef>
                <a:spcPts val="5"/>
              </a:spcBef>
            </a:pPr>
            <a:r>
              <a:rPr sz="1900" dirty="0">
                <a:latin typeface="Constantia"/>
                <a:cs typeface="Constantia"/>
              </a:rPr>
              <a:t>V = </a:t>
            </a:r>
            <a:r>
              <a:rPr sz="1900" spc="-10" dirty="0">
                <a:latin typeface="Constantia"/>
                <a:cs typeface="Constantia"/>
              </a:rPr>
              <a:t>kecepatan </a:t>
            </a:r>
            <a:r>
              <a:rPr sz="1900" spc="-5" dirty="0">
                <a:latin typeface="Constantia"/>
                <a:cs typeface="Constantia"/>
              </a:rPr>
              <a:t>perancangan</a:t>
            </a:r>
            <a:r>
              <a:rPr sz="1900" spc="-295" dirty="0">
                <a:latin typeface="Constantia"/>
                <a:cs typeface="Constantia"/>
              </a:rPr>
              <a:t> </a:t>
            </a:r>
            <a:r>
              <a:rPr sz="1900" spc="-5" dirty="0">
                <a:latin typeface="Constantia"/>
                <a:cs typeface="Constantia"/>
              </a:rPr>
              <a:t>(km/jam)</a:t>
            </a:r>
            <a:endParaRPr sz="1900" dirty="0">
              <a:latin typeface="Constantia"/>
              <a:cs typeface="Constantia"/>
            </a:endParaRPr>
          </a:p>
          <a:p>
            <a:pPr marL="114300">
              <a:lnSpc>
                <a:spcPct val="100000"/>
              </a:lnSpc>
            </a:pPr>
            <a:r>
              <a:rPr sz="1900" dirty="0">
                <a:latin typeface="Constantia"/>
                <a:cs typeface="Constantia"/>
              </a:rPr>
              <a:t>R = </a:t>
            </a:r>
            <a:r>
              <a:rPr sz="1900" spc="-5" dirty="0">
                <a:latin typeface="Constantia"/>
                <a:cs typeface="Constantia"/>
              </a:rPr>
              <a:t>jari-jari lengkung </a:t>
            </a:r>
            <a:r>
              <a:rPr sz="1900" spc="-10" dirty="0">
                <a:latin typeface="Constantia"/>
                <a:cs typeface="Constantia"/>
              </a:rPr>
              <a:t>lingkaran</a:t>
            </a:r>
            <a:r>
              <a:rPr sz="1900" spc="-140" dirty="0">
                <a:latin typeface="Constantia"/>
                <a:cs typeface="Constantia"/>
              </a:rPr>
              <a:t> </a:t>
            </a:r>
            <a:r>
              <a:rPr sz="1900" spc="-5" dirty="0">
                <a:latin typeface="Constantia"/>
                <a:cs typeface="Constantia"/>
              </a:rPr>
              <a:t>(m)</a:t>
            </a:r>
            <a:endParaRPr sz="1900" dirty="0">
              <a:latin typeface="Constantia"/>
              <a:cs typeface="Constanti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338717" y="2251128"/>
            <a:ext cx="332740" cy="0"/>
          </a:xfrm>
          <a:custGeom>
            <a:avLst/>
            <a:gdLst/>
            <a:ahLst/>
            <a:cxnLst/>
            <a:rect l="l" t="t" r="r" b="b"/>
            <a:pathLst>
              <a:path w="332739">
                <a:moveTo>
                  <a:pt x="0" y="0"/>
                </a:moveTo>
                <a:lnTo>
                  <a:pt x="332491" y="0"/>
                </a:lnTo>
              </a:path>
            </a:pathLst>
          </a:custGeom>
          <a:ln w="1126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413405" y="2246904"/>
            <a:ext cx="192405" cy="3505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100" i="1" spc="30" dirty="0">
                <a:latin typeface="Times New Roman"/>
                <a:cs typeface="Times New Roman"/>
              </a:rPr>
              <a:t>R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23</a:t>
            </a:fld>
            <a:endParaRPr dirty="0"/>
          </a:p>
        </p:txBody>
      </p:sp>
      <p:sp>
        <p:nvSpPr>
          <p:cNvPr id="8" name="object 8"/>
          <p:cNvSpPr txBox="1"/>
          <p:nvPr/>
        </p:nvSpPr>
        <p:spPr>
          <a:xfrm>
            <a:off x="1422334" y="2035305"/>
            <a:ext cx="895350" cy="3505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100" i="1" spc="25" dirty="0">
                <a:latin typeface="Times New Roman"/>
                <a:cs typeface="Times New Roman"/>
              </a:rPr>
              <a:t>h </a:t>
            </a:r>
            <a:r>
              <a:rPr sz="2100" spc="25" dirty="0">
                <a:latin typeface="Symbol"/>
                <a:cs typeface="Symbol"/>
              </a:rPr>
              <a:t></a:t>
            </a:r>
            <a:r>
              <a:rPr sz="2100" spc="-220" dirty="0">
                <a:latin typeface="Times New Roman"/>
                <a:cs typeface="Times New Roman"/>
              </a:rPr>
              <a:t> </a:t>
            </a:r>
            <a:r>
              <a:rPr sz="2100" spc="-10" dirty="0">
                <a:latin typeface="Times New Roman"/>
                <a:cs typeface="Times New Roman"/>
              </a:rPr>
              <a:t>5,95</a:t>
            </a:r>
            <a:endParaRPr sz="21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835657" y="1700783"/>
            <a:ext cx="5689346" cy="31683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265040" y="119062"/>
            <a:ext cx="446214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0" dirty="0"/>
              <a:t>Lengkung</a:t>
            </a:r>
            <a:r>
              <a:rPr sz="4800" spc="-80" dirty="0"/>
              <a:t> </a:t>
            </a:r>
            <a:r>
              <a:rPr sz="4800" spc="-45" dirty="0"/>
              <a:t>Transisi</a:t>
            </a:r>
            <a:endParaRPr sz="4800"/>
          </a:p>
        </p:txBody>
      </p:sp>
      <p:sp>
        <p:nvSpPr>
          <p:cNvPr id="5" name="object 5"/>
          <p:cNvSpPr txBox="1"/>
          <p:nvPr/>
        </p:nvSpPr>
        <p:spPr>
          <a:xfrm>
            <a:off x="402272" y="1349692"/>
            <a:ext cx="547814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indent="-287655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300355" algn="l"/>
              </a:tabLst>
            </a:pPr>
            <a:r>
              <a:rPr sz="1800" b="1" spc="-10" dirty="0">
                <a:solidFill>
                  <a:srgbClr val="C00000"/>
                </a:solidFill>
                <a:latin typeface="Constantia"/>
                <a:cs typeface="Constantia"/>
              </a:rPr>
              <a:t>Diagram Kelengkungan </a:t>
            </a:r>
            <a:r>
              <a:rPr sz="1800" b="1" spc="-5" dirty="0">
                <a:solidFill>
                  <a:srgbClr val="C00000"/>
                </a:solidFill>
                <a:latin typeface="Constantia"/>
                <a:cs typeface="Constantia"/>
              </a:rPr>
              <a:t>pada Lengkung</a:t>
            </a:r>
            <a:r>
              <a:rPr sz="1800" b="1" spc="-160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800" b="1" spc="-20" dirty="0">
                <a:solidFill>
                  <a:srgbClr val="C00000"/>
                </a:solidFill>
                <a:latin typeface="Constantia"/>
                <a:cs typeface="Constantia"/>
              </a:rPr>
              <a:t>Transisi</a:t>
            </a:r>
            <a:endParaRPr sz="18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69887" y="5875337"/>
            <a:ext cx="564197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indent="-274320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Font typeface="Wingdings 2"/>
              <a:buChar char=""/>
              <a:tabLst>
                <a:tab pos="286385" algn="l"/>
                <a:tab pos="287020" algn="l"/>
              </a:tabLst>
            </a:pPr>
            <a:r>
              <a:rPr sz="2000" spc="-10" dirty="0">
                <a:latin typeface="Constantia"/>
                <a:cs typeface="Constantia"/>
              </a:rPr>
              <a:t>Persamaan </a:t>
            </a:r>
            <a:r>
              <a:rPr sz="2000" i="1" spc="-15" dirty="0">
                <a:latin typeface="Constantia"/>
                <a:cs typeface="Constantia"/>
              </a:rPr>
              <a:t>Cubic Parabola </a:t>
            </a:r>
            <a:r>
              <a:rPr sz="2000" spc="-5" dirty="0">
                <a:latin typeface="Constantia"/>
                <a:cs typeface="Constantia"/>
              </a:rPr>
              <a:t>ialah sebagai </a:t>
            </a:r>
            <a:r>
              <a:rPr sz="2000" spc="-10" dirty="0">
                <a:latin typeface="Constantia"/>
                <a:cs typeface="Constantia"/>
              </a:rPr>
              <a:t>berikut</a:t>
            </a:r>
            <a:r>
              <a:rPr sz="2000" dirty="0">
                <a:latin typeface="Constantia"/>
                <a:cs typeface="Constantia"/>
              </a:rPr>
              <a:t> :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364604" y="5856604"/>
            <a:ext cx="3117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onstantia"/>
                <a:cs typeface="Constantia"/>
              </a:rPr>
              <a:t>y</a:t>
            </a:r>
            <a:r>
              <a:rPr sz="1800" spc="-140" dirty="0">
                <a:latin typeface="Constantia"/>
                <a:cs typeface="Constantia"/>
              </a:rPr>
              <a:t> </a:t>
            </a:r>
            <a:r>
              <a:rPr sz="1800" dirty="0">
                <a:latin typeface="Constantia"/>
                <a:cs typeface="Constantia"/>
              </a:rPr>
              <a:t>=</a:t>
            </a:r>
            <a:endParaRPr sz="1800">
              <a:latin typeface="Constantia"/>
              <a:cs typeface="Constanti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7187" y="4960873"/>
            <a:ext cx="8334375" cy="920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marR="17780" indent="-274320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Font typeface="Wingdings 2"/>
              <a:buChar char=""/>
              <a:tabLst>
                <a:tab pos="299085" algn="l"/>
                <a:tab pos="299720" algn="l"/>
                <a:tab pos="1038860" algn="l"/>
                <a:tab pos="1645920" algn="l"/>
                <a:tab pos="2576195" algn="l"/>
                <a:tab pos="3752215" algn="l"/>
                <a:tab pos="4702175" algn="l"/>
                <a:tab pos="5386070" algn="l"/>
                <a:tab pos="6153150" algn="l"/>
                <a:tab pos="7261225" algn="l"/>
              </a:tabLst>
            </a:pPr>
            <a:r>
              <a:rPr sz="2000" dirty="0">
                <a:latin typeface="Constantia"/>
                <a:cs typeface="Constantia"/>
              </a:rPr>
              <a:t>Salah	</a:t>
            </a:r>
            <a:r>
              <a:rPr sz="2000" spc="-10" dirty="0">
                <a:latin typeface="Constantia"/>
                <a:cs typeface="Constantia"/>
              </a:rPr>
              <a:t>s</a:t>
            </a:r>
            <a:r>
              <a:rPr sz="2000" dirty="0">
                <a:latin typeface="Constantia"/>
                <a:cs typeface="Constantia"/>
              </a:rPr>
              <a:t>atu	ben</a:t>
            </a:r>
            <a:r>
              <a:rPr sz="2000" spc="-10" dirty="0">
                <a:latin typeface="Constantia"/>
                <a:cs typeface="Constantia"/>
              </a:rPr>
              <a:t>t</a:t>
            </a:r>
            <a:r>
              <a:rPr sz="2000" spc="-5" dirty="0">
                <a:latin typeface="Constantia"/>
                <a:cs typeface="Constantia"/>
              </a:rPr>
              <a:t>u</a:t>
            </a:r>
            <a:r>
              <a:rPr sz="2000" dirty="0">
                <a:latin typeface="Constantia"/>
                <a:cs typeface="Constantia"/>
              </a:rPr>
              <a:t>k	l</a:t>
            </a:r>
            <a:r>
              <a:rPr sz="2000" spc="15" dirty="0">
                <a:latin typeface="Constantia"/>
                <a:cs typeface="Constantia"/>
              </a:rPr>
              <a:t>e</a:t>
            </a:r>
            <a:r>
              <a:rPr sz="2000" spc="-5" dirty="0">
                <a:latin typeface="Constantia"/>
                <a:cs typeface="Constantia"/>
              </a:rPr>
              <a:t>n</a:t>
            </a:r>
            <a:r>
              <a:rPr sz="2000" spc="-25" dirty="0">
                <a:latin typeface="Constantia"/>
                <a:cs typeface="Constantia"/>
              </a:rPr>
              <a:t>g</a:t>
            </a:r>
            <a:r>
              <a:rPr sz="2000" spc="-10" dirty="0">
                <a:latin typeface="Constantia"/>
                <a:cs typeface="Constantia"/>
              </a:rPr>
              <a:t>k</a:t>
            </a:r>
            <a:r>
              <a:rPr sz="2000" spc="-5" dirty="0">
                <a:latin typeface="Constantia"/>
                <a:cs typeface="Constantia"/>
              </a:rPr>
              <a:t>un</a:t>
            </a:r>
            <a:r>
              <a:rPr sz="2000" dirty="0">
                <a:latin typeface="Constantia"/>
                <a:cs typeface="Constantia"/>
              </a:rPr>
              <a:t>g	</a:t>
            </a:r>
            <a:r>
              <a:rPr sz="2000" spc="-5" dirty="0">
                <a:latin typeface="Constantia"/>
                <a:cs typeface="Constantia"/>
              </a:rPr>
              <a:t>t</a:t>
            </a:r>
            <a:r>
              <a:rPr sz="2000" spc="-55" dirty="0">
                <a:latin typeface="Constantia"/>
                <a:cs typeface="Constantia"/>
              </a:rPr>
              <a:t>r</a:t>
            </a:r>
            <a:r>
              <a:rPr sz="2000" dirty="0">
                <a:latin typeface="Constantia"/>
                <a:cs typeface="Constantia"/>
              </a:rPr>
              <a:t>a</a:t>
            </a:r>
            <a:r>
              <a:rPr sz="2000" spc="10" dirty="0">
                <a:latin typeface="Constantia"/>
                <a:cs typeface="Constantia"/>
              </a:rPr>
              <a:t>n</a:t>
            </a:r>
            <a:r>
              <a:rPr sz="2000" spc="-10" dirty="0">
                <a:latin typeface="Constantia"/>
                <a:cs typeface="Constantia"/>
              </a:rPr>
              <a:t>s</a:t>
            </a:r>
            <a:r>
              <a:rPr sz="2000" spc="10" dirty="0">
                <a:latin typeface="Constantia"/>
                <a:cs typeface="Constantia"/>
              </a:rPr>
              <a:t>i</a:t>
            </a:r>
            <a:r>
              <a:rPr sz="2000" spc="-10" dirty="0">
                <a:latin typeface="Constantia"/>
                <a:cs typeface="Constantia"/>
              </a:rPr>
              <a:t>s</a:t>
            </a:r>
            <a:r>
              <a:rPr sz="2000" dirty="0">
                <a:latin typeface="Constantia"/>
                <a:cs typeface="Constantia"/>
              </a:rPr>
              <a:t>i	</a:t>
            </a:r>
            <a:r>
              <a:rPr sz="2000" spc="-5" dirty="0">
                <a:latin typeface="Constantia"/>
                <a:cs typeface="Constantia"/>
              </a:rPr>
              <a:t>i</a:t>
            </a:r>
            <a:r>
              <a:rPr sz="2000" spc="-10" dirty="0">
                <a:latin typeface="Constantia"/>
                <a:cs typeface="Constantia"/>
              </a:rPr>
              <a:t>a</a:t>
            </a:r>
            <a:r>
              <a:rPr sz="2000" spc="15" dirty="0">
                <a:latin typeface="Constantia"/>
                <a:cs typeface="Constantia"/>
              </a:rPr>
              <a:t>l</a:t>
            </a:r>
            <a:r>
              <a:rPr sz="2000" dirty="0">
                <a:latin typeface="Constantia"/>
                <a:cs typeface="Constantia"/>
              </a:rPr>
              <a:t>ah	</a:t>
            </a:r>
            <a:r>
              <a:rPr sz="2000" i="1" spc="-50" dirty="0">
                <a:latin typeface="Constantia"/>
                <a:cs typeface="Constantia"/>
              </a:rPr>
              <a:t>C</a:t>
            </a:r>
            <a:r>
              <a:rPr sz="2000" i="1" spc="5" dirty="0">
                <a:latin typeface="Constantia"/>
                <a:cs typeface="Constantia"/>
              </a:rPr>
              <a:t>u</a:t>
            </a:r>
            <a:r>
              <a:rPr sz="2000" i="1" spc="-10" dirty="0">
                <a:latin typeface="Constantia"/>
                <a:cs typeface="Constantia"/>
              </a:rPr>
              <a:t>b</a:t>
            </a:r>
            <a:r>
              <a:rPr sz="2000" i="1" dirty="0">
                <a:latin typeface="Constantia"/>
                <a:cs typeface="Constantia"/>
              </a:rPr>
              <a:t>ic	</a:t>
            </a:r>
            <a:r>
              <a:rPr sz="2000" i="1" spc="-50" dirty="0">
                <a:latin typeface="Constantia"/>
                <a:cs typeface="Constantia"/>
              </a:rPr>
              <a:t>P</a:t>
            </a:r>
            <a:r>
              <a:rPr sz="2000" i="1" spc="-10" dirty="0">
                <a:latin typeface="Constantia"/>
                <a:cs typeface="Constantia"/>
              </a:rPr>
              <a:t>a</a:t>
            </a:r>
            <a:r>
              <a:rPr sz="2000" i="1" spc="-15" dirty="0">
                <a:latin typeface="Constantia"/>
                <a:cs typeface="Constantia"/>
              </a:rPr>
              <a:t>r</a:t>
            </a:r>
            <a:r>
              <a:rPr sz="2000" i="1" spc="-10" dirty="0">
                <a:latin typeface="Constantia"/>
                <a:cs typeface="Constantia"/>
              </a:rPr>
              <a:t>abo</a:t>
            </a:r>
            <a:r>
              <a:rPr sz="2000" i="1" dirty="0">
                <a:latin typeface="Constantia"/>
                <a:cs typeface="Constantia"/>
              </a:rPr>
              <a:t>la	</a:t>
            </a:r>
            <a:r>
              <a:rPr sz="2000" dirty="0">
                <a:latin typeface="Constantia"/>
                <a:cs typeface="Constantia"/>
              </a:rPr>
              <a:t>(pa</a:t>
            </a:r>
            <a:r>
              <a:rPr sz="2000" spc="-45" dirty="0">
                <a:latin typeface="Constantia"/>
                <a:cs typeface="Constantia"/>
              </a:rPr>
              <a:t>r</a:t>
            </a:r>
            <a:r>
              <a:rPr sz="2000" spc="15" dirty="0">
                <a:latin typeface="Constantia"/>
                <a:cs typeface="Constantia"/>
              </a:rPr>
              <a:t>a</a:t>
            </a:r>
            <a:r>
              <a:rPr sz="2000" dirty="0">
                <a:latin typeface="Constantia"/>
                <a:cs typeface="Constantia"/>
              </a:rPr>
              <a:t>bola  </a:t>
            </a:r>
            <a:r>
              <a:rPr sz="2000" spc="-5" dirty="0">
                <a:latin typeface="Constantia"/>
                <a:cs typeface="Constantia"/>
              </a:rPr>
              <a:t>pangkat</a:t>
            </a:r>
            <a:r>
              <a:rPr sz="2000" spc="-55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tiga)</a:t>
            </a:r>
            <a:endParaRPr sz="2000">
              <a:latin typeface="Constantia"/>
              <a:cs typeface="Constantia"/>
            </a:endParaRPr>
          </a:p>
          <a:p>
            <a:pPr marR="1483995" algn="r">
              <a:lnSpc>
                <a:spcPts val="2240"/>
              </a:lnSpc>
            </a:pPr>
            <a:r>
              <a:rPr sz="3000" i="1" spc="247" baseline="-25000" dirty="0">
                <a:latin typeface="Times New Roman"/>
                <a:cs typeface="Times New Roman"/>
              </a:rPr>
              <a:t>x</a:t>
            </a:r>
            <a:r>
              <a:rPr sz="1150" spc="15" dirty="0">
                <a:latin typeface="Times New Roman"/>
                <a:cs typeface="Times New Roman"/>
              </a:rPr>
              <a:t>3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809643" y="6028278"/>
            <a:ext cx="582295" cy="0"/>
          </a:xfrm>
          <a:custGeom>
            <a:avLst/>
            <a:gdLst/>
            <a:ahLst/>
            <a:cxnLst/>
            <a:rect l="l" t="t" r="r" b="b"/>
            <a:pathLst>
              <a:path w="582295">
                <a:moveTo>
                  <a:pt x="0" y="0"/>
                </a:moveTo>
                <a:lnTo>
                  <a:pt x="581885" y="0"/>
                </a:lnTo>
              </a:path>
            </a:pathLst>
          </a:custGeom>
          <a:ln w="10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810121" y="6023642"/>
            <a:ext cx="579755" cy="33274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000" spc="10" dirty="0">
                <a:latin typeface="Times New Roman"/>
                <a:cs typeface="Times New Roman"/>
              </a:rPr>
              <a:t>6.</a:t>
            </a:r>
            <a:r>
              <a:rPr sz="2000" i="1" spc="-20" dirty="0">
                <a:latin typeface="Times New Roman"/>
                <a:cs typeface="Times New Roman"/>
              </a:rPr>
              <a:t>R</a:t>
            </a:r>
            <a:r>
              <a:rPr sz="2000" spc="5" dirty="0">
                <a:latin typeface="Times New Roman"/>
                <a:cs typeface="Times New Roman"/>
              </a:rPr>
              <a:t>.</a:t>
            </a:r>
            <a:r>
              <a:rPr sz="2000" i="1" spc="15" dirty="0">
                <a:latin typeface="Times New Roman"/>
                <a:cs typeface="Times New Roman"/>
              </a:rPr>
              <a:t>L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24</a:t>
            </a:fld>
            <a:endParaRPr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265040" y="119062"/>
            <a:ext cx="446214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0" dirty="0"/>
              <a:t>Lengkung</a:t>
            </a:r>
            <a:r>
              <a:rPr sz="4800" spc="-80" dirty="0"/>
              <a:t> </a:t>
            </a:r>
            <a:r>
              <a:rPr sz="4800" spc="-45" dirty="0"/>
              <a:t>Transisi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369887" y="1359153"/>
            <a:ext cx="8311515" cy="1245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marR="5080" indent="-274320" algn="just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Font typeface="Wingdings 2"/>
              <a:buChar char=""/>
              <a:tabLst>
                <a:tab pos="287020" algn="l"/>
              </a:tabLst>
            </a:pPr>
            <a:r>
              <a:rPr sz="2000" spc="-10" dirty="0">
                <a:latin typeface="Constantia"/>
                <a:cs typeface="Constantia"/>
              </a:rPr>
              <a:t>Berdasarkan </a:t>
            </a:r>
            <a:r>
              <a:rPr sz="2000" dirty="0">
                <a:latin typeface="Constantia"/>
                <a:cs typeface="Constantia"/>
              </a:rPr>
              <a:t>pada persamaan </a:t>
            </a:r>
            <a:r>
              <a:rPr sz="2000" spc="-5" dirty="0">
                <a:latin typeface="Constantia"/>
                <a:cs typeface="Constantia"/>
              </a:rPr>
              <a:t>pangkat tiga tersebut, sebagian bentuk  lengkung </a:t>
            </a:r>
            <a:r>
              <a:rPr sz="2000" spc="-10" dirty="0">
                <a:latin typeface="Constantia"/>
                <a:cs typeface="Constantia"/>
              </a:rPr>
              <a:t>transisi </a:t>
            </a:r>
            <a:r>
              <a:rPr sz="2000" dirty="0">
                <a:latin typeface="Constantia"/>
                <a:cs typeface="Constantia"/>
              </a:rPr>
              <a:t>dan </a:t>
            </a:r>
            <a:r>
              <a:rPr sz="2000" spc="-5" dirty="0">
                <a:latin typeface="Constantia"/>
                <a:cs typeface="Constantia"/>
              </a:rPr>
              <a:t>lengkung </a:t>
            </a:r>
            <a:r>
              <a:rPr sz="2000" spc="-15" dirty="0">
                <a:latin typeface="Constantia"/>
                <a:cs typeface="Constantia"/>
              </a:rPr>
              <a:t>lingkarannya </a:t>
            </a:r>
            <a:r>
              <a:rPr sz="2000" spc="-5" dirty="0">
                <a:latin typeface="Constantia"/>
                <a:cs typeface="Constantia"/>
              </a:rPr>
              <a:t>ditunjukkan </a:t>
            </a:r>
            <a:r>
              <a:rPr sz="2000" dirty="0">
                <a:latin typeface="Constantia"/>
                <a:cs typeface="Constantia"/>
              </a:rPr>
              <a:t>pada gambar  di </a:t>
            </a:r>
            <a:r>
              <a:rPr sz="2000" spc="-15" dirty="0">
                <a:latin typeface="Constantia"/>
                <a:cs typeface="Constantia"/>
              </a:rPr>
              <a:t>bawah. </a:t>
            </a:r>
            <a:r>
              <a:rPr sz="2000" spc="-10" dirty="0">
                <a:latin typeface="Constantia"/>
                <a:cs typeface="Constantia"/>
              </a:rPr>
              <a:t>Pada </a:t>
            </a:r>
            <a:r>
              <a:rPr sz="2000" dirty="0">
                <a:latin typeface="Constantia"/>
                <a:cs typeface="Constantia"/>
              </a:rPr>
              <a:t>gambar </a:t>
            </a:r>
            <a:r>
              <a:rPr sz="2000" spc="-10" dirty="0">
                <a:latin typeface="Constantia"/>
                <a:cs typeface="Constantia"/>
              </a:rPr>
              <a:t>tersebut </a:t>
            </a:r>
            <a:r>
              <a:rPr sz="2000" spc="-5" dirty="0">
                <a:latin typeface="Constantia"/>
                <a:cs typeface="Constantia"/>
              </a:rPr>
              <a:t>juga dapat </a:t>
            </a:r>
            <a:r>
              <a:rPr sz="2000" spc="-10" dirty="0">
                <a:latin typeface="Constantia"/>
                <a:cs typeface="Constantia"/>
              </a:rPr>
              <a:t>dilihat </a:t>
            </a:r>
            <a:r>
              <a:rPr sz="2000" spc="-5" dirty="0">
                <a:latin typeface="Constantia"/>
                <a:cs typeface="Constantia"/>
              </a:rPr>
              <a:t>letak lengkung</a:t>
            </a:r>
            <a:r>
              <a:rPr sz="2000" spc="-310" dirty="0">
                <a:latin typeface="Constantia"/>
                <a:cs typeface="Constantia"/>
              </a:rPr>
              <a:t> </a:t>
            </a:r>
            <a:r>
              <a:rPr sz="2000" spc="-15" dirty="0">
                <a:latin typeface="Constantia"/>
                <a:cs typeface="Constantia"/>
              </a:rPr>
              <a:t>transisi  </a:t>
            </a:r>
            <a:r>
              <a:rPr sz="2000" dirty="0">
                <a:latin typeface="Constantia"/>
                <a:cs typeface="Constantia"/>
              </a:rPr>
              <a:t>dan </a:t>
            </a:r>
            <a:r>
              <a:rPr sz="2000" spc="-5" dirty="0">
                <a:latin typeface="Constantia"/>
                <a:cs typeface="Constantia"/>
              </a:rPr>
              <a:t>lengkung </a:t>
            </a:r>
            <a:r>
              <a:rPr sz="2000" spc="-15" dirty="0">
                <a:latin typeface="Constantia"/>
                <a:cs typeface="Constantia"/>
              </a:rPr>
              <a:t>lingkaran </a:t>
            </a:r>
            <a:r>
              <a:rPr sz="2000" spc="-5" dirty="0">
                <a:latin typeface="Constantia"/>
                <a:cs typeface="Constantia"/>
              </a:rPr>
              <a:t>beserta titik-titik/bagian-bagian</a:t>
            </a:r>
            <a:r>
              <a:rPr sz="2000" spc="-80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pentingnya.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31507" y="5322874"/>
            <a:ext cx="7970520" cy="112395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2000" spc="-5" dirty="0">
                <a:latin typeface="Constantia"/>
                <a:cs typeface="Constantia"/>
              </a:rPr>
              <a:t>dengan</a:t>
            </a:r>
            <a:r>
              <a:rPr sz="2000" spc="-3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2000" spc="-5" dirty="0">
                <a:latin typeface="Constantia"/>
                <a:cs typeface="Constantia"/>
              </a:rPr>
              <a:t>TS </a:t>
            </a:r>
            <a:r>
              <a:rPr sz="2000" dirty="0">
                <a:latin typeface="Constantia"/>
                <a:cs typeface="Constantia"/>
              </a:rPr>
              <a:t>: </a:t>
            </a:r>
            <a:r>
              <a:rPr sz="2000" spc="-10" dirty="0">
                <a:latin typeface="Constantia"/>
                <a:cs typeface="Constantia"/>
              </a:rPr>
              <a:t>titik </a:t>
            </a:r>
            <a:r>
              <a:rPr sz="2000" spc="-5" dirty="0">
                <a:latin typeface="Constantia"/>
                <a:cs typeface="Constantia"/>
              </a:rPr>
              <a:t>pertemuan </a:t>
            </a:r>
            <a:r>
              <a:rPr sz="2000" spc="-10" dirty="0">
                <a:latin typeface="Constantia"/>
                <a:cs typeface="Constantia"/>
              </a:rPr>
              <a:t>antara </a:t>
            </a:r>
            <a:r>
              <a:rPr sz="2000" spc="-5" dirty="0">
                <a:latin typeface="Constantia"/>
                <a:cs typeface="Constantia"/>
              </a:rPr>
              <a:t>bagian lurus </a:t>
            </a:r>
            <a:r>
              <a:rPr sz="2000" dirty="0">
                <a:latin typeface="Constantia"/>
                <a:cs typeface="Constantia"/>
              </a:rPr>
              <a:t>dengan </a:t>
            </a:r>
            <a:r>
              <a:rPr sz="2000" spc="-5" dirty="0">
                <a:latin typeface="Constantia"/>
                <a:cs typeface="Constantia"/>
              </a:rPr>
              <a:t>lengkung</a:t>
            </a:r>
            <a:r>
              <a:rPr sz="2000" spc="-340" dirty="0">
                <a:latin typeface="Constantia"/>
                <a:cs typeface="Constantia"/>
              </a:rPr>
              <a:t> </a:t>
            </a:r>
            <a:r>
              <a:rPr sz="2000" spc="-15" dirty="0">
                <a:latin typeface="Constantia"/>
                <a:cs typeface="Constantia"/>
              </a:rPr>
              <a:t>transisi</a:t>
            </a:r>
            <a:endParaRPr sz="200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  <a:spcBef>
                <a:spcPts val="484"/>
              </a:spcBef>
            </a:pPr>
            <a:r>
              <a:rPr sz="2000" dirty="0">
                <a:latin typeface="Constantia"/>
                <a:cs typeface="Constantia"/>
              </a:rPr>
              <a:t>SC : </a:t>
            </a:r>
            <a:r>
              <a:rPr sz="2000" spc="-10" dirty="0">
                <a:latin typeface="Constantia"/>
                <a:cs typeface="Constantia"/>
              </a:rPr>
              <a:t>titik </a:t>
            </a:r>
            <a:r>
              <a:rPr sz="2000" spc="-5" dirty="0">
                <a:latin typeface="Constantia"/>
                <a:cs typeface="Constantia"/>
              </a:rPr>
              <a:t>pertemuan </a:t>
            </a:r>
            <a:r>
              <a:rPr sz="2000" spc="-10" dirty="0">
                <a:latin typeface="Constantia"/>
                <a:cs typeface="Constantia"/>
              </a:rPr>
              <a:t>antara lengkung </a:t>
            </a:r>
            <a:r>
              <a:rPr sz="2000" spc="-15" dirty="0">
                <a:latin typeface="Constantia"/>
                <a:cs typeface="Constantia"/>
              </a:rPr>
              <a:t>transisi </a:t>
            </a:r>
            <a:r>
              <a:rPr sz="2000" dirty="0">
                <a:latin typeface="Constantia"/>
                <a:cs typeface="Constantia"/>
              </a:rPr>
              <a:t>dengan </a:t>
            </a:r>
            <a:r>
              <a:rPr sz="2000" spc="-10" dirty="0">
                <a:latin typeface="Constantia"/>
                <a:cs typeface="Constantia"/>
              </a:rPr>
              <a:t>lengkung</a:t>
            </a:r>
            <a:r>
              <a:rPr sz="2000" spc="-180" dirty="0">
                <a:latin typeface="Constantia"/>
                <a:cs typeface="Constantia"/>
              </a:rPr>
              <a:t> </a:t>
            </a:r>
            <a:r>
              <a:rPr sz="2000" spc="-15" dirty="0">
                <a:latin typeface="Constantia"/>
                <a:cs typeface="Constantia"/>
              </a:rPr>
              <a:t>lingkaran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483739" y="2636901"/>
            <a:ext cx="4248530" cy="28976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25</a:t>
            </a:fld>
            <a:endParaRPr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265040" y="119062"/>
            <a:ext cx="446214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0" dirty="0"/>
              <a:t>Lengkung</a:t>
            </a:r>
            <a:r>
              <a:rPr sz="4800" spc="-80" dirty="0"/>
              <a:t> </a:t>
            </a:r>
            <a:r>
              <a:rPr sz="4800" spc="-45" dirty="0"/>
              <a:t>Transisi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1109344" y="1469961"/>
            <a:ext cx="16065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mbria Math"/>
                <a:cs typeface="Cambria Math"/>
              </a:rPr>
              <a:t>𝐿</a:t>
            </a:r>
            <a:endParaRPr sz="2000">
              <a:latin typeface="Cambria Math"/>
              <a:cs typeface="Cambria Math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121651" y="1847976"/>
            <a:ext cx="142240" cy="17780"/>
          </a:xfrm>
          <a:custGeom>
            <a:avLst/>
            <a:gdLst/>
            <a:ahLst/>
            <a:cxnLst/>
            <a:rect l="l" t="t" r="r" b="b"/>
            <a:pathLst>
              <a:path w="142240" h="17780">
                <a:moveTo>
                  <a:pt x="142240" y="0"/>
                </a:moveTo>
                <a:lnTo>
                  <a:pt x="0" y="0"/>
                </a:lnTo>
                <a:lnTo>
                  <a:pt x="0" y="17779"/>
                </a:lnTo>
                <a:lnTo>
                  <a:pt x="142240" y="17779"/>
                </a:lnTo>
                <a:lnTo>
                  <a:pt x="142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06107" y="1663128"/>
            <a:ext cx="156654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mbria Math"/>
                <a:cs typeface="Cambria Math"/>
              </a:rPr>
              <a:t>P = </a:t>
            </a:r>
            <a:r>
              <a:rPr sz="3000" baseline="-37500" dirty="0">
                <a:latin typeface="Cambria Math"/>
                <a:cs typeface="Cambria Math"/>
              </a:rPr>
              <a:t>2 </a:t>
            </a:r>
            <a:r>
              <a:rPr sz="2000" dirty="0">
                <a:latin typeface="Cambria Math"/>
                <a:cs typeface="Cambria Math"/>
              </a:rPr>
              <a:t>− 𝑅</a:t>
            </a:r>
            <a:r>
              <a:rPr sz="2000" spc="210" dirty="0">
                <a:latin typeface="Cambria Math"/>
                <a:cs typeface="Cambria Math"/>
              </a:rPr>
              <a:t> </a:t>
            </a:r>
            <a:r>
              <a:rPr sz="2000" dirty="0">
                <a:latin typeface="Cambria Math"/>
                <a:cs typeface="Cambria Math"/>
              </a:rPr>
              <a:t>𝑠𝑖𝑛</a:t>
            </a:r>
            <a:endParaRPr sz="2000">
              <a:latin typeface="Cambria Math"/>
              <a:cs typeface="Cambria Math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125726" y="1569148"/>
            <a:ext cx="16954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onstantia"/>
                <a:cs typeface="Constantia"/>
              </a:rPr>
              <a:t>α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06107" y="2377122"/>
            <a:ext cx="1704339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mbria Math"/>
                <a:cs typeface="Cambria Math"/>
              </a:rPr>
              <a:t>k = 𝐿 − 𝑅</a:t>
            </a:r>
            <a:r>
              <a:rPr sz="2000" spc="270" dirty="0">
                <a:latin typeface="Cambria Math"/>
                <a:cs typeface="Cambria Math"/>
              </a:rPr>
              <a:t> </a:t>
            </a:r>
            <a:r>
              <a:rPr sz="2000" spc="5" dirty="0">
                <a:latin typeface="Cambria Math"/>
                <a:cs typeface="Cambria Math"/>
              </a:rPr>
              <a:t>𝑠𝑖𝑛</a:t>
            </a:r>
            <a:r>
              <a:rPr sz="3000" spc="7" baseline="20833" dirty="0">
                <a:latin typeface="Constantia"/>
                <a:cs typeface="Constantia"/>
              </a:rPr>
              <a:t>α</a:t>
            </a:r>
            <a:endParaRPr sz="3000" baseline="20833">
              <a:latin typeface="Constantia"/>
              <a:cs typeface="Constanti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69887" y="3749420"/>
            <a:ext cx="296227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indent="-274320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Font typeface="Wingdings 2"/>
              <a:buChar char=""/>
              <a:tabLst>
                <a:tab pos="286385" algn="l"/>
                <a:tab pos="287020" algn="l"/>
              </a:tabLst>
            </a:pPr>
            <a:r>
              <a:rPr sz="2000" dirty="0">
                <a:latin typeface="Constantia"/>
                <a:cs typeface="Constantia"/>
              </a:rPr>
              <a:t>L </a:t>
            </a:r>
            <a:r>
              <a:rPr sz="2000" dirty="0">
                <a:latin typeface="Wingdings"/>
                <a:cs typeface="Wingdings"/>
              </a:rPr>
              <a:t>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Constantia"/>
                <a:cs typeface="Constantia"/>
              </a:rPr>
              <a:t>panjang</a:t>
            </a:r>
            <a:r>
              <a:rPr sz="2000" spc="370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lengkung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556000" y="3749420"/>
            <a:ext cx="511683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latin typeface="Constantia"/>
                <a:cs typeface="Constantia"/>
              </a:rPr>
              <a:t>peralihan </a:t>
            </a:r>
            <a:r>
              <a:rPr sz="2000" dirty="0">
                <a:latin typeface="Constantia"/>
                <a:cs typeface="Constantia"/>
              </a:rPr>
              <a:t>(Lh). </a:t>
            </a:r>
            <a:r>
              <a:rPr sz="2000" spc="-5" dirty="0">
                <a:latin typeface="Constantia"/>
                <a:cs typeface="Constantia"/>
              </a:rPr>
              <a:t>Sedangkan lengkung</a:t>
            </a:r>
            <a:r>
              <a:rPr sz="2000" spc="340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transisi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44207" y="4051617"/>
            <a:ext cx="802957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20800" algn="l"/>
                <a:tab pos="2439035" algn="l"/>
                <a:tab pos="3046095" algn="l"/>
                <a:tab pos="3503295" algn="l"/>
                <a:tab pos="4498975" algn="l"/>
                <a:tab pos="4842510" algn="l"/>
                <a:tab pos="5759450" algn="l"/>
                <a:tab pos="6384290" algn="l"/>
                <a:tab pos="6918325" algn="l"/>
                <a:tab pos="7720965" algn="l"/>
              </a:tabLst>
            </a:pPr>
            <a:r>
              <a:rPr sz="2000" spc="-5" dirty="0">
                <a:latin typeface="Constantia"/>
                <a:cs typeface="Constantia"/>
              </a:rPr>
              <a:t>be</a:t>
            </a:r>
            <a:r>
              <a:rPr sz="2000" spc="-25" dirty="0">
                <a:latin typeface="Constantia"/>
                <a:cs typeface="Constantia"/>
              </a:rPr>
              <a:t>r</a:t>
            </a:r>
            <a:r>
              <a:rPr sz="2000" spc="-5" dirty="0">
                <a:latin typeface="Constantia"/>
                <a:cs typeface="Constantia"/>
              </a:rPr>
              <a:t>ben</a:t>
            </a:r>
            <a:r>
              <a:rPr sz="2000" spc="-10" dirty="0">
                <a:latin typeface="Constantia"/>
                <a:cs typeface="Constantia"/>
              </a:rPr>
              <a:t>t</a:t>
            </a:r>
            <a:r>
              <a:rPr sz="2000" spc="-5" dirty="0">
                <a:latin typeface="Constantia"/>
                <a:cs typeface="Constantia"/>
              </a:rPr>
              <a:t>u</a:t>
            </a:r>
            <a:r>
              <a:rPr sz="2000" dirty="0">
                <a:latin typeface="Constantia"/>
                <a:cs typeface="Constantia"/>
              </a:rPr>
              <a:t>k	pa</a:t>
            </a:r>
            <a:r>
              <a:rPr sz="2000" spc="-50" dirty="0">
                <a:latin typeface="Constantia"/>
                <a:cs typeface="Constantia"/>
              </a:rPr>
              <a:t>r</a:t>
            </a:r>
            <a:r>
              <a:rPr sz="2000" dirty="0">
                <a:latin typeface="Constantia"/>
                <a:cs typeface="Constantia"/>
              </a:rPr>
              <a:t>abola	</a:t>
            </a:r>
            <a:r>
              <a:rPr sz="2000" spc="-5" dirty="0">
                <a:latin typeface="Constantia"/>
                <a:cs typeface="Constantia"/>
              </a:rPr>
              <a:t>dar</a:t>
            </a:r>
            <a:r>
              <a:rPr sz="2000" dirty="0">
                <a:latin typeface="Constantia"/>
                <a:cs typeface="Constantia"/>
              </a:rPr>
              <a:t>i	</a:t>
            </a:r>
            <a:r>
              <a:rPr sz="2000" spc="-10" dirty="0">
                <a:latin typeface="Constantia"/>
                <a:cs typeface="Constantia"/>
              </a:rPr>
              <a:t>T</a:t>
            </a:r>
            <a:r>
              <a:rPr sz="2000" dirty="0">
                <a:latin typeface="Constantia"/>
                <a:cs typeface="Constantia"/>
              </a:rPr>
              <a:t>S	</a:t>
            </a:r>
            <a:r>
              <a:rPr sz="2000" spc="-5" dirty="0">
                <a:latin typeface="Constantia"/>
                <a:cs typeface="Constantia"/>
              </a:rPr>
              <a:t>m</a:t>
            </a:r>
            <a:r>
              <a:rPr sz="2000" dirty="0">
                <a:latin typeface="Constantia"/>
                <a:cs typeface="Constantia"/>
              </a:rPr>
              <a:t>ela</a:t>
            </a:r>
            <a:r>
              <a:rPr sz="2000" spc="-10" dirty="0">
                <a:latin typeface="Constantia"/>
                <a:cs typeface="Constantia"/>
              </a:rPr>
              <a:t>l</a:t>
            </a:r>
            <a:r>
              <a:rPr sz="2000" spc="-5" dirty="0">
                <a:latin typeface="Constantia"/>
                <a:cs typeface="Constantia"/>
              </a:rPr>
              <a:t>u</a:t>
            </a:r>
            <a:r>
              <a:rPr sz="2000" dirty="0">
                <a:latin typeface="Constantia"/>
                <a:cs typeface="Constantia"/>
              </a:rPr>
              <a:t>i	A	h</a:t>
            </a:r>
            <a:r>
              <a:rPr sz="2000" spc="10" dirty="0">
                <a:latin typeface="Constantia"/>
                <a:cs typeface="Constantia"/>
              </a:rPr>
              <a:t>i</a:t>
            </a:r>
            <a:r>
              <a:rPr sz="2000" spc="-5" dirty="0">
                <a:latin typeface="Constantia"/>
                <a:cs typeface="Constantia"/>
              </a:rPr>
              <a:t>ngg</a:t>
            </a:r>
            <a:r>
              <a:rPr sz="2000" dirty="0">
                <a:latin typeface="Constantia"/>
                <a:cs typeface="Constantia"/>
              </a:rPr>
              <a:t>a	</a:t>
            </a:r>
            <a:r>
              <a:rPr sz="2000" spc="-10" dirty="0">
                <a:latin typeface="Constantia"/>
                <a:cs typeface="Constantia"/>
              </a:rPr>
              <a:t>titi</a:t>
            </a:r>
            <a:r>
              <a:rPr sz="2000" dirty="0">
                <a:latin typeface="Constantia"/>
                <a:cs typeface="Constantia"/>
              </a:rPr>
              <a:t>k	SC,	</a:t>
            </a:r>
            <a:r>
              <a:rPr sz="2000" spc="-5" dirty="0">
                <a:latin typeface="Constantia"/>
                <a:cs typeface="Constantia"/>
              </a:rPr>
              <a:t>m</a:t>
            </a:r>
            <a:r>
              <a:rPr sz="2000" dirty="0">
                <a:latin typeface="Constantia"/>
                <a:cs typeface="Constantia"/>
              </a:rPr>
              <a:t>ulai	</a:t>
            </a:r>
            <a:r>
              <a:rPr sz="2000" spc="-5" dirty="0">
                <a:latin typeface="Constantia"/>
                <a:cs typeface="Constantia"/>
              </a:rPr>
              <a:t>SC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69887" y="4203954"/>
            <a:ext cx="8303895" cy="1855470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287020">
              <a:lnSpc>
                <a:spcPct val="100000"/>
              </a:lnSpc>
              <a:spcBef>
                <a:spcPts val="1300"/>
              </a:spcBef>
            </a:pPr>
            <a:r>
              <a:rPr sz="2000" spc="-5" dirty="0">
                <a:latin typeface="Constantia"/>
                <a:cs typeface="Constantia"/>
              </a:rPr>
              <a:t>didapatkan lengkung</a:t>
            </a:r>
            <a:r>
              <a:rPr sz="2000" dirty="0">
                <a:latin typeface="Constantia"/>
                <a:cs typeface="Constantia"/>
              </a:rPr>
              <a:t> </a:t>
            </a:r>
            <a:r>
              <a:rPr sz="2000" spc="-15" dirty="0">
                <a:latin typeface="Constantia"/>
                <a:cs typeface="Constantia"/>
              </a:rPr>
              <a:t>lingkaran.</a:t>
            </a:r>
            <a:endParaRPr sz="2000">
              <a:latin typeface="Constantia"/>
              <a:cs typeface="Constantia"/>
            </a:endParaRPr>
          </a:p>
          <a:p>
            <a:pPr marL="287020" marR="5080" indent="-274320" algn="just">
              <a:lnSpc>
                <a:spcPct val="100000"/>
              </a:lnSpc>
              <a:spcBef>
                <a:spcPts val="1205"/>
              </a:spcBef>
              <a:buClr>
                <a:srgbClr val="C00000"/>
              </a:buClr>
              <a:buFont typeface="Wingdings 2"/>
              <a:buChar char=""/>
              <a:tabLst>
                <a:tab pos="287020" algn="l"/>
              </a:tabLst>
            </a:pPr>
            <a:r>
              <a:rPr sz="2000" spc="-10" dirty="0">
                <a:latin typeface="Constantia"/>
                <a:cs typeface="Constantia"/>
              </a:rPr>
              <a:t>Pada lengkung </a:t>
            </a:r>
            <a:r>
              <a:rPr sz="2000" spc="-15" dirty="0">
                <a:latin typeface="Constantia"/>
                <a:cs typeface="Constantia"/>
              </a:rPr>
              <a:t>transisi </a:t>
            </a:r>
            <a:r>
              <a:rPr sz="2000" spc="-10" dirty="0">
                <a:latin typeface="Constantia"/>
                <a:cs typeface="Constantia"/>
              </a:rPr>
              <a:t>tersebut </a:t>
            </a:r>
            <a:r>
              <a:rPr sz="2000" spc="-5" dirty="0">
                <a:latin typeface="Constantia"/>
                <a:cs typeface="Constantia"/>
              </a:rPr>
              <a:t>terjadi </a:t>
            </a:r>
            <a:r>
              <a:rPr sz="2000" spc="-15" dirty="0">
                <a:latin typeface="Constantia"/>
                <a:cs typeface="Constantia"/>
              </a:rPr>
              <a:t>pergeseran </a:t>
            </a:r>
            <a:r>
              <a:rPr sz="2000" dirty="0">
                <a:latin typeface="Constantia"/>
                <a:cs typeface="Constantia"/>
              </a:rPr>
              <a:t>letak </a:t>
            </a:r>
            <a:r>
              <a:rPr sz="2000" spc="-5" dirty="0">
                <a:latin typeface="Constantia"/>
                <a:cs typeface="Constantia"/>
              </a:rPr>
              <a:t>lengkung, </a:t>
            </a:r>
            <a:r>
              <a:rPr sz="2000" spc="-15" dirty="0">
                <a:latin typeface="Constantia"/>
                <a:cs typeface="Constantia"/>
              </a:rPr>
              <a:t>yaitu  </a:t>
            </a:r>
            <a:r>
              <a:rPr sz="2000" dirty="0">
                <a:latin typeface="Constantia"/>
                <a:cs typeface="Constantia"/>
              </a:rPr>
              <a:t>dari letak </a:t>
            </a:r>
            <a:r>
              <a:rPr sz="2000" spc="-5" dirty="0">
                <a:latin typeface="Constantia"/>
                <a:cs typeface="Constantia"/>
              </a:rPr>
              <a:t>lengkung </a:t>
            </a:r>
            <a:r>
              <a:rPr sz="2000" dirty="0">
                <a:latin typeface="Constantia"/>
                <a:cs typeface="Constantia"/>
              </a:rPr>
              <a:t>semula </a:t>
            </a:r>
            <a:r>
              <a:rPr sz="2000" spc="-5" dirty="0">
                <a:latin typeface="Constantia"/>
                <a:cs typeface="Constantia"/>
              </a:rPr>
              <a:t>(</a:t>
            </a:r>
            <a:r>
              <a:rPr sz="2000" i="1" spc="-5" dirty="0">
                <a:latin typeface="Constantia"/>
                <a:cs typeface="Constantia"/>
              </a:rPr>
              <a:t>original </a:t>
            </a:r>
            <a:r>
              <a:rPr sz="2000" i="1" dirty="0">
                <a:latin typeface="Constantia"/>
                <a:cs typeface="Constantia"/>
              </a:rPr>
              <a:t>curve</a:t>
            </a:r>
            <a:r>
              <a:rPr sz="2000" dirty="0">
                <a:latin typeface="Constantia"/>
                <a:cs typeface="Constantia"/>
              </a:rPr>
              <a:t>) </a:t>
            </a:r>
            <a:r>
              <a:rPr sz="2000" spc="-10" dirty="0">
                <a:latin typeface="Constantia"/>
                <a:cs typeface="Constantia"/>
              </a:rPr>
              <a:t>yang </a:t>
            </a:r>
            <a:r>
              <a:rPr sz="2000" spc="-5" dirty="0">
                <a:latin typeface="Constantia"/>
                <a:cs typeface="Constantia"/>
              </a:rPr>
              <a:t>tanpa lengkung </a:t>
            </a:r>
            <a:r>
              <a:rPr sz="2000" spc="-10" dirty="0">
                <a:latin typeface="Constantia"/>
                <a:cs typeface="Constantia"/>
              </a:rPr>
              <a:t>transisi,  </a:t>
            </a:r>
            <a:r>
              <a:rPr sz="2000" spc="-25" dirty="0">
                <a:latin typeface="Constantia"/>
                <a:cs typeface="Constantia"/>
              </a:rPr>
              <a:t>ke </a:t>
            </a:r>
            <a:r>
              <a:rPr sz="2000" dirty="0">
                <a:latin typeface="Constantia"/>
                <a:cs typeface="Constantia"/>
              </a:rPr>
              <a:t>letak </a:t>
            </a:r>
            <a:r>
              <a:rPr sz="2000" spc="-5" dirty="0">
                <a:latin typeface="Constantia"/>
                <a:cs typeface="Constantia"/>
              </a:rPr>
              <a:t>lengkung yang </a:t>
            </a:r>
            <a:r>
              <a:rPr sz="2000" spc="-10" dirty="0">
                <a:latin typeface="Constantia"/>
                <a:cs typeface="Constantia"/>
              </a:rPr>
              <a:t>bergeser (</a:t>
            </a:r>
            <a:r>
              <a:rPr sz="2000" i="1" spc="-10" dirty="0">
                <a:latin typeface="Constantia"/>
                <a:cs typeface="Constantia"/>
              </a:rPr>
              <a:t>shifted </a:t>
            </a:r>
            <a:r>
              <a:rPr sz="2000" i="1" dirty="0">
                <a:latin typeface="Constantia"/>
                <a:cs typeface="Constantia"/>
              </a:rPr>
              <a:t>curve</a:t>
            </a:r>
            <a:r>
              <a:rPr sz="2000" dirty="0">
                <a:latin typeface="Constantia"/>
                <a:cs typeface="Constantia"/>
              </a:rPr>
              <a:t>) </a:t>
            </a:r>
            <a:r>
              <a:rPr sz="2000" spc="-10" dirty="0">
                <a:latin typeface="Constantia"/>
                <a:cs typeface="Constantia"/>
              </a:rPr>
              <a:t>karena </a:t>
            </a:r>
            <a:r>
              <a:rPr sz="2000" spc="-5" dirty="0">
                <a:latin typeface="Constantia"/>
                <a:cs typeface="Constantia"/>
              </a:rPr>
              <a:t>mengunakan  </a:t>
            </a:r>
            <a:r>
              <a:rPr sz="2000" spc="-10" dirty="0">
                <a:latin typeface="Constantia"/>
                <a:cs typeface="Constantia"/>
              </a:rPr>
              <a:t>lengkung</a:t>
            </a:r>
            <a:r>
              <a:rPr sz="2000" spc="-25" dirty="0">
                <a:latin typeface="Constantia"/>
                <a:cs typeface="Constantia"/>
              </a:rPr>
              <a:t> </a:t>
            </a:r>
            <a:r>
              <a:rPr sz="2000" spc="-15" dirty="0">
                <a:latin typeface="Constantia"/>
                <a:cs typeface="Constantia"/>
              </a:rPr>
              <a:t>transisi.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095204" y="3213139"/>
            <a:ext cx="421640" cy="0"/>
          </a:xfrm>
          <a:custGeom>
            <a:avLst/>
            <a:gdLst/>
            <a:ahLst/>
            <a:cxnLst/>
            <a:rect l="l" t="t" r="r" b="b"/>
            <a:pathLst>
              <a:path w="421640">
                <a:moveTo>
                  <a:pt x="0" y="0"/>
                </a:moveTo>
                <a:lnTo>
                  <a:pt x="421342" y="0"/>
                </a:lnTo>
              </a:path>
            </a:pathLst>
          </a:custGeom>
          <a:ln w="1198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641873" y="2984344"/>
            <a:ext cx="2148205" cy="3714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932180" algn="l"/>
              </a:tabLst>
            </a:pPr>
            <a:r>
              <a:rPr sz="2250" i="1" spc="-5" dirty="0">
                <a:latin typeface="Times New Roman"/>
                <a:cs typeface="Times New Roman"/>
              </a:rPr>
              <a:t>q </a:t>
            </a:r>
            <a:r>
              <a:rPr sz="2250" spc="-5" dirty="0">
                <a:latin typeface="Symbol"/>
                <a:cs typeface="Symbol"/>
              </a:rPr>
              <a:t></a:t>
            </a:r>
            <a:r>
              <a:rPr sz="2250" spc="-5" dirty="0">
                <a:latin typeface="Times New Roman"/>
                <a:cs typeface="Times New Roman"/>
              </a:rPr>
              <a:t>	</a:t>
            </a:r>
            <a:r>
              <a:rPr sz="2250" spc="-5" dirty="0">
                <a:latin typeface="Symbol"/>
                <a:cs typeface="Symbol"/>
              </a:rPr>
              <a:t></a:t>
            </a:r>
            <a:r>
              <a:rPr sz="2250" spc="-145" dirty="0">
                <a:latin typeface="Times New Roman"/>
                <a:cs typeface="Times New Roman"/>
              </a:rPr>
              <a:t> </a:t>
            </a:r>
            <a:r>
              <a:rPr sz="2250" i="1" spc="-5" dirty="0">
                <a:latin typeface="Times New Roman"/>
                <a:cs typeface="Times New Roman"/>
              </a:rPr>
              <a:t>R</a:t>
            </a:r>
            <a:r>
              <a:rPr sz="2250" i="1" spc="-275" dirty="0">
                <a:latin typeface="Times New Roman"/>
                <a:cs typeface="Times New Roman"/>
              </a:rPr>
              <a:t> </a:t>
            </a:r>
            <a:r>
              <a:rPr sz="2250" spc="10" dirty="0">
                <a:latin typeface="Times New Roman"/>
                <a:cs typeface="Times New Roman"/>
              </a:rPr>
              <a:t>cos</a:t>
            </a:r>
            <a:r>
              <a:rPr sz="2250" spc="10" dirty="0">
                <a:latin typeface="Symbol"/>
                <a:cs typeface="Symbol"/>
              </a:rPr>
              <a:t></a:t>
            </a:r>
            <a:r>
              <a:rPr sz="2250" spc="-145" dirty="0">
                <a:latin typeface="Times New Roman"/>
                <a:cs typeface="Times New Roman"/>
              </a:rPr>
              <a:t> </a:t>
            </a:r>
            <a:r>
              <a:rPr sz="2250" i="1" spc="-5" dirty="0">
                <a:latin typeface="Times New Roman"/>
                <a:cs typeface="Times New Roman"/>
              </a:rPr>
              <a:t>R</a:t>
            </a:r>
            <a:endParaRPr sz="22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097350" y="3209457"/>
            <a:ext cx="413384" cy="3714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250" spc="-10" dirty="0">
                <a:latin typeface="Times New Roman"/>
                <a:cs typeface="Times New Roman"/>
              </a:rPr>
              <a:t>6.</a:t>
            </a:r>
            <a:r>
              <a:rPr sz="2250" i="1" spc="-5" dirty="0">
                <a:latin typeface="Times New Roman"/>
                <a:cs typeface="Times New Roman"/>
              </a:rPr>
              <a:t>R</a:t>
            </a:r>
            <a:endParaRPr sz="225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49081" y="2673686"/>
            <a:ext cx="299720" cy="3714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3375" i="1" spc="-112" baseline="-24691" dirty="0">
                <a:latin typeface="Times New Roman"/>
                <a:cs typeface="Times New Roman"/>
              </a:rPr>
              <a:t>L</a:t>
            </a:r>
            <a:r>
              <a:rPr sz="1300" spc="-75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5433186" y="1340738"/>
            <a:ext cx="3060700" cy="2304415"/>
            <a:chOff x="5433186" y="1340738"/>
            <a:chExt cx="3060700" cy="2304415"/>
          </a:xfrm>
        </p:grpSpPr>
        <p:sp>
          <p:nvSpPr>
            <p:cNvPr id="18" name="object 18"/>
            <p:cNvSpPr/>
            <p:nvPr/>
          </p:nvSpPr>
          <p:spPr>
            <a:xfrm>
              <a:off x="5433186" y="1340738"/>
              <a:ext cx="3060572" cy="230428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940044" y="2649854"/>
              <a:ext cx="2016760" cy="721360"/>
            </a:xfrm>
            <a:custGeom>
              <a:avLst/>
              <a:gdLst/>
              <a:ahLst/>
              <a:cxnLst/>
              <a:rect l="l" t="t" r="r" b="b"/>
              <a:pathLst>
                <a:path w="2016759" h="721360">
                  <a:moveTo>
                    <a:pt x="1152271" y="131064"/>
                  </a:moveTo>
                  <a:lnTo>
                    <a:pt x="1042924" y="57785"/>
                  </a:lnTo>
                  <a:lnTo>
                    <a:pt x="1034034" y="59563"/>
                  </a:lnTo>
                  <a:lnTo>
                    <a:pt x="1029716" y="66040"/>
                  </a:lnTo>
                  <a:lnTo>
                    <a:pt x="1025271" y="72644"/>
                  </a:lnTo>
                  <a:lnTo>
                    <a:pt x="1027049" y="81534"/>
                  </a:lnTo>
                  <a:lnTo>
                    <a:pt x="1072121" y="111772"/>
                  </a:lnTo>
                  <a:lnTo>
                    <a:pt x="81915" y="49911"/>
                  </a:lnTo>
                  <a:lnTo>
                    <a:pt x="88480" y="46609"/>
                  </a:lnTo>
                  <a:lnTo>
                    <a:pt x="130429" y="25527"/>
                  </a:lnTo>
                  <a:lnTo>
                    <a:pt x="133350" y="16891"/>
                  </a:lnTo>
                  <a:lnTo>
                    <a:pt x="129794" y="9906"/>
                  </a:lnTo>
                  <a:lnTo>
                    <a:pt x="126238" y="2794"/>
                  </a:lnTo>
                  <a:lnTo>
                    <a:pt x="117602" y="0"/>
                  </a:lnTo>
                  <a:lnTo>
                    <a:pt x="0" y="59055"/>
                  </a:lnTo>
                  <a:lnTo>
                    <a:pt x="109347" y="132334"/>
                  </a:lnTo>
                  <a:lnTo>
                    <a:pt x="118237" y="130556"/>
                  </a:lnTo>
                  <a:lnTo>
                    <a:pt x="122682" y="124079"/>
                  </a:lnTo>
                  <a:lnTo>
                    <a:pt x="127000" y="117475"/>
                  </a:lnTo>
                  <a:lnTo>
                    <a:pt x="125349" y="108585"/>
                  </a:lnTo>
                  <a:lnTo>
                    <a:pt x="118745" y="104267"/>
                  </a:lnTo>
                  <a:lnTo>
                    <a:pt x="80060" y="78346"/>
                  </a:lnTo>
                  <a:lnTo>
                    <a:pt x="1070571" y="140233"/>
                  </a:lnTo>
                  <a:lnTo>
                    <a:pt x="1028954" y="161163"/>
                  </a:lnTo>
                  <a:lnTo>
                    <a:pt x="1021842" y="164592"/>
                  </a:lnTo>
                  <a:lnTo>
                    <a:pt x="1019048" y="173228"/>
                  </a:lnTo>
                  <a:lnTo>
                    <a:pt x="1022604" y="180340"/>
                  </a:lnTo>
                  <a:lnTo>
                    <a:pt x="1026160" y="187325"/>
                  </a:lnTo>
                  <a:lnTo>
                    <a:pt x="1034669" y="190119"/>
                  </a:lnTo>
                  <a:lnTo>
                    <a:pt x="1041781" y="186690"/>
                  </a:lnTo>
                  <a:lnTo>
                    <a:pt x="1127544" y="143510"/>
                  </a:lnTo>
                  <a:lnTo>
                    <a:pt x="1152271" y="131064"/>
                  </a:lnTo>
                  <a:close/>
                </a:path>
                <a:path w="2016759" h="721360">
                  <a:moveTo>
                    <a:pt x="2016379" y="491109"/>
                  </a:moveTo>
                  <a:lnTo>
                    <a:pt x="1992363" y="484124"/>
                  </a:lnTo>
                  <a:lnTo>
                    <a:pt x="1890014" y="454279"/>
                  </a:lnTo>
                  <a:lnTo>
                    <a:pt x="1882140" y="458724"/>
                  </a:lnTo>
                  <a:lnTo>
                    <a:pt x="1879854" y="466217"/>
                  </a:lnTo>
                  <a:lnTo>
                    <a:pt x="1877695" y="473837"/>
                  </a:lnTo>
                  <a:lnTo>
                    <a:pt x="1882013" y="481711"/>
                  </a:lnTo>
                  <a:lnTo>
                    <a:pt x="1934133" y="496938"/>
                  </a:lnTo>
                  <a:lnTo>
                    <a:pt x="1148715" y="693293"/>
                  </a:lnTo>
                  <a:lnTo>
                    <a:pt x="1155700" y="720979"/>
                  </a:lnTo>
                  <a:lnTo>
                    <a:pt x="1941169" y="524611"/>
                  </a:lnTo>
                  <a:lnTo>
                    <a:pt x="1902206" y="562610"/>
                  </a:lnTo>
                  <a:lnTo>
                    <a:pt x="1902079" y="571627"/>
                  </a:lnTo>
                  <a:lnTo>
                    <a:pt x="1907667" y="577215"/>
                  </a:lnTo>
                  <a:lnTo>
                    <a:pt x="1913128" y="582930"/>
                  </a:lnTo>
                  <a:lnTo>
                    <a:pt x="1922145" y="583057"/>
                  </a:lnTo>
                  <a:lnTo>
                    <a:pt x="2016379" y="491109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5801740" y="3217227"/>
            <a:ext cx="124269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FF0000"/>
                </a:solidFill>
                <a:latin typeface="Constantia"/>
                <a:cs typeface="Constantia"/>
              </a:rPr>
              <a:t>Tikungan</a:t>
            </a:r>
            <a:r>
              <a:rPr sz="1400" spc="-85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400" dirty="0">
                <a:solidFill>
                  <a:srgbClr val="FF0000"/>
                </a:solidFill>
                <a:latin typeface="Constantia"/>
                <a:cs typeface="Constantia"/>
              </a:rPr>
              <a:t>tajam</a:t>
            </a:r>
            <a:endParaRPr sz="1400">
              <a:latin typeface="Constantia"/>
              <a:cs typeface="Constanti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801740" y="2857246"/>
            <a:ext cx="125920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FF0000"/>
                </a:solidFill>
                <a:latin typeface="Constantia"/>
                <a:cs typeface="Constantia"/>
              </a:rPr>
              <a:t>Lurusan</a:t>
            </a:r>
            <a:r>
              <a:rPr sz="1400" spc="-100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400" spc="-5" dirty="0">
                <a:solidFill>
                  <a:srgbClr val="FF0000"/>
                </a:solidFill>
                <a:latin typeface="Constantia"/>
                <a:cs typeface="Constantia"/>
              </a:rPr>
              <a:t>transisi</a:t>
            </a:r>
            <a:endParaRPr sz="1400">
              <a:latin typeface="Constantia"/>
              <a:cs typeface="Constantia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4859528" y="2502026"/>
            <a:ext cx="868044" cy="266700"/>
          </a:xfrm>
          <a:custGeom>
            <a:avLst/>
            <a:gdLst/>
            <a:ahLst/>
            <a:cxnLst/>
            <a:rect l="l" t="t" r="r" b="b"/>
            <a:pathLst>
              <a:path w="868045" h="266700">
                <a:moveTo>
                  <a:pt x="785394" y="42538"/>
                </a:moveTo>
                <a:lnTo>
                  <a:pt x="0" y="238887"/>
                </a:lnTo>
                <a:lnTo>
                  <a:pt x="6985" y="266573"/>
                </a:lnTo>
                <a:lnTo>
                  <a:pt x="792499" y="70164"/>
                </a:lnTo>
                <a:lnTo>
                  <a:pt x="812700" y="50464"/>
                </a:lnTo>
                <a:lnTo>
                  <a:pt x="785394" y="42538"/>
                </a:lnTo>
                <a:close/>
              </a:path>
              <a:path w="868045" h="266700">
                <a:moveTo>
                  <a:pt x="843627" y="29718"/>
                </a:moveTo>
                <a:lnTo>
                  <a:pt x="836676" y="29718"/>
                </a:lnTo>
                <a:lnTo>
                  <a:pt x="843534" y="57403"/>
                </a:lnTo>
                <a:lnTo>
                  <a:pt x="792499" y="70164"/>
                </a:lnTo>
                <a:lnTo>
                  <a:pt x="753491" y="108203"/>
                </a:lnTo>
                <a:lnTo>
                  <a:pt x="753363" y="117221"/>
                </a:lnTo>
                <a:lnTo>
                  <a:pt x="758825" y="122936"/>
                </a:lnTo>
                <a:lnTo>
                  <a:pt x="764413" y="128524"/>
                </a:lnTo>
                <a:lnTo>
                  <a:pt x="773430" y="128650"/>
                </a:lnTo>
                <a:lnTo>
                  <a:pt x="867663" y="36702"/>
                </a:lnTo>
                <a:lnTo>
                  <a:pt x="843627" y="29718"/>
                </a:lnTo>
                <a:close/>
              </a:path>
              <a:path w="868045" h="266700">
                <a:moveTo>
                  <a:pt x="812700" y="50464"/>
                </a:moveTo>
                <a:lnTo>
                  <a:pt x="792499" y="70164"/>
                </a:lnTo>
                <a:lnTo>
                  <a:pt x="843534" y="57403"/>
                </a:lnTo>
                <a:lnTo>
                  <a:pt x="836168" y="57276"/>
                </a:lnTo>
                <a:lnTo>
                  <a:pt x="812700" y="50464"/>
                </a:lnTo>
                <a:close/>
              </a:path>
              <a:path w="868045" h="266700">
                <a:moveTo>
                  <a:pt x="830199" y="33400"/>
                </a:moveTo>
                <a:lnTo>
                  <a:pt x="812700" y="50464"/>
                </a:lnTo>
                <a:lnTo>
                  <a:pt x="836168" y="57276"/>
                </a:lnTo>
                <a:lnTo>
                  <a:pt x="830199" y="33400"/>
                </a:lnTo>
                <a:close/>
              </a:path>
              <a:path w="868045" h="266700">
                <a:moveTo>
                  <a:pt x="837588" y="33400"/>
                </a:moveTo>
                <a:lnTo>
                  <a:pt x="830199" y="33400"/>
                </a:lnTo>
                <a:lnTo>
                  <a:pt x="836168" y="57276"/>
                </a:lnTo>
                <a:lnTo>
                  <a:pt x="843502" y="57276"/>
                </a:lnTo>
                <a:lnTo>
                  <a:pt x="837588" y="33400"/>
                </a:lnTo>
                <a:close/>
              </a:path>
              <a:path w="868045" h="266700">
                <a:moveTo>
                  <a:pt x="836676" y="29718"/>
                </a:moveTo>
                <a:lnTo>
                  <a:pt x="785394" y="42538"/>
                </a:lnTo>
                <a:lnTo>
                  <a:pt x="812700" y="50464"/>
                </a:lnTo>
                <a:lnTo>
                  <a:pt x="830199" y="33400"/>
                </a:lnTo>
                <a:lnTo>
                  <a:pt x="837588" y="33400"/>
                </a:lnTo>
                <a:lnTo>
                  <a:pt x="836676" y="29718"/>
                </a:lnTo>
                <a:close/>
              </a:path>
              <a:path w="868045" h="266700">
                <a:moveTo>
                  <a:pt x="741299" y="0"/>
                </a:moveTo>
                <a:lnTo>
                  <a:pt x="733298" y="4318"/>
                </a:lnTo>
                <a:lnTo>
                  <a:pt x="731138" y="11937"/>
                </a:lnTo>
                <a:lnTo>
                  <a:pt x="728852" y="19431"/>
                </a:lnTo>
                <a:lnTo>
                  <a:pt x="733298" y="27432"/>
                </a:lnTo>
                <a:lnTo>
                  <a:pt x="785394" y="42538"/>
                </a:lnTo>
                <a:lnTo>
                  <a:pt x="836676" y="29718"/>
                </a:lnTo>
                <a:lnTo>
                  <a:pt x="843627" y="29718"/>
                </a:lnTo>
                <a:lnTo>
                  <a:pt x="74129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3715765" y="2614929"/>
            <a:ext cx="982344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FF0000"/>
                </a:solidFill>
                <a:latin typeface="Constantia"/>
                <a:cs typeface="Constantia"/>
              </a:rPr>
              <a:t>Bagian</a:t>
            </a:r>
            <a:r>
              <a:rPr sz="1400" spc="-100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400" spc="-5" dirty="0">
                <a:solidFill>
                  <a:srgbClr val="FF0000"/>
                </a:solidFill>
                <a:latin typeface="Constantia"/>
                <a:cs typeface="Constantia"/>
              </a:rPr>
              <a:t>lurus</a:t>
            </a:r>
            <a:endParaRPr sz="1400">
              <a:latin typeface="Constantia"/>
              <a:cs typeface="Constantia"/>
            </a:endParaRPr>
          </a:p>
        </p:txBody>
      </p:sp>
      <p:sp>
        <p:nvSpPr>
          <p:cNvPr id="24" name="object 2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26</a:t>
            </a:fld>
            <a:endParaRPr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868034" y="119062"/>
            <a:ext cx="286004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0" dirty="0"/>
              <a:t>Lengkung</a:t>
            </a:r>
            <a:r>
              <a:rPr sz="4800" spc="-95" dirty="0"/>
              <a:t> </a:t>
            </a:r>
            <a:r>
              <a:rPr sz="4800" dirty="0"/>
              <a:t>S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369887" y="1502981"/>
            <a:ext cx="831024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3685" marR="5080" indent="-273685" algn="r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Font typeface="Wingdings 2"/>
              <a:buChar char=""/>
              <a:tabLst>
                <a:tab pos="273685" algn="l"/>
                <a:tab pos="274320" algn="l"/>
              </a:tabLst>
            </a:pPr>
            <a:r>
              <a:rPr sz="2000" spc="-10" dirty="0">
                <a:latin typeface="Constantia"/>
                <a:cs typeface="Constantia"/>
              </a:rPr>
              <a:t>Pada  </a:t>
            </a:r>
            <a:r>
              <a:rPr sz="2000" spc="-5" dirty="0">
                <a:latin typeface="Constantia"/>
                <a:cs typeface="Constantia"/>
              </a:rPr>
              <a:t>dua  </a:t>
            </a:r>
            <a:r>
              <a:rPr sz="2000" spc="-10" dirty="0">
                <a:latin typeface="Constantia"/>
                <a:cs typeface="Constantia"/>
              </a:rPr>
              <a:t>lengkung  </a:t>
            </a:r>
            <a:r>
              <a:rPr sz="2000" spc="-5" dirty="0">
                <a:latin typeface="Constantia"/>
                <a:cs typeface="Constantia"/>
              </a:rPr>
              <a:t>dari  suatu  lintas  yang  berbeda  </a:t>
            </a:r>
            <a:r>
              <a:rPr sz="2000" spc="-15" dirty="0">
                <a:latin typeface="Constantia"/>
                <a:cs typeface="Constantia"/>
              </a:rPr>
              <a:t>arah</a:t>
            </a:r>
            <a:r>
              <a:rPr sz="2000" spc="215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lengkungnya</a:t>
            </a:r>
            <a:endParaRPr sz="2000">
              <a:latin typeface="Constantia"/>
              <a:cs typeface="Constantia"/>
            </a:endParaRPr>
          </a:p>
          <a:p>
            <a:pPr marR="10795" algn="r">
              <a:lnSpc>
                <a:spcPct val="100000"/>
              </a:lnSpc>
              <a:tabLst>
                <a:tab pos="980440" algn="l"/>
                <a:tab pos="2830195" algn="l"/>
                <a:tab pos="3495675" algn="l"/>
                <a:tab pos="4984750" algn="l"/>
                <a:tab pos="5726430" algn="l"/>
                <a:tab pos="6895465" algn="l"/>
              </a:tabLst>
            </a:pPr>
            <a:r>
              <a:rPr sz="2000" spc="-30" dirty="0">
                <a:latin typeface="Constantia"/>
                <a:cs typeface="Constantia"/>
              </a:rPr>
              <a:t>t</a:t>
            </a:r>
            <a:r>
              <a:rPr sz="2000" dirty="0">
                <a:latin typeface="Constantia"/>
                <a:cs typeface="Constantia"/>
              </a:rPr>
              <a:t>e</a:t>
            </a:r>
            <a:r>
              <a:rPr sz="2000" spc="-25" dirty="0">
                <a:latin typeface="Constantia"/>
                <a:cs typeface="Constantia"/>
              </a:rPr>
              <a:t>r</a:t>
            </a:r>
            <a:r>
              <a:rPr sz="2000" dirty="0">
                <a:latin typeface="Constantia"/>
                <a:cs typeface="Constantia"/>
              </a:rPr>
              <a:t>letak	be</a:t>
            </a:r>
            <a:r>
              <a:rPr sz="2000" spc="10" dirty="0">
                <a:latin typeface="Constantia"/>
                <a:cs typeface="Constantia"/>
              </a:rPr>
              <a:t>r</a:t>
            </a:r>
            <a:r>
              <a:rPr sz="2000" spc="-10" dirty="0">
                <a:latin typeface="Constantia"/>
                <a:cs typeface="Constantia"/>
              </a:rPr>
              <a:t>s</a:t>
            </a:r>
            <a:r>
              <a:rPr sz="2000" dirty="0">
                <a:latin typeface="Constantia"/>
                <a:cs typeface="Constantia"/>
              </a:rPr>
              <a:t>a</a:t>
            </a:r>
            <a:r>
              <a:rPr sz="2000" spc="5" dirty="0">
                <a:latin typeface="Constantia"/>
                <a:cs typeface="Constantia"/>
              </a:rPr>
              <a:t>m</a:t>
            </a:r>
            <a:r>
              <a:rPr sz="2000" dirty="0">
                <a:latin typeface="Constantia"/>
                <a:cs typeface="Constantia"/>
              </a:rPr>
              <a:t>b</a:t>
            </a:r>
            <a:r>
              <a:rPr sz="2000" spc="-5" dirty="0">
                <a:latin typeface="Constantia"/>
                <a:cs typeface="Constantia"/>
              </a:rPr>
              <a:t>unga</a:t>
            </a:r>
            <a:r>
              <a:rPr sz="2000" spc="10" dirty="0">
                <a:latin typeface="Constantia"/>
                <a:cs typeface="Constantia"/>
              </a:rPr>
              <a:t>n</a:t>
            </a:r>
            <a:r>
              <a:rPr sz="2000" dirty="0">
                <a:latin typeface="Constantia"/>
                <a:cs typeface="Constantia"/>
              </a:rPr>
              <a:t>,	a</a:t>
            </a:r>
            <a:r>
              <a:rPr sz="2000" spc="-10" dirty="0">
                <a:latin typeface="Constantia"/>
                <a:cs typeface="Constantia"/>
              </a:rPr>
              <a:t>k</a:t>
            </a:r>
            <a:r>
              <a:rPr sz="2000" dirty="0">
                <a:latin typeface="Constantia"/>
                <a:cs typeface="Constantia"/>
              </a:rPr>
              <a:t>an	</a:t>
            </a:r>
            <a:r>
              <a:rPr sz="2000" spc="5" dirty="0">
                <a:latin typeface="Constantia"/>
                <a:cs typeface="Constantia"/>
              </a:rPr>
              <a:t>m</a:t>
            </a:r>
            <a:r>
              <a:rPr sz="2000" dirty="0">
                <a:latin typeface="Constantia"/>
                <a:cs typeface="Constantia"/>
              </a:rPr>
              <a:t>e</a:t>
            </a:r>
            <a:r>
              <a:rPr sz="2000" spc="5" dirty="0">
                <a:latin typeface="Constantia"/>
                <a:cs typeface="Constantia"/>
              </a:rPr>
              <a:t>m</a:t>
            </a:r>
            <a:r>
              <a:rPr sz="2000" dirty="0">
                <a:latin typeface="Constantia"/>
                <a:cs typeface="Constantia"/>
              </a:rPr>
              <a:t>ben</a:t>
            </a:r>
            <a:r>
              <a:rPr sz="2000" spc="-10" dirty="0">
                <a:latin typeface="Constantia"/>
                <a:cs typeface="Constantia"/>
              </a:rPr>
              <a:t>t</a:t>
            </a:r>
            <a:r>
              <a:rPr sz="2000" spc="15" dirty="0">
                <a:latin typeface="Constantia"/>
                <a:cs typeface="Constantia"/>
              </a:rPr>
              <a:t>u</a:t>
            </a:r>
            <a:r>
              <a:rPr sz="2000" dirty="0">
                <a:latin typeface="Constantia"/>
                <a:cs typeface="Constantia"/>
              </a:rPr>
              <a:t>k	</a:t>
            </a:r>
            <a:r>
              <a:rPr sz="2000" spc="-10" dirty="0">
                <a:latin typeface="Constantia"/>
                <a:cs typeface="Constantia"/>
              </a:rPr>
              <a:t>s</a:t>
            </a:r>
            <a:r>
              <a:rPr sz="2000" spc="-5" dirty="0">
                <a:latin typeface="Constantia"/>
                <a:cs typeface="Constantia"/>
              </a:rPr>
              <a:t>uat</a:t>
            </a:r>
            <a:r>
              <a:rPr sz="2000" dirty="0">
                <a:latin typeface="Constantia"/>
                <a:cs typeface="Constantia"/>
              </a:rPr>
              <a:t>u	leng</a:t>
            </a:r>
            <a:r>
              <a:rPr sz="2000" spc="-10" dirty="0">
                <a:latin typeface="Constantia"/>
                <a:cs typeface="Constantia"/>
              </a:rPr>
              <a:t>k</a:t>
            </a:r>
            <a:r>
              <a:rPr sz="2000" spc="-5" dirty="0">
                <a:latin typeface="Constantia"/>
                <a:cs typeface="Constantia"/>
              </a:rPr>
              <a:t>un</a:t>
            </a:r>
            <a:r>
              <a:rPr sz="2000" dirty="0">
                <a:latin typeface="Constantia"/>
                <a:cs typeface="Constantia"/>
              </a:rPr>
              <a:t>g	</a:t>
            </a:r>
            <a:r>
              <a:rPr sz="2000" spc="5" dirty="0">
                <a:latin typeface="Constantia"/>
                <a:cs typeface="Constantia"/>
              </a:rPr>
              <a:t>m</a:t>
            </a:r>
            <a:r>
              <a:rPr sz="2000" dirty="0">
                <a:latin typeface="Constantia"/>
                <a:cs typeface="Constantia"/>
              </a:rPr>
              <a:t>e</a:t>
            </a:r>
            <a:r>
              <a:rPr sz="2000" spc="25" dirty="0">
                <a:latin typeface="Constantia"/>
                <a:cs typeface="Constantia"/>
              </a:rPr>
              <a:t>m</a:t>
            </a:r>
            <a:r>
              <a:rPr sz="2000" dirty="0">
                <a:latin typeface="Constantia"/>
                <a:cs typeface="Constantia"/>
              </a:rPr>
              <a:t>bal</a:t>
            </a:r>
            <a:r>
              <a:rPr sz="2000" spc="-10" dirty="0">
                <a:latin typeface="Constantia"/>
                <a:cs typeface="Constantia"/>
              </a:rPr>
              <a:t>i</a:t>
            </a:r>
            <a:r>
              <a:rPr sz="2000" dirty="0">
                <a:latin typeface="Constantia"/>
                <a:cs typeface="Constantia"/>
              </a:rPr>
              <a:t>k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44207" y="2417762"/>
            <a:ext cx="621474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13815" algn="l"/>
                <a:tab pos="1752600" algn="l"/>
                <a:tab pos="2677795" algn="l"/>
                <a:tab pos="3521075" algn="l"/>
                <a:tab pos="5312410" algn="l"/>
              </a:tabLst>
            </a:pPr>
            <a:r>
              <a:rPr sz="2000" spc="-10" dirty="0">
                <a:latin typeface="Constantia"/>
                <a:cs typeface="Constantia"/>
              </a:rPr>
              <a:t>”</a:t>
            </a:r>
            <a:r>
              <a:rPr sz="2000" dirty="0">
                <a:latin typeface="Constantia"/>
                <a:cs typeface="Constantia"/>
              </a:rPr>
              <a:t>le</a:t>
            </a:r>
            <a:r>
              <a:rPr sz="2000" spc="-10" dirty="0">
                <a:latin typeface="Constantia"/>
                <a:cs typeface="Constantia"/>
              </a:rPr>
              <a:t>n</a:t>
            </a:r>
            <a:r>
              <a:rPr sz="2000" spc="-20" dirty="0">
                <a:latin typeface="Constantia"/>
                <a:cs typeface="Constantia"/>
              </a:rPr>
              <a:t>g</a:t>
            </a:r>
            <a:r>
              <a:rPr sz="2000" spc="-15" dirty="0">
                <a:latin typeface="Constantia"/>
                <a:cs typeface="Constantia"/>
              </a:rPr>
              <a:t>k</a:t>
            </a:r>
            <a:r>
              <a:rPr sz="2000" spc="-5" dirty="0">
                <a:latin typeface="Constantia"/>
                <a:cs typeface="Constantia"/>
              </a:rPr>
              <a:t>un</a:t>
            </a:r>
            <a:r>
              <a:rPr sz="2000" dirty="0">
                <a:latin typeface="Constantia"/>
                <a:cs typeface="Constantia"/>
              </a:rPr>
              <a:t>g	</a:t>
            </a:r>
            <a:r>
              <a:rPr sz="2000" spc="15" dirty="0">
                <a:latin typeface="Constantia"/>
                <a:cs typeface="Constantia"/>
              </a:rPr>
              <a:t>S</a:t>
            </a:r>
            <a:r>
              <a:rPr sz="2000" spc="-290" dirty="0">
                <a:latin typeface="Constantia"/>
                <a:cs typeface="Constantia"/>
              </a:rPr>
              <a:t>”</a:t>
            </a:r>
            <a:r>
              <a:rPr sz="2000" dirty="0">
                <a:latin typeface="Constantia"/>
                <a:cs typeface="Constantia"/>
              </a:rPr>
              <a:t>.	</a:t>
            </a:r>
            <a:r>
              <a:rPr sz="2000" spc="-15" dirty="0">
                <a:latin typeface="Constantia"/>
                <a:cs typeface="Constantia"/>
              </a:rPr>
              <a:t>A</a:t>
            </a:r>
            <a:r>
              <a:rPr sz="2000" spc="-5" dirty="0">
                <a:latin typeface="Constantia"/>
                <a:cs typeface="Constantia"/>
              </a:rPr>
              <a:t>n</a:t>
            </a:r>
            <a:r>
              <a:rPr sz="2000" spc="-15" dirty="0">
                <a:latin typeface="Constantia"/>
                <a:cs typeface="Constantia"/>
              </a:rPr>
              <a:t>t</a:t>
            </a:r>
            <a:r>
              <a:rPr sz="2000" spc="15" dirty="0">
                <a:latin typeface="Constantia"/>
                <a:cs typeface="Constantia"/>
              </a:rPr>
              <a:t>a</a:t>
            </a:r>
            <a:r>
              <a:rPr sz="2000" spc="-50" dirty="0">
                <a:latin typeface="Constantia"/>
                <a:cs typeface="Constantia"/>
              </a:rPr>
              <a:t>r</a:t>
            </a:r>
            <a:r>
              <a:rPr sz="2000" dirty="0">
                <a:latin typeface="Constantia"/>
                <a:cs typeface="Constantia"/>
              </a:rPr>
              <a:t>a	</a:t>
            </a:r>
            <a:r>
              <a:rPr sz="2000" spc="-55" dirty="0">
                <a:latin typeface="Constantia"/>
                <a:cs typeface="Constantia"/>
              </a:rPr>
              <a:t>k</a:t>
            </a:r>
            <a:r>
              <a:rPr sz="2000" dirty="0">
                <a:latin typeface="Constantia"/>
                <a:cs typeface="Constantia"/>
              </a:rPr>
              <a:t>edua	le</a:t>
            </a:r>
            <a:r>
              <a:rPr sz="2000" spc="-10" dirty="0">
                <a:latin typeface="Constantia"/>
                <a:cs typeface="Constantia"/>
              </a:rPr>
              <a:t>n</a:t>
            </a:r>
            <a:r>
              <a:rPr sz="2000" spc="-20" dirty="0">
                <a:latin typeface="Constantia"/>
                <a:cs typeface="Constantia"/>
              </a:rPr>
              <a:t>g</a:t>
            </a:r>
            <a:r>
              <a:rPr sz="2000" spc="-15" dirty="0">
                <a:latin typeface="Constantia"/>
                <a:cs typeface="Constantia"/>
              </a:rPr>
              <a:t>k</a:t>
            </a:r>
            <a:r>
              <a:rPr sz="2000" spc="-5" dirty="0">
                <a:latin typeface="Constantia"/>
                <a:cs typeface="Constantia"/>
              </a:rPr>
              <a:t>un</a:t>
            </a:r>
            <a:r>
              <a:rPr sz="2000" spc="-25" dirty="0">
                <a:latin typeface="Constantia"/>
                <a:cs typeface="Constantia"/>
              </a:rPr>
              <a:t>g</a:t>
            </a:r>
            <a:r>
              <a:rPr sz="2000" spc="5" dirty="0">
                <a:latin typeface="Constantia"/>
                <a:cs typeface="Constantia"/>
              </a:rPr>
              <a:t>,</a:t>
            </a:r>
            <a:r>
              <a:rPr sz="2000" spc="-25" dirty="0">
                <a:latin typeface="Constantia"/>
                <a:cs typeface="Constantia"/>
              </a:rPr>
              <a:t>y</a:t>
            </a:r>
            <a:r>
              <a:rPr sz="2000" dirty="0">
                <a:latin typeface="Constantia"/>
                <a:cs typeface="Constantia"/>
              </a:rPr>
              <a:t>a</a:t>
            </a:r>
            <a:r>
              <a:rPr sz="2000" spc="-10" dirty="0">
                <a:latin typeface="Constantia"/>
                <a:cs typeface="Constantia"/>
              </a:rPr>
              <a:t>n</a:t>
            </a:r>
            <a:r>
              <a:rPr sz="2000" dirty="0">
                <a:latin typeface="Constantia"/>
                <a:cs typeface="Constantia"/>
              </a:rPr>
              <a:t>g	</a:t>
            </a:r>
            <a:r>
              <a:rPr sz="2000" spc="-5" dirty="0">
                <a:latin typeface="Constantia"/>
                <a:cs typeface="Constantia"/>
              </a:rPr>
              <a:t>be</a:t>
            </a:r>
            <a:r>
              <a:rPr sz="2000" spc="-25" dirty="0">
                <a:latin typeface="Constantia"/>
                <a:cs typeface="Constantia"/>
              </a:rPr>
              <a:t>r</a:t>
            </a:r>
            <a:r>
              <a:rPr sz="2000" spc="-5" dirty="0">
                <a:latin typeface="Constantia"/>
                <a:cs typeface="Constantia"/>
              </a:rPr>
              <a:t>be</a:t>
            </a:r>
            <a:r>
              <a:rPr sz="2000" spc="5" dirty="0">
                <a:latin typeface="Constantia"/>
                <a:cs typeface="Constantia"/>
              </a:rPr>
              <a:t>d</a:t>
            </a:r>
            <a:r>
              <a:rPr sz="2000" dirty="0">
                <a:latin typeface="Constantia"/>
                <a:cs typeface="Constantia"/>
              </a:rPr>
              <a:t>a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44207" y="2112898"/>
            <a:ext cx="7030084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46480" algn="l"/>
                <a:tab pos="1915795" algn="l"/>
                <a:tab pos="2908935" algn="l"/>
                <a:tab pos="3872229" algn="l"/>
                <a:tab pos="4674870" algn="l"/>
                <a:tab pos="5055870" algn="l"/>
                <a:tab pos="6209030" algn="l"/>
              </a:tabLst>
            </a:pPr>
            <a:r>
              <a:rPr sz="2000" dirty="0">
                <a:latin typeface="Constantia"/>
                <a:cs typeface="Constantia"/>
              </a:rPr>
              <a:t>(</a:t>
            </a:r>
            <a:r>
              <a:rPr sz="2000" i="1" spc="-15" dirty="0">
                <a:latin typeface="Constantia"/>
                <a:cs typeface="Constantia"/>
              </a:rPr>
              <a:t>r</a:t>
            </a:r>
            <a:r>
              <a:rPr sz="2000" i="1" spc="-5" dirty="0">
                <a:latin typeface="Constantia"/>
                <a:cs typeface="Constantia"/>
              </a:rPr>
              <a:t>e</a:t>
            </a:r>
            <a:r>
              <a:rPr sz="2000" i="1" spc="-30" dirty="0">
                <a:latin typeface="Constantia"/>
                <a:cs typeface="Constantia"/>
              </a:rPr>
              <a:t>v</a:t>
            </a:r>
            <a:r>
              <a:rPr sz="2000" i="1" spc="-5" dirty="0">
                <a:latin typeface="Constantia"/>
                <a:cs typeface="Constantia"/>
              </a:rPr>
              <a:t>e</a:t>
            </a:r>
            <a:r>
              <a:rPr sz="2000" i="1" spc="-10" dirty="0">
                <a:latin typeface="Constantia"/>
                <a:cs typeface="Constantia"/>
              </a:rPr>
              <a:t>r</a:t>
            </a:r>
            <a:r>
              <a:rPr sz="2000" i="1" spc="-5" dirty="0">
                <a:latin typeface="Constantia"/>
                <a:cs typeface="Constantia"/>
              </a:rPr>
              <a:t>s</a:t>
            </a:r>
            <a:r>
              <a:rPr sz="2000" i="1" dirty="0">
                <a:latin typeface="Constantia"/>
                <a:cs typeface="Constantia"/>
              </a:rPr>
              <a:t>e	</a:t>
            </a:r>
            <a:r>
              <a:rPr sz="2000" i="1" spc="-5" dirty="0">
                <a:latin typeface="Constantia"/>
                <a:cs typeface="Constantia"/>
              </a:rPr>
              <a:t>c</a:t>
            </a:r>
            <a:r>
              <a:rPr sz="2000" i="1" spc="10" dirty="0">
                <a:latin typeface="Constantia"/>
                <a:cs typeface="Constantia"/>
              </a:rPr>
              <a:t>u</a:t>
            </a:r>
            <a:r>
              <a:rPr sz="2000" i="1" spc="40" dirty="0">
                <a:latin typeface="Constantia"/>
                <a:cs typeface="Constantia"/>
              </a:rPr>
              <a:t>r</a:t>
            </a:r>
            <a:r>
              <a:rPr sz="2000" i="1" spc="-35" dirty="0">
                <a:latin typeface="Constantia"/>
                <a:cs typeface="Constantia"/>
              </a:rPr>
              <a:t>v</a:t>
            </a:r>
            <a:r>
              <a:rPr sz="2000" i="1" spc="10" dirty="0">
                <a:latin typeface="Constantia"/>
                <a:cs typeface="Constantia"/>
              </a:rPr>
              <a:t>e</a:t>
            </a:r>
            <a:r>
              <a:rPr sz="2000" dirty="0">
                <a:latin typeface="Constantia"/>
                <a:cs typeface="Constantia"/>
              </a:rPr>
              <a:t>)	deng</a:t>
            </a:r>
            <a:r>
              <a:rPr sz="2000" spc="-20" dirty="0">
                <a:latin typeface="Constantia"/>
                <a:cs typeface="Constantia"/>
              </a:rPr>
              <a:t>a</a:t>
            </a:r>
            <a:r>
              <a:rPr sz="2000" dirty="0">
                <a:latin typeface="Constantia"/>
                <a:cs typeface="Constantia"/>
              </a:rPr>
              <a:t>n	ben</a:t>
            </a:r>
            <a:r>
              <a:rPr sz="2000" spc="-10" dirty="0">
                <a:latin typeface="Constantia"/>
                <a:cs typeface="Constantia"/>
              </a:rPr>
              <a:t>t</a:t>
            </a:r>
            <a:r>
              <a:rPr sz="2000" spc="-5" dirty="0">
                <a:latin typeface="Constantia"/>
                <a:cs typeface="Constantia"/>
              </a:rPr>
              <a:t>u</a:t>
            </a:r>
            <a:r>
              <a:rPr sz="2000" dirty="0">
                <a:latin typeface="Constantia"/>
                <a:cs typeface="Constantia"/>
              </a:rPr>
              <a:t>k	huruf	S,	</a:t>
            </a:r>
            <a:r>
              <a:rPr sz="2000" spc="5" dirty="0">
                <a:latin typeface="Constantia"/>
                <a:cs typeface="Constantia"/>
              </a:rPr>
              <a:t>s</a:t>
            </a:r>
            <a:r>
              <a:rPr sz="2000" dirty="0">
                <a:latin typeface="Constantia"/>
                <a:cs typeface="Constantia"/>
              </a:rPr>
              <a:t>ehi</a:t>
            </a:r>
            <a:r>
              <a:rPr sz="2000" spc="-10" dirty="0">
                <a:latin typeface="Constantia"/>
                <a:cs typeface="Constantia"/>
              </a:rPr>
              <a:t>n</a:t>
            </a:r>
            <a:r>
              <a:rPr sz="2000" dirty="0">
                <a:latin typeface="Constantia"/>
                <a:cs typeface="Constantia"/>
              </a:rPr>
              <a:t>g</a:t>
            </a:r>
            <a:r>
              <a:rPr sz="2000" spc="5" dirty="0">
                <a:latin typeface="Constantia"/>
                <a:cs typeface="Constantia"/>
              </a:rPr>
              <a:t>g</a:t>
            </a:r>
            <a:r>
              <a:rPr sz="2000" dirty="0">
                <a:latin typeface="Constantia"/>
                <a:cs typeface="Constantia"/>
              </a:rPr>
              <a:t>a	d</a:t>
            </a:r>
            <a:r>
              <a:rPr sz="2000" spc="-5" dirty="0">
                <a:latin typeface="Constantia"/>
                <a:cs typeface="Constantia"/>
              </a:rPr>
              <a:t>i</a:t>
            </a:r>
            <a:r>
              <a:rPr sz="2000" spc="-60" dirty="0">
                <a:latin typeface="Constantia"/>
                <a:cs typeface="Constantia"/>
              </a:rPr>
              <a:t>k</a:t>
            </a:r>
            <a:r>
              <a:rPr sz="2000" dirty="0">
                <a:latin typeface="Constantia"/>
                <a:cs typeface="Constantia"/>
              </a:rPr>
              <a:t>enal</a:t>
            </a:r>
            <a:endParaRPr sz="2000">
              <a:latin typeface="Constantia"/>
              <a:cs typeface="Constantia"/>
            </a:endParaRPr>
          </a:p>
          <a:p>
            <a:pPr marL="6382385">
              <a:lnSpc>
                <a:spcPct val="100000"/>
              </a:lnSpc>
            </a:pPr>
            <a:r>
              <a:rPr sz="2000" spc="-15" dirty="0">
                <a:latin typeface="Constantia"/>
                <a:cs typeface="Constantia"/>
              </a:rPr>
              <a:t>arah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679690" y="2112898"/>
            <a:ext cx="998219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9525" algn="r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latin typeface="Constantia"/>
                <a:cs typeface="Constantia"/>
              </a:rPr>
              <a:t>s</a:t>
            </a:r>
            <a:r>
              <a:rPr sz="2000" dirty="0">
                <a:latin typeface="Constantia"/>
                <a:cs typeface="Constantia"/>
              </a:rPr>
              <a:t>e</a:t>
            </a:r>
            <a:r>
              <a:rPr sz="2000" spc="5" dirty="0">
                <a:latin typeface="Constantia"/>
                <a:cs typeface="Constantia"/>
              </a:rPr>
              <a:t>b</a:t>
            </a:r>
            <a:r>
              <a:rPr sz="2000" spc="15" dirty="0">
                <a:latin typeface="Constantia"/>
                <a:cs typeface="Constantia"/>
              </a:rPr>
              <a:t>a</a:t>
            </a:r>
            <a:r>
              <a:rPr sz="2000" dirty="0">
                <a:latin typeface="Constantia"/>
                <a:cs typeface="Constantia"/>
              </a:rPr>
              <a:t>gai</a:t>
            </a:r>
            <a:endParaRPr sz="2000">
              <a:latin typeface="Constantia"/>
              <a:cs typeface="Constantia"/>
            </a:endParaRPr>
          </a:p>
          <a:p>
            <a:pPr marR="5080" algn="r">
              <a:lnSpc>
                <a:spcPct val="100000"/>
              </a:lnSpc>
            </a:pPr>
            <a:r>
              <a:rPr sz="2000" spc="-10" dirty="0">
                <a:latin typeface="Constantia"/>
                <a:cs typeface="Constantia"/>
              </a:rPr>
              <a:t>s</a:t>
            </a:r>
            <a:r>
              <a:rPr sz="2000" dirty="0">
                <a:latin typeface="Constantia"/>
                <a:cs typeface="Constantia"/>
              </a:rPr>
              <a:t>eh</a:t>
            </a:r>
            <a:r>
              <a:rPr sz="2000" spc="10" dirty="0">
                <a:latin typeface="Constantia"/>
                <a:cs typeface="Constantia"/>
              </a:rPr>
              <a:t>i</a:t>
            </a:r>
            <a:r>
              <a:rPr sz="2000" spc="-5" dirty="0">
                <a:latin typeface="Constantia"/>
                <a:cs typeface="Constantia"/>
              </a:rPr>
              <a:t>ngga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44207" y="2722879"/>
            <a:ext cx="8030209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Constantia"/>
                <a:cs typeface="Constantia"/>
              </a:rPr>
              <a:t>membentuk </a:t>
            </a:r>
            <a:r>
              <a:rPr sz="2000" dirty="0">
                <a:latin typeface="Constantia"/>
                <a:cs typeface="Constantia"/>
              </a:rPr>
              <a:t>huruf S ini harus </a:t>
            </a:r>
            <a:r>
              <a:rPr sz="2000" spc="-5" dirty="0">
                <a:latin typeface="Constantia"/>
                <a:cs typeface="Constantia"/>
              </a:rPr>
              <a:t>diberi </a:t>
            </a:r>
            <a:r>
              <a:rPr sz="2000" dirty="0">
                <a:latin typeface="Constantia"/>
                <a:cs typeface="Constantia"/>
              </a:rPr>
              <a:t>bagian lurus </a:t>
            </a:r>
            <a:r>
              <a:rPr sz="2000" spc="-5" dirty="0">
                <a:latin typeface="Constantia"/>
                <a:cs typeface="Constantia"/>
              </a:rPr>
              <a:t>minimum 20 meter </a:t>
            </a:r>
            <a:r>
              <a:rPr sz="2000" spc="5" dirty="0">
                <a:latin typeface="Constantia"/>
                <a:cs typeface="Constantia"/>
              </a:rPr>
              <a:t>di  </a:t>
            </a:r>
            <a:r>
              <a:rPr sz="2000" dirty="0">
                <a:latin typeface="Constantia"/>
                <a:cs typeface="Constantia"/>
              </a:rPr>
              <a:t>luar </a:t>
            </a:r>
            <a:r>
              <a:rPr sz="2000" spc="-5" dirty="0">
                <a:latin typeface="Constantia"/>
                <a:cs typeface="Constantia"/>
              </a:rPr>
              <a:t>lengkung</a:t>
            </a:r>
            <a:r>
              <a:rPr sz="2000" spc="-95" dirty="0">
                <a:latin typeface="Constantia"/>
                <a:cs typeface="Constantia"/>
              </a:rPr>
              <a:t> </a:t>
            </a:r>
            <a:r>
              <a:rPr sz="2000" spc="-15" dirty="0">
                <a:latin typeface="Constantia"/>
                <a:cs typeface="Constantia"/>
              </a:rPr>
              <a:t>transisi.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498596" y="5972809"/>
            <a:ext cx="27959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onstantia"/>
                <a:cs typeface="Constantia"/>
              </a:rPr>
              <a:t>Gambar Bentuk Lengkung</a:t>
            </a:r>
            <a:r>
              <a:rPr sz="1800" spc="-105" dirty="0">
                <a:latin typeface="Constantia"/>
                <a:cs typeface="Constantia"/>
              </a:rPr>
              <a:t> </a:t>
            </a:r>
            <a:r>
              <a:rPr sz="1800" dirty="0">
                <a:latin typeface="Constantia"/>
                <a:cs typeface="Constantia"/>
              </a:rPr>
              <a:t>S</a:t>
            </a:r>
            <a:endParaRPr sz="1800">
              <a:latin typeface="Constantia"/>
              <a:cs typeface="Constantia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023403" y="3495040"/>
            <a:ext cx="7097395" cy="2372360"/>
            <a:chOff x="1023403" y="3369397"/>
            <a:chExt cx="7097395" cy="2905760"/>
          </a:xfrm>
        </p:grpSpPr>
        <p:grpSp>
          <p:nvGrpSpPr>
            <p:cNvPr id="9" name="object 9"/>
            <p:cNvGrpSpPr/>
            <p:nvPr/>
          </p:nvGrpSpPr>
          <p:grpSpPr>
            <a:xfrm>
              <a:off x="1023403" y="3369397"/>
              <a:ext cx="7097395" cy="2905760"/>
              <a:chOff x="1147063" y="3356990"/>
              <a:chExt cx="7097395" cy="2905760"/>
            </a:xfrm>
          </p:grpSpPr>
          <p:sp>
            <p:nvSpPr>
              <p:cNvPr id="10" name="object 10"/>
              <p:cNvSpPr/>
              <p:nvPr/>
            </p:nvSpPr>
            <p:spPr>
              <a:xfrm>
                <a:off x="1147063" y="3356990"/>
                <a:ext cx="7097395" cy="2782951"/>
              </a:xfrm>
              <a:prstGeom prst="rect">
                <a:avLst/>
              </a:prstGeom>
              <a:blipFill>
                <a:blip r:embed="rId3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1" name="object 11"/>
              <p:cNvSpPr/>
              <p:nvPr/>
            </p:nvSpPr>
            <p:spPr>
              <a:xfrm>
                <a:off x="3275837" y="6021285"/>
                <a:ext cx="3240405" cy="229235"/>
              </a:xfrm>
              <a:custGeom>
                <a:avLst/>
                <a:gdLst/>
                <a:ahLst/>
                <a:cxnLst/>
                <a:rect l="l" t="t" r="r" b="b"/>
                <a:pathLst>
                  <a:path w="3240404" h="229235">
                    <a:moveTo>
                      <a:pt x="3240405" y="0"/>
                    </a:moveTo>
                    <a:lnTo>
                      <a:pt x="0" y="0"/>
                    </a:lnTo>
                    <a:lnTo>
                      <a:pt x="0" y="228726"/>
                    </a:lnTo>
                    <a:lnTo>
                      <a:pt x="3240405" y="228726"/>
                    </a:lnTo>
                    <a:lnTo>
                      <a:pt x="3240405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2" name="object 12"/>
              <p:cNvSpPr/>
              <p:nvPr/>
            </p:nvSpPr>
            <p:spPr>
              <a:xfrm>
                <a:off x="3275837" y="6021285"/>
                <a:ext cx="3240405" cy="229235"/>
              </a:xfrm>
              <a:custGeom>
                <a:avLst/>
                <a:gdLst/>
                <a:ahLst/>
                <a:cxnLst/>
                <a:rect l="l" t="t" r="r" b="b"/>
                <a:pathLst>
                  <a:path w="3240404" h="229235">
                    <a:moveTo>
                      <a:pt x="0" y="228726"/>
                    </a:moveTo>
                    <a:lnTo>
                      <a:pt x="3240405" y="228726"/>
                    </a:lnTo>
                    <a:lnTo>
                      <a:pt x="3240405" y="0"/>
                    </a:lnTo>
                    <a:lnTo>
                      <a:pt x="0" y="0"/>
                    </a:lnTo>
                    <a:lnTo>
                      <a:pt x="0" y="228726"/>
                    </a:lnTo>
                    <a:close/>
                  </a:path>
                </a:pathLst>
              </a:custGeom>
              <a:ln w="25400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15" name="Rectangle 14"/>
            <p:cNvSpPr/>
            <p:nvPr/>
          </p:nvSpPr>
          <p:spPr>
            <a:xfrm>
              <a:off x="4724400" y="5181600"/>
              <a:ext cx="381000" cy="3048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m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  <p:sp>
        <p:nvSpPr>
          <p:cNvPr id="14" name="object 1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27</a:t>
            </a:fld>
            <a:endParaRPr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57187" y="1575117"/>
            <a:ext cx="8335645" cy="165925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299720" marR="17780" indent="-274320" algn="just">
              <a:lnSpc>
                <a:spcPct val="99600"/>
              </a:lnSpc>
              <a:spcBef>
                <a:spcPts val="110"/>
              </a:spcBef>
              <a:buFont typeface="Wingdings 2"/>
              <a:buChar char=""/>
              <a:tabLst>
                <a:tab pos="299720" algn="l"/>
              </a:tabLst>
            </a:pPr>
            <a:r>
              <a:rPr sz="2200" b="1" spc="-20" dirty="0">
                <a:solidFill>
                  <a:srgbClr val="C00000"/>
                </a:solidFill>
                <a:latin typeface="Constantia"/>
                <a:cs typeface="Constantia"/>
              </a:rPr>
              <a:t>Gaya </a:t>
            </a:r>
            <a:r>
              <a:rPr sz="2200" b="1" spc="-5" dirty="0">
                <a:solidFill>
                  <a:srgbClr val="C00000"/>
                </a:solidFill>
                <a:latin typeface="Constantia"/>
                <a:cs typeface="Constantia"/>
              </a:rPr>
              <a:t>sentrifugal </a:t>
            </a:r>
            <a:r>
              <a:rPr sz="2200" dirty="0">
                <a:latin typeface="Wingdings"/>
                <a:cs typeface="Wingdings"/>
              </a:rPr>
              <a:t></a:t>
            </a:r>
            <a:r>
              <a:rPr sz="2200" dirty="0">
                <a:latin typeface="Times New Roman"/>
                <a:cs typeface="Times New Roman"/>
              </a:rPr>
              <a:t> </a:t>
            </a:r>
            <a:r>
              <a:rPr sz="2200" spc="-10" dirty="0">
                <a:latin typeface="Constantia"/>
                <a:cs typeface="Constantia"/>
              </a:rPr>
              <a:t>fungsi </a:t>
            </a:r>
            <a:r>
              <a:rPr sz="2200" spc="-5" dirty="0">
                <a:latin typeface="Constantia"/>
                <a:cs typeface="Constantia"/>
              </a:rPr>
              <a:t>dari </a:t>
            </a:r>
            <a:r>
              <a:rPr sz="2200" spc="-10" dirty="0">
                <a:latin typeface="Constantia"/>
                <a:cs typeface="Constantia"/>
              </a:rPr>
              <a:t>massa </a:t>
            </a:r>
            <a:r>
              <a:rPr sz="2200" spc="-5" dirty="0">
                <a:latin typeface="Constantia"/>
                <a:cs typeface="Constantia"/>
              </a:rPr>
              <a:t>benda dan </a:t>
            </a:r>
            <a:r>
              <a:rPr sz="2200" spc="-15" dirty="0">
                <a:latin typeface="Constantia"/>
                <a:cs typeface="Constantia"/>
              </a:rPr>
              <a:t>percepatan  </a:t>
            </a:r>
            <a:r>
              <a:rPr sz="2200" spc="-5" dirty="0">
                <a:latin typeface="Constantia"/>
                <a:cs typeface="Constantia"/>
              </a:rPr>
              <a:t>sentrifugal. </a:t>
            </a:r>
            <a:r>
              <a:rPr sz="2200" spc="-20" dirty="0">
                <a:latin typeface="Constantia"/>
                <a:cs typeface="Constantia"/>
              </a:rPr>
              <a:t>Percepatan </a:t>
            </a:r>
            <a:r>
              <a:rPr sz="2200" spc="-10" dirty="0">
                <a:latin typeface="Constantia"/>
                <a:cs typeface="Constantia"/>
              </a:rPr>
              <a:t>sentrifugal </a:t>
            </a:r>
            <a:r>
              <a:rPr sz="2200" dirty="0">
                <a:latin typeface="Wingdings"/>
                <a:cs typeface="Wingdings"/>
              </a:rPr>
              <a:t></a:t>
            </a:r>
            <a:r>
              <a:rPr sz="2200" dirty="0">
                <a:latin typeface="Times New Roman"/>
                <a:cs typeface="Times New Roman"/>
              </a:rPr>
              <a:t> </a:t>
            </a:r>
            <a:r>
              <a:rPr sz="2200" spc="-10" dirty="0">
                <a:latin typeface="Constantia"/>
                <a:cs typeface="Constantia"/>
              </a:rPr>
              <a:t>fungsi </a:t>
            </a:r>
            <a:r>
              <a:rPr sz="2200" spc="-5" dirty="0">
                <a:latin typeface="Constantia"/>
                <a:cs typeface="Constantia"/>
              </a:rPr>
              <a:t>dari </a:t>
            </a:r>
            <a:r>
              <a:rPr sz="2200" spc="-15" dirty="0">
                <a:latin typeface="Constantia"/>
                <a:cs typeface="Constantia"/>
              </a:rPr>
              <a:t>kecepatan </a:t>
            </a:r>
            <a:r>
              <a:rPr sz="2200" spc="-5" dirty="0">
                <a:latin typeface="Constantia"/>
                <a:cs typeface="Constantia"/>
              </a:rPr>
              <a:t>dan  jari jari lengkung</a:t>
            </a:r>
            <a:r>
              <a:rPr sz="2200" spc="-60" dirty="0">
                <a:latin typeface="Constantia"/>
                <a:cs typeface="Constantia"/>
              </a:rPr>
              <a:t> </a:t>
            </a:r>
            <a:r>
              <a:rPr sz="2200" dirty="0">
                <a:latin typeface="Constantia"/>
                <a:cs typeface="Constantia"/>
              </a:rPr>
              <a:t>:</a:t>
            </a:r>
          </a:p>
          <a:p>
            <a:pPr marL="2759710">
              <a:lnSpc>
                <a:spcPct val="100000"/>
              </a:lnSpc>
              <a:spcBef>
                <a:spcPts val="1775"/>
              </a:spcBef>
            </a:pPr>
            <a:r>
              <a:rPr sz="3975" i="1" spc="-7" baseline="-25157" dirty="0">
                <a:latin typeface="Times New Roman"/>
                <a:cs typeface="Times New Roman"/>
              </a:rPr>
              <a:t>V</a:t>
            </a:r>
            <a:r>
              <a:rPr sz="3975" i="1" spc="-240" baseline="-25157" dirty="0">
                <a:latin typeface="Times New Roman"/>
                <a:cs typeface="Times New Roman"/>
              </a:rPr>
              <a:t> </a:t>
            </a:r>
            <a:r>
              <a:rPr sz="1550" spc="-5" dirty="0">
                <a:latin typeface="Times New Roman"/>
                <a:cs typeface="Times New Roman"/>
              </a:rPr>
              <a:t>2</a:t>
            </a:r>
            <a:endParaRPr sz="155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126070" y="3435287"/>
            <a:ext cx="409575" cy="0"/>
          </a:xfrm>
          <a:custGeom>
            <a:avLst/>
            <a:gdLst/>
            <a:ahLst/>
            <a:cxnLst/>
            <a:rect l="l" t="t" r="r" b="b"/>
            <a:pathLst>
              <a:path w="409575">
                <a:moveTo>
                  <a:pt x="0" y="0"/>
                </a:moveTo>
                <a:lnTo>
                  <a:pt x="409348" y="0"/>
                </a:lnTo>
              </a:path>
            </a:pathLst>
          </a:custGeom>
          <a:ln w="141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220951" y="3433237"/>
            <a:ext cx="231140" cy="4343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650" i="1" spc="-5" dirty="0">
                <a:latin typeface="Times New Roman"/>
                <a:cs typeface="Times New Roman"/>
              </a:rPr>
              <a:t>R</a:t>
            </a:r>
            <a:endParaRPr sz="26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593775" y="3167386"/>
            <a:ext cx="462280" cy="4343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650" i="1" spc="-5" dirty="0">
                <a:latin typeface="Times New Roman"/>
                <a:cs typeface="Times New Roman"/>
              </a:rPr>
              <a:t>a</a:t>
            </a:r>
            <a:r>
              <a:rPr sz="2650" i="1" spc="-85" dirty="0">
                <a:latin typeface="Times New Roman"/>
                <a:cs typeface="Times New Roman"/>
              </a:rPr>
              <a:t> </a:t>
            </a:r>
            <a:r>
              <a:rPr sz="2650" spc="-5" dirty="0">
                <a:latin typeface="Symbol"/>
                <a:cs typeface="Symbol"/>
              </a:rPr>
              <a:t></a:t>
            </a:r>
            <a:endParaRPr sz="2650">
              <a:latin typeface="Symbol"/>
              <a:cs typeface="Symbo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676145" y="119062"/>
            <a:ext cx="576135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25" dirty="0"/>
              <a:t>Percepatan</a:t>
            </a:r>
            <a:r>
              <a:rPr sz="4800" spc="-40" dirty="0"/>
              <a:t> </a:t>
            </a:r>
            <a:r>
              <a:rPr sz="4800" spc="-15" dirty="0"/>
              <a:t>Sentrifugal</a:t>
            </a:r>
            <a:endParaRPr sz="4800"/>
          </a:p>
        </p:txBody>
      </p:sp>
      <p:sp>
        <p:nvSpPr>
          <p:cNvPr id="8" name="object 8"/>
          <p:cNvSpPr/>
          <p:nvPr/>
        </p:nvSpPr>
        <p:spPr>
          <a:xfrm>
            <a:off x="5148071" y="2636913"/>
            <a:ext cx="3791839" cy="295795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93407" y="4187237"/>
            <a:ext cx="7450455" cy="1781810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600"/>
              </a:spcBef>
            </a:pPr>
            <a:r>
              <a:rPr sz="2000" spc="-5" dirty="0">
                <a:latin typeface="Constantia"/>
                <a:cs typeface="Constantia"/>
              </a:rPr>
              <a:t>dengan</a:t>
            </a:r>
            <a:r>
              <a:rPr sz="2000" spc="-3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  <a:p>
            <a:pPr marL="236220">
              <a:lnSpc>
                <a:spcPct val="100000"/>
              </a:lnSpc>
              <a:spcBef>
                <a:spcPts val="500"/>
              </a:spcBef>
              <a:tabLst>
                <a:tab pos="500380" algn="l"/>
              </a:tabLst>
            </a:pPr>
            <a:r>
              <a:rPr sz="2000" dirty="0">
                <a:latin typeface="Constantia"/>
                <a:cs typeface="Constantia"/>
              </a:rPr>
              <a:t>a	= </a:t>
            </a:r>
            <a:r>
              <a:rPr sz="2000" spc="-10" dirty="0">
                <a:latin typeface="Constantia"/>
                <a:cs typeface="Constantia"/>
              </a:rPr>
              <a:t>percepatan </a:t>
            </a:r>
            <a:r>
              <a:rPr sz="2000" spc="-5" dirty="0">
                <a:latin typeface="Constantia"/>
                <a:cs typeface="Constantia"/>
              </a:rPr>
              <a:t>sentrifugal</a:t>
            </a:r>
            <a:r>
              <a:rPr sz="2000" spc="-75" dirty="0">
                <a:latin typeface="Constantia"/>
                <a:cs typeface="Constantia"/>
              </a:rPr>
              <a:t> </a:t>
            </a:r>
            <a:r>
              <a:rPr sz="2000" spc="20" dirty="0">
                <a:latin typeface="Constantia"/>
                <a:cs typeface="Constantia"/>
              </a:rPr>
              <a:t>(m/</a:t>
            </a:r>
            <a:r>
              <a:rPr sz="2000" spc="20" dirty="0">
                <a:latin typeface="Cambria Math"/>
                <a:cs typeface="Cambria Math"/>
              </a:rPr>
              <a:t>𝑑𝑒𝑡𝑖𝑘</a:t>
            </a:r>
            <a:r>
              <a:rPr sz="2175" spc="30" baseline="28735" dirty="0">
                <a:latin typeface="Cambria Math"/>
                <a:cs typeface="Cambria Math"/>
              </a:rPr>
              <a:t>2</a:t>
            </a:r>
            <a:r>
              <a:rPr sz="2000" spc="20" dirty="0">
                <a:latin typeface="Constantia"/>
                <a:cs typeface="Constantia"/>
              </a:rPr>
              <a:t>)</a:t>
            </a:r>
            <a:endParaRPr sz="2000">
              <a:latin typeface="Constantia"/>
              <a:cs typeface="Constantia"/>
            </a:endParaRPr>
          </a:p>
          <a:p>
            <a:pPr marL="236220">
              <a:lnSpc>
                <a:spcPct val="100000"/>
              </a:lnSpc>
              <a:spcBef>
                <a:spcPts val="464"/>
              </a:spcBef>
            </a:pPr>
            <a:r>
              <a:rPr sz="2000" dirty="0">
                <a:latin typeface="Constantia"/>
                <a:cs typeface="Constantia"/>
              </a:rPr>
              <a:t>V = </a:t>
            </a:r>
            <a:r>
              <a:rPr sz="2000" spc="-15" dirty="0">
                <a:latin typeface="Constantia"/>
                <a:cs typeface="Constantia"/>
              </a:rPr>
              <a:t>kecepatan</a:t>
            </a:r>
            <a:r>
              <a:rPr sz="2000" spc="-29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(km/jam)</a:t>
            </a:r>
            <a:endParaRPr sz="2000">
              <a:latin typeface="Constantia"/>
              <a:cs typeface="Constantia"/>
            </a:endParaRPr>
          </a:p>
          <a:p>
            <a:pPr marL="236220">
              <a:lnSpc>
                <a:spcPct val="100000"/>
              </a:lnSpc>
              <a:spcBef>
                <a:spcPts val="480"/>
              </a:spcBef>
            </a:pPr>
            <a:r>
              <a:rPr sz="2000" dirty="0">
                <a:latin typeface="Constantia"/>
                <a:cs typeface="Constantia"/>
              </a:rPr>
              <a:t>R = </a:t>
            </a:r>
            <a:r>
              <a:rPr sz="2000" spc="-5" dirty="0">
                <a:latin typeface="Constantia"/>
                <a:cs typeface="Constantia"/>
              </a:rPr>
              <a:t>jari-jari lengkung</a:t>
            </a:r>
            <a:r>
              <a:rPr sz="2000" spc="-215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(meter)</a:t>
            </a:r>
            <a:endParaRPr sz="2000">
              <a:latin typeface="Constantia"/>
              <a:cs typeface="Constantia"/>
            </a:endParaRPr>
          </a:p>
          <a:p>
            <a:pPr marL="5486400">
              <a:lnSpc>
                <a:spcPct val="100000"/>
              </a:lnSpc>
              <a:spcBef>
                <a:spcPts val="120"/>
              </a:spcBef>
            </a:pPr>
            <a:r>
              <a:rPr sz="1800" spc="-5" dirty="0">
                <a:latin typeface="Constantia"/>
                <a:cs typeface="Constantia"/>
              </a:rPr>
              <a:t>Gambar </a:t>
            </a:r>
            <a:r>
              <a:rPr sz="1800" spc="-10" dirty="0">
                <a:latin typeface="Constantia"/>
                <a:cs typeface="Constantia"/>
              </a:rPr>
              <a:t>lengkung</a:t>
            </a:r>
            <a:r>
              <a:rPr sz="1800" spc="-85" dirty="0">
                <a:latin typeface="Constantia"/>
                <a:cs typeface="Constantia"/>
              </a:rPr>
              <a:t> </a:t>
            </a:r>
            <a:r>
              <a:rPr sz="1800" dirty="0">
                <a:latin typeface="Constantia"/>
                <a:cs typeface="Constantia"/>
              </a:rPr>
              <a:t>S</a:t>
            </a:r>
            <a:endParaRPr sz="1800">
              <a:latin typeface="Constantia"/>
              <a:cs typeface="Constantia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28</a:t>
            </a:fld>
            <a:endParaRPr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76145" y="119062"/>
            <a:ext cx="576135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25" dirty="0"/>
              <a:t>Percepatan</a:t>
            </a:r>
            <a:r>
              <a:rPr sz="4800" spc="-40" dirty="0"/>
              <a:t> </a:t>
            </a:r>
            <a:r>
              <a:rPr sz="4800" spc="-15" dirty="0"/>
              <a:t>Sentrifugal</a:t>
            </a:r>
            <a:endParaRPr sz="4800"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29</a:t>
            </a:fld>
            <a:endParaRPr dirty="0"/>
          </a:p>
        </p:txBody>
      </p:sp>
      <p:sp>
        <p:nvSpPr>
          <p:cNvPr id="4" name="object 4"/>
          <p:cNvSpPr txBox="1"/>
          <p:nvPr/>
        </p:nvSpPr>
        <p:spPr>
          <a:xfrm>
            <a:off x="233045" y="1311148"/>
            <a:ext cx="8753475" cy="5178425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312420" indent="-274320">
              <a:lnSpc>
                <a:spcPct val="100000"/>
              </a:lnSpc>
              <a:spcBef>
                <a:spcPts val="495"/>
              </a:spcBef>
              <a:buFont typeface="Wingdings 2"/>
              <a:buChar char=""/>
              <a:tabLst>
                <a:tab pos="311785" algn="l"/>
                <a:tab pos="312420" algn="l"/>
              </a:tabLst>
            </a:pPr>
            <a:r>
              <a:rPr sz="1700" b="1" spc="-10" dirty="0">
                <a:solidFill>
                  <a:srgbClr val="C00000"/>
                </a:solidFill>
                <a:latin typeface="Constantia"/>
                <a:cs typeface="Constantia"/>
              </a:rPr>
              <a:t>Percepatan </a:t>
            </a:r>
            <a:r>
              <a:rPr sz="1700" b="1" spc="-5" dirty="0">
                <a:solidFill>
                  <a:srgbClr val="C00000"/>
                </a:solidFill>
                <a:latin typeface="Constantia"/>
                <a:cs typeface="Constantia"/>
              </a:rPr>
              <a:t>sentrifugal </a:t>
            </a:r>
            <a:r>
              <a:rPr sz="1700" spc="-10" dirty="0">
                <a:latin typeface="Constantia"/>
                <a:cs typeface="Constantia"/>
              </a:rPr>
              <a:t>yang </a:t>
            </a:r>
            <a:r>
              <a:rPr sz="1700" spc="-5" dirty="0">
                <a:latin typeface="Constantia"/>
                <a:cs typeface="Constantia"/>
              </a:rPr>
              <a:t>timbul berpengaruh </a:t>
            </a:r>
            <a:r>
              <a:rPr sz="1700" dirty="0">
                <a:latin typeface="Constantia"/>
                <a:cs typeface="Constantia"/>
              </a:rPr>
              <a:t>pada</a:t>
            </a:r>
            <a:r>
              <a:rPr sz="1700" spc="-195" dirty="0">
                <a:latin typeface="Constantia"/>
                <a:cs typeface="Constantia"/>
              </a:rPr>
              <a:t> </a:t>
            </a:r>
            <a:r>
              <a:rPr sz="1700" dirty="0">
                <a:latin typeface="Constantia"/>
                <a:cs typeface="Constantia"/>
              </a:rPr>
              <a:t>:</a:t>
            </a:r>
            <a:endParaRPr sz="1700">
              <a:latin typeface="Constantia"/>
              <a:cs typeface="Constantia"/>
            </a:endParaRPr>
          </a:p>
          <a:p>
            <a:pPr marL="678180" lvl="1" indent="-246379">
              <a:lnSpc>
                <a:spcPct val="100000"/>
              </a:lnSpc>
              <a:spcBef>
                <a:spcPts val="400"/>
              </a:spcBef>
              <a:buClr>
                <a:srgbClr val="C00000"/>
              </a:buClr>
              <a:buFont typeface="Vivaldi"/>
              <a:buChar char="—"/>
              <a:tabLst>
                <a:tab pos="677545" algn="l"/>
                <a:tab pos="678180" algn="l"/>
              </a:tabLst>
            </a:pPr>
            <a:r>
              <a:rPr sz="1700" spc="-10" dirty="0">
                <a:latin typeface="Constantia"/>
                <a:cs typeface="Constantia"/>
              </a:rPr>
              <a:t>kenyamanan </a:t>
            </a:r>
            <a:r>
              <a:rPr sz="1700" spc="-5" dirty="0">
                <a:latin typeface="Constantia"/>
                <a:cs typeface="Constantia"/>
              </a:rPr>
              <a:t>penumpang </a:t>
            </a:r>
            <a:r>
              <a:rPr sz="1700" spc="-15" dirty="0">
                <a:latin typeface="Constantia"/>
                <a:cs typeface="Constantia"/>
              </a:rPr>
              <a:t>kereta</a:t>
            </a:r>
            <a:r>
              <a:rPr sz="1700" spc="-165" dirty="0">
                <a:latin typeface="Constantia"/>
                <a:cs typeface="Constantia"/>
              </a:rPr>
              <a:t> </a:t>
            </a:r>
            <a:r>
              <a:rPr sz="1700" dirty="0">
                <a:latin typeface="Constantia"/>
                <a:cs typeface="Constantia"/>
              </a:rPr>
              <a:t>api,</a:t>
            </a:r>
            <a:endParaRPr sz="1700">
              <a:latin typeface="Constantia"/>
              <a:cs typeface="Constantia"/>
            </a:endParaRPr>
          </a:p>
          <a:p>
            <a:pPr marL="678180" lvl="1" indent="-246379">
              <a:lnSpc>
                <a:spcPct val="100000"/>
              </a:lnSpc>
              <a:spcBef>
                <a:spcPts val="405"/>
              </a:spcBef>
              <a:buClr>
                <a:srgbClr val="C00000"/>
              </a:buClr>
              <a:buFont typeface="Vivaldi"/>
              <a:buChar char="—"/>
              <a:tabLst>
                <a:tab pos="677545" algn="l"/>
                <a:tab pos="678180" algn="l"/>
              </a:tabLst>
            </a:pPr>
            <a:r>
              <a:rPr sz="1700" spc="-15" dirty="0">
                <a:latin typeface="Constantia"/>
                <a:cs typeface="Constantia"/>
              </a:rPr>
              <a:t>tergesernya </a:t>
            </a:r>
            <a:r>
              <a:rPr sz="1700" spc="-25" dirty="0">
                <a:latin typeface="Constantia"/>
                <a:cs typeface="Constantia"/>
              </a:rPr>
              <a:t>(ke </a:t>
            </a:r>
            <a:r>
              <a:rPr sz="1700" spc="-5" dirty="0">
                <a:latin typeface="Constantia"/>
                <a:cs typeface="Constantia"/>
              </a:rPr>
              <a:t>arah </a:t>
            </a:r>
            <a:r>
              <a:rPr sz="1700" dirty="0">
                <a:latin typeface="Constantia"/>
                <a:cs typeface="Constantia"/>
              </a:rPr>
              <a:t>luar) </a:t>
            </a:r>
            <a:r>
              <a:rPr sz="1700" spc="-5" dirty="0">
                <a:latin typeface="Constantia"/>
                <a:cs typeface="Constantia"/>
              </a:rPr>
              <a:t>barang-barang didalam </a:t>
            </a:r>
            <a:r>
              <a:rPr sz="1700" spc="-10" dirty="0">
                <a:latin typeface="Constantia"/>
                <a:cs typeface="Constantia"/>
              </a:rPr>
              <a:t>kereta/gerbong/ lokomotif,</a:t>
            </a:r>
            <a:r>
              <a:rPr sz="1700" spc="-295" dirty="0">
                <a:latin typeface="Constantia"/>
                <a:cs typeface="Constantia"/>
              </a:rPr>
              <a:t> </a:t>
            </a:r>
            <a:r>
              <a:rPr sz="1700" spc="-5" dirty="0">
                <a:latin typeface="Constantia"/>
                <a:cs typeface="Constantia"/>
              </a:rPr>
              <a:t>dan</a:t>
            </a:r>
            <a:endParaRPr sz="1700">
              <a:latin typeface="Constantia"/>
              <a:cs typeface="Constantia"/>
            </a:endParaRPr>
          </a:p>
          <a:p>
            <a:pPr marL="678180" marR="332105" lvl="1" indent="-246379">
              <a:lnSpc>
                <a:spcPct val="100000"/>
              </a:lnSpc>
              <a:spcBef>
                <a:spcPts val="420"/>
              </a:spcBef>
              <a:buClr>
                <a:srgbClr val="C00000"/>
              </a:buClr>
              <a:buFont typeface="Vivaldi"/>
              <a:buChar char="—"/>
              <a:tabLst>
                <a:tab pos="677545" algn="l"/>
                <a:tab pos="678180" algn="l"/>
              </a:tabLst>
            </a:pPr>
            <a:r>
              <a:rPr sz="1700" spc="-15" dirty="0">
                <a:latin typeface="Constantia"/>
                <a:cs typeface="Constantia"/>
              </a:rPr>
              <a:t>gaya</a:t>
            </a:r>
            <a:r>
              <a:rPr sz="1700" spc="-85" dirty="0">
                <a:latin typeface="Constantia"/>
                <a:cs typeface="Constantia"/>
              </a:rPr>
              <a:t> </a:t>
            </a:r>
            <a:r>
              <a:rPr sz="1700" spc="-5" dirty="0">
                <a:latin typeface="Constantia"/>
                <a:cs typeface="Constantia"/>
              </a:rPr>
              <a:t>sentrifugal</a:t>
            </a:r>
            <a:r>
              <a:rPr sz="1700" spc="-40" dirty="0">
                <a:latin typeface="Constantia"/>
                <a:cs typeface="Constantia"/>
              </a:rPr>
              <a:t> </a:t>
            </a:r>
            <a:r>
              <a:rPr sz="1700" spc="-10" dirty="0">
                <a:latin typeface="Constantia"/>
                <a:cs typeface="Constantia"/>
              </a:rPr>
              <a:t>yang </a:t>
            </a:r>
            <a:r>
              <a:rPr sz="1700" spc="-5" dirty="0">
                <a:latin typeface="Constantia"/>
                <a:cs typeface="Constantia"/>
              </a:rPr>
              <a:t>berpengaruh</a:t>
            </a:r>
            <a:r>
              <a:rPr sz="1700" spc="-60" dirty="0">
                <a:latin typeface="Constantia"/>
                <a:cs typeface="Constantia"/>
              </a:rPr>
              <a:t> </a:t>
            </a:r>
            <a:r>
              <a:rPr sz="1700" dirty="0">
                <a:latin typeface="Constantia"/>
                <a:cs typeface="Constantia"/>
              </a:rPr>
              <a:t>pada</a:t>
            </a:r>
            <a:r>
              <a:rPr sz="1700" spc="-60" dirty="0">
                <a:latin typeface="Constantia"/>
                <a:cs typeface="Constantia"/>
              </a:rPr>
              <a:t> </a:t>
            </a:r>
            <a:r>
              <a:rPr sz="1700" spc="-10" dirty="0">
                <a:latin typeface="Constantia"/>
                <a:cs typeface="Constantia"/>
              </a:rPr>
              <a:t>keausan</a:t>
            </a:r>
            <a:r>
              <a:rPr sz="1700" spc="-50" dirty="0">
                <a:latin typeface="Constantia"/>
                <a:cs typeface="Constantia"/>
              </a:rPr>
              <a:t> </a:t>
            </a:r>
            <a:r>
              <a:rPr sz="1700" spc="-5" dirty="0">
                <a:latin typeface="Constantia"/>
                <a:cs typeface="Constantia"/>
              </a:rPr>
              <a:t>rel</a:t>
            </a:r>
            <a:r>
              <a:rPr sz="1700" spc="-60" dirty="0">
                <a:latin typeface="Constantia"/>
                <a:cs typeface="Constantia"/>
              </a:rPr>
              <a:t> </a:t>
            </a:r>
            <a:r>
              <a:rPr sz="1700" spc="-5" dirty="0">
                <a:latin typeface="Constantia"/>
                <a:cs typeface="Constantia"/>
              </a:rPr>
              <a:t>dan</a:t>
            </a:r>
            <a:r>
              <a:rPr sz="1700" spc="-35" dirty="0">
                <a:latin typeface="Constantia"/>
                <a:cs typeface="Constantia"/>
              </a:rPr>
              <a:t> </a:t>
            </a:r>
            <a:r>
              <a:rPr sz="1700" spc="-15" dirty="0">
                <a:latin typeface="Constantia"/>
                <a:cs typeface="Constantia"/>
              </a:rPr>
              <a:t>bahaya</a:t>
            </a:r>
            <a:r>
              <a:rPr sz="1700" spc="-65" dirty="0">
                <a:latin typeface="Constantia"/>
                <a:cs typeface="Constantia"/>
              </a:rPr>
              <a:t> </a:t>
            </a:r>
            <a:r>
              <a:rPr sz="1700" spc="-10" dirty="0">
                <a:latin typeface="Constantia"/>
                <a:cs typeface="Constantia"/>
              </a:rPr>
              <a:t>tergulingnya</a:t>
            </a:r>
            <a:r>
              <a:rPr sz="1700" spc="-60" dirty="0">
                <a:latin typeface="Constantia"/>
                <a:cs typeface="Constantia"/>
              </a:rPr>
              <a:t> </a:t>
            </a:r>
            <a:r>
              <a:rPr sz="1700" spc="-15" dirty="0">
                <a:latin typeface="Constantia"/>
                <a:cs typeface="Constantia"/>
              </a:rPr>
              <a:t>kereta  </a:t>
            </a:r>
            <a:r>
              <a:rPr sz="1700" dirty="0">
                <a:latin typeface="Constantia"/>
                <a:cs typeface="Constantia"/>
              </a:rPr>
              <a:t>api.</a:t>
            </a:r>
            <a:endParaRPr sz="1700">
              <a:latin typeface="Constantia"/>
              <a:cs typeface="Constantia"/>
            </a:endParaRPr>
          </a:p>
          <a:p>
            <a:pPr marL="273685" marR="2402205" indent="-273685" algn="r">
              <a:lnSpc>
                <a:spcPct val="100000"/>
              </a:lnSpc>
              <a:spcBef>
                <a:spcPts val="1200"/>
              </a:spcBef>
              <a:buClr>
                <a:srgbClr val="C00000"/>
              </a:buClr>
              <a:buFont typeface="Wingdings 2"/>
              <a:buChar char=""/>
              <a:tabLst>
                <a:tab pos="273685" algn="l"/>
                <a:tab pos="312420" algn="l"/>
              </a:tabLst>
            </a:pPr>
            <a:r>
              <a:rPr sz="1700" spc="-15" dirty="0">
                <a:latin typeface="Constantia"/>
                <a:cs typeface="Constantia"/>
              </a:rPr>
              <a:t>Untuk </a:t>
            </a:r>
            <a:r>
              <a:rPr sz="1700" spc="-5" dirty="0">
                <a:latin typeface="Constantia"/>
                <a:cs typeface="Constantia"/>
              </a:rPr>
              <a:t>mengatasi pengaruh tersebut, dilakukan </a:t>
            </a:r>
            <a:r>
              <a:rPr sz="1700" spc="-10" dirty="0">
                <a:latin typeface="Constantia"/>
                <a:cs typeface="Constantia"/>
              </a:rPr>
              <a:t>langkah </a:t>
            </a:r>
            <a:r>
              <a:rPr sz="1700" spc="-5" dirty="0">
                <a:latin typeface="Constantia"/>
                <a:cs typeface="Constantia"/>
              </a:rPr>
              <a:t>berikut</a:t>
            </a:r>
            <a:r>
              <a:rPr sz="1700" spc="-120" dirty="0">
                <a:latin typeface="Constantia"/>
                <a:cs typeface="Constantia"/>
              </a:rPr>
              <a:t> </a:t>
            </a:r>
            <a:r>
              <a:rPr sz="1700" dirty="0">
                <a:latin typeface="Constantia"/>
                <a:cs typeface="Constantia"/>
              </a:rPr>
              <a:t>:</a:t>
            </a:r>
            <a:endParaRPr sz="1700">
              <a:latin typeface="Constantia"/>
              <a:cs typeface="Constantia"/>
            </a:endParaRPr>
          </a:p>
          <a:p>
            <a:pPr marL="245745" marR="2379345" lvl="1" indent="-245745" algn="r">
              <a:lnSpc>
                <a:spcPct val="100000"/>
              </a:lnSpc>
              <a:spcBef>
                <a:spcPts val="400"/>
              </a:spcBef>
              <a:buClr>
                <a:srgbClr val="C00000"/>
              </a:buClr>
              <a:buFont typeface="Vivaldi"/>
              <a:buChar char="—"/>
              <a:tabLst>
                <a:tab pos="245745" algn="l"/>
                <a:tab pos="246379" algn="l"/>
              </a:tabLst>
            </a:pPr>
            <a:r>
              <a:rPr sz="1700" spc="-5" dirty="0">
                <a:latin typeface="Constantia"/>
                <a:cs typeface="Constantia"/>
              </a:rPr>
              <a:t>pemilihan </a:t>
            </a:r>
            <a:r>
              <a:rPr sz="1700" dirty="0">
                <a:latin typeface="Constantia"/>
                <a:cs typeface="Constantia"/>
              </a:rPr>
              <a:t>jari-jari </a:t>
            </a:r>
            <a:r>
              <a:rPr sz="1700" spc="-10" dirty="0">
                <a:latin typeface="Constantia"/>
                <a:cs typeface="Constantia"/>
              </a:rPr>
              <a:t>lengkung </a:t>
            </a:r>
            <a:r>
              <a:rPr sz="1700" spc="-5" dirty="0">
                <a:latin typeface="Constantia"/>
                <a:cs typeface="Constantia"/>
              </a:rPr>
              <a:t>horizontal (R) </a:t>
            </a:r>
            <a:r>
              <a:rPr sz="1700" spc="-10" dirty="0">
                <a:latin typeface="Constantia"/>
                <a:cs typeface="Constantia"/>
              </a:rPr>
              <a:t>yang cukup</a:t>
            </a:r>
            <a:r>
              <a:rPr sz="1700" spc="-120" dirty="0">
                <a:latin typeface="Constantia"/>
                <a:cs typeface="Constantia"/>
              </a:rPr>
              <a:t> </a:t>
            </a:r>
            <a:r>
              <a:rPr sz="1700" spc="-25" dirty="0">
                <a:latin typeface="Constantia"/>
                <a:cs typeface="Constantia"/>
              </a:rPr>
              <a:t>besar,</a:t>
            </a:r>
            <a:endParaRPr sz="1700">
              <a:latin typeface="Constantia"/>
              <a:cs typeface="Constantia"/>
            </a:endParaRPr>
          </a:p>
          <a:p>
            <a:pPr marL="678180" lvl="1" indent="-246379">
              <a:lnSpc>
                <a:spcPct val="100000"/>
              </a:lnSpc>
              <a:spcBef>
                <a:spcPts val="420"/>
              </a:spcBef>
              <a:buClr>
                <a:srgbClr val="C00000"/>
              </a:buClr>
              <a:buFont typeface="Vivaldi"/>
              <a:buChar char="—"/>
              <a:tabLst>
                <a:tab pos="677545" algn="l"/>
                <a:tab pos="678180" algn="l"/>
              </a:tabLst>
            </a:pPr>
            <a:r>
              <a:rPr sz="1700" spc="-5" dirty="0">
                <a:latin typeface="Constantia"/>
                <a:cs typeface="Constantia"/>
              </a:rPr>
              <a:t>pembatasan </a:t>
            </a:r>
            <a:r>
              <a:rPr sz="1700" spc="-10" dirty="0">
                <a:latin typeface="Constantia"/>
                <a:cs typeface="Constantia"/>
              </a:rPr>
              <a:t>kecepatan </a:t>
            </a:r>
            <a:r>
              <a:rPr sz="1700" spc="-15" dirty="0">
                <a:latin typeface="Constantia"/>
                <a:cs typeface="Constantia"/>
              </a:rPr>
              <a:t>kereta </a:t>
            </a:r>
            <a:r>
              <a:rPr sz="1700" dirty="0">
                <a:latin typeface="Constantia"/>
                <a:cs typeface="Constantia"/>
              </a:rPr>
              <a:t>api </a:t>
            </a:r>
            <a:r>
              <a:rPr sz="1700" spc="-5" dirty="0">
                <a:latin typeface="Constantia"/>
                <a:cs typeface="Constantia"/>
              </a:rPr>
              <a:t>(V),</a:t>
            </a:r>
            <a:r>
              <a:rPr sz="1700" spc="-229" dirty="0">
                <a:latin typeface="Constantia"/>
                <a:cs typeface="Constantia"/>
              </a:rPr>
              <a:t> </a:t>
            </a:r>
            <a:r>
              <a:rPr sz="1700" spc="-5" dirty="0">
                <a:latin typeface="Constantia"/>
                <a:cs typeface="Constantia"/>
              </a:rPr>
              <a:t>dan</a:t>
            </a:r>
            <a:endParaRPr sz="1700">
              <a:latin typeface="Constantia"/>
              <a:cs typeface="Constantia"/>
            </a:endParaRPr>
          </a:p>
          <a:p>
            <a:pPr marL="678180" lvl="1" indent="-246379">
              <a:lnSpc>
                <a:spcPct val="100000"/>
              </a:lnSpc>
              <a:spcBef>
                <a:spcPts val="405"/>
              </a:spcBef>
              <a:buClr>
                <a:srgbClr val="C00000"/>
              </a:buClr>
              <a:buFont typeface="Vivaldi"/>
              <a:buChar char="—"/>
              <a:tabLst>
                <a:tab pos="677545" algn="l"/>
                <a:tab pos="678180" algn="l"/>
              </a:tabLst>
            </a:pPr>
            <a:r>
              <a:rPr sz="1700" spc="-5" dirty="0">
                <a:latin typeface="Constantia"/>
                <a:cs typeface="Constantia"/>
              </a:rPr>
              <a:t>peninggian rel sebelah</a:t>
            </a:r>
            <a:r>
              <a:rPr sz="1700" spc="-110" dirty="0">
                <a:latin typeface="Constantia"/>
                <a:cs typeface="Constantia"/>
              </a:rPr>
              <a:t> </a:t>
            </a:r>
            <a:r>
              <a:rPr sz="1700" spc="-30" dirty="0">
                <a:latin typeface="Constantia"/>
                <a:cs typeface="Constantia"/>
              </a:rPr>
              <a:t>luar.</a:t>
            </a:r>
            <a:endParaRPr sz="1700">
              <a:latin typeface="Constantia"/>
              <a:cs typeface="Constantia"/>
            </a:endParaRPr>
          </a:p>
          <a:p>
            <a:pPr marL="312420" marR="30480" indent="-274320" algn="just">
              <a:lnSpc>
                <a:spcPct val="100000"/>
              </a:lnSpc>
              <a:spcBef>
                <a:spcPts val="1200"/>
              </a:spcBef>
              <a:buClr>
                <a:srgbClr val="C00000"/>
              </a:buClr>
              <a:buFont typeface="Wingdings 2"/>
              <a:buChar char=""/>
              <a:tabLst>
                <a:tab pos="312420" algn="l"/>
              </a:tabLst>
            </a:pPr>
            <a:r>
              <a:rPr sz="1700" spc="-5" dirty="0">
                <a:latin typeface="Constantia"/>
                <a:cs typeface="Constantia"/>
              </a:rPr>
              <a:t>Dengan pertimbangan </a:t>
            </a:r>
            <a:r>
              <a:rPr sz="1700" spc="-10" dirty="0">
                <a:latin typeface="Constantia"/>
                <a:cs typeface="Constantia"/>
              </a:rPr>
              <a:t>kenyamanan </a:t>
            </a:r>
            <a:r>
              <a:rPr sz="1700" spc="-5" dirty="0">
                <a:latin typeface="Constantia"/>
                <a:cs typeface="Constantia"/>
              </a:rPr>
              <a:t>penumpang </a:t>
            </a:r>
            <a:r>
              <a:rPr sz="1700" spc="-10" dirty="0">
                <a:latin typeface="Constantia"/>
                <a:cs typeface="Constantia"/>
              </a:rPr>
              <a:t>tetap </a:t>
            </a:r>
            <a:r>
              <a:rPr sz="1700" spc="-5" dirty="0">
                <a:latin typeface="Constantia"/>
                <a:cs typeface="Constantia"/>
              </a:rPr>
              <a:t>terjaga dan barang </a:t>
            </a:r>
            <a:r>
              <a:rPr sz="1700" spc="-10" dirty="0">
                <a:latin typeface="Constantia"/>
                <a:cs typeface="Constantia"/>
              </a:rPr>
              <a:t>barang </a:t>
            </a:r>
            <a:r>
              <a:rPr sz="1700" spc="-5" dirty="0">
                <a:latin typeface="Constantia"/>
                <a:cs typeface="Constantia"/>
              </a:rPr>
              <a:t>di </a:t>
            </a:r>
            <a:r>
              <a:rPr sz="1700" spc="-10" dirty="0">
                <a:latin typeface="Constantia"/>
                <a:cs typeface="Constantia"/>
              </a:rPr>
              <a:t>dalam  kereta/gerbong/lokomotif </a:t>
            </a:r>
            <a:r>
              <a:rPr sz="1700" spc="-5" dirty="0">
                <a:latin typeface="Constantia"/>
                <a:cs typeface="Constantia"/>
              </a:rPr>
              <a:t>tidak </a:t>
            </a:r>
            <a:r>
              <a:rPr sz="1700" spc="-10" dirty="0">
                <a:latin typeface="Constantia"/>
                <a:cs typeface="Constantia"/>
              </a:rPr>
              <a:t>bergeser </a:t>
            </a:r>
            <a:r>
              <a:rPr sz="1700" dirty="0">
                <a:latin typeface="Wingdings"/>
                <a:cs typeface="Wingdings"/>
              </a:rPr>
              <a:t>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10" dirty="0">
                <a:latin typeface="Constantia"/>
                <a:cs typeface="Constantia"/>
              </a:rPr>
              <a:t>percepatan </a:t>
            </a:r>
            <a:r>
              <a:rPr sz="1700" spc="-5" dirty="0">
                <a:latin typeface="Constantia"/>
                <a:cs typeface="Constantia"/>
              </a:rPr>
              <a:t>sentrifugal </a:t>
            </a:r>
            <a:r>
              <a:rPr sz="1700" spc="-10" dirty="0">
                <a:latin typeface="Constantia"/>
                <a:cs typeface="Constantia"/>
              </a:rPr>
              <a:t>yang </a:t>
            </a:r>
            <a:r>
              <a:rPr sz="1700" spc="-5" dirty="0">
                <a:latin typeface="Constantia"/>
                <a:cs typeface="Constantia"/>
              </a:rPr>
              <a:t>terjadi </a:t>
            </a:r>
            <a:r>
              <a:rPr sz="1700" dirty="0">
                <a:latin typeface="Constantia"/>
                <a:cs typeface="Constantia"/>
              </a:rPr>
              <a:t>perlu  </a:t>
            </a:r>
            <a:r>
              <a:rPr sz="1700" spc="-5" dirty="0">
                <a:latin typeface="Constantia"/>
                <a:cs typeface="Constantia"/>
              </a:rPr>
              <a:t>dibatasi</a:t>
            </a:r>
            <a:r>
              <a:rPr sz="1700" spc="10" dirty="0">
                <a:latin typeface="Constantia"/>
                <a:cs typeface="Constantia"/>
              </a:rPr>
              <a:t> </a:t>
            </a:r>
            <a:r>
              <a:rPr sz="1700" dirty="0">
                <a:latin typeface="Constantia"/>
                <a:cs typeface="Constantia"/>
              </a:rPr>
              <a:t>:</a:t>
            </a:r>
            <a:endParaRPr sz="1700">
              <a:latin typeface="Constantia"/>
              <a:cs typeface="Constantia"/>
            </a:endParaRPr>
          </a:p>
          <a:p>
            <a:pPr marR="669290" algn="ctr">
              <a:lnSpc>
                <a:spcPct val="100000"/>
              </a:lnSpc>
              <a:spcBef>
                <a:spcPts val="1520"/>
              </a:spcBef>
            </a:pPr>
            <a:r>
              <a:rPr sz="2800" spc="90" dirty="0">
                <a:latin typeface="Cambria Math"/>
                <a:cs typeface="Cambria Math"/>
              </a:rPr>
              <a:t>𝑎</a:t>
            </a:r>
            <a:r>
              <a:rPr sz="3075" spc="135" baseline="-16260" dirty="0">
                <a:latin typeface="Cambria Math"/>
                <a:cs typeface="Cambria Math"/>
              </a:rPr>
              <a:t>𝑚𝑎𝑘𝑠  </a:t>
            </a:r>
            <a:r>
              <a:rPr sz="2800" dirty="0">
                <a:latin typeface="Constantia"/>
                <a:cs typeface="Constantia"/>
              </a:rPr>
              <a:t>= </a:t>
            </a:r>
            <a:r>
              <a:rPr sz="2400" spc="-15" dirty="0">
                <a:latin typeface="Constantia"/>
                <a:cs typeface="Constantia"/>
              </a:rPr>
              <a:t>0.0478 </a:t>
            </a:r>
            <a:r>
              <a:rPr sz="2400" dirty="0">
                <a:latin typeface="Constantia"/>
                <a:cs typeface="Constantia"/>
              </a:rPr>
              <a:t>.</a:t>
            </a:r>
            <a:r>
              <a:rPr sz="2400" spc="-409" dirty="0">
                <a:latin typeface="Constantia"/>
                <a:cs typeface="Constantia"/>
              </a:rPr>
              <a:t> </a:t>
            </a:r>
            <a:r>
              <a:rPr sz="2400" dirty="0">
                <a:latin typeface="Constantia"/>
                <a:cs typeface="Constantia"/>
              </a:rPr>
              <a:t>g</a:t>
            </a:r>
            <a:endParaRPr sz="2400">
              <a:latin typeface="Constantia"/>
              <a:cs typeface="Constantia"/>
            </a:endParaRPr>
          </a:p>
          <a:p>
            <a:pPr marL="393700">
              <a:lnSpc>
                <a:spcPct val="100000"/>
              </a:lnSpc>
              <a:spcBef>
                <a:spcPts val="1480"/>
              </a:spcBef>
            </a:pPr>
            <a:r>
              <a:rPr sz="1700" spc="-5" dirty="0">
                <a:latin typeface="Constantia"/>
                <a:cs typeface="Constantia"/>
              </a:rPr>
              <a:t>dengan</a:t>
            </a:r>
            <a:r>
              <a:rPr sz="1700" spc="-40" dirty="0">
                <a:latin typeface="Constantia"/>
                <a:cs typeface="Constantia"/>
              </a:rPr>
              <a:t> </a:t>
            </a:r>
            <a:r>
              <a:rPr sz="1700" dirty="0">
                <a:latin typeface="Constantia"/>
                <a:cs typeface="Constantia"/>
              </a:rPr>
              <a:t>:</a:t>
            </a:r>
            <a:endParaRPr sz="1700">
              <a:latin typeface="Constantia"/>
              <a:cs typeface="Constantia"/>
            </a:endParaRPr>
          </a:p>
          <a:p>
            <a:pPr marL="668020">
              <a:lnSpc>
                <a:spcPct val="100000"/>
              </a:lnSpc>
              <a:spcBef>
                <a:spcPts val="405"/>
              </a:spcBef>
            </a:pPr>
            <a:r>
              <a:rPr sz="1700" dirty="0">
                <a:latin typeface="Constantia"/>
                <a:cs typeface="Constantia"/>
              </a:rPr>
              <a:t>g = </a:t>
            </a:r>
            <a:r>
              <a:rPr sz="1700" spc="-5" dirty="0">
                <a:latin typeface="Constantia"/>
                <a:cs typeface="Constantia"/>
              </a:rPr>
              <a:t>percepatan </a:t>
            </a:r>
            <a:r>
              <a:rPr sz="1700" spc="-10" dirty="0">
                <a:latin typeface="Constantia"/>
                <a:cs typeface="Constantia"/>
              </a:rPr>
              <a:t>gravitasi </a:t>
            </a:r>
            <a:r>
              <a:rPr sz="1700" dirty="0">
                <a:latin typeface="Constantia"/>
                <a:cs typeface="Constantia"/>
              </a:rPr>
              <a:t>( </a:t>
            </a:r>
            <a:r>
              <a:rPr sz="1700" spc="-5" dirty="0">
                <a:latin typeface="Constantia"/>
                <a:cs typeface="Constantia"/>
              </a:rPr>
              <a:t>m/detik</a:t>
            </a:r>
            <a:r>
              <a:rPr sz="1700" spc="-165" dirty="0">
                <a:latin typeface="Constantia"/>
                <a:cs typeface="Constantia"/>
              </a:rPr>
              <a:t> </a:t>
            </a:r>
            <a:r>
              <a:rPr sz="1725" spc="-7" baseline="24154" dirty="0">
                <a:latin typeface="Constantia"/>
                <a:cs typeface="Constantia"/>
              </a:rPr>
              <a:t>2 </a:t>
            </a:r>
            <a:r>
              <a:rPr sz="1700" dirty="0">
                <a:latin typeface="Constantia"/>
                <a:cs typeface="Constantia"/>
              </a:rPr>
              <a:t>)</a:t>
            </a:r>
            <a:endParaRPr sz="17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-84083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1523" y="2780919"/>
            <a:ext cx="5257165" cy="1728470"/>
          </a:xfrm>
          <a:custGeom>
            <a:avLst/>
            <a:gdLst/>
            <a:ahLst/>
            <a:cxnLst/>
            <a:rect l="l" t="t" r="r" b="b"/>
            <a:pathLst>
              <a:path w="5257165" h="1728470">
                <a:moveTo>
                  <a:pt x="4392485" y="0"/>
                </a:moveTo>
                <a:lnTo>
                  <a:pt x="0" y="0"/>
                </a:lnTo>
                <a:lnTo>
                  <a:pt x="0" y="1728215"/>
                </a:lnTo>
                <a:lnTo>
                  <a:pt x="4392485" y="1728215"/>
                </a:lnTo>
                <a:lnTo>
                  <a:pt x="5256593" y="864107"/>
                </a:lnTo>
                <a:lnTo>
                  <a:pt x="4392485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51523" y="2780919"/>
            <a:ext cx="5257165" cy="1728470"/>
          </a:xfrm>
          <a:custGeom>
            <a:avLst/>
            <a:gdLst/>
            <a:ahLst/>
            <a:cxnLst/>
            <a:rect l="l" t="t" r="r" b="b"/>
            <a:pathLst>
              <a:path w="5257165" h="1728470">
                <a:moveTo>
                  <a:pt x="0" y="0"/>
                </a:moveTo>
                <a:lnTo>
                  <a:pt x="4392485" y="0"/>
                </a:lnTo>
                <a:lnTo>
                  <a:pt x="5256593" y="864107"/>
                </a:lnTo>
                <a:lnTo>
                  <a:pt x="4392485" y="1728215"/>
                </a:lnTo>
                <a:lnTo>
                  <a:pt x="0" y="1728215"/>
                </a:lnTo>
                <a:lnTo>
                  <a:pt x="0" y="0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12812" y="3364483"/>
            <a:ext cx="350329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10" dirty="0">
                <a:latin typeface="Constantia"/>
                <a:cs typeface="Constantia"/>
              </a:rPr>
              <a:t>PENINGGIAN</a:t>
            </a:r>
            <a:r>
              <a:rPr sz="3200" b="1" spc="-50" dirty="0">
                <a:latin typeface="Constantia"/>
                <a:cs typeface="Constantia"/>
              </a:rPr>
              <a:t> </a:t>
            </a:r>
            <a:r>
              <a:rPr sz="3200" b="1" spc="-5" dirty="0">
                <a:latin typeface="Constantia"/>
                <a:cs typeface="Constantia"/>
              </a:rPr>
              <a:t>REL</a:t>
            </a:r>
            <a:endParaRPr sz="3200">
              <a:latin typeface="Constantia"/>
              <a:cs typeface="Constantia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30</a:t>
            </a:fld>
            <a:endParaRPr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684779" y="119062"/>
            <a:ext cx="373951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5" dirty="0"/>
              <a:t>Peninggian</a:t>
            </a:r>
            <a:r>
              <a:rPr sz="4800" spc="-100" dirty="0"/>
              <a:t> </a:t>
            </a:r>
            <a:r>
              <a:rPr sz="4800" spc="-35" dirty="0"/>
              <a:t>Rel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258445" y="1502981"/>
            <a:ext cx="8696325" cy="1093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indent="-274320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Font typeface="Wingdings 2"/>
              <a:buChar char=""/>
              <a:tabLst>
                <a:tab pos="286385" algn="l"/>
                <a:tab pos="287020" algn="l"/>
              </a:tabLst>
            </a:pPr>
            <a:r>
              <a:rPr sz="2000" spc="-10" dirty="0">
                <a:latin typeface="Constantia"/>
                <a:cs typeface="Constantia"/>
              </a:rPr>
              <a:t>Peninggian rel </a:t>
            </a:r>
            <a:r>
              <a:rPr sz="2000" dirty="0">
                <a:latin typeface="Constantia"/>
                <a:cs typeface="Constantia"/>
              </a:rPr>
              <a:t>: </a:t>
            </a:r>
            <a:r>
              <a:rPr sz="2000" spc="-5" dirty="0">
                <a:latin typeface="Constantia"/>
                <a:cs typeface="Constantia"/>
              </a:rPr>
              <a:t>akibat </a:t>
            </a:r>
            <a:r>
              <a:rPr sz="2000" spc="-10" dirty="0">
                <a:latin typeface="Constantia"/>
                <a:cs typeface="Constantia"/>
              </a:rPr>
              <a:t>adanya </a:t>
            </a:r>
            <a:r>
              <a:rPr sz="2000" spc="-15" dirty="0">
                <a:latin typeface="Constantia"/>
                <a:cs typeface="Constantia"/>
              </a:rPr>
              <a:t>gaya </a:t>
            </a:r>
            <a:r>
              <a:rPr sz="2000" spc="-5" dirty="0">
                <a:latin typeface="Constantia"/>
                <a:cs typeface="Constantia"/>
              </a:rPr>
              <a:t>sentrifugal </a:t>
            </a:r>
            <a:r>
              <a:rPr sz="2000" dirty="0">
                <a:latin typeface="Constantia"/>
                <a:cs typeface="Constantia"/>
              </a:rPr>
              <a:t>pada </a:t>
            </a:r>
            <a:r>
              <a:rPr sz="2000" spc="-10" dirty="0">
                <a:latin typeface="Constantia"/>
                <a:cs typeface="Constantia"/>
              </a:rPr>
              <a:t>lengkung</a:t>
            </a:r>
            <a:r>
              <a:rPr sz="2000" spc="-65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horizontal,</a:t>
            </a:r>
            <a:endParaRPr sz="2000">
              <a:latin typeface="Constantia"/>
              <a:cs typeface="Constantia"/>
            </a:endParaRPr>
          </a:p>
          <a:p>
            <a:pPr marL="287020">
              <a:lnSpc>
                <a:spcPct val="100000"/>
              </a:lnSpc>
            </a:pPr>
            <a:r>
              <a:rPr sz="2000" spc="-5" dirty="0">
                <a:latin typeface="Constantia"/>
                <a:cs typeface="Constantia"/>
              </a:rPr>
              <a:t>sehingga memerlukan peninggian </a:t>
            </a:r>
            <a:r>
              <a:rPr sz="2000" dirty="0">
                <a:latin typeface="Constantia"/>
                <a:cs typeface="Constantia"/>
              </a:rPr>
              <a:t>pada bagian </a:t>
            </a:r>
            <a:r>
              <a:rPr sz="2000" spc="-10" dirty="0">
                <a:latin typeface="Constantia"/>
                <a:cs typeface="Constantia"/>
              </a:rPr>
              <a:t>rel</a:t>
            </a:r>
            <a:r>
              <a:rPr sz="2000" spc="-260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luarnya.</a:t>
            </a:r>
            <a:endParaRPr sz="2000">
              <a:latin typeface="Constantia"/>
              <a:cs typeface="Constantia"/>
            </a:endParaRPr>
          </a:p>
          <a:p>
            <a:pPr marL="287020" indent="-274320">
              <a:lnSpc>
                <a:spcPct val="100000"/>
              </a:lnSpc>
              <a:spcBef>
                <a:spcPts val="1205"/>
              </a:spcBef>
              <a:buClr>
                <a:srgbClr val="C00000"/>
              </a:buClr>
              <a:buFont typeface="Wingdings 2"/>
              <a:buChar char=""/>
              <a:tabLst>
                <a:tab pos="286385" algn="l"/>
                <a:tab pos="287020" algn="l"/>
              </a:tabLst>
            </a:pPr>
            <a:r>
              <a:rPr sz="2000" spc="-10" dirty="0">
                <a:latin typeface="Constantia"/>
                <a:cs typeface="Constantia"/>
              </a:rPr>
              <a:t>Kategori </a:t>
            </a:r>
            <a:r>
              <a:rPr sz="2000" spc="-5" dirty="0">
                <a:latin typeface="Constantia"/>
                <a:cs typeface="Constantia"/>
              </a:rPr>
              <a:t>peninggian </a:t>
            </a:r>
            <a:r>
              <a:rPr sz="2000" spc="-10" dirty="0">
                <a:latin typeface="Constantia"/>
                <a:cs typeface="Constantia"/>
              </a:rPr>
              <a:t>rel </a:t>
            </a:r>
            <a:r>
              <a:rPr sz="2000" dirty="0">
                <a:latin typeface="Constantia"/>
                <a:cs typeface="Constantia"/>
              </a:rPr>
              <a:t>di dalam </a:t>
            </a:r>
            <a:r>
              <a:rPr sz="2000" spc="-10" dirty="0">
                <a:latin typeface="Constantia"/>
                <a:cs typeface="Constantia"/>
              </a:rPr>
              <a:t>perancangan </a:t>
            </a:r>
            <a:r>
              <a:rPr sz="2000" spc="-5" dirty="0">
                <a:latin typeface="Constantia"/>
                <a:cs typeface="Constantia"/>
              </a:rPr>
              <a:t>lengkung </a:t>
            </a:r>
            <a:r>
              <a:rPr sz="2000" spc="-10" dirty="0">
                <a:latin typeface="Constantia"/>
                <a:cs typeface="Constantia"/>
              </a:rPr>
              <a:t>horizontal</a:t>
            </a:r>
            <a:r>
              <a:rPr sz="2000" spc="-254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330447" y="3138924"/>
            <a:ext cx="3823212" cy="8717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065654" y="3394075"/>
            <a:ext cx="235013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0" dirty="0">
                <a:solidFill>
                  <a:srgbClr val="FFFFFF"/>
                </a:solidFill>
                <a:latin typeface="Constantia"/>
                <a:cs typeface="Constantia"/>
              </a:rPr>
              <a:t>Peninggian</a:t>
            </a:r>
            <a:r>
              <a:rPr sz="2000" b="1" spc="-114" dirty="0">
                <a:solidFill>
                  <a:srgbClr val="FFFFFF"/>
                </a:solidFill>
                <a:latin typeface="Constantia"/>
                <a:cs typeface="Constantia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Constantia"/>
                <a:cs typeface="Constantia"/>
              </a:rPr>
              <a:t>Normal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696970" y="4218413"/>
            <a:ext cx="3825749" cy="87428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284220" y="4474591"/>
            <a:ext cx="264604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0" dirty="0">
                <a:solidFill>
                  <a:srgbClr val="FFFFFF"/>
                </a:solidFill>
                <a:latin typeface="Constantia"/>
                <a:cs typeface="Constantia"/>
              </a:rPr>
              <a:t>Peninggian</a:t>
            </a:r>
            <a:r>
              <a:rPr sz="2000" b="1" spc="-114" dirty="0">
                <a:solidFill>
                  <a:srgbClr val="FFFFFF"/>
                </a:solidFill>
                <a:latin typeface="Constantia"/>
                <a:cs typeface="Constant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Constantia"/>
                <a:cs typeface="Constantia"/>
              </a:rPr>
              <a:t>Minimum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137150" y="5300464"/>
            <a:ext cx="3825749" cy="87173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646040" y="5554979"/>
            <a:ext cx="280606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0" dirty="0">
                <a:solidFill>
                  <a:srgbClr val="FFFFFF"/>
                </a:solidFill>
                <a:latin typeface="Constantia"/>
                <a:cs typeface="Constantia"/>
              </a:rPr>
              <a:t>Peninggian</a:t>
            </a:r>
            <a:r>
              <a:rPr sz="2000" b="1" spc="-85" dirty="0">
                <a:solidFill>
                  <a:srgbClr val="FFFFFF"/>
                </a:solidFill>
                <a:latin typeface="Constantia"/>
                <a:cs typeface="Constantia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Constantia"/>
                <a:cs typeface="Constantia"/>
              </a:rPr>
              <a:t>Maksimum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31</a:t>
            </a:fld>
            <a:endParaRPr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778503" y="479107"/>
            <a:ext cx="484251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0" dirty="0"/>
              <a:t>Peninggian</a:t>
            </a:r>
            <a:r>
              <a:rPr sz="4800" spc="-45" dirty="0"/>
              <a:t> </a:t>
            </a:r>
            <a:r>
              <a:rPr sz="4800" spc="-5" dirty="0"/>
              <a:t>Normal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258445" y="1359153"/>
            <a:ext cx="8699500" cy="1092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marR="5080" indent="-274320">
              <a:lnSpc>
                <a:spcPct val="100000"/>
              </a:lnSpc>
              <a:spcBef>
                <a:spcPts val="100"/>
              </a:spcBef>
              <a:buFont typeface="Wingdings 2"/>
              <a:buChar char=""/>
              <a:tabLst>
                <a:tab pos="286385" algn="l"/>
                <a:tab pos="287020" algn="l"/>
              </a:tabLst>
            </a:pPr>
            <a:r>
              <a:rPr sz="2000" b="1" spc="-10" dirty="0">
                <a:solidFill>
                  <a:srgbClr val="C00000"/>
                </a:solidFill>
                <a:latin typeface="Constantia"/>
                <a:cs typeface="Constantia"/>
              </a:rPr>
              <a:t>Peninggain </a:t>
            </a:r>
            <a:r>
              <a:rPr sz="2000" b="1" dirty="0">
                <a:solidFill>
                  <a:srgbClr val="C00000"/>
                </a:solidFill>
                <a:latin typeface="Constantia"/>
                <a:cs typeface="Constantia"/>
              </a:rPr>
              <a:t>normal </a:t>
            </a:r>
            <a:r>
              <a:rPr sz="2000" spc="-10" dirty="0">
                <a:latin typeface="Constantia"/>
                <a:cs typeface="Constantia"/>
              </a:rPr>
              <a:t>ditentukan </a:t>
            </a:r>
            <a:r>
              <a:rPr sz="2000" spc="-5" dirty="0">
                <a:latin typeface="Constantia"/>
                <a:cs typeface="Constantia"/>
              </a:rPr>
              <a:t>berdasar </a:t>
            </a:r>
            <a:r>
              <a:rPr sz="2000" dirty="0">
                <a:latin typeface="Constantia"/>
                <a:cs typeface="Constantia"/>
              </a:rPr>
              <a:t>pada </a:t>
            </a:r>
            <a:r>
              <a:rPr sz="2000" spc="-15" dirty="0">
                <a:latin typeface="Constantia"/>
                <a:cs typeface="Constantia"/>
              </a:rPr>
              <a:t>kondisi </a:t>
            </a:r>
            <a:r>
              <a:rPr sz="2000" spc="-10" dirty="0">
                <a:latin typeface="Constantia"/>
                <a:cs typeface="Constantia"/>
              </a:rPr>
              <a:t>komponen </a:t>
            </a:r>
            <a:r>
              <a:rPr sz="2000" dirty="0">
                <a:latin typeface="Constantia"/>
                <a:cs typeface="Constantia"/>
              </a:rPr>
              <a:t>jalan </a:t>
            </a:r>
            <a:r>
              <a:rPr sz="2000" spc="-10" dirty="0">
                <a:latin typeface="Constantia"/>
                <a:cs typeface="Constantia"/>
              </a:rPr>
              <a:t>rel  </a:t>
            </a:r>
            <a:r>
              <a:rPr sz="2000" spc="-5" dirty="0">
                <a:latin typeface="Constantia"/>
                <a:cs typeface="Constantia"/>
              </a:rPr>
              <a:t>tidak </a:t>
            </a:r>
            <a:r>
              <a:rPr sz="2000" spc="-10" dirty="0">
                <a:latin typeface="Constantia"/>
                <a:cs typeface="Constantia"/>
              </a:rPr>
              <a:t>ikut </a:t>
            </a:r>
            <a:r>
              <a:rPr sz="2000" dirty="0">
                <a:latin typeface="Constantia"/>
                <a:cs typeface="Constantia"/>
              </a:rPr>
              <a:t>menahan </a:t>
            </a:r>
            <a:r>
              <a:rPr sz="2000" spc="-20" dirty="0">
                <a:latin typeface="Constantia"/>
                <a:cs typeface="Constantia"/>
              </a:rPr>
              <a:t>gaya</a:t>
            </a:r>
            <a:r>
              <a:rPr sz="2000" spc="-195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sentrifugal.</a:t>
            </a:r>
            <a:endParaRPr sz="2000">
              <a:latin typeface="Constantia"/>
              <a:cs typeface="Constantia"/>
            </a:endParaRPr>
          </a:p>
          <a:p>
            <a:pPr marL="287020" indent="-274320">
              <a:lnSpc>
                <a:spcPct val="100000"/>
              </a:lnSpc>
              <a:spcBef>
                <a:spcPts val="1200"/>
              </a:spcBef>
              <a:buClr>
                <a:srgbClr val="C00000"/>
              </a:buClr>
              <a:buFont typeface="Wingdings 2"/>
              <a:buChar char=""/>
              <a:tabLst>
                <a:tab pos="286385" algn="l"/>
                <a:tab pos="287020" algn="l"/>
              </a:tabLst>
            </a:pPr>
            <a:r>
              <a:rPr sz="2000" spc="-10" dirty="0">
                <a:latin typeface="Constantia"/>
                <a:cs typeface="Constantia"/>
              </a:rPr>
              <a:t>Pada</a:t>
            </a:r>
            <a:r>
              <a:rPr sz="2000" spc="-35" dirty="0">
                <a:latin typeface="Constantia"/>
                <a:cs typeface="Constantia"/>
              </a:rPr>
              <a:t> </a:t>
            </a:r>
            <a:r>
              <a:rPr sz="2000" spc="-15" dirty="0">
                <a:latin typeface="Constantia"/>
                <a:cs typeface="Constantia"/>
              </a:rPr>
              <a:t>kondisi</a:t>
            </a:r>
            <a:r>
              <a:rPr sz="2000" spc="20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ini</a:t>
            </a:r>
            <a:r>
              <a:rPr sz="2000" spc="-55" dirty="0">
                <a:latin typeface="Constantia"/>
                <a:cs typeface="Constantia"/>
              </a:rPr>
              <a:t> </a:t>
            </a:r>
            <a:r>
              <a:rPr sz="2000" spc="-15" dirty="0">
                <a:latin typeface="Constantia"/>
                <a:cs typeface="Constantia"/>
              </a:rPr>
              <a:t>gaya</a:t>
            </a:r>
            <a:r>
              <a:rPr sz="2000" spc="-80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sentrifugal</a:t>
            </a:r>
            <a:r>
              <a:rPr sz="2000" spc="-20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sepenuhnya</a:t>
            </a:r>
            <a:r>
              <a:rPr sz="2000" spc="-75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diimbangi</a:t>
            </a:r>
            <a:r>
              <a:rPr sz="2000" spc="-60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oleh</a:t>
            </a:r>
            <a:r>
              <a:rPr sz="2000" spc="-75" dirty="0">
                <a:latin typeface="Constantia"/>
                <a:cs typeface="Constantia"/>
              </a:rPr>
              <a:t> </a:t>
            </a:r>
            <a:r>
              <a:rPr sz="2000" spc="-15" dirty="0">
                <a:latin typeface="Constantia"/>
                <a:cs typeface="Constantia"/>
              </a:rPr>
              <a:t>gaya</a:t>
            </a:r>
            <a:r>
              <a:rPr sz="2000" spc="-40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berat</a:t>
            </a:r>
            <a:r>
              <a:rPr sz="2000" spc="-85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saja</a:t>
            </a:r>
            <a:r>
              <a:rPr sz="2000" spc="-4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52144" y="2486532"/>
            <a:ext cx="776605" cy="1129030"/>
          </a:xfrm>
          <a:prstGeom prst="rect">
            <a:avLst/>
          </a:prstGeom>
        </p:spPr>
        <p:txBody>
          <a:bodyPr vert="horz" wrap="square" lIns="0" tIns="229235" rIns="0" bIns="0" rtlCol="0">
            <a:spAutoFit/>
          </a:bodyPr>
          <a:lstStyle/>
          <a:p>
            <a:pPr marL="274320">
              <a:lnSpc>
                <a:spcPct val="100000"/>
              </a:lnSpc>
              <a:spcBef>
                <a:spcPts val="1805"/>
              </a:spcBef>
            </a:pPr>
            <a:r>
              <a:rPr sz="2000" dirty="0">
                <a:latin typeface="Constantia"/>
                <a:cs typeface="Constantia"/>
              </a:rPr>
              <a:t>R</a:t>
            </a:r>
            <a:r>
              <a:rPr sz="2000" spc="-90" dirty="0">
                <a:latin typeface="Constantia"/>
                <a:cs typeface="Constantia"/>
              </a:rPr>
              <a:t> </a:t>
            </a:r>
            <a:r>
              <a:rPr sz="2800" dirty="0">
                <a:latin typeface="Cambria Math"/>
                <a:cs typeface="Cambria Math"/>
              </a:rPr>
              <a:t>=</a:t>
            </a:r>
            <a:endParaRPr sz="2800">
              <a:latin typeface="Cambria Math"/>
              <a:cs typeface="Cambria Math"/>
            </a:endParaRPr>
          </a:p>
          <a:p>
            <a:pPr marL="12700">
              <a:lnSpc>
                <a:spcPct val="100000"/>
              </a:lnSpc>
              <a:spcBef>
                <a:spcPts val="1220"/>
              </a:spcBef>
            </a:pPr>
            <a:r>
              <a:rPr sz="2000" dirty="0">
                <a:latin typeface="Constantia"/>
                <a:cs typeface="Constantia"/>
              </a:rPr>
              <a:t>atau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75486" y="2591435"/>
            <a:ext cx="558800" cy="3365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0"/>
              </a:spcBef>
            </a:pPr>
            <a:r>
              <a:rPr sz="2050" spc="45" dirty="0">
                <a:latin typeface="Cambria Math"/>
                <a:cs typeface="Cambria Math"/>
              </a:rPr>
              <a:t>8,8</a:t>
            </a:r>
            <a:r>
              <a:rPr sz="2475" spc="67" baseline="25252" dirty="0">
                <a:latin typeface="Cambria Math"/>
                <a:cs typeface="Cambria Math"/>
              </a:rPr>
              <a:t>2</a:t>
            </a:r>
            <a:endParaRPr sz="2475" baseline="25252">
              <a:latin typeface="Cambria Math"/>
              <a:cs typeface="Cambria Math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63445" y="2977769"/>
            <a:ext cx="186690" cy="3365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50" spc="130" dirty="0">
                <a:latin typeface="Cambria Math"/>
                <a:cs typeface="Cambria Math"/>
              </a:rPr>
              <a:t>ℎ</a:t>
            </a:r>
            <a:endParaRPr sz="2050">
              <a:latin typeface="Cambria Math"/>
              <a:cs typeface="Cambria Math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512950" y="2958719"/>
            <a:ext cx="492759" cy="22860"/>
          </a:xfrm>
          <a:custGeom>
            <a:avLst/>
            <a:gdLst/>
            <a:ahLst/>
            <a:cxnLst/>
            <a:rect l="l" t="t" r="r" b="b"/>
            <a:pathLst>
              <a:path w="492760" h="22860">
                <a:moveTo>
                  <a:pt x="492760" y="0"/>
                </a:moveTo>
                <a:lnTo>
                  <a:pt x="0" y="0"/>
                </a:lnTo>
                <a:lnTo>
                  <a:pt x="0" y="22860"/>
                </a:lnTo>
                <a:lnTo>
                  <a:pt x="492760" y="22860"/>
                </a:lnTo>
                <a:lnTo>
                  <a:pt x="492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13764" y="3866832"/>
            <a:ext cx="49974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onstantia"/>
                <a:cs typeface="Constantia"/>
              </a:rPr>
              <a:t>h</a:t>
            </a:r>
            <a:r>
              <a:rPr sz="2000" spc="-105" dirty="0">
                <a:latin typeface="Constantia"/>
                <a:cs typeface="Constantia"/>
              </a:rPr>
              <a:t> </a:t>
            </a:r>
            <a:r>
              <a:rPr sz="2800" dirty="0">
                <a:latin typeface="Cambria Math"/>
                <a:cs typeface="Cambria Math"/>
              </a:rPr>
              <a:t>=</a:t>
            </a:r>
            <a:endParaRPr sz="2800">
              <a:latin typeface="Cambria Math"/>
              <a:cs typeface="Cambria Math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60119" y="3755072"/>
            <a:ext cx="798195" cy="3371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0"/>
              </a:spcBef>
            </a:pPr>
            <a:r>
              <a:rPr sz="2050" spc="60" dirty="0">
                <a:latin typeface="Cambria Math"/>
                <a:cs typeface="Cambria Math"/>
              </a:rPr>
              <a:t>8,8.𝑉</a:t>
            </a:r>
            <a:r>
              <a:rPr sz="2475" spc="89" baseline="25252" dirty="0">
                <a:latin typeface="Cambria Math"/>
                <a:cs typeface="Cambria Math"/>
              </a:rPr>
              <a:t>2</a:t>
            </a:r>
            <a:endParaRPr sz="2475" baseline="25252">
              <a:latin typeface="Cambria Math"/>
              <a:cs typeface="Cambria Math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762379" y="4141152"/>
            <a:ext cx="196215" cy="3371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50" spc="55" dirty="0">
                <a:latin typeface="Cambria Math"/>
                <a:cs typeface="Cambria Math"/>
              </a:rPr>
              <a:t>𝑅</a:t>
            </a:r>
            <a:endParaRPr sz="2050">
              <a:latin typeface="Cambria Math"/>
              <a:cs typeface="Cambria Math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497711" y="4122039"/>
            <a:ext cx="731520" cy="22860"/>
          </a:xfrm>
          <a:custGeom>
            <a:avLst/>
            <a:gdLst/>
            <a:ahLst/>
            <a:cxnLst/>
            <a:rect l="l" t="t" r="r" b="b"/>
            <a:pathLst>
              <a:path w="731519" h="22860">
                <a:moveTo>
                  <a:pt x="731519" y="0"/>
                </a:moveTo>
                <a:lnTo>
                  <a:pt x="0" y="0"/>
                </a:lnTo>
                <a:lnTo>
                  <a:pt x="0" y="22860"/>
                </a:lnTo>
                <a:lnTo>
                  <a:pt x="731519" y="22860"/>
                </a:lnTo>
                <a:lnTo>
                  <a:pt x="73151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52144" y="4690491"/>
            <a:ext cx="327152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latin typeface="Constantia"/>
                <a:cs typeface="Constantia"/>
              </a:rPr>
              <a:t>Juga telah </a:t>
            </a:r>
            <a:r>
              <a:rPr sz="2000" spc="-5" dirty="0">
                <a:latin typeface="Constantia"/>
                <a:cs typeface="Constantia"/>
              </a:rPr>
              <a:t>disebutkan </a:t>
            </a:r>
            <a:r>
              <a:rPr sz="2000" spc="-15" dirty="0">
                <a:latin typeface="Constantia"/>
                <a:cs typeface="Constantia"/>
              </a:rPr>
              <a:t>bahwa</a:t>
            </a:r>
            <a:r>
              <a:rPr sz="2000" spc="-229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32</a:t>
            </a:fld>
            <a:endParaRPr dirty="0"/>
          </a:p>
        </p:txBody>
      </p:sp>
      <p:sp>
        <p:nvSpPr>
          <p:cNvPr id="14" name="object 14"/>
          <p:cNvSpPr txBox="1"/>
          <p:nvPr/>
        </p:nvSpPr>
        <p:spPr>
          <a:xfrm>
            <a:off x="1594866" y="5073903"/>
            <a:ext cx="122110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onstantia"/>
                <a:cs typeface="Constantia"/>
              </a:rPr>
              <a:t>= 0,054 V</a:t>
            </a:r>
            <a:r>
              <a:rPr sz="2000" spc="-370" dirty="0">
                <a:latin typeface="Constantia"/>
                <a:cs typeface="Constantia"/>
              </a:rPr>
              <a:t> </a:t>
            </a:r>
            <a:r>
              <a:rPr sz="2025" spc="-7" baseline="24691" dirty="0">
                <a:latin typeface="Constantia"/>
                <a:cs typeface="Constantia"/>
              </a:rPr>
              <a:t>2</a:t>
            </a:r>
            <a:endParaRPr sz="2025" baseline="24691">
              <a:latin typeface="Constantia"/>
              <a:cs typeface="Constanti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26744" y="5025704"/>
            <a:ext cx="1541780" cy="1229995"/>
          </a:xfrm>
          <a:prstGeom prst="rect">
            <a:avLst/>
          </a:prstGeom>
        </p:spPr>
        <p:txBody>
          <a:bodyPr vert="horz" wrap="square" lIns="0" tIns="111760" rIns="0" bIns="0" rtlCol="0">
            <a:spAutoFit/>
          </a:bodyPr>
          <a:lstStyle/>
          <a:p>
            <a:pPr marL="347980">
              <a:lnSpc>
                <a:spcPct val="100000"/>
              </a:lnSpc>
              <a:spcBef>
                <a:spcPts val="880"/>
              </a:spcBef>
            </a:pPr>
            <a:r>
              <a:rPr sz="3000" spc="104" baseline="11111" dirty="0">
                <a:latin typeface="Cambria Math"/>
                <a:cs typeface="Cambria Math"/>
              </a:rPr>
              <a:t>𝑅</a:t>
            </a:r>
            <a:r>
              <a:rPr sz="1450" spc="70" dirty="0">
                <a:latin typeface="Cambria Math"/>
                <a:cs typeface="Cambria Math"/>
              </a:rPr>
              <a:t>𝑚𝑖𝑛</a:t>
            </a:r>
            <a:endParaRPr sz="1450">
              <a:latin typeface="Cambria Math"/>
              <a:cs typeface="Cambria Math"/>
            </a:endParaRPr>
          </a:p>
          <a:p>
            <a:pPr marL="38100">
              <a:lnSpc>
                <a:spcPct val="100000"/>
              </a:lnSpc>
              <a:spcBef>
                <a:spcPts val="780"/>
              </a:spcBef>
            </a:pPr>
            <a:r>
              <a:rPr sz="2000" spc="-5" dirty="0">
                <a:latin typeface="Constantia"/>
                <a:cs typeface="Constantia"/>
              </a:rPr>
              <a:t>atau</a:t>
            </a:r>
            <a:endParaRPr sz="2000">
              <a:latin typeface="Constantia"/>
              <a:cs typeface="Constantia"/>
            </a:endParaRPr>
          </a:p>
          <a:p>
            <a:pPr marL="284480">
              <a:lnSpc>
                <a:spcPct val="100000"/>
              </a:lnSpc>
              <a:spcBef>
                <a:spcPts val="720"/>
              </a:spcBef>
            </a:pPr>
            <a:r>
              <a:rPr sz="2000" dirty="0">
                <a:latin typeface="Cambria Math"/>
                <a:cs typeface="Cambria Math"/>
              </a:rPr>
              <a:t>𝑉 = </a:t>
            </a:r>
            <a:r>
              <a:rPr sz="2000" spc="5" dirty="0">
                <a:latin typeface="Cambria Math"/>
                <a:cs typeface="Cambria Math"/>
              </a:rPr>
              <a:t>4,3</a:t>
            </a:r>
            <a:r>
              <a:rPr sz="2000" spc="200" dirty="0">
                <a:latin typeface="Cambria Math"/>
                <a:cs typeface="Cambria Math"/>
              </a:rPr>
              <a:t> </a:t>
            </a:r>
            <a:r>
              <a:rPr sz="2000" dirty="0">
                <a:latin typeface="Cambria Math"/>
                <a:cs typeface="Cambria Math"/>
              </a:rPr>
              <a:t>√𝑅</a:t>
            </a:r>
            <a:endParaRPr sz="2000">
              <a:latin typeface="Cambria Math"/>
              <a:cs typeface="Cambria Math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778503" y="407098"/>
            <a:ext cx="484251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0" dirty="0"/>
              <a:t>Peninggian</a:t>
            </a:r>
            <a:r>
              <a:rPr sz="4800" spc="-45" dirty="0"/>
              <a:t> </a:t>
            </a:r>
            <a:r>
              <a:rPr sz="4800" spc="-5" dirty="0"/>
              <a:t>Normal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258445" y="1359153"/>
            <a:ext cx="8702040" cy="605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marR="5080" indent="-274320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Font typeface="Wingdings 2"/>
              <a:buChar char=""/>
              <a:tabLst>
                <a:tab pos="286385" algn="l"/>
                <a:tab pos="287020" algn="l"/>
                <a:tab pos="2476500" algn="l"/>
              </a:tabLst>
            </a:pPr>
            <a:r>
              <a:rPr sz="1900" spc="-10" dirty="0">
                <a:latin typeface="Constantia"/>
                <a:cs typeface="Constantia"/>
              </a:rPr>
              <a:t>Persamaan </a:t>
            </a:r>
            <a:r>
              <a:rPr sz="1900" spc="55" dirty="0">
                <a:latin typeface="Constantia"/>
                <a:cs typeface="Constantia"/>
              </a:rPr>
              <a:t> </a:t>
            </a:r>
            <a:r>
              <a:rPr sz="1900" spc="-10" dirty="0">
                <a:latin typeface="Constantia"/>
                <a:cs typeface="Constantia"/>
              </a:rPr>
              <a:t>tentang	</a:t>
            </a:r>
            <a:r>
              <a:rPr sz="1900" spc="-5" dirty="0">
                <a:latin typeface="Constantia"/>
                <a:cs typeface="Constantia"/>
              </a:rPr>
              <a:t>hubungan </a:t>
            </a:r>
            <a:r>
              <a:rPr sz="1900" spc="-15" dirty="0">
                <a:latin typeface="Constantia"/>
                <a:cs typeface="Constantia"/>
              </a:rPr>
              <a:t>antara </a:t>
            </a:r>
            <a:r>
              <a:rPr sz="1900" dirty="0">
                <a:latin typeface="Constantia"/>
                <a:cs typeface="Constantia"/>
              </a:rPr>
              <a:t>h </a:t>
            </a:r>
            <a:r>
              <a:rPr sz="1900" spc="-5" dirty="0">
                <a:latin typeface="Constantia"/>
                <a:cs typeface="Constantia"/>
              </a:rPr>
              <a:t>dengan </a:t>
            </a:r>
            <a:r>
              <a:rPr sz="1900" dirty="0">
                <a:latin typeface="Constantia"/>
                <a:cs typeface="Constantia"/>
              </a:rPr>
              <a:t>V </a:t>
            </a:r>
            <a:r>
              <a:rPr sz="1900" spc="-10" dirty="0">
                <a:latin typeface="Constantia"/>
                <a:cs typeface="Constantia"/>
              </a:rPr>
              <a:t>dan </a:t>
            </a:r>
            <a:r>
              <a:rPr sz="1900" dirty="0">
                <a:latin typeface="Constantia"/>
                <a:cs typeface="Constantia"/>
              </a:rPr>
              <a:t>R </a:t>
            </a:r>
            <a:r>
              <a:rPr sz="1900" spc="-5" dirty="0">
                <a:latin typeface="Constantia"/>
                <a:cs typeface="Constantia"/>
              </a:rPr>
              <a:t>diwujudkan </a:t>
            </a:r>
            <a:r>
              <a:rPr sz="1900" dirty="0">
                <a:latin typeface="Constantia"/>
                <a:cs typeface="Constantia"/>
              </a:rPr>
              <a:t>dalam  </a:t>
            </a:r>
            <a:r>
              <a:rPr sz="1900" spc="-5" dirty="0">
                <a:latin typeface="Constantia"/>
                <a:cs typeface="Constantia"/>
              </a:rPr>
              <a:t>bentuk</a:t>
            </a:r>
            <a:r>
              <a:rPr sz="1900" spc="-35" dirty="0">
                <a:latin typeface="Constantia"/>
                <a:cs typeface="Constantia"/>
              </a:rPr>
              <a:t> </a:t>
            </a:r>
            <a:r>
              <a:rPr sz="1900" dirty="0">
                <a:latin typeface="Constantia"/>
                <a:cs typeface="Constantia"/>
              </a:rPr>
              <a:t>:</a:t>
            </a:r>
            <a:endParaRPr sz="19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2765" y="2703448"/>
            <a:ext cx="39020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spc="-5" dirty="0">
                <a:latin typeface="Constantia"/>
                <a:cs typeface="Constantia"/>
              </a:rPr>
              <a:t>dengan </a:t>
            </a:r>
            <a:r>
              <a:rPr sz="2400" spc="-5" dirty="0">
                <a:latin typeface="Constantia"/>
                <a:cs typeface="Constantia"/>
              </a:rPr>
              <a:t>h</a:t>
            </a:r>
            <a:r>
              <a:rPr sz="1600" spc="-5" dirty="0">
                <a:latin typeface="Constantia"/>
                <a:cs typeface="Constantia"/>
              </a:rPr>
              <a:t>maksimum </a:t>
            </a:r>
            <a:r>
              <a:rPr sz="1900" dirty="0">
                <a:latin typeface="Constantia"/>
                <a:cs typeface="Constantia"/>
              </a:rPr>
              <a:t>= 110 </a:t>
            </a:r>
            <a:r>
              <a:rPr sz="1900" spc="-5" dirty="0">
                <a:latin typeface="Constantia"/>
                <a:cs typeface="Constantia"/>
              </a:rPr>
              <a:t>mm, maka</a:t>
            </a:r>
            <a:r>
              <a:rPr sz="1900" spc="40" dirty="0">
                <a:latin typeface="Constantia"/>
                <a:cs typeface="Constantia"/>
              </a:rPr>
              <a:t> </a:t>
            </a:r>
            <a:r>
              <a:rPr sz="1900" dirty="0">
                <a:latin typeface="Constantia"/>
                <a:cs typeface="Constantia"/>
              </a:rPr>
              <a:t>:</a:t>
            </a:r>
            <a:endParaRPr sz="19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94665" y="5219065"/>
            <a:ext cx="1086485" cy="142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2885" marR="196215" indent="-185420">
              <a:lnSpc>
                <a:spcPct val="119400"/>
              </a:lnSpc>
              <a:spcBef>
                <a:spcPts val="100"/>
              </a:spcBef>
            </a:pPr>
            <a:r>
              <a:rPr sz="1800" spc="-5" dirty="0">
                <a:latin typeface="Constantia"/>
                <a:cs typeface="Constantia"/>
              </a:rPr>
              <a:t>dengan</a:t>
            </a:r>
            <a:r>
              <a:rPr sz="1800" spc="-110" dirty="0">
                <a:latin typeface="Constantia"/>
                <a:cs typeface="Constantia"/>
              </a:rPr>
              <a:t> </a:t>
            </a:r>
            <a:r>
              <a:rPr sz="1800" dirty="0">
                <a:latin typeface="Constantia"/>
                <a:cs typeface="Constantia"/>
              </a:rPr>
              <a:t>:  V</a:t>
            </a:r>
            <a:endParaRPr sz="1800">
              <a:latin typeface="Constantia"/>
              <a:cs typeface="Constantia"/>
            </a:endParaRPr>
          </a:p>
          <a:p>
            <a:pPr marL="222885">
              <a:lnSpc>
                <a:spcPct val="100000"/>
              </a:lnSpc>
              <a:spcBef>
                <a:spcPts val="440"/>
              </a:spcBef>
            </a:pPr>
            <a:r>
              <a:rPr sz="1800" dirty="0">
                <a:latin typeface="Constantia"/>
                <a:cs typeface="Constantia"/>
              </a:rPr>
              <a:t>R</a:t>
            </a:r>
            <a:endParaRPr sz="1800">
              <a:latin typeface="Constantia"/>
              <a:cs typeface="Constantia"/>
            </a:endParaRPr>
          </a:p>
          <a:p>
            <a:pPr marL="222885">
              <a:lnSpc>
                <a:spcPct val="100000"/>
              </a:lnSpc>
              <a:spcBef>
                <a:spcPts val="860"/>
              </a:spcBef>
            </a:pPr>
            <a:r>
              <a:rPr sz="3000" spc="120" baseline="11111" dirty="0">
                <a:latin typeface="Cambria Math"/>
                <a:cs typeface="Cambria Math"/>
              </a:rPr>
              <a:t>ℎ</a:t>
            </a:r>
            <a:r>
              <a:rPr sz="1450" spc="80" dirty="0">
                <a:latin typeface="Cambria Math"/>
                <a:cs typeface="Cambria Math"/>
              </a:rPr>
              <a:t>𝑛𝑜𝑟𝑚𝑎𝑙</a:t>
            </a:r>
            <a:endParaRPr sz="1450">
              <a:latin typeface="Cambria Math"/>
              <a:cs typeface="Cambria Math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78685" y="5544184"/>
            <a:ext cx="3357879" cy="1044575"/>
          </a:xfrm>
          <a:prstGeom prst="rect">
            <a:avLst/>
          </a:prstGeom>
        </p:spPr>
        <p:txBody>
          <a:bodyPr vert="horz" wrap="square" lIns="0" tIns="685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40"/>
              </a:spcBef>
            </a:pPr>
            <a:r>
              <a:rPr sz="1800" dirty="0">
                <a:latin typeface="Constantia"/>
                <a:cs typeface="Constantia"/>
              </a:rPr>
              <a:t>: </a:t>
            </a:r>
            <a:r>
              <a:rPr sz="1800" spc="-15" dirty="0">
                <a:latin typeface="Constantia"/>
                <a:cs typeface="Constantia"/>
              </a:rPr>
              <a:t>kecepatan </a:t>
            </a:r>
            <a:r>
              <a:rPr sz="1800" spc="-5" dirty="0">
                <a:latin typeface="Constantia"/>
                <a:cs typeface="Constantia"/>
              </a:rPr>
              <a:t>rencana</a:t>
            </a:r>
            <a:r>
              <a:rPr sz="1800" spc="-90" dirty="0">
                <a:latin typeface="Constantia"/>
                <a:cs typeface="Constantia"/>
              </a:rPr>
              <a:t> </a:t>
            </a:r>
            <a:r>
              <a:rPr sz="1800" spc="-5" dirty="0">
                <a:latin typeface="Constantia"/>
                <a:cs typeface="Constantia"/>
              </a:rPr>
              <a:t>(m/jam)</a:t>
            </a:r>
            <a:endParaRPr sz="180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  <a:spcBef>
                <a:spcPts val="440"/>
              </a:spcBef>
            </a:pPr>
            <a:r>
              <a:rPr sz="1800" dirty="0">
                <a:latin typeface="Constantia"/>
                <a:cs typeface="Constantia"/>
              </a:rPr>
              <a:t>: </a:t>
            </a:r>
            <a:r>
              <a:rPr sz="1800" spc="-5" dirty="0">
                <a:latin typeface="Constantia"/>
                <a:cs typeface="Constantia"/>
              </a:rPr>
              <a:t>jari-jari </a:t>
            </a:r>
            <a:r>
              <a:rPr sz="1800" spc="-10" dirty="0">
                <a:latin typeface="Constantia"/>
                <a:cs typeface="Constantia"/>
              </a:rPr>
              <a:t>lengkung </a:t>
            </a:r>
            <a:r>
              <a:rPr sz="1800" spc="-5" dirty="0">
                <a:latin typeface="Constantia"/>
                <a:cs typeface="Constantia"/>
              </a:rPr>
              <a:t>horizontal </a:t>
            </a:r>
            <a:r>
              <a:rPr sz="1800" dirty="0">
                <a:latin typeface="Constantia"/>
                <a:cs typeface="Constantia"/>
              </a:rPr>
              <a:t>(m)</a:t>
            </a:r>
            <a:endParaRPr sz="180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sz="1800" dirty="0">
                <a:latin typeface="Constantia"/>
                <a:cs typeface="Constantia"/>
              </a:rPr>
              <a:t>: </a:t>
            </a:r>
            <a:r>
              <a:rPr sz="1800" spc="-5" dirty="0">
                <a:latin typeface="Constantia"/>
                <a:cs typeface="Constantia"/>
              </a:rPr>
              <a:t>peninggian normal </a:t>
            </a:r>
            <a:r>
              <a:rPr sz="1800" dirty="0">
                <a:latin typeface="Constantia"/>
                <a:cs typeface="Constantia"/>
              </a:rPr>
              <a:t>( </a:t>
            </a:r>
            <a:r>
              <a:rPr sz="1800" spc="-5" dirty="0">
                <a:latin typeface="Constantia"/>
                <a:cs typeface="Constantia"/>
              </a:rPr>
              <a:t>mm</a:t>
            </a:r>
            <a:r>
              <a:rPr sz="1800" spc="-60" dirty="0">
                <a:latin typeface="Constantia"/>
                <a:cs typeface="Constantia"/>
              </a:rPr>
              <a:t> </a:t>
            </a:r>
            <a:r>
              <a:rPr sz="1800" dirty="0">
                <a:latin typeface="Constantia"/>
                <a:cs typeface="Constantia"/>
              </a:rPr>
              <a:t>)</a:t>
            </a:r>
            <a:endParaRPr sz="1800">
              <a:latin typeface="Constantia"/>
              <a:cs typeface="Constantia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266138" y="2311204"/>
            <a:ext cx="374650" cy="0"/>
          </a:xfrm>
          <a:custGeom>
            <a:avLst/>
            <a:gdLst/>
            <a:ahLst/>
            <a:cxnLst/>
            <a:rect l="l" t="t" r="r" b="b"/>
            <a:pathLst>
              <a:path w="374650">
                <a:moveTo>
                  <a:pt x="0" y="0"/>
                </a:moveTo>
                <a:lnTo>
                  <a:pt x="374474" y="0"/>
                </a:lnTo>
              </a:path>
            </a:pathLst>
          </a:custGeom>
          <a:ln w="129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351858" y="2308234"/>
            <a:ext cx="213360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450" i="1" spc="-20" dirty="0">
                <a:latin typeface="Times New Roman"/>
                <a:cs typeface="Times New Roman"/>
              </a:rPr>
              <a:t>R</a:t>
            </a:r>
            <a:endParaRPr sz="24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20035" y="1730139"/>
            <a:ext cx="413384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3675" i="1" spc="-30" baseline="-24943" dirty="0">
                <a:latin typeface="Times New Roman"/>
                <a:cs typeface="Times New Roman"/>
              </a:rPr>
              <a:t>V</a:t>
            </a:r>
            <a:r>
              <a:rPr sz="3675" i="1" spc="-307" baseline="-24943" dirty="0">
                <a:latin typeface="Times New Roman"/>
                <a:cs typeface="Times New Roman"/>
              </a:rPr>
              <a:t> </a:t>
            </a:r>
            <a:r>
              <a:rPr sz="1400" spc="5" dirty="0">
                <a:latin typeface="Times New Roman"/>
                <a:cs typeface="Times New Roman"/>
              </a:rPr>
              <a:t>2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81334" y="2065338"/>
            <a:ext cx="628015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450" i="1" spc="-15" dirty="0">
                <a:latin typeface="Times New Roman"/>
                <a:cs typeface="Times New Roman"/>
              </a:rPr>
              <a:t>h </a:t>
            </a:r>
            <a:r>
              <a:rPr sz="2450" spc="-20" dirty="0">
                <a:latin typeface="Symbol"/>
                <a:cs typeface="Symbol"/>
              </a:rPr>
              <a:t></a:t>
            </a:r>
            <a:r>
              <a:rPr sz="2450" spc="-175" dirty="0">
                <a:latin typeface="Times New Roman"/>
                <a:cs typeface="Times New Roman"/>
              </a:rPr>
              <a:t> </a:t>
            </a:r>
            <a:r>
              <a:rPr sz="2450" i="1" spc="-15" dirty="0">
                <a:latin typeface="Times New Roman"/>
                <a:cs typeface="Times New Roman"/>
              </a:rPr>
              <a:t>k</a:t>
            </a:r>
            <a:endParaRPr sz="2450">
              <a:latin typeface="Times New Roman"/>
              <a:cs typeface="Times New Roman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2746625" y="3255068"/>
            <a:ext cx="393065" cy="304800"/>
            <a:chOff x="2746625" y="3255068"/>
            <a:chExt cx="393065" cy="304800"/>
          </a:xfrm>
        </p:grpSpPr>
        <p:sp>
          <p:nvSpPr>
            <p:cNvPr id="13" name="object 13"/>
            <p:cNvSpPr/>
            <p:nvPr/>
          </p:nvSpPr>
          <p:spPr>
            <a:xfrm>
              <a:off x="2752616" y="3445683"/>
              <a:ext cx="36830" cy="21590"/>
            </a:xfrm>
            <a:custGeom>
              <a:avLst/>
              <a:gdLst/>
              <a:ahLst/>
              <a:cxnLst/>
              <a:rect l="l" t="t" r="r" b="b"/>
              <a:pathLst>
                <a:path w="36830" h="21589">
                  <a:moveTo>
                    <a:pt x="0" y="21010"/>
                  </a:moveTo>
                  <a:lnTo>
                    <a:pt x="36581" y="0"/>
                  </a:lnTo>
                </a:path>
              </a:pathLst>
            </a:custGeom>
            <a:ln w="1198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789197" y="3451686"/>
              <a:ext cx="53340" cy="96520"/>
            </a:xfrm>
            <a:custGeom>
              <a:avLst/>
              <a:gdLst/>
              <a:ahLst/>
              <a:cxnLst/>
              <a:rect l="l" t="t" r="r" b="b"/>
              <a:pathLst>
                <a:path w="53339" h="96520">
                  <a:moveTo>
                    <a:pt x="0" y="0"/>
                  </a:moveTo>
                  <a:lnTo>
                    <a:pt x="53014" y="96042"/>
                  </a:lnTo>
                </a:path>
              </a:pathLst>
            </a:custGeom>
            <a:ln w="2392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848173" y="3261065"/>
              <a:ext cx="291465" cy="287020"/>
            </a:xfrm>
            <a:custGeom>
              <a:avLst/>
              <a:gdLst/>
              <a:ahLst/>
              <a:cxnLst/>
              <a:rect l="l" t="t" r="r" b="b"/>
              <a:pathLst>
                <a:path w="291464" h="287020">
                  <a:moveTo>
                    <a:pt x="0" y="286664"/>
                  </a:moveTo>
                  <a:lnTo>
                    <a:pt x="70198" y="0"/>
                  </a:lnTo>
                </a:path>
                <a:path w="291464" h="287020">
                  <a:moveTo>
                    <a:pt x="70198" y="0"/>
                  </a:moveTo>
                  <a:lnTo>
                    <a:pt x="291213" y="0"/>
                  </a:lnTo>
                </a:path>
              </a:pathLst>
            </a:custGeom>
            <a:ln w="1196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/>
          <p:nvPr/>
        </p:nvSpPr>
        <p:spPr>
          <a:xfrm>
            <a:off x="2310556" y="3645287"/>
            <a:ext cx="1047115" cy="0"/>
          </a:xfrm>
          <a:custGeom>
            <a:avLst/>
            <a:gdLst/>
            <a:ahLst/>
            <a:cxnLst/>
            <a:rect l="l" t="t" r="r" b="b"/>
            <a:pathLst>
              <a:path w="1047114">
                <a:moveTo>
                  <a:pt x="0" y="0"/>
                </a:moveTo>
                <a:lnTo>
                  <a:pt x="1046873" y="0"/>
                </a:lnTo>
              </a:path>
            </a:pathLst>
          </a:custGeom>
          <a:ln w="119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738407" y="3641612"/>
            <a:ext cx="200660" cy="3714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250" i="1" spc="5" dirty="0">
                <a:latin typeface="Times New Roman"/>
                <a:cs typeface="Times New Roman"/>
              </a:rPr>
              <a:t>R</a:t>
            </a:r>
            <a:endParaRPr sz="22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288889" y="3009740"/>
            <a:ext cx="1064260" cy="6419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0"/>
              </a:spcBef>
              <a:tabLst>
                <a:tab pos="655955" algn="l"/>
              </a:tabLst>
            </a:pPr>
            <a:r>
              <a:rPr sz="4050" spc="-800" dirty="0">
                <a:latin typeface="Symbol"/>
                <a:cs typeface="Symbol"/>
              </a:rPr>
              <a:t></a:t>
            </a:r>
            <a:r>
              <a:rPr sz="2250" spc="-40" dirty="0">
                <a:latin typeface="Times New Roman"/>
                <a:cs typeface="Times New Roman"/>
              </a:rPr>
              <a:t>4,</a:t>
            </a:r>
            <a:r>
              <a:rPr sz="2250" dirty="0">
                <a:latin typeface="Times New Roman"/>
                <a:cs typeface="Times New Roman"/>
              </a:rPr>
              <a:t>3	</a:t>
            </a:r>
            <a:r>
              <a:rPr sz="2250" i="1" spc="5" dirty="0">
                <a:latin typeface="Times New Roman"/>
                <a:cs typeface="Times New Roman"/>
              </a:rPr>
              <a:t>R</a:t>
            </a:r>
            <a:r>
              <a:rPr sz="2250" i="1" spc="-240" dirty="0">
                <a:latin typeface="Times New Roman"/>
                <a:cs typeface="Times New Roman"/>
              </a:rPr>
              <a:t> </a:t>
            </a:r>
            <a:r>
              <a:rPr sz="4050" spc="-805" dirty="0">
                <a:latin typeface="Symbol"/>
                <a:cs typeface="Symbol"/>
              </a:rPr>
              <a:t></a:t>
            </a:r>
            <a:r>
              <a:rPr sz="1950" spc="7" baseline="70512" dirty="0">
                <a:latin typeface="Times New Roman"/>
                <a:cs typeface="Times New Roman"/>
              </a:rPr>
              <a:t>2</a:t>
            </a:r>
            <a:endParaRPr sz="1950" baseline="70512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388364" y="3416482"/>
            <a:ext cx="869950" cy="3714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250" dirty="0">
                <a:latin typeface="Times New Roman"/>
                <a:cs typeface="Times New Roman"/>
              </a:rPr>
              <a:t>110 </a:t>
            </a:r>
            <a:r>
              <a:rPr sz="2250" dirty="0">
                <a:latin typeface="Symbol"/>
                <a:cs typeface="Symbol"/>
              </a:rPr>
              <a:t></a:t>
            </a:r>
            <a:r>
              <a:rPr sz="2250" spc="-185" dirty="0">
                <a:latin typeface="Times New Roman"/>
                <a:cs typeface="Times New Roman"/>
              </a:rPr>
              <a:t> </a:t>
            </a:r>
            <a:r>
              <a:rPr sz="2250" i="1" dirty="0">
                <a:latin typeface="Times New Roman"/>
                <a:cs typeface="Times New Roman"/>
              </a:rPr>
              <a:t>k</a:t>
            </a:r>
            <a:endParaRPr sz="225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906478" y="5034968"/>
            <a:ext cx="334010" cy="0"/>
          </a:xfrm>
          <a:custGeom>
            <a:avLst/>
            <a:gdLst/>
            <a:ahLst/>
            <a:cxnLst/>
            <a:rect l="l" t="t" r="r" b="b"/>
            <a:pathLst>
              <a:path w="334010">
                <a:moveTo>
                  <a:pt x="0" y="0"/>
                </a:moveTo>
                <a:lnTo>
                  <a:pt x="333977" y="0"/>
                </a:lnTo>
              </a:path>
            </a:pathLst>
          </a:custGeom>
          <a:ln w="1126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520065" y="4268470"/>
            <a:ext cx="4144010" cy="609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>
              <a:lnSpc>
                <a:spcPts val="2175"/>
              </a:lnSpc>
              <a:spcBef>
                <a:spcPts val="100"/>
              </a:spcBef>
            </a:pPr>
            <a:r>
              <a:rPr sz="1900" dirty="0">
                <a:latin typeface="Constantia"/>
                <a:cs typeface="Constantia"/>
              </a:rPr>
              <a:t>dan</a:t>
            </a:r>
            <a:r>
              <a:rPr sz="1900" spc="-114" dirty="0">
                <a:latin typeface="Constantia"/>
                <a:cs typeface="Constantia"/>
              </a:rPr>
              <a:t> </a:t>
            </a:r>
            <a:r>
              <a:rPr sz="1900" dirty="0">
                <a:latin typeface="Constantia"/>
                <a:cs typeface="Constantia"/>
              </a:rPr>
              <a:t>dapat</a:t>
            </a:r>
            <a:r>
              <a:rPr sz="1900" spc="-114" dirty="0">
                <a:latin typeface="Constantia"/>
                <a:cs typeface="Constantia"/>
              </a:rPr>
              <a:t> </a:t>
            </a:r>
            <a:r>
              <a:rPr sz="1900" spc="-5" dirty="0">
                <a:latin typeface="Constantia"/>
                <a:cs typeface="Constantia"/>
              </a:rPr>
              <a:t>diperoleh</a:t>
            </a:r>
            <a:r>
              <a:rPr sz="1900" spc="-50" dirty="0">
                <a:latin typeface="Constantia"/>
                <a:cs typeface="Constantia"/>
              </a:rPr>
              <a:t> </a:t>
            </a:r>
            <a:r>
              <a:rPr sz="1900" dirty="0">
                <a:latin typeface="Constantia"/>
                <a:cs typeface="Constantia"/>
              </a:rPr>
              <a:t>k</a:t>
            </a:r>
            <a:r>
              <a:rPr sz="1900" spc="-45" dirty="0">
                <a:latin typeface="Constantia"/>
                <a:cs typeface="Constantia"/>
              </a:rPr>
              <a:t> </a:t>
            </a:r>
            <a:r>
              <a:rPr sz="1900" dirty="0">
                <a:latin typeface="Constantia"/>
                <a:cs typeface="Constantia"/>
              </a:rPr>
              <a:t>=</a:t>
            </a:r>
            <a:r>
              <a:rPr sz="1900" spc="-5" dirty="0">
                <a:latin typeface="Constantia"/>
                <a:cs typeface="Constantia"/>
              </a:rPr>
              <a:t> 5,95,</a:t>
            </a:r>
            <a:r>
              <a:rPr sz="1900" spc="-55" dirty="0">
                <a:latin typeface="Constantia"/>
                <a:cs typeface="Constantia"/>
              </a:rPr>
              <a:t> </a:t>
            </a:r>
            <a:r>
              <a:rPr sz="1900" spc="-5" dirty="0">
                <a:latin typeface="Constantia"/>
                <a:cs typeface="Constantia"/>
              </a:rPr>
              <a:t>sehingga</a:t>
            </a:r>
            <a:r>
              <a:rPr sz="1900" spc="-50" dirty="0">
                <a:latin typeface="Constantia"/>
                <a:cs typeface="Constantia"/>
              </a:rPr>
              <a:t> </a:t>
            </a:r>
            <a:r>
              <a:rPr sz="1900" dirty="0">
                <a:latin typeface="Constantia"/>
                <a:cs typeface="Constantia"/>
              </a:rPr>
              <a:t>:</a:t>
            </a:r>
            <a:endParaRPr sz="1900">
              <a:latin typeface="Constantia"/>
              <a:cs typeface="Constantia"/>
            </a:endParaRPr>
          </a:p>
          <a:p>
            <a:pPr marL="915035" algn="ctr">
              <a:lnSpc>
                <a:spcPts val="2415"/>
              </a:lnSpc>
            </a:pPr>
            <a:r>
              <a:rPr sz="3150" i="1" spc="52" baseline="-25132" dirty="0">
                <a:latin typeface="Times New Roman"/>
                <a:cs typeface="Times New Roman"/>
              </a:rPr>
              <a:t>V</a:t>
            </a:r>
            <a:r>
              <a:rPr sz="3150" i="1" spc="-172" baseline="-25132" dirty="0">
                <a:latin typeface="Times New Roman"/>
                <a:cs typeface="Times New Roman"/>
              </a:rPr>
              <a:t> </a:t>
            </a:r>
            <a:r>
              <a:rPr sz="1250" spc="5" dirty="0">
                <a:latin typeface="Times New Roman"/>
                <a:cs typeface="Times New Roman"/>
              </a:rPr>
              <a:t>2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33</a:t>
            </a:fld>
            <a:endParaRPr dirty="0"/>
          </a:p>
        </p:txBody>
      </p:sp>
      <p:sp>
        <p:nvSpPr>
          <p:cNvPr id="22" name="object 22"/>
          <p:cNvSpPr txBox="1"/>
          <p:nvPr/>
        </p:nvSpPr>
        <p:spPr>
          <a:xfrm>
            <a:off x="2187280" y="4819144"/>
            <a:ext cx="987425" cy="56261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ts val="2095"/>
              </a:lnSpc>
              <a:spcBef>
                <a:spcPts val="130"/>
              </a:spcBef>
            </a:pPr>
            <a:r>
              <a:rPr sz="2100" spc="30" dirty="0">
                <a:latin typeface="Symbol"/>
                <a:cs typeface="Symbol"/>
              </a:rPr>
              <a:t></a:t>
            </a:r>
            <a:r>
              <a:rPr sz="2100" spc="-110" dirty="0">
                <a:latin typeface="Times New Roman"/>
                <a:cs typeface="Times New Roman"/>
              </a:rPr>
              <a:t> </a:t>
            </a:r>
            <a:r>
              <a:rPr sz="2100" spc="-5" dirty="0">
                <a:latin typeface="Times New Roman"/>
                <a:cs typeface="Times New Roman"/>
              </a:rPr>
              <a:t>5,95</a:t>
            </a:r>
            <a:endParaRPr sz="2100">
              <a:latin typeface="Times New Roman"/>
              <a:cs typeface="Times New Roman"/>
            </a:endParaRPr>
          </a:p>
          <a:p>
            <a:pPr marR="5080" algn="r">
              <a:lnSpc>
                <a:spcPts val="2095"/>
              </a:lnSpc>
            </a:pPr>
            <a:r>
              <a:rPr sz="2100" i="1" spc="35" dirty="0">
                <a:latin typeface="Times New Roman"/>
                <a:cs typeface="Times New Roman"/>
              </a:rPr>
              <a:t>R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471792" y="4886852"/>
            <a:ext cx="666750" cy="3505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sz="3150" i="1" spc="-7" baseline="14550" dirty="0">
                <a:latin typeface="Times New Roman"/>
                <a:cs typeface="Times New Roman"/>
              </a:rPr>
              <a:t>h</a:t>
            </a:r>
            <a:r>
              <a:rPr sz="1250" i="1" spc="-5" dirty="0">
                <a:latin typeface="Times New Roman"/>
                <a:cs typeface="Times New Roman"/>
              </a:rPr>
              <a:t>normal</a:t>
            </a:r>
            <a:endParaRPr sz="12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89351" y="479107"/>
            <a:ext cx="542925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0" dirty="0"/>
              <a:t>Peninggian</a:t>
            </a:r>
            <a:r>
              <a:rPr sz="4800" spc="-55" dirty="0"/>
              <a:t> </a:t>
            </a:r>
            <a:r>
              <a:rPr sz="4800" spc="-5" dirty="0"/>
              <a:t>Minimum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258445" y="1359153"/>
            <a:ext cx="45986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marR="5080" indent="-274320">
              <a:lnSpc>
                <a:spcPct val="100000"/>
              </a:lnSpc>
              <a:spcBef>
                <a:spcPts val="100"/>
              </a:spcBef>
              <a:buFont typeface="Wingdings 2"/>
              <a:buChar char=""/>
              <a:tabLst>
                <a:tab pos="286385" algn="l"/>
                <a:tab pos="287020" algn="l"/>
                <a:tab pos="1910080" algn="l"/>
                <a:tab pos="3376295" algn="l"/>
              </a:tabLst>
            </a:pPr>
            <a:r>
              <a:rPr sz="2000" b="1" spc="-65" dirty="0">
                <a:solidFill>
                  <a:srgbClr val="C00000"/>
                </a:solidFill>
                <a:latin typeface="Constantia"/>
                <a:cs typeface="Constantia"/>
              </a:rPr>
              <a:t>P</a:t>
            </a:r>
            <a:r>
              <a:rPr sz="2000" b="1" dirty="0">
                <a:solidFill>
                  <a:srgbClr val="C00000"/>
                </a:solidFill>
                <a:latin typeface="Constantia"/>
                <a:cs typeface="Constantia"/>
              </a:rPr>
              <a:t>enin</a:t>
            </a:r>
            <a:r>
              <a:rPr sz="2000" b="1" spc="5" dirty="0">
                <a:solidFill>
                  <a:srgbClr val="C00000"/>
                </a:solidFill>
                <a:latin typeface="Constantia"/>
                <a:cs typeface="Constantia"/>
              </a:rPr>
              <a:t>gg</a:t>
            </a:r>
            <a:r>
              <a:rPr sz="2000" b="1" dirty="0">
                <a:solidFill>
                  <a:srgbClr val="C00000"/>
                </a:solidFill>
                <a:latin typeface="Constantia"/>
                <a:cs typeface="Constantia"/>
              </a:rPr>
              <a:t>ian	</a:t>
            </a:r>
            <a:r>
              <a:rPr sz="2000" b="1" spc="5" dirty="0">
                <a:solidFill>
                  <a:srgbClr val="C00000"/>
                </a:solidFill>
                <a:latin typeface="Constantia"/>
                <a:cs typeface="Constantia"/>
              </a:rPr>
              <a:t>m</a:t>
            </a:r>
            <a:r>
              <a:rPr sz="2000" b="1" dirty="0">
                <a:solidFill>
                  <a:srgbClr val="C00000"/>
                </a:solidFill>
                <a:latin typeface="Constantia"/>
                <a:cs typeface="Constantia"/>
              </a:rPr>
              <a:t>in</a:t>
            </a:r>
            <a:r>
              <a:rPr sz="2000" b="1" spc="-10" dirty="0">
                <a:solidFill>
                  <a:srgbClr val="C00000"/>
                </a:solidFill>
                <a:latin typeface="Constantia"/>
                <a:cs typeface="Constantia"/>
              </a:rPr>
              <a:t>i</a:t>
            </a:r>
            <a:r>
              <a:rPr sz="2000" b="1" spc="5" dirty="0">
                <a:solidFill>
                  <a:srgbClr val="C00000"/>
                </a:solidFill>
                <a:latin typeface="Constantia"/>
                <a:cs typeface="Constantia"/>
              </a:rPr>
              <a:t>m</a:t>
            </a:r>
            <a:r>
              <a:rPr sz="2000" b="1" spc="-15" dirty="0">
                <a:solidFill>
                  <a:srgbClr val="C00000"/>
                </a:solidFill>
                <a:latin typeface="Constantia"/>
                <a:cs typeface="Constantia"/>
              </a:rPr>
              <a:t>u</a:t>
            </a:r>
            <a:r>
              <a:rPr sz="2000" b="1" dirty="0">
                <a:solidFill>
                  <a:srgbClr val="C00000"/>
                </a:solidFill>
                <a:latin typeface="Constantia"/>
                <a:cs typeface="Constantia"/>
              </a:rPr>
              <a:t>m	</a:t>
            </a:r>
            <a:r>
              <a:rPr sz="2000" dirty="0">
                <a:latin typeface="Constantia"/>
                <a:cs typeface="Constantia"/>
              </a:rPr>
              <a:t>d</a:t>
            </a:r>
            <a:r>
              <a:rPr sz="2000" spc="-5" dirty="0">
                <a:latin typeface="Constantia"/>
                <a:cs typeface="Constantia"/>
              </a:rPr>
              <a:t>i</a:t>
            </a:r>
            <a:r>
              <a:rPr sz="2000" spc="-35" dirty="0">
                <a:latin typeface="Constantia"/>
                <a:cs typeface="Constantia"/>
              </a:rPr>
              <a:t>t</a:t>
            </a:r>
            <a:r>
              <a:rPr sz="2000" dirty="0">
                <a:latin typeface="Constantia"/>
                <a:cs typeface="Constantia"/>
              </a:rPr>
              <a:t>en</a:t>
            </a:r>
            <a:r>
              <a:rPr sz="2000" spc="-10" dirty="0">
                <a:latin typeface="Constantia"/>
                <a:cs typeface="Constantia"/>
              </a:rPr>
              <a:t>t</a:t>
            </a:r>
            <a:r>
              <a:rPr sz="2000" spc="-5" dirty="0">
                <a:latin typeface="Constantia"/>
                <a:cs typeface="Constantia"/>
              </a:rPr>
              <a:t>u</a:t>
            </a:r>
            <a:r>
              <a:rPr sz="2000" spc="-10" dirty="0">
                <a:latin typeface="Constantia"/>
                <a:cs typeface="Constantia"/>
              </a:rPr>
              <a:t>k</a:t>
            </a:r>
            <a:r>
              <a:rPr sz="2000" dirty="0">
                <a:latin typeface="Constantia"/>
                <a:cs typeface="Constantia"/>
              </a:rPr>
              <a:t>an  </a:t>
            </a:r>
            <a:r>
              <a:rPr sz="2000" spc="-10" dirty="0">
                <a:latin typeface="Constantia"/>
                <a:cs typeface="Constantia"/>
              </a:rPr>
              <a:t>berdasarkan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55266" y="1663953"/>
            <a:ext cx="260159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19480" algn="l"/>
                <a:tab pos="2100580" algn="l"/>
              </a:tabLst>
            </a:pPr>
            <a:r>
              <a:rPr sz="2000" dirty="0">
                <a:latin typeface="Constantia"/>
                <a:cs typeface="Constantia"/>
              </a:rPr>
              <a:t>pada	</a:t>
            </a:r>
            <a:r>
              <a:rPr sz="2000" spc="-50" dirty="0">
                <a:latin typeface="Constantia"/>
                <a:cs typeface="Constantia"/>
              </a:rPr>
              <a:t>k</a:t>
            </a:r>
            <a:r>
              <a:rPr sz="2000" dirty="0">
                <a:latin typeface="Constantia"/>
                <a:cs typeface="Constantia"/>
              </a:rPr>
              <a:t>o</a:t>
            </a:r>
            <a:r>
              <a:rPr sz="2000" spc="-10" dirty="0">
                <a:latin typeface="Constantia"/>
                <a:cs typeface="Constantia"/>
              </a:rPr>
              <a:t>n</a:t>
            </a:r>
            <a:r>
              <a:rPr sz="2000" dirty="0">
                <a:latin typeface="Constantia"/>
                <a:cs typeface="Constantia"/>
              </a:rPr>
              <a:t>d</a:t>
            </a:r>
            <a:r>
              <a:rPr sz="2000" spc="-5" dirty="0">
                <a:latin typeface="Constantia"/>
                <a:cs typeface="Constantia"/>
              </a:rPr>
              <a:t>i</a:t>
            </a:r>
            <a:r>
              <a:rPr sz="2000" spc="-20" dirty="0">
                <a:latin typeface="Constantia"/>
                <a:cs typeface="Constantia"/>
              </a:rPr>
              <a:t>s</a:t>
            </a:r>
            <a:r>
              <a:rPr sz="2000" dirty="0">
                <a:latin typeface="Constantia"/>
                <a:cs typeface="Constantia"/>
              </a:rPr>
              <a:t>i	g</a:t>
            </a:r>
            <a:r>
              <a:rPr sz="2000" spc="-40" dirty="0">
                <a:latin typeface="Constantia"/>
                <a:cs typeface="Constantia"/>
              </a:rPr>
              <a:t>a</a:t>
            </a:r>
            <a:r>
              <a:rPr sz="2000" spc="-25" dirty="0">
                <a:latin typeface="Constantia"/>
                <a:cs typeface="Constantia"/>
              </a:rPr>
              <a:t>y</a:t>
            </a:r>
            <a:r>
              <a:rPr sz="2000" dirty="0">
                <a:latin typeface="Constantia"/>
                <a:cs typeface="Constantia"/>
              </a:rPr>
              <a:t>a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2765" y="1968817"/>
            <a:ext cx="4324985" cy="19773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Constantia"/>
                <a:cs typeface="Constantia"/>
              </a:rPr>
              <a:t>maksimum </a:t>
            </a:r>
            <a:r>
              <a:rPr sz="2000" spc="-10" dirty="0">
                <a:latin typeface="Constantia"/>
                <a:cs typeface="Constantia"/>
              </a:rPr>
              <a:t>yang </a:t>
            </a:r>
            <a:r>
              <a:rPr sz="2000" spc="-5" dirty="0">
                <a:latin typeface="Constantia"/>
                <a:cs typeface="Constantia"/>
              </a:rPr>
              <a:t>dapat ditahan oleh  </a:t>
            </a:r>
            <a:r>
              <a:rPr sz="2000" spc="-10" dirty="0">
                <a:latin typeface="Constantia"/>
                <a:cs typeface="Constantia"/>
              </a:rPr>
              <a:t>komponen </a:t>
            </a:r>
            <a:r>
              <a:rPr sz="2000" dirty="0">
                <a:latin typeface="Constantia"/>
                <a:cs typeface="Constantia"/>
              </a:rPr>
              <a:t>jalan </a:t>
            </a:r>
            <a:r>
              <a:rPr sz="2000" spc="-10" dirty="0">
                <a:latin typeface="Constantia"/>
                <a:cs typeface="Constantia"/>
              </a:rPr>
              <a:t>rel </a:t>
            </a:r>
            <a:r>
              <a:rPr sz="2000" spc="-5" dirty="0">
                <a:latin typeface="Constantia"/>
                <a:cs typeface="Constantia"/>
              </a:rPr>
              <a:t>dan </a:t>
            </a:r>
            <a:r>
              <a:rPr sz="2000" spc="-10" dirty="0">
                <a:latin typeface="Constantia"/>
                <a:cs typeface="Constantia"/>
              </a:rPr>
              <a:t>kenyamanan  </a:t>
            </a:r>
            <a:r>
              <a:rPr sz="2000" dirty="0">
                <a:latin typeface="Constantia"/>
                <a:cs typeface="Constantia"/>
              </a:rPr>
              <a:t>penumpang</a:t>
            </a:r>
            <a:r>
              <a:rPr sz="2000" spc="-10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KA.</a:t>
            </a:r>
            <a:endParaRPr sz="200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750">
              <a:latin typeface="Constantia"/>
              <a:cs typeface="Constantia"/>
            </a:endParaRPr>
          </a:p>
          <a:p>
            <a:pPr marL="12700" algn="just">
              <a:lnSpc>
                <a:spcPct val="100000"/>
              </a:lnSpc>
            </a:pPr>
            <a:r>
              <a:rPr sz="2000" spc="-10" dirty="0">
                <a:latin typeface="Constantia"/>
                <a:cs typeface="Constantia"/>
              </a:rPr>
              <a:t>berdasarkan </a:t>
            </a:r>
            <a:r>
              <a:rPr sz="2000" dirty="0">
                <a:latin typeface="Constantia"/>
                <a:cs typeface="Constantia"/>
              </a:rPr>
              <a:t>gambar</a:t>
            </a:r>
            <a:r>
              <a:rPr sz="2000" spc="-200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disamping</a:t>
            </a:r>
            <a:endParaRPr sz="2000">
              <a:latin typeface="Constantia"/>
              <a:cs typeface="Constantia"/>
            </a:endParaRPr>
          </a:p>
          <a:p>
            <a:pPr marL="12700" algn="just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latin typeface="Constantia"/>
                <a:cs typeface="Constantia"/>
              </a:rPr>
              <a:t>disebutkan </a:t>
            </a:r>
            <a:r>
              <a:rPr sz="2000" spc="-15" dirty="0">
                <a:latin typeface="Constantia"/>
                <a:cs typeface="Constantia"/>
              </a:rPr>
              <a:t>bahwa</a:t>
            </a:r>
            <a:r>
              <a:rPr sz="2000" spc="-5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462150" y="4388739"/>
            <a:ext cx="187960" cy="20320"/>
          </a:xfrm>
          <a:custGeom>
            <a:avLst/>
            <a:gdLst/>
            <a:ahLst/>
            <a:cxnLst/>
            <a:rect l="l" t="t" r="r" b="b"/>
            <a:pathLst>
              <a:path w="187960" h="20320">
                <a:moveTo>
                  <a:pt x="187960" y="0"/>
                </a:moveTo>
                <a:lnTo>
                  <a:pt x="0" y="0"/>
                </a:lnTo>
                <a:lnTo>
                  <a:pt x="0" y="20319"/>
                </a:lnTo>
                <a:lnTo>
                  <a:pt x="187960" y="20319"/>
                </a:lnTo>
                <a:lnTo>
                  <a:pt x="1879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114930" y="4388739"/>
            <a:ext cx="154940" cy="20320"/>
          </a:xfrm>
          <a:custGeom>
            <a:avLst/>
            <a:gdLst/>
            <a:ahLst/>
            <a:cxnLst/>
            <a:rect l="l" t="t" r="r" b="b"/>
            <a:pathLst>
              <a:path w="154939" h="20320">
                <a:moveTo>
                  <a:pt x="154939" y="0"/>
                </a:moveTo>
                <a:lnTo>
                  <a:pt x="0" y="0"/>
                </a:lnTo>
                <a:lnTo>
                  <a:pt x="0" y="20319"/>
                </a:lnTo>
                <a:lnTo>
                  <a:pt x="154939" y="20319"/>
                </a:lnTo>
                <a:lnTo>
                  <a:pt x="1549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434970" y="4388739"/>
            <a:ext cx="276860" cy="20320"/>
          </a:xfrm>
          <a:custGeom>
            <a:avLst/>
            <a:gdLst/>
            <a:ahLst/>
            <a:cxnLst/>
            <a:rect l="l" t="t" r="r" b="b"/>
            <a:pathLst>
              <a:path w="276860" h="20320">
                <a:moveTo>
                  <a:pt x="276860" y="0"/>
                </a:moveTo>
                <a:lnTo>
                  <a:pt x="0" y="0"/>
                </a:lnTo>
                <a:lnTo>
                  <a:pt x="0" y="20319"/>
                </a:lnTo>
                <a:lnTo>
                  <a:pt x="276860" y="20319"/>
                </a:lnTo>
                <a:lnTo>
                  <a:pt x="2768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743584" y="4169409"/>
            <a:ext cx="2527300" cy="5276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lnSpc>
                <a:spcPts val="2365"/>
              </a:lnSpc>
              <a:spcBef>
                <a:spcPts val="100"/>
              </a:spcBef>
              <a:tabLst>
                <a:tab pos="408305" algn="l"/>
                <a:tab pos="1371600" algn="l"/>
              </a:tabLst>
            </a:pPr>
            <a:r>
              <a:rPr sz="2400" dirty="0">
                <a:latin typeface="Cambria Math"/>
                <a:cs typeface="Cambria Math"/>
              </a:rPr>
              <a:t>𝐺	=</a:t>
            </a:r>
            <a:r>
              <a:rPr sz="2400" spc="275" dirty="0">
                <a:latin typeface="Cambria Math"/>
                <a:cs typeface="Cambria Math"/>
              </a:rPr>
              <a:t> </a:t>
            </a:r>
            <a:r>
              <a:rPr sz="2625" spc="179" baseline="44444" dirty="0">
                <a:latin typeface="Cambria Math"/>
                <a:cs typeface="Cambria Math"/>
              </a:rPr>
              <a:t>ℎ</a:t>
            </a:r>
            <a:r>
              <a:rPr sz="2625" spc="787" baseline="44444" dirty="0">
                <a:latin typeface="Cambria Math"/>
                <a:cs typeface="Cambria Math"/>
              </a:rPr>
              <a:t> </a:t>
            </a:r>
            <a:r>
              <a:rPr sz="2400" dirty="0">
                <a:latin typeface="Cambria Math"/>
                <a:cs typeface="Cambria Math"/>
              </a:rPr>
              <a:t>=	</a:t>
            </a:r>
            <a:r>
              <a:rPr sz="2625" spc="67" baseline="44444" dirty="0">
                <a:latin typeface="Cambria Math"/>
                <a:cs typeface="Cambria Math"/>
              </a:rPr>
              <a:t>𝐺 </a:t>
            </a:r>
            <a:r>
              <a:rPr sz="2400" dirty="0">
                <a:latin typeface="Cambria Math"/>
                <a:cs typeface="Cambria Math"/>
              </a:rPr>
              <a:t>. </a:t>
            </a:r>
            <a:r>
              <a:rPr sz="2625" spc="157" baseline="44444" dirty="0">
                <a:latin typeface="Cambria Math"/>
                <a:cs typeface="Cambria Math"/>
              </a:rPr>
              <a:t>𝑉</a:t>
            </a:r>
            <a:r>
              <a:rPr sz="2175" spc="157" baseline="78544" dirty="0">
                <a:latin typeface="Cambria Math"/>
                <a:cs typeface="Cambria Math"/>
              </a:rPr>
              <a:t>2 </a:t>
            </a:r>
            <a:r>
              <a:rPr sz="2400" dirty="0">
                <a:latin typeface="Cambria Math"/>
                <a:cs typeface="Cambria Math"/>
              </a:rPr>
              <a:t>−</a:t>
            </a:r>
            <a:r>
              <a:rPr sz="2400" spc="-20" dirty="0">
                <a:latin typeface="Cambria Math"/>
                <a:cs typeface="Cambria Math"/>
              </a:rPr>
              <a:t> </a:t>
            </a:r>
            <a:r>
              <a:rPr sz="2625" spc="67" baseline="44444" dirty="0">
                <a:latin typeface="Cambria Math"/>
                <a:cs typeface="Cambria Math"/>
              </a:rPr>
              <a:t>𝐺</a:t>
            </a:r>
            <a:endParaRPr sz="2625" baseline="44444">
              <a:latin typeface="Cambria Math"/>
              <a:cs typeface="Cambria Math"/>
            </a:endParaRPr>
          </a:p>
          <a:p>
            <a:pPr marL="718820">
              <a:lnSpc>
                <a:spcPts val="1585"/>
              </a:lnSpc>
              <a:tabLst>
                <a:tab pos="1371600" algn="l"/>
                <a:tab pos="1752600" algn="l"/>
                <a:tab pos="2329180" algn="l"/>
              </a:tabLst>
            </a:pPr>
            <a:r>
              <a:rPr sz="1750" spc="145" dirty="0">
                <a:latin typeface="Cambria Math"/>
                <a:cs typeface="Cambria Math"/>
              </a:rPr>
              <a:t>𝑤	</a:t>
            </a:r>
            <a:r>
              <a:rPr sz="1750" spc="90" dirty="0">
                <a:latin typeface="Cambria Math"/>
                <a:cs typeface="Cambria Math"/>
              </a:rPr>
              <a:t>𝑔	</a:t>
            </a:r>
            <a:r>
              <a:rPr sz="1750" spc="40" dirty="0">
                <a:latin typeface="Cambria Math"/>
                <a:cs typeface="Cambria Math"/>
              </a:rPr>
              <a:t>𝑅	</a:t>
            </a:r>
            <a:r>
              <a:rPr sz="1750" spc="90" dirty="0">
                <a:latin typeface="Cambria Math"/>
                <a:cs typeface="Cambria Math"/>
              </a:rPr>
              <a:t>𝑔</a:t>
            </a:r>
            <a:endParaRPr sz="1750">
              <a:latin typeface="Cambria Math"/>
              <a:cs typeface="Cambria Math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072510" y="4388739"/>
            <a:ext cx="154940" cy="20320"/>
          </a:xfrm>
          <a:custGeom>
            <a:avLst/>
            <a:gdLst/>
            <a:ahLst/>
            <a:cxnLst/>
            <a:rect l="l" t="t" r="r" b="b"/>
            <a:pathLst>
              <a:path w="154939" h="20320">
                <a:moveTo>
                  <a:pt x="154939" y="0"/>
                </a:moveTo>
                <a:lnTo>
                  <a:pt x="0" y="0"/>
                </a:lnTo>
                <a:lnTo>
                  <a:pt x="0" y="20319"/>
                </a:lnTo>
                <a:lnTo>
                  <a:pt x="154939" y="20319"/>
                </a:lnTo>
                <a:lnTo>
                  <a:pt x="1549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20065" y="5081651"/>
            <a:ext cx="74866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Constantia"/>
                <a:cs typeface="Constantia"/>
              </a:rPr>
              <a:t>maka</a:t>
            </a:r>
            <a:r>
              <a:rPr sz="2000" spc="-11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81684" y="5599747"/>
            <a:ext cx="37465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onstantia"/>
                <a:cs typeface="Constantia"/>
              </a:rPr>
              <a:t>h</a:t>
            </a:r>
            <a:r>
              <a:rPr sz="2000" spc="-10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=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67764" y="5480367"/>
            <a:ext cx="535940" cy="2940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1450" spc="85" dirty="0">
                <a:latin typeface="Cambria Math"/>
                <a:cs typeface="Cambria Math"/>
              </a:rPr>
              <a:t>𝑤.</a:t>
            </a:r>
            <a:r>
              <a:rPr sz="1750" spc="85" dirty="0">
                <a:latin typeface="Cambria Math"/>
                <a:cs typeface="Cambria Math"/>
              </a:rPr>
              <a:t>𝑉</a:t>
            </a:r>
            <a:r>
              <a:rPr sz="2175" spc="127" baseline="21072" dirty="0">
                <a:latin typeface="Cambria Math"/>
                <a:cs typeface="Cambria Math"/>
              </a:rPr>
              <a:t>2</a:t>
            </a:r>
            <a:endParaRPr sz="2175" baseline="21072">
              <a:latin typeface="Cambria Math"/>
              <a:cs typeface="Cambria Math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205674" y="5783224"/>
            <a:ext cx="467359" cy="17780"/>
          </a:xfrm>
          <a:custGeom>
            <a:avLst/>
            <a:gdLst/>
            <a:ahLst/>
            <a:cxnLst/>
            <a:rect l="l" t="t" r="r" b="b"/>
            <a:pathLst>
              <a:path w="467360" h="17779">
                <a:moveTo>
                  <a:pt x="467360" y="0"/>
                </a:moveTo>
                <a:lnTo>
                  <a:pt x="0" y="0"/>
                </a:lnTo>
                <a:lnTo>
                  <a:pt x="0" y="17779"/>
                </a:lnTo>
                <a:lnTo>
                  <a:pt x="467360" y="17779"/>
                </a:lnTo>
                <a:lnTo>
                  <a:pt x="4673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254378" y="5675947"/>
            <a:ext cx="56705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450" spc="55" dirty="0">
                <a:latin typeface="Cambria Math"/>
                <a:cs typeface="Cambria Math"/>
              </a:rPr>
              <a:t>𝑔.𝑅</a:t>
            </a:r>
            <a:r>
              <a:rPr sz="1450" spc="330" dirty="0">
                <a:latin typeface="Cambria Math"/>
                <a:cs typeface="Cambria Math"/>
              </a:rPr>
              <a:t> </a:t>
            </a:r>
            <a:r>
              <a:rPr sz="3600" baseline="23148" dirty="0">
                <a:latin typeface="Constantia"/>
                <a:cs typeface="Constantia"/>
              </a:rPr>
              <a:t>-</a:t>
            </a:r>
            <a:endParaRPr sz="3600" baseline="23148">
              <a:latin typeface="Constantia"/>
              <a:cs typeface="Constanti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846326" y="5452427"/>
            <a:ext cx="398780" cy="2940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50" spc="235" dirty="0">
                <a:latin typeface="Cambria Math"/>
                <a:cs typeface="Cambria Math"/>
              </a:rPr>
              <a:t>𝑤</a:t>
            </a:r>
            <a:r>
              <a:rPr sz="1750" spc="-5" dirty="0">
                <a:latin typeface="Cambria Math"/>
                <a:cs typeface="Cambria Math"/>
              </a:rPr>
              <a:t>.</a:t>
            </a:r>
            <a:r>
              <a:rPr sz="1750" spc="225" dirty="0">
                <a:latin typeface="Cambria Math"/>
                <a:cs typeface="Cambria Math"/>
              </a:rPr>
              <a:t>𝑎</a:t>
            </a:r>
            <a:endParaRPr sz="1750">
              <a:latin typeface="Cambria Math"/>
              <a:cs typeface="Cambria Math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988566" y="5782627"/>
            <a:ext cx="173355" cy="2940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50" spc="150" dirty="0">
                <a:latin typeface="Cambria Math"/>
                <a:cs typeface="Cambria Math"/>
              </a:rPr>
              <a:t>𝑔</a:t>
            </a:r>
            <a:endParaRPr sz="1750">
              <a:latin typeface="Cambria Math"/>
              <a:cs typeface="Cambria Math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858391" y="5767984"/>
            <a:ext cx="436880" cy="20320"/>
          </a:xfrm>
          <a:custGeom>
            <a:avLst/>
            <a:gdLst/>
            <a:ahLst/>
            <a:cxnLst/>
            <a:rect l="l" t="t" r="r" b="b"/>
            <a:pathLst>
              <a:path w="436880" h="20320">
                <a:moveTo>
                  <a:pt x="436880" y="0"/>
                </a:moveTo>
                <a:lnTo>
                  <a:pt x="0" y="0"/>
                </a:lnTo>
                <a:lnTo>
                  <a:pt x="0" y="20319"/>
                </a:lnTo>
                <a:lnTo>
                  <a:pt x="436880" y="20319"/>
                </a:lnTo>
                <a:lnTo>
                  <a:pt x="43688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932045" y="1628775"/>
            <a:ext cx="4104512" cy="23762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5012054" y="4098925"/>
            <a:ext cx="112712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10" dirty="0">
                <a:latin typeface="Constantia"/>
                <a:cs typeface="Constantia"/>
              </a:rPr>
              <a:t>Keterangan</a:t>
            </a:r>
            <a:r>
              <a:rPr sz="1600" spc="-110" dirty="0">
                <a:latin typeface="Constantia"/>
                <a:cs typeface="Constantia"/>
              </a:rPr>
              <a:t> </a:t>
            </a:r>
            <a:r>
              <a:rPr sz="1600" dirty="0">
                <a:latin typeface="Constantia"/>
                <a:cs typeface="Constantia"/>
              </a:rPr>
              <a:t>:</a:t>
            </a:r>
            <a:endParaRPr sz="1600">
              <a:latin typeface="Constantia"/>
              <a:cs typeface="Constantia"/>
            </a:endParaRPr>
          </a:p>
        </p:txBody>
      </p:sp>
      <p:sp>
        <p:nvSpPr>
          <p:cNvPr id="23" name="object 2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34</a:t>
            </a:fld>
            <a:endParaRPr dirty="0"/>
          </a:p>
        </p:txBody>
      </p:sp>
      <p:sp>
        <p:nvSpPr>
          <p:cNvPr id="22" name="object 22"/>
          <p:cNvSpPr txBox="1"/>
          <p:nvPr/>
        </p:nvSpPr>
        <p:spPr>
          <a:xfrm>
            <a:off x="5096128" y="4342828"/>
            <a:ext cx="3896995" cy="173291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89560" algn="l"/>
              </a:tabLst>
            </a:pPr>
            <a:r>
              <a:rPr sz="1600" dirty="0">
                <a:latin typeface="Constantia"/>
                <a:cs typeface="Constantia"/>
              </a:rPr>
              <a:t>R	: </a:t>
            </a:r>
            <a:r>
              <a:rPr sz="1600" spc="-5" dirty="0">
                <a:latin typeface="Constantia"/>
                <a:cs typeface="Constantia"/>
              </a:rPr>
              <a:t>jari-jari</a:t>
            </a:r>
            <a:r>
              <a:rPr sz="1600" spc="-105" dirty="0">
                <a:latin typeface="Constantia"/>
                <a:cs typeface="Constantia"/>
              </a:rPr>
              <a:t> </a:t>
            </a:r>
            <a:r>
              <a:rPr sz="1600" spc="-5" dirty="0">
                <a:latin typeface="Constantia"/>
                <a:cs typeface="Constantia"/>
              </a:rPr>
              <a:t>(meter)</a:t>
            </a:r>
            <a:endParaRPr sz="1600">
              <a:latin typeface="Constantia"/>
              <a:cs typeface="Constantia"/>
            </a:endParaRPr>
          </a:p>
          <a:p>
            <a:pPr marL="12700" marR="100965">
              <a:lnSpc>
                <a:spcPct val="100000"/>
              </a:lnSpc>
              <a:tabLst>
                <a:tab pos="289560" algn="l"/>
              </a:tabLst>
            </a:pPr>
            <a:r>
              <a:rPr sz="1600" dirty="0">
                <a:latin typeface="Constantia"/>
                <a:cs typeface="Constantia"/>
              </a:rPr>
              <a:t>D : dukungan </a:t>
            </a:r>
            <a:r>
              <a:rPr sz="1600" spc="-5" dirty="0">
                <a:latin typeface="Constantia"/>
                <a:cs typeface="Constantia"/>
              </a:rPr>
              <a:t>komponen </a:t>
            </a:r>
            <a:r>
              <a:rPr sz="1600" dirty="0">
                <a:latin typeface="Constantia"/>
                <a:cs typeface="Constantia"/>
              </a:rPr>
              <a:t>struktur </a:t>
            </a:r>
            <a:r>
              <a:rPr sz="1600" spc="-10" dirty="0">
                <a:latin typeface="Constantia"/>
                <a:cs typeface="Constantia"/>
              </a:rPr>
              <a:t>jalan</a:t>
            </a:r>
            <a:r>
              <a:rPr sz="1600" spc="-114" dirty="0">
                <a:latin typeface="Constantia"/>
                <a:cs typeface="Constantia"/>
              </a:rPr>
              <a:t> </a:t>
            </a:r>
            <a:r>
              <a:rPr sz="1600" spc="-5" dirty="0">
                <a:latin typeface="Constantia"/>
                <a:cs typeface="Constantia"/>
              </a:rPr>
              <a:t>rel  </a:t>
            </a:r>
            <a:r>
              <a:rPr sz="1600" dirty="0">
                <a:latin typeface="Constantia"/>
                <a:cs typeface="Constantia"/>
              </a:rPr>
              <a:t>C	: </a:t>
            </a:r>
            <a:r>
              <a:rPr sz="1600" spc="-15" dirty="0">
                <a:latin typeface="Constantia"/>
                <a:cs typeface="Constantia"/>
              </a:rPr>
              <a:t>gaya</a:t>
            </a:r>
            <a:r>
              <a:rPr sz="1600" spc="-140" dirty="0">
                <a:latin typeface="Constantia"/>
                <a:cs typeface="Constantia"/>
              </a:rPr>
              <a:t> </a:t>
            </a:r>
            <a:r>
              <a:rPr sz="1600" dirty="0">
                <a:latin typeface="Constantia"/>
                <a:cs typeface="Constantia"/>
              </a:rPr>
              <a:t>sentrifugal</a:t>
            </a:r>
            <a:endParaRPr sz="160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600" dirty="0">
                <a:latin typeface="Constantia"/>
                <a:cs typeface="Constantia"/>
              </a:rPr>
              <a:t>w : </a:t>
            </a:r>
            <a:r>
              <a:rPr sz="1600" spc="-10" dirty="0">
                <a:latin typeface="Constantia"/>
                <a:cs typeface="Constantia"/>
              </a:rPr>
              <a:t>jarak </a:t>
            </a:r>
            <a:r>
              <a:rPr sz="1600" spc="-5" dirty="0">
                <a:latin typeface="Constantia"/>
                <a:cs typeface="Constantia"/>
              </a:rPr>
              <a:t>antara </a:t>
            </a:r>
            <a:r>
              <a:rPr sz="1600" spc="-10" dirty="0">
                <a:latin typeface="Constantia"/>
                <a:cs typeface="Constantia"/>
              </a:rPr>
              <a:t>kedua </a:t>
            </a:r>
            <a:r>
              <a:rPr sz="1600" dirty="0">
                <a:latin typeface="Constantia"/>
                <a:cs typeface="Constantia"/>
              </a:rPr>
              <a:t>titik </a:t>
            </a:r>
            <a:r>
              <a:rPr sz="1600" spc="-10" dirty="0">
                <a:latin typeface="Constantia"/>
                <a:cs typeface="Constantia"/>
              </a:rPr>
              <a:t>kontak</a:t>
            </a:r>
            <a:r>
              <a:rPr sz="1600" spc="-175" dirty="0">
                <a:latin typeface="Constantia"/>
                <a:cs typeface="Constantia"/>
              </a:rPr>
              <a:t> </a:t>
            </a:r>
            <a:r>
              <a:rPr sz="1600" spc="-5" dirty="0">
                <a:latin typeface="Constantia"/>
                <a:cs typeface="Constantia"/>
              </a:rPr>
              <a:t>antara</a:t>
            </a:r>
            <a:endParaRPr sz="1600">
              <a:latin typeface="Constantia"/>
              <a:cs typeface="Constantia"/>
            </a:endParaRPr>
          </a:p>
          <a:p>
            <a:pPr marL="12700" marR="5080" indent="370840">
              <a:lnSpc>
                <a:spcPct val="100000"/>
              </a:lnSpc>
              <a:tabLst>
                <a:tab pos="289560" algn="l"/>
              </a:tabLst>
            </a:pPr>
            <a:r>
              <a:rPr sz="1600" spc="-10" dirty="0">
                <a:latin typeface="Constantia"/>
                <a:cs typeface="Constantia"/>
              </a:rPr>
              <a:t>roda </a:t>
            </a:r>
            <a:r>
              <a:rPr sz="1600" spc="-5" dirty="0">
                <a:latin typeface="Constantia"/>
                <a:cs typeface="Constantia"/>
              </a:rPr>
              <a:t>dengan </a:t>
            </a:r>
            <a:r>
              <a:rPr sz="1600" spc="-10" dirty="0">
                <a:latin typeface="Constantia"/>
                <a:cs typeface="Constantia"/>
              </a:rPr>
              <a:t>kepala rel, </a:t>
            </a:r>
            <a:r>
              <a:rPr sz="1600" spc="-5" dirty="0">
                <a:latin typeface="Constantia"/>
                <a:cs typeface="Constantia"/>
              </a:rPr>
              <a:t>sebesar </a:t>
            </a:r>
            <a:r>
              <a:rPr sz="1600" dirty="0">
                <a:latin typeface="Constantia"/>
                <a:cs typeface="Constantia"/>
              </a:rPr>
              <a:t>1120</a:t>
            </a:r>
            <a:r>
              <a:rPr sz="1600" spc="-280" dirty="0">
                <a:latin typeface="Constantia"/>
                <a:cs typeface="Constantia"/>
              </a:rPr>
              <a:t> </a:t>
            </a:r>
            <a:r>
              <a:rPr sz="1600" spc="-5" dirty="0">
                <a:latin typeface="Constantia"/>
                <a:cs typeface="Constantia"/>
              </a:rPr>
              <a:t>mm  </a:t>
            </a:r>
            <a:r>
              <a:rPr sz="1600" dirty="0">
                <a:latin typeface="Constantia"/>
                <a:cs typeface="Constantia"/>
              </a:rPr>
              <a:t>G	: </a:t>
            </a:r>
            <a:r>
              <a:rPr sz="1600" spc="-5" dirty="0">
                <a:latin typeface="Constantia"/>
                <a:cs typeface="Constantia"/>
              </a:rPr>
              <a:t>berat </a:t>
            </a:r>
            <a:r>
              <a:rPr sz="1600" spc="-10" dirty="0">
                <a:latin typeface="Constantia"/>
                <a:cs typeface="Constantia"/>
              </a:rPr>
              <a:t>kereta/gerbong/lokomotif</a:t>
            </a:r>
            <a:r>
              <a:rPr sz="1600" spc="-55" dirty="0">
                <a:latin typeface="Constantia"/>
                <a:cs typeface="Constantia"/>
              </a:rPr>
              <a:t> </a:t>
            </a:r>
            <a:r>
              <a:rPr sz="1600" spc="10" dirty="0">
                <a:latin typeface="Constantia"/>
                <a:cs typeface="Constantia"/>
              </a:rPr>
              <a:t>(kg)</a:t>
            </a:r>
            <a:endParaRPr sz="160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  <a:tabLst>
                <a:tab pos="289560" algn="l"/>
              </a:tabLst>
            </a:pPr>
            <a:r>
              <a:rPr sz="1600" dirty="0">
                <a:latin typeface="Constantia"/>
                <a:cs typeface="Constantia"/>
              </a:rPr>
              <a:t>h	: peninggian </a:t>
            </a:r>
            <a:r>
              <a:rPr sz="1600" spc="-5" dirty="0">
                <a:latin typeface="Constantia"/>
                <a:cs typeface="Constantia"/>
              </a:rPr>
              <a:t>rel</a:t>
            </a:r>
            <a:r>
              <a:rPr sz="1600" spc="-145" dirty="0">
                <a:latin typeface="Constantia"/>
                <a:cs typeface="Constantia"/>
              </a:rPr>
              <a:t> </a:t>
            </a:r>
            <a:r>
              <a:rPr sz="1600" spc="-5" dirty="0">
                <a:latin typeface="Constantia"/>
                <a:cs typeface="Constantia"/>
              </a:rPr>
              <a:t>(mm)</a:t>
            </a:r>
            <a:endParaRPr sz="16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17214" y="335279"/>
            <a:ext cx="542798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0" dirty="0"/>
              <a:t>Peninggian</a:t>
            </a:r>
            <a:r>
              <a:rPr sz="4800" spc="-65" dirty="0"/>
              <a:t> </a:t>
            </a:r>
            <a:r>
              <a:rPr sz="4800" spc="-5" dirty="0"/>
              <a:t>Minimum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474344" y="1289684"/>
            <a:ext cx="3535679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latin typeface="Constantia"/>
                <a:cs typeface="Constantia"/>
              </a:rPr>
              <a:t>Karena</a:t>
            </a:r>
            <a:r>
              <a:rPr sz="1600" spc="-80" dirty="0">
                <a:latin typeface="Constantia"/>
                <a:cs typeface="Constantia"/>
              </a:rPr>
              <a:t> </a:t>
            </a:r>
            <a:r>
              <a:rPr sz="1600" spc="-5" dirty="0">
                <a:latin typeface="Constantia"/>
                <a:cs typeface="Constantia"/>
              </a:rPr>
              <a:t>beberapa</a:t>
            </a:r>
            <a:r>
              <a:rPr sz="1600" spc="-100" dirty="0">
                <a:latin typeface="Constantia"/>
                <a:cs typeface="Constantia"/>
              </a:rPr>
              <a:t> </a:t>
            </a:r>
            <a:r>
              <a:rPr sz="1600" spc="-5" dirty="0">
                <a:latin typeface="Constantia"/>
                <a:cs typeface="Constantia"/>
              </a:rPr>
              <a:t>faktor</a:t>
            </a:r>
            <a:r>
              <a:rPr sz="1600" spc="-110" dirty="0">
                <a:latin typeface="Constantia"/>
                <a:cs typeface="Constantia"/>
              </a:rPr>
              <a:t> </a:t>
            </a:r>
            <a:r>
              <a:rPr sz="1600" spc="-5" dirty="0">
                <a:latin typeface="Constantia"/>
                <a:cs typeface="Constantia"/>
              </a:rPr>
              <a:t>sebagai</a:t>
            </a:r>
            <a:r>
              <a:rPr sz="1600" spc="-10" dirty="0">
                <a:latin typeface="Constantia"/>
                <a:cs typeface="Constantia"/>
              </a:rPr>
              <a:t> </a:t>
            </a:r>
            <a:r>
              <a:rPr sz="1600" dirty="0">
                <a:latin typeface="Constantia"/>
                <a:cs typeface="Constantia"/>
              </a:rPr>
              <a:t>berikut</a:t>
            </a:r>
            <a:r>
              <a:rPr sz="1600" spc="-95" dirty="0">
                <a:latin typeface="Constantia"/>
                <a:cs typeface="Constantia"/>
              </a:rPr>
              <a:t> </a:t>
            </a:r>
            <a:r>
              <a:rPr sz="1600" dirty="0">
                <a:latin typeface="Constantia"/>
                <a:cs typeface="Constantia"/>
              </a:rPr>
              <a:t>:</a:t>
            </a:r>
            <a:endParaRPr sz="16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03922" y="3401059"/>
            <a:ext cx="3371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onstantia"/>
                <a:cs typeface="Constantia"/>
              </a:rPr>
              <a:t>h</a:t>
            </a:r>
            <a:r>
              <a:rPr sz="1800" spc="-120" dirty="0">
                <a:latin typeface="Constantia"/>
                <a:cs typeface="Constantia"/>
              </a:rPr>
              <a:t> </a:t>
            </a:r>
            <a:r>
              <a:rPr sz="1800" dirty="0">
                <a:latin typeface="Constantia"/>
                <a:cs typeface="Constantia"/>
              </a:rPr>
              <a:t>=</a:t>
            </a:r>
            <a:endParaRPr sz="18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48944" y="1685925"/>
            <a:ext cx="2714625" cy="18567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45795" algn="ctr">
              <a:lnSpc>
                <a:spcPct val="100000"/>
              </a:lnSpc>
              <a:spcBef>
                <a:spcPts val="100"/>
              </a:spcBef>
            </a:pPr>
            <a:r>
              <a:rPr sz="1600" dirty="0">
                <a:latin typeface="Constantia"/>
                <a:cs typeface="Constantia"/>
              </a:rPr>
              <a:t>w = 1120</a:t>
            </a:r>
            <a:r>
              <a:rPr sz="1600" spc="-65" dirty="0">
                <a:latin typeface="Constantia"/>
                <a:cs typeface="Constantia"/>
              </a:rPr>
              <a:t> </a:t>
            </a:r>
            <a:r>
              <a:rPr sz="1600" spc="-10" dirty="0">
                <a:latin typeface="Constantia"/>
                <a:cs typeface="Constantia"/>
              </a:rPr>
              <a:t>mm</a:t>
            </a:r>
            <a:endParaRPr sz="1600">
              <a:latin typeface="Constantia"/>
              <a:cs typeface="Constantia"/>
            </a:endParaRPr>
          </a:p>
          <a:p>
            <a:pPr marL="482600">
              <a:lnSpc>
                <a:spcPct val="100000"/>
              </a:lnSpc>
              <a:spcBef>
                <a:spcPts val="1220"/>
              </a:spcBef>
            </a:pPr>
            <a:r>
              <a:rPr sz="1600" dirty="0">
                <a:latin typeface="Constantia"/>
                <a:cs typeface="Constantia"/>
              </a:rPr>
              <a:t>g = </a:t>
            </a:r>
            <a:r>
              <a:rPr sz="1600" spc="-5" dirty="0">
                <a:latin typeface="Constantia"/>
                <a:cs typeface="Constantia"/>
              </a:rPr>
              <a:t>9,81</a:t>
            </a:r>
            <a:r>
              <a:rPr sz="1600" spc="-20" dirty="0">
                <a:latin typeface="Constantia"/>
                <a:cs typeface="Constantia"/>
              </a:rPr>
              <a:t> </a:t>
            </a:r>
            <a:r>
              <a:rPr sz="1600" spc="15" dirty="0">
                <a:latin typeface="Constantia"/>
                <a:cs typeface="Constantia"/>
              </a:rPr>
              <a:t>(m/</a:t>
            </a:r>
            <a:r>
              <a:rPr sz="1600" spc="15" dirty="0">
                <a:latin typeface="Cambria Math"/>
                <a:cs typeface="Cambria Math"/>
              </a:rPr>
              <a:t>detik</a:t>
            </a:r>
            <a:r>
              <a:rPr sz="1725" spc="22" baseline="28985" dirty="0">
                <a:latin typeface="Cambria Math"/>
                <a:cs typeface="Cambria Math"/>
              </a:rPr>
              <a:t>2</a:t>
            </a:r>
            <a:r>
              <a:rPr sz="1600" spc="15" dirty="0">
                <a:latin typeface="Constantia"/>
                <a:cs typeface="Constantia"/>
              </a:rPr>
              <a:t>)</a:t>
            </a:r>
            <a:endParaRPr sz="1600">
              <a:latin typeface="Constantia"/>
              <a:cs typeface="Constantia"/>
            </a:endParaRPr>
          </a:p>
          <a:p>
            <a:pPr marL="482600">
              <a:lnSpc>
                <a:spcPct val="100000"/>
              </a:lnSpc>
              <a:spcBef>
                <a:spcPts val="1200"/>
              </a:spcBef>
            </a:pPr>
            <a:r>
              <a:rPr sz="1600" dirty="0">
                <a:latin typeface="Constantia"/>
                <a:cs typeface="Constantia"/>
              </a:rPr>
              <a:t>a = </a:t>
            </a:r>
            <a:r>
              <a:rPr sz="1600" spc="-20" dirty="0">
                <a:latin typeface="Constantia"/>
                <a:cs typeface="Constantia"/>
              </a:rPr>
              <a:t>0,0478 </a:t>
            </a:r>
            <a:r>
              <a:rPr sz="1600" dirty="0">
                <a:latin typeface="Constantia"/>
                <a:cs typeface="Constantia"/>
              </a:rPr>
              <a:t>. g</a:t>
            </a:r>
            <a:r>
              <a:rPr sz="1600" spc="-65" dirty="0">
                <a:latin typeface="Constantia"/>
                <a:cs typeface="Constantia"/>
              </a:rPr>
              <a:t> </a:t>
            </a:r>
            <a:r>
              <a:rPr sz="1600" spc="10" dirty="0">
                <a:latin typeface="Constantia"/>
                <a:cs typeface="Constantia"/>
              </a:rPr>
              <a:t>(m/</a:t>
            </a:r>
            <a:r>
              <a:rPr sz="1600" spc="10" dirty="0">
                <a:latin typeface="Cambria Math"/>
                <a:cs typeface="Cambria Math"/>
              </a:rPr>
              <a:t>detik</a:t>
            </a:r>
            <a:r>
              <a:rPr sz="1725" spc="15" baseline="28985" dirty="0">
                <a:latin typeface="Cambria Math"/>
                <a:cs typeface="Cambria Math"/>
              </a:rPr>
              <a:t>2</a:t>
            </a:r>
            <a:r>
              <a:rPr sz="1600" spc="10" dirty="0">
                <a:latin typeface="Constantia"/>
                <a:cs typeface="Constantia"/>
              </a:rPr>
              <a:t>)</a:t>
            </a:r>
            <a:endParaRPr sz="1600">
              <a:latin typeface="Constantia"/>
              <a:cs typeface="Constantia"/>
            </a:endParaRPr>
          </a:p>
          <a:p>
            <a:pPr marR="629285" algn="ctr">
              <a:lnSpc>
                <a:spcPct val="100000"/>
              </a:lnSpc>
              <a:spcBef>
                <a:spcPts val="1185"/>
              </a:spcBef>
            </a:pPr>
            <a:r>
              <a:rPr sz="1600" spc="-10" dirty="0">
                <a:latin typeface="Constantia"/>
                <a:cs typeface="Constantia"/>
              </a:rPr>
              <a:t>Maka </a:t>
            </a:r>
            <a:r>
              <a:rPr sz="1600" spc="-5" dirty="0">
                <a:latin typeface="Constantia"/>
                <a:cs typeface="Constantia"/>
              </a:rPr>
              <a:t>dapat </a:t>
            </a:r>
            <a:r>
              <a:rPr sz="1600" spc="-10" dirty="0">
                <a:latin typeface="Constantia"/>
                <a:cs typeface="Constantia"/>
              </a:rPr>
              <a:t>diperoleh</a:t>
            </a:r>
            <a:r>
              <a:rPr sz="1600" spc="-195" dirty="0">
                <a:latin typeface="Constantia"/>
                <a:cs typeface="Constantia"/>
              </a:rPr>
              <a:t> </a:t>
            </a:r>
            <a:r>
              <a:rPr sz="1600" dirty="0">
                <a:latin typeface="Constantia"/>
                <a:cs typeface="Constantia"/>
              </a:rPr>
              <a:t>:</a:t>
            </a:r>
            <a:endParaRPr sz="1600">
              <a:latin typeface="Constantia"/>
              <a:cs typeface="Constantia"/>
            </a:endParaRPr>
          </a:p>
          <a:p>
            <a:pPr marL="835660">
              <a:lnSpc>
                <a:spcPct val="100000"/>
              </a:lnSpc>
              <a:spcBef>
                <a:spcPts val="1390"/>
              </a:spcBef>
            </a:pPr>
            <a:r>
              <a:rPr sz="1450" spc="25" dirty="0">
                <a:latin typeface="Cambria Math"/>
                <a:cs typeface="Cambria Math"/>
              </a:rPr>
              <a:t>8,8</a:t>
            </a:r>
            <a:r>
              <a:rPr sz="1450" spc="10" dirty="0">
                <a:latin typeface="Cambria Math"/>
                <a:cs typeface="Cambria Math"/>
              </a:rPr>
              <a:t> </a:t>
            </a:r>
            <a:r>
              <a:rPr sz="1450" spc="85" dirty="0">
                <a:latin typeface="Cambria Math"/>
                <a:cs typeface="Cambria Math"/>
              </a:rPr>
              <a:t>𝑉</a:t>
            </a:r>
            <a:r>
              <a:rPr sz="1800" spc="127" baseline="25462" dirty="0">
                <a:latin typeface="Cambria Math"/>
                <a:cs typeface="Cambria Math"/>
              </a:rPr>
              <a:t>2</a:t>
            </a:r>
            <a:endParaRPr sz="1800" baseline="25462">
              <a:latin typeface="Cambria Math"/>
              <a:cs typeface="Cambria Math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470278" y="3571621"/>
            <a:ext cx="147320" cy="2482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50" spc="55" dirty="0">
                <a:latin typeface="Cambria Math"/>
                <a:cs typeface="Cambria Math"/>
              </a:rPr>
              <a:t>𝑅</a:t>
            </a:r>
            <a:endParaRPr sz="1450">
              <a:latin typeface="Cambria Math"/>
              <a:cs typeface="Cambria Math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284477" y="3559809"/>
            <a:ext cx="525780" cy="17780"/>
          </a:xfrm>
          <a:custGeom>
            <a:avLst/>
            <a:gdLst/>
            <a:ahLst/>
            <a:cxnLst/>
            <a:rect l="l" t="t" r="r" b="b"/>
            <a:pathLst>
              <a:path w="525780" h="17779">
                <a:moveTo>
                  <a:pt x="525779" y="0"/>
                </a:moveTo>
                <a:lnTo>
                  <a:pt x="0" y="0"/>
                </a:lnTo>
                <a:lnTo>
                  <a:pt x="0" y="17779"/>
                </a:lnTo>
                <a:lnTo>
                  <a:pt x="525779" y="17779"/>
                </a:lnTo>
                <a:lnTo>
                  <a:pt x="52577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861566" y="3426459"/>
            <a:ext cx="67437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onstantia"/>
                <a:cs typeface="Constantia"/>
              </a:rPr>
              <a:t>-</a:t>
            </a:r>
            <a:r>
              <a:rPr sz="1400" spc="-75" dirty="0">
                <a:latin typeface="Constantia"/>
                <a:cs typeface="Constantia"/>
              </a:rPr>
              <a:t> </a:t>
            </a:r>
            <a:r>
              <a:rPr sz="1600" spc="-5" dirty="0">
                <a:latin typeface="Constantia"/>
                <a:cs typeface="Constantia"/>
              </a:rPr>
              <a:t>53,536</a:t>
            </a:r>
            <a:endParaRPr sz="1600">
              <a:latin typeface="Constantia"/>
              <a:cs typeface="Constanti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03922" y="3937254"/>
            <a:ext cx="3790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onstantia"/>
                <a:cs typeface="Constantia"/>
              </a:rPr>
              <a:t>h</a:t>
            </a:r>
            <a:r>
              <a:rPr sz="1800" spc="-120" dirty="0">
                <a:latin typeface="Constantia"/>
                <a:cs typeface="Constantia"/>
              </a:rPr>
              <a:t> </a:t>
            </a:r>
            <a:r>
              <a:rPr sz="1800" dirty="0">
                <a:latin typeface="Cambria Math"/>
                <a:cs typeface="Cambria Math"/>
              </a:rPr>
              <a:t>≈</a:t>
            </a:r>
            <a:endParaRPr sz="1800">
              <a:latin typeface="Cambria Math"/>
              <a:cs typeface="Cambria Math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45819" y="3845814"/>
            <a:ext cx="593725" cy="2482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1450" spc="30" dirty="0">
                <a:latin typeface="Cambria Math"/>
                <a:cs typeface="Cambria Math"/>
              </a:rPr>
              <a:t>8,8</a:t>
            </a:r>
            <a:r>
              <a:rPr sz="1450" spc="-50" dirty="0">
                <a:latin typeface="Cambria Math"/>
                <a:cs typeface="Cambria Math"/>
              </a:rPr>
              <a:t> </a:t>
            </a:r>
            <a:r>
              <a:rPr sz="1450" spc="85" dirty="0">
                <a:latin typeface="Cambria Math"/>
                <a:cs typeface="Cambria Math"/>
              </a:rPr>
              <a:t>𝑉</a:t>
            </a:r>
            <a:r>
              <a:rPr sz="1800" spc="127" baseline="23148" dirty="0">
                <a:latin typeface="Cambria Math"/>
                <a:cs typeface="Cambria Math"/>
              </a:rPr>
              <a:t>2</a:t>
            </a:r>
            <a:endParaRPr sz="1800" baseline="23148">
              <a:latin typeface="Cambria Math"/>
              <a:cs typeface="Cambria Math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569338" y="4094734"/>
            <a:ext cx="147320" cy="2482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50" spc="55" dirty="0">
                <a:latin typeface="Cambria Math"/>
                <a:cs typeface="Cambria Math"/>
              </a:rPr>
              <a:t>𝑅</a:t>
            </a:r>
            <a:endParaRPr sz="1450">
              <a:latin typeface="Cambria Math"/>
              <a:cs typeface="Cambria Math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383538" y="4100829"/>
            <a:ext cx="523240" cy="15240"/>
          </a:xfrm>
          <a:custGeom>
            <a:avLst/>
            <a:gdLst/>
            <a:ahLst/>
            <a:cxnLst/>
            <a:rect l="l" t="t" r="r" b="b"/>
            <a:pathLst>
              <a:path w="523239" h="15239">
                <a:moveTo>
                  <a:pt x="523239" y="0"/>
                </a:moveTo>
                <a:lnTo>
                  <a:pt x="0" y="0"/>
                </a:lnTo>
                <a:lnTo>
                  <a:pt x="0" y="15240"/>
                </a:lnTo>
                <a:lnTo>
                  <a:pt x="523239" y="15240"/>
                </a:lnTo>
                <a:lnTo>
                  <a:pt x="5232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958339" y="3962654"/>
            <a:ext cx="58102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onstantia"/>
                <a:cs typeface="Constantia"/>
              </a:rPr>
              <a:t>-</a:t>
            </a:r>
            <a:r>
              <a:rPr sz="1400" spc="-60" dirty="0">
                <a:latin typeface="Constantia"/>
                <a:cs typeface="Constantia"/>
              </a:rPr>
              <a:t> </a:t>
            </a:r>
            <a:r>
              <a:rPr sz="1600" spc="-5" dirty="0">
                <a:latin typeface="Constantia"/>
                <a:cs typeface="Constantia"/>
              </a:rPr>
              <a:t>53,54</a:t>
            </a:r>
            <a:endParaRPr sz="1600">
              <a:latin typeface="Constantia"/>
              <a:cs typeface="Constanti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74344" y="4610734"/>
            <a:ext cx="547306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latin typeface="Constantia"/>
                <a:cs typeface="Constantia"/>
              </a:rPr>
              <a:t>sehingga dapat </a:t>
            </a:r>
            <a:r>
              <a:rPr sz="1600" dirty="0">
                <a:latin typeface="Constantia"/>
                <a:cs typeface="Constantia"/>
              </a:rPr>
              <a:t>digunakan </a:t>
            </a:r>
            <a:r>
              <a:rPr sz="1600" spc="-5" dirty="0">
                <a:latin typeface="Constantia"/>
                <a:cs typeface="Constantia"/>
              </a:rPr>
              <a:t>persamaan </a:t>
            </a:r>
            <a:r>
              <a:rPr sz="1600" dirty="0">
                <a:latin typeface="Constantia"/>
                <a:cs typeface="Constantia"/>
              </a:rPr>
              <a:t>peninggian </a:t>
            </a:r>
            <a:r>
              <a:rPr sz="1600" spc="-5" dirty="0">
                <a:latin typeface="Constantia"/>
                <a:cs typeface="Constantia"/>
              </a:rPr>
              <a:t>mimimum</a:t>
            </a:r>
            <a:r>
              <a:rPr sz="1600" spc="70" dirty="0">
                <a:latin typeface="Constantia"/>
                <a:cs typeface="Constantia"/>
              </a:rPr>
              <a:t> </a:t>
            </a:r>
            <a:r>
              <a:rPr sz="1400" dirty="0">
                <a:latin typeface="Constantia"/>
                <a:cs typeface="Constantia"/>
              </a:rPr>
              <a:t>:</a:t>
            </a:r>
            <a:endParaRPr sz="1400">
              <a:latin typeface="Constantia"/>
              <a:cs typeface="Constanti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495678" y="4971415"/>
            <a:ext cx="596900" cy="2482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1450" spc="30" dirty="0">
                <a:latin typeface="Cambria Math"/>
                <a:cs typeface="Cambria Math"/>
              </a:rPr>
              <a:t>8,8</a:t>
            </a:r>
            <a:r>
              <a:rPr sz="1450" spc="-30" dirty="0">
                <a:latin typeface="Cambria Math"/>
                <a:cs typeface="Cambria Math"/>
              </a:rPr>
              <a:t> </a:t>
            </a:r>
            <a:r>
              <a:rPr sz="1450" spc="90" dirty="0">
                <a:latin typeface="Cambria Math"/>
                <a:cs typeface="Cambria Math"/>
              </a:rPr>
              <a:t>𝑉</a:t>
            </a:r>
            <a:r>
              <a:rPr sz="1800" spc="135" baseline="25462" dirty="0">
                <a:latin typeface="Cambria Math"/>
                <a:cs typeface="Cambria Math"/>
              </a:rPr>
              <a:t>2</a:t>
            </a:r>
            <a:endParaRPr sz="1800" baseline="25462">
              <a:latin typeface="Cambria Math"/>
              <a:cs typeface="Cambria Math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48944" y="5060759"/>
            <a:ext cx="1072515" cy="680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30480" indent="429259">
              <a:lnSpc>
                <a:spcPct val="134300"/>
              </a:lnSpc>
              <a:spcBef>
                <a:spcPts val="100"/>
              </a:spcBef>
            </a:pPr>
            <a:r>
              <a:rPr sz="2400" spc="82" baseline="10416" dirty="0">
                <a:latin typeface="Cambria Math"/>
                <a:cs typeface="Cambria Math"/>
              </a:rPr>
              <a:t>ℎ</a:t>
            </a:r>
            <a:r>
              <a:rPr sz="1150" spc="55" dirty="0">
                <a:latin typeface="Cambria Math"/>
                <a:cs typeface="Cambria Math"/>
              </a:rPr>
              <a:t>𝑚𝑖𝑛 </a:t>
            </a:r>
            <a:r>
              <a:rPr sz="2400" baseline="10416" dirty="0">
                <a:latin typeface="Constantia"/>
                <a:cs typeface="Constantia"/>
              </a:rPr>
              <a:t>=  </a:t>
            </a:r>
            <a:r>
              <a:rPr sz="1600" spc="-5" dirty="0">
                <a:latin typeface="Constantia"/>
                <a:cs typeface="Constantia"/>
              </a:rPr>
              <a:t>dengan</a:t>
            </a:r>
            <a:r>
              <a:rPr sz="1600" spc="-25" dirty="0">
                <a:latin typeface="Constantia"/>
                <a:cs typeface="Constantia"/>
              </a:rPr>
              <a:t> </a:t>
            </a:r>
            <a:r>
              <a:rPr sz="1600" dirty="0">
                <a:latin typeface="Constantia"/>
                <a:cs typeface="Constantia"/>
              </a:rPr>
              <a:t>:</a:t>
            </a:r>
            <a:endParaRPr sz="1600">
              <a:latin typeface="Constantia"/>
              <a:cs typeface="Constanti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719326" y="5248655"/>
            <a:ext cx="147320" cy="2482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50" spc="55" dirty="0">
                <a:latin typeface="Cambria Math"/>
                <a:cs typeface="Cambria Math"/>
              </a:rPr>
              <a:t>𝑅</a:t>
            </a:r>
            <a:endParaRPr sz="1450">
              <a:latin typeface="Cambria Math"/>
              <a:cs typeface="Cambria Math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533397" y="5236209"/>
            <a:ext cx="525780" cy="17780"/>
          </a:xfrm>
          <a:custGeom>
            <a:avLst/>
            <a:gdLst/>
            <a:ahLst/>
            <a:cxnLst/>
            <a:rect l="l" t="t" r="r" b="b"/>
            <a:pathLst>
              <a:path w="525780" h="17779">
                <a:moveTo>
                  <a:pt x="525779" y="0"/>
                </a:moveTo>
                <a:lnTo>
                  <a:pt x="0" y="0"/>
                </a:lnTo>
                <a:lnTo>
                  <a:pt x="0" y="17779"/>
                </a:lnTo>
                <a:lnTo>
                  <a:pt x="525779" y="17779"/>
                </a:lnTo>
                <a:lnTo>
                  <a:pt x="52577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2110739" y="5103495"/>
            <a:ext cx="58102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onstantia"/>
                <a:cs typeface="Constantia"/>
              </a:rPr>
              <a:t>-</a:t>
            </a:r>
            <a:r>
              <a:rPr sz="1400" spc="-60" dirty="0">
                <a:latin typeface="Constantia"/>
                <a:cs typeface="Constantia"/>
              </a:rPr>
              <a:t> </a:t>
            </a:r>
            <a:r>
              <a:rPr sz="1600" spc="-5" dirty="0">
                <a:latin typeface="Constantia"/>
                <a:cs typeface="Constantia"/>
              </a:rPr>
              <a:t>53,54</a:t>
            </a:r>
            <a:endParaRPr sz="1600">
              <a:latin typeface="Constantia"/>
              <a:cs typeface="Constantia"/>
            </a:endParaRPr>
          </a:p>
        </p:txBody>
      </p:sp>
      <p:sp>
        <p:nvSpPr>
          <p:cNvPr id="22" name="object 2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35</a:t>
            </a:fld>
            <a:endParaRPr dirty="0"/>
          </a:p>
        </p:txBody>
      </p:sp>
      <p:sp>
        <p:nvSpPr>
          <p:cNvPr id="21" name="object 21"/>
          <p:cNvSpPr txBox="1"/>
          <p:nvPr/>
        </p:nvSpPr>
        <p:spPr>
          <a:xfrm>
            <a:off x="865822" y="5716027"/>
            <a:ext cx="3708400" cy="902335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480"/>
              </a:spcBef>
            </a:pPr>
            <a:r>
              <a:rPr sz="1600" spc="55" dirty="0">
                <a:latin typeface="Cambria Math"/>
                <a:cs typeface="Cambria Math"/>
              </a:rPr>
              <a:t>ℎ</a:t>
            </a:r>
            <a:r>
              <a:rPr sz="1725" spc="82" baseline="-14492" dirty="0">
                <a:latin typeface="Cambria Math"/>
                <a:cs typeface="Cambria Math"/>
              </a:rPr>
              <a:t>𝑚𝑖𝑛 </a:t>
            </a:r>
            <a:r>
              <a:rPr sz="1600" dirty="0">
                <a:latin typeface="Constantia"/>
                <a:cs typeface="Constantia"/>
              </a:rPr>
              <a:t>= peninggian minimum</a:t>
            </a:r>
            <a:r>
              <a:rPr sz="1600" spc="-270" dirty="0">
                <a:latin typeface="Constantia"/>
                <a:cs typeface="Constantia"/>
              </a:rPr>
              <a:t> </a:t>
            </a:r>
            <a:r>
              <a:rPr sz="1600" spc="-5" dirty="0">
                <a:latin typeface="Constantia"/>
                <a:cs typeface="Constantia"/>
              </a:rPr>
              <a:t>(mm)</a:t>
            </a:r>
            <a:endParaRPr sz="1600">
              <a:latin typeface="Constantia"/>
              <a:cs typeface="Constantia"/>
            </a:endParaRPr>
          </a:p>
          <a:p>
            <a:pPr marL="161925">
              <a:lnSpc>
                <a:spcPct val="100000"/>
              </a:lnSpc>
              <a:spcBef>
                <a:spcPts val="380"/>
              </a:spcBef>
              <a:tabLst>
                <a:tab pos="517525" algn="l"/>
              </a:tabLst>
            </a:pPr>
            <a:r>
              <a:rPr sz="1600" dirty="0">
                <a:latin typeface="Constantia"/>
                <a:cs typeface="Constantia"/>
              </a:rPr>
              <a:t>V	= </a:t>
            </a:r>
            <a:r>
              <a:rPr sz="1600" spc="-15" dirty="0">
                <a:latin typeface="Constantia"/>
                <a:cs typeface="Constantia"/>
              </a:rPr>
              <a:t>kecepatan </a:t>
            </a:r>
            <a:r>
              <a:rPr sz="1600" spc="-5" dirty="0">
                <a:latin typeface="Constantia"/>
                <a:cs typeface="Constantia"/>
              </a:rPr>
              <a:t>perancangan</a:t>
            </a:r>
            <a:r>
              <a:rPr sz="1600" spc="305" dirty="0">
                <a:latin typeface="Constantia"/>
                <a:cs typeface="Constantia"/>
              </a:rPr>
              <a:t> </a:t>
            </a:r>
            <a:r>
              <a:rPr sz="1600" spc="-5" dirty="0">
                <a:latin typeface="Constantia"/>
                <a:cs typeface="Constantia"/>
              </a:rPr>
              <a:t>(km/jam)</a:t>
            </a:r>
            <a:endParaRPr sz="1600">
              <a:latin typeface="Constantia"/>
              <a:cs typeface="Constantia"/>
            </a:endParaRPr>
          </a:p>
          <a:p>
            <a:pPr marL="161925">
              <a:lnSpc>
                <a:spcPct val="100000"/>
              </a:lnSpc>
              <a:spcBef>
                <a:spcPts val="380"/>
              </a:spcBef>
              <a:tabLst>
                <a:tab pos="517525" algn="l"/>
              </a:tabLst>
            </a:pPr>
            <a:r>
              <a:rPr sz="1600" dirty="0">
                <a:latin typeface="Constantia"/>
                <a:cs typeface="Constantia"/>
              </a:rPr>
              <a:t>R	= </a:t>
            </a:r>
            <a:r>
              <a:rPr sz="1600" spc="-5" dirty="0">
                <a:latin typeface="Constantia"/>
                <a:cs typeface="Constantia"/>
              </a:rPr>
              <a:t>jari-jari lengkung horizontal</a:t>
            </a:r>
            <a:r>
              <a:rPr sz="1600" spc="-35" dirty="0">
                <a:latin typeface="Constantia"/>
                <a:cs typeface="Constantia"/>
              </a:rPr>
              <a:t> </a:t>
            </a:r>
            <a:r>
              <a:rPr sz="1600" spc="-5" dirty="0">
                <a:latin typeface="Constantia"/>
                <a:cs typeface="Constantia"/>
              </a:rPr>
              <a:t>(m)</a:t>
            </a:r>
            <a:endParaRPr sz="16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835910" y="407098"/>
            <a:ext cx="578358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0" dirty="0"/>
              <a:t>Peninggian</a:t>
            </a:r>
            <a:r>
              <a:rPr sz="4800" spc="-35" dirty="0"/>
              <a:t> </a:t>
            </a:r>
            <a:r>
              <a:rPr sz="4800" spc="-10" dirty="0"/>
              <a:t>Maksimum</a:t>
            </a:r>
            <a:endParaRPr sz="4800"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36</a:t>
            </a:fld>
            <a:endParaRPr dirty="0"/>
          </a:p>
        </p:txBody>
      </p:sp>
      <p:sp>
        <p:nvSpPr>
          <p:cNvPr id="4" name="object 4"/>
          <p:cNvSpPr txBox="1"/>
          <p:nvPr/>
        </p:nvSpPr>
        <p:spPr>
          <a:xfrm>
            <a:off x="186372" y="1356740"/>
            <a:ext cx="8704580" cy="43554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6385" marR="5080" indent="-274320" algn="just">
              <a:lnSpc>
                <a:spcPct val="100000"/>
              </a:lnSpc>
              <a:spcBef>
                <a:spcPts val="100"/>
              </a:spcBef>
              <a:buFont typeface="Wingdings 2"/>
              <a:buChar char=""/>
              <a:tabLst>
                <a:tab pos="287020" algn="l"/>
              </a:tabLst>
            </a:pPr>
            <a:r>
              <a:rPr sz="2200" b="1" spc="-10" dirty="0">
                <a:solidFill>
                  <a:srgbClr val="C00000"/>
                </a:solidFill>
                <a:latin typeface="Constantia"/>
                <a:cs typeface="Constantia"/>
              </a:rPr>
              <a:t>Peninggian </a:t>
            </a:r>
            <a:r>
              <a:rPr sz="2200" b="1" spc="-5" dirty="0">
                <a:solidFill>
                  <a:srgbClr val="C00000"/>
                </a:solidFill>
                <a:latin typeface="Constantia"/>
                <a:cs typeface="Constantia"/>
              </a:rPr>
              <a:t>maksimum </a:t>
            </a:r>
            <a:r>
              <a:rPr sz="2200" spc="-5" dirty="0">
                <a:latin typeface="Constantia"/>
                <a:cs typeface="Constantia"/>
              </a:rPr>
              <a:t>ditentukan </a:t>
            </a:r>
            <a:r>
              <a:rPr sz="2200" spc="-10" dirty="0">
                <a:latin typeface="Constantia"/>
                <a:cs typeface="Constantia"/>
              </a:rPr>
              <a:t>berdasarkan </a:t>
            </a:r>
            <a:r>
              <a:rPr sz="2200" spc="-5" dirty="0">
                <a:latin typeface="Constantia"/>
                <a:cs typeface="Constantia"/>
              </a:rPr>
              <a:t>pada stabilitas  </a:t>
            </a:r>
            <a:r>
              <a:rPr sz="2200" spc="-20" dirty="0">
                <a:latin typeface="Constantia"/>
                <a:cs typeface="Constantia"/>
              </a:rPr>
              <a:t>kereta </a:t>
            </a:r>
            <a:r>
              <a:rPr sz="2200" spc="-5" dirty="0">
                <a:latin typeface="Constantia"/>
                <a:cs typeface="Constantia"/>
              </a:rPr>
              <a:t>api pada saat </a:t>
            </a:r>
            <a:r>
              <a:rPr sz="2200" spc="-10" dirty="0">
                <a:latin typeface="Constantia"/>
                <a:cs typeface="Constantia"/>
              </a:rPr>
              <a:t>berhenti </a:t>
            </a:r>
            <a:r>
              <a:rPr sz="2200" spc="-5" dirty="0">
                <a:latin typeface="Constantia"/>
                <a:cs typeface="Constantia"/>
              </a:rPr>
              <a:t>di bagian </a:t>
            </a:r>
            <a:r>
              <a:rPr sz="2200" spc="-10" dirty="0">
                <a:latin typeface="Constantia"/>
                <a:cs typeface="Constantia"/>
              </a:rPr>
              <a:t>lengkung horizontal </a:t>
            </a:r>
            <a:r>
              <a:rPr sz="2200" spc="-5" dirty="0">
                <a:latin typeface="Constantia"/>
                <a:cs typeface="Constantia"/>
              </a:rPr>
              <a:t>dengan  </a:t>
            </a:r>
            <a:r>
              <a:rPr sz="2200" dirty="0">
                <a:latin typeface="Constantia"/>
                <a:cs typeface="Constantia"/>
              </a:rPr>
              <a:t>pembatasan </a:t>
            </a:r>
            <a:r>
              <a:rPr sz="2200" spc="-10" dirty="0">
                <a:latin typeface="Constantia"/>
                <a:cs typeface="Constantia"/>
              </a:rPr>
              <a:t>kemiringan </a:t>
            </a:r>
            <a:r>
              <a:rPr sz="2200" spc="-5" dirty="0">
                <a:latin typeface="Constantia"/>
                <a:cs typeface="Constantia"/>
              </a:rPr>
              <a:t>maksimum </a:t>
            </a:r>
            <a:r>
              <a:rPr sz="2200" dirty="0" err="1">
                <a:latin typeface="Constantia"/>
                <a:cs typeface="Constantia"/>
              </a:rPr>
              <a:t>sebesar</a:t>
            </a:r>
            <a:r>
              <a:rPr sz="2200" spc="-415" dirty="0">
                <a:latin typeface="Constantia"/>
                <a:cs typeface="Constantia"/>
              </a:rPr>
              <a:t> </a:t>
            </a:r>
            <a:r>
              <a:rPr lang="en-US" sz="2200" spc="-415" dirty="0" smtClean="0">
                <a:latin typeface="Constantia"/>
                <a:cs typeface="Constantia"/>
              </a:rPr>
              <a:t>   </a:t>
            </a:r>
            <a:r>
              <a:rPr sz="2200" spc="-10" dirty="0" smtClean="0">
                <a:latin typeface="Constantia"/>
                <a:cs typeface="Constantia"/>
              </a:rPr>
              <a:t>10</a:t>
            </a:r>
            <a:r>
              <a:rPr sz="2200" spc="-10" dirty="0">
                <a:latin typeface="Constantia"/>
                <a:cs typeface="Constantia"/>
              </a:rPr>
              <a:t>%.</a:t>
            </a:r>
            <a:endParaRPr sz="2200" dirty="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60"/>
              </a:spcBef>
              <a:buClr>
                <a:srgbClr val="C00000"/>
              </a:buClr>
              <a:buFont typeface="Wingdings 2"/>
              <a:buChar char=""/>
            </a:pPr>
            <a:endParaRPr sz="3100" dirty="0">
              <a:latin typeface="Constantia"/>
              <a:cs typeface="Constantia"/>
            </a:endParaRPr>
          </a:p>
          <a:p>
            <a:pPr marL="286385" marR="5080" indent="-274320" algn="just">
              <a:lnSpc>
                <a:spcPct val="100000"/>
              </a:lnSpc>
              <a:buClr>
                <a:srgbClr val="C00000"/>
              </a:buClr>
              <a:buFont typeface="Wingdings 2"/>
              <a:buChar char=""/>
              <a:tabLst>
                <a:tab pos="287020" algn="l"/>
              </a:tabLst>
            </a:pPr>
            <a:r>
              <a:rPr sz="2200" spc="-5" dirty="0">
                <a:latin typeface="Constantia"/>
                <a:cs typeface="Constantia"/>
              </a:rPr>
              <a:t>Apabila </a:t>
            </a:r>
            <a:r>
              <a:rPr sz="2200" spc="-10" dirty="0">
                <a:latin typeface="Constantia"/>
                <a:cs typeface="Constantia"/>
              </a:rPr>
              <a:t>kemiringan </a:t>
            </a:r>
            <a:r>
              <a:rPr sz="2200" spc="-5" dirty="0">
                <a:latin typeface="Constantia"/>
                <a:cs typeface="Constantia"/>
              </a:rPr>
              <a:t>melebihi 10% maka benda-benda </a:t>
            </a:r>
            <a:r>
              <a:rPr sz="2200" spc="-10" dirty="0">
                <a:latin typeface="Constantia"/>
                <a:cs typeface="Constantia"/>
              </a:rPr>
              <a:t>yang </a:t>
            </a:r>
            <a:r>
              <a:rPr sz="2200" spc="-15" dirty="0">
                <a:latin typeface="Constantia"/>
                <a:cs typeface="Constantia"/>
              </a:rPr>
              <a:t>terletak  </a:t>
            </a:r>
            <a:r>
              <a:rPr sz="2200" dirty="0">
                <a:latin typeface="Constantia"/>
                <a:cs typeface="Constantia"/>
              </a:rPr>
              <a:t>pada</a:t>
            </a:r>
            <a:r>
              <a:rPr sz="2200" spc="-75" dirty="0">
                <a:latin typeface="Constantia"/>
                <a:cs typeface="Constantia"/>
              </a:rPr>
              <a:t> </a:t>
            </a:r>
            <a:r>
              <a:rPr sz="2200" spc="-5" dirty="0">
                <a:latin typeface="Constantia"/>
                <a:cs typeface="Constantia"/>
              </a:rPr>
              <a:t>lantai</a:t>
            </a:r>
            <a:r>
              <a:rPr sz="2200" spc="-15" dirty="0">
                <a:latin typeface="Constantia"/>
                <a:cs typeface="Constantia"/>
              </a:rPr>
              <a:t> </a:t>
            </a:r>
            <a:r>
              <a:rPr sz="2200" spc="-20" dirty="0">
                <a:latin typeface="Constantia"/>
                <a:cs typeface="Constantia"/>
              </a:rPr>
              <a:t>kereta</a:t>
            </a:r>
            <a:r>
              <a:rPr sz="2200" spc="-85" dirty="0">
                <a:latin typeface="Constantia"/>
                <a:cs typeface="Constantia"/>
              </a:rPr>
              <a:t> </a:t>
            </a:r>
            <a:r>
              <a:rPr sz="2200" spc="-5" dirty="0">
                <a:latin typeface="Constantia"/>
                <a:cs typeface="Constantia"/>
              </a:rPr>
              <a:t>api</a:t>
            </a:r>
            <a:r>
              <a:rPr sz="2200" spc="-35" dirty="0">
                <a:latin typeface="Constantia"/>
                <a:cs typeface="Constantia"/>
              </a:rPr>
              <a:t> </a:t>
            </a:r>
            <a:r>
              <a:rPr sz="2200" spc="-5" dirty="0">
                <a:latin typeface="Constantia"/>
                <a:cs typeface="Constantia"/>
              </a:rPr>
              <a:t>dapat</a:t>
            </a:r>
            <a:r>
              <a:rPr sz="2200" spc="-45" dirty="0">
                <a:latin typeface="Constantia"/>
                <a:cs typeface="Constantia"/>
              </a:rPr>
              <a:t> </a:t>
            </a:r>
            <a:r>
              <a:rPr sz="2200" spc="-20" dirty="0">
                <a:latin typeface="Constantia"/>
                <a:cs typeface="Constantia"/>
              </a:rPr>
              <a:t>bergeser</a:t>
            </a:r>
            <a:r>
              <a:rPr sz="2200" spc="-95" dirty="0">
                <a:latin typeface="Constantia"/>
                <a:cs typeface="Constantia"/>
              </a:rPr>
              <a:t> </a:t>
            </a:r>
            <a:r>
              <a:rPr sz="2200" spc="-20" dirty="0">
                <a:latin typeface="Constantia"/>
                <a:cs typeface="Constantia"/>
              </a:rPr>
              <a:t>ke</a:t>
            </a:r>
            <a:r>
              <a:rPr sz="2200" spc="-90" dirty="0">
                <a:latin typeface="Constantia"/>
                <a:cs typeface="Constantia"/>
              </a:rPr>
              <a:t> </a:t>
            </a:r>
            <a:r>
              <a:rPr sz="2200" spc="-5" dirty="0">
                <a:latin typeface="Constantia"/>
                <a:cs typeface="Constantia"/>
              </a:rPr>
              <a:t>sisi</a:t>
            </a:r>
            <a:r>
              <a:rPr sz="2200" spc="-15" dirty="0">
                <a:latin typeface="Constantia"/>
                <a:cs typeface="Constantia"/>
              </a:rPr>
              <a:t> </a:t>
            </a:r>
            <a:r>
              <a:rPr sz="2200" spc="-5" dirty="0">
                <a:latin typeface="Constantia"/>
                <a:cs typeface="Constantia"/>
              </a:rPr>
              <a:t>dalam.</a:t>
            </a:r>
            <a:r>
              <a:rPr sz="2200" spc="-15" dirty="0">
                <a:latin typeface="Constantia"/>
                <a:cs typeface="Constantia"/>
              </a:rPr>
              <a:t> </a:t>
            </a:r>
            <a:r>
              <a:rPr sz="2200" spc="-5" dirty="0">
                <a:latin typeface="Constantia"/>
                <a:cs typeface="Constantia"/>
              </a:rPr>
              <a:t>Dengan</a:t>
            </a:r>
            <a:r>
              <a:rPr sz="2200" spc="-65" dirty="0">
                <a:latin typeface="Constantia"/>
                <a:cs typeface="Constantia"/>
              </a:rPr>
              <a:t> </a:t>
            </a:r>
            <a:r>
              <a:rPr sz="2200" spc="-15" dirty="0">
                <a:latin typeface="Constantia"/>
                <a:cs typeface="Constantia"/>
              </a:rPr>
              <a:t>digunakan  </a:t>
            </a:r>
            <a:r>
              <a:rPr sz="2200" spc="-10" dirty="0">
                <a:latin typeface="Constantia"/>
                <a:cs typeface="Constantia"/>
              </a:rPr>
              <a:t>kemiringan maksimum 10% </a:t>
            </a:r>
            <a:r>
              <a:rPr sz="2200" spc="-5" dirty="0">
                <a:latin typeface="Constantia"/>
                <a:cs typeface="Constantia"/>
              </a:rPr>
              <a:t>peninggian </a:t>
            </a:r>
            <a:r>
              <a:rPr sz="2200" spc="-25" dirty="0">
                <a:latin typeface="Constantia"/>
                <a:cs typeface="Constantia"/>
              </a:rPr>
              <a:t>rel </a:t>
            </a:r>
            <a:r>
              <a:rPr sz="2200" spc="-10" dirty="0">
                <a:latin typeface="Constantia"/>
                <a:cs typeface="Constantia"/>
              </a:rPr>
              <a:t>maksimum yang  </a:t>
            </a:r>
            <a:r>
              <a:rPr sz="2200" spc="-5" dirty="0">
                <a:latin typeface="Constantia"/>
                <a:cs typeface="Constantia"/>
              </a:rPr>
              <a:t>digunakan ialah </a:t>
            </a:r>
            <a:r>
              <a:rPr sz="2200" spc="-10" dirty="0">
                <a:latin typeface="Constantia"/>
                <a:cs typeface="Constantia"/>
              </a:rPr>
              <a:t>110</a:t>
            </a:r>
            <a:r>
              <a:rPr sz="2200" spc="-110" dirty="0">
                <a:latin typeface="Constantia"/>
                <a:cs typeface="Constantia"/>
              </a:rPr>
              <a:t> </a:t>
            </a:r>
            <a:r>
              <a:rPr sz="2200" spc="-5" dirty="0">
                <a:latin typeface="Constantia"/>
                <a:cs typeface="Constantia"/>
              </a:rPr>
              <a:t>mm.</a:t>
            </a:r>
            <a:endParaRPr sz="2200" dirty="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60"/>
              </a:spcBef>
              <a:buClr>
                <a:srgbClr val="C00000"/>
              </a:buClr>
              <a:buFont typeface="Wingdings 2"/>
              <a:buChar char=""/>
            </a:pPr>
            <a:endParaRPr sz="3100" dirty="0">
              <a:latin typeface="Constantia"/>
              <a:cs typeface="Constantia"/>
            </a:endParaRPr>
          </a:p>
          <a:p>
            <a:pPr marL="286385" marR="10160" indent="-274320" algn="just">
              <a:lnSpc>
                <a:spcPct val="100000"/>
              </a:lnSpc>
              <a:buClr>
                <a:srgbClr val="C00000"/>
              </a:buClr>
              <a:buFont typeface="Wingdings 2"/>
              <a:buChar char=""/>
              <a:tabLst>
                <a:tab pos="287020" algn="l"/>
              </a:tabLst>
            </a:pPr>
            <a:r>
              <a:rPr sz="2200" spc="-30" dirty="0">
                <a:latin typeface="Constantia"/>
                <a:cs typeface="Constantia"/>
              </a:rPr>
              <a:t>Faktor </a:t>
            </a:r>
            <a:r>
              <a:rPr sz="2200" spc="-10" dirty="0">
                <a:latin typeface="Constantia"/>
                <a:cs typeface="Constantia"/>
              </a:rPr>
              <a:t>keamanan </a:t>
            </a:r>
            <a:r>
              <a:rPr sz="2200" spc="-15" dirty="0">
                <a:latin typeface="Constantia"/>
                <a:cs typeface="Constantia"/>
              </a:rPr>
              <a:t>terhadap </a:t>
            </a:r>
            <a:r>
              <a:rPr sz="2200" b="1" spc="-15" dirty="0">
                <a:latin typeface="Constantia"/>
                <a:cs typeface="Constantia"/>
              </a:rPr>
              <a:t>bahaya </a:t>
            </a:r>
            <a:r>
              <a:rPr sz="2200" b="1" spc="-5" dirty="0">
                <a:latin typeface="Constantia"/>
                <a:cs typeface="Constantia"/>
              </a:rPr>
              <a:t>guling </a:t>
            </a:r>
            <a:r>
              <a:rPr sz="2200" spc="-15" dirty="0">
                <a:latin typeface="Constantia"/>
                <a:cs typeface="Constantia"/>
              </a:rPr>
              <a:t>kereta/gerbong/lokomotif  </a:t>
            </a:r>
            <a:r>
              <a:rPr sz="2200" spc="-5" dirty="0">
                <a:latin typeface="Constantia"/>
                <a:cs typeface="Constantia"/>
              </a:rPr>
              <a:t>saat </a:t>
            </a:r>
            <a:r>
              <a:rPr sz="2200" spc="-10" dirty="0">
                <a:latin typeface="Constantia"/>
                <a:cs typeface="Constantia"/>
              </a:rPr>
              <a:t>berhenti </a:t>
            </a:r>
            <a:r>
              <a:rPr sz="2200" spc="-5" dirty="0">
                <a:latin typeface="Constantia"/>
                <a:cs typeface="Constantia"/>
              </a:rPr>
              <a:t>di </a:t>
            </a:r>
            <a:r>
              <a:rPr sz="2200" spc="-10" dirty="0">
                <a:latin typeface="Constantia"/>
                <a:cs typeface="Constantia"/>
              </a:rPr>
              <a:t>bagian lengkung horizontal </a:t>
            </a:r>
            <a:r>
              <a:rPr sz="2200" spc="-5" dirty="0">
                <a:latin typeface="Constantia"/>
                <a:cs typeface="Constantia"/>
              </a:rPr>
              <a:t>dengan peninggian </a:t>
            </a:r>
            <a:r>
              <a:rPr sz="2200" spc="-20" dirty="0">
                <a:latin typeface="Constantia"/>
                <a:cs typeface="Constantia"/>
              </a:rPr>
              <a:t>rel  </a:t>
            </a:r>
            <a:r>
              <a:rPr sz="2200" dirty="0">
                <a:latin typeface="Constantia"/>
                <a:cs typeface="Constantia"/>
              </a:rPr>
              <a:t>sebesar </a:t>
            </a:r>
            <a:r>
              <a:rPr sz="2200" spc="-10" dirty="0">
                <a:latin typeface="Constantia"/>
                <a:cs typeface="Constantia"/>
              </a:rPr>
              <a:t>110</a:t>
            </a:r>
            <a:r>
              <a:rPr sz="2200" spc="-114" dirty="0">
                <a:latin typeface="Constantia"/>
                <a:cs typeface="Constantia"/>
              </a:rPr>
              <a:t> </a:t>
            </a:r>
            <a:r>
              <a:rPr sz="2200" spc="-5" dirty="0">
                <a:latin typeface="Constantia"/>
                <a:cs typeface="Constantia"/>
              </a:rPr>
              <a:t>mm.</a:t>
            </a:r>
            <a:endParaRPr sz="2200" dirty="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64154" y="335279"/>
            <a:ext cx="578167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0" dirty="0"/>
              <a:t>Peninggian</a:t>
            </a:r>
            <a:r>
              <a:rPr sz="4800" spc="-50" dirty="0"/>
              <a:t> </a:t>
            </a:r>
            <a:r>
              <a:rPr sz="4800" spc="-10" dirty="0"/>
              <a:t>Maksimum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402272" y="1502981"/>
            <a:ext cx="341884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latin typeface="Constantia"/>
                <a:cs typeface="Constantia"/>
              </a:rPr>
              <a:t>Momen terhadap titik </a:t>
            </a:r>
            <a:r>
              <a:rPr sz="2000" dirty="0">
                <a:latin typeface="Constantia"/>
                <a:cs typeface="Constantia"/>
              </a:rPr>
              <a:t>O </a:t>
            </a:r>
            <a:r>
              <a:rPr sz="2000" spc="-5" dirty="0">
                <a:latin typeface="Constantia"/>
                <a:cs typeface="Constantia"/>
              </a:rPr>
              <a:t>ialah</a:t>
            </a:r>
            <a:r>
              <a:rPr sz="2000" spc="-16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38809" y="1917446"/>
            <a:ext cx="3640454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1899920" algn="l"/>
              </a:tabLst>
            </a:pPr>
            <a:r>
              <a:rPr sz="2000" dirty="0">
                <a:latin typeface="Cambria Math"/>
                <a:cs typeface="Cambria Math"/>
              </a:rPr>
              <a:t>𝑆𝐹 𝑥 𝐺 sin 𝛼</a:t>
            </a:r>
            <a:r>
              <a:rPr sz="2000" spc="390" dirty="0">
                <a:latin typeface="Cambria Math"/>
                <a:cs typeface="Cambria Math"/>
              </a:rPr>
              <a:t> </a:t>
            </a:r>
            <a:r>
              <a:rPr sz="2000" dirty="0">
                <a:latin typeface="Cambria Math"/>
                <a:cs typeface="Cambria Math"/>
              </a:rPr>
              <a:t>𝑥</a:t>
            </a:r>
            <a:r>
              <a:rPr sz="2000" spc="55" dirty="0">
                <a:latin typeface="Cambria Math"/>
                <a:cs typeface="Cambria Math"/>
              </a:rPr>
              <a:t> </a:t>
            </a:r>
            <a:r>
              <a:rPr sz="2000" dirty="0">
                <a:latin typeface="Cambria Math"/>
                <a:cs typeface="Cambria Math"/>
              </a:rPr>
              <a:t>𝑦	= 𝐺 𝑥 </a:t>
            </a:r>
            <a:r>
              <a:rPr sz="2000" spc="-5" dirty="0">
                <a:latin typeface="Cambria Math"/>
                <a:cs typeface="Cambria Math"/>
              </a:rPr>
              <a:t>cos </a:t>
            </a:r>
            <a:r>
              <a:rPr sz="2000" dirty="0">
                <a:latin typeface="Cambria Math"/>
                <a:cs typeface="Cambria Math"/>
              </a:rPr>
              <a:t>𝛼 𝑥</a:t>
            </a:r>
            <a:r>
              <a:rPr sz="2000" spc="305" dirty="0">
                <a:latin typeface="Cambria Math"/>
                <a:cs typeface="Cambria Math"/>
              </a:rPr>
              <a:t> </a:t>
            </a:r>
            <a:r>
              <a:rPr sz="3000" baseline="41666" dirty="0">
                <a:latin typeface="Cambria Math"/>
                <a:cs typeface="Cambria Math"/>
              </a:rPr>
              <a:t>𝑤</a:t>
            </a:r>
            <a:endParaRPr sz="3000" baseline="41666">
              <a:latin typeface="Cambria Math"/>
              <a:cs typeface="Cambria Math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66159" y="2087498"/>
            <a:ext cx="16637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mbria Math"/>
                <a:cs typeface="Cambria Math"/>
              </a:rPr>
              <a:t>2</a:t>
            </a:r>
            <a:endParaRPr sz="2000">
              <a:latin typeface="Cambria Math"/>
              <a:cs typeface="Cambria Math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052189" y="2101976"/>
            <a:ext cx="195580" cy="17780"/>
          </a:xfrm>
          <a:custGeom>
            <a:avLst/>
            <a:gdLst/>
            <a:ahLst/>
            <a:cxnLst/>
            <a:rect l="l" t="t" r="r" b="b"/>
            <a:pathLst>
              <a:path w="195579" h="17780">
                <a:moveTo>
                  <a:pt x="195579" y="0"/>
                </a:moveTo>
                <a:lnTo>
                  <a:pt x="0" y="0"/>
                </a:lnTo>
                <a:lnTo>
                  <a:pt x="0" y="17779"/>
                </a:lnTo>
                <a:lnTo>
                  <a:pt x="195579" y="17779"/>
                </a:lnTo>
                <a:lnTo>
                  <a:pt x="19557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64209" y="2664459"/>
            <a:ext cx="84010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mbria Math"/>
                <a:cs typeface="Cambria Math"/>
              </a:rPr>
              <a:t>tan 𝛼</a:t>
            </a:r>
            <a:r>
              <a:rPr sz="2000" spc="-30" dirty="0">
                <a:latin typeface="Cambria Math"/>
                <a:cs typeface="Cambria Math"/>
              </a:rPr>
              <a:t> </a:t>
            </a:r>
            <a:r>
              <a:rPr sz="2000" dirty="0">
                <a:latin typeface="Cambria Math"/>
                <a:cs typeface="Cambria Math"/>
              </a:rPr>
              <a:t>=</a:t>
            </a:r>
            <a:endParaRPr sz="2000">
              <a:latin typeface="Cambria Math"/>
              <a:cs typeface="Cambria Math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00504" y="2471420"/>
            <a:ext cx="21336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mbria Math"/>
                <a:cs typeface="Cambria Math"/>
              </a:rPr>
              <a:t>𝑤</a:t>
            </a:r>
            <a:endParaRPr sz="2000">
              <a:latin typeface="Cambria Math"/>
              <a:cs typeface="Cambria Math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550669" y="2834640"/>
            <a:ext cx="111569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mbria Math"/>
                <a:cs typeface="Cambria Math"/>
              </a:rPr>
              <a:t>𝑆𝐹 𝑥 2 𝑥</a:t>
            </a:r>
            <a:r>
              <a:rPr sz="2000" spc="85" dirty="0">
                <a:latin typeface="Cambria Math"/>
                <a:cs typeface="Cambria Math"/>
              </a:rPr>
              <a:t> </a:t>
            </a:r>
            <a:r>
              <a:rPr sz="2000" dirty="0">
                <a:latin typeface="Cambria Math"/>
                <a:cs typeface="Cambria Math"/>
              </a:rPr>
              <a:t>𝑦</a:t>
            </a:r>
            <a:endParaRPr sz="2000">
              <a:latin typeface="Cambria Math"/>
              <a:cs typeface="Cambria Math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562988" y="2848736"/>
            <a:ext cx="1097280" cy="17780"/>
          </a:xfrm>
          <a:custGeom>
            <a:avLst/>
            <a:gdLst/>
            <a:ahLst/>
            <a:cxnLst/>
            <a:rect l="l" t="t" r="r" b="b"/>
            <a:pathLst>
              <a:path w="1097280" h="17780">
                <a:moveTo>
                  <a:pt x="1097280" y="0"/>
                </a:moveTo>
                <a:lnTo>
                  <a:pt x="0" y="0"/>
                </a:lnTo>
                <a:lnTo>
                  <a:pt x="0" y="17779"/>
                </a:lnTo>
                <a:lnTo>
                  <a:pt x="1097280" y="17779"/>
                </a:lnTo>
                <a:lnTo>
                  <a:pt x="109728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76592" y="4393057"/>
            <a:ext cx="251460" cy="17780"/>
          </a:xfrm>
          <a:custGeom>
            <a:avLst/>
            <a:gdLst/>
            <a:ahLst/>
            <a:cxnLst/>
            <a:rect l="l" t="t" r="r" b="b"/>
            <a:pathLst>
              <a:path w="251459" h="17779">
                <a:moveTo>
                  <a:pt x="251460" y="0"/>
                </a:moveTo>
                <a:lnTo>
                  <a:pt x="0" y="0"/>
                </a:lnTo>
                <a:lnTo>
                  <a:pt x="0" y="17780"/>
                </a:lnTo>
                <a:lnTo>
                  <a:pt x="251460" y="17780"/>
                </a:lnTo>
                <a:lnTo>
                  <a:pt x="2514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76872" y="3736720"/>
            <a:ext cx="2028189" cy="9734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ts val="2300"/>
              </a:lnSpc>
              <a:spcBef>
                <a:spcPts val="100"/>
              </a:spcBef>
            </a:pPr>
            <a:r>
              <a:rPr sz="2000" dirty="0">
                <a:latin typeface="Constantia"/>
                <a:cs typeface="Constantia"/>
              </a:rPr>
              <a:t>Sehingga</a:t>
            </a:r>
            <a:r>
              <a:rPr sz="2000" spc="-5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  <a:p>
            <a:pPr marL="353060">
              <a:lnSpc>
                <a:spcPts val="2300"/>
              </a:lnSpc>
              <a:tabLst>
                <a:tab pos="1305560" algn="l"/>
              </a:tabLst>
            </a:pPr>
            <a:r>
              <a:rPr sz="2000" dirty="0">
                <a:latin typeface="Cambria Math"/>
                <a:cs typeface="Cambria Math"/>
              </a:rPr>
              <a:t>ℎ	𝑊</a:t>
            </a:r>
            <a:endParaRPr sz="2000">
              <a:latin typeface="Cambria Math"/>
              <a:cs typeface="Cambria Math"/>
            </a:endParaRPr>
          </a:p>
          <a:p>
            <a:pPr marL="299720">
              <a:lnSpc>
                <a:spcPct val="100000"/>
              </a:lnSpc>
              <a:spcBef>
                <a:spcPts val="459"/>
              </a:spcBef>
            </a:pPr>
            <a:r>
              <a:rPr sz="2000" dirty="0">
                <a:latin typeface="Cambria Math"/>
                <a:cs typeface="Cambria Math"/>
              </a:rPr>
              <a:t>𝑊 </a:t>
            </a:r>
            <a:r>
              <a:rPr sz="3000" baseline="37500" dirty="0">
                <a:latin typeface="Cambria Math"/>
                <a:cs typeface="Cambria Math"/>
              </a:rPr>
              <a:t>= </a:t>
            </a:r>
            <a:r>
              <a:rPr sz="2000" dirty="0">
                <a:latin typeface="Cambria Math"/>
                <a:cs typeface="Cambria Math"/>
              </a:rPr>
              <a:t>𝑆𝐹 𝑥 2 𝑥</a:t>
            </a:r>
            <a:r>
              <a:rPr sz="2000" spc="-20" dirty="0">
                <a:latin typeface="Cambria Math"/>
                <a:cs typeface="Cambria Math"/>
              </a:rPr>
              <a:t> </a:t>
            </a:r>
            <a:r>
              <a:rPr sz="2000" dirty="0">
                <a:latin typeface="Cambria Math"/>
                <a:cs typeface="Cambria Math"/>
              </a:rPr>
              <a:t>𝑦</a:t>
            </a:r>
            <a:endParaRPr sz="2000">
              <a:latin typeface="Cambria Math"/>
              <a:cs typeface="Cambria Math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260792" y="4393057"/>
            <a:ext cx="1097280" cy="17780"/>
          </a:xfrm>
          <a:custGeom>
            <a:avLst/>
            <a:gdLst/>
            <a:ahLst/>
            <a:cxnLst/>
            <a:rect l="l" t="t" r="r" b="b"/>
            <a:pathLst>
              <a:path w="1097280" h="17779">
                <a:moveTo>
                  <a:pt x="1097280" y="0"/>
                </a:moveTo>
                <a:lnTo>
                  <a:pt x="0" y="0"/>
                </a:lnTo>
                <a:lnTo>
                  <a:pt x="0" y="17780"/>
                </a:lnTo>
                <a:lnTo>
                  <a:pt x="1097280" y="17780"/>
                </a:lnTo>
                <a:lnTo>
                  <a:pt x="109728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02272" y="5083111"/>
            <a:ext cx="62928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Constantia"/>
                <a:cs typeface="Constantia"/>
              </a:rPr>
              <a:t>atau</a:t>
            </a:r>
            <a:r>
              <a:rPr sz="2000" spc="-9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64209" y="5668009"/>
            <a:ext cx="6978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ambria Math"/>
                <a:cs typeface="Cambria Math"/>
              </a:rPr>
              <a:t>𝑆𝐹</a:t>
            </a:r>
            <a:r>
              <a:rPr sz="2400" spc="130" dirty="0">
                <a:latin typeface="Cambria Math"/>
                <a:cs typeface="Cambria Math"/>
              </a:rPr>
              <a:t> </a:t>
            </a:r>
            <a:r>
              <a:rPr sz="2400" dirty="0">
                <a:latin typeface="Cambria Math"/>
                <a:cs typeface="Cambria Math"/>
              </a:rPr>
              <a:t>=</a:t>
            </a:r>
            <a:endParaRPr sz="2400">
              <a:latin typeface="Cambria Math"/>
              <a:cs typeface="Cambria Math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667891" y="5489892"/>
            <a:ext cx="416559" cy="2940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2625" spc="150" baseline="-20634" dirty="0">
                <a:latin typeface="Cambria Math"/>
                <a:cs typeface="Cambria Math"/>
              </a:rPr>
              <a:t>𝑊</a:t>
            </a:r>
            <a:r>
              <a:rPr sz="1450" spc="100" dirty="0">
                <a:latin typeface="Cambria Math"/>
                <a:cs typeface="Cambria Math"/>
              </a:rPr>
              <a:t>2</a:t>
            </a:r>
            <a:endParaRPr sz="1450">
              <a:latin typeface="Cambria Math"/>
              <a:cs typeface="Cambria Math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421130" y="5901690"/>
            <a:ext cx="911860" cy="2940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50" spc="120" dirty="0">
                <a:latin typeface="Cambria Math"/>
                <a:cs typeface="Cambria Math"/>
              </a:rPr>
              <a:t>ℎ </a:t>
            </a:r>
            <a:r>
              <a:rPr sz="1750" spc="105" dirty="0">
                <a:latin typeface="Cambria Math"/>
                <a:cs typeface="Cambria Math"/>
              </a:rPr>
              <a:t>𝑥 </a:t>
            </a:r>
            <a:r>
              <a:rPr sz="1750" spc="45" dirty="0">
                <a:latin typeface="Cambria Math"/>
                <a:cs typeface="Cambria Math"/>
              </a:rPr>
              <a:t>2 </a:t>
            </a:r>
            <a:r>
              <a:rPr sz="1750" spc="105" dirty="0">
                <a:latin typeface="Cambria Math"/>
                <a:cs typeface="Cambria Math"/>
              </a:rPr>
              <a:t>𝑥</a:t>
            </a:r>
            <a:r>
              <a:rPr sz="1750" spc="-229" dirty="0">
                <a:latin typeface="Cambria Math"/>
                <a:cs typeface="Cambria Math"/>
              </a:rPr>
              <a:t> </a:t>
            </a:r>
            <a:r>
              <a:rPr sz="1750" spc="135" dirty="0">
                <a:latin typeface="Cambria Math"/>
                <a:cs typeface="Cambria Math"/>
              </a:rPr>
              <a:t>𝑦</a:t>
            </a:r>
            <a:endParaRPr sz="1750">
              <a:latin typeface="Cambria Math"/>
              <a:cs typeface="Cambria Math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433449" y="5886602"/>
            <a:ext cx="891540" cy="20320"/>
          </a:xfrm>
          <a:custGeom>
            <a:avLst/>
            <a:gdLst/>
            <a:ahLst/>
            <a:cxnLst/>
            <a:rect l="l" t="t" r="r" b="b"/>
            <a:pathLst>
              <a:path w="891539" h="20320">
                <a:moveTo>
                  <a:pt x="891539" y="0"/>
                </a:moveTo>
                <a:lnTo>
                  <a:pt x="0" y="0"/>
                </a:lnTo>
                <a:lnTo>
                  <a:pt x="0" y="20319"/>
                </a:lnTo>
                <a:lnTo>
                  <a:pt x="891539" y="20319"/>
                </a:lnTo>
                <a:lnTo>
                  <a:pt x="8915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644009" y="1484757"/>
            <a:ext cx="4104513" cy="23762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4724146" y="3954716"/>
            <a:ext cx="1127125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15" dirty="0">
                <a:latin typeface="Constantia"/>
                <a:cs typeface="Constantia"/>
              </a:rPr>
              <a:t>Keterangan</a:t>
            </a:r>
            <a:r>
              <a:rPr sz="1600" spc="-70" dirty="0">
                <a:latin typeface="Constantia"/>
                <a:cs typeface="Constantia"/>
              </a:rPr>
              <a:t> </a:t>
            </a:r>
            <a:r>
              <a:rPr sz="1600" dirty="0">
                <a:latin typeface="Constantia"/>
                <a:cs typeface="Constantia"/>
              </a:rPr>
              <a:t>:</a:t>
            </a:r>
            <a:endParaRPr sz="1600">
              <a:latin typeface="Constantia"/>
              <a:cs typeface="Constantia"/>
            </a:endParaRPr>
          </a:p>
        </p:txBody>
      </p:sp>
      <p:sp>
        <p:nvSpPr>
          <p:cNvPr id="24" name="object 2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37</a:t>
            </a:fld>
            <a:endParaRPr dirty="0"/>
          </a:p>
        </p:txBody>
      </p:sp>
      <p:sp>
        <p:nvSpPr>
          <p:cNvPr id="22" name="object 22"/>
          <p:cNvSpPr txBox="1"/>
          <p:nvPr/>
        </p:nvSpPr>
        <p:spPr>
          <a:xfrm>
            <a:off x="4807965" y="4198873"/>
            <a:ext cx="3895725" cy="1733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88925" algn="l"/>
              </a:tabLst>
            </a:pPr>
            <a:r>
              <a:rPr sz="1600" dirty="0">
                <a:latin typeface="Constantia"/>
                <a:cs typeface="Constantia"/>
              </a:rPr>
              <a:t>R	: </a:t>
            </a:r>
            <a:r>
              <a:rPr sz="1600" spc="-5" dirty="0">
                <a:latin typeface="Constantia"/>
                <a:cs typeface="Constantia"/>
              </a:rPr>
              <a:t>jari-jari</a:t>
            </a:r>
            <a:r>
              <a:rPr sz="1600" spc="-75" dirty="0">
                <a:latin typeface="Constantia"/>
                <a:cs typeface="Constantia"/>
              </a:rPr>
              <a:t> </a:t>
            </a:r>
            <a:r>
              <a:rPr sz="1600" spc="-10" dirty="0">
                <a:latin typeface="Constantia"/>
                <a:cs typeface="Constantia"/>
              </a:rPr>
              <a:t>(meter)</a:t>
            </a:r>
            <a:endParaRPr sz="1600">
              <a:latin typeface="Constantia"/>
              <a:cs typeface="Constantia"/>
            </a:endParaRPr>
          </a:p>
          <a:p>
            <a:pPr marL="12700" marR="100965">
              <a:lnSpc>
                <a:spcPct val="100000"/>
              </a:lnSpc>
              <a:tabLst>
                <a:tab pos="288925" algn="l"/>
              </a:tabLst>
            </a:pPr>
            <a:r>
              <a:rPr sz="1600" dirty="0">
                <a:latin typeface="Constantia"/>
                <a:cs typeface="Constantia"/>
              </a:rPr>
              <a:t>D : dukungan </a:t>
            </a:r>
            <a:r>
              <a:rPr sz="1600" spc="-10" dirty="0">
                <a:latin typeface="Constantia"/>
                <a:cs typeface="Constantia"/>
              </a:rPr>
              <a:t>komponen </a:t>
            </a:r>
            <a:r>
              <a:rPr sz="1600" dirty="0">
                <a:latin typeface="Constantia"/>
                <a:cs typeface="Constantia"/>
              </a:rPr>
              <a:t>struktur </a:t>
            </a:r>
            <a:r>
              <a:rPr sz="1600" spc="-10" dirty="0">
                <a:latin typeface="Constantia"/>
                <a:cs typeface="Constantia"/>
              </a:rPr>
              <a:t>jalan rel  </a:t>
            </a:r>
            <a:r>
              <a:rPr sz="1600" dirty="0">
                <a:latin typeface="Constantia"/>
                <a:cs typeface="Constantia"/>
              </a:rPr>
              <a:t>C	: </a:t>
            </a:r>
            <a:r>
              <a:rPr sz="1600" spc="-15" dirty="0">
                <a:latin typeface="Constantia"/>
                <a:cs typeface="Constantia"/>
              </a:rPr>
              <a:t>gaya</a:t>
            </a:r>
            <a:r>
              <a:rPr sz="1600" spc="-125" dirty="0">
                <a:latin typeface="Constantia"/>
                <a:cs typeface="Constantia"/>
              </a:rPr>
              <a:t> </a:t>
            </a:r>
            <a:r>
              <a:rPr sz="1600" spc="-5" dirty="0">
                <a:latin typeface="Constantia"/>
                <a:cs typeface="Constantia"/>
              </a:rPr>
              <a:t>sentrifugal</a:t>
            </a:r>
            <a:endParaRPr sz="1600">
              <a:latin typeface="Constantia"/>
              <a:cs typeface="Constantia"/>
            </a:endParaRPr>
          </a:p>
          <a:p>
            <a:pPr marL="382905" marR="5080" indent="-370840">
              <a:lnSpc>
                <a:spcPct val="100000"/>
              </a:lnSpc>
            </a:pPr>
            <a:r>
              <a:rPr sz="1600" dirty="0">
                <a:latin typeface="Constantia"/>
                <a:cs typeface="Constantia"/>
              </a:rPr>
              <a:t>w : </a:t>
            </a:r>
            <a:r>
              <a:rPr sz="1600" spc="-10" dirty="0">
                <a:latin typeface="Constantia"/>
                <a:cs typeface="Constantia"/>
              </a:rPr>
              <a:t>jarak antara </a:t>
            </a:r>
            <a:r>
              <a:rPr sz="1600" spc="-15" dirty="0">
                <a:latin typeface="Constantia"/>
                <a:cs typeface="Constantia"/>
              </a:rPr>
              <a:t>kedua </a:t>
            </a:r>
            <a:r>
              <a:rPr sz="1600" dirty="0">
                <a:latin typeface="Constantia"/>
                <a:cs typeface="Constantia"/>
              </a:rPr>
              <a:t>titik </a:t>
            </a:r>
            <a:r>
              <a:rPr sz="1600" spc="-10" dirty="0">
                <a:latin typeface="Constantia"/>
                <a:cs typeface="Constantia"/>
              </a:rPr>
              <a:t>kontak antara  roda </a:t>
            </a:r>
            <a:r>
              <a:rPr sz="1600" spc="-5" dirty="0">
                <a:latin typeface="Constantia"/>
                <a:cs typeface="Constantia"/>
              </a:rPr>
              <a:t>dengan </a:t>
            </a:r>
            <a:r>
              <a:rPr sz="1600" spc="-15" dirty="0">
                <a:latin typeface="Constantia"/>
                <a:cs typeface="Constantia"/>
              </a:rPr>
              <a:t>kepala </a:t>
            </a:r>
            <a:r>
              <a:rPr sz="1600" spc="-10" dirty="0">
                <a:latin typeface="Constantia"/>
                <a:cs typeface="Constantia"/>
              </a:rPr>
              <a:t>rel, sebesar </a:t>
            </a:r>
            <a:r>
              <a:rPr sz="1600" dirty="0">
                <a:latin typeface="Constantia"/>
                <a:cs typeface="Constantia"/>
              </a:rPr>
              <a:t>1120</a:t>
            </a:r>
            <a:r>
              <a:rPr sz="1600" spc="-210" dirty="0">
                <a:latin typeface="Constantia"/>
                <a:cs typeface="Constantia"/>
              </a:rPr>
              <a:t> </a:t>
            </a:r>
            <a:r>
              <a:rPr sz="1600" spc="-5" dirty="0">
                <a:latin typeface="Constantia"/>
                <a:cs typeface="Constantia"/>
              </a:rPr>
              <a:t>mm</a:t>
            </a:r>
            <a:endParaRPr sz="160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  <a:tabLst>
                <a:tab pos="288925" algn="l"/>
              </a:tabLst>
            </a:pPr>
            <a:r>
              <a:rPr sz="1600" dirty="0">
                <a:latin typeface="Constantia"/>
                <a:cs typeface="Constantia"/>
              </a:rPr>
              <a:t>G	: </a:t>
            </a:r>
            <a:r>
              <a:rPr sz="1600" spc="-10" dirty="0">
                <a:latin typeface="Constantia"/>
                <a:cs typeface="Constantia"/>
              </a:rPr>
              <a:t>berat kereta/gerbong/lokomotif</a:t>
            </a:r>
            <a:r>
              <a:rPr sz="1600" spc="-25" dirty="0">
                <a:latin typeface="Constantia"/>
                <a:cs typeface="Constantia"/>
              </a:rPr>
              <a:t> </a:t>
            </a:r>
            <a:r>
              <a:rPr sz="1600" spc="5" dirty="0">
                <a:latin typeface="Constantia"/>
                <a:cs typeface="Constantia"/>
              </a:rPr>
              <a:t>(kg)</a:t>
            </a:r>
            <a:endParaRPr sz="160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288925" algn="l"/>
              </a:tabLst>
            </a:pPr>
            <a:r>
              <a:rPr sz="1600" dirty="0">
                <a:latin typeface="Constantia"/>
                <a:cs typeface="Constantia"/>
              </a:rPr>
              <a:t>h	: peninggian</a:t>
            </a:r>
            <a:r>
              <a:rPr sz="1600" spc="-105" dirty="0">
                <a:latin typeface="Constantia"/>
                <a:cs typeface="Constantia"/>
              </a:rPr>
              <a:t> </a:t>
            </a:r>
            <a:r>
              <a:rPr sz="1600" spc="-10" dirty="0">
                <a:latin typeface="Constantia"/>
                <a:cs typeface="Constantia"/>
              </a:rPr>
              <a:t>rel(mm)</a:t>
            </a:r>
            <a:endParaRPr sz="1600">
              <a:latin typeface="Constantia"/>
              <a:cs typeface="Constanti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818126" y="5906452"/>
            <a:ext cx="368617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75920" marR="5080" indent="-363220">
              <a:lnSpc>
                <a:spcPct val="100000"/>
              </a:lnSpc>
              <a:spcBef>
                <a:spcPts val="100"/>
              </a:spcBef>
            </a:pPr>
            <a:r>
              <a:rPr sz="1600" b="1" spc="-5" dirty="0">
                <a:latin typeface="Constantia"/>
                <a:cs typeface="Constantia"/>
              </a:rPr>
              <a:t>SF </a:t>
            </a:r>
            <a:r>
              <a:rPr sz="1600" b="1" dirty="0">
                <a:latin typeface="Constantia"/>
                <a:cs typeface="Constantia"/>
              </a:rPr>
              <a:t>: </a:t>
            </a:r>
            <a:r>
              <a:rPr sz="1600" b="1" spc="-5" dirty="0">
                <a:latin typeface="Constantia"/>
                <a:cs typeface="Constantia"/>
              </a:rPr>
              <a:t>faktor keamanan </a:t>
            </a:r>
            <a:r>
              <a:rPr sz="1600" b="1" spc="-10" dirty="0">
                <a:latin typeface="Constantia"/>
                <a:cs typeface="Constantia"/>
              </a:rPr>
              <a:t>terhadap</a:t>
            </a:r>
            <a:r>
              <a:rPr sz="1600" b="1" spc="-110" dirty="0">
                <a:latin typeface="Constantia"/>
                <a:cs typeface="Constantia"/>
              </a:rPr>
              <a:t> </a:t>
            </a:r>
            <a:r>
              <a:rPr sz="1600" b="1" spc="-10" dirty="0">
                <a:latin typeface="Constantia"/>
                <a:cs typeface="Constantia"/>
              </a:rPr>
              <a:t>bahaya  </a:t>
            </a:r>
            <a:r>
              <a:rPr sz="1600" b="1" dirty="0">
                <a:latin typeface="Constantia"/>
                <a:cs typeface="Constantia"/>
              </a:rPr>
              <a:t>guling</a:t>
            </a:r>
            <a:endParaRPr sz="16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692145" y="479107"/>
            <a:ext cx="578294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0" dirty="0"/>
              <a:t>Peninggian</a:t>
            </a:r>
            <a:r>
              <a:rPr sz="4800" spc="-40" dirty="0"/>
              <a:t> </a:t>
            </a:r>
            <a:r>
              <a:rPr sz="4800" spc="-10" dirty="0"/>
              <a:t>Maksimum</a:t>
            </a:r>
            <a:endParaRPr sz="4800"/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38</a:t>
            </a:fld>
            <a:endParaRPr dirty="0"/>
          </a:p>
        </p:txBody>
      </p:sp>
      <p:sp>
        <p:nvSpPr>
          <p:cNvPr id="4" name="object 4"/>
          <p:cNvSpPr txBox="1"/>
          <p:nvPr/>
        </p:nvSpPr>
        <p:spPr>
          <a:xfrm>
            <a:off x="546417" y="1354073"/>
            <a:ext cx="791908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indent="-274320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Font typeface="Wingdings 2"/>
              <a:buChar char=""/>
              <a:tabLst>
                <a:tab pos="287020" algn="l"/>
              </a:tabLst>
            </a:pPr>
            <a:r>
              <a:rPr sz="2400" spc="-10" dirty="0">
                <a:latin typeface="Constantia"/>
                <a:cs typeface="Constantia"/>
              </a:rPr>
              <a:t>Apabila </a:t>
            </a:r>
            <a:r>
              <a:rPr sz="2400" spc="-5" dirty="0">
                <a:latin typeface="Constantia"/>
                <a:cs typeface="Constantia"/>
              </a:rPr>
              <a:t>digunakan </a:t>
            </a:r>
            <a:r>
              <a:rPr sz="2400" dirty="0">
                <a:latin typeface="Constantia"/>
                <a:cs typeface="Constantia"/>
              </a:rPr>
              <a:t>h = </a:t>
            </a:r>
            <a:r>
              <a:rPr sz="2400" spc="-5" dirty="0">
                <a:latin typeface="Constantia"/>
                <a:cs typeface="Constantia"/>
              </a:rPr>
              <a:t>h</a:t>
            </a:r>
            <a:r>
              <a:rPr sz="1800" spc="-5" dirty="0">
                <a:latin typeface="Constantia"/>
                <a:cs typeface="Constantia"/>
              </a:rPr>
              <a:t>maks </a:t>
            </a:r>
            <a:r>
              <a:rPr sz="2400" dirty="0">
                <a:latin typeface="Constantia"/>
                <a:cs typeface="Constantia"/>
              </a:rPr>
              <a:t>= </a:t>
            </a:r>
            <a:r>
              <a:rPr sz="2400" spc="-5" dirty="0">
                <a:latin typeface="Constantia"/>
                <a:cs typeface="Constantia"/>
              </a:rPr>
              <a:t>110 </a:t>
            </a:r>
            <a:r>
              <a:rPr sz="2400" spc="-10" dirty="0">
                <a:latin typeface="Constantia"/>
                <a:cs typeface="Constantia"/>
              </a:rPr>
              <a:t>mm, </a:t>
            </a:r>
            <a:r>
              <a:rPr sz="2400" dirty="0">
                <a:latin typeface="Constantia"/>
                <a:cs typeface="Constantia"/>
              </a:rPr>
              <a:t>w = </a:t>
            </a:r>
            <a:r>
              <a:rPr sz="2400" spc="-5" dirty="0">
                <a:latin typeface="Constantia"/>
                <a:cs typeface="Constantia"/>
              </a:rPr>
              <a:t>1120 </a:t>
            </a:r>
            <a:r>
              <a:rPr sz="2400" dirty="0">
                <a:latin typeface="Constantia"/>
                <a:cs typeface="Constantia"/>
              </a:rPr>
              <a:t>mm </a:t>
            </a:r>
            <a:r>
              <a:rPr sz="2400" spc="-5" dirty="0" err="1">
                <a:latin typeface="Constantia"/>
                <a:cs typeface="Constantia"/>
              </a:rPr>
              <a:t>dan</a:t>
            </a:r>
            <a:r>
              <a:rPr sz="2400" spc="-434" dirty="0">
                <a:latin typeface="Constantia"/>
                <a:cs typeface="Constantia"/>
              </a:rPr>
              <a:t> </a:t>
            </a:r>
            <a:r>
              <a:rPr lang="en-US" sz="2400" dirty="0">
                <a:latin typeface="Constantia"/>
                <a:cs typeface="Constantia"/>
              </a:rPr>
              <a:t> </a:t>
            </a:r>
            <a:r>
              <a:rPr lang="en-US" sz="2400" dirty="0" smtClean="0">
                <a:latin typeface="Constantia"/>
                <a:cs typeface="Constantia"/>
              </a:rPr>
              <a:t>y</a:t>
            </a:r>
            <a:endParaRPr sz="2400" dirty="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02604" y="1719834"/>
            <a:ext cx="285559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11225" algn="l"/>
                <a:tab pos="2583180" algn="l"/>
              </a:tabLst>
            </a:pPr>
            <a:r>
              <a:rPr sz="2400" spc="-20" dirty="0">
                <a:latin typeface="Constantia"/>
                <a:cs typeface="Constantia"/>
              </a:rPr>
              <a:t>y</a:t>
            </a:r>
            <a:r>
              <a:rPr sz="2400" spc="-15" dirty="0">
                <a:latin typeface="Constantia"/>
                <a:cs typeface="Constantia"/>
              </a:rPr>
              <a:t>a</a:t>
            </a:r>
            <a:r>
              <a:rPr sz="2400" spc="-5" dirty="0">
                <a:latin typeface="Constantia"/>
                <a:cs typeface="Constantia"/>
              </a:rPr>
              <a:t>n</a:t>
            </a:r>
            <a:r>
              <a:rPr sz="2400" dirty="0">
                <a:latin typeface="Constantia"/>
                <a:cs typeface="Constantia"/>
              </a:rPr>
              <a:t>g	</a:t>
            </a:r>
            <a:r>
              <a:rPr sz="2400" spc="-5" dirty="0">
                <a:latin typeface="Constantia"/>
                <a:cs typeface="Constantia"/>
              </a:rPr>
              <a:t>digunak</a:t>
            </a:r>
            <a:r>
              <a:rPr sz="2400" spc="5" dirty="0">
                <a:latin typeface="Constantia"/>
                <a:cs typeface="Constantia"/>
              </a:rPr>
              <a:t>a</a:t>
            </a:r>
            <a:r>
              <a:rPr sz="2400" dirty="0">
                <a:latin typeface="Constantia"/>
                <a:cs typeface="Constantia"/>
              </a:rPr>
              <a:t>n	</a:t>
            </a:r>
            <a:r>
              <a:rPr sz="2400" spc="-5" dirty="0">
                <a:latin typeface="Constantia"/>
                <a:cs typeface="Constantia"/>
              </a:rPr>
              <a:t>di</a:t>
            </a:r>
            <a:endParaRPr sz="24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20737" y="1719834"/>
            <a:ext cx="4522470" cy="1275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82040" algn="l"/>
              </a:tabLst>
            </a:pPr>
            <a:r>
              <a:rPr sz="2400" spc="-10" dirty="0">
                <a:latin typeface="Constantia"/>
                <a:cs typeface="Constantia"/>
              </a:rPr>
              <a:t>untuk	kereta/gerbong/lokomotif</a:t>
            </a:r>
            <a:endParaRPr sz="240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</a:pPr>
            <a:r>
              <a:rPr sz="2400" dirty="0">
                <a:latin typeface="Constantia"/>
                <a:cs typeface="Constantia"/>
              </a:rPr>
              <a:t>Indonesia = </a:t>
            </a:r>
            <a:r>
              <a:rPr sz="2400" spc="-15" dirty="0">
                <a:latin typeface="Constantia"/>
                <a:cs typeface="Constantia"/>
              </a:rPr>
              <a:t>1700 </a:t>
            </a:r>
            <a:r>
              <a:rPr sz="2400" spc="-5" dirty="0">
                <a:latin typeface="Constantia"/>
                <a:cs typeface="Constantia"/>
              </a:rPr>
              <a:t>mm, maka</a:t>
            </a:r>
            <a:r>
              <a:rPr sz="2400" spc="-195" dirty="0">
                <a:latin typeface="Constantia"/>
                <a:cs typeface="Constantia"/>
              </a:rPr>
              <a:t> </a:t>
            </a:r>
            <a:r>
              <a:rPr sz="2400" dirty="0">
                <a:latin typeface="Constantia"/>
                <a:cs typeface="Constantia"/>
              </a:rPr>
              <a:t>:</a:t>
            </a:r>
            <a:endParaRPr sz="2400">
              <a:latin typeface="Constantia"/>
              <a:cs typeface="Constantia"/>
            </a:endParaRPr>
          </a:p>
          <a:p>
            <a:pPr marL="635000">
              <a:lnSpc>
                <a:spcPct val="100000"/>
              </a:lnSpc>
              <a:spcBef>
                <a:spcPts val="1200"/>
              </a:spcBef>
            </a:pPr>
            <a:r>
              <a:rPr sz="2400" spc="-5" dirty="0">
                <a:latin typeface="Constantia"/>
                <a:cs typeface="Constantia"/>
              </a:rPr>
              <a:t>SF </a:t>
            </a:r>
            <a:r>
              <a:rPr sz="2400" dirty="0">
                <a:latin typeface="Constantia"/>
                <a:cs typeface="Constantia"/>
              </a:rPr>
              <a:t>=</a:t>
            </a:r>
            <a:r>
              <a:rPr sz="2400" spc="10" dirty="0">
                <a:latin typeface="Constantia"/>
                <a:cs typeface="Constantia"/>
              </a:rPr>
              <a:t> </a:t>
            </a:r>
            <a:r>
              <a:rPr sz="2400" spc="-20" dirty="0">
                <a:latin typeface="Constantia"/>
                <a:cs typeface="Constantia"/>
              </a:rPr>
              <a:t>3,35</a:t>
            </a:r>
            <a:endParaRPr sz="2400">
              <a:latin typeface="Constantia"/>
              <a:cs typeface="Constanti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901184" y="3793490"/>
            <a:ext cx="35604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37920" algn="l"/>
                <a:tab pos="2184400" algn="l"/>
                <a:tab pos="3025775" algn="l"/>
              </a:tabLst>
            </a:pPr>
            <a:r>
              <a:rPr sz="2400" spc="-5" dirty="0">
                <a:latin typeface="Constantia"/>
                <a:cs typeface="Constantia"/>
              </a:rPr>
              <a:t>b</a:t>
            </a:r>
            <a:r>
              <a:rPr sz="2400" spc="-10" dirty="0">
                <a:latin typeface="Constantia"/>
                <a:cs typeface="Constantia"/>
              </a:rPr>
              <a:t>a</a:t>
            </a:r>
            <a:r>
              <a:rPr sz="2400" spc="-15" dirty="0">
                <a:latin typeface="Constantia"/>
                <a:cs typeface="Constantia"/>
              </a:rPr>
              <a:t>h</a:t>
            </a:r>
            <a:r>
              <a:rPr sz="2400" spc="-35" dirty="0">
                <a:latin typeface="Constantia"/>
                <a:cs typeface="Constantia"/>
              </a:rPr>
              <a:t>ay</a:t>
            </a:r>
            <a:r>
              <a:rPr sz="2400" dirty="0">
                <a:latin typeface="Constantia"/>
                <a:cs typeface="Constantia"/>
              </a:rPr>
              <a:t>a	guling	pada	</a:t>
            </a:r>
            <a:r>
              <a:rPr sz="2400" spc="5" dirty="0">
                <a:latin typeface="Constantia"/>
                <a:cs typeface="Constantia"/>
              </a:rPr>
              <a:t>s</a:t>
            </a:r>
            <a:r>
              <a:rPr sz="2400" spc="-15" dirty="0">
                <a:latin typeface="Constantia"/>
                <a:cs typeface="Constantia"/>
              </a:rPr>
              <a:t>aa</a:t>
            </a:r>
            <a:r>
              <a:rPr sz="2400" dirty="0">
                <a:latin typeface="Constantia"/>
                <a:cs typeface="Constantia"/>
              </a:rPr>
              <a:t>t</a:t>
            </a:r>
            <a:endParaRPr sz="2400">
              <a:latin typeface="Constantia"/>
              <a:cs typeface="Constanti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6417" y="3793490"/>
            <a:ext cx="14224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indent="-274320">
              <a:lnSpc>
                <a:spcPct val="100000"/>
              </a:lnSpc>
              <a:spcBef>
                <a:spcPts val="100"/>
              </a:spcBef>
              <a:buFont typeface="Wingdings 2"/>
              <a:buChar char=""/>
              <a:tabLst>
                <a:tab pos="287020" algn="l"/>
              </a:tabLst>
            </a:pPr>
            <a:r>
              <a:rPr sz="2400" b="1" spc="-25" dirty="0">
                <a:solidFill>
                  <a:srgbClr val="C00000"/>
                </a:solidFill>
                <a:latin typeface="Constantia"/>
                <a:cs typeface="Constantia"/>
              </a:rPr>
              <a:t>Faktor</a:t>
            </a:r>
            <a:endParaRPr sz="2400">
              <a:latin typeface="Constantia"/>
              <a:cs typeface="Constantia"/>
            </a:endParaRPr>
          </a:p>
          <a:p>
            <a:pPr marL="287020">
              <a:lnSpc>
                <a:spcPct val="100000"/>
              </a:lnSpc>
            </a:pPr>
            <a:r>
              <a:rPr sz="2400" spc="-10" dirty="0">
                <a:latin typeface="Constantia"/>
                <a:cs typeface="Constantia"/>
              </a:rPr>
              <a:t>berhenti</a:t>
            </a:r>
            <a:endParaRPr sz="2400">
              <a:latin typeface="Constantia"/>
              <a:cs typeface="Constanti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961514" y="3793490"/>
            <a:ext cx="152654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5" dirty="0">
                <a:solidFill>
                  <a:srgbClr val="C00000"/>
                </a:solidFill>
                <a:latin typeface="Constantia"/>
                <a:cs typeface="Constantia"/>
              </a:rPr>
              <a:t>kemanan</a:t>
            </a:r>
            <a:endParaRPr sz="2400">
              <a:latin typeface="Constantia"/>
              <a:cs typeface="Constantia"/>
            </a:endParaRPr>
          </a:p>
          <a:p>
            <a:pPr marL="182880">
              <a:lnSpc>
                <a:spcPct val="100000"/>
              </a:lnSpc>
              <a:tabLst>
                <a:tab pos="629920" algn="l"/>
              </a:tabLst>
            </a:pPr>
            <a:r>
              <a:rPr sz="2400" spc="-5" dirty="0">
                <a:latin typeface="Constantia"/>
                <a:cs typeface="Constantia"/>
              </a:rPr>
              <a:t>d</a:t>
            </a:r>
            <a:r>
              <a:rPr sz="2400" dirty="0">
                <a:latin typeface="Constantia"/>
                <a:cs typeface="Constantia"/>
              </a:rPr>
              <a:t>i	</a:t>
            </a:r>
            <a:r>
              <a:rPr sz="2400" spc="-5" dirty="0">
                <a:latin typeface="Constantia"/>
                <a:cs typeface="Constantia"/>
              </a:rPr>
              <a:t>b</a:t>
            </a:r>
            <a:r>
              <a:rPr sz="2400" spc="5" dirty="0">
                <a:latin typeface="Constantia"/>
                <a:cs typeface="Constantia"/>
              </a:rPr>
              <a:t>a</a:t>
            </a:r>
            <a:r>
              <a:rPr sz="2400" dirty="0">
                <a:latin typeface="Constantia"/>
                <a:cs typeface="Constantia"/>
              </a:rPr>
              <a:t>gi</a:t>
            </a:r>
            <a:r>
              <a:rPr sz="2400" spc="5" dirty="0">
                <a:latin typeface="Constantia"/>
                <a:cs typeface="Constantia"/>
              </a:rPr>
              <a:t>a</a:t>
            </a:r>
            <a:r>
              <a:rPr sz="2400" dirty="0">
                <a:latin typeface="Constantia"/>
                <a:cs typeface="Constantia"/>
              </a:rPr>
              <a:t>n</a:t>
            </a:r>
            <a:endParaRPr sz="2400">
              <a:latin typeface="Constantia"/>
              <a:cs typeface="Constanti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519170" y="3793490"/>
            <a:ext cx="493776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Constantia"/>
                <a:cs typeface="Constantia"/>
              </a:rPr>
              <a:t>terhadap</a:t>
            </a:r>
            <a:endParaRPr sz="2400">
              <a:latin typeface="Constantia"/>
              <a:cs typeface="Constantia"/>
            </a:endParaRPr>
          </a:p>
          <a:p>
            <a:pPr marL="139700">
              <a:lnSpc>
                <a:spcPct val="100000"/>
              </a:lnSpc>
              <a:tabLst>
                <a:tab pos="1559560" algn="l"/>
                <a:tab pos="3121660" algn="l"/>
                <a:tab pos="4280535" algn="l"/>
              </a:tabLst>
            </a:pPr>
            <a:r>
              <a:rPr sz="2400" dirty="0">
                <a:latin typeface="Constantia"/>
                <a:cs typeface="Constantia"/>
              </a:rPr>
              <a:t>len</a:t>
            </a:r>
            <a:r>
              <a:rPr sz="2400" spc="-20" dirty="0">
                <a:latin typeface="Constantia"/>
                <a:cs typeface="Constantia"/>
              </a:rPr>
              <a:t>g</a:t>
            </a:r>
            <a:r>
              <a:rPr sz="2400" dirty="0">
                <a:latin typeface="Constantia"/>
                <a:cs typeface="Constantia"/>
              </a:rPr>
              <a:t>k</a:t>
            </a:r>
            <a:r>
              <a:rPr sz="2400" spc="-10" dirty="0">
                <a:latin typeface="Constantia"/>
                <a:cs typeface="Constantia"/>
              </a:rPr>
              <a:t>u</a:t>
            </a:r>
            <a:r>
              <a:rPr sz="2400" spc="20" dirty="0">
                <a:latin typeface="Constantia"/>
                <a:cs typeface="Constantia"/>
              </a:rPr>
              <a:t>n</a:t>
            </a:r>
            <a:r>
              <a:rPr sz="2400" dirty="0">
                <a:latin typeface="Constantia"/>
                <a:cs typeface="Constantia"/>
              </a:rPr>
              <a:t>g	</a:t>
            </a:r>
            <a:r>
              <a:rPr sz="2400" spc="5" dirty="0">
                <a:latin typeface="Constantia"/>
                <a:cs typeface="Constantia"/>
              </a:rPr>
              <a:t>h</a:t>
            </a:r>
            <a:r>
              <a:rPr sz="2400" dirty="0">
                <a:latin typeface="Constantia"/>
                <a:cs typeface="Constantia"/>
              </a:rPr>
              <a:t>ori</a:t>
            </a:r>
            <a:r>
              <a:rPr sz="2400" spc="-10" dirty="0">
                <a:latin typeface="Constantia"/>
                <a:cs typeface="Constantia"/>
              </a:rPr>
              <a:t>z</a:t>
            </a:r>
            <a:r>
              <a:rPr sz="2400" dirty="0">
                <a:latin typeface="Constantia"/>
                <a:cs typeface="Constantia"/>
              </a:rPr>
              <a:t>ontal	</a:t>
            </a:r>
            <a:r>
              <a:rPr sz="2400" spc="-5" dirty="0">
                <a:latin typeface="Constantia"/>
                <a:cs typeface="Constantia"/>
              </a:rPr>
              <a:t>d</a:t>
            </a:r>
            <a:r>
              <a:rPr sz="2400" spc="-15" dirty="0">
                <a:latin typeface="Constantia"/>
                <a:cs typeface="Constantia"/>
              </a:rPr>
              <a:t>e</a:t>
            </a:r>
            <a:r>
              <a:rPr sz="2400" spc="-5" dirty="0">
                <a:latin typeface="Constantia"/>
                <a:cs typeface="Constantia"/>
              </a:rPr>
              <a:t>ng</a:t>
            </a:r>
            <a:r>
              <a:rPr sz="2400" spc="5" dirty="0">
                <a:latin typeface="Constantia"/>
                <a:cs typeface="Constantia"/>
              </a:rPr>
              <a:t>a</a:t>
            </a:r>
            <a:r>
              <a:rPr sz="2400" dirty="0">
                <a:latin typeface="Constantia"/>
                <a:cs typeface="Constantia"/>
              </a:rPr>
              <a:t>n	</a:t>
            </a:r>
            <a:r>
              <a:rPr sz="2400" spc="5" dirty="0">
                <a:latin typeface="Constantia"/>
                <a:cs typeface="Constantia"/>
              </a:rPr>
              <a:t>h</a:t>
            </a:r>
            <a:r>
              <a:rPr sz="1600" spc="-10" dirty="0">
                <a:latin typeface="Constantia"/>
                <a:cs typeface="Constantia"/>
              </a:rPr>
              <a:t>ma</a:t>
            </a:r>
            <a:r>
              <a:rPr sz="1600" spc="20" dirty="0">
                <a:latin typeface="Constantia"/>
                <a:cs typeface="Constantia"/>
              </a:rPr>
              <a:t>k</a:t>
            </a:r>
            <a:r>
              <a:rPr sz="1600" dirty="0">
                <a:latin typeface="Constantia"/>
                <a:cs typeface="Constantia"/>
              </a:rPr>
              <a:t>s</a:t>
            </a:r>
            <a:endParaRPr sz="1600">
              <a:latin typeface="Constantia"/>
              <a:cs typeface="Constanti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20737" y="4527486"/>
            <a:ext cx="385699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onstantia"/>
                <a:cs typeface="Constantia"/>
              </a:rPr>
              <a:t>sebesar 110 </a:t>
            </a:r>
            <a:r>
              <a:rPr sz="2400" spc="-5" dirty="0">
                <a:latin typeface="Constantia"/>
                <a:cs typeface="Constantia"/>
              </a:rPr>
              <a:t>mm </a:t>
            </a:r>
            <a:r>
              <a:rPr sz="2400" dirty="0">
                <a:latin typeface="Wingdings"/>
                <a:cs typeface="Wingdings"/>
              </a:rPr>
              <a:t>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Constantia"/>
                <a:cs typeface="Constantia"/>
              </a:rPr>
              <a:t>sekitar</a:t>
            </a:r>
            <a:r>
              <a:rPr sz="2400" spc="-315" dirty="0">
                <a:latin typeface="Constantia"/>
                <a:cs typeface="Constantia"/>
              </a:rPr>
              <a:t> </a:t>
            </a:r>
            <a:r>
              <a:rPr sz="2400" dirty="0">
                <a:latin typeface="Constantia"/>
                <a:cs typeface="Constantia"/>
              </a:rPr>
              <a:t>3,3.</a:t>
            </a:r>
            <a:endParaRPr sz="24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54480" y="407098"/>
            <a:ext cx="698436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0" dirty="0"/>
              <a:t>Penggunaan Peninggian</a:t>
            </a:r>
            <a:r>
              <a:rPr sz="4800" spc="-75" dirty="0"/>
              <a:t> </a:t>
            </a:r>
            <a:r>
              <a:rPr sz="4800" spc="-35" dirty="0"/>
              <a:t>Rel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690562" y="5124703"/>
            <a:ext cx="7843520" cy="1245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latin typeface="Constantia"/>
                <a:cs typeface="Constantia"/>
              </a:rPr>
              <a:t>Berdasarkan </a:t>
            </a:r>
            <a:r>
              <a:rPr sz="2000" spc="-5" dirty="0">
                <a:latin typeface="Constantia"/>
                <a:cs typeface="Constantia"/>
              </a:rPr>
              <a:t>pertimbangan </a:t>
            </a:r>
            <a:r>
              <a:rPr sz="2000" spc="-10" dirty="0">
                <a:latin typeface="Constantia"/>
                <a:cs typeface="Constantia"/>
              </a:rPr>
              <a:t>penerapan </a:t>
            </a:r>
            <a:r>
              <a:rPr sz="2000" dirty="0">
                <a:latin typeface="Constantia"/>
                <a:cs typeface="Constantia"/>
              </a:rPr>
              <a:t>di lapangan </a:t>
            </a:r>
            <a:r>
              <a:rPr sz="2000" dirty="0">
                <a:latin typeface="Wingdings"/>
                <a:cs typeface="Wingdings"/>
              </a:rPr>
              <a:t>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Constantia"/>
                <a:cs typeface="Constantia"/>
              </a:rPr>
              <a:t>peninggian </a:t>
            </a:r>
            <a:r>
              <a:rPr sz="2000" spc="-10" dirty="0">
                <a:latin typeface="Constantia"/>
                <a:cs typeface="Constantia"/>
              </a:rPr>
              <a:t>rel  yang diperoleh </a:t>
            </a:r>
            <a:r>
              <a:rPr sz="2000" spc="-5" dirty="0">
                <a:latin typeface="Constantia"/>
                <a:cs typeface="Constantia"/>
              </a:rPr>
              <a:t>melalui </a:t>
            </a:r>
            <a:r>
              <a:rPr sz="2000" spc="-10" dirty="0">
                <a:latin typeface="Constantia"/>
                <a:cs typeface="Constantia"/>
              </a:rPr>
              <a:t>perhitungan teoritis </a:t>
            </a:r>
            <a:r>
              <a:rPr sz="2000" dirty="0">
                <a:latin typeface="Constantia"/>
                <a:cs typeface="Constantia"/>
              </a:rPr>
              <a:t>di </a:t>
            </a:r>
            <a:r>
              <a:rPr sz="2000" spc="-10" dirty="0">
                <a:latin typeface="Constantia"/>
                <a:cs typeface="Constantia"/>
              </a:rPr>
              <a:t>atas, </a:t>
            </a:r>
            <a:r>
              <a:rPr sz="2000" spc="-5" dirty="0">
                <a:latin typeface="Constantia"/>
                <a:cs typeface="Constantia"/>
              </a:rPr>
              <a:t>dibulatkan </a:t>
            </a:r>
            <a:r>
              <a:rPr sz="2000" spc="-30" dirty="0">
                <a:latin typeface="Constantia"/>
                <a:cs typeface="Constantia"/>
              </a:rPr>
              <a:t>ke </a:t>
            </a:r>
            <a:r>
              <a:rPr sz="2000" dirty="0">
                <a:latin typeface="Constantia"/>
                <a:cs typeface="Constantia"/>
              </a:rPr>
              <a:t>5  mm</a:t>
            </a:r>
            <a:r>
              <a:rPr sz="2000" spc="85" dirty="0">
                <a:latin typeface="Constantia"/>
                <a:cs typeface="Constantia"/>
              </a:rPr>
              <a:t> </a:t>
            </a:r>
            <a:r>
              <a:rPr sz="2000" spc="-15" dirty="0">
                <a:latin typeface="Constantia"/>
                <a:cs typeface="Constantia"/>
              </a:rPr>
              <a:t>terdekat</a:t>
            </a:r>
            <a:r>
              <a:rPr sz="2000" spc="55" dirty="0">
                <a:latin typeface="Constantia"/>
                <a:cs typeface="Constantia"/>
              </a:rPr>
              <a:t> </a:t>
            </a:r>
            <a:r>
              <a:rPr sz="2000" spc="-25" dirty="0">
                <a:latin typeface="Constantia"/>
                <a:cs typeface="Constantia"/>
              </a:rPr>
              <a:t>ke</a:t>
            </a:r>
            <a:r>
              <a:rPr sz="2000" spc="60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atas.</a:t>
            </a:r>
            <a:r>
              <a:rPr sz="2000" spc="105" dirty="0">
                <a:latin typeface="Constantia"/>
                <a:cs typeface="Constantia"/>
              </a:rPr>
              <a:t> </a:t>
            </a:r>
            <a:r>
              <a:rPr sz="2000" spc="-15" dirty="0">
                <a:latin typeface="Constantia"/>
                <a:cs typeface="Constantia"/>
              </a:rPr>
              <a:t>Contoh</a:t>
            </a:r>
            <a:r>
              <a:rPr sz="2000" spc="5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r>
              <a:rPr sz="2000" spc="105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apabila</a:t>
            </a:r>
            <a:r>
              <a:rPr sz="2000" spc="60" dirty="0">
                <a:latin typeface="Constantia"/>
                <a:cs typeface="Constantia"/>
              </a:rPr>
              <a:t> </a:t>
            </a:r>
            <a:r>
              <a:rPr sz="2000" dirty="0" err="1">
                <a:latin typeface="Constantia"/>
                <a:cs typeface="Constantia"/>
              </a:rPr>
              <a:t>dalam</a:t>
            </a:r>
            <a:r>
              <a:rPr sz="2000" spc="65" dirty="0">
                <a:latin typeface="Constantia"/>
                <a:cs typeface="Constantia"/>
              </a:rPr>
              <a:t> </a:t>
            </a:r>
            <a:r>
              <a:rPr sz="2000" spc="-5" dirty="0" err="1" smtClean="0">
                <a:latin typeface="Constantia"/>
                <a:cs typeface="Constantia"/>
              </a:rPr>
              <a:t>perhitungan</a:t>
            </a:r>
            <a:r>
              <a:rPr sz="2000" spc="75" dirty="0" smtClean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diperoleh</a:t>
            </a:r>
            <a:r>
              <a:rPr sz="2000" spc="8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h</a:t>
            </a:r>
          </a:p>
          <a:p>
            <a:pPr marL="12700" algn="just">
              <a:lnSpc>
                <a:spcPct val="100000"/>
              </a:lnSpc>
            </a:pPr>
            <a:r>
              <a:rPr sz="2000" dirty="0">
                <a:latin typeface="Constantia"/>
                <a:cs typeface="Constantia"/>
              </a:rPr>
              <a:t>= 3,5 mm </a:t>
            </a:r>
            <a:r>
              <a:rPr sz="2000" spc="-5" dirty="0">
                <a:latin typeface="Constantia"/>
                <a:cs typeface="Constantia"/>
              </a:rPr>
              <a:t>maka peninggian </a:t>
            </a:r>
            <a:r>
              <a:rPr sz="2000" spc="-10" dirty="0">
                <a:latin typeface="Constantia"/>
                <a:cs typeface="Constantia"/>
              </a:rPr>
              <a:t>rel yang </a:t>
            </a:r>
            <a:r>
              <a:rPr sz="2000" spc="-5" dirty="0">
                <a:latin typeface="Constantia"/>
                <a:cs typeface="Constantia"/>
              </a:rPr>
              <a:t>digunakan ialah </a:t>
            </a:r>
            <a:r>
              <a:rPr sz="2000" dirty="0">
                <a:latin typeface="Constantia"/>
                <a:cs typeface="Constantia"/>
              </a:rPr>
              <a:t>5</a:t>
            </a:r>
            <a:r>
              <a:rPr sz="2000" spc="-30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mm.</a:t>
            </a:r>
          </a:p>
        </p:txBody>
      </p:sp>
      <p:sp>
        <p:nvSpPr>
          <p:cNvPr id="5" name="object 5"/>
          <p:cNvSpPr/>
          <p:nvPr/>
        </p:nvSpPr>
        <p:spPr>
          <a:xfrm>
            <a:off x="2620549" y="2590208"/>
            <a:ext cx="372745" cy="0"/>
          </a:xfrm>
          <a:custGeom>
            <a:avLst/>
            <a:gdLst/>
            <a:ahLst/>
            <a:cxnLst/>
            <a:rect l="l" t="t" r="r" b="b"/>
            <a:pathLst>
              <a:path w="372744">
                <a:moveTo>
                  <a:pt x="0" y="0"/>
                </a:moveTo>
                <a:lnTo>
                  <a:pt x="372315" y="0"/>
                </a:lnTo>
              </a:path>
            </a:pathLst>
          </a:custGeom>
          <a:ln w="126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52462" y="1359153"/>
            <a:ext cx="7919720" cy="2098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 marR="43180">
              <a:lnSpc>
                <a:spcPct val="100000"/>
              </a:lnSpc>
              <a:spcBef>
                <a:spcPts val="100"/>
              </a:spcBef>
              <a:tabLst>
                <a:tab pos="1821180" algn="l"/>
                <a:tab pos="3632835" algn="l"/>
                <a:tab pos="4903470" algn="l"/>
                <a:tab pos="6242050" algn="l"/>
                <a:tab pos="7720965" algn="l"/>
              </a:tabLst>
            </a:pPr>
            <a:r>
              <a:rPr sz="2000" spc="-65" dirty="0">
                <a:latin typeface="Constantia"/>
                <a:cs typeface="Constantia"/>
              </a:rPr>
              <a:t>P</a:t>
            </a:r>
            <a:r>
              <a:rPr sz="2000" dirty="0">
                <a:latin typeface="Constantia"/>
                <a:cs typeface="Constantia"/>
              </a:rPr>
              <a:t>en</a:t>
            </a:r>
            <a:r>
              <a:rPr sz="2000" spc="-10" dirty="0">
                <a:latin typeface="Constantia"/>
                <a:cs typeface="Constantia"/>
              </a:rPr>
              <a:t>i</a:t>
            </a:r>
            <a:r>
              <a:rPr sz="2000" spc="-5" dirty="0">
                <a:latin typeface="Constantia"/>
                <a:cs typeface="Constantia"/>
              </a:rPr>
              <a:t>nggia</a:t>
            </a:r>
            <a:r>
              <a:rPr sz="2000" dirty="0">
                <a:latin typeface="Constantia"/>
                <a:cs typeface="Constantia"/>
              </a:rPr>
              <a:t>n </a:t>
            </a:r>
            <a:r>
              <a:rPr sz="2000" spc="-10" dirty="0">
                <a:latin typeface="Constantia"/>
                <a:cs typeface="Constantia"/>
              </a:rPr>
              <a:t> </a:t>
            </a:r>
            <a:r>
              <a:rPr sz="2000" spc="-30" dirty="0">
                <a:latin typeface="Constantia"/>
                <a:cs typeface="Constantia"/>
              </a:rPr>
              <a:t>r</a:t>
            </a:r>
            <a:r>
              <a:rPr sz="2000" dirty="0">
                <a:latin typeface="Constantia"/>
                <a:cs typeface="Constantia"/>
              </a:rPr>
              <a:t>el	pada </a:t>
            </a:r>
            <a:r>
              <a:rPr sz="2000" spc="-25" dirty="0">
                <a:latin typeface="Constantia"/>
                <a:cs typeface="Constantia"/>
              </a:rPr>
              <a:t> </a:t>
            </a:r>
            <a:r>
              <a:rPr sz="2000" spc="15" dirty="0">
                <a:latin typeface="Constantia"/>
                <a:cs typeface="Constantia"/>
              </a:rPr>
              <a:t>l</a:t>
            </a:r>
            <a:r>
              <a:rPr sz="2000" dirty="0">
                <a:latin typeface="Constantia"/>
                <a:cs typeface="Constantia"/>
              </a:rPr>
              <a:t>en</a:t>
            </a:r>
            <a:r>
              <a:rPr sz="2000" spc="-20" dirty="0">
                <a:latin typeface="Constantia"/>
                <a:cs typeface="Constantia"/>
              </a:rPr>
              <a:t>g</a:t>
            </a:r>
            <a:r>
              <a:rPr sz="2000" spc="-10" dirty="0">
                <a:latin typeface="Constantia"/>
                <a:cs typeface="Constantia"/>
              </a:rPr>
              <a:t>k</a:t>
            </a:r>
            <a:r>
              <a:rPr sz="2000" spc="-5" dirty="0">
                <a:latin typeface="Constantia"/>
                <a:cs typeface="Constantia"/>
              </a:rPr>
              <a:t>un</a:t>
            </a:r>
            <a:r>
              <a:rPr sz="2000" dirty="0">
                <a:latin typeface="Constantia"/>
                <a:cs typeface="Constantia"/>
              </a:rPr>
              <a:t>g	ho</a:t>
            </a:r>
            <a:r>
              <a:rPr sz="2000" spc="-10" dirty="0">
                <a:latin typeface="Constantia"/>
                <a:cs typeface="Constantia"/>
              </a:rPr>
              <a:t>r</a:t>
            </a:r>
            <a:r>
              <a:rPr sz="2000" spc="-5" dirty="0">
                <a:latin typeface="Constantia"/>
                <a:cs typeface="Constantia"/>
              </a:rPr>
              <a:t>i</a:t>
            </a:r>
            <a:r>
              <a:rPr sz="2000" spc="-30" dirty="0">
                <a:latin typeface="Constantia"/>
                <a:cs typeface="Constantia"/>
              </a:rPr>
              <a:t>z</a:t>
            </a:r>
            <a:r>
              <a:rPr sz="2000" dirty="0">
                <a:latin typeface="Constantia"/>
                <a:cs typeface="Constantia"/>
              </a:rPr>
              <a:t>o</a:t>
            </a:r>
            <a:r>
              <a:rPr sz="2000" spc="-10" dirty="0">
                <a:latin typeface="Constantia"/>
                <a:cs typeface="Constantia"/>
              </a:rPr>
              <a:t>n</a:t>
            </a:r>
            <a:r>
              <a:rPr sz="2000" spc="-5" dirty="0">
                <a:latin typeface="Constantia"/>
                <a:cs typeface="Constantia"/>
              </a:rPr>
              <a:t>ta</a:t>
            </a:r>
            <a:r>
              <a:rPr sz="2000" dirty="0">
                <a:latin typeface="Constantia"/>
                <a:cs typeface="Constantia"/>
              </a:rPr>
              <a:t>l	d</a:t>
            </a:r>
            <a:r>
              <a:rPr sz="2000" spc="10" dirty="0">
                <a:latin typeface="Constantia"/>
                <a:cs typeface="Constantia"/>
              </a:rPr>
              <a:t>i</a:t>
            </a:r>
            <a:r>
              <a:rPr sz="2000" spc="-30" dirty="0">
                <a:latin typeface="Constantia"/>
                <a:cs typeface="Constantia"/>
              </a:rPr>
              <a:t>t</a:t>
            </a:r>
            <a:r>
              <a:rPr sz="2000" dirty="0">
                <a:latin typeface="Constantia"/>
                <a:cs typeface="Constantia"/>
              </a:rPr>
              <a:t>en</a:t>
            </a:r>
            <a:r>
              <a:rPr sz="2000" spc="-10" dirty="0">
                <a:latin typeface="Constantia"/>
                <a:cs typeface="Constantia"/>
              </a:rPr>
              <a:t>t</a:t>
            </a:r>
            <a:r>
              <a:rPr sz="2000" spc="-5" dirty="0">
                <a:latin typeface="Constantia"/>
                <a:cs typeface="Constantia"/>
              </a:rPr>
              <a:t>u</a:t>
            </a:r>
            <a:r>
              <a:rPr sz="2000" spc="-10" dirty="0">
                <a:latin typeface="Constantia"/>
                <a:cs typeface="Constantia"/>
              </a:rPr>
              <a:t>k</a:t>
            </a:r>
            <a:r>
              <a:rPr sz="2000" dirty="0">
                <a:latin typeface="Constantia"/>
                <a:cs typeface="Constantia"/>
              </a:rPr>
              <a:t>an	be</a:t>
            </a:r>
            <a:r>
              <a:rPr sz="2000" spc="-25" dirty="0">
                <a:latin typeface="Constantia"/>
                <a:cs typeface="Constantia"/>
              </a:rPr>
              <a:t>r</a:t>
            </a:r>
            <a:r>
              <a:rPr sz="2000" dirty="0">
                <a:latin typeface="Constantia"/>
                <a:cs typeface="Constantia"/>
              </a:rPr>
              <a:t>da</a:t>
            </a:r>
            <a:r>
              <a:rPr sz="2000" spc="-10" dirty="0">
                <a:latin typeface="Constantia"/>
                <a:cs typeface="Constantia"/>
              </a:rPr>
              <a:t>s</a:t>
            </a:r>
            <a:r>
              <a:rPr sz="2000" dirty="0">
                <a:latin typeface="Constantia"/>
                <a:cs typeface="Constantia"/>
              </a:rPr>
              <a:t>ar</a:t>
            </a:r>
            <a:r>
              <a:rPr sz="2000" spc="-20" dirty="0">
                <a:latin typeface="Constantia"/>
                <a:cs typeface="Constantia"/>
              </a:rPr>
              <a:t>k</a:t>
            </a:r>
            <a:r>
              <a:rPr sz="2000" dirty="0">
                <a:latin typeface="Constantia"/>
                <a:cs typeface="Constantia"/>
              </a:rPr>
              <a:t>an	h  </a:t>
            </a:r>
            <a:r>
              <a:rPr sz="2000" spc="-5" dirty="0">
                <a:latin typeface="Constantia"/>
                <a:cs typeface="Constantia"/>
              </a:rPr>
              <a:t>normal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  <a:p>
            <a:pPr marL="1959610">
              <a:lnSpc>
                <a:spcPts val="2735"/>
              </a:lnSpc>
              <a:spcBef>
                <a:spcPts val="405"/>
              </a:spcBef>
            </a:pPr>
            <a:r>
              <a:rPr sz="3600" i="1" spc="7" baseline="-25462" dirty="0">
                <a:latin typeface="Times New Roman"/>
                <a:cs typeface="Times New Roman"/>
              </a:rPr>
              <a:t>V</a:t>
            </a:r>
            <a:r>
              <a:rPr sz="3600" i="1" spc="-217" baseline="-25462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2</a:t>
            </a:r>
            <a:endParaRPr sz="1400">
              <a:latin typeface="Times New Roman"/>
              <a:cs typeface="Times New Roman"/>
            </a:endParaRPr>
          </a:p>
          <a:p>
            <a:pPr marL="410845">
              <a:lnSpc>
                <a:spcPts val="2735"/>
              </a:lnSpc>
              <a:tabLst>
                <a:tab pos="2065655" algn="l"/>
                <a:tab pos="2387600" algn="l"/>
              </a:tabLst>
            </a:pPr>
            <a:r>
              <a:rPr sz="2400" i="1" spc="-10" dirty="0">
                <a:latin typeface="Times New Roman"/>
                <a:cs typeface="Times New Roman"/>
              </a:rPr>
              <a:t>h</a:t>
            </a:r>
            <a:r>
              <a:rPr sz="2100" i="1" spc="-15" baseline="-23809" dirty="0">
                <a:latin typeface="Times New Roman"/>
                <a:cs typeface="Times New Roman"/>
              </a:rPr>
              <a:t>normal </a:t>
            </a:r>
            <a:r>
              <a:rPr sz="2100" i="1" spc="284" baseline="-23809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Symbol"/>
                <a:cs typeface="Symbol"/>
              </a:rPr>
              <a:t></a:t>
            </a:r>
            <a:r>
              <a:rPr sz="2400" spc="-120" dirty="0">
                <a:latin typeface="Times New Roman"/>
                <a:cs typeface="Times New Roman"/>
              </a:rPr>
              <a:t> </a:t>
            </a:r>
            <a:r>
              <a:rPr sz="2400" spc="-30" dirty="0">
                <a:latin typeface="Times New Roman"/>
                <a:cs typeface="Times New Roman"/>
              </a:rPr>
              <a:t>5,95	</a:t>
            </a:r>
            <a:r>
              <a:rPr sz="3600" i="1" spc="7" baseline="-43981" dirty="0">
                <a:latin typeface="Times New Roman"/>
                <a:cs typeface="Times New Roman"/>
              </a:rPr>
              <a:t>R	</a:t>
            </a:r>
            <a:r>
              <a:rPr sz="2400" spc="20" dirty="0">
                <a:latin typeface="Times New Roman"/>
                <a:cs typeface="Times New Roman"/>
              </a:rPr>
              <a:t>(</a:t>
            </a:r>
            <a:r>
              <a:rPr sz="2400" i="1" spc="20" dirty="0">
                <a:latin typeface="Times New Roman"/>
                <a:cs typeface="Times New Roman"/>
              </a:rPr>
              <a:t>mm</a:t>
            </a:r>
            <a:r>
              <a:rPr sz="2400" spc="20" dirty="0">
                <a:latin typeface="Times New Roman"/>
                <a:cs typeface="Times New Roman"/>
              </a:rPr>
              <a:t>)</a:t>
            </a:r>
            <a:endParaRPr sz="2400">
              <a:latin typeface="Times New Roman"/>
              <a:cs typeface="Times New Roman"/>
            </a:endParaRPr>
          </a:p>
          <a:p>
            <a:pPr marL="50800">
              <a:lnSpc>
                <a:spcPct val="100000"/>
              </a:lnSpc>
              <a:spcBef>
                <a:spcPts val="3250"/>
              </a:spcBef>
            </a:pPr>
            <a:r>
              <a:rPr sz="2000" dirty="0">
                <a:latin typeface="Constantia"/>
                <a:cs typeface="Constantia"/>
              </a:rPr>
              <a:t>Dengan </a:t>
            </a:r>
            <a:r>
              <a:rPr sz="2000" spc="-5" dirty="0">
                <a:latin typeface="Constantia"/>
                <a:cs typeface="Constantia"/>
              </a:rPr>
              <a:t>beberapa batasan</a:t>
            </a:r>
            <a:r>
              <a:rPr sz="2000" spc="-9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458049" y="4607095"/>
            <a:ext cx="372745" cy="0"/>
          </a:xfrm>
          <a:custGeom>
            <a:avLst/>
            <a:gdLst/>
            <a:ahLst/>
            <a:cxnLst/>
            <a:rect l="l" t="t" r="r" b="b"/>
            <a:pathLst>
              <a:path w="372744">
                <a:moveTo>
                  <a:pt x="0" y="0"/>
                </a:moveTo>
                <a:lnTo>
                  <a:pt x="372398" y="0"/>
                </a:lnTo>
              </a:path>
            </a:pathLst>
          </a:custGeom>
          <a:ln w="126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411987" y="4036976"/>
            <a:ext cx="41148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3600" i="1" spc="7" baseline="-25462" dirty="0">
                <a:latin typeface="Times New Roman"/>
                <a:cs typeface="Times New Roman"/>
              </a:rPr>
              <a:t>V</a:t>
            </a:r>
            <a:r>
              <a:rPr sz="3600" i="1" spc="-300" baseline="-25462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2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39</a:t>
            </a:fld>
            <a:endParaRPr dirty="0"/>
          </a:p>
        </p:txBody>
      </p:sp>
      <p:sp>
        <p:nvSpPr>
          <p:cNvPr id="9" name="object 9"/>
          <p:cNvSpPr txBox="1"/>
          <p:nvPr/>
        </p:nvSpPr>
        <p:spPr>
          <a:xfrm>
            <a:off x="1185702" y="3679823"/>
            <a:ext cx="3279140" cy="1077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400" i="1" spc="-25" dirty="0">
                <a:latin typeface="Times New Roman"/>
                <a:cs typeface="Times New Roman"/>
              </a:rPr>
              <a:t>h</a:t>
            </a:r>
            <a:r>
              <a:rPr sz="2100" i="1" spc="-37" baseline="-23809" dirty="0">
                <a:latin typeface="Times New Roman"/>
                <a:cs typeface="Times New Roman"/>
              </a:rPr>
              <a:t>maks </a:t>
            </a:r>
            <a:r>
              <a:rPr sz="2400" spc="-5" dirty="0">
                <a:latin typeface="Symbol"/>
                <a:cs typeface="Symbol"/>
              </a:rPr>
              <a:t></a:t>
            </a:r>
            <a:r>
              <a:rPr sz="2400" spc="-47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110</a:t>
            </a:r>
            <a:r>
              <a:rPr sz="2400" i="1" dirty="0">
                <a:latin typeface="Times New Roman"/>
                <a:cs typeface="Times New Roman"/>
              </a:rPr>
              <a:t>mm</a:t>
            </a:r>
            <a:endParaRPr sz="2400">
              <a:latin typeface="Times New Roman"/>
              <a:cs typeface="Times New Roman"/>
            </a:endParaRPr>
          </a:p>
          <a:p>
            <a:pPr marL="118745">
              <a:lnSpc>
                <a:spcPct val="100000"/>
              </a:lnSpc>
              <a:spcBef>
                <a:spcPts val="2520"/>
              </a:spcBef>
              <a:tabLst>
                <a:tab pos="1369695" algn="l"/>
                <a:tab pos="1706245" algn="l"/>
              </a:tabLst>
            </a:pPr>
            <a:r>
              <a:rPr sz="2400" i="1" spc="-25" dirty="0">
                <a:latin typeface="Times New Roman"/>
                <a:cs typeface="Times New Roman"/>
              </a:rPr>
              <a:t>h</a:t>
            </a:r>
            <a:r>
              <a:rPr sz="2100" spc="-37" baseline="-23809" dirty="0">
                <a:latin typeface="Times New Roman"/>
                <a:cs typeface="Times New Roman"/>
              </a:rPr>
              <a:t>min </a:t>
            </a:r>
            <a:r>
              <a:rPr sz="2100" spc="277" baseline="-23809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Symbol"/>
                <a:cs typeface="Symbol"/>
              </a:rPr>
              <a:t></a:t>
            </a:r>
            <a:r>
              <a:rPr sz="2400" spc="-155" dirty="0">
                <a:latin typeface="Times New Roman"/>
                <a:cs typeface="Times New Roman"/>
              </a:rPr>
              <a:t> </a:t>
            </a:r>
            <a:r>
              <a:rPr sz="2400" spc="-50" dirty="0">
                <a:latin typeface="Times New Roman"/>
                <a:cs typeface="Times New Roman"/>
              </a:rPr>
              <a:t>8,8	</a:t>
            </a:r>
            <a:r>
              <a:rPr sz="3600" i="1" spc="7" baseline="-43981" dirty="0">
                <a:latin typeface="Times New Roman"/>
                <a:cs typeface="Times New Roman"/>
              </a:rPr>
              <a:t>R	</a:t>
            </a:r>
            <a:r>
              <a:rPr sz="2400" dirty="0">
                <a:latin typeface="Symbol"/>
                <a:cs typeface="Symbol"/>
              </a:rPr>
              <a:t></a:t>
            </a:r>
            <a:r>
              <a:rPr sz="2400" spc="-30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53,54(</a:t>
            </a:r>
            <a:r>
              <a:rPr sz="2400" i="1" spc="-10" dirty="0">
                <a:latin typeface="Times New Roman"/>
                <a:cs typeface="Times New Roman"/>
              </a:rPr>
              <a:t>mm</a:t>
            </a:r>
            <a:r>
              <a:rPr sz="2400" spc="-10" dirty="0">
                <a:latin typeface="Times New Roman"/>
                <a:cs typeface="Times New Roman"/>
              </a:rPr>
              <a:t>)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26616" y="407098"/>
            <a:ext cx="698436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0" dirty="0"/>
              <a:t>Penggunaan Peninggian</a:t>
            </a:r>
            <a:r>
              <a:rPr sz="4800" spc="-75" dirty="0"/>
              <a:t> </a:t>
            </a:r>
            <a:r>
              <a:rPr sz="4800" spc="-35" dirty="0"/>
              <a:t>Rel</a:t>
            </a:r>
            <a:endParaRPr sz="4800"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40</a:t>
            </a:fld>
            <a:endParaRPr dirty="0"/>
          </a:p>
        </p:txBody>
      </p:sp>
      <p:sp>
        <p:nvSpPr>
          <p:cNvPr id="4" name="object 4"/>
          <p:cNvSpPr txBox="1"/>
          <p:nvPr/>
        </p:nvSpPr>
        <p:spPr>
          <a:xfrm>
            <a:off x="186372" y="1359153"/>
            <a:ext cx="8705215" cy="42945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6385" marR="6985" indent="-274320" algn="just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Font typeface="Wingdings 2"/>
              <a:buChar char=""/>
              <a:tabLst>
                <a:tab pos="287020" algn="l"/>
              </a:tabLst>
            </a:pPr>
            <a:r>
              <a:rPr sz="2000" spc="-5" dirty="0">
                <a:latin typeface="Constantia"/>
                <a:cs typeface="Constantia"/>
              </a:rPr>
              <a:t>Dalam pelaksanaannya </a:t>
            </a:r>
            <a:r>
              <a:rPr sz="2000" dirty="0">
                <a:latin typeface="Wingdings"/>
                <a:cs typeface="Wingdings"/>
              </a:rPr>
              <a:t>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Constantia"/>
                <a:cs typeface="Constantia"/>
              </a:rPr>
              <a:t>peninggian </a:t>
            </a:r>
            <a:r>
              <a:rPr sz="2000" spc="-10" dirty="0">
                <a:latin typeface="Constantia"/>
                <a:cs typeface="Constantia"/>
              </a:rPr>
              <a:t>rel </a:t>
            </a:r>
            <a:r>
              <a:rPr sz="2000" spc="-5" dirty="0">
                <a:latin typeface="Constantia"/>
                <a:cs typeface="Constantia"/>
              </a:rPr>
              <a:t>dilakukan </a:t>
            </a:r>
            <a:r>
              <a:rPr sz="2000" dirty="0">
                <a:latin typeface="Constantia"/>
                <a:cs typeface="Constantia"/>
              </a:rPr>
              <a:t>dengan </a:t>
            </a:r>
            <a:r>
              <a:rPr sz="2000" spc="-15" dirty="0">
                <a:latin typeface="Constantia"/>
                <a:cs typeface="Constantia"/>
              </a:rPr>
              <a:t>cara </a:t>
            </a:r>
            <a:r>
              <a:rPr sz="2000" spc="-15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Constantia"/>
                <a:cs typeface="Constantia"/>
              </a:rPr>
              <a:t>peninggian </a:t>
            </a:r>
            <a:r>
              <a:rPr sz="2000" b="1" spc="-10" dirty="0">
                <a:solidFill>
                  <a:srgbClr val="C00000"/>
                </a:solidFill>
                <a:latin typeface="Constantia"/>
                <a:cs typeface="Constantia"/>
              </a:rPr>
              <a:t>pada </a:t>
            </a:r>
            <a:r>
              <a:rPr sz="2000" b="1" spc="-5" dirty="0">
                <a:solidFill>
                  <a:srgbClr val="C00000"/>
                </a:solidFill>
                <a:latin typeface="Constantia"/>
                <a:cs typeface="Constantia"/>
              </a:rPr>
              <a:t>rel-luar</a:t>
            </a:r>
            <a:r>
              <a:rPr sz="2000" spc="-5" dirty="0">
                <a:latin typeface="Constantia"/>
                <a:cs typeface="Constantia"/>
              </a:rPr>
              <a:t>, bukan </a:t>
            </a:r>
            <a:r>
              <a:rPr sz="2000" spc="-10" dirty="0">
                <a:latin typeface="Constantia"/>
                <a:cs typeface="Constantia"/>
              </a:rPr>
              <a:t>menurunkan </a:t>
            </a:r>
            <a:r>
              <a:rPr sz="2000" spc="-5" dirty="0">
                <a:latin typeface="Constantia"/>
                <a:cs typeface="Constantia"/>
              </a:rPr>
              <a:t>rel-dalam. </a:t>
            </a:r>
            <a:r>
              <a:rPr sz="2000" dirty="0">
                <a:latin typeface="Constantia"/>
                <a:cs typeface="Constantia"/>
              </a:rPr>
              <a:t>Dengan  </a:t>
            </a:r>
            <a:r>
              <a:rPr sz="2000" spc="-5" dirty="0">
                <a:latin typeface="Constantia"/>
                <a:cs typeface="Constantia"/>
              </a:rPr>
              <a:t>demikian peninggian </a:t>
            </a:r>
            <a:r>
              <a:rPr sz="2000" spc="-20" dirty="0">
                <a:latin typeface="Constantia"/>
                <a:cs typeface="Constantia"/>
              </a:rPr>
              <a:t>rel </a:t>
            </a:r>
            <a:r>
              <a:rPr sz="2000" spc="-5" dirty="0">
                <a:latin typeface="Constantia"/>
                <a:cs typeface="Constantia"/>
              </a:rPr>
              <a:t>dapat dicapai dengan </a:t>
            </a:r>
            <a:r>
              <a:rPr sz="2000" spc="-20" dirty="0">
                <a:latin typeface="Constantia"/>
                <a:cs typeface="Constantia"/>
              </a:rPr>
              <a:t>cara </a:t>
            </a:r>
            <a:r>
              <a:rPr sz="2000" spc="-5" dirty="0">
                <a:latin typeface="Constantia"/>
                <a:cs typeface="Constantia"/>
              </a:rPr>
              <a:t>menempatkan </a:t>
            </a:r>
            <a:r>
              <a:rPr sz="2000" spc="-10" dirty="0">
                <a:latin typeface="Constantia"/>
                <a:cs typeface="Constantia"/>
              </a:rPr>
              <a:t>rel-dalam  tetap </a:t>
            </a:r>
            <a:r>
              <a:rPr sz="2000" dirty="0">
                <a:latin typeface="Constantia"/>
                <a:cs typeface="Constantia"/>
              </a:rPr>
              <a:t>pada </a:t>
            </a:r>
            <a:r>
              <a:rPr sz="2000" spc="-10" dirty="0">
                <a:latin typeface="Constantia"/>
                <a:cs typeface="Constantia"/>
              </a:rPr>
              <a:t>elevasinya </a:t>
            </a:r>
            <a:r>
              <a:rPr sz="2000" dirty="0">
                <a:latin typeface="Constantia"/>
                <a:cs typeface="Constantia"/>
              </a:rPr>
              <a:t>dan </a:t>
            </a:r>
            <a:r>
              <a:rPr sz="2000" spc="-5" dirty="0">
                <a:latin typeface="Constantia"/>
                <a:cs typeface="Constantia"/>
              </a:rPr>
              <a:t>rel-luar ditinggikan. </a:t>
            </a:r>
            <a:r>
              <a:rPr sz="2000" spc="-10" dirty="0">
                <a:latin typeface="Constantia"/>
                <a:cs typeface="Constantia"/>
              </a:rPr>
              <a:t>Hal tersebut </a:t>
            </a:r>
            <a:r>
              <a:rPr sz="2000" spc="-5" dirty="0">
                <a:latin typeface="Constantia"/>
                <a:cs typeface="Constantia"/>
              </a:rPr>
              <a:t>dipilih </a:t>
            </a:r>
            <a:r>
              <a:rPr sz="2000" spc="-10" dirty="0">
                <a:latin typeface="Constantia"/>
                <a:cs typeface="Constantia"/>
              </a:rPr>
              <a:t>karena  pekerjaan </a:t>
            </a:r>
            <a:r>
              <a:rPr sz="2000" spc="-5" dirty="0">
                <a:latin typeface="Constantia"/>
                <a:cs typeface="Constantia"/>
              </a:rPr>
              <a:t>meninggikan elevasi </a:t>
            </a:r>
            <a:r>
              <a:rPr sz="2000" spc="-10" dirty="0">
                <a:latin typeface="Constantia"/>
                <a:cs typeface="Constantia"/>
              </a:rPr>
              <a:t>rel </a:t>
            </a:r>
            <a:r>
              <a:rPr sz="2000" b="1" spc="-10" dirty="0">
                <a:solidFill>
                  <a:srgbClr val="C00000"/>
                </a:solidFill>
                <a:latin typeface="Constantia"/>
                <a:cs typeface="Constantia"/>
              </a:rPr>
              <a:t>relatif </a:t>
            </a:r>
            <a:r>
              <a:rPr sz="2000" b="1" spc="-5" dirty="0">
                <a:solidFill>
                  <a:srgbClr val="C00000"/>
                </a:solidFill>
                <a:latin typeface="Constantia"/>
                <a:cs typeface="Constantia"/>
              </a:rPr>
              <a:t>lebih mudah </a:t>
            </a:r>
            <a:r>
              <a:rPr sz="2000" spc="-10" dirty="0">
                <a:latin typeface="Constantia"/>
                <a:cs typeface="Constantia"/>
              </a:rPr>
              <a:t>dibandingkan  </a:t>
            </a:r>
            <a:r>
              <a:rPr sz="2000" spc="-5" dirty="0">
                <a:latin typeface="Constantia"/>
                <a:cs typeface="Constantia"/>
              </a:rPr>
              <a:t>dengan menurunkan </a:t>
            </a:r>
            <a:r>
              <a:rPr sz="2000" spc="-10" dirty="0">
                <a:latin typeface="Constantia"/>
                <a:cs typeface="Constantia"/>
              </a:rPr>
              <a:t>elevasi</a:t>
            </a:r>
            <a:r>
              <a:rPr sz="2000" spc="-95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rel.</a:t>
            </a:r>
            <a:endParaRPr sz="200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C00000"/>
              </a:buClr>
              <a:buFont typeface="Wingdings 2"/>
              <a:buChar char=""/>
            </a:pPr>
            <a:endParaRPr sz="1950">
              <a:latin typeface="Constantia"/>
              <a:cs typeface="Constantia"/>
            </a:endParaRPr>
          </a:p>
          <a:p>
            <a:pPr marL="286385" marR="11430" indent="-274320" algn="just">
              <a:lnSpc>
                <a:spcPct val="100000"/>
              </a:lnSpc>
              <a:buClr>
                <a:srgbClr val="C00000"/>
              </a:buClr>
              <a:buFont typeface="Wingdings 2"/>
              <a:buChar char=""/>
              <a:tabLst>
                <a:tab pos="287020" algn="l"/>
              </a:tabLst>
            </a:pPr>
            <a:r>
              <a:rPr sz="2000" spc="-10" dirty="0">
                <a:latin typeface="Constantia"/>
                <a:cs typeface="Constantia"/>
              </a:rPr>
              <a:t>Peninggian rel </a:t>
            </a:r>
            <a:r>
              <a:rPr sz="2000" spc="-5" dirty="0">
                <a:latin typeface="Constantia"/>
                <a:cs typeface="Constantia"/>
              </a:rPr>
              <a:t>dicapai </a:t>
            </a:r>
            <a:r>
              <a:rPr sz="2000" dirty="0">
                <a:latin typeface="Constantia"/>
                <a:cs typeface="Constantia"/>
              </a:rPr>
              <a:t>dan </a:t>
            </a:r>
            <a:r>
              <a:rPr sz="2000" spc="-10" dirty="0">
                <a:latin typeface="Constantia"/>
                <a:cs typeface="Constantia"/>
              </a:rPr>
              <a:t>dihilangkan </a:t>
            </a:r>
            <a:r>
              <a:rPr sz="2000" b="1" dirty="0">
                <a:solidFill>
                  <a:srgbClr val="C00000"/>
                </a:solidFill>
                <a:latin typeface="Constantia"/>
                <a:cs typeface="Constantia"/>
              </a:rPr>
              <a:t>tidak </a:t>
            </a:r>
            <a:r>
              <a:rPr sz="2000" b="1" spc="-10" dirty="0">
                <a:solidFill>
                  <a:srgbClr val="C00000"/>
                </a:solidFill>
                <a:latin typeface="Constantia"/>
                <a:cs typeface="Constantia"/>
              </a:rPr>
              <a:t>secara </a:t>
            </a:r>
            <a:r>
              <a:rPr sz="2000" b="1" spc="-5" dirty="0">
                <a:solidFill>
                  <a:srgbClr val="C00000"/>
                </a:solidFill>
                <a:latin typeface="Constantia"/>
                <a:cs typeface="Constantia"/>
              </a:rPr>
              <a:t>mendadak</a:t>
            </a:r>
            <a:r>
              <a:rPr sz="2000" spc="-5" dirty="0">
                <a:latin typeface="Constantia"/>
                <a:cs typeface="Constantia"/>
              </a:rPr>
              <a:t>, tetapi  berangsur-angsur </a:t>
            </a:r>
            <a:r>
              <a:rPr sz="2000" spc="-10" dirty="0">
                <a:latin typeface="Constantia"/>
                <a:cs typeface="Constantia"/>
              </a:rPr>
              <a:t>dihilangkan berdasarkan </a:t>
            </a:r>
            <a:r>
              <a:rPr sz="2000" spc="-5" dirty="0">
                <a:latin typeface="Constantia"/>
                <a:cs typeface="Constantia"/>
              </a:rPr>
              <a:t>lengkung</a:t>
            </a:r>
            <a:r>
              <a:rPr sz="2000" spc="-90" dirty="0">
                <a:latin typeface="Constantia"/>
                <a:cs typeface="Constantia"/>
              </a:rPr>
              <a:t> </a:t>
            </a:r>
            <a:r>
              <a:rPr sz="2000" spc="-15" dirty="0">
                <a:latin typeface="Constantia"/>
                <a:cs typeface="Constantia"/>
              </a:rPr>
              <a:t>transisi.</a:t>
            </a:r>
            <a:endParaRPr sz="200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Clr>
                <a:srgbClr val="C00000"/>
              </a:buClr>
              <a:buFont typeface="Wingdings 2"/>
              <a:buChar char=""/>
            </a:pPr>
            <a:endParaRPr sz="1950">
              <a:latin typeface="Constantia"/>
              <a:cs typeface="Constantia"/>
            </a:endParaRPr>
          </a:p>
          <a:p>
            <a:pPr marL="286385" marR="5080" indent="-274320" algn="just">
              <a:lnSpc>
                <a:spcPct val="100000"/>
              </a:lnSpc>
              <a:spcBef>
                <a:spcPts val="5"/>
              </a:spcBef>
              <a:buClr>
                <a:srgbClr val="C00000"/>
              </a:buClr>
              <a:buFont typeface="Wingdings 2"/>
              <a:buChar char=""/>
              <a:tabLst>
                <a:tab pos="287020" algn="l"/>
              </a:tabLst>
            </a:pPr>
            <a:r>
              <a:rPr sz="2000" spc="-10" dirty="0">
                <a:latin typeface="Constantia"/>
                <a:cs typeface="Constantia"/>
              </a:rPr>
              <a:t>Pada keadaan </a:t>
            </a:r>
            <a:r>
              <a:rPr sz="2000" spc="-5" dirty="0">
                <a:latin typeface="Constantia"/>
                <a:cs typeface="Constantia"/>
              </a:rPr>
              <a:t>lengkung </a:t>
            </a:r>
            <a:r>
              <a:rPr sz="2000" spc="-10" dirty="0">
                <a:latin typeface="Constantia"/>
                <a:cs typeface="Constantia"/>
              </a:rPr>
              <a:t>horizontal </a:t>
            </a:r>
            <a:r>
              <a:rPr sz="2000" spc="-5" dirty="0">
                <a:latin typeface="Constantia"/>
                <a:cs typeface="Constantia"/>
              </a:rPr>
              <a:t>tanpa lengkung </a:t>
            </a:r>
            <a:r>
              <a:rPr sz="2000" spc="-10" dirty="0">
                <a:latin typeface="Constantia"/>
                <a:cs typeface="Constantia"/>
              </a:rPr>
              <a:t>transisi, </a:t>
            </a:r>
            <a:r>
              <a:rPr sz="2000" spc="-5" dirty="0">
                <a:latin typeface="Constantia"/>
                <a:cs typeface="Constantia"/>
              </a:rPr>
              <a:t>peninggian </a:t>
            </a:r>
            <a:r>
              <a:rPr sz="2000" spc="-10" dirty="0">
                <a:latin typeface="Constantia"/>
                <a:cs typeface="Constantia"/>
              </a:rPr>
              <a:t>rel  </a:t>
            </a:r>
            <a:r>
              <a:rPr sz="2000" spc="-5" dirty="0">
                <a:latin typeface="Constantia"/>
                <a:cs typeface="Constantia"/>
              </a:rPr>
              <a:t>dicapai </a:t>
            </a:r>
            <a:r>
              <a:rPr sz="2000" dirty="0">
                <a:latin typeface="Constantia"/>
                <a:cs typeface="Constantia"/>
              </a:rPr>
              <a:t>dan </a:t>
            </a:r>
            <a:r>
              <a:rPr sz="2000" spc="-5" dirty="0">
                <a:latin typeface="Constantia"/>
                <a:cs typeface="Constantia"/>
              </a:rPr>
              <a:t>dihilangkan </a:t>
            </a:r>
            <a:r>
              <a:rPr sz="2000" spc="-10" dirty="0">
                <a:latin typeface="Constantia"/>
                <a:cs typeface="Constantia"/>
              </a:rPr>
              <a:t>berangsur </a:t>
            </a:r>
            <a:r>
              <a:rPr sz="2000" spc="-5" dirty="0">
                <a:latin typeface="Constantia"/>
                <a:cs typeface="Constantia"/>
              </a:rPr>
              <a:t>angsur sepanjang suatu “</a:t>
            </a:r>
            <a:r>
              <a:rPr sz="2000" b="1" spc="-5" dirty="0">
                <a:solidFill>
                  <a:srgbClr val="C00000"/>
                </a:solidFill>
                <a:latin typeface="Constantia"/>
                <a:cs typeface="Constantia"/>
              </a:rPr>
              <a:t>panjang  transisi</a:t>
            </a:r>
            <a:r>
              <a:rPr sz="2000" spc="-5" dirty="0">
                <a:latin typeface="Constantia"/>
                <a:cs typeface="Constantia"/>
              </a:rPr>
              <a:t>” </a:t>
            </a:r>
            <a:r>
              <a:rPr sz="2000" dirty="0">
                <a:latin typeface="Constantia"/>
                <a:cs typeface="Constantia"/>
              </a:rPr>
              <a:t>dengan </a:t>
            </a:r>
            <a:r>
              <a:rPr sz="2000" spc="-10" dirty="0">
                <a:latin typeface="Constantia"/>
                <a:cs typeface="Constantia"/>
              </a:rPr>
              <a:t>batasan </a:t>
            </a:r>
            <a:r>
              <a:rPr sz="2000" dirty="0">
                <a:latin typeface="Constantia"/>
                <a:cs typeface="Constantia"/>
              </a:rPr>
              <a:t>panjang </a:t>
            </a:r>
            <a:r>
              <a:rPr sz="2000" spc="-10" dirty="0">
                <a:latin typeface="Constantia"/>
                <a:cs typeface="Constantia"/>
              </a:rPr>
              <a:t>minimum yang </a:t>
            </a:r>
            <a:r>
              <a:rPr sz="2000" dirty="0">
                <a:latin typeface="Constantia"/>
                <a:cs typeface="Constantia"/>
              </a:rPr>
              <a:t>pada </a:t>
            </a:r>
            <a:r>
              <a:rPr sz="2000" spc="-10" dirty="0">
                <a:latin typeface="Constantia"/>
                <a:cs typeface="Constantia"/>
              </a:rPr>
              <a:t>dasarnya </a:t>
            </a:r>
            <a:r>
              <a:rPr sz="2000" dirty="0">
                <a:latin typeface="Constantia"/>
                <a:cs typeface="Constantia"/>
              </a:rPr>
              <a:t>dapat  </a:t>
            </a:r>
            <a:r>
              <a:rPr sz="2000" spc="-10" dirty="0">
                <a:latin typeface="Constantia"/>
                <a:cs typeface="Constantia"/>
              </a:rPr>
              <a:t>dihitung </a:t>
            </a:r>
            <a:r>
              <a:rPr sz="2000" spc="-5" dirty="0">
                <a:latin typeface="Constantia"/>
                <a:cs typeface="Constantia"/>
              </a:rPr>
              <a:t>dengan persamaan </a:t>
            </a:r>
            <a:r>
              <a:rPr sz="2000" dirty="0">
                <a:latin typeface="Constantia"/>
                <a:cs typeface="Constantia"/>
              </a:rPr>
              <a:t>Lh = 0,01 . h .</a:t>
            </a:r>
            <a:r>
              <a:rPr sz="2000" spc="-254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V</a:t>
            </a:r>
            <a:endParaRPr sz="20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26616" y="479107"/>
            <a:ext cx="698436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0" dirty="0"/>
              <a:t>Penggunaan Peninggian</a:t>
            </a:r>
            <a:r>
              <a:rPr sz="4800" spc="-75" dirty="0"/>
              <a:t> </a:t>
            </a:r>
            <a:r>
              <a:rPr sz="4800" spc="-35" dirty="0"/>
              <a:t>Rel</a:t>
            </a:r>
            <a:endParaRPr sz="4800"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41</a:t>
            </a:fld>
            <a:endParaRPr dirty="0"/>
          </a:p>
        </p:txBody>
      </p:sp>
      <p:sp>
        <p:nvSpPr>
          <p:cNvPr id="4" name="object 4"/>
          <p:cNvSpPr txBox="1"/>
          <p:nvPr/>
        </p:nvSpPr>
        <p:spPr>
          <a:xfrm>
            <a:off x="458152" y="1280286"/>
            <a:ext cx="7418705" cy="2894330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0"/>
              </a:spcBef>
            </a:pPr>
            <a:r>
              <a:rPr sz="2400" spc="-10" dirty="0">
                <a:latin typeface="Constantia"/>
                <a:cs typeface="Constantia"/>
              </a:rPr>
              <a:t>Persamaan </a:t>
            </a:r>
            <a:r>
              <a:rPr sz="2400" b="1" spc="-5" dirty="0">
                <a:solidFill>
                  <a:srgbClr val="C00000"/>
                </a:solidFill>
                <a:latin typeface="Constantia"/>
                <a:cs typeface="Constantia"/>
              </a:rPr>
              <a:t>panjang minimum </a:t>
            </a:r>
            <a:r>
              <a:rPr sz="2400" dirty="0">
                <a:latin typeface="Constantia"/>
                <a:cs typeface="Constantia"/>
              </a:rPr>
              <a:t>pada </a:t>
            </a:r>
            <a:r>
              <a:rPr sz="2400" spc="-5" dirty="0">
                <a:latin typeface="Constantia"/>
                <a:cs typeface="Constantia"/>
              </a:rPr>
              <a:t>lengkung </a:t>
            </a:r>
            <a:r>
              <a:rPr sz="2400" spc="-10" dirty="0">
                <a:latin typeface="Constantia"/>
                <a:cs typeface="Constantia"/>
              </a:rPr>
              <a:t>transisi</a:t>
            </a:r>
            <a:r>
              <a:rPr sz="2400" spc="-125" dirty="0">
                <a:latin typeface="Constantia"/>
                <a:cs typeface="Constantia"/>
              </a:rPr>
              <a:t> </a:t>
            </a:r>
            <a:r>
              <a:rPr sz="2400" dirty="0">
                <a:latin typeface="Constantia"/>
                <a:cs typeface="Constantia"/>
              </a:rPr>
              <a:t>:</a:t>
            </a:r>
            <a:endParaRPr sz="2400">
              <a:latin typeface="Constantia"/>
              <a:cs typeface="Constantia"/>
            </a:endParaRPr>
          </a:p>
          <a:p>
            <a:pPr marL="286385">
              <a:lnSpc>
                <a:spcPct val="100000"/>
              </a:lnSpc>
              <a:spcBef>
                <a:spcPts val="580"/>
              </a:spcBef>
            </a:pPr>
            <a:r>
              <a:rPr sz="2400" dirty="0">
                <a:latin typeface="Constantia"/>
                <a:cs typeface="Constantia"/>
              </a:rPr>
              <a:t>Ph = 0,01 . h .</a:t>
            </a:r>
            <a:r>
              <a:rPr sz="2400" spc="-190" dirty="0">
                <a:latin typeface="Constantia"/>
                <a:cs typeface="Constantia"/>
              </a:rPr>
              <a:t> </a:t>
            </a:r>
            <a:r>
              <a:rPr sz="2400" dirty="0">
                <a:latin typeface="Constantia"/>
                <a:cs typeface="Constantia"/>
              </a:rPr>
              <a:t>V</a:t>
            </a:r>
            <a:endParaRPr sz="240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95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</a:pPr>
            <a:r>
              <a:rPr sz="2400" spc="-5" dirty="0">
                <a:latin typeface="Constantia"/>
                <a:cs typeface="Constantia"/>
              </a:rPr>
              <a:t>dengan</a:t>
            </a:r>
            <a:r>
              <a:rPr sz="2400" spc="-20" dirty="0">
                <a:latin typeface="Constantia"/>
                <a:cs typeface="Constantia"/>
              </a:rPr>
              <a:t> </a:t>
            </a:r>
            <a:r>
              <a:rPr sz="2400" dirty="0">
                <a:latin typeface="Constantia"/>
                <a:cs typeface="Constantia"/>
              </a:rPr>
              <a:t>:</a:t>
            </a:r>
            <a:endParaRPr sz="2400">
              <a:latin typeface="Constantia"/>
              <a:cs typeface="Constantia"/>
            </a:endParaRPr>
          </a:p>
          <a:p>
            <a:pPr marL="286385">
              <a:lnSpc>
                <a:spcPct val="100000"/>
              </a:lnSpc>
              <a:spcBef>
                <a:spcPts val="585"/>
              </a:spcBef>
            </a:pPr>
            <a:r>
              <a:rPr sz="2400" dirty="0">
                <a:latin typeface="Constantia"/>
                <a:cs typeface="Constantia"/>
              </a:rPr>
              <a:t>Ph = panjang </a:t>
            </a:r>
            <a:r>
              <a:rPr sz="2400" spc="-5" dirty="0">
                <a:latin typeface="Constantia"/>
                <a:cs typeface="Constantia"/>
              </a:rPr>
              <a:t>minimum </a:t>
            </a:r>
            <a:r>
              <a:rPr sz="2400" dirty="0">
                <a:latin typeface="Constantia"/>
                <a:cs typeface="Constantia"/>
              </a:rPr>
              <a:t>“panjang </a:t>
            </a:r>
            <a:r>
              <a:rPr sz="2400" spc="-5" dirty="0">
                <a:latin typeface="Constantia"/>
                <a:cs typeface="Constantia"/>
              </a:rPr>
              <a:t>transisi”</a:t>
            </a:r>
            <a:r>
              <a:rPr sz="2400" spc="-254" dirty="0">
                <a:latin typeface="Constantia"/>
                <a:cs typeface="Constantia"/>
              </a:rPr>
              <a:t> </a:t>
            </a:r>
            <a:r>
              <a:rPr sz="2400" dirty="0">
                <a:latin typeface="Constantia"/>
                <a:cs typeface="Constantia"/>
              </a:rPr>
              <a:t>(m)</a:t>
            </a:r>
            <a:endParaRPr sz="2400">
              <a:latin typeface="Constantia"/>
              <a:cs typeface="Constantia"/>
            </a:endParaRPr>
          </a:p>
          <a:p>
            <a:pPr marL="286385">
              <a:lnSpc>
                <a:spcPct val="100000"/>
              </a:lnSpc>
              <a:spcBef>
                <a:spcPts val="580"/>
              </a:spcBef>
              <a:tabLst>
                <a:tab pos="734060" algn="l"/>
              </a:tabLst>
            </a:pPr>
            <a:r>
              <a:rPr sz="2400" dirty="0">
                <a:latin typeface="Constantia"/>
                <a:cs typeface="Constantia"/>
              </a:rPr>
              <a:t>h	= </a:t>
            </a:r>
            <a:r>
              <a:rPr sz="2400" spc="-5" dirty="0">
                <a:latin typeface="Constantia"/>
                <a:cs typeface="Constantia"/>
              </a:rPr>
              <a:t>peninggian </a:t>
            </a:r>
            <a:r>
              <a:rPr sz="2400" spc="-20" dirty="0">
                <a:latin typeface="Constantia"/>
                <a:cs typeface="Constantia"/>
              </a:rPr>
              <a:t>rel </a:t>
            </a:r>
            <a:r>
              <a:rPr sz="2400" dirty="0">
                <a:latin typeface="Constantia"/>
                <a:cs typeface="Constantia"/>
              </a:rPr>
              <a:t>pada </a:t>
            </a:r>
            <a:r>
              <a:rPr sz="2400" spc="-5" dirty="0">
                <a:latin typeface="Constantia"/>
                <a:cs typeface="Constantia"/>
              </a:rPr>
              <a:t>lengkung </a:t>
            </a:r>
            <a:r>
              <a:rPr sz="2400" spc="-10" dirty="0">
                <a:latin typeface="Constantia"/>
                <a:cs typeface="Constantia"/>
              </a:rPr>
              <a:t>lingkaran</a:t>
            </a:r>
            <a:r>
              <a:rPr sz="2400" spc="-229" dirty="0">
                <a:latin typeface="Constantia"/>
                <a:cs typeface="Constantia"/>
              </a:rPr>
              <a:t> </a:t>
            </a:r>
            <a:r>
              <a:rPr sz="2400" dirty="0">
                <a:latin typeface="Constantia"/>
                <a:cs typeface="Constantia"/>
              </a:rPr>
              <a:t>(mm)</a:t>
            </a:r>
            <a:endParaRPr sz="2400">
              <a:latin typeface="Constantia"/>
              <a:cs typeface="Constantia"/>
            </a:endParaRPr>
          </a:p>
          <a:p>
            <a:pPr marL="286385">
              <a:lnSpc>
                <a:spcPct val="100000"/>
              </a:lnSpc>
              <a:spcBef>
                <a:spcPts val="580"/>
              </a:spcBef>
              <a:tabLst>
                <a:tab pos="734060" algn="l"/>
              </a:tabLst>
            </a:pPr>
            <a:r>
              <a:rPr sz="2400" dirty="0">
                <a:latin typeface="Constantia"/>
                <a:cs typeface="Constantia"/>
              </a:rPr>
              <a:t>V	= </a:t>
            </a:r>
            <a:r>
              <a:rPr sz="2400" spc="-15" dirty="0">
                <a:latin typeface="Constantia"/>
                <a:cs typeface="Constantia"/>
              </a:rPr>
              <a:t>kecepatan </a:t>
            </a:r>
            <a:r>
              <a:rPr sz="2400" spc="-5" dirty="0">
                <a:latin typeface="Constantia"/>
                <a:cs typeface="Constantia"/>
              </a:rPr>
              <a:t>perancangan</a:t>
            </a:r>
            <a:r>
              <a:rPr sz="2400" spc="-80" dirty="0">
                <a:latin typeface="Constantia"/>
                <a:cs typeface="Constantia"/>
              </a:rPr>
              <a:t> </a:t>
            </a:r>
            <a:r>
              <a:rPr sz="2400" spc="-5" dirty="0">
                <a:latin typeface="Constantia"/>
                <a:cs typeface="Constantia"/>
              </a:rPr>
              <a:t>(km/jam)</a:t>
            </a:r>
            <a:endParaRPr sz="24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393903" y="1897760"/>
            <a:ext cx="8463280" cy="4358640"/>
            <a:chOff x="393903" y="1897760"/>
            <a:chExt cx="8463280" cy="4358640"/>
          </a:xfrm>
        </p:grpSpPr>
        <p:sp>
          <p:nvSpPr>
            <p:cNvPr id="4" name="object 4"/>
            <p:cNvSpPr/>
            <p:nvPr/>
          </p:nvSpPr>
          <p:spPr>
            <a:xfrm>
              <a:off x="412953" y="1916810"/>
              <a:ext cx="8425180" cy="4320540"/>
            </a:xfrm>
            <a:custGeom>
              <a:avLst/>
              <a:gdLst/>
              <a:ahLst/>
              <a:cxnLst/>
              <a:rect l="l" t="t" r="r" b="b"/>
              <a:pathLst>
                <a:path w="8425180" h="4320540">
                  <a:moveTo>
                    <a:pt x="720090" y="0"/>
                  </a:moveTo>
                  <a:lnTo>
                    <a:pt x="672743" y="1531"/>
                  </a:lnTo>
                  <a:lnTo>
                    <a:pt x="626214" y="6064"/>
                  </a:lnTo>
                  <a:lnTo>
                    <a:pt x="580598" y="13502"/>
                  </a:lnTo>
                  <a:lnTo>
                    <a:pt x="535989" y="23751"/>
                  </a:lnTo>
                  <a:lnTo>
                    <a:pt x="492483" y="36716"/>
                  </a:lnTo>
                  <a:lnTo>
                    <a:pt x="450174" y="52301"/>
                  </a:lnTo>
                  <a:lnTo>
                    <a:pt x="409158" y="70412"/>
                  </a:lnTo>
                  <a:lnTo>
                    <a:pt x="369529" y="90955"/>
                  </a:lnTo>
                  <a:lnTo>
                    <a:pt x="331382" y="113833"/>
                  </a:lnTo>
                  <a:lnTo>
                    <a:pt x="294811" y="138952"/>
                  </a:lnTo>
                  <a:lnTo>
                    <a:pt x="259913" y="166217"/>
                  </a:lnTo>
                  <a:lnTo>
                    <a:pt x="226781" y="195533"/>
                  </a:lnTo>
                  <a:lnTo>
                    <a:pt x="195510" y="226805"/>
                  </a:lnTo>
                  <a:lnTo>
                    <a:pt x="166196" y="259939"/>
                  </a:lnTo>
                  <a:lnTo>
                    <a:pt x="138933" y="294839"/>
                  </a:lnTo>
                  <a:lnTo>
                    <a:pt x="113817" y="331410"/>
                  </a:lnTo>
                  <a:lnTo>
                    <a:pt x="90941" y="369557"/>
                  </a:lnTo>
                  <a:lnTo>
                    <a:pt x="70402" y="409186"/>
                  </a:lnTo>
                  <a:lnTo>
                    <a:pt x="52293" y="450201"/>
                  </a:lnTo>
                  <a:lnTo>
                    <a:pt x="36710" y="492508"/>
                  </a:lnTo>
                  <a:lnTo>
                    <a:pt x="23747" y="536011"/>
                  </a:lnTo>
                  <a:lnTo>
                    <a:pt x="13500" y="580615"/>
                  </a:lnTo>
                  <a:lnTo>
                    <a:pt x="6063" y="626227"/>
                  </a:lnTo>
                  <a:lnTo>
                    <a:pt x="1531" y="672750"/>
                  </a:lnTo>
                  <a:lnTo>
                    <a:pt x="0" y="720089"/>
                  </a:lnTo>
                  <a:lnTo>
                    <a:pt x="0" y="3600450"/>
                  </a:lnTo>
                  <a:lnTo>
                    <a:pt x="1531" y="3647790"/>
                  </a:lnTo>
                  <a:lnTo>
                    <a:pt x="6063" y="3694314"/>
                  </a:lnTo>
                  <a:lnTo>
                    <a:pt x="13500" y="3739926"/>
                  </a:lnTo>
                  <a:lnTo>
                    <a:pt x="23747" y="3784530"/>
                  </a:lnTo>
                  <a:lnTo>
                    <a:pt x="36710" y="3828032"/>
                  </a:lnTo>
                  <a:lnTo>
                    <a:pt x="52293" y="3870338"/>
                  </a:lnTo>
                  <a:lnTo>
                    <a:pt x="70402" y="3911351"/>
                  </a:lnTo>
                  <a:lnTo>
                    <a:pt x="90941" y="3950978"/>
                  </a:lnTo>
                  <a:lnTo>
                    <a:pt x="113817" y="3989124"/>
                  </a:lnTo>
                  <a:lnTo>
                    <a:pt x="138933" y="4025692"/>
                  </a:lnTo>
                  <a:lnTo>
                    <a:pt x="166196" y="4060590"/>
                  </a:lnTo>
                  <a:lnTo>
                    <a:pt x="195510" y="4093721"/>
                  </a:lnTo>
                  <a:lnTo>
                    <a:pt x="226781" y="4124990"/>
                  </a:lnTo>
                  <a:lnTo>
                    <a:pt x="259913" y="4154304"/>
                  </a:lnTo>
                  <a:lnTo>
                    <a:pt x="294811" y="4181566"/>
                  </a:lnTo>
                  <a:lnTo>
                    <a:pt x="331382" y="4206683"/>
                  </a:lnTo>
                  <a:lnTo>
                    <a:pt x="369529" y="4229558"/>
                  </a:lnTo>
                  <a:lnTo>
                    <a:pt x="409158" y="4250098"/>
                  </a:lnTo>
                  <a:lnTo>
                    <a:pt x="450174" y="4268207"/>
                  </a:lnTo>
                  <a:lnTo>
                    <a:pt x="492483" y="4283790"/>
                  </a:lnTo>
                  <a:lnTo>
                    <a:pt x="535989" y="4296753"/>
                  </a:lnTo>
                  <a:lnTo>
                    <a:pt x="580598" y="4307001"/>
                  </a:lnTo>
                  <a:lnTo>
                    <a:pt x="626214" y="4314438"/>
                  </a:lnTo>
                  <a:lnTo>
                    <a:pt x="672743" y="4318970"/>
                  </a:lnTo>
                  <a:lnTo>
                    <a:pt x="720090" y="4320501"/>
                  </a:lnTo>
                  <a:lnTo>
                    <a:pt x="7704886" y="4320501"/>
                  </a:lnTo>
                  <a:lnTo>
                    <a:pt x="720090" y="0"/>
                  </a:lnTo>
                  <a:close/>
                </a:path>
                <a:path w="8425180" h="4320540">
                  <a:moveTo>
                    <a:pt x="7704886" y="0"/>
                  </a:moveTo>
                  <a:lnTo>
                    <a:pt x="7704886" y="4320501"/>
                  </a:lnTo>
                  <a:lnTo>
                    <a:pt x="7752226" y="4318970"/>
                  </a:lnTo>
                  <a:lnTo>
                    <a:pt x="7798749" y="4314438"/>
                  </a:lnTo>
                  <a:lnTo>
                    <a:pt x="7844360" y="4307001"/>
                  </a:lnTo>
                  <a:lnTo>
                    <a:pt x="7888965" y="4296753"/>
                  </a:lnTo>
                  <a:lnTo>
                    <a:pt x="7932468" y="4283790"/>
                  </a:lnTo>
                  <a:lnTo>
                    <a:pt x="7974775" y="4268207"/>
                  </a:lnTo>
                  <a:lnTo>
                    <a:pt x="8015790" y="4250098"/>
                  </a:lnTo>
                  <a:lnTo>
                    <a:pt x="8055419" y="4229558"/>
                  </a:lnTo>
                  <a:lnTo>
                    <a:pt x="8093566" y="4206683"/>
                  </a:lnTo>
                  <a:lnTo>
                    <a:pt x="8130137" y="4181566"/>
                  </a:lnTo>
                  <a:lnTo>
                    <a:pt x="8165037" y="4154304"/>
                  </a:lnTo>
                  <a:lnTo>
                    <a:pt x="8198170" y="4124990"/>
                  </a:lnTo>
                  <a:lnTo>
                    <a:pt x="8229443" y="4093721"/>
                  </a:lnTo>
                  <a:lnTo>
                    <a:pt x="8258759" y="4060590"/>
                  </a:lnTo>
                  <a:lnTo>
                    <a:pt x="8286024" y="4025692"/>
                  </a:lnTo>
                  <a:lnTo>
                    <a:pt x="8311143" y="3989124"/>
                  </a:lnTo>
                  <a:lnTo>
                    <a:pt x="8334021" y="3950978"/>
                  </a:lnTo>
                  <a:lnTo>
                    <a:pt x="8354563" y="3911351"/>
                  </a:lnTo>
                  <a:lnTo>
                    <a:pt x="8372675" y="3870338"/>
                  </a:lnTo>
                  <a:lnTo>
                    <a:pt x="8388260" y="3828032"/>
                  </a:lnTo>
                  <a:lnTo>
                    <a:pt x="8401225" y="3784530"/>
                  </a:lnTo>
                  <a:lnTo>
                    <a:pt x="8411474" y="3739926"/>
                  </a:lnTo>
                  <a:lnTo>
                    <a:pt x="8418912" y="3694314"/>
                  </a:lnTo>
                  <a:lnTo>
                    <a:pt x="8423444" y="3647790"/>
                  </a:lnTo>
                  <a:lnTo>
                    <a:pt x="8424976" y="3600450"/>
                  </a:lnTo>
                  <a:lnTo>
                    <a:pt x="8424976" y="720089"/>
                  </a:lnTo>
                  <a:lnTo>
                    <a:pt x="8423444" y="672750"/>
                  </a:lnTo>
                  <a:lnTo>
                    <a:pt x="8418912" y="626227"/>
                  </a:lnTo>
                  <a:lnTo>
                    <a:pt x="8411474" y="580615"/>
                  </a:lnTo>
                  <a:lnTo>
                    <a:pt x="8401225" y="536011"/>
                  </a:lnTo>
                  <a:lnTo>
                    <a:pt x="8388260" y="492508"/>
                  </a:lnTo>
                  <a:lnTo>
                    <a:pt x="8372675" y="450201"/>
                  </a:lnTo>
                  <a:lnTo>
                    <a:pt x="8354563" y="409186"/>
                  </a:lnTo>
                  <a:lnTo>
                    <a:pt x="8334021" y="369557"/>
                  </a:lnTo>
                  <a:lnTo>
                    <a:pt x="8311143" y="331410"/>
                  </a:lnTo>
                  <a:lnTo>
                    <a:pt x="8286024" y="294839"/>
                  </a:lnTo>
                  <a:lnTo>
                    <a:pt x="8258759" y="259939"/>
                  </a:lnTo>
                  <a:lnTo>
                    <a:pt x="8229443" y="226805"/>
                  </a:lnTo>
                  <a:lnTo>
                    <a:pt x="8198170" y="195533"/>
                  </a:lnTo>
                  <a:lnTo>
                    <a:pt x="8165037" y="166217"/>
                  </a:lnTo>
                  <a:lnTo>
                    <a:pt x="8130137" y="138952"/>
                  </a:lnTo>
                  <a:lnTo>
                    <a:pt x="8093566" y="113833"/>
                  </a:lnTo>
                  <a:lnTo>
                    <a:pt x="8055419" y="90955"/>
                  </a:lnTo>
                  <a:lnTo>
                    <a:pt x="8015790" y="70412"/>
                  </a:lnTo>
                  <a:lnTo>
                    <a:pt x="7974775" y="52301"/>
                  </a:lnTo>
                  <a:lnTo>
                    <a:pt x="7932468" y="36716"/>
                  </a:lnTo>
                  <a:lnTo>
                    <a:pt x="7888965" y="23751"/>
                  </a:lnTo>
                  <a:lnTo>
                    <a:pt x="7844360" y="13502"/>
                  </a:lnTo>
                  <a:lnTo>
                    <a:pt x="7798749" y="6064"/>
                  </a:lnTo>
                  <a:lnTo>
                    <a:pt x="7752226" y="1531"/>
                  </a:lnTo>
                  <a:lnTo>
                    <a:pt x="7704886" y="0"/>
                  </a:lnTo>
                  <a:close/>
                </a:path>
              </a:pathLst>
            </a:custGeom>
            <a:solidFill>
              <a:srgbClr val="7BC96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12953" y="1916810"/>
              <a:ext cx="8425180" cy="4320540"/>
            </a:xfrm>
            <a:custGeom>
              <a:avLst/>
              <a:gdLst/>
              <a:ahLst/>
              <a:cxnLst/>
              <a:rect l="l" t="t" r="r" b="b"/>
              <a:pathLst>
                <a:path w="8425180" h="4320540">
                  <a:moveTo>
                    <a:pt x="0" y="720089"/>
                  </a:moveTo>
                  <a:lnTo>
                    <a:pt x="1531" y="672750"/>
                  </a:lnTo>
                  <a:lnTo>
                    <a:pt x="6063" y="626227"/>
                  </a:lnTo>
                  <a:lnTo>
                    <a:pt x="13500" y="580615"/>
                  </a:lnTo>
                  <a:lnTo>
                    <a:pt x="23747" y="536011"/>
                  </a:lnTo>
                  <a:lnTo>
                    <a:pt x="36710" y="492508"/>
                  </a:lnTo>
                  <a:lnTo>
                    <a:pt x="52293" y="450201"/>
                  </a:lnTo>
                  <a:lnTo>
                    <a:pt x="70402" y="409186"/>
                  </a:lnTo>
                  <a:lnTo>
                    <a:pt x="90941" y="369557"/>
                  </a:lnTo>
                  <a:lnTo>
                    <a:pt x="113817" y="331410"/>
                  </a:lnTo>
                  <a:lnTo>
                    <a:pt x="138933" y="294839"/>
                  </a:lnTo>
                  <a:lnTo>
                    <a:pt x="166196" y="259939"/>
                  </a:lnTo>
                  <a:lnTo>
                    <a:pt x="195510" y="226805"/>
                  </a:lnTo>
                  <a:lnTo>
                    <a:pt x="226781" y="195533"/>
                  </a:lnTo>
                  <a:lnTo>
                    <a:pt x="259913" y="166217"/>
                  </a:lnTo>
                  <a:lnTo>
                    <a:pt x="294811" y="138952"/>
                  </a:lnTo>
                  <a:lnTo>
                    <a:pt x="331382" y="113833"/>
                  </a:lnTo>
                  <a:lnTo>
                    <a:pt x="369529" y="90955"/>
                  </a:lnTo>
                  <a:lnTo>
                    <a:pt x="409158" y="70412"/>
                  </a:lnTo>
                  <a:lnTo>
                    <a:pt x="450174" y="52301"/>
                  </a:lnTo>
                  <a:lnTo>
                    <a:pt x="492483" y="36716"/>
                  </a:lnTo>
                  <a:lnTo>
                    <a:pt x="535989" y="23751"/>
                  </a:lnTo>
                  <a:lnTo>
                    <a:pt x="580598" y="13502"/>
                  </a:lnTo>
                  <a:lnTo>
                    <a:pt x="626214" y="6064"/>
                  </a:lnTo>
                  <a:lnTo>
                    <a:pt x="672743" y="1531"/>
                  </a:lnTo>
                  <a:lnTo>
                    <a:pt x="720090" y="0"/>
                  </a:lnTo>
                </a:path>
                <a:path w="8425180" h="4320540">
                  <a:moveTo>
                    <a:pt x="7704886" y="4320501"/>
                  </a:moveTo>
                  <a:lnTo>
                    <a:pt x="720090" y="4320501"/>
                  </a:lnTo>
                  <a:lnTo>
                    <a:pt x="672743" y="4318970"/>
                  </a:lnTo>
                  <a:lnTo>
                    <a:pt x="626214" y="4314438"/>
                  </a:lnTo>
                  <a:lnTo>
                    <a:pt x="580598" y="4307001"/>
                  </a:lnTo>
                  <a:lnTo>
                    <a:pt x="535989" y="4296753"/>
                  </a:lnTo>
                  <a:lnTo>
                    <a:pt x="492483" y="4283790"/>
                  </a:lnTo>
                  <a:lnTo>
                    <a:pt x="450174" y="4268207"/>
                  </a:lnTo>
                  <a:lnTo>
                    <a:pt x="409158" y="4250098"/>
                  </a:lnTo>
                  <a:lnTo>
                    <a:pt x="369529" y="4229558"/>
                  </a:lnTo>
                  <a:lnTo>
                    <a:pt x="331382" y="4206683"/>
                  </a:lnTo>
                  <a:lnTo>
                    <a:pt x="294811" y="4181566"/>
                  </a:lnTo>
                  <a:lnTo>
                    <a:pt x="259913" y="4154304"/>
                  </a:lnTo>
                  <a:lnTo>
                    <a:pt x="226781" y="4124990"/>
                  </a:lnTo>
                  <a:lnTo>
                    <a:pt x="195510" y="4093721"/>
                  </a:lnTo>
                  <a:lnTo>
                    <a:pt x="166196" y="4060590"/>
                  </a:lnTo>
                  <a:lnTo>
                    <a:pt x="138933" y="4025692"/>
                  </a:lnTo>
                  <a:lnTo>
                    <a:pt x="113817" y="3989124"/>
                  </a:lnTo>
                  <a:lnTo>
                    <a:pt x="90941" y="3950978"/>
                  </a:lnTo>
                  <a:lnTo>
                    <a:pt x="70402" y="3911351"/>
                  </a:lnTo>
                  <a:lnTo>
                    <a:pt x="52293" y="3870338"/>
                  </a:lnTo>
                  <a:lnTo>
                    <a:pt x="36710" y="3828032"/>
                  </a:lnTo>
                  <a:lnTo>
                    <a:pt x="23747" y="3784530"/>
                  </a:lnTo>
                  <a:lnTo>
                    <a:pt x="13500" y="3739926"/>
                  </a:lnTo>
                  <a:lnTo>
                    <a:pt x="6063" y="3694314"/>
                  </a:lnTo>
                  <a:lnTo>
                    <a:pt x="1531" y="3647790"/>
                  </a:lnTo>
                  <a:lnTo>
                    <a:pt x="0" y="3600450"/>
                  </a:lnTo>
                  <a:lnTo>
                    <a:pt x="0" y="720089"/>
                  </a:lnTo>
                </a:path>
                <a:path w="8425180" h="4320540">
                  <a:moveTo>
                    <a:pt x="7704886" y="0"/>
                  </a:moveTo>
                  <a:lnTo>
                    <a:pt x="7752226" y="1531"/>
                  </a:lnTo>
                  <a:lnTo>
                    <a:pt x="7798749" y="6064"/>
                  </a:lnTo>
                  <a:lnTo>
                    <a:pt x="7844360" y="13502"/>
                  </a:lnTo>
                  <a:lnTo>
                    <a:pt x="7888965" y="23751"/>
                  </a:lnTo>
                  <a:lnTo>
                    <a:pt x="7932468" y="36716"/>
                  </a:lnTo>
                  <a:lnTo>
                    <a:pt x="7974775" y="52301"/>
                  </a:lnTo>
                  <a:lnTo>
                    <a:pt x="8015790" y="70412"/>
                  </a:lnTo>
                  <a:lnTo>
                    <a:pt x="8055419" y="90955"/>
                  </a:lnTo>
                  <a:lnTo>
                    <a:pt x="8093566" y="113833"/>
                  </a:lnTo>
                  <a:lnTo>
                    <a:pt x="8130137" y="138952"/>
                  </a:lnTo>
                  <a:lnTo>
                    <a:pt x="8165037" y="166217"/>
                  </a:lnTo>
                  <a:lnTo>
                    <a:pt x="8198170" y="195533"/>
                  </a:lnTo>
                  <a:lnTo>
                    <a:pt x="8229443" y="226805"/>
                  </a:lnTo>
                  <a:lnTo>
                    <a:pt x="8258759" y="259939"/>
                  </a:lnTo>
                  <a:lnTo>
                    <a:pt x="8286024" y="294839"/>
                  </a:lnTo>
                  <a:lnTo>
                    <a:pt x="8311143" y="331410"/>
                  </a:lnTo>
                  <a:lnTo>
                    <a:pt x="8334021" y="369557"/>
                  </a:lnTo>
                  <a:lnTo>
                    <a:pt x="8354563" y="409186"/>
                  </a:lnTo>
                  <a:lnTo>
                    <a:pt x="8372675" y="450201"/>
                  </a:lnTo>
                  <a:lnTo>
                    <a:pt x="8388260" y="492508"/>
                  </a:lnTo>
                  <a:lnTo>
                    <a:pt x="8401225" y="536011"/>
                  </a:lnTo>
                  <a:lnTo>
                    <a:pt x="8411474" y="580615"/>
                  </a:lnTo>
                  <a:lnTo>
                    <a:pt x="8418912" y="626227"/>
                  </a:lnTo>
                  <a:lnTo>
                    <a:pt x="8423444" y="672750"/>
                  </a:lnTo>
                  <a:lnTo>
                    <a:pt x="8424976" y="720089"/>
                  </a:lnTo>
                  <a:lnTo>
                    <a:pt x="8424976" y="3600450"/>
                  </a:lnTo>
                  <a:lnTo>
                    <a:pt x="8423444" y="3647790"/>
                  </a:lnTo>
                  <a:lnTo>
                    <a:pt x="8418912" y="3694314"/>
                  </a:lnTo>
                  <a:lnTo>
                    <a:pt x="8411474" y="3739926"/>
                  </a:lnTo>
                  <a:lnTo>
                    <a:pt x="8401225" y="3784530"/>
                  </a:lnTo>
                  <a:lnTo>
                    <a:pt x="8388260" y="3828032"/>
                  </a:lnTo>
                  <a:lnTo>
                    <a:pt x="8372675" y="3870338"/>
                  </a:lnTo>
                  <a:lnTo>
                    <a:pt x="8354563" y="3911351"/>
                  </a:lnTo>
                  <a:lnTo>
                    <a:pt x="8334021" y="3950978"/>
                  </a:lnTo>
                  <a:lnTo>
                    <a:pt x="8311143" y="3989124"/>
                  </a:lnTo>
                  <a:lnTo>
                    <a:pt x="8286024" y="4025692"/>
                  </a:lnTo>
                  <a:lnTo>
                    <a:pt x="8258759" y="4060590"/>
                  </a:lnTo>
                  <a:lnTo>
                    <a:pt x="8229443" y="4093721"/>
                  </a:lnTo>
                  <a:lnTo>
                    <a:pt x="8198170" y="4124990"/>
                  </a:lnTo>
                  <a:lnTo>
                    <a:pt x="8165037" y="4154304"/>
                  </a:lnTo>
                  <a:lnTo>
                    <a:pt x="8130137" y="4181566"/>
                  </a:lnTo>
                  <a:lnTo>
                    <a:pt x="8093566" y="4206683"/>
                  </a:lnTo>
                  <a:lnTo>
                    <a:pt x="8055419" y="4229558"/>
                  </a:lnTo>
                  <a:lnTo>
                    <a:pt x="8015790" y="4250098"/>
                  </a:lnTo>
                  <a:lnTo>
                    <a:pt x="7974775" y="4268207"/>
                  </a:lnTo>
                  <a:lnTo>
                    <a:pt x="7932468" y="4283790"/>
                  </a:lnTo>
                  <a:lnTo>
                    <a:pt x="7888965" y="4296753"/>
                  </a:lnTo>
                  <a:lnTo>
                    <a:pt x="7844360" y="4307001"/>
                  </a:lnTo>
                  <a:lnTo>
                    <a:pt x="7798749" y="4314438"/>
                  </a:lnTo>
                  <a:lnTo>
                    <a:pt x="7752226" y="4318970"/>
                  </a:lnTo>
                  <a:lnTo>
                    <a:pt x="7704886" y="4320501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12953" y="1916810"/>
              <a:ext cx="8425180" cy="4320540"/>
            </a:xfrm>
            <a:custGeom>
              <a:avLst/>
              <a:gdLst/>
              <a:ahLst/>
              <a:cxnLst/>
              <a:rect l="l" t="t" r="r" b="b"/>
              <a:pathLst>
                <a:path w="8425180" h="4320540">
                  <a:moveTo>
                    <a:pt x="7704886" y="0"/>
                  </a:moveTo>
                  <a:lnTo>
                    <a:pt x="720090" y="0"/>
                  </a:lnTo>
                  <a:lnTo>
                    <a:pt x="672743" y="1531"/>
                  </a:lnTo>
                  <a:lnTo>
                    <a:pt x="626214" y="6064"/>
                  </a:lnTo>
                  <a:lnTo>
                    <a:pt x="580598" y="13502"/>
                  </a:lnTo>
                  <a:lnTo>
                    <a:pt x="535989" y="23751"/>
                  </a:lnTo>
                  <a:lnTo>
                    <a:pt x="492483" y="36716"/>
                  </a:lnTo>
                  <a:lnTo>
                    <a:pt x="450174" y="52301"/>
                  </a:lnTo>
                  <a:lnTo>
                    <a:pt x="409158" y="70412"/>
                  </a:lnTo>
                  <a:lnTo>
                    <a:pt x="369529" y="90955"/>
                  </a:lnTo>
                  <a:lnTo>
                    <a:pt x="331382" y="113833"/>
                  </a:lnTo>
                  <a:lnTo>
                    <a:pt x="294811" y="138952"/>
                  </a:lnTo>
                  <a:lnTo>
                    <a:pt x="259913" y="166217"/>
                  </a:lnTo>
                  <a:lnTo>
                    <a:pt x="226781" y="195533"/>
                  </a:lnTo>
                  <a:lnTo>
                    <a:pt x="195510" y="226805"/>
                  </a:lnTo>
                  <a:lnTo>
                    <a:pt x="166196" y="259939"/>
                  </a:lnTo>
                  <a:lnTo>
                    <a:pt x="138933" y="294839"/>
                  </a:lnTo>
                  <a:lnTo>
                    <a:pt x="113817" y="331410"/>
                  </a:lnTo>
                  <a:lnTo>
                    <a:pt x="90941" y="369557"/>
                  </a:lnTo>
                  <a:lnTo>
                    <a:pt x="70402" y="409186"/>
                  </a:lnTo>
                  <a:lnTo>
                    <a:pt x="52293" y="450201"/>
                  </a:lnTo>
                  <a:lnTo>
                    <a:pt x="36710" y="492508"/>
                  </a:lnTo>
                  <a:lnTo>
                    <a:pt x="23747" y="536011"/>
                  </a:lnTo>
                  <a:lnTo>
                    <a:pt x="13500" y="580615"/>
                  </a:lnTo>
                  <a:lnTo>
                    <a:pt x="6063" y="626227"/>
                  </a:lnTo>
                  <a:lnTo>
                    <a:pt x="1531" y="672750"/>
                  </a:lnTo>
                  <a:lnTo>
                    <a:pt x="0" y="720089"/>
                  </a:lnTo>
                  <a:lnTo>
                    <a:pt x="0" y="3600450"/>
                  </a:lnTo>
                  <a:lnTo>
                    <a:pt x="1531" y="3647790"/>
                  </a:lnTo>
                  <a:lnTo>
                    <a:pt x="6063" y="3694314"/>
                  </a:lnTo>
                  <a:lnTo>
                    <a:pt x="13500" y="3739926"/>
                  </a:lnTo>
                  <a:lnTo>
                    <a:pt x="23747" y="3784530"/>
                  </a:lnTo>
                  <a:lnTo>
                    <a:pt x="36710" y="3828032"/>
                  </a:lnTo>
                  <a:lnTo>
                    <a:pt x="52293" y="3870338"/>
                  </a:lnTo>
                  <a:lnTo>
                    <a:pt x="70402" y="3911351"/>
                  </a:lnTo>
                  <a:lnTo>
                    <a:pt x="90941" y="3950978"/>
                  </a:lnTo>
                  <a:lnTo>
                    <a:pt x="113817" y="3989124"/>
                  </a:lnTo>
                  <a:lnTo>
                    <a:pt x="138933" y="4025692"/>
                  </a:lnTo>
                  <a:lnTo>
                    <a:pt x="166196" y="4060590"/>
                  </a:lnTo>
                  <a:lnTo>
                    <a:pt x="195510" y="4093721"/>
                  </a:lnTo>
                  <a:lnTo>
                    <a:pt x="226781" y="4124990"/>
                  </a:lnTo>
                  <a:lnTo>
                    <a:pt x="259913" y="4154304"/>
                  </a:lnTo>
                  <a:lnTo>
                    <a:pt x="294811" y="4181566"/>
                  </a:lnTo>
                  <a:lnTo>
                    <a:pt x="331382" y="4206683"/>
                  </a:lnTo>
                  <a:lnTo>
                    <a:pt x="369529" y="4229558"/>
                  </a:lnTo>
                  <a:lnTo>
                    <a:pt x="409158" y="4250098"/>
                  </a:lnTo>
                  <a:lnTo>
                    <a:pt x="450174" y="4268207"/>
                  </a:lnTo>
                  <a:lnTo>
                    <a:pt x="492483" y="4283790"/>
                  </a:lnTo>
                  <a:lnTo>
                    <a:pt x="535989" y="4296753"/>
                  </a:lnTo>
                  <a:lnTo>
                    <a:pt x="580598" y="4307001"/>
                  </a:lnTo>
                  <a:lnTo>
                    <a:pt x="626214" y="4314438"/>
                  </a:lnTo>
                  <a:lnTo>
                    <a:pt x="672743" y="4318970"/>
                  </a:lnTo>
                  <a:lnTo>
                    <a:pt x="720090" y="4320501"/>
                  </a:lnTo>
                  <a:lnTo>
                    <a:pt x="7704886" y="4320501"/>
                  </a:lnTo>
                  <a:lnTo>
                    <a:pt x="7752226" y="4318970"/>
                  </a:lnTo>
                  <a:lnTo>
                    <a:pt x="7798749" y="4314438"/>
                  </a:lnTo>
                  <a:lnTo>
                    <a:pt x="7844360" y="4307001"/>
                  </a:lnTo>
                  <a:lnTo>
                    <a:pt x="7888965" y="4296753"/>
                  </a:lnTo>
                  <a:lnTo>
                    <a:pt x="7932468" y="4283790"/>
                  </a:lnTo>
                  <a:lnTo>
                    <a:pt x="7974775" y="4268207"/>
                  </a:lnTo>
                  <a:lnTo>
                    <a:pt x="8015790" y="4250098"/>
                  </a:lnTo>
                  <a:lnTo>
                    <a:pt x="8055419" y="4229558"/>
                  </a:lnTo>
                  <a:lnTo>
                    <a:pt x="8093566" y="4206683"/>
                  </a:lnTo>
                  <a:lnTo>
                    <a:pt x="8130137" y="4181566"/>
                  </a:lnTo>
                  <a:lnTo>
                    <a:pt x="8165037" y="4154304"/>
                  </a:lnTo>
                  <a:lnTo>
                    <a:pt x="8198170" y="4124990"/>
                  </a:lnTo>
                  <a:lnTo>
                    <a:pt x="8229443" y="4093721"/>
                  </a:lnTo>
                  <a:lnTo>
                    <a:pt x="8258759" y="4060590"/>
                  </a:lnTo>
                  <a:lnTo>
                    <a:pt x="8286024" y="4025692"/>
                  </a:lnTo>
                  <a:lnTo>
                    <a:pt x="8311143" y="3989124"/>
                  </a:lnTo>
                  <a:lnTo>
                    <a:pt x="8334021" y="3950978"/>
                  </a:lnTo>
                  <a:lnTo>
                    <a:pt x="8354563" y="3911351"/>
                  </a:lnTo>
                  <a:lnTo>
                    <a:pt x="8372675" y="3870338"/>
                  </a:lnTo>
                  <a:lnTo>
                    <a:pt x="8388260" y="3828032"/>
                  </a:lnTo>
                  <a:lnTo>
                    <a:pt x="8401225" y="3784530"/>
                  </a:lnTo>
                  <a:lnTo>
                    <a:pt x="8411474" y="3739926"/>
                  </a:lnTo>
                  <a:lnTo>
                    <a:pt x="8418912" y="3694314"/>
                  </a:lnTo>
                  <a:lnTo>
                    <a:pt x="8423444" y="3647790"/>
                  </a:lnTo>
                  <a:lnTo>
                    <a:pt x="8424976" y="3600450"/>
                  </a:lnTo>
                  <a:lnTo>
                    <a:pt x="8424976" y="720089"/>
                  </a:lnTo>
                  <a:lnTo>
                    <a:pt x="8423444" y="672750"/>
                  </a:lnTo>
                  <a:lnTo>
                    <a:pt x="8418912" y="626227"/>
                  </a:lnTo>
                  <a:lnTo>
                    <a:pt x="8411474" y="580615"/>
                  </a:lnTo>
                  <a:lnTo>
                    <a:pt x="8401225" y="536011"/>
                  </a:lnTo>
                  <a:lnTo>
                    <a:pt x="8388260" y="492508"/>
                  </a:lnTo>
                  <a:lnTo>
                    <a:pt x="8372675" y="450201"/>
                  </a:lnTo>
                  <a:lnTo>
                    <a:pt x="8354563" y="409186"/>
                  </a:lnTo>
                  <a:lnTo>
                    <a:pt x="8334021" y="369557"/>
                  </a:lnTo>
                  <a:lnTo>
                    <a:pt x="8311143" y="331410"/>
                  </a:lnTo>
                  <a:lnTo>
                    <a:pt x="8286024" y="294839"/>
                  </a:lnTo>
                  <a:lnTo>
                    <a:pt x="8258759" y="259939"/>
                  </a:lnTo>
                  <a:lnTo>
                    <a:pt x="8229443" y="226805"/>
                  </a:lnTo>
                  <a:lnTo>
                    <a:pt x="8198170" y="195533"/>
                  </a:lnTo>
                  <a:lnTo>
                    <a:pt x="8165037" y="166217"/>
                  </a:lnTo>
                  <a:lnTo>
                    <a:pt x="8130137" y="138952"/>
                  </a:lnTo>
                  <a:lnTo>
                    <a:pt x="8093566" y="113833"/>
                  </a:lnTo>
                  <a:lnTo>
                    <a:pt x="8055419" y="90955"/>
                  </a:lnTo>
                  <a:lnTo>
                    <a:pt x="8015790" y="70412"/>
                  </a:lnTo>
                  <a:lnTo>
                    <a:pt x="7974775" y="52301"/>
                  </a:lnTo>
                  <a:lnTo>
                    <a:pt x="7932468" y="36716"/>
                  </a:lnTo>
                  <a:lnTo>
                    <a:pt x="7888965" y="23751"/>
                  </a:lnTo>
                  <a:lnTo>
                    <a:pt x="7844360" y="13502"/>
                  </a:lnTo>
                  <a:lnTo>
                    <a:pt x="7798749" y="6064"/>
                  </a:lnTo>
                  <a:lnTo>
                    <a:pt x="7752226" y="1531"/>
                  </a:lnTo>
                  <a:lnTo>
                    <a:pt x="7704886" y="0"/>
                  </a:lnTo>
                  <a:close/>
                </a:path>
              </a:pathLst>
            </a:custGeom>
            <a:solidFill>
              <a:srgbClr val="7BC96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12953" y="1916810"/>
              <a:ext cx="8425180" cy="4320540"/>
            </a:xfrm>
            <a:custGeom>
              <a:avLst/>
              <a:gdLst/>
              <a:ahLst/>
              <a:cxnLst/>
              <a:rect l="l" t="t" r="r" b="b"/>
              <a:pathLst>
                <a:path w="8425180" h="4320540">
                  <a:moveTo>
                    <a:pt x="0" y="720089"/>
                  </a:moveTo>
                  <a:lnTo>
                    <a:pt x="1531" y="672750"/>
                  </a:lnTo>
                  <a:lnTo>
                    <a:pt x="6063" y="626227"/>
                  </a:lnTo>
                  <a:lnTo>
                    <a:pt x="13500" y="580615"/>
                  </a:lnTo>
                  <a:lnTo>
                    <a:pt x="23747" y="536011"/>
                  </a:lnTo>
                  <a:lnTo>
                    <a:pt x="36710" y="492508"/>
                  </a:lnTo>
                  <a:lnTo>
                    <a:pt x="52293" y="450201"/>
                  </a:lnTo>
                  <a:lnTo>
                    <a:pt x="70402" y="409186"/>
                  </a:lnTo>
                  <a:lnTo>
                    <a:pt x="90941" y="369557"/>
                  </a:lnTo>
                  <a:lnTo>
                    <a:pt x="113817" y="331410"/>
                  </a:lnTo>
                  <a:lnTo>
                    <a:pt x="138933" y="294839"/>
                  </a:lnTo>
                  <a:lnTo>
                    <a:pt x="166196" y="259939"/>
                  </a:lnTo>
                  <a:lnTo>
                    <a:pt x="195510" y="226805"/>
                  </a:lnTo>
                  <a:lnTo>
                    <a:pt x="226781" y="195533"/>
                  </a:lnTo>
                  <a:lnTo>
                    <a:pt x="259913" y="166217"/>
                  </a:lnTo>
                  <a:lnTo>
                    <a:pt x="294811" y="138952"/>
                  </a:lnTo>
                  <a:lnTo>
                    <a:pt x="331382" y="113833"/>
                  </a:lnTo>
                  <a:lnTo>
                    <a:pt x="369529" y="90955"/>
                  </a:lnTo>
                  <a:lnTo>
                    <a:pt x="409158" y="70412"/>
                  </a:lnTo>
                  <a:lnTo>
                    <a:pt x="450174" y="52301"/>
                  </a:lnTo>
                  <a:lnTo>
                    <a:pt x="492483" y="36716"/>
                  </a:lnTo>
                  <a:lnTo>
                    <a:pt x="535989" y="23751"/>
                  </a:lnTo>
                  <a:lnTo>
                    <a:pt x="580598" y="13502"/>
                  </a:lnTo>
                  <a:lnTo>
                    <a:pt x="626214" y="6064"/>
                  </a:lnTo>
                  <a:lnTo>
                    <a:pt x="672743" y="1531"/>
                  </a:lnTo>
                  <a:lnTo>
                    <a:pt x="720090" y="0"/>
                  </a:lnTo>
                  <a:lnTo>
                    <a:pt x="7704886" y="0"/>
                  </a:lnTo>
                  <a:lnTo>
                    <a:pt x="7752226" y="1531"/>
                  </a:lnTo>
                  <a:lnTo>
                    <a:pt x="7798749" y="6064"/>
                  </a:lnTo>
                  <a:lnTo>
                    <a:pt x="7844360" y="13502"/>
                  </a:lnTo>
                  <a:lnTo>
                    <a:pt x="7888965" y="23751"/>
                  </a:lnTo>
                  <a:lnTo>
                    <a:pt x="7932468" y="36716"/>
                  </a:lnTo>
                  <a:lnTo>
                    <a:pt x="7974775" y="52301"/>
                  </a:lnTo>
                  <a:lnTo>
                    <a:pt x="8015790" y="70412"/>
                  </a:lnTo>
                  <a:lnTo>
                    <a:pt x="8055419" y="90955"/>
                  </a:lnTo>
                  <a:lnTo>
                    <a:pt x="8093566" y="113833"/>
                  </a:lnTo>
                  <a:lnTo>
                    <a:pt x="8130137" y="138952"/>
                  </a:lnTo>
                  <a:lnTo>
                    <a:pt x="8165037" y="166217"/>
                  </a:lnTo>
                  <a:lnTo>
                    <a:pt x="8198170" y="195533"/>
                  </a:lnTo>
                  <a:lnTo>
                    <a:pt x="8229443" y="226805"/>
                  </a:lnTo>
                  <a:lnTo>
                    <a:pt x="8258759" y="259939"/>
                  </a:lnTo>
                  <a:lnTo>
                    <a:pt x="8286024" y="294839"/>
                  </a:lnTo>
                  <a:lnTo>
                    <a:pt x="8311143" y="331410"/>
                  </a:lnTo>
                  <a:lnTo>
                    <a:pt x="8334021" y="369557"/>
                  </a:lnTo>
                  <a:lnTo>
                    <a:pt x="8354563" y="409186"/>
                  </a:lnTo>
                  <a:lnTo>
                    <a:pt x="8372675" y="450201"/>
                  </a:lnTo>
                  <a:lnTo>
                    <a:pt x="8388260" y="492508"/>
                  </a:lnTo>
                  <a:lnTo>
                    <a:pt x="8401225" y="536011"/>
                  </a:lnTo>
                  <a:lnTo>
                    <a:pt x="8411474" y="580615"/>
                  </a:lnTo>
                  <a:lnTo>
                    <a:pt x="8418912" y="626227"/>
                  </a:lnTo>
                  <a:lnTo>
                    <a:pt x="8423444" y="672750"/>
                  </a:lnTo>
                  <a:lnTo>
                    <a:pt x="8424976" y="720089"/>
                  </a:lnTo>
                  <a:lnTo>
                    <a:pt x="8424976" y="3600450"/>
                  </a:lnTo>
                  <a:lnTo>
                    <a:pt x="8423444" y="3647790"/>
                  </a:lnTo>
                  <a:lnTo>
                    <a:pt x="8418912" y="3694314"/>
                  </a:lnTo>
                  <a:lnTo>
                    <a:pt x="8411474" y="3739926"/>
                  </a:lnTo>
                  <a:lnTo>
                    <a:pt x="8401225" y="3784530"/>
                  </a:lnTo>
                  <a:lnTo>
                    <a:pt x="8388260" y="3828032"/>
                  </a:lnTo>
                  <a:lnTo>
                    <a:pt x="8372675" y="3870338"/>
                  </a:lnTo>
                  <a:lnTo>
                    <a:pt x="8354563" y="3911351"/>
                  </a:lnTo>
                  <a:lnTo>
                    <a:pt x="8334021" y="3950978"/>
                  </a:lnTo>
                  <a:lnTo>
                    <a:pt x="8311143" y="3989124"/>
                  </a:lnTo>
                  <a:lnTo>
                    <a:pt x="8286024" y="4025692"/>
                  </a:lnTo>
                  <a:lnTo>
                    <a:pt x="8258759" y="4060590"/>
                  </a:lnTo>
                  <a:lnTo>
                    <a:pt x="8229443" y="4093721"/>
                  </a:lnTo>
                  <a:lnTo>
                    <a:pt x="8198170" y="4124990"/>
                  </a:lnTo>
                  <a:lnTo>
                    <a:pt x="8165037" y="4154304"/>
                  </a:lnTo>
                  <a:lnTo>
                    <a:pt x="8130137" y="4181566"/>
                  </a:lnTo>
                  <a:lnTo>
                    <a:pt x="8093566" y="4206683"/>
                  </a:lnTo>
                  <a:lnTo>
                    <a:pt x="8055419" y="4229558"/>
                  </a:lnTo>
                  <a:lnTo>
                    <a:pt x="8015790" y="4250098"/>
                  </a:lnTo>
                  <a:lnTo>
                    <a:pt x="7974775" y="4268207"/>
                  </a:lnTo>
                  <a:lnTo>
                    <a:pt x="7932468" y="4283790"/>
                  </a:lnTo>
                  <a:lnTo>
                    <a:pt x="7888965" y="4296753"/>
                  </a:lnTo>
                  <a:lnTo>
                    <a:pt x="7844360" y="4307001"/>
                  </a:lnTo>
                  <a:lnTo>
                    <a:pt x="7798749" y="4314438"/>
                  </a:lnTo>
                  <a:lnTo>
                    <a:pt x="7752226" y="4318970"/>
                  </a:lnTo>
                  <a:lnTo>
                    <a:pt x="7704886" y="4320501"/>
                  </a:lnTo>
                  <a:lnTo>
                    <a:pt x="720090" y="4320501"/>
                  </a:lnTo>
                  <a:lnTo>
                    <a:pt x="672743" y="4318970"/>
                  </a:lnTo>
                  <a:lnTo>
                    <a:pt x="626214" y="4314438"/>
                  </a:lnTo>
                  <a:lnTo>
                    <a:pt x="580598" y="4307001"/>
                  </a:lnTo>
                  <a:lnTo>
                    <a:pt x="535989" y="4296753"/>
                  </a:lnTo>
                  <a:lnTo>
                    <a:pt x="492483" y="4283790"/>
                  </a:lnTo>
                  <a:lnTo>
                    <a:pt x="450174" y="4268207"/>
                  </a:lnTo>
                  <a:lnTo>
                    <a:pt x="409158" y="4250098"/>
                  </a:lnTo>
                  <a:lnTo>
                    <a:pt x="369529" y="4229558"/>
                  </a:lnTo>
                  <a:lnTo>
                    <a:pt x="331382" y="4206683"/>
                  </a:lnTo>
                  <a:lnTo>
                    <a:pt x="294811" y="4181566"/>
                  </a:lnTo>
                  <a:lnTo>
                    <a:pt x="259913" y="4154304"/>
                  </a:lnTo>
                  <a:lnTo>
                    <a:pt x="226781" y="4124990"/>
                  </a:lnTo>
                  <a:lnTo>
                    <a:pt x="195510" y="4093721"/>
                  </a:lnTo>
                  <a:lnTo>
                    <a:pt x="166196" y="4060590"/>
                  </a:lnTo>
                  <a:lnTo>
                    <a:pt x="138933" y="4025692"/>
                  </a:lnTo>
                  <a:lnTo>
                    <a:pt x="113817" y="3989124"/>
                  </a:lnTo>
                  <a:lnTo>
                    <a:pt x="90941" y="3950978"/>
                  </a:lnTo>
                  <a:lnTo>
                    <a:pt x="70402" y="3911351"/>
                  </a:lnTo>
                  <a:lnTo>
                    <a:pt x="52293" y="3870338"/>
                  </a:lnTo>
                  <a:lnTo>
                    <a:pt x="36710" y="3828032"/>
                  </a:lnTo>
                  <a:lnTo>
                    <a:pt x="23747" y="3784530"/>
                  </a:lnTo>
                  <a:lnTo>
                    <a:pt x="13500" y="3739926"/>
                  </a:lnTo>
                  <a:lnTo>
                    <a:pt x="6063" y="3694314"/>
                  </a:lnTo>
                  <a:lnTo>
                    <a:pt x="1531" y="3647790"/>
                  </a:lnTo>
                  <a:lnTo>
                    <a:pt x="0" y="3600450"/>
                  </a:lnTo>
                  <a:lnTo>
                    <a:pt x="0" y="720089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11555" y="2276855"/>
              <a:ext cx="8014081" cy="322313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06793" y="2272156"/>
              <a:ext cx="8023859" cy="3232785"/>
            </a:xfrm>
            <a:custGeom>
              <a:avLst/>
              <a:gdLst/>
              <a:ahLst/>
              <a:cxnLst/>
              <a:rect l="l" t="t" r="r" b="b"/>
              <a:pathLst>
                <a:path w="8023859" h="3232785">
                  <a:moveTo>
                    <a:pt x="0" y="3232657"/>
                  </a:moveTo>
                  <a:lnTo>
                    <a:pt x="8023606" y="3232657"/>
                  </a:lnTo>
                  <a:lnTo>
                    <a:pt x="8023606" y="0"/>
                  </a:lnTo>
                  <a:lnTo>
                    <a:pt x="0" y="0"/>
                  </a:lnTo>
                  <a:lnTo>
                    <a:pt x="0" y="3232657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4994528" y="548322"/>
            <a:ext cx="373507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0" dirty="0"/>
              <a:t>Peninggian</a:t>
            </a:r>
            <a:r>
              <a:rPr sz="4800" spc="-80" dirty="0"/>
              <a:t> </a:t>
            </a:r>
            <a:r>
              <a:rPr sz="4800" spc="-35" dirty="0"/>
              <a:t>Rel</a:t>
            </a:r>
            <a:endParaRPr sz="4800"/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42</a:t>
            </a:fld>
            <a:endParaRPr dirty="0"/>
          </a:p>
        </p:txBody>
      </p:sp>
      <p:sp>
        <p:nvSpPr>
          <p:cNvPr id="11" name="object 11"/>
          <p:cNvSpPr txBox="1"/>
          <p:nvPr/>
        </p:nvSpPr>
        <p:spPr>
          <a:xfrm>
            <a:off x="2624454" y="5710237"/>
            <a:ext cx="409447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onstantia"/>
                <a:cs typeface="Constantia"/>
              </a:rPr>
              <a:t>Gambar peninggian rel pada double</a:t>
            </a:r>
            <a:r>
              <a:rPr sz="1800" spc="-330" dirty="0">
                <a:latin typeface="Constantia"/>
                <a:cs typeface="Constantia"/>
              </a:rPr>
              <a:t> </a:t>
            </a:r>
            <a:r>
              <a:rPr sz="1800" spc="-10" dirty="0">
                <a:latin typeface="Constantia"/>
                <a:cs typeface="Constantia"/>
              </a:rPr>
              <a:t>track</a:t>
            </a:r>
            <a:endParaRPr sz="18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533775" y="384428"/>
            <a:ext cx="5013960" cy="1245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1445" marR="5080" indent="-119380">
              <a:lnSpc>
                <a:spcPct val="100000"/>
              </a:lnSpc>
              <a:spcBef>
                <a:spcPts val="100"/>
              </a:spcBef>
            </a:pPr>
            <a:r>
              <a:rPr sz="4000" spc="-15" dirty="0"/>
              <a:t>Diagram </a:t>
            </a:r>
            <a:r>
              <a:rPr sz="4000" spc="-10" dirty="0"/>
              <a:t>Peninggian </a:t>
            </a:r>
            <a:r>
              <a:rPr sz="4000" spc="-25" dirty="0"/>
              <a:t>Rel  </a:t>
            </a:r>
            <a:r>
              <a:rPr sz="4000" spc="-15" dirty="0"/>
              <a:t>(Diagram</a:t>
            </a:r>
            <a:r>
              <a:rPr sz="4000" spc="-60" dirty="0"/>
              <a:t> </a:t>
            </a:r>
            <a:r>
              <a:rPr sz="4000" spc="-10" dirty="0"/>
              <a:t>Superelevasi)</a:t>
            </a:r>
            <a:endParaRPr sz="4000"/>
          </a:p>
        </p:txBody>
      </p:sp>
      <p:sp>
        <p:nvSpPr>
          <p:cNvPr id="4" name="object 4"/>
          <p:cNvSpPr/>
          <p:nvPr/>
        </p:nvSpPr>
        <p:spPr>
          <a:xfrm>
            <a:off x="283516" y="1897760"/>
            <a:ext cx="8783521" cy="426758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640">
              <a:lnSpc>
                <a:spcPts val="1240"/>
              </a:lnSpc>
            </a:pPr>
            <a:fld id="{81D60167-4931-47E6-BA6A-407CBD079E47}" type="slidenum">
              <a:rPr dirty="0"/>
              <a:t>43</a:t>
            </a:fld>
            <a:endParaRPr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922858" y="1262380"/>
          <a:ext cx="7312023" cy="525781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105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6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37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37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37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50241">
                <a:tc rowSpan="2">
                  <a:txBody>
                    <a:bodyPr/>
                    <a:lstStyle/>
                    <a:p>
                      <a:pPr marL="215900">
                        <a:lnSpc>
                          <a:spcPct val="100000"/>
                        </a:lnSpc>
                        <a:spcBef>
                          <a:spcPts val="68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Jarijari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(m)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869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7"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Peninggian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rel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(mm)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pada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setiap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Kecepatan perancangan</a:t>
                      </a:r>
                      <a:r>
                        <a:rPr sz="8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(km/jam)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24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69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90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80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70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60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02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024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----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02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011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-----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90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02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-----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75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502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85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65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5024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-----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75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502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85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65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502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500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-----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100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80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60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45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5024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90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70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5011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600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85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65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502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650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------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90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75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60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35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502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700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85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70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5024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750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------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80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65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5024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800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90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75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65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502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850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85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70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60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5024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900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80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70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5011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950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95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80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65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5024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90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75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60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502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1100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80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70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5024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1200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75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60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502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1300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70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60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5024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1400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65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502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1500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60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5011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1600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502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1700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5025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1800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502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1900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5021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2000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  <a:tr h="1502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2500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31"/>
                  </a:ext>
                </a:extLst>
              </a:tr>
              <a:tr h="1502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3000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32"/>
                  </a:ext>
                </a:extLst>
              </a:tr>
              <a:tr h="15021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3500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33"/>
                  </a:ext>
                </a:extLst>
              </a:tr>
              <a:tr h="1502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4000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34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8488680" y="6556226"/>
            <a:ext cx="23876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sz="1200" dirty="0">
                <a:solidFill>
                  <a:srgbClr val="045C75"/>
                </a:solidFill>
                <a:latin typeface="Constantia"/>
                <a:cs typeface="Constantia"/>
              </a:rPr>
              <a:t>44</a:t>
            </a:fld>
            <a:endParaRPr sz="12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06462" y="6565763"/>
            <a:ext cx="429704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45"/>
              </a:lnSpc>
            </a:pPr>
            <a:r>
              <a:rPr sz="1100" i="1" spc="-5" dirty="0">
                <a:latin typeface="Constantia"/>
                <a:cs typeface="Constantia"/>
              </a:rPr>
              <a:t>Sumber </a:t>
            </a:r>
            <a:r>
              <a:rPr sz="1100" i="1" dirty="0">
                <a:latin typeface="Constantia"/>
                <a:cs typeface="Constantia"/>
              </a:rPr>
              <a:t>: </a:t>
            </a:r>
            <a:r>
              <a:rPr sz="1100" i="1" spc="-5" dirty="0">
                <a:latin typeface="Constantia"/>
                <a:cs typeface="Constantia"/>
              </a:rPr>
              <a:t>Peraturan Dinas </a:t>
            </a:r>
            <a:r>
              <a:rPr sz="1100" i="1" dirty="0">
                <a:latin typeface="Constantia"/>
                <a:cs typeface="Constantia"/>
              </a:rPr>
              <a:t>Nomor 10, PT. </a:t>
            </a:r>
            <a:r>
              <a:rPr sz="1100" i="1" spc="-5" dirty="0">
                <a:latin typeface="Constantia"/>
                <a:cs typeface="Constantia"/>
              </a:rPr>
              <a:t>Kereta Api </a:t>
            </a:r>
            <a:r>
              <a:rPr sz="1100" i="1" dirty="0">
                <a:latin typeface="Constantia"/>
                <a:cs typeface="Constantia"/>
              </a:rPr>
              <a:t>Indonesia</a:t>
            </a:r>
            <a:r>
              <a:rPr sz="1100" i="1" spc="-45" dirty="0">
                <a:latin typeface="Constantia"/>
                <a:cs typeface="Constantia"/>
              </a:rPr>
              <a:t> </a:t>
            </a:r>
            <a:r>
              <a:rPr sz="1100" i="1" dirty="0">
                <a:latin typeface="Constantia"/>
                <a:cs typeface="Constantia"/>
              </a:rPr>
              <a:t>(Persero)</a:t>
            </a:r>
            <a:endParaRPr sz="1100">
              <a:latin typeface="Constantia"/>
              <a:cs typeface="Constantia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961895" y="97853"/>
            <a:ext cx="6440170" cy="10013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33780" marR="5080" indent="-1021715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Peninggian </a:t>
            </a:r>
            <a:r>
              <a:rPr spc="-20" dirty="0"/>
              <a:t>Rel </a:t>
            </a:r>
            <a:r>
              <a:rPr dirty="0"/>
              <a:t>di </a:t>
            </a:r>
            <a:r>
              <a:rPr spc="-5" dirty="0"/>
              <a:t>Lengkung </a:t>
            </a:r>
            <a:r>
              <a:rPr spc="-15" dirty="0"/>
              <a:t>Horizontal  </a:t>
            </a:r>
            <a:r>
              <a:rPr spc="-10" dirty="0"/>
              <a:t>berdasarkan Peninggian</a:t>
            </a:r>
            <a:r>
              <a:rPr spc="-60" dirty="0"/>
              <a:t> </a:t>
            </a:r>
            <a:r>
              <a:rPr spc="-5" dirty="0"/>
              <a:t>Normal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44801" y="207073"/>
            <a:ext cx="4167504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20" dirty="0"/>
              <a:t>Pelebaran</a:t>
            </a:r>
            <a:r>
              <a:rPr sz="4800" spc="-75" dirty="0"/>
              <a:t> </a:t>
            </a:r>
            <a:r>
              <a:rPr sz="4800" spc="-10" dirty="0"/>
              <a:t>Sepur</a:t>
            </a:r>
            <a:endParaRPr sz="4800"/>
          </a:p>
        </p:txBody>
      </p:sp>
      <p:sp>
        <p:nvSpPr>
          <p:cNvPr id="7" name="object 7"/>
          <p:cNvSpPr txBox="1"/>
          <p:nvPr/>
        </p:nvSpPr>
        <p:spPr>
          <a:xfrm>
            <a:off x="8488680" y="6556226"/>
            <a:ext cx="24130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720">
              <a:lnSpc>
                <a:spcPts val="1240"/>
              </a:lnSpc>
            </a:pPr>
            <a:fld id="{81D60167-4931-47E6-BA6A-407CBD079E47}" type="slidenum">
              <a:rPr sz="1200" dirty="0">
                <a:solidFill>
                  <a:srgbClr val="045C75"/>
                </a:solidFill>
                <a:latin typeface="Constantia"/>
                <a:cs typeface="Constantia"/>
              </a:rPr>
              <a:t>45</a:t>
            </a:fld>
            <a:endParaRPr sz="1200">
              <a:latin typeface="Constantia"/>
              <a:cs typeface="Constant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02272" y="1354073"/>
            <a:ext cx="720026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marR="5080" indent="-274955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Font typeface="Wingdings 2"/>
              <a:buChar char=""/>
              <a:tabLst>
                <a:tab pos="287655" algn="l"/>
                <a:tab pos="1692275" algn="l"/>
                <a:tab pos="2855595" algn="l"/>
                <a:tab pos="4639310" algn="l"/>
                <a:tab pos="5734050" algn="l"/>
              </a:tabLst>
            </a:pPr>
            <a:r>
              <a:rPr sz="2400" spc="-5" dirty="0">
                <a:latin typeface="Constantia"/>
                <a:cs typeface="Constantia"/>
              </a:rPr>
              <a:t>A</a:t>
            </a:r>
            <a:r>
              <a:rPr sz="2400" spc="5" dirty="0">
                <a:latin typeface="Constantia"/>
                <a:cs typeface="Constantia"/>
              </a:rPr>
              <a:t>na</a:t>
            </a:r>
            <a:r>
              <a:rPr sz="2400" dirty="0">
                <a:latin typeface="Constantia"/>
                <a:cs typeface="Constantia"/>
              </a:rPr>
              <a:t>l</a:t>
            </a:r>
            <a:r>
              <a:rPr sz="2400" spc="-15" dirty="0">
                <a:latin typeface="Constantia"/>
                <a:cs typeface="Constantia"/>
              </a:rPr>
              <a:t>i</a:t>
            </a:r>
            <a:r>
              <a:rPr sz="2400" spc="5" dirty="0">
                <a:latin typeface="Constantia"/>
                <a:cs typeface="Constantia"/>
              </a:rPr>
              <a:t>s</a:t>
            </a:r>
            <a:r>
              <a:rPr sz="2400" spc="-5" dirty="0">
                <a:latin typeface="Constantia"/>
                <a:cs typeface="Constantia"/>
              </a:rPr>
              <a:t>i</a:t>
            </a:r>
            <a:r>
              <a:rPr sz="2400" dirty="0">
                <a:latin typeface="Constantia"/>
                <a:cs typeface="Constantia"/>
              </a:rPr>
              <a:t>s	</a:t>
            </a:r>
            <a:r>
              <a:rPr sz="2400" spc="-5" dirty="0">
                <a:latin typeface="Constantia"/>
                <a:cs typeface="Constantia"/>
              </a:rPr>
              <a:t>unt</a:t>
            </a:r>
            <a:r>
              <a:rPr sz="2400" spc="-10" dirty="0">
                <a:latin typeface="Constantia"/>
                <a:cs typeface="Constantia"/>
              </a:rPr>
              <a:t>u</a:t>
            </a:r>
            <a:r>
              <a:rPr sz="2400" dirty="0">
                <a:latin typeface="Constantia"/>
                <a:cs typeface="Constantia"/>
              </a:rPr>
              <a:t>k	p</a:t>
            </a:r>
            <a:r>
              <a:rPr sz="2400" spc="-10" dirty="0">
                <a:latin typeface="Constantia"/>
                <a:cs typeface="Constantia"/>
              </a:rPr>
              <a:t>e</a:t>
            </a:r>
            <a:r>
              <a:rPr sz="2400" spc="-20" dirty="0">
                <a:latin typeface="Constantia"/>
                <a:cs typeface="Constantia"/>
              </a:rPr>
              <a:t>r</a:t>
            </a:r>
            <a:r>
              <a:rPr sz="2400" dirty="0">
                <a:latin typeface="Constantia"/>
                <a:cs typeface="Constantia"/>
              </a:rPr>
              <a:t>leb</a:t>
            </a:r>
            <a:r>
              <a:rPr sz="2400" spc="10" dirty="0">
                <a:latin typeface="Constantia"/>
                <a:cs typeface="Constantia"/>
              </a:rPr>
              <a:t>a</a:t>
            </a:r>
            <a:r>
              <a:rPr sz="2400" spc="-40" dirty="0">
                <a:latin typeface="Constantia"/>
                <a:cs typeface="Constantia"/>
              </a:rPr>
              <a:t>r</a:t>
            </a:r>
            <a:r>
              <a:rPr sz="2400" spc="5" dirty="0">
                <a:latin typeface="Constantia"/>
                <a:cs typeface="Constantia"/>
              </a:rPr>
              <a:t>a</a:t>
            </a:r>
            <a:r>
              <a:rPr sz="2400" dirty="0">
                <a:latin typeface="Constantia"/>
                <a:cs typeface="Constantia"/>
              </a:rPr>
              <a:t>n	</a:t>
            </a:r>
            <a:r>
              <a:rPr sz="2400" spc="5" dirty="0">
                <a:latin typeface="Constantia"/>
                <a:cs typeface="Constantia"/>
              </a:rPr>
              <a:t>s</a:t>
            </a:r>
            <a:r>
              <a:rPr sz="2400" dirty="0">
                <a:latin typeface="Constantia"/>
                <a:cs typeface="Constantia"/>
              </a:rPr>
              <a:t>e</a:t>
            </a:r>
            <a:r>
              <a:rPr sz="2400" spc="-10" dirty="0">
                <a:latin typeface="Constantia"/>
                <a:cs typeface="Constantia"/>
              </a:rPr>
              <a:t>p</a:t>
            </a:r>
            <a:r>
              <a:rPr sz="2400" spc="-5" dirty="0">
                <a:latin typeface="Constantia"/>
                <a:cs typeface="Constantia"/>
              </a:rPr>
              <a:t>u</a:t>
            </a:r>
            <a:r>
              <a:rPr sz="2400" dirty="0">
                <a:latin typeface="Constantia"/>
                <a:cs typeface="Constantia"/>
              </a:rPr>
              <a:t>r	</a:t>
            </a:r>
            <a:r>
              <a:rPr sz="2400" spc="-5" dirty="0">
                <a:latin typeface="Constantia"/>
                <a:cs typeface="Constantia"/>
              </a:rPr>
              <a:t>did</a:t>
            </a:r>
            <a:r>
              <a:rPr sz="2400" spc="10" dirty="0">
                <a:latin typeface="Constantia"/>
                <a:cs typeface="Constantia"/>
              </a:rPr>
              <a:t>a</a:t>
            </a:r>
            <a:r>
              <a:rPr sz="2400" spc="5" dirty="0">
                <a:latin typeface="Constantia"/>
                <a:cs typeface="Constantia"/>
              </a:rPr>
              <a:t>sa</a:t>
            </a:r>
            <a:r>
              <a:rPr sz="2400" spc="-20" dirty="0">
                <a:latin typeface="Constantia"/>
                <a:cs typeface="Constantia"/>
              </a:rPr>
              <a:t>r</a:t>
            </a:r>
            <a:r>
              <a:rPr sz="2400" dirty="0">
                <a:latin typeface="Constantia"/>
                <a:cs typeface="Constantia"/>
              </a:rPr>
              <a:t>k</a:t>
            </a:r>
            <a:r>
              <a:rPr sz="2400" spc="5" dirty="0">
                <a:latin typeface="Constantia"/>
                <a:cs typeface="Constantia"/>
              </a:rPr>
              <a:t>a</a:t>
            </a:r>
            <a:r>
              <a:rPr sz="2400" dirty="0">
                <a:latin typeface="Constantia"/>
                <a:cs typeface="Constantia"/>
              </a:rPr>
              <a:t>n  </a:t>
            </a:r>
            <a:r>
              <a:rPr sz="2400" spc="-20" dirty="0">
                <a:latin typeface="Constantia"/>
                <a:cs typeface="Constantia"/>
              </a:rPr>
              <a:t>kereta/gerbong </a:t>
            </a:r>
            <a:r>
              <a:rPr sz="2400" spc="-5" dirty="0">
                <a:latin typeface="Constantia"/>
                <a:cs typeface="Constantia"/>
              </a:rPr>
              <a:t>yang menggunakan </a:t>
            </a:r>
            <a:r>
              <a:rPr sz="2400" b="1" spc="-5" dirty="0">
                <a:solidFill>
                  <a:srgbClr val="C00000"/>
                </a:solidFill>
                <a:latin typeface="Constantia"/>
                <a:cs typeface="Constantia"/>
              </a:rPr>
              <a:t>dua</a:t>
            </a:r>
            <a:r>
              <a:rPr sz="2400" b="1" spc="-155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2400" b="1" spc="-5" dirty="0">
                <a:solidFill>
                  <a:srgbClr val="C00000"/>
                </a:solidFill>
                <a:latin typeface="Constantia"/>
                <a:cs typeface="Constantia"/>
              </a:rPr>
              <a:t>gandar</a:t>
            </a:r>
            <a:r>
              <a:rPr sz="2400" spc="-5" dirty="0">
                <a:latin typeface="Constantia"/>
                <a:cs typeface="Constantia"/>
              </a:rPr>
              <a:t>.</a:t>
            </a:r>
            <a:endParaRPr sz="24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945755" y="1354073"/>
            <a:ext cx="6604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onstantia"/>
                <a:cs typeface="Constantia"/>
              </a:rPr>
              <a:t>p</a:t>
            </a:r>
            <a:r>
              <a:rPr sz="2400" spc="-15" dirty="0">
                <a:latin typeface="Constantia"/>
                <a:cs typeface="Constantia"/>
              </a:rPr>
              <a:t>a</a:t>
            </a:r>
            <a:r>
              <a:rPr sz="2400" spc="-5" dirty="0">
                <a:latin typeface="Constantia"/>
                <a:cs typeface="Constantia"/>
              </a:rPr>
              <a:t>da</a:t>
            </a:r>
            <a:endParaRPr sz="24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2272" y="2759328"/>
            <a:ext cx="8199755" cy="28892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87020" marR="5080" indent="-274955" algn="just">
              <a:lnSpc>
                <a:spcPct val="99700"/>
              </a:lnSpc>
              <a:spcBef>
                <a:spcPts val="105"/>
              </a:spcBef>
              <a:buClr>
                <a:srgbClr val="C00000"/>
              </a:buClr>
              <a:buFont typeface="Wingdings 2"/>
              <a:buChar char=""/>
              <a:tabLst>
                <a:tab pos="287655" algn="l"/>
              </a:tabLst>
            </a:pPr>
            <a:r>
              <a:rPr sz="2400" dirty="0">
                <a:latin typeface="Constantia"/>
                <a:cs typeface="Constantia"/>
              </a:rPr>
              <a:t>Dua gandar </a:t>
            </a:r>
            <a:r>
              <a:rPr sz="2400" dirty="0">
                <a:latin typeface="Wingdings"/>
                <a:cs typeface="Wingdings"/>
              </a:rPr>
              <a:t>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Constantia"/>
                <a:cs typeface="Constantia"/>
              </a:rPr>
              <a:t>gandar </a:t>
            </a:r>
            <a:r>
              <a:rPr sz="2400" spc="-5" dirty="0">
                <a:latin typeface="Constantia"/>
                <a:cs typeface="Constantia"/>
              </a:rPr>
              <a:t>depan </a:t>
            </a:r>
            <a:r>
              <a:rPr sz="2400" dirty="0">
                <a:latin typeface="Constantia"/>
                <a:cs typeface="Constantia"/>
              </a:rPr>
              <a:t>dan gandar </a:t>
            </a:r>
            <a:r>
              <a:rPr sz="2400" spc="-5" dirty="0">
                <a:latin typeface="Constantia"/>
                <a:cs typeface="Constantia"/>
              </a:rPr>
              <a:t>belakang </a:t>
            </a:r>
            <a:r>
              <a:rPr sz="2400" spc="-15" dirty="0">
                <a:latin typeface="Constantia"/>
                <a:cs typeface="Constantia"/>
              </a:rPr>
              <a:t>yang  </a:t>
            </a:r>
            <a:r>
              <a:rPr sz="2400" spc="-5" dirty="0">
                <a:latin typeface="Constantia"/>
                <a:cs typeface="Constantia"/>
              </a:rPr>
              <a:t>merupakan </a:t>
            </a:r>
            <a:r>
              <a:rPr sz="2400" dirty="0">
                <a:latin typeface="Constantia"/>
                <a:cs typeface="Constantia"/>
              </a:rPr>
              <a:t>satu </a:t>
            </a:r>
            <a:r>
              <a:rPr sz="2400" spc="-10" dirty="0">
                <a:latin typeface="Constantia"/>
                <a:cs typeface="Constantia"/>
              </a:rPr>
              <a:t>kesatuan </a:t>
            </a:r>
            <a:r>
              <a:rPr sz="2400" spc="-5" dirty="0">
                <a:latin typeface="Constantia"/>
                <a:cs typeface="Constantia"/>
              </a:rPr>
              <a:t>yang </a:t>
            </a:r>
            <a:r>
              <a:rPr sz="2400" spc="-10" dirty="0">
                <a:latin typeface="Constantia"/>
                <a:cs typeface="Constantia"/>
              </a:rPr>
              <a:t>teguh, </a:t>
            </a:r>
            <a:r>
              <a:rPr sz="2400" spc="-5" dirty="0">
                <a:latin typeface="Constantia"/>
                <a:cs typeface="Constantia"/>
              </a:rPr>
              <a:t>disebut </a:t>
            </a:r>
            <a:r>
              <a:rPr sz="2400" dirty="0">
                <a:latin typeface="Constantia"/>
                <a:cs typeface="Constantia"/>
              </a:rPr>
              <a:t>sebagai </a:t>
            </a:r>
            <a:r>
              <a:rPr sz="2400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2400" b="1" spc="-5" dirty="0">
                <a:solidFill>
                  <a:srgbClr val="C00000"/>
                </a:solidFill>
                <a:latin typeface="Constantia"/>
                <a:cs typeface="Constantia"/>
              </a:rPr>
              <a:t>Gandar </a:t>
            </a:r>
            <a:r>
              <a:rPr sz="2400" b="1" spc="-10" dirty="0">
                <a:solidFill>
                  <a:srgbClr val="C00000"/>
                </a:solidFill>
                <a:latin typeface="Constantia"/>
                <a:cs typeface="Constantia"/>
              </a:rPr>
              <a:t>teguh </a:t>
            </a:r>
            <a:r>
              <a:rPr sz="2400" spc="-5" dirty="0">
                <a:latin typeface="Constantia"/>
                <a:cs typeface="Constantia"/>
              </a:rPr>
              <a:t>(</a:t>
            </a:r>
            <a:r>
              <a:rPr sz="2400" i="1" spc="-5" dirty="0">
                <a:latin typeface="Constantia"/>
                <a:cs typeface="Constantia"/>
              </a:rPr>
              <a:t>rigid </a:t>
            </a:r>
            <a:r>
              <a:rPr sz="2400" i="1" spc="-15" dirty="0">
                <a:latin typeface="Constantia"/>
                <a:cs typeface="Constantia"/>
              </a:rPr>
              <a:t>wheel</a:t>
            </a:r>
            <a:r>
              <a:rPr sz="2400" i="1" spc="-35" dirty="0">
                <a:latin typeface="Constantia"/>
                <a:cs typeface="Constantia"/>
              </a:rPr>
              <a:t> </a:t>
            </a:r>
            <a:r>
              <a:rPr sz="2400" i="1" dirty="0">
                <a:latin typeface="Constantia"/>
                <a:cs typeface="Constantia"/>
              </a:rPr>
              <a:t>base</a:t>
            </a:r>
            <a:r>
              <a:rPr sz="2400" dirty="0">
                <a:latin typeface="Constantia"/>
                <a:cs typeface="Constantia"/>
              </a:rPr>
              <a:t>).</a:t>
            </a:r>
            <a:endParaRPr sz="240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buClr>
                <a:srgbClr val="C00000"/>
              </a:buClr>
              <a:buFont typeface="Wingdings 2"/>
              <a:buChar char=""/>
            </a:pPr>
            <a:endParaRPr sz="240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Clr>
                <a:srgbClr val="C00000"/>
              </a:buClr>
              <a:buFont typeface="Wingdings 2"/>
              <a:buChar char=""/>
            </a:pPr>
            <a:endParaRPr sz="1900">
              <a:latin typeface="Constantia"/>
              <a:cs typeface="Constantia"/>
            </a:endParaRPr>
          </a:p>
          <a:p>
            <a:pPr marL="287020" marR="5080" indent="-274955" algn="just">
              <a:lnSpc>
                <a:spcPct val="100000"/>
              </a:lnSpc>
              <a:buClr>
                <a:srgbClr val="C00000"/>
              </a:buClr>
              <a:buFont typeface="Wingdings 2"/>
              <a:buChar char=""/>
              <a:tabLst>
                <a:tab pos="287655" algn="l"/>
              </a:tabLst>
            </a:pPr>
            <a:r>
              <a:rPr sz="2400" dirty="0">
                <a:latin typeface="Constantia"/>
                <a:cs typeface="Constantia"/>
              </a:rPr>
              <a:t>Gandar belakang </a:t>
            </a:r>
            <a:r>
              <a:rPr sz="2400" spc="-5" dirty="0">
                <a:latin typeface="Constantia"/>
                <a:cs typeface="Constantia"/>
              </a:rPr>
              <a:t>akan </a:t>
            </a:r>
            <a:r>
              <a:rPr sz="2400" spc="-15" dirty="0">
                <a:latin typeface="Constantia"/>
                <a:cs typeface="Constantia"/>
              </a:rPr>
              <a:t>tetap </a:t>
            </a:r>
            <a:r>
              <a:rPr sz="2400" dirty="0">
                <a:latin typeface="Constantia"/>
                <a:cs typeface="Constantia"/>
              </a:rPr>
              <a:t>sejajar </a:t>
            </a:r>
            <a:r>
              <a:rPr sz="2400" spc="-5" dirty="0">
                <a:latin typeface="Constantia"/>
                <a:cs typeface="Constantia"/>
              </a:rPr>
              <a:t>dengan </a:t>
            </a:r>
            <a:r>
              <a:rPr sz="2400" dirty="0">
                <a:latin typeface="Constantia"/>
                <a:cs typeface="Constantia"/>
              </a:rPr>
              <a:t>gandar </a:t>
            </a:r>
            <a:r>
              <a:rPr sz="2400" spc="-10" dirty="0">
                <a:latin typeface="Constantia"/>
                <a:cs typeface="Constantia"/>
              </a:rPr>
              <a:t>depan,  </a:t>
            </a:r>
            <a:r>
              <a:rPr sz="2400" dirty="0">
                <a:latin typeface="Constantia"/>
                <a:cs typeface="Constantia"/>
              </a:rPr>
              <a:t>sehingga pada </a:t>
            </a:r>
            <a:r>
              <a:rPr sz="2400" spc="-10" dirty="0">
                <a:latin typeface="Constantia"/>
                <a:cs typeface="Constantia"/>
              </a:rPr>
              <a:t>waktu </a:t>
            </a:r>
            <a:r>
              <a:rPr sz="2400" spc="-20" dirty="0">
                <a:latin typeface="Constantia"/>
                <a:cs typeface="Constantia"/>
              </a:rPr>
              <a:t>kereta </a:t>
            </a:r>
            <a:r>
              <a:rPr sz="2400" spc="-5" dirty="0">
                <a:latin typeface="Constantia"/>
                <a:cs typeface="Constantia"/>
              </a:rPr>
              <a:t>dengan </a:t>
            </a:r>
            <a:r>
              <a:rPr sz="2400" dirty="0">
                <a:latin typeface="Constantia"/>
                <a:cs typeface="Constantia"/>
              </a:rPr>
              <a:t>gandar </a:t>
            </a:r>
            <a:r>
              <a:rPr sz="2400" spc="-10" dirty="0">
                <a:latin typeface="Constantia"/>
                <a:cs typeface="Constantia"/>
              </a:rPr>
              <a:t>teguh </a:t>
            </a:r>
            <a:r>
              <a:rPr sz="2400" dirty="0">
                <a:latin typeface="Constantia"/>
                <a:cs typeface="Constantia"/>
              </a:rPr>
              <a:t>melalui  suatu </a:t>
            </a:r>
            <a:r>
              <a:rPr sz="2400" spc="-10" dirty="0">
                <a:latin typeface="Constantia"/>
                <a:cs typeface="Constantia"/>
              </a:rPr>
              <a:t>lengkung, </a:t>
            </a:r>
            <a:r>
              <a:rPr sz="2400" dirty="0">
                <a:latin typeface="Constantia"/>
                <a:cs typeface="Constantia"/>
              </a:rPr>
              <a:t>akan </a:t>
            </a:r>
            <a:r>
              <a:rPr sz="2400" spc="-15" dirty="0">
                <a:latin typeface="Constantia"/>
                <a:cs typeface="Constantia"/>
              </a:rPr>
              <a:t>terdapat </a:t>
            </a:r>
            <a:r>
              <a:rPr sz="2400" dirty="0">
                <a:latin typeface="Constantia"/>
                <a:cs typeface="Constantia"/>
              </a:rPr>
              <a:t>4 </a:t>
            </a:r>
            <a:r>
              <a:rPr sz="2400" spc="-10" dirty="0">
                <a:latin typeface="Constantia"/>
                <a:cs typeface="Constantia"/>
              </a:rPr>
              <a:t>kemungkingan</a:t>
            </a:r>
            <a:r>
              <a:rPr sz="2400" spc="-250" dirty="0">
                <a:latin typeface="Constantia"/>
                <a:cs typeface="Constantia"/>
              </a:rPr>
              <a:t> </a:t>
            </a:r>
            <a:r>
              <a:rPr sz="2400" dirty="0">
                <a:latin typeface="Constantia"/>
                <a:cs typeface="Constantia"/>
              </a:rPr>
              <a:t>posisi.</a:t>
            </a:r>
            <a:endParaRPr sz="24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44801" y="207073"/>
            <a:ext cx="4167504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20" dirty="0"/>
              <a:t>Pelebaran</a:t>
            </a:r>
            <a:r>
              <a:rPr sz="4800" spc="-75" dirty="0"/>
              <a:t> </a:t>
            </a:r>
            <a:r>
              <a:rPr sz="4800" spc="-10" dirty="0"/>
              <a:t>Sepur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402272" y="1354073"/>
            <a:ext cx="4751070" cy="3257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marR="5080" indent="-274955" algn="just">
              <a:lnSpc>
                <a:spcPct val="100000"/>
              </a:lnSpc>
              <a:spcBef>
                <a:spcPts val="100"/>
              </a:spcBef>
              <a:buFont typeface="Wingdings 2"/>
              <a:buChar char=""/>
              <a:tabLst>
                <a:tab pos="287655" algn="l"/>
              </a:tabLst>
            </a:pPr>
            <a:r>
              <a:rPr sz="2400" b="1" spc="-10" dirty="0">
                <a:solidFill>
                  <a:srgbClr val="C00000"/>
                </a:solidFill>
                <a:latin typeface="Constantia"/>
                <a:cs typeface="Constantia"/>
              </a:rPr>
              <a:t>Posisi </a:t>
            </a:r>
            <a:r>
              <a:rPr sz="2400" b="1" dirty="0">
                <a:solidFill>
                  <a:srgbClr val="C00000"/>
                </a:solidFill>
                <a:latin typeface="Constantia"/>
                <a:cs typeface="Constantia"/>
              </a:rPr>
              <a:t>1 </a:t>
            </a:r>
            <a:r>
              <a:rPr sz="2400" dirty="0">
                <a:latin typeface="Constantia"/>
                <a:cs typeface="Constantia"/>
              </a:rPr>
              <a:t>: gandar </a:t>
            </a:r>
            <a:r>
              <a:rPr sz="2400" spc="-10" dirty="0">
                <a:latin typeface="Constantia"/>
                <a:cs typeface="Constantia"/>
              </a:rPr>
              <a:t>depan </a:t>
            </a:r>
            <a:r>
              <a:rPr sz="2400" spc="-5" dirty="0">
                <a:latin typeface="Constantia"/>
                <a:cs typeface="Constantia"/>
              </a:rPr>
              <a:t>mencapai  </a:t>
            </a:r>
            <a:r>
              <a:rPr sz="2400" spc="-15" dirty="0">
                <a:latin typeface="Constantia"/>
                <a:cs typeface="Constantia"/>
              </a:rPr>
              <a:t>rel</a:t>
            </a:r>
            <a:r>
              <a:rPr sz="2400" spc="570" dirty="0">
                <a:latin typeface="Constantia"/>
                <a:cs typeface="Constantia"/>
              </a:rPr>
              <a:t> </a:t>
            </a:r>
            <a:r>
              <a:rPr sz="2400" spc="-35" dirty="0">
                <a:latin typeface="Constantia"/>
                <a:cs typeface="Constantia"/>
              </a:rPr>
              <a:t>luar, </a:t>
            </a:r>
            <a:r>
              <a:rPr sz="2400" dirty="0">
                <a:latin typeface="Constantia"/>
                <a:cs typeface="Constantia"/>
              </a:rPr>
              <a:t>gandar </a:t>
            </a:r>
            <a:r>
              <a:rPr sz="2400" spc="-5" dirty="0">
                <a:latin typeface="Constantia"/>
                <a:cs typeface="Constantia"/>
              </a:rPr>
              <a:t>belakang pada  </a:t>
            </a:r>
            <a:r>
              <a:rPr sz="2400" dirty="0">
                <a:latin typeface="Constantia"/>
                <a:cs typeface="Constantia"/>
              </a:rPr>
              <a:t>posisi </a:t>
            </a:r>
            <a:r>
              <a:rPr sz="2400" spc="-5" dirty="0">
                <a:latin typeface="Constantia"/>
                <a:cs typeface="Constantia"/>
              </a:rPr>
              <a:t>bebas di </a:t>
            </a:r>
            <a:r>
              <a:rPr sz="2400" spc="-10" dirty="0">
                <a:latin typeface="Constantia"/>
                <a:cs typeface="Constantia"/>
              </a:rPr>
              <a:t>antara </a:t>
            </a:r>
            <a:r>
              <a:rPr sz="2400" spc="-20" dirty="0">
                <a:latin typeface="Constantia"/>
                <a:cs typeface="Constantia"/>
              </a:rPr>
              <a:t>rel </a:t>
            </a:r>
            <a:r>
              <a:rPr sz="2400" dirty="0">
                <a:latin typeface="Constantia"/>
                <a:cs typeface="Constantia"/>
              </a:rPr>
              <a:t>dalam  dan </a:t>
            </a:r>
            <a:r>
              <a:rPr sz="2400" spc="-15" dirty="0">
                <a:latin typeface="Constantia"/>
                <a:cs typeface="Constantia"/>
              </a:rPr>
              <a:t>rel</a:t>
            </a:r>
            <a:r>
              <a:rPr sz="2400" spc="570" dirty="0">
                <a:latin typeface="Constantia"/>
                <a:cs typeface="Constantia"/>
              </a:rPr>
              <a:t> </a:t>
            </a:r>
            <a:r>
              <a:rPr sz="2400" spc="-45" dirty="0">
                <a:latin typeface="Constantia"/>
                <a:cs typeface="Constantia"/>
              </a:rPr>
              <a:t>luar. </a:t>
            </a:r>
            <a:r>
              <a:rPr sz="2400" spc="-10" dirty="0">
                <a:latin typeface="Constantia"/>
                <a:cs typeface="Constantia"/>
              </a:rPr>
              <a:t>Posisi </a:t>
            </a:r>
            <a:r>
              <a:rPr sz="2400" spc="-5" dirty="0">
                <a:latin typeface="Constantia"/>
                <a:cs typeface="Constantia"/>
              </a:rPr>
              <a:t>seperti ini  disebut </a:t>
            </a:r>
            <a:r>
              <a:rPr sz="2400" dirty="0">
                <a:latin typeface="Constantia"/>
                <a:cs typeface="Constantia"/>
              </a:rPr>
              <a:t>sebagai </a:t>
            </a:r>
            <a:r>
              <a:rPr sz="2400" spc="-5" dirty="0">
                <a:latin typeface="Constantia"/>
                <a:cs typeface="Constantia"/>
              </a:rPr>
              <a:t>Jalan</a:t>
            </a:r>
            <a:r>
              <a:rPr sz="2400" spc="-220" dirty="0">
                <a:latin typeface="Constantia"/>
                <a:cs typeface="Constantia"/>
              </a:rPr>
              <a:t> </a:t>
            </a:r>
            <a:r>
              <a:rPr sz="2400" spc="-10" dirty="0">
                <a:latin typeface="Constantia"/>
                <a:cs typeface="Constantia"/>
              </a:rPr>
              <a:t>bebas.</a:t>
            </a:r>
            <a:endParaRPr sz="240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Clr>
                <a:srgbClr val="C00000"/>
              </a:buClr>
              <a:buFont typeface="Wingdings 2"/>
              <a:buChar char=""/>
            </a:pPr>
            <a:endParaRPr sz="1950">
              <a:latin typeface="Constantia"/>
              <a:cs typeface="Constantia"/>
            </a:endParaRPr>
          </a:p>
          <a:p>
            <a:pPr marL="287020" marR="10160" indent="-274955" algn="just">
              <a:lnSpc>
                <a:spcPct val="100000"/>
              </a:lnSpc>
              <a:spcBef>
                <a:spcPts val="5"/>
              </a:spcBef>
              <a:buFont typeface="Wingdings 2"/>
              <a:buChar char=""/>
              <a:tabLst>
                <a:tab pos="287655" algn="l"/>
              </a:tabLst>
            </a:pPr>
            <a:r>
              <a:rPr sz="2400" b="1" spc="-10" dirty="0">
                <a:solidFill>
                  <a:srgbClr val="C00000"/>
                </a:solidFill>
                <a:latin typeface="Constantia"/>
                <a:cs typeface="Constantia"/>
              </a:rPr>
              <a:t>Posisi </a:t>
            </a:r>
            <a:r>
              <a:rPr sz="2400" b="1" dirty="0">
                <a:solidFill>
                  <a:srgbClr val="C00000"/>
                </a:solidFill>
                <a:latin typeface="Constantia"/>
                <a:cs typeface="Constantia"/>
              </a:rPr>
              <a:t>2 </a:t>
            </a:r>
            <a:r>
              <a:rPr sz="2400" dirty="0">
                <a:latin typeface="Constantia"/>
                <a:cs typeface="Constantia"/>
              </a:rPr>
              <a:t>: gandar </a:t>
            </a:r>
            <a:r>
              <a:rPr sz="2400" spc="-5" dirty="0">
                <a:latin typeface="Constantia"/>
                <a:cs typeface="Constantia"/>
              </a:rPr>
              <a:t>depan</a:t>
            </a:r>
            <a:r>
              <a:rPr sz="2400" spc="-210" dirty="0">
                <a:latin typeface="Constantia"/>
                <a:cs typeface="Constantia"/>
              </a:rPr>
              <a:t> </a:t>
            </a:r>
            <a:r>
              <a:rPr sz="2400" spc="-5" dirty="0">
                <a:latin typeface="Constantia"/>
                <a:cs typeface="Constantia"/>
              </a:rPr>
              <a:t>mencapai  </a:t>
            </a:r>
            <a:r>
              <a:rPr sz="2400" spc="-15" dirty="0">
                <a:latin typeface="Constantia"/>
                <a:cs typeface="Constantia"/>
              </a:rPr>
              <a:t>rel</a:t>
            </a:r>
            <a:r>
              <a:rPr sz="2400" spc="570" dirty="0">
                <a:latin typeface="Constantia"/>
                <a:cs typeface="Constantia"/>
              </a:rPr>
              <a:t> </a:t>
            </a:r>
            <a:r>
              <a:rPr sz="2400" spc="-35" dirty="0">
                <a:latin typeface="Constantia"/>
                <a:cs typeface="Constantia"/>
              </a:rPr>
              <a:t>luar, </a:t>
            </a:r>
            <a:r>
              <a:rPr sz="2400" spc="-5" dirty="0">
                <a:latin typeface="Constantia"/>
                <a:cs typeface="Constantia"/>
              </a:rPr>
              <a:t>gandar belakang  </a:t>
            </a:r>
            <a:r>
              <a:rPr sz="2400" spc="-10" dirty="0">
                <a:latin typeface="Constantia"/>
                <a:cs typeface="Constantia"/>
              </a:rPr>
              <a:t>menempel </a:t>
            </a:r>
            <a:r>
              <a:rPr sz="2400" dirty="0">
                <a:latin typeface="Constantia"/>
                <a:cs typeface="Constantia"/>
              </a:rPr>
              <a:t>pada </a:t>
            </a:r>
            <a:r>
              <a:rPr sz="2400" spc="-15" dirty="0">
                <a:latin typeface="Constantia"/>
                <a:cs typeface="Constantia"/>
              </a:rPr>
              <a:t>rel </a:t>
            </a:r>
            <a:r>
              <a:rPr sz="2400" dirty="0">
                <a:latin typeface="Constantia"/>
                <a:cs typeface="Constantia"/>
              </a:rPr>
              <a:t>dalam</a:t>
            </a:r>
            <a:r>
              <a:rPr sz="2400" spc="220" dirty="0">
                <a:latin typeface="Constantia"/>
                <a:cs typeface="Constantia"/>
              </a:rPr>
              <a:t> </a:t>
            </a:r>
            <a:r>
              <a:rPr sz="2400" spc="-10" dirty="0">
                <a:latin typeface="Constantia"/>
                <a:cs typeface="Constantia"/>
              </a:rPr>
              <a:t>tetapi</a:t>
            </a:r>
            <a:endParaRPr sz="24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6909" y="4585906"/>
            <a:ext cx="320865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41400" algn="l"/>
                <a:tab pos="2697480" algn="l"/>
              </a:tabLst>
            </a:pPr>
            <a:r>
              <a:rPr sz="2400" spc="-10" dirty="0">
                <a:latin typeface="Constantia"/>
                <a:cs typeface="Constantia"/>
              </a:rPr>
              <a:t>t</a:t>
            </a:r>
            <a:r>
              <a:rPr sz="2400" spc="-5" dirty="0">
                <a:latin typeface="Constantia"/>
                <a:cs typeface="Constantia"/>
              </a:rPr>
              <a:t>id</a:t>
            </a:r>
            <a:r>
              <a:rPr sz="2400" spc="5" dirty="0">
                <a:latin typeface="Constantia"/>
                <a:cs typeface="Constantia"/>
              </a:rPr>
              <a:t>a</a:t>
            </a:r>
            <a:r>
              <a:rPr sz="2400" dirty="0">
                <a:latin typeface="Constantia"/>
                <a:cs typeface="Constantia"/>
              </a:rPr>
              <a:t>k	</a:t>
            </a:r>
            <a:r>
              <a:rPr sz="2400" spc="-5" dirty="0">
                <a:latin typeface="Constantia"/>
                <a:cs typeface="Constantia"/>
              </a:rPr>
              <a:t>men</a:t>
            </a:r>
            <a:r>
              <a:rPr sz="2400" spc="5" dirty="0">
                <a:latin typeface="Constantia"/>
                <a:cs typeface="Constantia"/>
              </a:rPr>
              <a:t>e</a:t>
            </a:r>
            <a:r>
              <a:rPr sz="2400" dirty="0">
                <a:latin typeface="Constantia"/>
                <a:cs typeface="Constantia"/>
              </a:rPr>
              <a:t>ka</a:t>
            </a:r>
            <a:r>
              <a:rPr sz="2400" spc="-5" dirty="0">
                <a:latin typeface="Constantia"/>
                <a:cs typeface="Constantia"/>
              </a:rPr>
              <a:t>n</a:t>
            </a:r>
            <a:r>
              <a:rPr sz="2400" dirty="0">
                <a:latin typeface="Constantia"/>
                <a:cs typeface="Constantia"/>
              </a:rPr>
              <a:t>,	</a:t>
            </a:r>
            <a:r>
              <a:rPr sz="2400" spc="-5" dirty="0">
                <a:latin typeface="Constantia"/>
                <a:cs typeface="Constantia"/>
              </a:rPr>
              <a:t>d</a:t>
            </a:r>
            <a:r>
              <a:rPr sz="2400" spc="5" dirty="0">
                <a:latin typeface="Constantia"/>
                <a:cs typeface="Constantia"/>
              </a:rPr>
              <a:t>a</a:t>
            </a:r>
            <a:r>
              <a:rPr sz="2400" dirty="0">
                <a:latin typeface="Constantia"/>
                <a:cs typeface="Constantia"/>
              </a:rPr>
              <a:t>n</a:t>
            </a:r>
            <a:endParaRPr sz="24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508504" y="4951983"/>
            <a:ext cx="124968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Constantia"/>
                <a:cs typeface="Constantia"/>
              </a:rPr>
              <a:t>posisinya</a:t>
            </a:r>
            <a:endParaRPr sz="2400"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</a:pPr>
            <a:r>
              <a:rPr sz="2400" dirty="0">
                <a:latin typeface="Constantia"/>
                <a:cs typeface="Constantia"/>
              </a:rPr>
              <a:t>pusat</a:t>
            </a:r>
            <a:endParaRPr sz="2400">
              <a:latin typeface="Constantia"/>
              <a:cs typeface="Constanti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85565" y="4585906"/>
            <a:ext cx="1269365" cy="1123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25120" algn="r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onstantia"/>
                <a:cs typeface="Constantia"/>
              </a:rPr>
              <a:t>g</a:t>
            </a:r>
            <a:r>
              <a:rPr sz="2400" spc="10" dirty="0">
                <a:latin typeface="Constantia"/>
                <a:cs typeface="Constantia"/>
              </a:rPr>
              <a:t>a</a:t>
            </a:r>
            <a:r>
              <a:rPr sz="2400" spc="-5" dirty="0">
                <a:latin typeface="Constantia"/>
                <a:cs typeface="Constantia"/>
              </a:rPr>
              <a:t>nd</a:t>
            </a:r>
            <a:r>
              <a:rPr sz="2400" spc="10" dirty="0">
                <a:latin typeface="Constantia"/>
                <a:cs typeface="Constantia"/>
              </a:rPr>
              <a:t>a</a:t>
            </a:r>
            <a:r>
              <a:rPr sz="2400" dirty="0">
                <a:latin typeface="Constantia"/>
                <a:cs typeface="Constantia"/>
              </a:rPr>
              <a:t>r  </a:t>
            </a:r>
            <a:r>
              <a:rPr sz="2400" spc="-40" dirty="0">
                <a:latin typeface="Constantia"/>
                <a:cs typeface="Constantia"/>
              </a:rPr>
              <a:t>r</a:t>
            </a:r>
            <a:r>
              <a:rPr sz="2400" spc="5" dirty="0">
                <a:latin typeface="Constantia"/>
                <a:cs typeface="Constantia"/>
              </a:rPr>
              <a:t>a</a:t>
            </a:r>
            <a:r>
              <a:rPr sz="2400" spc="-5" dirty="0">
                <a:latin typeface="Constantia"/>
                <a:cs typeface="Constantia"/>
              </a:rPr>
              <a:t>d</a:t>
            </a:r>
            <a:r>
              <a:rPr sz="2400" spc="-20" dirty="0">
                <a:latin typeface="Constantia"/>
                <a:cs typeface="Constantia"/>
              </a:rPr>
              <a:t>i</a:t>
            </a:r>
            <a:r>
              <a:rPr sz="2400" spc="5" dirty="0">
                <a:latin typeface="Constantia"/>
                <a:cs typeface="Constantia"/>
              </a:rPr>
              <a:t>a</a:t>
            </a:r>
            <a:r>
              <a:rPr sz="2400" dirty="0">
                <a:latin typeface="Constantia"/>
                <a:cs typeface="Constantia"/>
              </a:rPr>
              <a:t>l  len</a:t>
            </a:r>
            <a:r>
              <a:rPr sz="2400" spc="-20" dirty="0">
                <a:latin typeface="Constantia"/>
                <a:cs typeface="Constantia"/>
              </a:rPr>
              <a:t>g</a:t>
            </a:r>
            <a:r>
              <a:rPr sz="2400" dirty="0">
                <a:latin typeface="Constantia"/>
                <a:cs typeface="Constantia"/>
              </a:rPr>
              <a:t>k</a:t>
            </a:r>
            <a:r>
              <a:rPr sz="2400" spc="-10" dirty="0">
                <a:latin typeface="Constantia"/>
                <a:cs typeface="Constantia"/>
              </a:rPr>
              <a:t>u</a:t>
            </a:r>
            <a:r>
              <a:rPr sz="2400" spc="-5" dirty="0">
                <a:latin typeface="Constantia"/>
                <a:cs typeface="Constantia"/>
              </a:rPr>
              <a:t>ng</a:t>
            </a:r>
            <a:endParaRPr sz="2400">
              <a:latin typeface="Constantia"/>
              <a:cs typeface="Constanti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76909" y="4951983"/>
            <a:ext cx="147828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Constantia"/>
                <a:cs typeface="Constantia"/>
              </a:rPr>
              <a:t>belakang  </a:t>
            </a:r>
            <a:r>
              <a:rPr sz="2400" spc="-10" dirty="0">
                <a:latin typeface="Constantia"/>
                <a:cs typeface="Constantia"/>
              </a:rPr>
              <a:t>terhadap  </a:t>
            </a:r>
            <a:r>
              <a:rPr sz="2400" spc="5" dirty="0">
                <a:latin typeface="Constantia"/>
                <a:cs typeface="Constantia"/>
              </a:rPr>
              <a:t>h</a:t>
            </a:r>
            <a:r>
              <a:rPr sz="2400" dirty="0">
                <a:latin typeface="Constantia"/>
                <a:cs typeface="Constantia"/>
              </a:rPr>
              <a:t>orizont</a:t>
            </a:r>
            <a:r>
              <a:rPr sz="2400" spc="5" dirty="0">
                <a:latin typeface="Constantia"/>
                <a:cs typeface="Constantia"/>
              </a:rPr>
              <a:t>a</a:t>
            </a:r>
            <a:r>
              <a:rPr sz="2400" spc="-10" dirty="0">
                <a:latin typeface="Constantia"/>
                <a:cs typeface="Constantia"/>
              </a:rPr>
              <a:t>l</a:t>
            </a:r>
            <a:r>
              <a:rPr sz="2400" dirty="0">
                <a:latin typeface="Constantia"/>
                <a:cs typeface="Constantia"/>
              </a:rPr>
              <a:t>.</a:t>
            </a:r>
            <a:endParaRPr sz="2400">
              <a:latin typeface="Constantia"/>
              <a:cs typeface="Constantia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326126" y="1412747"/>
            <a:ext cx="3638296" cy="20213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456554" y="3662934"/>
            <a:ext cx="3571366" cy="21092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8488680" y="6556226"/>
            <a:ext cx="24130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720">
              <a:lnSpc>
                <a:spcPts val="1240"/>
              </a:lnSpc>
            </a:pPr>
            <a:fld id="{81D60167-4931-47E6-BA6A-407CBD079E47}" type="slidenum">
              <a:rPr sz="1200" dirty="0">
                <a:solidFill>
                  <a:srgbClr val="045C75"/>
                </a:solidFill>
                <a:latin typeface="Constantia"/>
                <a:cs typeface="Constantia"/>
              </a:rPr>
              <a:t>46</a:t>
            </a:fld>
            <a:endParaRPr sz="12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44801" y="207073"/>
            <a:ext cx="4167504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20" dirty="0"/>
              <a:t>Pelebaran</a:t>
            </a:r>
            <a:r>
              <a:rPr sz="4800" spc="-75" dirty="0"/>
              <a:t> </a:t>
            </a:r>
            <a:r>
              <a:rPr sz="4800" spc="-10" dirty="0"/>
              <a:t>Sepur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402272" y="1354073"/>
            <a:ext cx="4754880" cy="50876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marR="5080" indent="-274955" algn="just">
              <a:lnSpc>
                <a:spcPct val="100000"/>
              </a:lnSpc>
              <a:spcBef>
                <a:spcPts val="100"/>
              </a:spcBef>
              <a:buFont typeface="Wingdings 2"/>
              <a:buChar char=""/>
              <a:tabLst>
                <a:tab pos="287655" algn="l"/>
              </a:tabLst>
            </a:pPr>
            <a:r>
              <a:rPr sz="2400" b="1" spc="-10" dirty="0">
                <a:solidFill>
                  <a:srgbClr val="C00000"/>
                </a:solidFill>
                <a:latin typeface="Constantia"/>
                <a:cs typeface="Constantia"/>
              </a:rPr>
              <a:t>Posisi </a:t>
            </a:r>
            <a:r>
              <a:rPr sz="2400" b="1" dirty="0">
                <a:solidFill>
                  <a:srgbClr val="C00000"/>
                </a:solidFill>
                <a:latin typeface="Constantia"/>
                <a:cs typeface="Constantia"/>
              </a:rPr>
              <a:t>3 </a:t>
            </a:r>
            <a:r>
              <a:rPr sz="2400" dirty="0">
                <a:latin typeface="Constantia"/>
                <a:cs typeface="Constantia"/>
              </a:rPr>
              <a:t>: </a:t>
            </a:r>
            <a:r>
              <a:rPr sz="2400" spc="-5" dirty="0">
                <a:latin typeface="Constantia"/>
                <a:cs typeface="Constantia"/>
              </a:rPr>
              <a:t>gandar depan  </a:t>
            </a:r>
            <a:r>
              <a:rPr sz="2400" spc="-10" dirty="0">
                <a:latin typeface="Constantia"/>
                <a:cs typeface="Constantia"/>
              </a:rPr>
              <a:t>menempel </a:t>
            </a:r>
            <a:r>
              <a:rPr sz="2400" dirty="0">
                <a:latin typeface="Constantia"/>
                <a:cs typeface="Constantia"/>
              </a:rPr>
              <a:t>pada </a:t>
            </a:r>
            <a:r>
              <a:rPr sz="2400" spc="-15" dirty="0">
                <a:latin typeface="Constantia"/>
                <a:cs typeface="Constantia"/>
              </a:rPr>
              <a:t>rel </a:t>
            </a:r>
            <a:r>
              <a:rPr sz="2400" spc="-40" dirty="0">
                <a:latin typeface="Constantia"/>
                <a:cs typeface="Constantia"/>
              </a:rPr>
              <a:t>luar, </a:t>
            </a:r>
            <a:r>
              <a:rPr sz="2400" spc="-5" dirty="0">
                <a:latin typeface="Constantia"/>
                <a:cs typeface="Constantia"/>
              </a:rPr>
              <a:t>gandar  </a:t>
            </a:r>
            <a:r>
              <a:rPr sz="2400" dirty="0">
                <a:latin typeface="Constantia"/>
                <a:cs typeface="Constantia"/>
              </a:rPr>
              <a:t>belakang </a:t>
            </a:r>
            <a:r>
              <a:rPr sz="2400" spc="-10" dirty="0">
                <a:latin typeface="Constantia"/>
                <a:cs typeface="Constantia"/>
              </a:rPr>
              <a:t>menempel </a:t>
            </a:r>
            <a:r>
              <a:rPr sz="2400" dirty="0">
                <a:latin typeface="Constantia"/>
                <a:cs typeface="Constantia"/>
              </a:rPr>
              <a:t>dan  </a:t>
            </a:r>
            <a:r>
              <a:rPr sz="2400" spc="-5" dirty="0">
                <a:latin typeface="Constantia"/>
                <a:cs typeface="Constantia"/>
              </a:rPr>
              <a:t>menekan </a:t>
            </a:r>
            <a:r>
              <a:rPr sz="2400" spc="-10" dirty="0">
                <a:latin typeface="Constantia"/>
                <a:cs typeface="Constantia"/>
              </a:rPr>
              <a:t>rel </a:t>
            </a:r>
            <a:r>
              <a:rPr sz="2400" spc="-5" dirty="0">
                <a:latin typeface="Constantia"/>
                <a:cs typeface="Constantia"/>
              </a:rPr>
              <a:t>dalam. Baik </a:t>
            </a:r>
            <a:r>
              <a:rPr sz="2400" dirty="0">
                <a:latin typeface="Constantia"/>
                <a:cs typeface="Constantia"/>
              </a:rPr>
              <a:t>gandar  </a:t>
            </a:r>
            <a:r>
              <a:rPr sz="2400" spc="-5" dirty="0">
                <a:latin typeface="Constantia"/>
                <a:cs typeface="Constantia"/>
              </a:rPr>
              <a:t>depan maupun </a:t>
            </a:r>
            <a:r>
              <a:rPr sz="2400" dirty="0">
                <a:latin typeface="Constantia"/>
                <a:cs typeface="Constantia"/>
              </a:rPr>
              <a:t>gandar belakang  </a:t>
            </a:r>
            <a:r>
              <a:rPr sz="2400" spc="-5" dirty="0">
                <a:latin typeface="Constantia"/>
                <a:cs typeface="Constantia"/>
              </a:rPr>
              <a:t>tidak </a:t>
            </a:r>
            <a:r>
              <a:rPr sz="2400" dirty="0">
                <a:latin typeface="Constantia"/>
                <a:cs typeface="Constantia"/>
              </a:rPr>
              <a:t>pada </a:t>
            </a:r>
            <a:r>
              <a:rPr sz="2400" spc="-5" dirty="0">
                <a:latin typeface="Constantia"/>
                <a:cs typeface="Constantia"/>
              </a:rPr>
              <a:t>posisi </a:t>
            </a:r>
            <a:r>
              <a:rPr sz="2400" spc="-15" dirty="0">
                <a:latin typeface="Constantia"/>
                <a:cs typeface="Constantia"/>
              </a:rPr>
              <a:t>radial terhadap  </a:t>
            </a:r>
            <a:r>
              <a:rPr sz="2400" dirty="0">
                <a:latin typeface="Constantia"/>
                <a:cs typeface="Constantia"/>
              </a:rPr>
              <a:t>pusat </a:t>
            </a:r>
            <a:r>
              <a:rPr sz="2400" spc="-5" dirty="0">
                <a:latin typeface="Constantia"/>
                <a:cs typeface="Constantia"/>
              </a:rPr>
              <a:t>lengkung</a:t>
            </a:r>
            <a:r>
              <a:rPr sz="2400" spc="-90" dirty="0">
                <a:latin typeface="Constantia"/>
                <a:cs typeface="Constantia"/>
              </a:rPr>
              <a:t> </a:t>
            </a:r>
            <a:r>
              <a:rPr sz="2400" dirty="0">
                <a:latin typeface="Constantia"/>
                <a:cs typeface="Constantia"/>
              </a:rPr>
              <a:t>horizontal.</a:t>
            </a:r>
            <a:endParaRPr sz="240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C00000"/>
              </a:buClr>
              <a:buFont typeface="Wingdings 2"/>
              <a:buChar char=""/>
            </a:pPr>
            <a:endParaRPr sz="1950">
              <a:latin typeface="Constantia"/>
              <a:cs typeface="Constantia"/>
            </a:endParaRPr>
          </a:p>
          <a:p>
            <a:pPr marL="287020" marR="10795" indent="-274955" algn="just">
              <a:lnSpc>
                <a:spcPct val="100000"/>
              </a:lnSpc>
              <a:buFont typeface="Wingdings 2"/>
              <a:buChar char=""/>
              <a:tabLst>
                <a:tab pos="287655" algn="l"/>
              </a:tabLst>
            </a:pPr>
            <a:r>
              <a:rPr sz="2400" b="1" spc="-10" dirty="0">
                <a:solidFill>
                  <a:srgbClr val="C00000"/>
                </a:solidFill>
                <a:latin typeface="Constantia"/>
                <a:cs typeface="Constantia"/>
              </a:rPr>
              <a:t>Posisi </a:t>
            </a:r>
            <a:r>
              <a:rPr sz="2400" b="1" dirty="0">
                <a:solidFill>
                  <a:srgbClr val="C00000"/>
                </a:solidFill>
                <a:latin typeface="Constantia"/>
                <a:cs typeface="Constantia"/>
              </a:rPr>
              <a:t>4 </a:t>
            </a:r>
            <a:r>
              <a:rPr sz="2400" dirty="0">
                <a:latin typeface="Constantia"/>
                <a:cs typeface="Constantia"/>
              </a:rPr>
              <a:t>: </a:t>
            </a:r>
            <a:r>
              <a:rPr sz="2400" spc="-5" dirty="0">
                <a:latin typeface="Constantia"/>
                <a:cs typeface="Constantia"/>
              </a:rPr>
              <a:t>gandar depan </a:t>
            </a:r>
            <a:r>
              <a:rPr sz="2400" dirty="0">
                <a:latin typeface="Constantia"/>
                <a:cs typeface="Constantia"/>
              </a:rPr>
              <a:t>dan  gandar belakang </a:t>
            </a:r>
            <a:r>
              <a:rPr sz="2400" spc="-10" dirty="0">
                <a:latin typeface="Constantia"/>
                <a:cs typeface="Constantia"/>
              </a:rPr>
              <a:t>menempel </a:t>
            </a:r>
            <a:r>
              <a:rPr sz="2400" dirty="0">
                <a:latin typeface="Constantia"/>
                <a:cs typeface="Constantia"/>
              </a:rPr>
              <a:t>pada  </a:t>
            </a:r>
            <a:r>
              <a:rPr sz="2400" spc="-15" dirty="0">
                <a:latin typeface="Constantia"/>
                <a:cs typeface="Constantia"/>
              </a:rPr>
              <a:t>rel </a:t>
            </a:r>
            <a:r>
              <a:rPr sz="2400" spc="-45" dirty="0">
                <a:latin typeface="Constantia"/>
                <a:cs typeface="Constantia"/>
              </a:rPr>
              <a:t>luar. </a:t>
            </a:r>
            <a:r>
              <a:rPr sz="2400" spc="-15" dirty="0">
                <a:latin typeface="Constantia"/>
                <a:cs typeface="Constantia"/>
              </a:rPr>
              <a:t>Posisi </a:t>
            </a:r>
            <a:r>
              <a:rPr sz="2400" spc="-5" dirty="0">
                <a:latin typeface="Constantia"/>
                <a:cs typeface="Constantia"/>
              </a:rPr>
              <a:t>ini </a:t>
            </a:r>
            <a:r>
              <a:rPr sz="2400" dirty="0">
                <a:latin typeface="Constantia"/>
                <a:cs typeface="Constantia"/>
              </a:rPr>
              <a:t>dapat </a:t>
            </a:r>
            <a:r>
              <a:rPr sz="2400" spc="-10" dirty="0">
                <a:latin typeface="Constantia"/>
                <a:cs typeface="Constantia"/>
              </a:rPr>
              <a:t>terjadi  </a:t>
            </a:r>
            <a:r>
              <a:rPr sz="2400" dirty="0">
                <a:latin typeface="Constantia"/>
                <a:cs typeface="Constantia"/>
              </a:rPr>
              <a:t>pada </a:t>
            </a:r>
            <a:r>
              <a:rPr sz="2400" spc="-15" dirty="0">
                <a:latin typeface="Constantia"/>
                <a:cs typeface="Constantia"/>
              </a:rPr>
              <a:t>kereta/gerbong </a:t>
            </a:r>
            <a:r>
              <a:rPr sz="2400" spc="-5" dirty="0">
                <a:latin typeface="Constantia"/>
                <a:cs typeface="Constantia"/>
              </a:rPr>
              <a:t>dengan  </a:t>
            </a:r>
            <a:r>
              <a:rPr sz="2400" spc="-15" dirty="0">
                <a:latin typeface="Constantia"/>
                <a:cs typeface="Constantia"/>
              </a:rPr>
              <a:t>kecepatan </a:t>
            </a:r>
            <a:r>
              <a:rPr sz="2400" spc="-5" dirty="0">
                <a:latin typeface="Constantia"/>
                <a:cs typeface="Constantia"/>
              </a:rPr>
              <a:t>yang tinggi. </a:t>
            </a:r>
            <a:r>
              <a:rPr sz="2400" spc="-15" dirty="0">
                <a:latin typeface="Constantia"/>
                <a:cs typeface="Constantia"/>
              </a:rPr>
              <a:t>Posisi </a:t>
            </a:r>
            <a:r>
              <a:rPr sz="2400" dirty="0">
                <a:latin typeface="Constantia"/>
                <a:cs typeface="Constantia"/>
              </a:rPr>
              <a:t>4 </a:t>
            </a:r>
            <a:r>
              <a:rPr sz="2400" spc="-10" dirty="0">
                <a:latin typeface="Constantia"/>
                <a:cs typeface="Constantia"/>
              </a:rPr>
              <a:t>ini  </a:t>
            </a:r>
            <a:r>
              <a:rPr sz="2400" spc="-5" dirty="0">
                <a:latin typeface="Constantia"/>
                <a:cs typeface="Constantia"/>
              </a:rPr>
              <a:t>disebut Jalan </a:t>
            </a:r>
            <a:r>
              <a:rPr sz="2400" spc="-40" dirty="0">
                <a:latin typeface="Constantia"/>
                <a:cs typeface="Constantia"/>
              </a:rPr>
              <a:t>Tali</a:t>
            </a:r>
            <a:r>
              <a:rPr sz="2400" spc="-200" dirty="0">
                <a:latin typeface="Constantia"/>
                <a:cs typeface="Constantia"/>
              </a:rPr>
              <a:t> </a:t>
            </a:r>
            <a:r>
              <a:rPr sz="2400" spc="-40" dirty="0">
                <a:latin typeface="Constantia"/>
                <a:cs typeface="Constantia"/>
              </a:rPr>
              <a:t>Busur.</a:t>
            </a:r>
            <a:endParaRPr sz="2400">
              <a:latin typeface="Constantia"/>
              <a:cs typeface="Constanti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292090" y="1556766"/>
            <a:ext cx="3663061" cy="216026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285104" y="4293069"/>
            <a:ext cx="3679444" cy="20162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488680" y="6556226"/>
            <a:ext cx="24130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720">
              <a:lnSpc>
                <a:spcPts val="1240"/>
              </a:lnSpc>
            </a:pPr>
            <a:fld id="{81D60167-4931-47E6-BA6A-407CBD079E47}" type="slidenum">
              <a:rPr sz="1200" dirty="0">
                <a:solidFill>
                  <a:srgbClr val="045C75"/>
                </a:solidFill>
                <a:latin typeface="Constantia"/>
                <a:cs typeface="Constantia"/>
              </a:rPr>
              <a:t>47</a:t>
            </a:fld>
            <a:endParaRPr sz="12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44801" y="551116"/>
            <a:ext cx="4167504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20" dirty="0"/>
              <a:t>Pelebaran</a:t>
            </a:r>
            <a:r>
              <a:rPr sz="4800" spc="-75" dirty="0"/>
              <a:t> </a:t>
            </a:r>
            <a:r>
              <a:rPr sz="4800" spc="-10" dirty="0"/>
              <a:t>Sepur</a:t>
            </a:r>
            <a:endParaRPr sz="4800"/>
          </a:p>
        </p:txBody>
      </p:sp>
      <p:sp>
        <p:nvSpPr>
          <p:cNvPr id="5" name="object 5"/>
          <p:cNvSpPr txBox="1"/>
          <p:nvPr/>
        </p:nvSpPr>
        <p:spPr>
          <a:xfrm>
            <a:off x="8488680" y="6556226"/>
            <a:ext cx="24130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720">
              <a:lnSpc>
                <a:spcPts val="1240"/>
              </a:lnSpc>
            </a:pPr>
            <a:fld id="{81D60167-4931-47E6-BA6A-407CBD079E47}" type="slidenum">
              <a:rPr sz="1200" dirty="0">
                <a:solidFill>
                  <a:srgbClr val="045C75"/>
                </a:solidFill>
                <a:latin typeface="Constantia"/>
                <a:cs typeface="Constantia"/>
              </a:rPr>
              <a:t>48</a:t>
            </a:fld>
            <a:endParaRPr sz="1200">
              <a:latin typeface="Constantia"/>
              <a:cs typeface="Constant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02272" y="1642109"/>
            <a:ext cx="8423275" cy="3478529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287020" marR="5080" indent="-274955" algn="just">
              <a:lnSpc>
                <a:spcPct val="100400"/>
              </a:lnSpc>
              <a:spcBef>
                <a:spcPts val="85"/>
              </a:spcBef>
              <a:buClr>
                <a:srgbClr val="C00000"/>
              </a:buClr>
              <a:buFont typeface="Wingdings 2"/>
              <a:buChar char=""/>
              <a:tabLst>
                <a:tab pos="287655" algn="l"/>
              </a:tabLst>
            </a:pPr>
            <a:r>
              <a:rPr sz="2400" spc="-20" dirty="0">
                <a:latin typeface="Constantia"/>
                <a:cs typeface="Constantia"/>
              </a:rPr>
              <a:t>Gaya </a:t>
            </a:r>
            <a:r>
              <a:rPr sz="2400" spc="-15" dirty="0">
                <a:latin typeface="Constantia"/>
                <a:cs typeface="Constantia"/>
              </a:rPr>
              <a:t>tekan </a:t>
            </a:r>
            <a:r>
              <a:rPr sz="2400" spc="-5" dirty="0">
                <a:latin typeface="Constantia"/>
                <a:cs typeface="Constantia"/>
              </a:rPr>
              <a:t>yang ditimbukan </a:t>
            </a:r>
            <a:r>
              <a:rPr sz="2400" dirty="0">
                <a:latin typeface="Constantia"/>
                <a:cs typeface="Constantia"/>
              </a:rPr>
              <a:t>akibat </a:t>
            </a:r>
            <a:r>
              <a:rPr sz="2400" spc="-10" dirty="0">
                <a:latin typeface="Constantia"/>
                <a:cs typeface="Constantia"/>
              </a:rPr>
              <a:t>terjadi kondisi</a:t>
            </a:r>
            <a:r>
              <a:rPr sz="2400" spc="-155" dirty="0">
                <a:latin typeface="Constantia"/>
                <a:cs typeface="Constantia"/>
              </a:rPr>
              <a:t> </a:t>
            </a:r>
            <a:r>
              <a:rPr sz="2400" spc="-10" dirty="0">
                <a:latin typeface="Constantia"/>
                <a:cs typeface="Constantia"/>
              </a:rPr>
              <a:t>terjepitnya  roda </a:t>
            </a:r>
            <a:r>
              <a:rPr sz="2400" spc="-15" dirty="0">
                <a:latin typeface="Constantia"/>
                <a:cs typeface="Constantia"/>
              </a:rPr>
              <a:t>kereta/gerbong </a:t>
            </a:r>
            <a:r>
              <a:rPr sz="2400" dirty="0">
                <a:latin typeface="Constantia"/>
                <a:cs typeface="Constantia"/>
              </a:rPr>
              <a:t>akan </a:t>
            </a:r>
            <a:r>
              <a:rPr sz="2400" spc="-5" dirty="0">
                <a:latin typeface="Constantia"/>
                <a:cs typeface="Constantia"/>
              </a:rPr>
              <a:t>mengakibatkan </a:t>
            </a:r>
            <a:r>
              <a:rPr sz="2400" b="1" spc="-10" dirty="0">
                <a:solidFill>
                  <a:srgbClr val="C00000"/>
                </a:solidFill>
                <a:latin typeface="Constantia"/>
                <a:cs typeface="Constantia"/>
              </a:rPr>
              <a:t>keausan </a:t>
            </a:r>
            <a:r>
              <a:rPr sz="2400" b="1" spc="-15" dirty="0">
                <a:solidFill>
                  <a:srgbClr val="C00000"/>
                </a:solidFill>
                <a:latin typeface="Constantia"/>
                <a:cs typeface="Constantia"/>
              </a:rPr>
              <a:t>rel </a:t>
            </a:r>
            <a:r>
              <a:rPr sz="2400" dirty="0">
                <a:latin typeface="Constantia"/>
                <a:cs typeface="Constantia"/>
              </a:rPr>
              <a:t>dan </a:t>
            </a:r>
            <a:r>
              <a:rPr sz="2400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2400" b="1" spc="-15" dirty="0">
                <a:solidFill>
                  <a:srgbClr val="C00000"/>
                </a:solidFill>
                <a:latin typeface="Constantia"/>
                <a:cs typeface="Constantia"/>
              </a:rPr>
              <a:t>roda </a:t>
            </a:r>
            <a:r>
              <a:rPr sz="2400" dirty="0">
                <a:latin typeface="Wingdings"/>
                <a:cs typeface="Wingdings"/>
              </a:rPr>
              <a:t>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Constantia"/>
                <a:cs typeface="Constantia"/>
              </a:rPr>
              <a:t>perlu </a:t>
            </a:r>
            <a:r>
              <a:rPr sz="2400" spc="-5" dirty="0">
                <a:latin typeface="Constantia"/>
                <a:cs typeface="Constantia"/>
              </a:rPr>
              <a:t>dilakukan </a:t>
            </a:r>
            <a:r>
              <a:rPr sz="2400" spc="-10" dirty="0">
                <a:latin typeface="Constantia"/>
                <a:cs typeface="Constantia"/>
              </a:rPr>
              <a:t>perlebaran </a:t>
            </a:r>
            <a:r>
              <a:rPr sz="2400" dirty="0">
                <a:latin typeface="Constantia"/>
                <a:cs typeface="Constantia"/>
              </a:rPr>
              <a:t>pada</a:t>
            </a:r>
            <a:r>
              <a:rPr sz="2400" spc="-340" dirty="0">
                <a:latin typeface="Constantia"/>
                <a:cs typeface="Constantia"/>
              </a:rPr>
              <a:t> </a:t>
            </a:r>
            <a:r>
              <a:rPr sz="2400" spc="-40" dirty="0">
                <a:latin typeface="Constantia"/>
                <a:cs typeface="Constantia"/>
              </a:rPr>
              <a:t>sepur.</a:t>
            </a:r>
            <a:endParaRPr sz="2400">
              <a:latin typeface="Constantia"/>
              <a:cs typeface="Constantia"/>
            </a:endParaRPr>
          </a:p>
          <a:p>
            <a:pPr marL="287020" indent="-274955">
              <a:lnSpc>
                <a:spcPct val="100000"/>
              </a:lnSpc>
              <a:spcBef>
                <a:spcPts val="2385"/>
              </a:spcBef>
              <a:buClr>
                <a:srgbClr val="C00000"/>
              </a:buClr>
              <a:buFont typeface="Wingdings 2"/>
              <a:buChar char=""/>
              <a:tabLst>
                <a:tab pos="287655" algn="l"/>
              </a:tabLst>
            </a:pPr>
            <a:r>
              <a:rPr sz="2400" spc="-10" dirty="0">
                <a:latin typeface="Constantia"/>
                <a:cs typeface="Constantia"/>
              </a:rPr>
              <a:t>Ukuran</a:t>
            </a:r>
            <a:r>
              <a:rPr sz="2400" spc="-65" dirty="0">
                <a:latin typeface="Constantia"/>
                <a:cs typeface="Constantia"/>
              </a:rPr>
              <a:t> </a:t>
            </a:r>
            <a:r>
              <a:rPr sz="2400" spc="-10" dirty="0">
                <a:latin typeface="Constantia"/>
                <a:cs typeface="Constantia"/>
              </a:rPr>
              <a:t>perlebaran</a:t>
            </a:r>
            <a:r>
              <a:rPr sz="2400" spc="-90" dirty="0">
                <a:latin typeface="Constantia"/>
                <a:cs typeface="Constantia"/>
              </a:rPr>
              <a:t> </a:t>
            </a:r>
            <a:r>
              <a:rPr sz="2400" spc="-5" dirty="0">
                <a:latin typeface="Constantia"/>
                <a:cs typeface="Constantia"/>
              </a:rPr>
              <a:t>sepur</a:t>
            </a:r>
            <a:r>
              <a:rPr sz="2400" spc="-145" dirty="0">
                <a:latin typeface="Constantia"/>
                <a:cs typeface="Constantia"/>
              </a:rPr>
              <a:t> </a:t>
            </a:r>
            <a:r>
              <a:rPr sz="2400" spc="-5" dirty="0">
                <a:latin typeface="Constantia"/>
                <a:cs typeface="Constantia"/>
              </a:rPr>
              <a:t>dipengaruhi</a:t>
            </a:r>
            <a:r>
              <a:rPr sz="2400" spc="-65" dirty="0">
                <a:latin typeface="Constantia"/>
                <a:cs typeface="Constantia"/>
              </a:rPr>
              <a:t> </a:t>
            </a:r>
            <a:r>
              <a:rPr sz="2400" spc="-5" dirty="0">
                <a:latin typeface="Constantia"/>
                <a:cs typeface="Constantia"/>
              </a:rPr>
              <a:t>oleh</a:t>
            </a:r>
            <a:r>
              <a:rPr sz="2400" spc="-35" dirty="0">
                <a:latin typeface="Constantia"/>
                <a:cs typeface="Constantia"/>
              </a:rPr>
              <a:t> </a:t>
            </a:r>
            <a:r>
              <a:rPr sz="2400" spc="-10" dirty="0">
                <a:latin typeface="Constantia"/>
                <a:cs typeface="Constantia"/>
              </a:rPr>
              <a:t>beberapa</a:t>
            </a:r>
            <a:r>
              <a:rPr sz="2400" spc="-85" dirty="0">
                <a:latin typeface="Constantia"/>
                <a:cs typeface="Constantia"/>
              </a:rPr>
              <a:t> </a:t>
            </a:r>
            <a:r>
              <a:rPr sz="2400" spc="-10" dirty="0">
                <a:latin typeface="Constantia"/>
                <a:cs typeface="Constantia"/>
              </a:rPr>
              <a:t>faktor</a:t>
            </a:r>
            <a:r>
              <a:rPr sz="2400" spc="-65" dirty="0">
                <a:latin typeface="Constantia"/>
                <a:cs typeface="Constantia"/>
              </a:rPr>
              <a:t> </a:t>
            </a:r>
            <a:r>
              <a:rPr sz="2400" dirty="0">
                <a:latin typeface="Constantia"/>
                <a:cs typeface="Constantia"/>
              </a:rPr>
              <a:t>:</a:t>
            </a:r>
            <a:endParaRPr sz="2400">
              <a:latin typeface="Constantia"/>
              <a:cs typeface="Constantia"/>
            </a:endParaRPr>
          </a:p>
          <a:p>
            <a:pPr marL="652780" lvl="1" indent="-247015">
              <a:lnSpc>
                <a:spcPct val="100000"/>
              </a:lnSpc>
              <a:spcBef>
                <a:spcPts val="580"/>
              </a:spcBef>
              <a:buClr>
                <a:srgbClr val="C00000"/>
              </a:buClr>
              <a:buSzPct val="85416"/>
              <a:buFont typeface="Vladimir Script"/>
              <a:buChar char="—"/>
              <a:tabLst>
                <a:tab pos="653415" algn="l"/>
              </a:tabLst>
            </a:pPr>
            <a:r>
              <a:rPr sz="2400" spc="-5" dirty="0">
                <a:latin typeface="Constantia"/>
                <a:cs typeface="Constantia"/>
              </a:rPr>
              <a:t>Jari-jari lengkung</a:t>
            </a:r>
            <a:r>
              <a:rPr sz="2400" spc="-15" dirty="0">
                <a:latin typeface="Constantia"/>
                <a:cs typeface="Constantia"/>
              </a:rPr>
              <a:t> </a:t>
            </a:r>
            <a:r>
              <a:rPr sz="2400" dirty="0">
                <a:latin typeface="Constantia"/>
                <a:cs typeface="Constantia"/>
              </a:rPr>
              <a:t>horizontal</a:t>
            </a:r>
            <a:endParaRPr sz="2400">
              <a:latin typeface="Constantia"/>
              <a:cs typeface="Constantia"/>
            </a:endParaRPr>
          </a:p>
          <a:p>
            <a:pPr marL="652780" lvl="1" indent="-247015">
              <a:lnSpc>
                <a:spcPct val="100000"/>
              </a:lnSpc>
              <a:spcBef>
                <a:spcPts val="585"/>
              </a:spcBef>
              <a:buClr>
                <a:srgbClr val="C00000"/>
              </a:buClr>
              <a:buSzPct val="85416"/>
              <a:buFont typeface="Vladimir Script"/>
              <a:buChar char="—"/>
              <a:tabLst>
                <a:tab pos="653415" algn="l"/>
                <a:tab pos="6113145" algn="l"/>
              </a:tabLst>
            </a:pPr>
            <a:r>
              <a:rPr sz="2400" spc="-15" dirty="0">
                <a:latin typeface="Constantia"/>
                <a:cs typeface="Constantia"/>
              </a:rPr>
              <a:t>Jarak </a:t>
            </a:r>
            <a:r>
              <a:rPr sz="2400" dirty="0">
                <a:latin typeface="Constantia"/>
                <a:cs typeface="Constantia"/>
              </a:rPr>
              <a:t>gandar </a:t>
            </a:r>
            <a:r>
              <a:rPr sz="2400" spc="-5" dirty="0">
                <a:latin typeface="Constantia"/>
                <a:cs typeface="Constantia"/>
              </a:rPr>
              <a:t>depan </a:t>
            </a:r>
            <a:r>
              <a:rPr sz="2400" dirty="0">
                <a:latin typeface="Constantia"/>
                <a:cs typeface="Constantia"/>
              </a:rPr>
              <a:t>dan</a:t>
            </a:r>
            <a:r>
              <a:rPr sz="2400" spc="-400" dirty="0">
                <a:latin typeface="Constantia"/>
                <a:cs typeface="Constantia"/>
              </a:rPr>
              <a:t> </a:t>
            </a:r>
            <a:r>
              <a:rPr sz="2400" dirty="0">
                <a:latin typeface="Constantia"/>
                <a:cs typeface="Constantia"/>
              </a:rPr>
              <a:t>gandar</a:t>
            </a:r>
            <a:r>
              <a:rPr sz="2400" spc="-80" dirty="0">
                <a:latin typeface="Constantia"/>
                <a:cs typeface="Constantia"/>
              </a:rPr>
              <a:t> </a:t>
            </a:r>
            <a:r>
              <a:rPr sz="2400" spc="-5" dirty="0">
                <a:latin typeface="Constantia"/>
                <a:cs typeface="Constantia"/>
              </a:rPr>
              <a:t>belakang	</a:t>
            </a:r>
            <a:r>
              <a:rPr sz="2400" dirty="0">
                <a:latin typeface="Constantia"/>
                <a:cs typeface="Constantia"/>
              </a:rPr>
              <a:t>pada</a:t>
            </a:r>
            <a:r>
              <a:rPr sz="2400" spc="-145" dirty="0">
                <a:latin typeface="Constantia"/>
                <a:cs typeface="Constantia"/>
              </a:rPr>
              <a:t> </a:t>
            </a:r>
            <a:r>
              <a:rPr sz="2400" dirty="0">
                <a:latin typeface="Constantia"/>
                <a:cs typeface="Constantia"/>
              </a:rPr>
              <a:t>gambar</a:t>
            </a:r>
            <a:endParaRPr sz="2400">
              <a:latin typeface="Constantia"/>
              <a:cs typeface="Constantia"/>
            </a:endParaRPr>
          </a:p>
          <a:p>
            <a:pPr marL="652780">
              <a:lnSpc>
                <a:spcPct val="100000"/>
              </a:lnSpc>
            </a:pPr>
            <a:r>
              <a:rPr sz="2400" spc="-15" dirty="0">
                <a:latin typeface="Constantia"/>
                <a:cs typeface="Constantia"/>
              </a:rPr>
              <a:t>teguh</a:t>
            </a:r>
            <a:endParaRPr sz="2400">
              <a:latin typeface="Constantia"/>
              <a:cs typeface="Constantia"/>
            </a:endParaRPr>
          </a:p>
          <a:p>
            <a:pPr marL="652780" lvl="1" indent="-247015">
              <a:lnSpc>
                <a:spcPct val="100000"/>
              </a:lnSpc>
              <a:spcBef>
                <a:spcPts val="580"/>
              </a:spcBef>
              <a:buClr>
                <a:srgbClr val="C00000"/>
              </a:buClr>
              <a:buSzPct val="85416"/>
              <a:buFont typeface="Vladimir Script"/>
              <a:buChar char="—"/>
              <a:tabLst>
                <a:tab pos="653415" algn="l"/>
              </a:tabLst>
            </a:pPr>
            <a:r>
              <a:rPr sz="2400" spc="-10" dirty="0">
                <a:latin typeface="Constantia"/>
                <a:cs typeface="Constantia"/>
              </a:rPr>
              <a:t>Kondisi keausan roda </a:t>
            </a:r>
            <a:r>
              <a:rPr sz="2400" spc="-25" dirty="0">
                <a:latin typeface="Constantia"/>
                <a:cs typeface="Constantia"/>
              </a:rPr>
              <a:t>kereta </a:t>
            </a:r>
            <a:r>
              <a:rPr sz="2400" dirty="0">
                <a:latin typeface="Constantia"/>
                <a:cs typeface="Constantia"/>
              </a:rPr>
              <a:t>dan</a:t>
            </a:r>
            <a:r>
              <a:rPr sz="2400" spc="-245" dirty="0">
                <a:latin typeface="Constantia"/>
                <a:cs typeface="Constantia"/>
              </a:rPr>
              <a:t> </a:t>
            </a:r>
            <a:r>
              <a:rPr sz="2400" spc="-15" dirty="0">
                <a:latin typeface="Constantia"/>
                <a:cs typeface="Constantia"/>
              </a:rPr>
              <a:t>rel</a:t>
            </a:r>
            <a:endParaRPr sz="24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42514" y="104711"/>
            <a:ext cx="6280785" cy="13677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86460" marR="5080" indent="-874394">
              <a:lnSpc>
                <a:spcPct val="100000"/>
              </a:lnSpc>
              <a:spcBef>
                <a:spcPts val="100"/>
              </a:spcBef>
            </a:pPr>
            <a:r>
              <a:rPr sz="4400" spc="-25" dirty="0"/>
              <a:t>Ukuran </a:t>
            </a:r>
            <a:r>
              <a:rPr sz="4400" spc="-5" dirty="0"/>
              <a:t>Gandar </a:t>
            </a:r>
            <a:r>
              <a:rPr sz="4400" spc="-80" dirty="0"/>
              <a:t>Teguh </a:t>
            </a:r>
            <a:r>
              <a:rPr sz="4400" spc="-15" dirty="0"/>
              <a:t>yang  </a:t>
            </a:r>
            <a:r>
              <a:rPr sz="4400" spc="-5" dirty="0"/>
              <a:t>digunakan </a:t>
            </a:r>
            <a:r>
              <a:rPr sz="4400" dirty="0"/>
              <a:t>di</a:t>
            </a:r>
            <a:r>
              <a:rPr sz="4400" spc="-60" dirty="0"/>
              <a:t> </a:t>
            </a:r>
            <a:r>
              <a:rPr sz="4400" dirty="0"/>
              <a:t>Indonesia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402272" y="1570037"/>
            <a:ext cx="841311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7020" marR="5080" indent="-274955" algn="just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Font typeface="Wingdings 2"/>
              <a:buChar char=""/>
              <a:tabLst>
                <a:tab pos="287655" algn="l"/>
              </a:tabLst>
            </a:pPr>
            <a:r>
              <a:rPr sz="2400" spc="-10" dirty="0">
                <a:latin typeface="Constantia"/>
                <a:cs typeface="Constantia"/>
              </a:rPr>
              <a:t>Penetapan besarnya </a:t>
            </a:r>
            <a:r>
              <a:rPr sz="2400" spc="-5" dirty="0">
                <a:latin typeface="Constantia"/>
                <a:cs typeface="Constantia"/>
              </a:rPr>
              <a:t>pelebaran sepur </a:t>
            </a:r>
            <a:r>
              <a:rPr sz="2400" dirty="0">
                <a:latin typeface="Constantia"/>
                <a:cs typeface="Constantia"/>
              </a:rPr>
              <a:t>PT </a:t>
            </a:r>
            <a:r>
              <a:rPr sz="2400" spc="-20" dirty="0">
                <a:latin typeface="Constantia"/>
                <a:cs typeface="Constantia"/>
              </a:rPr>
              <a:t>Kereta </a:t>
            </a:r>
            <a:r>
              <a:rPr sz="2400" spc="-10" dirty="0">
                <a:latin typeface="Constantia"/>
                <a:cs typeface="Constantia"/>
              </a:rPr>
              <a:t>Api </a:t>
            </a:r>
            <a:r>
              <a:rPr sz="2400" spc="-20" dirty="0">
                <a:latin typeface="Constantia"/>
                <a:cs typeface="Constantia"/>
              </a:rPr>
              <a:t>(Persero)  </a:t>
            </a:r>
            <a:r>
              <a:rPr sz="2400" dirty="0">
                <a:latin typeface="Constantia"/>
                <a:cs typeface="Constantia"/>
              </a:rPr>
              <a:t>dalam </a:t>
            </a:r>
            <a:r>
              <a:rPr sz="2400" i="1" spc="-20" dirty="0">
                <a:latin typeface="Constantia"/>
                <a:cs typeface="Constantia"/>
              </a:rPr>
              <a:t>Peraturan </a:t>
            </a:r>
            <a:r>
              <a:rPr sz="2400" i="1" dirty="0">
                <a:latin typeface="Constantia"/>
                <a:cs typeface="Constantia"/>
              </a:rPr>
              <a:t>Dinas nomor </a:t>
            </a:r>
            <a:r>
              <a:rPr sz="2400" i="1" spc="-10" dirty="0">
                <a:latin typeface="Constantia"/>
                <a:cs typeface="Constantia"/>
              </a:rPr>
              <a:t>10 </a:t>
            </a:r>
            <a:r>
              <a:rPr sz="2400" spc="-5" dirty="0">
                <a:latin typeface="Constantia"/>
                <a:cs typeface="Constantia"/>
              </a:rPr>
              <a:t>menggunakan </a:t>
            </a:r>
            <a:r>
              <a:rPr sz="2400" spc="-10" dirty="0">
                <a:latin typeface="Constantia"/>
                <a:cs typeface="Constantia"/>
              </a:rPr>
              <a:t>ukuran-  ukuran</a:t>
            </a:r>
            <a:r>
              <a:rPr sz="2400" spc="-30" dirty="0">
                <a:latin typeface="Constantia"/>
                <a:cs typeface="Constantia"/>
              </a:rPr>
              <a:t> </a:t>
            </a:r>
            <a:r>
              <a:rPr sz="2400" dirty="0">
                <a:latin typeface="Constantia"/>
                <a:cs typeface="Constantia"/>
              </a:rPr>
              <a:t>:</a:t>
            </a:r>
            <a:endParaRPr sz="2400">
              <a:latin typeface="Constantia"/>
              <a:cs typeface="Constanti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273422" y="2780893"/>
            <a:ext cx="6948362" cy="39128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488680" y="6556226"/>
            <a:ext cx="24130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720">
              <a:lnSpc>
                <a:spcPts val="1240"/>
              </a:lnSpc>
            </a:pPr>
            <a:fld id="{81D60167-4931-47E6-BA6A-407CBD079E47}" type="slidenum">
              <a:rPr sz="1200" dirty="0">
                <a:solidFill>
                  <a:srgbClr val="045C75"/>
                </a:solidFill>
                <a:latin typeface="Constantia"/>
                <a:cs typeface="Constantia"/>
              </a:rPr>
              <a:t>49</a:t>
            </a:fld>
            <a:endParaRPr sz="12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18490" y="4467479"/>
            <a:ext cx="8444865" cy="2160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onstantia"/>
                <a:cs typeface="Constantia"/>
              </a:rPr>
              <a:t>dengan</a:t>
            </a:r>
            <a:r>
              <a:rPr sz="2000" spc="-3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  <a:p>
            <a:pPr marL="276225" marR="5080">
              <a:lnSpc>
                <a:spcPct val="100000"/>
              </a:lnSpc>
              <a:tabLst>
                <a:tab pos="736600" algn="l"/>
              </a:tabLst>
            </a:pPr>
            <a:r>
              <a:rPr sz="2000" dirty="0">
                <a:latin typeface="Constantia"/>
                <a:cs typeface="Constantia"/>
              </a:rPr>
              <a:t>u	: </a:t>
            </a:r>
            <a:r>
              <a:rPr sz="2000" spc="-10" dirty="0">
                <a:latin typeface="Constantia"/>
                <a:cs typeface="Constantia"/>
              </a:rPr>
              <a:t>jarak</a:t>
            </a:r>
            <a:r>
              <a:rPr sz="2000" spc="-80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antara</a:t>
            </a:r>
            <a:r>
              <a:rPr sz="2000" spc="-70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titik</a:t>
            </a:r>
            <a:r>
              <a:rPr sz="2000" spc="-60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sentuh</a:t>
            </a:r>
            <a:r>
              <a:rPr sz="2000" spc="-25" dirty="0">
                <a:latin typeface="Constantia"/>
                <a:cs typeface="Constantia"/>
              </a:rPr>
              <a:t> </a:t>
            </a:r>
            <a:r>
              <a:rPr sz="2000" spc="30" dirty="0">
                <a:latin typeface="Constantia"/>
                <a:cs typeface="Constantia"/>
              </a:rPr>
              <a:t>flens</a:t>
            </a:r>
            <a:r>
              <a:rPr sz="2000" spc="-55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roda</a:t>
            </a:r>
            <a:r>
              <a:rPr sz="2000" spc="-10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dengan</a:t>
            </a:r>
            <a:r>
              <a:rPr sz="2000" spc="-70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tengah-tengah</a:t>
            </a:r>
            <a:r>
              <a:rPr sz="2000" spc="-8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gandar</a:t>
            </a:r>
            <a:r>
              <a:rPr sz="2000" spc="-9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(m)  d	: </a:t>
            </a:r>
            <a:r>
              <a:rPr sz="2000" spc="-10" dirty="0">
                <a:latin typeface="Constantia"/>
                <a:cs typeface="Constantia"/>
              </a:rPr>
              <a:t>jarak </a:t>
            </a:r>
            <a:r>
              <a:rPr sz="2000" dirty="0">
                <a:latin typeface="Constantia"/>
                <a:cs typeface="Constantia"/>
              </a:rPr>
              <a:t>gandar</a:t>
            </a:r>
            <a:r>
              <a:rPr sz="2000" spc="-15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(m)</a:t>
            </a:r>
            <a:endParaRPr sz="2000">
              <a:latin typeface="Constantia"/>
              <a:cs typeface="Constantia"/>
            </a:endParaRPr>
          </a:p>
          <a:p>
            <a:pPr marL="276225">
              <a:lnSpc>
                <a:spcPct val="100000"/>
              </a:lnSpc>
              <a:tabLst>
                <a:tab pos="736600" algn="l"/>
              </a:tabLst>
            </a:pPr>
            <a:r>
              <a:rPr sz="2000" dirty="0">
                <a:latin typeface="Constantia"/>
                <a:cs typeface="Constantia"/>
              </a:rPr>
              <a:t>c	: </a:t>
            </a:r>
            <a:r>
              <a:rPr sz="2000" spc="-10" dirty="0">
                <a:latin typeface="Constantia"/>
                <a:cs typeface="Constantia"/>
              </a:rPr>
              <a:t>kelonggaran </a:t>
            </a:r>
            <a:r>
              <a:rPr sz="2000" spc="30" dirty="0">
                <a:latin typeface="Constantia"/>
                <a:cs typeface="Constantia"/>
              </a:rPr>
              <a:t>flens</a:t>
            </a:r>
            <a:r>
              <a:rPr sz="2000" spc="-355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terhadap tepi rel </a:t>
            </a:r>
            <a:r>
              <a:rPr sz="2000" dirty="0">
                <a:latin typeface="Constantia"/>
                <a:cs typeface="Constantia"/>
              </a:rPr>
              <a:t>pada </a:t>
            </a:r>
            <a:r>
              <a:rPr sz="2000" spc="-5" dirty="0">
                <a:latin typeface="Constantia"/>
                <a:cs typeface="Constantia"/>
              </a:rPr>
              <a:t>sepur lurus </a:t>
            </a:r>
            <a:r>
              <a:rPr sz="2000" dirty="0">
                <a:latin typeface="Constantia"/>
                <a:cs typeface="Constantia"/>
              </a:rPr>
              <a:t>(mm)</a:t>
            </a:r>
            <a:endParaRPr sz="2000">
              <a:latin typeface="Constantia"/>
              <a:cs typeface="Constantia"/>
            </a:endParaRPr>
          </a:p>
          <a:p>
            <a:pPr marL="276225">
              <a:lnSpc>
                <a:spcPct val="100000"/>
              </a:lnSpc>
              <a:spcBef>
                <a:spcPts val="5"/>
              </a:spcBef>
              <a:tabLst>
                <a:tab pos="736600" algn="l"/>
              </a:tabLst>
            </a:pPr>
            <a:r>
              <a:rPr sz="2000" dirty="0">
                <a:latin typeface="Constantia"/>
                <a:cs typeface="Constantia"/>
              </a:rPr>
              <a:t>R	: </a:t>
            </a:r>
            <a:r>
              <a:rPr sz="2000" spc="-5" dirty="0">
                <a:latin typeface="Constantia"/>
                <a:cs typeface="Constantia"/>
              </a:rPr>
              <a:t>jari jari </a:t>
            </a:r>
            <a:r>
              <a:rPr sz="2000" spc="-10" dirty="0">
                <a:latin typeface="Constantia"/>
                <a:cs typeface="Constantia"/>
              </a:rPr>
              <a:t>lengkung</a:t>
            </a:r>
            <a:r>
              <a:rPr sz="2000" spc="-3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(m)</a:t>
            </a:r>
            <a:endParaRPr sz="2000">
              <a:latin typeface="Constantia"/>
              <a:cs typeface="Constantia"/>
            </a:endParaRPr>
          </a:p>
          <a:p>
            <a:pPr marL="276225" marR="4714875">
              <a:lnSpc>
                <a:spcPct val="100000"/>
              </a:lnSpc>
              <a:tabLst>
                <a:tab pos="736600" algn="l"/>
              </a:tabLst>
            </a:pPr>
            <a:r>
              <a:rPr sz="2000" dirty="0">
                <a:latin typeface="Constantia"/>
                <a:cs typeface="Constantia"/>
              </a:rPr>
              <a:t>P	: </a:t>
            </a:r>
            <a:r>
              <a:rPr sz="2000" spc="-10" dirty="0">
                <a:latin typeface="Constantia"/>
                <a:cs typeface="Constantia"/>
              </a:rPr>
              <a:t>perlebaran </a:t>
            </a:r>
            <a:r>
              <a:rPr sz="2000" spc="-5" dirty="0">
                <a:latin typeface="Constantia"/>
                <a:cs typeface="Constantia"/>
              </a:rPr>
              <a:t>sepur </a:t>
            </a:r>
            <a:r>
              <a:rPr sz="2000" dirty="0">
                <a:latin typeface="Constantia"/>
                <a:cs typeface="Constantia"/>
              </a:rPr>
              <a:t>(mm)  </a:t>
            </a:r>
            <a:r>
              <a:rPr sz="2000" spc="-15" dirty="0">
                <a:latin typeface="Constantia"/>
                <a:cs typeface="Constantia"/>
              </a:rPr>
              <a:t>Ru	</a:t>
            </a:r>
            <a:r>
              <a:rPr sz="2000" dirty="0">
                <a:latin typeface="Constantia"/>
                <a:cs typeface="Constantia"/>
              </a:rPr>
              <a:t>: </a:t>
            </a:r>
            <a:r>
              <a:rPr sz="2000" spc="-5" dirty="0">
                <a:latin typeface="Constantia"/>
                <a:cs typeface="Constantia"/>
              </a:rPr>
              <a:t>jari-jari lengkung </a:t>
            </a:r>
            <a:r>
              <a:rPr sz="2000" dirty="0">
                <a:latin typeface="Constantia"/>
                <a:cs typeface="Constantia"/>
              </a:rPr>
              <a:t>luar</a:t>
            </a:r>
            <a:r>
              <a:rPr sz="2000" spc="-14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(m)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863979" y="1340738"/>
            <a:ext cx="4940300" cy="32999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21347" y="512127"/>
            <a:ext cx="8068309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" dirty="0"/>
              <a:t>Gandar </a:t>
            </a:r>
            <a:r>
              <a:rPr sz="4400" spc="-15" dirty="0"/>
              <a:t>teguh </a:t>
            </a:r>
            <a:r>
              <a:rPr sz="4400" dirty="0"/>
              <a:t>dan </a:t>
            </a:r>
            <a:r>
              <a:rPr sz="4400" spc="-20" dirty="0"/>
              <a:t>rel </a:t>
            </a:r>
            <a:r>
              <a:rPr sz="4400" dirty="0"/>
              <a:t>pada posisi</a:t>
            </a:r>
            <a:r>
              <a:rPr sz="4400" spc="-40" dirty="0"/>
              <a:t> </a:t>
            </a:r>
            <a:r>
              <a:rPr sz="4400" dirty="0"/>
              <a:t>2</a:t>
            </a:r>
            <a:endParaRPr sz="4400"/>
          </a:p>
        </p:txBody>
      </p:sp>
      <p:sp>
        <p:nvSpPr>
          <p:cNvPr id="6" name="object 6"/>
          <p:cNvSpPr txBox="1"/>
          <p:nvPr/>
        </p:nvSpPr>
        <p:spPr>
          <a:xfrm>
            <a:off x="8488680" y="6556226"/>
            <a:ext cx="24130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720">
              <a:lnSpc>
                <a:spcPts val="1240"/>
              </a:lnSpc>
            </a:pPr>
            <a:fld id="{81D60167-4931-47E6-BA6A-407CBD079E47}" type="slidenum">
              <a:rPr sz="1200" dirty="0">
                <a:solidFill>
                  <a:srgbClr val="045C75"/>
                </a:solidFill>
                <a:latin typeface="Constantia"/>
                <a:cs typeface="Constantia"/>
              </a:rPr>
              <a:t>50</a:t>
            </a:fld>
            <a:endParaRPr sz="12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25157" y="5465445"/>
            <a:ext cx="294576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6200">
              <a:lnSpc>
                <a:spcPts val="1814"/>
              </a:lnSpc>
              <a:spcBef>
                <a:spcPts val="100"/>
              </a:spcBef>
              <a:tabLst>
                <a:tab pos="2345055" algn="l"/>
              </a:tabLst>
            </a:pPr>
            <a:r>
              <a:rPr sz="2000" dirty="0">
                <a:latin typeface="Constantia"/>
                <a:cs typeface="Constantia"/>
              </a:rPr>
              <a:t>( d + u </a:t>
            </a:r>
            <a:r>
              <a:rPr sz="2000" spc="-5" dirty="0">
                <a:latin typeface="Constantia"/>
                <a:cs typeface="Constantia"/>
              </a:rPr>
              <a:t>)</a:t>
            </a:r>
            <a:r>
              <a:rPr sz="2025" spc="-7" baseline="24691" dirty="0">
                <a:latin typeface="Constantia"/>
                <a:cs typeface="Constantia"/>
              </a:rPr>
              <a:t>2 </a:t>
            </a:r>
            <a:r>
              <a:rPr sz="2000" dirty="0">
                <a:latin typeface="Constantia"/>
                <a:cs typeface="Constantia"/>
              </a:rPr>
              <a:t>= R </a:t>
            </a:r>
            <a:r>
              <a:rPr sz="2025" spc="-7" baseline="24691" dirty="0">
                <a:latin typeface="Constantia"/>
                <a:cs typeface="Constantia"/>
              </a:rPr>
              <a:t>2 </a:t>
            </a:r>
            <a:r>
              <a:rPr sz="2000" dirty="0">
                <a:latin typeface="Constantia"/>
                <a:cs typeface="Constantia"/>
              </a:rPr>
              <a:t>–</a:t>
            </a:r>
            <a:r>
              <a:rPr sz="2000" spc="42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( R	– s</a:t>
            </a:r>
            <a:r>
              <a:rPr sz="2000" spc="-135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)</a:t>
            </a:r>
            <a:r>
              <a:rPr sz="2025" spc="-7" baseline="24691" dirty="0">
                <a:latin typeface="Constantia"/>
                <a:cs typeface="Constantia"/>
              </a:rPr>
              <a:t>2</a:t>
            </a:r>
            <a:endParaRPr sz="2025" baseline="24691">
              <a:latin typeface="Constantia"/>
              <a:cs typeface="Constantia"/>
            </a:endParaRPr>
          </a:p>
          <a:p>
            <a:pPr marL="1440180">
              <a:lnSpc>
                <a:spcPts val="1035"/>
              </a:lnSpc>
              <a:tabLst>
                <a:tab pos="2187575" algn="l"/>
              </a:tabLst>
            </a:pPr>
            <a:r>
              <a:rPr sz="1350" spc="-10" dirty="0">
                <a:latin typeface="Constantia"/>
                <a:cs typeface="Constantia"/>
              </a:rPr>
              <a:t>u	u</a:t>
            </a:r>
            <a:endParaRPr sz="135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1550">
              <a:latin typeface="Constantia"/>
              <a:cs typeface="Constantia"/>
            </a:endParaRPr>
          </a:p>
          <a:p>
            <a:pPr marL="158750">
              <a:lnSpc>
                <a:spcPct val="100000"/>
              </a:lnSpc>
            </a:pPr>
            <a:r>
              <a:rPr sz="2000" dirty="0">
                <a:latin typeface="Constantia"/>
                <a:cs typeface="Constantia"/>
              </a:rPr>
              <a:t>( d + u ) = 2 . </a:t>
            </a:r>
            <a:r>
              <a:rPr sz="2000" spc="-20" dirty="0">
                <a:latin typeface="Constantia"/>
                <a:cs typeface="Constantia"/>
              </a:rPr>
              <a:t>R</a:t>
            </a:r>
            <a:r>
              <a:rPr sz="2025" spc="-30" baseline="-24691" dirty="0">
                <a:latin typeface="Constantia"/>
                <a:cs typeface="Constantia"/>
              </a:rPr>
              <a:t>u </a:t>
            </a:r>
            <a:r>
              <a:rPr sz="2000" dirty="0">
                <a:latin typeface="Constantia"/>
                <a:cs typeface="Constantia"/>
              </a:rPr>
              <a:t>. s –</a:t>
            </a:r>
            <a:r>
              <a:rPr sz="2000" spc="-320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s</a:t>
            </a:r>
            <a:r>
              <a:rPr sz="2025" spc="-15" baseline="24691" dirty="0">
                <a:latin typeface="Constantia"/>
                <a:cs typeface="Constantia"/>
              </a:rPr>
              <a:t>2</a:t>
            </a:r>
            <a:endParaRPr sz="2025" baseline="24691">
              <a:latin typeface="Constantia"/>
              <a:cs typeface="Constanti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62125" y="1491233"/>
            <a:ext cx="4970145" cy="395401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318766" y="0"/>
            <a:ext cx="6588125" cy="1245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01980">
              <a:lnSpc>
                <a:spcPct val="100000"/>
              </a:lnSpc>
              <a:spcBef>
                <a:spcPts val="100"/>
              </a:spcBef>
            </a:pPr>
            <a:r>
              <a:rPr sz="4000" spc="-20" dirty="0"/>
              <a:t>Penyederhanaan </a:t>
            </a:r>
            <a:r>
              <a:rPr sz="4000" dirty="0"/>
              <a:t>posisi </a:t>
            </a:r>
            <a:r>
              <a:rPr sz="4000" spc="-10" dirty="0"/>
              <a:t>roda  </a:t>
            </a:r>
            <a:r>
              <a:rPr sz="4000" spc="-5" dirty="0"/>
              <a:t>pada </a:t>
            </a:r>
            <a:r>
              <a:rPr sz="4000" spc="-15" dirty="0"/>
              <a:t>waktu melintasi</a:t>
            </a:r>
            <a:r>
              <a:rPr sz="4000" spc="25" dirty="0"/>
              <a:t> </a:t>
            </a:r>
            <a:r>
              <a:rPr sz="4000" spc="-10" dirty="0"/>
              <a:t>lengkung</a:t>
            </a:r>
            <a:endParaRPr sz="4000"/>
          </a:p>
        </p:txBody>
      </p:sp>
      <p:sp>
        <p:nvSpPr>
          <p:cNvPr id="6" name="object 6"/>
          <p:cNvSpPr txBox="1"/>
          <p:nvPr/>
        </p:nvSpPr>
        <p:spPr>
          <a:xfrm>
            <a:off x="8503919" y="6556226"/>
            <a:ext cx="22669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sz="1200" dirty="0">
                <a:solidFill>
                  <a:srgbClr val="045C75"/>
                </a:solidFill>
                <a:latin typeface="Constantia"/>
                <a:cs typeface="Constantia"/>
              </a:rPr>
              <a:t>51</a:t>
            </a:fld>
            <a:endParaRPr sz="12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85457" y="1298066"/>
            <a:ext cx="7997190" cy="2143125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63500">
              <a:lnSpc>
                <a:spcPct val="100000"/>
              </a:lnSpc>
              <a:spcBef>
                <a:spcPts val="580"/>
              </a:spcBef>
            </a:pPr>
            <a:r>
              <a:rPr sz="2000" spc="-10" dirty="0">
                <a:latin typeface="Constantia"/>
                <a:cs typeface="Constantia"/>
              </a:rPr>
              <a:t>Berdasarkan </a:t>
            </a:r>
            <a:r>
              <a:rPr sz="2000" spc="-5" dirty="0">
                <a:latin typeface="Constantia"/>
                <a:cs typeface="Constantia"/>
              </a:rPr>
              <a:t>beberapa pertimbangan</a:t>
            </a:r>
            <a:r>
              <a:rPr sz="2000" spc="-10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  <a:p>
            <a:pPr marL="607060" indent="-246379">
              <a:lnSpc>
                <a:spcPct val="100000"/>
              </a:lnSpc>
              <a:spcBef>
                <a:spcPts val="480"/>
              </a:spcBef>
              <a:buClr>
                <a:srgbClr val="C00000"/>
              </a:buClr>
              <a:buSzPct val="85000"/>
              <a:buFont typeface="Wingdings 2"/>
              <a:buChar char=""/>
              <a:tabLst>
                <a:tab pos="607060" algn="l"/>
              </a:tabLst>
            </a:pPr>
            <a:r>
              <a:rPr sz="2000" spc="-5" dirty="0">
                <a:latin typeface="Constantia"/>
                <a:cs typeface="Constantia"/>
              </a:rPr>
              <a:t>nilai </a:t>
            </a:r>
            <a:r>
              <a:rPr sz="2000" spc="65" dirty="0">
                <a:latin typeface="Cambria Math"/>
                <a:cs typeface="Cambria Math"/>
              </a:rPr>
              <a:t>𝑠</a:t>
            </a:r>
            <a:r>
              <a:rPr sz="2175" spc="97" baseline="28735" dirty="0">
                <a:latin typeface="Cambria Math"/>
                <a:cs typeface="Cambria Math"/>
              </a:rPr>
              <a:t>2 </a:t>
            </a:r>
            <a:r>
              <a:rPr sz="2000" spc="-5" dirty="0">
                <a:latin typeface="Constantia"/>
                <a:cs typeface="Constantia"/>
              </a:rPr>
              <a:t>sangat </a:t>
            </a:r>
            <a:r>
              <a:rPr sz="2000" spc="-15" dirty="0">
                <a:latin typeface="Constantia"/>
                <a:cs typeface="Constantia"/>
              </a:rPr>
              <a:t>kecil </a:t>
            </a:r>
            <a:r>
              <a:rPr sz="2000" spc="-10" dirty="0">
                <a:latin typeface="Constantia"/>
                <a:cs typeface="Constantia"/>
              </a:rPr>
              <a:t>dibandingkan </a:t>
            </a:r>
            <a:r>
              <a:rPr sz="2000" dirty="0">
                <a:latin typeface="Constantia"/>
                <a:cs typeface="Constantia"/>
              </a:rPr>
              <a:t>dengan </a:t>
            </a:r>
            <a:r>
              <a:rPr sz="2000" spc="-5" dirty="0">
                <a:latin typeface="Constantia"/>
                <a:cs typeface="Constantia"/>
              </a:rPr>
              <a:t>nilai</a:t>
            </a:r>
            <a:r>
              <a:rPr sz="2000" spc="15" dirty="0">
                <a:latin typeface="Constantia"/>
                <a:cs typeface="Constantia"/>
              </a:rPr>
              <a:t> </a:t>
            </a:r>
            <a:r>
              <a:rPr sz="2000" spc="40" dirty="0">
                <a:latin typeface="Cambria Math"/>
                <a:cs typeface="Cambria Math"/>
              </a:rPr>
              <a:t>𝑅</a:t>
            </a:r>
            <a:r>
              <a:rPr sz="2175" spc="60" baseline="-15325" dirty="0">
                <a:latin typeface="Cambria Math"/>
                <a:cs typeface="Cambria Math"/>
              </a:rPr>
              <a:t>𝑢</a:t>
            </a:r>
            <a:endParaRPr sz="2175" baseline="-15325">
              <a:latin typeface="Cambria Math"/>
              <a:cs typeface="Cambria Math"/>
            </a:endParaRPr>
          </a:p>
          <a:p>
            <a:pPr marL="607060" indent="-246379">
              <a:lnSpc>
                <a:spcPct val="100000"/>
              </a:lnSpc>
              <a:spcBef>
                <a:spcPts val="484"/>
              </a:spcBef>
              <a:buClr>
                <a:srgbClr val="C00000"/>
              </a:buClr>
              <a:buSzPct val="85000"/>
              <a:buFont typeface="Wingdings 2"/>
              <a:buChar char=""/>
              <a:tabLst>
                <a:tab pos="607060" algn="l"/>
              </a:tabLst>
            </a:pPr>
            <a:r>
              <a:rPr sz="2000" spc="-5" dirty="0">
                <a:latin typeface="Constantia"/>
                <a:cs typeface="Constantia"/>
              </a:rPr>
              <a:t>nilai </a:t>
            </a:r>
            <a:r>
              <a:rPr sz="2000" dirty="0">
                <a:latin typeface="Constantia"/>
                <a:cs typeface="Constantia"/>
              </a:rPr>
              <a:t>u </a:t>
            </a:r>
            <a:r>
              <a:rPr sz="2000" spc="-5" dirty="0">
                <a:latin typeface="Constantia"/>
                <a:cs typeface="Constantia"/>
              </a:rPr>
              <a:t>sangat </a:t>
            </a:r>
            <a:r>
              <a:rPr sz="2000" spc="-15" dirty="0">
                <a:latin typeface="Constantia"/>
                <a:cs typeface="Constantia"/>
              </a:rPr>
              <a:t>kecil </a:t>
            </a:r>
            <a:r>
              <a:rPr sz="2000" spc="-10" dirty="0">
                <a:latin typeface="Constantia"/>
                <a:cs typeface="Constantia"/>
              </a:rPr>
              <a:t>dibandingkan </a:t>
            </a:r>
            <a:r>
              <a:rPr sz="2000" spc="-5" dirty="0">
                <a:latin typeface="Constantia"/>
                <a:cs typeface="Constantia"/>
              </a:rPr>
              <a:t>dengan nila</a:t>
            </a:r>
            <a:r>
              <a:rPr sz="2000" spc="-33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d</a:t>
            </a:r>
            <a:endParaRPr sz="2000">
              <a:latin typeface="Constantia"/>
              <a:cs typeface="Constantia"/>
            </a:endParaRPr>
          </a:p>
          <a:p>
            <a:pPr>
              <a:lnSpc>
                <a:spcPct val="100000"/>
              </a:lnSpc>
            </a:pPr>
            <a:endParaRPr sz="2750">
              <a:latin typeface="Constantia"/>
              <a:cs typeface="Constantia"/>
            </a:endParaRPr>
          </a:p>
          <a:p>
            <a:pPr marL="63500">
              <a:lnSpc>
                <a:spcPts val="2095"/>
              </a:lnSpc>
              <a:spcBef>
                <a:spcPts val="5"/>
              </a:spcBef>
            </a:pPr>
            <a:r>
              <a:rPr sz="2000" spc="-5" dirty="0">
                <a:latin typeface="Constantia"/>
                <a:cs typeface="Constantia"/>
              </a:rPr>
              <a:t>maka persamaan </a:t>
            </a:r>
            <a:r>
              <a:rPr sz="2000" dirty="0">
                <a:latin typeface="Constantia"/>
                <a:cs typeface="Constantia"/>
              </a:rPr>
              <a:t>( d + u ) = 2 . </a:t>
            </a:r>
            <a:r>
              <a:rPr sz="2000" spc="-15" dirty="0">
                <a:latin typeface="Constantia"/>
                <a:cs typeface="Constantia"/>
              </a:rPr>
              <a:t>R</a:t>
            </a:r>
            <a:r>
              <a:rPr sz="2025" spc="-22" baseline="-24691" dirty="0">
                <a:latin typeface="Constantia"/>
                <a:cs typeface="Constantia"/>
              </a:rPr>
              <a:t>u </a:t>
            </a:r>
            <a:r>
              <a:rPr sz="2000" dirty="0">
                <a:latin typeface="Constantia"/>
                <a:cs typeface="Constantia"/>
              </a:rPr>
              <a:t>. s – </a:t>
            </a:r>
            <a:r>
              <a:rPr sz="2000" spc="-10" dirty="0">
                <a:latin typeface="Constantia"/>
                <a:cs typeface="Constantia"/>
              </a:rPr>
              <a:t>s</a:t>
            </a:r>
            <a:r>
              <a:rPr sz="2025" spc="-15" baseline="24691" dirty="0">
                <a:latin typeface="Constantia"/>
                <a:cs typeface="Constantia"/>
              </a:rPr>
              <a:t>2 </a:t>
            </a:r>
            <a:r>
              <a:rPr sz="2000" spc="-5" dirty="0">
                <a:latin typeface="Constantia"/>
                <a:cs typeface="Constantia"/>
              </a:rPr>
              <a:t>dapat disederhanakan menjadi</a:t>
            </a:r>
            <a:r>
              <a:rPr sz="2000" spc="-29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  <a:p>
            <a:pPr marL="2255520">
              <a:lnSpc>
                <a:spcPts val="2575"/>
              </a:lnSpc>
            </a:pPr>
            <a:r>
              <a:rPr sz="3600" i="1" baseline="-24305" dirty="0">
                <a:latin typeface="Times New Roman"/>
                <a:cs typeface="Times New Roman"/>
              </a:rPr>
              <a:t>d</a:t>
            </a:r>
            <a:r>
              <a:rPr sz="3600" i="1" spc="-375" baseline="-243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2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6257" y="3920490"/>
            <a:ext cx="62928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onstantia"/>
                <a:cs typeface="Constantia"/>
              </a:rPr>
              <a:t>atau</a:t>
            </a:r>
            <a:r>
              <a:rPr sz="2000" spc="-114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23557" y="5185791"/>
            <a:ext cx="2230755" cy="6819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>
              <a:lnSpc>
                <a:spcPts val="2345"/>
              </a:lnSpc>
              <a:spcBef>
                <a:spcPts val="100"/>
              </a:spcBef>
            </a:pPr>
            <a:r>
              <a:rPr sz="2000" spc="-5" dirty="0">
                <a:latin typeface="Constantia"/>
                <a:cs typeface="Constantia"/>
              </a:rPr>
              <a:t>Bila </a:t>
            </a:r>
            <a:r>
              <a:rPr sz="2000" spc="-15" dirty="0">
                <a:latin typeface="Constantia"/>
                <a:cs typeface="Constantia"/>
              </a:rPr>
              <a:t>Ru </a:t>
            </a:r>
            <a:r>
              <a:rPr sz="2000" dirty="0">
                <a:latin typeface="Constantia"/>
                <a:cs typeface="Constantia"/>
              </a:rPr>
              <a:t>= </a:t>
            </a:r>
            <a:r>
              <a:rPr sz="2000" spc="-5" dirty="0">
                <a:latin typeface="Constantia"/>
                <a:cs typeface="Constantia"/>
              </a:rPr>
              <a:t>R, maka</a:t>
            </a:r>
            <a:r>
              <a:rPr sz="2000" spc="-12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  <a:p>
            <a:pPr marR="43180" algn="r">
              <a:lnSpc>
                <a:spcPts val="2825"/>
              </a:lnSpc>
            </a:pPr>
            <a:r>
              <a:rPr sz="3600" i="1" baseline="-25462" dirty="0">
                <a:latin typeface="Times New Roman"/>
                <a:cs typeface="Times New Roman"/>
              </a:rPr>
              <a:t>d</a:t>
            </a:r>
            <a:r>
              <a:rPr sz="3600" i="1" spc="-517" baseline="-25462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2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471166" y="207073"/>
            <a:ext cx="416687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25" dirty="0"/>
              <a:t>Pelebaran</a:t>
            </a:r>
            <a:r>
              <a:rPr sz="4800" spc="-45" dirty="0"/>
              <a:t> </a:t>
            </a:r>
            <a:r>
              <a:rPr sz="4800" spc="-10" dirty="0"/>
              <a:t>Sepur</a:t>
            </a:r>
            <a:endParaRPr sz="4800"/>
          </a:p>
        </p:txBody>
      </p:sp>
      <p:sp>
        <p:nvSpPr>
          <p:cNvPr id="7" name="object 7"/>
          <p:cNvSpPr/>
          <p:nvPr/>
        </p:nvSpPr>
        <p:spPr>
          <a:xfrm>
            <a:off x="2613184" y="3619906"/>
            <a:ext cx="568325" cy="0"/>
          </a:xfrm>
          <a:custGeom>
            <a:avLst/>
            <a:gdLst/>
            <a:ahLst/>
            <a:cxnLst/>
            <a:rect l="l" t="t" r="r" b="b"/>
            <a:pathLst>
              <a:path w="568325">
                <a:moveTo>
                  <a:pt x="0" y="0"/>
                </a:moveTo>
                <a:lnTo>
                  <a:pt x="568155" y="0"/>
                </a:lnTo>
              </a:path>
            </a:pathLst>
          </a:custGeom>
          <a:ln w="1268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595755" y="3616755"/>
            <a:ext cx="57023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latin typeface="Times New Roman"/>
                <a:cs typeface="Times New Roman"/>
              </a:rPr>
              <a:t>2.</a:t>
            </a:r>
            <a:r>
              <a:rPr sz="2400" i="1" spc="-25" dirty="0">
                <a:latin typeface="Times New Roman"/>
                <a:cs typeface="Times New Roman"/>
              </a:rPr>
              <a:t>R</a:t>
            </a:r>
            <a:r>
              <a:rPr sz="2100" i="1" spc="-37" baseline="-23809" dirty="0">
                <a:latin typeface="Times New Roman"/>
                <a:cs typeface="Times New Roman"/>
              </a:rPr>
              <a:t>u</a:t>
            </a:r>
            <a:endParaRPr sz="2100" baseline="-23809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61843" y="3378600"/>
            <a:ext cx="38862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i="1" dirty="0">
                <a:latin typeface="Times New Roman"/>
                <a:cs typeface="Times New Roman"/>
              </a:rPr>
              <a:t>s</a:t>
            </a:r>
            <a:r>
              <a:rPr sz="2400" i="1" spc="-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Symbol"/>
                <a:cs typeface="Symbol"/>
              </a:rPr>
              <a:t></a:t>
            </a:r>
            <a:endParaRPr sz="2400">
              <a:latin typeface="Symbol"/>
              <a:cs typeface="Symbo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343634" y="6046615"/>
            <a:ext cx="456565" cy="0"/>
          </a:xfrm>
          <a:custGeom>
            <a:avLst/>
            <a:gdLst/>
            <a:ahLst/>
            <a:cxnLst/>
            <a:rect l="l" t="t" r="r" b="b"/>
            <a:pathLst>
              <a:path w="456564">
                <a:moveTo>
                  <a:pt x="0" y="0"/>
                </a:moveTo>
                <a:lnTo>
                  <a:pt x="456528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849487" y="5805239"/>
            <a:ext cx="59563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Symbol"/>
                <a:cs typeface="Symbol"/>
              </a:rPr>
              <a:t></a:t>
            </a:r>
            <a:r>
              <a:rPr sz="2400" spc="-265" dirty="0">
                <a:latin typeface="Times New Roman"/>
                <a:cs typeface="Times New Roman"/>
              </a:rPr>
              <a:t> </a:t>
            </a:r>
            <a:r>
              <a:rPr sz="2400" spc="-40" dirty="0">
                <a:latin typeface="Times New Roman"/>
                <a:cs typeface="Times New Roman"/>
              </a:rPr>
              <a:t>2.</a:t>
            </a:r>
            <a:r>
              <a:rPr sz="2400" i="1" spc="-40" dirty="0">
                <a:latin typeface="Times New Roman"/>
                <a:cs typeface="Times New Roman"/>
              </a:rPr>
              <a:t>c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351616" y="6043457"/>
            <a:ext cx="44132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Times New Roman"/>
                <a:cs typeface="Times New Roman"/>
              </a:rPr>
              <a:t>2.</a:t>
            </a:r>
            <a:r>
              <a:rPr sz="2400" i="1" dirty="0">
                <a:latin typeface="Times New Roman"/>
                <a:cs typeface="Times New Roman"/>
              </a:rPr>
              <a:t>R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858487" y="5805239"/>
            <a:ext cx="42227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i="1" dirty="0">
                <a:latin typeface="Times New Roman"/>
                <a:cs typeface="Times New Roman"/>
              </a:rPr>
              <a:t>p</a:t>
            </a:r>
            <a:r>
              <a:rPr sz="2400" i="1" spc="-8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Symbol"/>
                <a:cs typeface="Symbol"/>
              </a:rPr>
              <a:t></a:t>
            </a:r>
            <a:endParaRPr sz="2400">
              <a:latin typeface="Symbol"/>
              <a:cs typeface="Symbo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004693" y="4678324"/>
            <a:ext cx="568960" cy="0"/>
          </a:xfrm>
          <a:custGeom>
            <a:avLst/>
            <a:gdLst/>
            <a:ahLst/>
            <a:cxnLst/>
            <a:rect l="l" t="t" r="r" b="b"/>
            <a:pathLst>
              <a:path w="568960">
                <a:moveTo>
                  <a:pt x="0" y="0"/>
                </a:moveTo>
                <a:lnTo>
                  <a:pt x="568652" y="0"/>
                </a:lnTo>
              </a:path>
            </a:pathLst>
          </a:custGeom>
          <a:ln w="127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987258" y="4675173"/>
            <a:ext cx="57023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latin typeface="Times New Roman"/>
                <a:cs typeface="Times New Roman"/>
              </a:rPr>
              <a:t>2.</a:t>
            </a:r>
            <a:r>
              <a:rPr sz="2400" i="1" spc="-25" dirty="0">
                <a:latin typeface="Times New Roman"/>
                <a:cs typeface="Times New Roman"/>
              </a:rPr>
              <a:t>R</a:t>
            </a:r>
            <a:r>
              <a:rPr sz="2100" i="1" spc="-37" baseline="-23809" dirty="0">
                <a:latin typeface="Times New Roman"/>
                <a:cs typeface="Times New Roman"/>
              </a:rPr>
              <a:t>u</a:t>
            </a:r>
            <a:endParaRPr sz="2100" baseline="-23809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503919" y="6556226"/>
            <a:ext cx="22669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sz="1200" dirty="0">
                <a:solidFill>
                  <a:srgbClr val="045C75"/>
                </a:solidFill>
                <a:latin typeface="Constantia"/>
                <a:cs typeface="Constantia"/>
              </a:rPr>
              <a:t>52</a:t>
            </a:fld>
            <a:endParaRPr sz="1200">
              <a:latin typeface="Constantia"/>
              <a:cs typeface="Constanti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094641" y="4108400"/>
            <a:ext cx="36385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3600" i="1" baseline="-24305" dirty="0">
                <a:latin typeface="Times New Roman"/>
                <a:cs typeface="Times New Roman"/>
              </a:rPr>
              <a:t>d</a:t>
            </a:r>
            <a:r>
              <a:rPr sz="3600" i="1" spc="-450" baseline="-243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2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913538" y="4437018"/>
            <a:ext cx="102870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Times New Roman"/>
                <a:cs typeface="Times New Roman"/>
              </a:rPr>
              <a:t>2</a:t>
            </a:r>
            <a:r>
              <a:rPr sz="2400" i="1" spc="-5" dirty="0">
                <a:latin typeface="Times New Roman"/>
                <a:cs typeface="Times New Roman"/>
              </a:rPr>
              <a:t>c </a:t>
            </a:r>
            <a:r>
              <a:rPr sz="2400" dirty="0">
                <a:latin typeface="Symbol"/>
                <a:cs typeface="Symbol"/>
              </a:rPr>
              <a:t>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i="1" dirty="0">
                <a:latin typeface="Times New Roman"/>
                <a:cs typeface="Times New Roman"/>
              </a:rPr>
              <a:t>p</a:t>
            </a:r>
            <a:r>
              <a:rPr sz="2400" i="1" spc="-9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Symbol"/>
                <a:cs typeface="Symbol"/>
              </a:rPr>
              <a:t></a:t>
            </a:r>
            <a:endParaRPr sz="2400">
              <a:latin typeface="Symbol"/>
              <a:cs typeface="Symbol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72054" y="207073"/>
            <a:ext cx="416687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25" dirty="0"/>
              <a:t>Pelebaran</a:t>
            </a:r>
            <a:r>
              <a:rPr sz="4800" spc="-85" dirty="0"/>
              <a:t> </a:t>
            </a:r>
            <a:r>
              <a:rPr sz="4800" dirty="0"/>
              <a:t>Sepur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523557" y="1070228"/>
            <a:ext cx="8088630" cy="3956685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299720" indent="-274320">
              <a:lnSpc>
                <a:spcPct val="100000"/>
              </a:lnSpc>
              <a:spcBef>
                <a:spcPts val="700"/>
              </a:spcBef>
              <a:buSzPct val="95000"/>
              <a:buFont typeface="Wingdings 2"/>
              <a:buChar char=""/>
              <a:tabLst>
                <a:tab pos="299085" algn="l"/>
                <a:tab pos="299720" algn="l"/>
              </a:tabLst>
            </a:pPr>
            <a:r>
              <a:rPr sz="2000" b="1" spc="-10" dirty="0">
                <a:solidFill>
                  <a:srgbClr val="C00000"/>
                </a:solidFill>
                <a:latin typeface="Constantia"/>
                <a:cs typeface="Constantia"/>
              </a:rPr>
              <a:t>Besarnya </a:t>
            </a:r>
            <a:r>
              <a:rPr sz="2000" b="1" spc="-15" dirty="0">
                <a:solidFill>
                  <a:srgbClr val="C00000"/>
                </a:solidFill>
                <a:latin typeface="Constantia"/>
                <a:cs typeface="Constantia"/>
              </a:rPr>
              <a:t>Perlebaran </a:t>
            </a:r>
            <a:r>
              <a:rPr sz="2000" b="1" dirty="0">
                <a:solidFill>
                  <a:srgbClr val="C00000"/>
                </a:solidFill>
                <a:latin typeface="Constantia"/>
                <a:cs typeface="Constantia"/>
              </a:rPr>
              <a:t>Sepur </a:t>
            </a:r>
            <a:r>
              <a:rPr sz="2000" dirty="0">
                <a:latin typeface="Constantia"/>
                <a:cs typeface="Constantia"/>
              </a:rPr>
              <a:t>(p) </a:t>
            </a:r>
            <a:r>
              <a:rPr sz="2000" spc="-5" dirty="0">
                <a:latin typeface="Constantia"/>
                <a:cs typeface="Constantia"/>
              </a:rPr>
              <a:t>dipengaruhi </a:t>
            </a:r>
            <a:r>
              <a:rPr sz="2000" dirty="0">
                <a:latin typeface="Constantia"/>
                <a:cs typeface="Constantia"/>
              </a:rPr>
              <a:t>oleh</a:t>
            </a:r>
            <a:r>
              <a:rPr sz="2000" spc="-18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  <a:p>
            <a:pPr marL="665480" lvl="1" indent="-247015">
              <a:lnSpc>
                <a:spcPct val="100000"/>
              </a:lnSpc>
              <a:spcBef>
                <a:spcPts val="600"/>
              </a:spcBef>
              <a:buClr>
                <a:srgbClr val="C00000"/>
              </a:buClr>
              <a:buSzPct val="85000"/>
              <a:buFont typeface="Vivaldi"/>
              <a:buChar char="—"/>
              <a:tabLst>
                <a:tab pos="664845" algn="l"/>
                <a:tab pos="665480" algn="l"/>
              </a:tabLst>
            </a:pPr>
            <a:r>
              <a:rPr sz="2000" spc="-10" dirty="0">
                <a:latin typeface="Constantia"/>
                <a:cs typeface="Constantia"/>
              </a:rPr>
              <a:t>jarak</a:t>
            </a:r>
            <a:r>
              <a:rPr sz="2000" spc="-7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gandar</a:t>
            </a:r>
            <a:r>
              <a:rPr sz="2000" spc="-13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depan</a:t>
            </a:r>
            <a:r>
              <a:rPr sz="2000" spc="-6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dan</a:t>
            </a:r>
            <a:r>
              <a:rPr sz="2000" spc="-8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gandar</a:t>
            </a:r>
            <a:r>
              <a:rPr sz="2000" spc="-75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belakang</a:t>
            </a:r>
            <a:endParaRPr sz="2000">
              <a:latin typeface="Constantia"/>
              <a:cs typeface="Constantia"/>
            </a:endParaRPr>
          </a:p>
          <a:p>
            <a:pPr marL="665480" lvl="1" indent="-247015">
              <a:lnSpc>
                <a:spcPct val="100000"/>
              </a:lnSpc>
              <a:spcBef>
                <a:spcPts val="600"/>
              </a:spcBef>
              <a:buClr>
                <a:srgbClr val="C00000"/>
              </a:buClr>
              <a:buSzPct val="85000"/>
              <a:buFont typeface="Vivaldi"/>
              <a:buChar char="—"/>
              <a:tabLst>
                <a:tab pos="664845" algn="l"/>
                <a:tab pos="665480" algn="l"/>
              </a:tabLst>
            </a:pPr>
            <a:r>
              <a:rPr sz="2000" spc="-10" dirty="0">
                <a:latin typeface="Constantia"/>
                <a:cs typeface="Constantia"/>
              </a:rPr>
              <a:t>kelonggaran</a:t>
            </a:r>
            <a:r>
              <a:rPr sz="2000" spc="-30" dirty="0">
                <a:latin typeface="Constantia"/>
                <a:cs typeface="Constantia"/>
              </a:rPr>
              <a:t> </a:t>
            </a:r>
            <a:r>
              <a:rPr sz="2000" spc="30" dirty="0">
                <a:latin typeface="Constantia"/>
                <a:cs typeface="Constantia"/>
              </a:rPr>
              <a:t>flens</a:t>
            </a:r>
            <a:r>
              <a:rPr sz="2000" spc="-70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roda</a:t>
            </a:r>
            <a:r>
              <a:rPr sz="2000" spc="-70" dirty="0">
                <a:latin typeface="Constantia"/>
                <a:cs typeface="Constantia"/>
              </a:rPr>
              <a:t> </a:t>
            </a:r>
            <a:r>
              <a:rPr sz="2000" spc="-15" dirty="0">
                <a:latin typeface="Constantia"/>
                <a:cs typeface="Constantia"/>
              </a:rPr>
              <a:t>kereta</a:t>
            </a:r>
            <a:r>
              <a:rPr sz="2000" spc="-45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terhadap</a:t>
            </a:r>
            <a:r>
              <a:rPr sz="2000" spc="-80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tepi</a:t>
            </a:r>
            <a:r>
              <a:rPr sz="2000" spc="-15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kepala</a:t>
            </a:r>
            <a:r>
              <a:rPr sz="2000" spc="-45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rel</a:t>
            </a:r>
            <a:r>
              <a:rPr sz="2000" spc="-4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pada</a:t>
            </a:r>
            <a:r>
              <a:rPr sz="2000" spc="-85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sepur</a:t>
            </a:r>
            <a:endParaRPr sz="2000">
              <a:latin typeface="Constantia"/>
              <a:cs typeface="Constantia"/>
            </a:endParaRPr>
          </a:p>
          <a:p>
            <a:pPr marL="665480">
              <a:lnSpc>
                <a:spcPct val="100000"/>
              </a:lnSpc>
            </a:pPr>
            <a:r>
              <a:rPr sz="2000" spc="-5" dirty="0">
                <a:latin typeface="Constantia"/>
                <a:cs typeface="Constantia"/>
              </a:rPr>
              <a:t>lurus</a:t>
            </a:r>
            <a:endParaRPr sz="2000">
              <a:latin typeface="Constantia"/>
              <a:cs typeface="Constantia"/>
            </a:endParaRPr>
          </a:p>
          <a:p>
            <a:pPr marL="665480" lvl="1" indent="-247015">
              <a:lnSpc>
                <a:spcPct val="100000"/>
              </a:lnSpc>
              <a:spcBef>
                <a:spcPts val="605"/>
              </a:spcBef>
              <a:buClr>
                <a:srgbClr val="C00000"/>
              </a:buClr>
              <a:buSzPct val="85000"/>
              <a:buFont typeface="Vivaldi"/>
              <a:buChar char="—"/>
              <a:tabLst>
                <a:tab pos="664845" algn="l"/>
                <a:tab pos="665480" algn="l"/>
              </a:tabLst>
            </a:pPr>
            <a:r>
              <a:rPr sz="2000" spc="-5" dirty="0">
                <a:latin typeface="Constantia"/>
                <a:cs typeface="Constantia"/>
              </a:rPr>
              <a:t>jari-jari lengkung</a:t>
            </a:r>
            <a:r>
              <a:rPr sz="2000" spc="-10" dirty="0">
                <a:latin typeface="Constantia"/>
                <a:cs typeface="Constantia"/>
              </a:rPr>
              <a:t> horizontal</a:t>
            </a:r>
            <a:endParaRPr sz="2000">
              <a:latin typeface="Constantia"/>
              <a:cs typeface="Constantia"/>
            </a:endParaRPr>
          </a:p>
          <a:p>
            <a:pPr marL="665480" marR="17780" lvl="1" indent="-246379">
              <a:lnSpc>
                <a:spcPct val="100000"/>
              </a:lnSpc>
              <a:spcBef>
                <a:spcPts val="600"/>
              </a:spcBef>
              <a:buClr>
                <a:srgbClr val="C00000"/>
              </a:buClr>
              <a:buSzPct val="85000"/>
              <a:buFont typeface="Vivaldi"/>
              <a:buChar char="—"/>
              <a:tabLst>
                <a:tab pos="664845" algn="l"/>
                <a:tab pos="665480" algn="l"/>
              </a:tabLst>
            </a:pPr>
            <a:r>
              <a:rPr sz="2000" spc="-15" dirty="0">
                <a:latin typeface="Constantia"/>
                <a:cs typeface="Constantia"/>
              </a:rPr>
              <a:t>Untuk </a:t>
            </a:r>
            <a:r>
              <a:rPr sz="2000" dirty="0">
                <a:latin typeface="Constantia"/>
                <a:cs typeface="Constantia"/>
              </a:rPr>
              <a:t>lebar </a:t>
            </a:r>
            <a:r>
              <a:rPr sz="2000" spc="-5" dirty="0">
                <a:latin typeface="Constantia"/>
                <a:cs typeface="Constantia"/>
              </a:rPr>
              <a:t>sepur 1067 </a:t>
            </a:r>
            <a:r>
              <a:rPr sz="2000" dirty="0">
                <a:latin typeface="Constantia"/>
                <a:cs typeface="Constantia"/>
              </a:rPr>
              <a:t>mm, </a:t>
            </a:r>
            <a:r>
              <a:rPr sz="2000" spc="-65" dirty="0">
                <a:latin typeface="Constantia"/>
                <a:cs typeface="Constantia"/>
              </a:rPr>
              <a:t>PT. </a:t>
            </a:r>
            <a:r>
              <a:rPr sz="2000" spc="-15" dirty="0">
                <a:latin typeface="Constantia"/>
                <a:cs typeface="Constantia"/>
              </a:rPr>
              <a:t>Kereta </a:t>
            </a:r>
            <a:r>
              <a:rPr sz="2000" spc="-10" dirty="0">
                <a:latin typeface="Constantia"/>
                <a:cs typeface="Constantia"/>
              </a:rPr>
              <a:t>Api </a:t>
            </a:r>
            <a:r>
              <a:rPr sz="2000" spc="-5" dirty="0">
                <a:latin typeface="Constantia"/>
                <a:cs typeface="Constantia"/>
              </a:rPr>
              <a:t>(persero)</a:t>
            </a:r>
            <a:r>
              <a:rPr sz="2000" spc="-125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menggunakan  </a:t>
            </a:r>
            <a:r>
              <a:rPr sz="2000" dirty="0">
                <a:latin typeface="Constantia"/>
                <a:cs typeface="Constantia"/>
              </a:rPr>
              <a:t>c = 4 mm. Dengan </a:t>
            </a:r>
            <a:r>
              <a:rPr sz="2000" spc="-10" dirty="0">
                <a:latin typeface="Constantia"/>
                <a:cs typeface="Constantia"/>
              </a:rPr>
              <a:t>digunakannya </a:t>
            </a:r>
            <a:r>
              <a:rPr sz="2000" dirty="0">
                <a:latin typeface="Constantia"/>
                <a:cs typeface="Constantia"/>
              </a:rPr>
              <a:t>R dalam </a:t>
            </a:r>
            <a:r>
              <a:rPr sz="2000" spc="-5" dirty="0">
                <a:latin typeface="Constantia"/>
                <a:cs typeface="Constantia"/>
              </a:rPr>
              <a:t>satuan </a:t>
            </a:r>
            <a:r>
              <a:rPr sz="2000" dirty="0">
                <a:latin typeface="Constantia"/>
                <a:cs typeface="Constantia"/>
              </a:rPr>
              <a:t>m, </a:t>
            </a:r>
            <a:r>
              <a:rPr sz="2000" spc="-5" dirty="0">
                <a:latin typeface="Constantia"/>
                <a:cs typeface="Constantia"/>
              </a:rPr>
              <a:t>maka apabila  </a:t>
            </a:r>
            <a:r>
              <a:rPr sz="2000" spc="-10" dirty="0">
                <a:latin typeface="Constantia"/>
                <a:cs typeface="Constantia"/>
              </a:rPr>
              <a:t>jarak </a:t>
            </a:r>
            <a:r>
              <a:rPr sz="2000" dirty="0">
                <a:latin typeface="Constantia"/>
                <a:cs typeface="Constantia"/>
              </a:rPr>
              <a:t>gandar </a:t>
            </a:r>
            <a:r>
              <a:rPr sz="2000" spc="-5" dirty="0">
                <a:latin typeface="Constantia"/>
                <a:cs typeface="Constantia"/>
              </a:rPr>
              <a:t>depan </a:t>
            </a:r>
            <a:r>
              <a:rPr sz="2000" spc="-10" dirty="0">
                <a:latin typeface="Constantia"/>
                <a:cs typeface="Constantia"/>
              </a:rPr>
              <a:t>terhadap </a:t>
            </a:r>
            <a:r>
              <a:rPr sz="2000" dirty="0">
                <a:latin typeface="Constantia"/>
                <a:cs typeface="Constantia"/>
              </a:rPr>
              <a:t>gandar </a:t>
            </a:r>
            <a:r>
              <a:rPr sz="2000" spc="-5" dirty="0">
                <a:latin typeface="Constantia"/>
                <a:cs typeface="Constantia"/>
              </a:rPr>
              <a:t>belakang </a:t>
            </a:r>
            <a:r>
              <a:rPr sz="2000" dirty="0">
                <a:latin typeface="Constantia"/>
                <a:cs typeface="Constantia"/>
              </a:rPr>
              <a:t>(d) = 3 </a:t>
            </a:r>
            <a:r>
              <a:rPr sz="2000" spc="-10" dirty="0">
                <a:latin typeface="Constantia"/>
                <a:cs typeface="Constantia"/>
              </a:rPr>
              <a:t>meter  </a:t>
            </a:r>
            <a:r>
              <a:rPr sz="2000" dirty="0">
                <a:latin typeface="Constantia"/>
                <a:cs typeface="Constantia"/>
              </a:rPr>
              <a:t>(3000mm), </a:t>
            </a:r>
            <a:r>
              <a:rPr sz="2000" spc="-5" dirty="0">
                <a:latin typeface="Constantia"/>
                <a:cs typeface="Constantia"/>
              </a:rPr>
              <a:t>diperoleh</a:t>
            </a:r>
            <a:r>
              <a:rPr sz="2000" spc="-12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850">
              <a:latin typeface="Constantia"/>
              <a:cs typeface="Constantia"/>
            </a:endParaRPr>
          </a:p>
          <a:p>
            <a:pPr marL="1776730">
              <a:lnSpc>
                <a:spcPct val="100000"/>
              </a:lnSpc>
            </a:pPr>
            <a:r>
              <a:rPr sz="3525" i="1" spc="15" baseline="-35460" dirty="0">
                <a:latin typeface="Times New Roman"/>
                <a:cs typeface="Times New Roman"/>
              </a:rPr>
              <a:t>p </a:t>
            </a:r>
            <a:r>
              <a:rPr sz="3525" spc="22" baseline="-35460" dirty="0">
                <a:latin typeface="Symbol"/>
                <a:cs typeface="Symbol"/>
              </a:rPr>
              <a:t></a:t>
            </a:r>
            <a:r>
              <a:rPr sz="3525" spc="22" baseline="-35460" dirty="0">
                <a:latin typeface="Times New Roman"/>
                <a:cs typeface="Times New Roman"/>
              </a:rPr>
              <a:t> </a:t>
            </a:r>
            <a:r>
              <a:rPr sz="2350" spc="10" dirty="0">
                <a:latin typeface="Times New Roman"/>
                <a:cs typeface="Times New Roman"/>
              </a:rPr>
              <a:t>4500 </a:t>
            </a:r>
            <a:r>
              <a:rPr sz="3525" spc="22" baseline="-35460" dirty="0">
                <a:latin typeface="Symbol"/>
                <a:cs typeface="Symbol"/>
              </a:rPr>
              <a:t></a:t>
            </a:r>
            <a:r>
              <a:rPr sz="3525" spc="-300" baseline="-35460" dirty="0">
                <a:latin typeface="Times New Roman"/>
                <a:cs typeface="Times New Roman"/>
              </a:rPr>
              <a:t> </a:t>
            </a:r>
            <a:r>
              <a:rPr sz="3525" spc="15" baseline="-35460" dirty="0">
                <a:latin typeface="Times New Roman"/>
                <a:cs typeface="Times New Roman"/>
              </a:rPr>
              <a:t>8</a:t>
            </a:r>
            <a:endParaRPr sz="3525" baseline="-3546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71257" y="5171122"/>
            <a:ext cx="9645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Constantia"/>
                <a:cs typeface="Constantia"/>
              </a:rPr>
              <a:t>dengan</a:t>
            </a:r>
            <a:r>
              <a:rPr sz="2000" spc="-9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32813" y="5475922"/>
            <a:ext cx="2784475" cy="7880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99"/>
              </a:lnSpc>
              <a:spcBef>
                <a:spcPts val="100"/>
              </a:spcBef>
            </a:pPr>
            <a:r>
              <a:rPr sz="2000" dirty="0">
                <a:latin typeface="Constantia"/>
                <a:cs typeface="Constantia"/>
              </a:rPr>
              <a:t>p : </a:t>
            </a:r>
            <a:r>
              <a:rPr sz="2000" spc="-5" dirty="0">
                <a:latin typeface="Constantia"/>
                <a:cs typeface="Constantia"/>
              </a:rPr>
              <a:t>pelebaran sepur</a:t>
            </a:r>
            <a:r>
              <a:rPr sz="2000" spc="-26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(mm)  R : </a:t>
            </a:r>
            <a:r>
              <a:rPr sz="2000" spc="-5" dirty="0">
                <a:latin typeface="Constantia"/>
                <a:cs typeface="Constantia"/>
              </a:rPr>
              <a:t>jari-jari lengkung</a:t>
            </a:r>
            <a:r>
              <a:rPr sz="2000" spc="-6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(m)</a:t>
            </a:r>
            <a:endParaRPr sz="2000">
              <a:latin typeface="Constantia"/>
              <a:cs typeface="Constanti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767530" y="5068542"/>
            <a:ext cx="635000" cy="0"/>
          </a:xfrm>
          <a:custGeom>
            <a:avLst/>
            <a:gdLst/>
            <a:ahLst/>
            <a:cxnLst/>
            <a:rect l="l" t="t" r="r" b="b"/>
            <a:pathLst>
              <a:path w="635000">
                <a:moveTo>
                  <a:pt x="0" y="0"/>
                </a:moveTo>
                <a:lnTo>
                  <a:pt x="635000" y="0"/>
                </a:lnTo>
              </a:path>
            </a:pathLst>
          </a:custGeom>
          <a:ln w="1256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985112" y="5065266"/>
            <a:ext cx="210185" cy="38735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350" i="1" spc="15" dirty="0">
                <a:latin typeface="Times New Roman"/>
                <a:cs typeface="Times New Roman"/>
              </a:rPr>
              <a:t>R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503919" y="6556226"/>
            <a:ext cx="22669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sz="1200" dirty="0">
                <a:solidFill>
                  <a:srgbClr val="045C75"/>
                </a:solidFill>
                <a:latin typeface="Constantia"/>
                <a:cs typeface="Constantia"/>
              </a:rPr>
              <a:t>53</a:t>
            </a:fld>
            <a:endParaRPr sz="12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72054" y="47053"/>
            <a:ext cx="416687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25" dirty="0"/>
              <a:t>Pelebaran</a:t>
            </a:r>
            <a:r>
              <a:rPr sz="4800" spc="-85" dirty="0"/>
              <a:t> </a:t>
            </a:r>
            <a:r>
              <a:rPr sz="4800" dirty="0"/>
              <a:t>Sepur</a:t>
            </a:r>
            <a:endParaRPr sz="4800"/>
          </a:p>
        </p:txBody>
      </p:sp>
      <p:sp>
        <p:nvSpPr>
          <p:cNvPr id="4" name="object 4"/>
          <p:cNvSpPr/>
          <p:nvPr/>
        </p:nvSpPr>
        <p:spPr>
          <a:xfrm>
            <a:off x="2673804" y="2404209"/>
            <a:ext cx="621030" cy="0"/>
          </a:xfrm>
          <a:custGeom>
            <a:avLst/>
            <a:gdLst/>
            <a:ahLst/>
            <a:cxnLst/>
            <a:rect l="l" t="t" r="r" b="b"/>
            <a:pathLst>
              <a:path w="621029">
                <a:moveTo>
                  <a:pt x="0" y="0"/>
                </a:moveTo>
                <a:lnTo>
                  <a:pt x="620850" y="0"/>
                </a:lnTo>
              </a:path>
            </a:pathLst>
          </a:custGeom>
          <a:ln w="1256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92137" y="1218247"/>
            <a:ext cx="8069580" cy="31362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9885">
              <a:lnSpc>
                <a:spcPct val="100000"/>
              </a:lnSpc>
              <a:spcBef>
                <a:spcPts val="100"/>
              </a:spcBef>
              <a:tabLst>
                <a:tab pos="596265" algn="l"/>
              </a:tabLst>
            </a:pPr>
            <a:r>
              <a:rPr sz="1700" i="1" dirty="0">
                <a:solidFill>
                  <a:srgbClr val="C00000"/>
                </a:solidFill>
                <a:latin typeface="Vivaldi"/>
                <a:cs typeface="Vivaldi"/>
              </a:rPr>
              <a:t>—	</a:t>
            </a:r>
            <a:r>
              <a:rPr sz="2000" spc="-5" dirty="0">
                <a:latin typeface="Constantia"/>
                <a:cs typeface="Constantia"/>
              </a:rPr>
              <a:t>untuk</a:t>
            </a:r>
            <a:r>
              <a:rPr sz="2000" spc="-10" dirty="0">
                <a:latin typeface="Constantia"/>
                <a:cs typeface="Constantia"/>
              </a:rPr>
              <a:t> jarak</a:t>
            </a:r>
            <a:r>
              <a:rPr sz="2000" spc="-7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gandar</a:t>
            </a:r>
            <a:r>
              <a:rPr sz="2000" spc="-130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depan</a:t>
            </a:r>
            <a:r>
              <a:rPr sz="2000" spc="-45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terhadap</a:t>
            </a:r>
            <a:r>
              <a:rPr sz="2000" spc="-10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gandar</a:t>
            </a:r>
            <a:r>
              <a:rPr sz="2000" spc="-70" dirty="0">
                <a:latin typeface="Constantia"/>
                <a:cs typeface="Constantia"/>
              </a:rPr>
              <a:t> </a:t>
            </a:r>
            <a:r>
              <a:rPr sz="2000" spc="-5" dirty="0">
                <a:latin typeface="Constantia"/>
                <a:cs typeface="Constantia"/>
              </a:rPr>
              <a:t>belakang</a:t>
            </a:r>
            <a:r>
              <a:rPr sz="2000" spc="1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(d)</a:t>
            </a:r>
            <a:r>
              <a:rPr sz="2000" spc="-20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=</a:t>
            </a:r>
            <a:r>
              <a:rPr sz="2000" spc="-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4</a:t>
            </a:r>
            <a:r>
              <a:rPr sz="2000" spc="-5" dirty="0">
                <a:latin typeface="Constantia"/>
                <a:cs typeface="Constantia"/>
              </a:rPr>
              <a:t> </a:t>
            </a:r>
            <a:r>
              <a:rPr sz="2000" spc="-10" dirty="0">
                <a:latin typeface="Constantia"/>
                <a:cs typeface="Constantia"/>
              </a:rPr>
              <a:t>meter</a:t>
            </a:r>
            <a:endParaRPr sz="2000">
              <a:latin typeface="Constantia"/>
              <a:cs typeface="Constantia"/>
            </a:endParaRPr>
          </a:p>
          <a:p>
            <a:pPr marL="596900">
              <a:lnSpc>
                <a:spcPct val="100000"/>
              </a:lnSpc>
            </a:pPr>
            <a:r>
              <a:rPr sz="2000" dirty="0">
                <a:latin typeface="Constantia"/>
                <a:cs typeface="Constantia"/>
              </a:rPr>
              <a:t>(4.000 mm), </a:t>
            </a:r>
            <a:r>
              <a:rPr sz="2000" spc="-5" dirty="0">
                <a:latin typeface="Constantia"/>
                <a:cs typeface="Constantia"/>
              </a:rPr>
              <a:t>diperoleh</a:t>
            </a:r>
            <a:r>
              <a:rPr sz="2000" spc="-125" dirty="0">
                <a:latin typeface="Constantia"/>
                <a:cs typeface="Constantia"/>
              </a:rPr>
              <a:t>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  <a:p>
            <a:pPr marR="3328670" algn="ctr">
              <a:lnSpc>
                <a:spcPct val="100000"/>
              </a:lnSpc>
              <a:spcBef>
                <a:spcPts val="1185"/>
              </a:spcBef>
            </a:pPr>
            <a:r>
              <a:rPr sz="3525" i="1" spc="15" baseline="-35460" dirty="0">
                <a:latin typeface="Times New Roman"/>
                <a:cs typeface="Times New Roman"/>
              </a:rPr>
              <a:t>p </a:t>
            </a:r>
            <a:r>
              <a:rPr sz="3525" spc="22" baseline="-35460" dirty="0">
                <a:latin typeface="Symbol"/>
                <a:cs typeface="Symbol"/>
              </a:rPr>
              <a:t></a:t>
            </a:r>
            <a:r>
              <a:rPr sz="3525" spc="22" baseline="-35460" dirty="0">
                <a:latin typeface="Times New Roman"/>
                <a:cs typeface="Times New Roman"/>
              </a:rPr>
              <a:t> </a:t>
            </a:r>
            <a:r>
              <a:rPr sz="2350" spc="10" dirty="0">
                <a:latin typeface="Times New Roman"/>
                <a:cs typeface="Times New Roman"/>
              </a:rPr>
              <a:t>8000 </a:t>
            </a:r>
            <a:r>
              <a:rPr sz="3525" spc="22" baseline="-35460" dirty="0">
                <a:latin typeface="Symbol"/>
                <a:cs typeface="Symbol"/>
              </a:rPr>
              <a:t></a:t>
            </a:r>
            <a:r>
              <a:rPr sz="3525" spc="-480" baseline="-35460" dirty="0">
                <a:latin typeface="Times New Roman"/>
                <a:cs typeface="Times New Roman"/>
              </a:rPr>
              <a:t> </a:t>
            </a:r>
            <a:r>
              <a:rPr sz="3525" spc="15" baseline="-35460" dirty="0">
                <a:latin typeface="Times New Roman"/>
                <a:cs typeface="Times New Roman"/>
              </a:rPr>
              <a:t>8</a:t>
            </a:r>
            <a:endParaRPr sz="3525" baseline="-35460">
              <a:latin typeface="Times New Roman"/>
              <a:cs typeface="Times New Roman"/>
            </a:endParaRPr>
          </a:p>
          <a:p>
            <a:pPr marR="3267075" algn="ctr">
              <a:lnSpc>
                <a:spcPct val="100000"/>
              </a:lnSpc>
              <a:spcBef>
                <a:spcPts val="530"/>
              </a:spcBef>
            </a:pPr>
            <a:r>
              <a:rPr sz="2350" i="1" spc="15" dirty="0">
                <a:latin typeface="Times New Roman"/>
                <a:cs typeface="Times New Roman"/>
              </a:rPr>
              <a:t>R</a:t>
            </a:r>
            <a:endParaRPr sz="2350">
              <a:latin typeface="Times New Roman"/>
              <a:cs typeface="Times New Roman"/>
            </a:endParaRPr>
          </a:p>
          <a:p>
            <a:pPr marL="393700" marR="55880" indent="-342900" algn="just">
              <a:lnSpc>
                <a:spcPct val="100000"/>
              </a:lnSpc>
              <a:spcBef>
                <a:spcPts val="330"/>
              </a:spcBef>
              <a:buClr>
                <a:srgbClr val="C00000"/>
              </a:buClr>
              <a:buFont typeface="Wingdings 2"/>
              <a:buChar char=""/>
              <a:tabLst>
                <a:tab pos="393700" algn="l"/>
              </a:tabLst>
            </a:pPr>
            <a:r>
              <a:rPr sz="2000" spc="-5" dirty="0">
                <a:latin typeface="Constantia"/>
                <a:cs typeface="Constantia"/>
              </a:rPr>
              <a:t>Agar </a:t>
            </a:r>
            <a:r>
              <a:rPr sz="2000" dirty="0">
                <a:latin typeface="Constantia"/>
                <a:cs typeface="Constantia"/>
              </a:rPr>
              <a:t>pada </a:t>
            </a:r>
            <a:r>
              <a:rPr sz="2000" spc="-5" dirty="0">
                <a:latin typeface="Constantia"/>
                <a:cs typeface="Constantia"/>
              </a:rPr>
              <a:t>saat </a:t>
            </a:r>
            <a:r>
              <a:rPr sz="2000" spc="-10" dirty="0">
                <a:latin typeface="Constantia"/>
                <a:cs typeface="Constantia"/>
              </a:rPr>
              <a:t>roda </a:t>
            </a:r>
            <a:r>
              <a:rPr sz="2000" spc="-5" dirty="0">
                <a:latin typeface="Constantia"/>
                <a:cs typeface="Constantia"/>
              </a:rPr>
              <a:t>melewati lengkung horizontal masih </a:t>
            </a:r>
            <a:r>
              <a:rPr sz="2000" dirty="0">
                <a:latin typeface="Constantia"/>
                <a:cs typeface="Constantia"/>
              </a:rPr>
              <a:t>memiliki </a:t>
            </a:r>
            <a:r>
              <a:rPr sz="2000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Constantia"/>
                <a:cs typeface="Constantia"/>
              </a:rPr>
              <a:t>ruang tapak </a:t>
            </a:r>
            <a:r>
              <a:rPr sz="2000" b="1" spc="-15" dirty="0">
                <a:solidFill>
                  <a:srgbClr val="C00000"/>
                </a:solidFill>
                <a:latin typeface="Constantia"/>
                <a:cs typeface="Constantia"/>
              </a:rPr>
              <a:t>roda </a:t>
            </a:r>
            <a:r>
              <a:rPr sz="2000" dirty="0">
                <a:latin typeface="Constantia"/>
                <a:cs typeface="Constantia"/>
              </a:rPr>
              <a:t>di atas </a:t>
            </a:r>
            <a:r>
              <a:rPr sz="2000" spc="-10" dirty="0">
                <a:latin typeface="Constantia"/>
                <a:cs typeface="Constantia"/>
              </a:rPr>
              <a:t>rel yang cukup </a:t>
            </a:r>
            <a:r>
              <a:rPr sz="2000" spc="-30" dirty="0">
                <a:latin typeface="Constantia"/>
                <a:cs typeface="Constantia"/>
              </a:rPr>
              <a:t>lebar, </a:t>
            </a:r>
            <a:r>
              <a:rPr sz="2000" spc="-5" dirty="0">
                <a:latin typeface="Constantia"/>
                <a:cs typeface="Constantia"/>
              </a:rPr>
              <a:t>maka </a:t>
            </a:r>
            <a:r>
              <a:rPr sz="2000" spc="-65" dirty="0">
                <a:latin typeface="Constantia"/>
                <a:cs typeface="Constantia"/>
              </a:rPr>
              <a:t>PT. </a:t>
            </a:r>
            <a:r>
              <a:rPr sz="2000" spc="-5" dirty="0">
                <a:latin typeface="Constantia"/>
                <a:cs typeface="Constantia"/>
              </a:rPr>
              <a:t>KAI  (persero) menggunakan batasan pelebaran sepur maksimum </a:t>
            </a:r>
            <a:r>
              <a:rPr sz="2000" spc="60" dirty="0">
                <a:latin typeface="Constantia"/>
                <a:cs typeface="Constantia"/>
              </a:rPr>
              <a:t>(</a:t>
            </a:r>
            <a:r>
              <a:rPr sz="2000" spc="60" dirty="0">
                <a:latin typeface="Cambria Math"/>
                <a:cs typeface="Cambria Math"/>
              </a:rPr>
              <a:t>𝑝</a:t>
            </a:r>
            <a:r>
              <a:rPr sz="2175" spc="89" baseline="-15325" dirty="0">
                <a:latin typeface="Cambria Math"/>
                <a:cs typeface="Cambria Math"/>
              </a:rPr>
              <a:t>𝑚𝑎𝑘𝑠</a:t>
            </a:r>
            <a:r>
              <a:rPr sz="2000" spc="60" dirty="0">
                <a:latin typeface="Constantia"/>
                <a:cs typeface="Constantia"/>
              </a:rPr>
              <a:t>)  </a:t>
            </a:r>
            <a:r>
              <a:rPr sz="2000" spc="-10" dirty="0">
                <a:latin typeface="Constantia"/>
                <a:cs typeface="Constantia"/>
              </a:rPr>
              <a:t>yaitu </a:t>
            </a:r>
            <a:r>
              <a:rPr sz="2000" spc="-5" dirty="0">
                <a:latin typeface="Constantia"/>
                <a:cs typeface="Constantia"/>
              </a:rPr>
              <a:t>20 </a:t>
            </a:r>
            <a:r>
              <a:rPr sz="2000" spc="5" dirty="0">
                <a:latin typeface="Constantia"/>
                <a:cs typeface="Constantia"/>
              </a:rPr>
              <a:t>mm. </a:t>
            </a:r>
            <a:r>
              <a:rPr sz="2000" spc="-10" dirty="0">
                <a:latin typeface="Constantia"/>
                <a:cs typeface="Constantia"/>
              </a:rPr>
              <a:t>Beberapa </a:t>
            </a:r>
            <a:r>
              <a:rPr sz="2000" spc="-5" dirty="0">
                <a:latin typeface="Constantia"/>
                <a:cs typeface="Constantia"/>
              </a:rPr>
              <a:t>pelebaran sepur </a:t>
            </a:r>
            <a:r>
              <a:rPr sz="2000" spc="-10" dirty="0">
                <a:latin typeface="Constantia"/>
                <a:cs typeface="Constantia"/>
              </a:rPr>
              <a:t>yang </a:t>
            </a:r>
            <a:r>
              <a:rPr sz="2000" spc="-5" dirty="0">
                <a:latin typeface="Constantia"/>
                <a:cs typeface="Constantia"/>
              </a:rPr>
              <a:t>digunakan </a:t>
            </a:r>
            <a:r>
              <a:rPr sz="2000" spc="-65" dirty="0">
                <a:latin typeface="Constantia"/>
                <a:cs typeface="Constantia"/>
              </a:rPr>
              <a:t>PT. </a:t>
            </a:r>
            <a:r>
              <a:rPr sz="2000" spc="-10" dirty="0">
                <a:latin typeface="Constantia"/>
                <a:cs typeface="Constantia"/>
              </a:rPr>
              <a:t>KAI  </a:t>
            </a:r>
            <a:r>
              <a:rPr sz="2000" spc="-5" dirty="0">
                <a:latin typeface="Constantia"/>
                <a:cs typeface="Constantia"/>
              </a:rPr>
              <a:t>(persero) </a:t>
            </a:r>
            <a:r>
              <a:rPr sz="2000" dirty="0">
                <a:latin typeface="Constantia"/>
                <a:cs typeface="Constantia"/>
              </a:rPr>
              <a:t>:</a:t>
            </a:r>
            <a:endParaRPr sz="2000">
              <a:latin typeface="Constantia"/>
              <a:cs typeface="Constantia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1460500" y="4567935"/>
          <a:ext cx="6704965" cy="195601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05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39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5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1647">
                <a:tc>
                  <a:txBody>
                    <a:bodyPr/>
                    <a:lstStyle/>
                    <a:p>
                      <a:pPr algn="ctr">
                        <a:lnSpc>
                          <a:spcPts val="1895"/>
                        </a:lnSpc>
                      </a:pPr>
                      <a:r>
                        <a:rPr sz="1600" b="1" spc="-10" dirty="0">
                          <a:latin typeface="Arial"/>
                          <a:cs typeface="Arial"/>
                        </a:rPr>
                        <a:t>Jari-jari</a:t>
                      </a:r>
                      <a:r>
                        <a:rPr sz="1600" b="1" spc="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latin typeface="Arial"/>
                          <a:cs typeface="Arial"/>
                        </a:rPr>
                        <a:t>lengkung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348615" marR="338455" algn="ctr">
                        <a:lnSpc>
                          <a:spcPts val="1900"/>
                        </a:lnSpc>
                        <a:spcBef>
                          <a:spcPts val="80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horizontal </a:t>
                      </a:r>
                      <a:r>
                        <a:rPr sz="1600" b="1" dirty="0">
                          <a:latin typeface="Arial"/>
                          <a:cs typeface="Arial"/>
                        </a:rPr>
                        <a:t>(R),</a:t>
                      </a:r>
                      <a:r>
                        <a:rPr sz="16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latin typeface="Arial"/>
                          <a:cs typeface="Arial"/>
                        </a:rPr>
                        <a:t>dalam  satuan</a:t>
                      </a:r>
                      <a:r>
                        <a:rPr sz="16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latin typeface="Arial"/>
                          <a:cs typeface="Arial"/>
                        </a:rPr>
                        <a:t>meter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10"/>
                        </a:lnSpc>
                        <a:spcBef>
                          <a:spcPts val="935"/>
                        </a:spcBef>
                      </a:pPr>
                      <a:r>
                        <a:rPr sz="1600" b="1" spc="-10" dirty="0">
                          <a:latin typeface="Arial"/>
                          <a:cs typeface="Arial"/>
                        </a:rPr>
                        <a:t>Perlebaran</a:t>
                      </a:r>
                      <a:r>
                        <a:rPr sz="1600" b="1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latin typeface="Arial"/>
                          <a:cs typeface="Arial"/>
                        </a:rPr>
                        <a:t>sepur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1270" algn="ctr">
                        <a:lnSpc>
                          <a:spcPts val="1910"/>
                        </a:lnSpc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(mm)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1187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2585">
                        <a:lnSpc>
                          <a:spcPts val="1910"/>
                        </a:lnSpc>
                        <a:spcBef>
                          <a:spcPts val="935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Lebar</a:t>
                      </a:r>
                      <a:r>
                        <a:rPr sz="16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latin typeface="Arial"/>
                          <a:cs typeface="Arial"/>
                        </a:rPr>
                        <a:t>sepur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281305">
                        <a:lnSpc>
                          <a:spcPts val="1910"/>
                        </a:lnSpc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menjadi</a:t>
                      </a:r>
                      <a:r>
                        <a:rPr sz="16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latin typeface="Arial"/>
                          <a:cs typeface="Arial"/>
                        </a:rPr>
                        <a:t>(mm)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1187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175"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R &gt;</a:t>
                      </a:r>
                      <a:r>
                        <a:rPr sz="1600" spc="-10" dirty="0">
                          <a:latin typeface="Arial"/>
                          <a:cs typeface="Arial"/>
                        </a:rPr>
                        <a:t> 850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1067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3928"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550 </a:t>
                      </a:r>
                      <a:r>
                        <a:rPr sz="1600" dirty="0">
                          <a:latin typeface="Arial"/>
                          <a:cs typeface="Arial"/>
                        </a:rPr>
                        <a:t>&lt; R &lt; </a:t>
                      </a:r>
                      <a:r>
                        <a:rPr sz="1600" spc="-10" dirty="0">
                          <a:latin typeface="Arial"/>
                          <a:cs typeface="Arial"/>
                        </a:rPr>
                        <a:t>850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5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1072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878"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400 </a:t>
                      </a:r>
                      <a:r>
                        <a:rPr sz="1600" dirty="0">
                          <a:latin typeface="Arial"/>
                          <a:cs typeface="Arial"/>
                        </a:rPr>
                        <a:t>&lt; R &lt;</a:t>
                      </a:r>
                      <a:r>
                        <a:rPr sz="16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spc="-10" dirty="0">
                          <a:latin typeface="Arial"/>
                          <a:cs typeface="Arial"/>
                        </a:rPr>
                        <a:t>550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10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1077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878"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350 </a:t>
                      </a:r>
                      <a:r>
                        <a:rPr sz="1600" dirty="0">
                          <a:latin typeface="Arial"/>
                          <a:cs typeface="Arial"/>
                        </a:rPr>
                        <a:t>&lt; R &lt;</a:t>
                      </a:r>
                      <a:r>
                        <a:rPr sz="16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spc="-10" dirty="0">
                          <a:latin typeface="Arial"/>
                          <a:cs typeface="Arial"/>
                        </a:rPr>
                        <a:t>400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15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1082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890"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100 </a:t>
                      </a:r>
                      <a:r>
                        <a:rPr sz="1600" dirty="0">
                          <a:latin typeface="Arial"/>
                          <a:cs typeface="Arial"/>
                        </a:rPr>
                        <a:t>&lt; R &lt;</a:t>
                      </a:r>
                      <a:r>
                        <a:rPr sz="16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spc="-10" dirty="0">
                          <a:latin typeface="Arial"/>
                          <a:cs typeface="Arial"/>
                        </a:rPr>
                        <a:t>350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20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1087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object 7"/>
          <p:cNvSpPr txBox="1"/>
          <p:nvPr/>
        </p:nvSpPr>
        <p:spPr>
          <a:xfrm>
            <a:off x="1482725" y="6516687"/>
            <a:ext cx="463994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i="1" spc="-5" dirty="0">
                <a:latin typeface="Constantia"/>
                <a:cs typeface="Constantia"/>
              </a:rPr>
              <a:t>Sumber </a:t>
            </a:r>
            <a:r>
              <a:rPr sz="1200" i="1" dirty="0">
                <a:latin typeface="Constantia"/>
                <a:cs typeface="Constantia"/>
              </a:rPr>
              <a:t>: </a:t>
            </a:r>
            <a:r>
              <a:rPr sz="1200" i="1" spc="-15" dirty="0">
                <a:latin typeface="Constantia"/>
                <a:cs typeface="Constantia"/>
              </a:rPr>
              <a:t>Peraturan </a:t>
            </a:r>
            <a:r>
              <a:rPr sz="1200" i="1" spc="-5" dirty="0">
                <a:latin typeface="Constantia"/>
                <a:cs typeface="Constantia"/>
              </a:rPr>
              <a:t>Dinas </a:t>
            </a:r>
            <a:r>
              <a:rPr sz="1200" i="1" spc="-10" dirty="0">
                <a:latin typeface="Constantia"/>
                <a:cs typeface="Constantia"/>
              </a:rPr>
              <a:t>Nomor 10, </a:t>
            </a:r>
            <a:r>
              <a:rPr sz="1200" i="1" spc="-40" dirty="0">
                <a:latin typeface="Constantia"/>
                <a:cs typeface="Constantia"/>
              </a:rPr>
              <a:t>PT. </a:t>
            </a:r>
            <a:r>
              <a:rPr sz="1200" i="1" spc="-15" dirty="0">
                <a:latin typeface="Constantia"/>
                <a:cs typeface="Constantia"/>
              </a:rPr>
              <a:t>Kereta </a:t>
            </a:r>
            <a:r>
              <a:rPr sz="1200" i="1" spc="-10" dirty="0">
                <a:latin typeface="Constantia"/>
                <a:cs typeface="Constantia"/>
              </a:rPr>
              <a:t>Api Indonesia</a:t>
            </a:r>
            <a:r>
              <a:rPr sz="1200" i="1" spc="15" dirty="0">
                <a:latin typeface="Constantia"/>
                <a:cs typeface="Constantia"/>
              </a:rPr>
              <a:t> </a:t>
            </a:r>
            <a:r>
              <a:rPr sz="1200" i="1" spc="-15" dirty="0">
                <a:latin typeface="Constantia"/>
                <a:cs typeface="Constantia"/>
              </a:rPr>
              <a:t>(Persero)</a:t>
            </a:r>
            <a:endParaRPr sz="1200">
              <a:latin typeface="Constantia"/>
              <a:cs typeface="Constanti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521700" y="6518275"/>
            <a:ext cx="18161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solidFill>
                  <a:srgbClr val="045C75"/>
                </a:solidFill>
                <a:latin typeface="Constantia"/>
                <a:cs typeface="Constantia"/>
              </a:rPr>
              <a:t>54</a:t>
            </a:r>
            <a:endParaRPr sz="12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72054" y="47053"/>
            <a:ext cx="416687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25" dirty="0"/>
              <a:t>Pelebaran</a:t>
            </a:r>
            <a:r>
              <a:rPr sz="4800" spc="-85" dirty="0"/>
              <a:t> </a:t>
            </a:r>
            <a:r>
              <a:rPr sz="4800" dirty="0"/>
              <a:t>Sepur</a:t>
            </a:r>
            <a:endParaRPr sz="4800"/>
          </a:p>
        </p:txBody>
      </p:sp>
      <p:sp>
        <p:nvSpPr>
          <p:cNvPr id="5" name="object 5"/>
          <p:cNvSpPr txBox="1"/>
          <p:nvPr/>
        </p:nvSpPr>
        <p:spPr>
          <a:xfrm>
            <a:off x="8496300" y="6556226"/>
            <a:ext cx="233679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sz="1200" dirty="0">
                <a:solidFill>
                  <a:srgbClr val="045C75"/>
                </a:solidFill>
                <a:latin typeface="Constantia"/>
                <a:cs typeface="Constantia"/>
              </a:rPr>
              <a:t>55</a:t>
            </a:fld>
            <a:endParaRPr sz="1200">
              <a:latin typeface="Constantia"/>
              <a:cs typeface="Constant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30237" y="926782"/>
            <a:ext cx="7987665" cy="55245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715" indent="-342900" algn="just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Font typeface="Wingdings 2"/>
              <a:buChar char=""/>
              <a:tabLst>
                <a:tab pos="355600" algn="l"/>
              </a:tabLst>
            </a:pPr>
            <a:r>
              <a:rPr sz="1900" spc="-15" dirty="0">
                <a:latin typeface="Constantia"/>
                <a:cs typeface="Constantia"/>
              </a:rPr>
              <a:t>Perlebaran </a:t>
            </a:r>
            <a:r>
              <a:rPr sz="1900" spc="-5" dirty="0">
                <a:latin typeface="Constantia"/>
                <a:cs typeface="Constantia"/>
              </a:rPr>
              <a:t>sepur dibuat dengan </a:t>
            </a:r>
            <a:r>
              <a:rPr sz="1900" spc="-15" dirty="0">
                <a:latin typeface="Constantia"/>
                <a:cs typeface="Constantia"/>
              </a:rPr>
              <a:t>cara </a:t>
            </a:r>
            <a:r>
              <a:rPr sz="1900" spc="-10" dirty="0">
                <a:latin typeface="Constantia"/>
                <a:cs typeface="Constantia"/>
              </a:rPr>
              <a:t>menggeser </a:t>
            </a:r>
            <a:r>
              <a:rPr sz="1900" spc="-5" dirty="0">
                <a:latin typeface="Constantia"/>
                <a:cs typeface="Constantia"/>
              </a:rPr>
              <a:t>rel-dalam </a:t>
            </a:r>
            <a:r>
              <a:rPr sz="1900" spc="-30" dirty="0">
                <a:latin typeface="Constantia"/>
                <a:cs typeface="Constantia"/>
              </a:rPr>
              <a:t>ke </a:t>
            </a:r>
            <a:r>
              <a:rPr sz="1900" spc="-10" dirty="0">
                <a:latin typeface="Constantia"/>
                <a:cs typeface="Constantia"/>
              </a:rPr>
              <a:t>arah </a:t>
            </a:r>
            <a:r>
              <a:rPr sz="1900" dirty="0">
                <a:latin typeface="Constantia"/>
                <a:cs typeface="Constantia"/>
              </a:rPr>
              <a:t>dalam  </a:t>
            </a:r>
            <a:r>
              <a:rPr sz="1900" spc="-15" dirty="0">
                <a:latin typeface="Constantia"/>
                <a:cs typeface="Constantia"/>
              </a:rPr>
              <a:t>(ke </a:t>
            </a:r>
            <a:r>
              <a:rPr sz="1900" spc="-10" dirty="0">
                <a:latin typeface="Constantia"/>
                <a:cs typeface="Constantia"/>
              </a:rPr>
              <a:t>arah </a:t>
            </a:r>
            <a:r>
              <a:rPr sz="1900" spc="-5" dirty="0">
                <a:latin typeface="Constantia"/>
                <a:cs typeface="Constantia"/>
              </a:rPr>
              <a:t>pusat lengkung). Seperti </a:t>
            </a:r>
            <a:r>
              <a:rPr sz="1900" spc="-15" dirty="0">
                <a:latin typeface="Constantia"/>
                <a:cs typeface="Constantia"/>
              </a:rPr>
              <a:t>halnya </a:t>
            </a:r>
            <a:r>
              <a:rPr sz="1900" spc="-10" dirty="0">
                <a:latin typeface="Constantia"/>
                <a:cs typeface="Constantia"/>
              </a:rPr>
              <a:t>pada </a:t>
            </a:r>
            <a:r>
              <a:rPr sz="1900" spc="-5" dirty="0">
                <a:latin typeface="Constantia"/>
                <a:cs typeface="Constantia"/>
              </a:rPr>
              <a:t>peninggian </a:t>
            </a:r>
            <a:r>
              <a:rPr sz="1900" spc="-10" dirty="0">
                <a:latin typeface="Constantia"/>
                <a:cs typeface="Constantia"/>
              </a:rPr>
              <a:t>rel, perlebaran  </a:t>
            </a:r>
            <a:r>
              <a:rPr sz="1900" spc="-5" dirty="0">
                <a:latin typeface="Constantia"/>
                <a:cs typeface="Constantia"/>
              </a:rPr>
              <a:t>sepur </a:t>
            </a:r>
            <a:r>
              <a:rPr sz="1900" dirty="0">
                <a:latin typeface="Constantia"/>
                <a:cs typeface="Constantia"/>
              </a:rPr>
              <a:t>dicapai </a:t>
            </a:r>
            <a:r>
              <a:rPr sz="1900" spc="-5" dirty="0">
                <a:latin typeface="Constantia"/>
                <a:cs typeface="Constantia"/>
              </a:rPr>
              <a:t>dan dihilangkan tidak </a:t>
            </a:r>
            <a:r>
              <a:rPr sz="1900" spc="-15" dirty="0">
                <a:latin typeface="Constantia"/>
                <a:cs typeface="Constantia"/>
              </a:rPr>
              <a:t>secara </a:t>
            </a:r>
            <a:r>
              <a:rPr sz="1900" spc="-5" dirty="0">
                <a:latin typeface="Constantia"/>
                <a:cs typeface="Constantia"/>
              </a:rPr>
              <a:t>mendadak tetapi </a:t>
            </a:r>
            <a:r>
              <a:rPr sz="1900" spc="-10" dirty="0">
                <a:latin typeface="Constantia"/>
                <a:cs typeface="Constantia"/>
              </a:rPr>
              <a:t>secara  berangsur-angsur </a:t>
            </a:r>
            <a:r>
              <a:rPr sz="1900" spc="-5" dirty="0">
                <a:latin typeface="Constantia"/>
                <a:cs typeface="Constantia"/>
              </a:rPr>
              <a:t>sepanjang lengkung </a:t>
            </a:r>
            <a:r>
              <a:rPr sz="1900" spc="-10" dirty="0">
                <a:latin typeface="Constantia"/>
                <a:cs typeface="Constantia"/>
              </a:rPr>
              <a:t>transisi </a:t>
            </a:r>
            <a:r>
              <a:rPr sz="1900" dirty="0">
                <a:latin typeface="Constantia"/>
                <a:cs typeface="Constantia"/>
              </a:rPr>
              <a:t>atau </a:t>
            </a:r>
            <a:r>
              <a:rPr sz="1900" spc="-5" dirty="0">
                <a:latin typeface="Constantia"/>
                <a:cs typeface="Constantia"/>
              </a:rPr>
              <a:t>”panjang</a:t>
            </a:r>
            <a:r>
              <a:rPr sz="1900" spc="-130" dirty="0">
                <a:latin typeface="Constantia"/>
                <a:cs typeface="Constantia"/>
              </a:rPr>
              <a:t> </a:t>
            </a:r>
            <a:r>
              <a:rPr sz="1900" spc="-35" dirty="0">
                <a:latin typeface="Constantia"/>
                <a:cs typeface="Constantia"/>
              </a:rPr>
              <a:t>transisi”.</a:t>
            </a:r>
            <a:endParaRPr sz="1900">
              <a:latin typeface="Constantia"/>
              <a:cs typeface="Constantia"/>
            </a:endParaRPr>
          </a:p>
          <a:p>
            <a:pPr marL="355600" marR="5715" indent="-342900" algn="just">
              <a:lnSpc>
                <a:spcPct val="100000"/>
              </a:lnSpc>
              <a:spcBef>
                <a:spcPts val="1205"/>
              </a:spcBef>
              <a:buClr>
                <a:srgbClr val="C00000"/>
              </a:buClr>
              <a:buFont typeface="Wingdings 2"/>
              <a:buChar char=""/>
              <a:tabLst>
                <a:tab pos="355600" algn="l"/>
              </a:tabLst>
            </a:pPr>
            <a:r>
              <a:rPr sz="1900" spc="-15" dirty="0">
                <a:latin typeface="Constantia"/>
                <a:cs typeface="Constantia"/>
              </a:rPr>
              <a:t>Menurut Honing </a:t>
            </a:r>
            <a:r>
              <a:rPr sz="1900" spc="-5" dirty="0">
                <a:latin typeface="Constantia"/>
                <a:cs typeface="Constantia"/>
              </a:rPr>
              <a:t>(1975) </a:t>
            </a:r>
            <a:r>
              <a:rPr sz="1900" dirty="0">
                <a:latin typeface="Constantia"/>
                <a:cs typeface="Constantia"/>
              </a:rPr>
              <a:t>pada </a:t>
            </a:r>
            <a:r>
              <a:rPr sz="1900" spc="-10" dirty="0">
                <a:latin typeface="Constantia"/>
                <a:cs typeface="Constantia"/>
              </a:rPr>
              <a:t>jalan rel </a:t>
            </a:r>
            <a:r>
              <a:rPr sz="1900" spc="-5" dirty="0">
                <a:latin typeface="Constantia"/>
                <a:cs typeface="Constantia"/>
              </a:rPr>
              <a:t>yang tidak menggunakan </a:t>
            </a:r>
            <a:r>
              <a:rPr sz="1900" spc="-10" dirty="0">
                <a:latin typeface="Constantia"/>
                <a:cs typeface="Constantia"/>
              </a:rPr>
              <a:t>lengkung  transisi, perlebaran </a:t>
            </a:r>
            <a:r>
              <a:rPr sz="1900" spc="-5" dirty="0">
                <a:latin typeface="Constantia"/>
                <a:cs typeface="Constantia"/>
              </a:rPr>
              <a:t>sepur </a:t>
            </a:r>
            <a:r>
              <a:rPr sz="1900" dirty="0">
                <a:latin typeface="Constantia"/>
                <a:cs typeface="Constantia"/>
              </a:rPr>
              <a:t>dan </a:t>
            </a:r>
            <a:r>
              <a:rPr sz="1900" spc="-5" dirty="0">
                <a:latin typeface="Constantia"/>
                <a:cs typeface="Constantia"/>
              </a:rPr>
              <a:t>peninggian </a:t>
            </a:r>
            <a:r>
              <a:rPr sz="1900" spc="-10" dirty="0">
                <a:latin typeface="Constantia"/>
                <a:cs typeface="Constantia"/>
              </a:rPr>
              <a:t>rel </a:t>
            </a:r>
            <a:r>
              <a:rPr sz="1900" spc="-5" dirty="0">
                <a:latin typeface="Constantia"/>
                <a:cs typeface="Constantia"/>
              </a:rPr>
              <a:t>dilakukan dengan </a:t>
            </a:r>
            <a:r>
              <a:rPr sz="1900" spc="-15" dirty="0">
                <a:latin typeface="Constantia"/>
                <a:cs typeface="Constantia"/>
              </a:rPr>
              <a:t>rata  </a:t>
            </a:r>
            <a:r>
              <a:rPr sz="1900" spc="-5" dirty="0">
                <a:latin typeface="Constantia"/>
                <a:cs typeface="Constantia"/>
              </a:rPr>
              <a:t>melewati suatu </a:t>
            </a:r>
            <a:r>
              <a:rPr sz="1900" spc="-10" dirty="0">
                <a:latin typeface="Constantia"/>
                <a:cs typeface="Constantia"/>
              </a:rPr>
              <a:t>jarak </a:t>
            </a:r>
            <a:r>
              <a:rPr sz="1900" spc="-5" dirty="0">
                <a:latin typeface="Constantia"/>
                <a:cs typeface="Constantia"/>
              </a:rPr>
              <a:t>(panjang </a:t>
            </a:r>
            <a:r>
              <a:rPr sz="1900" spc="-10" dirty="0">
                <a:latin typeface="Constantia"/>
                <a:cs typeface="Constantia"/>
              </a:rPr>
              <a:t>transisi) </a:t>
            </a:r>
            <a:r>
              <a:rPr sz="1900" spc="-15" dirty="0">
                <a:latin typeface="Constantia"/>
                <a:cs typeface="Constantia"/>
              </a:rPr>
              <a:t>antara </a:t>
            </a:r>
            <a:r>
              <a:rPr sz="1900" spc="-5" dirty="0">
                <a:latin typeface="Constantia"/>
                <a:cs typeface="Constantia"/>
              </a:rPr>
              <a:t>400 </a:t>
            </a:r>
            <a:r>
              <a:rPr sz="1900" dirty="0">
                <a:latin typeface="Constantia"/>
                <a:cs typeface="Constantia"/>
              </a:rPr>
              <a:t>sampai 1000 x  </a:t>
            </a:r>
            <a:r>
              <a:rPr sz="1900" spc="-5" dirty="0">
                <a:latin typeface="Constantia"/>
                <a:cs typeface="Constantia"/>
              </a:rPr>
              <a:t>peninggian</a:t>
            </a:r>
            <a:r>
              <a:rPr sz="1900" spc="-80" dirty="0">
                <a:latin typeface="Constantia"/>
                <a:cs typeface="Constantia"/>
              </a:rPr>
              <a:t> </a:t>
            </a:r>
            <a:r>
              <a:rPr sz="1900" spc="-5" dirty="0">
                <a:latin typeface="Constantia"/>
                <a:cs typeface="Constantia"/>
              </a:rPr>
              <a:t>rel.</a:t>
            </a:r>
            <a:endParaRPr sz="1900">
              <a:latin typeface="Constantia"/>
              <a:cs typeface="Constantia"/>
            </a:endParaRPr>
          </a:p>
          <a:p>
            <a:pPr marL="355600" marR="5080" indent="-342900" algn="just">
              <a:lnSpc>
                <a:spcPct val="100000"/>
              </a:lnSpc>
              <a:spcBef>
                <a:spcPts val="1205"/>
              </a:spcBef>
              <a:buClr>
                <a:srgbClr val="C00000"/>
              </a:buClr>
              <a:buFont typeface="Wingdings 2"/>
              <a:buChar char=""/>
              <a:tabLst>
                <a:tab pos="355600" algn="l"/>
              </a:tabLst>
            </a:pPr>
            <a:r>
              <a:rPr sz="1900" spc="-10" dirty="0">
                <a:latin typeface="Constantia"/>
                <a:cs typeface="Constantia"/>
              </a:rPr>
              <a:t>Pada lengkung </a:t>
            </a:r>
            <a:r>
              <a:rPr sz="1900" spc="-5" dirty="0">
                <a:latin typeface="Constantia"/>
                <a:cs typeface="Constantia"/>
              </a:rPr>
              <a:t>horizontal, untuk mengurangi </a:t>
            </a:r>
            <a:r>
              <a:rPr sz="1900" spc="-15" dirty="0">
                <a:latin typeface="Constantia"/>
                <a:cs typeface="Constantia"/>
              </a:rPr>
              <a:t>gaya </a:t>
            </a:r>
            <a:r>
              <a:rPr sz="1900" spc="-5" dirty="0">
                <a:latin typeface="Constantia"/>
                <a:cs typeface="Constantia"/>
              </a:rPr>
              <a:t>tekan </a:t>
            </a:r>
            <a:r>
              <a:rPr sz="1900" spc="-15" dirty="0">
                <a:latin typeface="Constantia"/>
                <a:cs typeface="Constantia"/>
              </a:rPr>
              <a:t>roda  kereta/gerbong/lokomotif </a:t>
            </a:r>
            <a:r>
              <a:rPr sz="1900" dirty="0">
                <a:latin typeface="Constantia"/>
                <a:cs typeface="Constantia"/>
              </a:rPr>
              <a:t>pada </a:t>
            </a:r>
            <a:r>
              <a:rPr sz="1900" spc="-10" dirty="0">
                <a:latin typeface="Constantia"/>
                <a:cs typeface="Constantia"/>
              </a:rPr>
              <a:t>rel </a:t>
            </a:r>
            <a:r>
              <a:rPr sz="1900" dirty="0">
                <a:latin typeface="Constantia"/>
                <a:cs typeface="Constantia"/>
              </a:rPr>
              <a:t>luar </a:t>
            </a:r>
            <a:r>
              <a:rPr sz="1900" spc="-5" dirty="0">
                <a:latin typeface="Constantia"/>
                <a:cs typeface="Constantia"/>
              </a:rPr>
              <a:t>dan untuk menajaga </a:t>
            </a:r>
            <a:r>
              <a:rPr sz="1900" spc="-10" dirty="0">
                <a:latin typeface="Constantia"/>
                <a:cs typeface="Constantia"/>
              </a:rPr>
              <a:t>terhadap  bahaya </a:t>
            </a:r>
            <a:r>
              <a:rPr sz="1900" spc="-20" dirty="0">
                <a:latin typeface="Constantia"/>
                <a:cs typeface="Constantia"/>
              </a:rPr>
              <a:t>keluranya </a:t>
            </a:r>
            <a:r>
              <a:rPr sz="1900" spc="-15" dirty="0">
                <a:latin typeface="Constantia"/>
                <a:cs typeface="Constantia"/>
              </a:rPr>
              <a:t>roda </a:t>
            </a:r>
            <a:r>
              <a:rPr sz="1900" spc="-10" dirty="0">
                <a:latin typeface="Constantia"/>
                <a:cs typeface="Constantia"/>
              </a:rPr>
              <a:t>rel </a:t>
            </a:r>
            <a:r>
              <a:rPr sz="1900" spc="-5" dirty="0">
                <a:latin typeface="Constantia"/>
                <a:cs typeface="Constantia"/>
              </a:rPr>
              <a:t>(</a:t>
            </a:r>
            <a:r>
              <a:rPr sz="1900" i="1" spc="-5" dirty="0">
                <a:latin typeface="Constantia"/>
                <a:cs typeface="Constantia"/>
              </a:rPr>
              <a:t>deraillement</a:t>
            </a:r>
            <a:r>
              <a:rPr sz="1900" spc="-5" dirty="0">
                <a:latin typeface="Constantia"/>
                <a:cs typeface="Constantia"/>
              </a:rPr>
              <a:t>), </a:t>
            </a:r>
            <a:r>
              <a:rPr sz="1900" dirty="0">
                <a:latin typeface="Constantia"/>
                <a:cs typeface="Constantia"/>
              </a:rPr>
              <a:t>pada </a:t>
            </a:r>
            <a:r>
              <a:rPr sz="1900" spc="-10" dirty="0">
                <a:latin typeface="Constantia"/>
                <a:cs typeface="Constantia"/>
              </a:rPr>
              <a:t>rel </a:t>
            </a:r>
            <a:r>
              <a:rPr sz="1900" spc="-5" dirty="0">
                <a:latin typeface="Constantia"/>
                <a:cs typeface="Constantia"/>
              </a:rPr>
              <a:t>dapat dipasang </a:t>
            </a:r>
            <a:r>
              <a:rPr sz="1900" spc="-15" dirty="0">
                <a:latin typeface="Constantia"/>
                <a:cs typeface="Constantia"/>
              </a:rPr>
              <a:t>Rel  </a:t>
            </a:r>
            <a:r>
              <a:rPr sz="1900" spc="-10" dirty="0">
                <a:latin typeface="Constantia"/>
                <a:cs typeface="Constantia"/>
              </a:rPr>
              <a:t>Penahan.</a:t>
            </a:r>
            <a:endParaRPr sz="1900">
              <a:latin typeface="Constantia"/>
              <a:cs typeface="Constantia"/>
            </a:endParaRPr>
          </a:p>
          <a:p>
            <a:pPr marL="355600" marR="9525" indent="-342900" algn="just">
              <a:lnSpc>
                <a:spcPct val="100000"/>
              </a:lnSpc>
              <a:spcBef>
                <a:spcPts val="1200"/>
              </a:spcBef>
              <a:buClr>
                <a:srgbClr val="C00000"/>
              </a:buClr>
              <a:buFont typeface="Wingdings 2"/>
              <a:buChar char=""/>
              <a:tabLst>
                <a:tab pos="355600" algn="l"/>
              </a:tabLst>
            </a:pPr>
            <a:r>
              <a:rPr sz="1900" spc="-10" dirty="0">
                <a:latin typeface="Constantia"/>
                <a:cs typeface="Constantia"/>
              </a:rPr>
              <a:t>Penahan </a:t>
            </a:r>
            <a:r>
              <a:rPr sz="1900" spc="-5" dirty="0">
                <a:latin typeface="Constantia"/>
                <a:cs typeface="Constantia"/>
              </a:rPr>
              <a:t>(</a:t>
            </a:r>
            <a:r>
              <a:rPr sz="1900" i="1" spc="-5" dirty="0">
                <a:latin typeface="Constantia"/>
                <a:cs typeface="Constantia"/>
              </a:rPr>
              <a:t>anti </a:t>
            </a:r>
            <a:r>
              <a:rPr sz="1900" i="1" spc="-10" dirty="0">
                <a:latin typeface="Constantia"/>
                <a:cs typeface="Constantia"/>
              </a:rPr>
              <a:t>deraillement</a:t>
            </a:r>
            <a:r>
              <a:rPr sz="1900" spc="-10" dirty="0">
                <a:latin typeface="Constantia"/>
                <a:cs typeface="Constantia"/>
              </a:rPr>
              <a:t>) </a:t>
            </a:r>
            <a:r>
              <a:rPr sz="1900" dirty="0">
                <a:latin typeface="Constantia"/>
                <a:cs typeface="Constantia"/>
              </a:rPr>
              <a:t>pada </a:t>
            </a:r>
            <a:r>
              <a:rPr sz="1900" spc="-10" dirty="0">
                <a:latin typeface="Constantia"/>
                <a:cs typeface="Constantia"/>
              </a:rPr>
              <a:t>rel. </a:t>
            </a:r>
            <a:r>
              <a:rPr sz="1900" spc="-15" dirty="0">
                <a:latin typeface="Constantia"/>
                <a:cs typeface="Constantia"/>
              </a:rPr>
              <a:t>Menurut </a:t>
            </a:r>
            <a:r>
              <a:rPr sz="1900" spc="-5" dirty="0">
                <a:latin typeface="Constantia"/>
                <a:cs typeface="Constantia"/>
              </a:rPr>
              <a:t>Subarkah (1981)  </a:t>
            </a:r>
            <a:r>
              <a:rPr sz="1900" spc="-10" dirty="0">
                <a:latin typeface="Constantia"/>
                <a:cs typeface="Constantia"/>
              </a:rPr>
              <a:t>menyatakan </a:t>
            </a:r>
            <a:r>
              <a:rPr sz="1900" spc="-15" dirty="0">
                <a:latin typeface="Constantia"/>
                <a:cs typeface="Constantia"/>
              </a:rPr>
              <a:t>bahwa </a:t>
            </a:r>
            <a:r>
              <a:rPr sz="1900" spc="-5" dirty="0">
                <a:latin typeface="Constantia"/>
                <a:cs typeface="Constantia"/>
              </a:rPr>
              <a:t>lebar </a:t>
            </a:r>
            <a:r>
              <a:rPr sz="1900" spc="-10" dirty="0">
                <a:latin typeface="Constantia"/>
                <a:cs typeface="Constantia"/>
              </a:rPr>
              <a:t>celah antara </a:t>
            </a:r>
            <a:r>
              <a:rPr sz="1900" spc="-5" dirty="0">
                <a:latin typeface="Constantia"/>
                <a:cs typeface="Constantia"/>
              </a:rPr>
              <a:t>rel-dalam </a:t>
            </a:r>
            <a:r>
              <a:rPr sz="1900" dirty="0">
                <a:latin typeface="Constantia"/>
                <a:cs typeface="Constantia"/>
              </a:rPr>
              <a:t>dan </a:t>
            </a:r>
            <a:r>
              <a:rPr sz="1900" spc="-10" dirty="0">
                <a:latin typeface="Constantia"/>
                <a:cs typeface="Constantia"/>
              </a:rPr>
              <a:t>rel </a:t>
            </a:r>
            <a:r>
              <a:rPr sz="1900" spc="-5" dirty="0">
                <a:latin typeface="Constantia"/>
                <a:cs typeface="Constantia"/>
              </a:rPr>
              <a:t>penahan ialah  sebagai berikut</a:t>
            </a:r>
            <a:r>
              <a:rPr sz="1900" spc="-35" dirty="0">
                <a:latin typeface="Constantia"/>
                <a:cs typeface="Constantia"/>
              </a:rPr>
              <a:t> </a:t>
            </a:r>
            <a:r>
              <a:rPr sz="1900" dirty="0">
                <a:latin typeface="Constantia"/>
                <a:cs typeface="Constantia"/>
              </a:rPr>
              <a:t>:</a:t>
            </a:r>
            <a:endParaRPr sz="1900">
              <a:latin typeface="Constantia"/>
              <a:cs typeface="Constantia"/>
            </a:endParaRPr>
          </a:p>
          <a:p>
            <a:pPr marL="725805" lvl="1" indent="-342900" algn="just">
              <a:lnSpc>
                <a:spcPct val="100000"/>
              </a:lnSpc>
              <a:spcBef>
                <a:spcPts val="464"/>
              </a:spcBef>
              <a:buClr>
                <a:srgbClr val="C00000"/>
              </a:buClr>
              <a:buFont typeface="Vivaldi"/>
              <a:buChar char="—"/>
              <a:tabLst>
                <a:tab pos="726440" algn="l"/>
              </a:tabLst>
            </a:pPr>
            <a:r>
              <a:rPr sz="1900" spc="-5" dirty="0">
                <a:latin typeface="Constantia"/>
                <a:cs typeface="Constantia"/>
              </a:rPr>
              <a:t>65 mm untuk jari-jari lengkung horizontal sebesar </a:t>
            </a:r>
            <a:r>
              <a:rPr sz="1900" spc="-10" dirty="0">
                <a:latin typeface="Constantia"/>
                <a:cs typeface="Constantia"/>
              </a:rPr>
              <a:t>150</a:t>
            </a:r>
            <a:r>
              <a:rPr sz="1900" spc="-165" dirty="0">
                <a:latin typeface="Constantia"/>
                <a:cs typeface="Constantia"/>
              </a:rPr>
              <a:t> </a:t>
            </a:r>
            <a:r>
              <a:rPr sz="1900" spc="-5" dirty="0">
                <a:latin typeface="Constantia"/>
                <a:cs typeface="Constantia"/>
              </a:rPr>
              <a:t>meter</a:t>
            </a:r>
            <a:endParaRPr sz="1900">
              <a:latin typeface="Constantia"/>
              <a:cs typeface="Constantia"/>
            </a:endParaRPr>
          </a:p>
          <a:p>
            <a:pPr marL="725805" lvl="1" indent="-342900" algn="just">
              <a:lnSpc>
                <a:spcPct val="100000"/>
              </a:lnSpc>
              <a:spcBef>
                <a:spcPts val="459"/>
              </a:spcBef>
              <a:buClr>
                <a:srgbClr val="C00000"/>
              </a:buClr>
              <a:buFont typeface="Vivaldi"/>
              <a:buChar char="—"/>
              <a:tabLst>
                <a:tab pos="726440" algn="l"/>
              </a:tabLst>
            </a:pPr>
            <a:r>
              <a:rPr sz="1900" spc="-5" dirty="0">
                <a:latin typeface="Constantia"/>
                <a:cs typeface="Constantia"/>
              </a:rPr>
              <a:t>60 mm untuk jari-jari lengkung horizontal sebesar 200</a:t>
            </a:r>
            <a:r>
              <a:rPr sz="1900" spc="-125" dirty="0">
                <a:latin typeface="Constantia"/>
                <a:cs typeface="Constantia"/>
              </a:rPr>
              <a:t> </a:t>
            </a:r>
            <a:r>
              <a:rPr sz="1900" spc="-5" dirty="0">
                <a:latin typeface="Constantia"/>
                <a:cs typeface="Constantia"/>
              </a:rPr>
              <a:t>meter</a:t>
            </a:r>
            <a:endParaRPr sz="19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72054" y="47053"/>
            <a:ext cx="416687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spc="-25" dirty="0">
                <a:solidFill>
                  <a:srgbClr val="0A5294"/>
                </a:solidFill>
                <a:latin typeface="Calibri"/>
                <a:cs typeface="Calibri"/>
              </a:rPr>
              <a:t>Pelebaran</a:t>
            </a:r>
            <a:r>
              <a:rPr sz="4800" b="1" spc="-85" dirty="0">
                <a:solidFill>
                  <a:srgbClr val="0A5294"/>
                </a:solidFill>
                <a:latin typeface="Calibri"/>
                <a:cs typeface="Calibri"/>
              </a:rPr>
              <a:t> </a:t>
            </a:r>
            <a:r>
              <a:rPr sz="4800" b="1" dirty="0">
                <a:solidFill>
                  <a:srgbClr val="0A5294"/>
                </a:solidFill>
                <a:latin typeface="Calibri"/>
                <a:cs typeface="Calibri"/>
              </a:rPr>
              <a:t>Sepur</a:t>
            </a:r>
            <a:endParaRPr sz="4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496300" y="6556226"/>
            <a:ext cx="233679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sz="1200" dirty="0">
                <a:solidFill>
                  <a:srgbClr val="045C75"/>
                </a:solidFill>
                <a:latin typeface="Constantia"/>
                <a:cs typeface="Constantia"/>
              </a:rPr>
              <a:t>56</a:t>
            </a:fld>
            <a:endParaRPr sz="1200">
              <a:latin typeface="Constantia"/>
              <a:cs typeface="Constanti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0517" y="1209928"/>
            <a:ext cx="34137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solidFill>
                  <a:srgbClr val="C00000"/>
                </a:solidFill>
                <a:latin typeface="Constantia"/>
                <a:cs typeface="Constantia"/>
              </a:rPr>
              <a:t>Konstruksi </a:t>
            </a:r>
            <a:r>
              <a:rPr sz="2400" b="1" spc="-15" dirty="0">
                <a:solidFill>
                  <a:srgbClr val="C00000"/>
                </a:solidFill>
                <a:latin typeface="Constantia"/>
                <a:cs typeface="Constantia"/>
              </a:rPr>
              <a:t>rel</a:t>
            </a:r>
            <a:r>
              <a:rPr sz="2400" b="1" spc="-130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2400" b="1" spc="-5" dirty="0">
                <a:solidFill>
                  <a:srgbClr val="C00000"/>
                </a:solidFill>
                <a:latin typeface="Constantia"/>
                <a:cs typeface="Constantia"/>
              </a:rPr>
              <a:t>penahan</a:t>
            </a:r>
            <a:endParaRPr sz="24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72054" y="47053"/>
            <a:ext cx="416687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25" dirty="0"/>
              <a:t>Pelebaran</a:t>
            </a:r>
            <a:r>
              <a:rPr sz="4800" spc="-85" dirty="0"/>
              <a:t> </a:t>
            </a:r>
            <a:r>
              <a:rPr sz="4800" dirty="0"/>
              <a:t>Sepur</a:t>
            </a:r>
            <a:endParaRPr sz="4800"/>
          </a:p>
        </p:txBody>
      </p:sp>
      <p:sp>
        <p:nvSpPr>
          <p:cNvPr id="6" name="object 6"/>
          <p:cNvSpPr txBox="1"/>
          <p:nvPr/>
        </p:nvSpPr>
        <p:spPr>
          <a:xfrm>
            <a:off x="762634" y="6465158"/>
            <a:ext cx="539115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35"/>
              </a:lnSpc>
            </a:pPr>
            <a:r>
              <a:rPr sz="1400" i="1" spc="-5" dirty="0">
                <a:latin typeface="Constantia"/>
                <a:cs typeface="Constantia"/>
              </a:rPr>
              <a:t>Sumber </a:t>
            </a:r>
            <a:r>
              <a:rPr sz="1400" i="1" dirty="0">
                <a:latin typeface="Constantia"/>
                <a:cs typeface="Constantia"/>
              </a:rPr>
              <a:t>: </a:t>
            </a:r>
            <a:r>
              <a:rPr sz="1400" i="1" spc="-15" dirty="0">
                <a:latin typeface="Constantia"/>
                <a:cs typeface="Constantia"/>
              </a:rPr>
              <a:t>Peraturan </a:t>
            </a:r>
            <a:r>
              <a:rPr sz="1400" i="1" dirty="0">
                <a:latin typeface="Constantia"/>
                <a:cs typeface="Constantia"/>
              </a:rPr>
              <a:t>Dinas </a:t>
            </a:r>
            <a:r>
              <a:rPr sz="1400" i="1" spc="-5" dirty="0">
                <a:latin typeface="Constantia"/>
                <a:cs typeface="Constantia"/>
              </a:rPr>
              <a:t>Nomor </a:t>
            </a:r>
            <a:r>
              <a:rPr sz="1400" i="1" dirty="0">
                <a:latin typeface="Constantia"/>
                <a:cs typeface="Constantia"/>
              </a:rPr>
              <a:t>10, </a:t>
            </a:r>
            <a:r>
              <a:rPr sz="1400" i="1" spc="-45" dirty="0">
                <a:latin typeface="Constantia"/>
                <a:cs typeface="Constantia"/>
              </a:rPr>
              <a:t>PT. </a:t>
            </a:r>
            <a:r>
              <a:rPr sz="1400" i="1" spc="-20" dirty="0">
                <a:latin typeface="Constantia"/>
                <a:cs typeface="Constantia"/>
              </a:rPr>
              <a:t>Kereta </a:t>
            </a:r>
            <a:r>
              <a:rPr sz="1400" i="1" spc="-10" dirty="0">
                <a:latin typeface="Constantia"/>
                <a:cs typeface="Constantia"/>
              </a:rPr>
              <a:t>Api </a:t>
            </a:r>
            <a:r>
              <a:rPr sz="1400" i="1" spc="-5" dirty="0">
                <a:latin typeface="Constantia"/>
                <a:cs typeface="Constantia"/>
              </a:rPr>
              <a:t>Indonesia</a:t>
            </a:r>
            <a:r>
              <a:rPr sz="1400" i="1" spc="-45" dirty="0">
                <a:latin typeface="Constantia"/>
                <a:cs typeface="Constantia"/>
              </a:rPr>
              <a:t> </a:t>
            </a:r>
            <a:r>
              <a:rPr sz="1400" i="1" spc="-10" dirty="0">
                <a:latin typeface="Constantia"/>
                <a:cs typeface="Constantia"/>
              </a:rPr>
              <a:t>(Persero)</a:t>
            </a:r>
            <a:endParaRPr sz="1400">
              <a:latin typeface="Constantia"/>
              <a:cs typeface="Constanti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503919" y="6556226"/>
            <a:ext cx="22479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sz="1200" dirty="0">
                <a:solidFill>
                  <a:srgbClr val="045C75"/>
                </a:solidFill>
                <a:latin typeface="Constantia"/>
                <a:cs typeface="Constantia"/>
              </a:rPr>
              <a:t>57</a:t>
            </a:fld>
            <a:endParaRPr sz="1200">
              <a:latin typeface="Constantia"/>
              <a:cs typeface="Constantia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749223" y="1857120"/>
          <a:ext cx="7772399" cy="45899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774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99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959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6892">
                <a:tc rowSpan="2">
                  <a:txBody>
                    <a:bodyPr/>
                    <a:lstStyle/>
                    <a:p>
                      <a:pPr marL="505459">
                        <a:lnSpc>
                          <a:spcPts val="1864"/>
                        </a:lnSpc>
                      </a:pPr>
                      <a:r>
                        <a:rPr sz="1600" b="1" spc="-10" dirty="0">
                          <a:latin typeface="Arial"/>
                          <a:cs typeface="Arial"/>
                        </a:rPr>
                        <a:t>Jari- </a:t>
                      </a:r>
                      <a:r>
                        <a:rPr sz="1600" b="1" spc="-5" dirty="0">
                          <a:latin typeface="Arial"/>
                          <a:cs typeface="Arial"/>
                        </a:rPr>
                        <a:t>jari</a:t>
                      </a:r>
                      <a:r>
                        <a:rPr sz="1600" b="1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latin typeface="Arial"/>
                          <a:cs typeface="Arial"/>
                        </a:rPr>
                        <a:t>(m)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638810">
                        <a:lnSpc>
                          <a:spcPts val="1864"/>
                        </a:lnSpc>
                      </a:pPr>
                      <a:r>
                        <a:rPr sz="1600" b="1" spc="-10" dirty="0">
                          <a:latin typeface="Arial"/>
                          <a:cs typeface="Arial"/>
                        </a:rPr>
                        <a:t>Perlebaran </a:t>
                      </a:r>
                      <a:r>
                        <a:rPr sz="1600" b="1" spc="-5" dirty="0">
                          <a:latin typeface="Arial"/>
                          <a:cs typeface="Arial"/>
                        </a:rPr>
                        <a:t>sepur menurut perhitungan</a:t>
                      </a:r>
                      <a:r>
                        <a:rPr sz="1600" b="1" spc="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latin typeface="Arial"/>
                          <a:cs typeface="Arial"/>
                        </a:rPr>
                        <a:t>(mm)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689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70"/>
                        </a:lnSpc>
                      </a:pPr>
                      <a:r>
                        <a:rPr sz="1600" b="1" spc="-10" dirty="0">
                          <a:latin typeface="Arial"/>
                          <a:cs typeface="Arial"/>
                        </a:rPr>
                        <a:t>Jarak </a:t>
                      </a:r>
                      <a:r>
                        <a:rPr sz="1600" b="1" spc="-5" dirty="0">
                          <a:latin typeface="Arial"/>
                          <a:cs typeface="Arial"/>
                        </a:rPr>
                        <a:t>gandar </a:t>
                      </a:r>
                      <a:r>
                        <a:rPr sz="1600" b="1" dirty="0">
                          <a:latin typeface="Arial"/>
                          <a:cs typeface="Arial"/>
                        </a:rPr>
                        <a:t>= 4</a:t>
                      </a:r>
                      <a:r>
                        <a:rPr sz="16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dirty="0">
                          <a:latin typeface="Arial"/>
                          <a:cs typeface="Arial"/>
                        </a:rPr>
                        <a:t>m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70"/>
                        </a:lnSpc>
                      </a:pPr>
                      <a:r>
                        <a:rPr sz="1600" b="1" spc="-10" dirty="0">
                          <a:latin typeface="Arial"/>
                          <a:cs typeface="Arial"/>
                        </a:rPr>
                        <a:t>Jarak </a:t>
                      </a:r>
                      <a:r>
                        <a:rPr sz="1600" b="1" spc="-5" dirty="0">
                          <a:latin typeface="Arial"/>
                          <a:cs typeface="Arial"/>
                        </a:rPr>
                        <a:t>gandar </a:t>
                      </a:r>
                      <a:r>
                        <a:rPr sz="1600" b="1" dirty="0">
                          <a:latin typeface="Arial"/>
                          <a:cs typeface="Arial"/>
                        </a:rPr>
                        <a:t>= 3</a:t>
                      </a:r>
                      <a:r>
                        <a:rPr sz="1600" b="1" spc="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dirty="0">
                          <a:latin typeface="Arial"/>
                          <a:cs typeface="Arial"/>
                        </a:rPr>
                        <a:t>m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6892">
                <a:tc>
                  <a:txBody>
                    <a:bodyPr/>
                    <a:lstStyle/>
                    <a:p>
                      <a:pPr algn="ctr">
                        <a:lnSpc>
                          <a:spcPts val="1864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1000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1864"/>
                        </a:lnSpc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6892">
                <a:tc>
                  <a:txBody>
                    <a:bodyPr/>
                    <a:lstStyle/>
                    <a:p>
                      <a:pPr algn="ctr">
                        <a:lnSpc>
                          <a:spcPts val="187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900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ts val="187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0,89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6766">
                <a:tc>
                  <a:txBody>
                    <a:bodyPr/>
                    <a:lstStyle/>
                    <a:p>
                      <a:pPr algn="ctr">
                        <a:lnSpc>
                          <a:spcPts val="187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800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ts val="187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2,00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6892">
                <a:tc>
                  <a:txBody>
                    <a:bodyPr/>
                    <a:lstStyle/>
                    <a:p>
                      <a:pPr algn="ctr">
                        <a:lnSpc>
                          <a:spcPts val="187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750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ts val="187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2,67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6893">
                <a:tc>
                  <a:txBody>
                    <a:bodyPr/>
                    <a:lstStyle/>
                    <a:p>
                      <a:pPr algn="ctr">
                        <a:lnSpc>
                          <a:spcPts val="187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700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ts val="187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3,43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6893">
                <a:tc>
                  <a:txBody>
                    <a:bodyPr/>
                    <a:lstStyle/>
                    <a:p>
                      <a:pPr algn="ctr">
                        <a:lnSpc>
                          <a:spcPts val="187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650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ts val="187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4,31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6893"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600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ts val="1875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5,33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6893"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</a:pPr>
                      <a:r>
                        <a:rPr sz="1600" spc="-15" dirty="0">
                          <a:latin typeface="Arial"/>
                          <a:cs typeface="Arial"/>
                        </a:rPr>
                        <a:t>550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ts val="1875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6,54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ts val="1875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0,20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6765"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</a:pPr>
                      <a:r>
                        <a:rPr sz="1600" spc="-15" dirty="0">
                          <a:latin typeface="Arial"/>
                          <a:cs typeface="Arial"/>
                        </a:rPr>
                        <a:t>500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ts val="1875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8,00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ts val="1875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1,00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6893"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450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ts val="1875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9,78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ts val="1875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2,00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6918"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400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ts val="1875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12,00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ts val="1875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3,25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6867"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350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ts val="1875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14,86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ts val="1875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4,86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6880">
                <a:tc>
                  <a:txBody>
                    <a:bodyPr/>
                    <a:lstStyle/>
                    <a:p>
                      <a:pPr algn="ctr">
                        <a:lnSpc>
                          <a:spcPts val="188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300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ts val="188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18,67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ts val="188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7,00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6867">
                <a:tc>
                  <a:txBody>
                    <a:bodyPr/>
                    <a:lstStyle/>
                    <a:p>
                      <a:pPr algn="ctr">
                        <a:lnSpc>
                          <a:spcPts val="188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250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ts val="188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24,00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ts val="1880"/>
                        </a:lnSpc>
                      </a:pPr>
                      <a:r>
                        <a:rPr sz="1600" spc="-10" dirty="0">
                          <a:latin typeface="Arial"/>
                          <a:cs typeface="Arial"/>
                        </a:rPr>
                        <a:t>10,00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762634" y="1209928"/>
            <a:ext cx="70497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latin typeface="Constantia"/>
                <a:cs typeface="Constantia"/>
              </a:rPr>
              <a:t>Perlebaran </a:t>
            </a:r>
            <a:r>
              <a:rPr sz="2400" spc="-5" dirty="0">
                <a:latin typeface="Constantia"/>
                <a:cs typeface="Constantia"/>
              </a:rPr>
              <a:t>sepur sesuai jari-jari lengkung horizontal</a:t>
            </a:r>
            <a:r>
              <a:rPr sz="2400" spc="-175" dirty="0">
                <a:latin typeface="Constantia"/>
                <a:cs typeface="Constantia"/>
              </a:rPr>
              <a:t> </a:t>
            </a:r>
            <a:r>
              <a:rPr sz="2400" dirty="0">
                <a:latin typeface="Constantia"/>
                <a:cs typeface="Constantia"/>
              </a:rPr>
              <a:t>:</a:t>
            </a:r>
            <a:endParaRPr sz="24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54977" y="551434"/>
            <a:ext cx="825817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574800" algn="l"/>
                <a:tab pos="2811780" algn="l"/>
                <a:tab pos="4897755" algn="l"/>
                <a:tab pos="7527925" algn="l"/>
              </a:tabLst>
            </a:pPr>
            <a:r>
              <a:rPr sz="3600" spc="-5" dirty="0">
                <a:solidFill>
                  <a:srgbClr val="04607A"/>
                </a:solidFill>
              </a:rPr>
              <a:t>Co</a:t>
            </a:r>
            <a:r>
              <a:rPr sz="3600" spc="-40" dirty="0">
                <a:solidFill>
                  <a:srgbClr val="04607A"/>
                </a:solidFill>
              </a:rPr>
              <a:t>n</a:t>
            </a:r>
            <a:r>
              <a:rPr sz="3600" spc="-50" dirty="0">
                <a:solidFill>
                  <a:srgbClr val="04607A"/>
                </a:solidFill>
              </a:rPr>
              <a:t>t</a:t>
            </a:r>
            <a:r>
              <a:rPr sz="3600" dirty="0">
                <a:solidFill>
                  <a:srgbClr val="04607A"/>
                </a:solidFill>
              </a:rPr>
              <a:t>oh	</a:t>
            </a:r>
            <a:r>
              <a:rPr sz="3600" spc="-50" dirty="0">
                <a:solidFill>
                  <a:srgbClr val="04607A"/>
                </a:solidFill>
              </a:rPr>
              <a:t>k</a:t>
            </a:r>
            <a:r>
              <a:rPr sz="3600" dirty="0">
                <a:solidFill>
                  <a:srgbClr val="04607A"/>
                </a:solidFill>
              </a:rPr>
              <a:t>asus	</a:t>
            </a:r>
            <a:r>
              <a:rPr sz="3600" spc="-110" dirty="0">
                <a:solidFill>
                  <a:srgbClr val="04607A"/>
                </a:solidFill>
              </a:rPr>
              <a:t>k</a:t>
            </a:r>
            <a:r>
              <a:rPr sz="3600" spc="-5" dirty="0">
                <a:solidFill>
                  <a:srgbClr val="04607A"/>
                </a:solidFill>
              </a:rPr>
              <a:t>e</a:t>
            </a:r>
            <a:r>
              <a:rPr sz="3600" spc="5" dirty="0">
                <a:solidFill>
                  <a:srgbClr val="04607A"/>
                </a:solidFill>
              </a:rPr>
              <a:t>s</a:t>
            </a:r>
            <a:r>
              <a:rPr sz="3600" dirty="0">
                <a:solidFill>
                  <a:srgbClr val="04607A"/>
                </a:solidFill>
              </a:rPr>
              <a:t>ala</a:t>
            </a:r>
            <a:r>
              <a:rPr sz="3600" spc="-15" dirty="0">
                <a:solidFill>
                  <a:srgbClr val="04607A"/>
                </a:solidFill>
              </a:rPr>
              <a:t>h</a:t>
            </a:r>
            <a:r>
              <a:rPr sz="3600" dirty="0">
                <a:solidFill>
                  <a:srgbClr val="04607A"/>
                </a:solidFill>
              </a:rPr>
              <a:t>an	p</a:t>
            </a:r>
            <a:r>
              <a:rPr sz="3600" spc="10" dirty="0">
                <a:solidFill>
                  <a:srgbClr val="04607A"/>
                </a:solidFill>
              </a:rPr>
              <a:t>e</a:t>
            </a:r>
            <a:r>
              <a:rPr sz="3600" spc="-85" dirty="0">
                <a:solidFill>
                  <a:srgbClr val="04607A"/>
                </a:solidFill>
              </a:rPr>
              <a:t>r</a:t>
            </a:r>
            <a:r>
              <a:rPr sz="3600" dirty="0">
                <a:solidFill>
                  <a:srgbClr val="04607A"/>
                </a:solidFill>
              </a:rPr>
              <a:t>an</a:t>
            </a:r>
            <a:r>
              <a:rPr sz="3600" spc="-20" dirty="0">
                <a:solidFill>
                  <a:srgbClr val="04607A"/>
                </a:solidFill>
              </a:rPr>
              <a:t>c</a:t>
            </a:r>
            <a:r>
              <a:rPr sz="3600" dirty="0">
                <a:solidFill>
                  <a:srgbClr val="04607A"/>
                </a:solidFill>
              </a:rPr>
              <a:t>an</a:t>
            </a:r>
            <a:r>
              <a:rPr sz="3600" spc="-60" dirty="0">
                <a:solidFill>
                  <a:srgbClr val="04607A"/>
                </a:solidFill>
              </a:rPr>
              <a:t>g</a:t>
            </a:r>
            <a:r>
              <a:rPr sz="3600" dirty="0">
                <a:solidFill>
                  <a:srgbClr val="04607A"/>
                </a:solidFill>
              </a:rPr>
              <a:t>an	dan  </a:t>
            </a:r>
            <a:r>
              <a:rPr sz="3600" spc="-20" dirty="0">
                <a:solidFill>
                  <a:srgbClr val="04607A"/>
                </a:solidFill>
              </a:rPr>
              <a:t>kecelakaan </a:t>
            </a:r>
            <a:r>
              <a:rPr sz="3600" dirty="0">
                <a:solidFill>
                  <a:srgbClr val="04607A"/>
                </a:solidFill>
              </a:rPr>
              <a:t>pada alinemen</a:t>
            </a:r>
            <a:r>
              <a:rPr sz="3600" spc="25" dirty="0">
                <a:solidFill>
                  <a:srgbClr val="04607A"/>
                </a:solidFill>
              </a:rPr>
              <a:t> </a:t>
            </a:r>
            <a:r>
              <a:rPr sz="3600" spc="-15" dirty="0">
                <a:solidFill>
                  <a:srgbClr val="04607A"/>
                </a:solidFill>
              </a:rPr>
              <a:t>horizontal</a:t>
            </a:r>
            <a:endParaRPr sz="3600"/>
          </a:p>
        </p:txBody>
      </p:sp>
      <p:grpSp>
        <p:nvGrpSpPr>
          <p:cNvPr id="4" name="object 4"/>
          <p:cNvGrpSpPr/>
          <p:nvPr/>
        </p:nvGrpSpPr>
        <p:grpSpPr>
          <a:xfrm>
            <a:off x="798741" y="2060829"/>
            <a:ext cx="7734300" cy="4575810"/>
            <a:chOff x="798741" y="2060829"/>
            <a:chExt cx="7734300" cy="4575810"/>
          </a:xfrm>
        </p:grpSpPr>
        <p:sp>
          <p:nvSpPr>
            <p:cNvPr id="5" name="object 5"/>
            <p:cNvSpPr/>
            <p:nvPr/>
          </p:nvSpPr>
          <p:spPr>
            <a:xfrm>
              <a:off x="5052441" y="2060829"/>
              <a:ext cx="3480053" cy="2419223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98741" y="2060829"/>
              <a:ext cx="3600450" cy="2385441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881756" y="4048010"/>
              <a:ext cx="3754754" cy="258851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861034" y="2087994"/>
            <a:ext cx="3432810" cy="369570"/>
          </a:xfrm>
          <a:prstGeom prst="rect">
            <a:avLst/>
          </a:prstGeom>
          <a:solidFill>
            <a:srgbClr val="D9D9D9"/>
          </a:solidFill>
        </p:spPr>
        <p:txBody>
          <a:bodyPr vert="horz" wrap="square" lIns="0" tIns="31115" rIns="0" bIns="0" rtlCol="0">
            <a:spAutoFit/>
          </a:bodyPr>
          <a:lstStyle/>
          <a:p>
            <a:pPr marL="190500">
              <a:lnSpc>
                <a:spcPct val="100000"/>
              </a:lnSpc>
              <a:spcBef>
                <a:spcPts val="245"/>
              </a:spcBef>
            </a:pPr>
            <a:r>
              <a:rPr sz="1800" b="1" spc="-10" dirty="0">
                <a:solidFill>
                  <a:srgbClr val="FF0000"/>
                </a:solidFill>
                <a:latin typeface="Constantia"/>
                <a:cs typeface="Constantia"/>
              </a:rPr>
              <a:t>Pemilihan </a:t>
            </a:r>
            <a:r>
              <a:rPr sz="1800" b="1" spc="-15" dirty="0">
                <a:solidFill>
                  <a:srgbClr val="FF0000"/>
                </a:solidFill>
                <a:latin typeface="Constantia"/>
                <a:cs typeface="Constantia"/>
              </a:rPr>
              <a:t>trase </a:t>
            </a:r>
            <a:r>
              <a:rPr sz="1800" b="1" spc="-10" dirty="0">
                <a:solidFill>
                  <a:srgbClr val="FF0000"/>
                </a:solidFill>
                <a:latin typeface="Constantia"/>
                <a:cs typeface="Constantia"/>
              </a:rPr>
              <a:t>kurang</a:t>
            </a:r>
            <a:r>
              <a:rPr sz="1800" b="1" spc="-75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800" b="1" dirty="0">
                <a:solidFill>
                  <a:srgbClr val="FF0000"/>
                </a:solidFill>
                <a:latin typeface="Constantia"/>
                <a:cs typeface="Constantia"/>
              </a:rPr>
              <a:t>baik</a:t>
            </a:r>
            <a:endParaRPr sz="1800">
              <a:latin typeface="Constantia"/>
              <a:cs typeface="Constantia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085">
              <a:lnSpc>
                <a:spcPts val="1240"/>
              </a:lnSpc>
            </a:pPr>
            <a:fld id="{81D60167-4931-47E6-BA6A-407CBD079E47}" type="slidenum">
              <a:rPr dirty="0"/>
              <a:t>58</a:t>
            </a:fld>
            <a:endParaRPr dirty="0"/>
          </a:p>
        </p:txBody>
      </p:sp>
      <p:sp>
        <p:nvSpPr>
          <p:cNvPr id="9" name="object 9"/>
          <p:cNvSpPr txBox="1"/>
          <p:nvPr/>
        </p:nvSpPr>
        <p:spPr>
          <a:xfrm>
            <a:off x="5088635" y="2091042"/>
            <a:ext cx="3402965" cy="369570"/>
          </a:xfrm>
          <a:prstGeom prst="rect">
            <a:avLst/>
          </a:prstGeom>
          <a:solidFill>
            <a:srgbClr val="D9D9D9"/>
          </a:solidFill>
        </p:spPr>
        <p:txBody>
          <a:bodyPr vert="horz" wrap="square" lIns="0" tIns="31115" rIns="0" bIns="0" rtlCol="0">
            <a:spAutoFit/>
          </a:bodyPr>
          <a:lstStyle/>
          <a:p>
            <a:pPr marL="260985">
              <a:lnSpc>
                <a:spcPct val="100000"/>
              </a:lnSpc>
              <a:spcBef>
                <a:spcPts val="245"/>
              </a:spcBef>
            </a:pPr>
            <a:r>
              <a:rPr sz="1800" b="1" spc="-10" dirty="0">
                <a:solidFill>
                  <a:srgbClr val="FF0000"/>
                </a:solidFill>
                <a:latin typeface="Constantia"/>
                <a:cs typeface="Constantia"/>
              </a:rPr>
              <a:t>Kecelakaan </a:t>
            </a:r>
            <a:r>
              <a:rPr sz="1800" b="1" spc="-5" dirty="0">
                <a:solidFill>
                  <a:srgbClr val="FF0000"/>
                </a:solidFill>
                <a:latin typeface="Constantia"/>
                <a:cs typeface="Constantia"/>
              </a:rPr>
              <a:t>pada</a:t>
            </a:r>
            <a:r>
              <a:rPr sz="1800" b="1" spc="-135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800" b="1" spc="-10" dirty="0">
                <a:solidFill>
                  <a:srgbClr val="FF0000"/>
                </a:solidFill>
                <a:latin typeface="Constantia"/>
                <a:cs typeface="Constantia"/>
              </a:rPr>
              <a:t>lengkung</a:t>
            </a:r>
            <a:endParaRPr sz="1800">
              <a:latin typeface="Constantia"/>
              <a:cs typeface="Constanti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943098" y="6242939"/>
            <a:ext cx="3627754" cy="369570"/>
          </a:xfrm>
          <a:prstGeom prst="rect">
            <a:avLst/>
          </a:prstGeom>
          <a:solidFill>
            <a:srgbClr val="D9D9D9"/>
          </a:solidFill>
        </p:spPr>
        <p:txBody>
          <a:bodyPr vert="horz" wrap="square" lIns="0" tIns="33020" rIns="0" bIns="0" rtlCol="0">
            <a:spAutoFit/>
          </a:bodyPr>
          <a:lstStyle/>
          <a:p>
            <a:pPr marL="100330">
              <a:lnSpc>
                <a:spcPct val="100000"/>
              </a:lnSpc>
              <a:spcBef>
                <a:spcPts val="260"/>
              </a:spcBef>
            </a:pPr>
            <a:r>
              <a:rPr sz="1800" b="1" spc="-15" dirty="0">
                <a:solidFill>
                  <a:srgbClr val="FF0000"/>
                </a:solidFill>
                <a:latin typeface="Constantia"/>
                <a:cs typeface="Constantia"/>
              </a:rPr>
              <a:t>Kecelakaan </a:t>
            </a:r>
            <a:r>
              <a:rPr sz="1800" b="1" spc="-5" dirty="0">
                <a:solidFill>
                  <a:srgbClr val="FF0000"/>
                </a:solidFill>
                <a:latin typeface="Constantia"/>
                <a:cs typeface="Constantia"/>
              </a:rPr>
              <a:t>pada peninggian</a:t>
            </a:r>
            <a:r>
              <a:rPr sz="1800" b="1" spc="-190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800" b="1" spc="-15" dirty="0">
                <a:solidFill>
                  <a:srgbClr val="FF0000"/>
                </a:solidFill>
                <a:latin typeface="Constantia"/>
                <a:cs typeface="Constantia"/>
              </a:rPr>
              <a:t>rel</a:t>
            </a:r>
            <a:endParaRPr sz="180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686" y="0"/>
            <a:ext cx="9145575" cy="1028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1523" y="3009734"/>
            <a:ext cx="8569325" cy="923925"/>
          </a:xfrm>
          <a:prstGeom prst="rect">
            <a:avLst/>
          </a:prstGeom>
          <a:solidFill>
            <a:srgbClr val="0E6EC5"/>
          </a:solidFill>
          <a:ln w="25400">
            <a:solidFill>
              <a:srgbClr val="085091"/>
            </a:solidFill>
          </a:ln>
        </p:spPr>
        <p:txBody>
          <a:bodyPr vert="horz" wrap="square" lIns="0" tIns="3810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30"/>
              </a:spcBef>
            </a:pPr>
            <a:r>
              <a:rPr sz="5400" spc="-80" dirty="0">
                <a:solidFill>
                  <a:srgbClr val="FFFFFF"/>
                </a:solidFill>
                <a:latin typeface="Constantia"/>
                <a:cs typeface="Constantia"/>
              </a:rPr>
              <a:t>Terima</a:t>
            </a:r>
            <a:r>
              <a:rPr sz="5400" spc="-175" dirty="0">
                <a:solidFill>
                  <a:srgbClr val="FFFFFF"/>
                </a:solidFill>
                <a:latin typeface="Constantia"/>
                <a:cs typeface="Constantia"/>
              </a:rPr>
              <a:t> </a:t>
            </a:r>
            <a:r>
              <a:rPr sz="5400" dirty="0">
                <a:solidFill>
                  <a:srgbClr val="FFFFFF"/>
                </a:solidFill>
                <a:latin typeface="Constantia"/>
                <a:cs typeface="Constantia"/>
              </a:rPr>
              <a:t>Kasih</a:t>
            </a:r>
            <a:endParaRPr sz="5400">
              <a:latin typeface="Constantia"/>
              <a:cs typeface="Constantia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/>
              <a:t>59</a:t>
            </a:fld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570</TotalTime>
  <Words>3449</Words>
  <Application>Microsoft Office PowerPoint</Application>
  <PresentationFormat>On-screen Show (4:3)</PresentationFormat>
  <Paragraphs>981</Paragraphs>
  <Slides>59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70" baseType="lpstr">
      <vt:lpstr>Arial</vt:lpstr>
      <vt:lpstr>Calibri</vt:lpstr>
      <vt:lpstr>Cambria Math</vt:lpstr>
      <vt:lpstr>Constantia</vt:lpstr>
      <vt:lpstr>Symbol</vt:lpstr>
      <vt:lpstr>Times New Roman</vt:lpstr>
      <vt:lpstr>Vivaldi</vt:lpstr>
      <vt:lpstr>Vladimir Script</vt:lpstr>
      <vt:lpstr>Wingdings</vt:lpstr>
      <vt:lpstr>Wingdings 2</vt:lpstr>
      <vt:lpstr>Office Theme</vt:lpstr>
      <vt:lpstr>PowerPoint Presentation</vt:lpstr>
      <vt:lpstr>Sub Pokok Bahasan</vt:lpstr>
      <vt:lpstr>Pengantar</vt:lpstr>
      <vt:lpstr>PowerPoint Presentation</vt:lpstr>
      <vt:lpstr>Lebar Sepur Indonesia menggunakan lebar sepur (track) 1067 mm  (3 feet 6 inch) yang tergolong pada sepur sempit  (jarak terpendek rel yang satu sampai sisi dalam rel  lainnya).</vt:lpstr>
      <vt:lpstr>Lebar Sepur</vt:lpstr>
      <vt:lpstr>PowerPoint Presentation</vt:lpstr>
      <vt:lpstr>Lengkung Horizontal</vt:lpstr>
      <vt:lpstr>Lengkung Horizontal</vt:lpstr>
      <vt:lpstr>Lengkung Horizontal</vt:lpstr>
      <vt:lpstr>Lengkung Lingkaran</vt:lpstr>
      <vt:lpstr>Lengkung Lingkaran</vt:lpstr>
      <vt:lpstr>Lengkung Lingkaran</vt:lpstr>
      <vt:lpstr>Lengkung Lingkaran</vt:lpstr>
      <vt:lpstr>Lengkung Lingkaran</vt:lpstr>
      <vt:lpstr>Lengkung Lingkaran</vt:lpstr>
      <vt:lpstr>Lengkung Lingkaran</vt:lpstr>
      <vt:lpstr>Lengkung Lingkaran</vt:lpstr>
      <vt:lpstr>Lengkung Lingkaran</vt:lpstr>
      <vt:lpstr>Lengkung Lingkaran  Tanpa Lengkung Transisi</vt:lpstr>
      <vt:lpstr>Lengkung Transisi</vt:lpstr>
      <vt:lpstr>Lengkung Transisi</vt:lpstr>
      <vt:lpstr>Lengkung Transisi</vt:lpstr>
      <vt:lpstr>Lengkung Transisi</vt:lpstr>
      <vt:lpstr>Lengkung Transisi</vt:lpstr>
      <vt:lpstr>Lengkung Transisi</vt:lpstr>
      <vt:lpstr>Lengkung S</vt:lpstr>
      <vt:lpstr>Percepatan Sentrifugal</vt:lpstr>
      <vt:lpstr>Percepatan Sentrifugal</vt:lpstr>
      <vt:lpstr>PowerPoint Presentation</vt:lpstr>
      <vt:lpstr>Peninggian Rel</vt:lpstr>
      <vt:lpstr>Peninggian Normal</vt:lpstr>
      <vt:lpstr>Peninggian Normal</vt:lpstr>
      <vt:lpstr>Peninggian Minimum</vt:lpstr>
      <vt:lpstr>Peninggian Minimum</vt:lpstr>
      <vt:lpstr>Peninggian Maksimum</vt:lpstr>
      <vt:lpstr>Peninggian Maksimum</vt:lpstr>
      <vt:lpstr>Peninggian Maksimum</vt:lpstr>
      <vt:lpstr>Penggunaan Peninggian Rel</vt:lpstr>
      <vt:lpstr>Penggunaan Peninggian Rel</vt:lpstr>
      <vt:lpstr>Penggunaan Peninggian Rel</vt:lpstr>
      <vt:lpstr>Peninggian Rel</vt:lpstr>
      <vt:lpstr>Diagram Peninggian Rel  (Diagram Superelevasi)</vt:lpstr>
      <vt:lpstr>Peninggian Rel di Lengkung Horizontal  berdasarkan Peninggian Normal</vt:lpstr>
      <vt:lpstr>Pelebaran Sepur</vt:lpstr>
      <vt:lpstr>Pelebaran Sepur</vt:lpstr>
      <vt:lpstr>Pelebaran Sepur</vt:lpstr>
      <vt:lpstr>Pelebaran Sepur</vt:lpstr>
      <vt:lpstr>Ukuran Gandar Teguh yang  digunakan di Indonesia</vt:lpstr>
      <vt:lpstr>Gandar teguh dan rel pada posisi 2</vt:lpstr>
      <vt:lpstr>Penyederhanaan posisi roda  pada waktu melintasi lengkung</vt:lpstr>
      <vt:lpstr>Pelebaran Sepur</vt:lpstr>
      <vt:lpstr>Pelebaran Sepur</vt:lpstr>
      <vt:lpstr>Pelebaran Sepur</vt:lpstr>
      <vt:lpstr>Pelebaran Sepur</vt:lpstr>
      <vt:lpstr>PowerPoint Presentation</vt:lpstr>
      <vt:lpstr>Pelebaran Sepur</vt:lpstr>
      <vt:lpstr>Contoh kasus kesalahan perancangan dan  kecelakaan pada alinemen horizontal</vt:lpstr>
      <vt:lpstr>Terima 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Pemahaman terhadap uu 23/2007 tentang perkeretaapian</dc:title>
  <dc:creator>Dell Inspiron</dc:creator>
  <cp:lastModifiedBy>Mr.Luqman</cp:lastModifiedBy>
  <cp:revision>12</cp:revision>
  <dcterms:created xsi:type="dcterms:W3CDTF">2020-04-08T15:07:50Z</dcterms:created>
  <dcterms:modified xsi:type="dcterms:W3CDTF">2023-05-17T07:23:58Z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2015-02-09T00:00:00Z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2020-04-08T00:00:00Z</vt:filetime>
  </property>
</Properties>
</file>