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9" r:id="rId4"/>
    <p:sldId id="260" r:id="rId5"/>
    <p:sldId id="266" r:id="rId6"/>
    <p:sldId id="267" r:id="rId7"/>
    <p:sldId id="261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63" r:id="rId32"/>
  </p:sldIdLst>
  <p:sldSz cx="12192000" cy="6858000"/>
  <p:notesSz cx="7103745" cy="1023429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2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1" d="100"/>
          <a:sy n="41" d="100"/>
        </p:scale>
        <p:origin x="1794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72200" y="4076700"/>
            <a:ext cx="5181600" cy="21002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.vml"/><Relationship Id="rId8" Type="http://schemas.openxmlformats.org/officeDocument/2006/relationships/slideLayout" Target="../slideLayouts/slideLayout11.xml"/><Relationship Id="rId7" Type="http://schemas.openxmlformats.org/officeDocument/2006/relationships/image" Target="../media/image5.w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7.wmf"/><Relationship Id="rId2" Type="http://schemas.openxmlformats.org/officeDocument/2006/relationships/oleObject" Target="../embeddings/oleObject4.bin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oleObject" Target="../embeddings/oleObject6.bin"/><Relationship Id="rId3" Type="http://schemas.openxmlformats.org/officeDocument/2006/relationships/image" Target="../media/image14.wmf"/><Relationship Id="rId2" Type="http://schemas.openxmlformats.org/officeDocument/2006/relationships/oleObject" Target="../embeddings/oleObject5.bin"/><Relationship Id="rId1" Type="http://schemas.openxmlformats.org/officeDocument/2006/relationships/image" Target="../media/image13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wmf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20.wmf"/><Relationship Id="rId3" Type="http://schemas.openxmlformats.org/officeDocument/2006/relationships/image" Target="../media/image19.png"/><Relationship Id="rId2" Type="http://schemas.openxmlformats.org/officeDocument/2006/relationships/image" Target="../media/image18.wmf"/><Relationship Id="rId1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w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5.vml"/><Relationship Id="rId6" Type="http://schemas.openxmlformats.org/officeDocument/2006/relationships/slideLayout" Target="../slideLayouts/slideLayout11.xml"/><Relationship Id="rId5" Type="http://schemas.openxmlformats.org/officeDocument/2006/relationships/image" Target="../media/image30.png"/><Relationship Id="rId4" Type="http://schemas.openxmlformats.org/officeDocument/2006/relationships/image" Target="../media/image29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28.wmf"/><Relationship Id="rId1" Type="http://schemas.openxmlformats.org/officeDocument/2006/relationships/oleObject" Target="../embeddings/oleObject8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w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5.wmf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37.wmf"/><Relationship Id="rId2" Type="http://schemas.openxmlformats.org/officeDocument/2006/relationships/oleObject" Target="../embeddings/oleObject10.bin"/><Relationship Id="rId1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oleObject" Target="../embeddings/oleObject11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sz="7200" b="1"/>
              <a:t>MATERIAL TEKNIK II</a:t>
            </a:r>
            <a:endParaRPr lang="en-US" sz="7200" b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en-US" sz="4400" b="1"/>
              <a:t>SIFAT MEKANIK LOGAM</a:t>
            </a:r>
            <a:endParaRPr lang="en-US" sz="4400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sz="5400" b="1"/>
              <a:t>DEFINISI</a:t>
            </a:r>
            <a:endParaRPr lang="en-US" sz="5400"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/>
              <a:t>Sifat mekanik bahan adalah: hubungan antara respons atau deformasi bahan terhadap beban yang bekerja. </a:t>
            </a:r>
            <a:endParaRPr lang="en-US"/>
          </a:p>
          <a:p>
            <a:r>
              <a:rPr lang="en-US"/>
              <a:t>Sifat mekanik : berkaitan dengan kekuatan, kekerasan, keuletan, dan kekakuan.</a:t>
            </a:r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sz="5400" b="1"/>
              <a:t>Stress Dan Strain</a:t>
            </a:r>
            <a:endParaRPr lang="en-US" sz="5400"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r>
              <a:rPr lang="en-US"/>
              <a:t>Stress = tegangan.</a:t>
            </a:r>
            <a:endParaRPr lang="en-US"/>
          </a:p>
          <a:p>
            <a:pPr marL="0" indent="0">
              <a:buNone/>
            </a:pPr>
            <a:r>
              <a:rPr lang="en-US"/>
              <a:t>Tegangan menunjukkan kekuatan gaya yang menyebabkan perubahan bentuk benda.</a:t>
            </a:r>
            <a:endParaRPr lang="en-US"/>
          </a:p>
          <a:p>
            <a:r>
              <a:rPr lang="en-US"/>
              <a:t>Strain = regangan.</a:t>
            </a:r>
            <a:endParaRPr lang="en-US"/>
          </a:p>
          <a:p>
            <a:pPr marL="0" indent="0">
              <a:buNone/>
            </a:pPr>
            <a:r>
              <a:rPr lang="en-US"/>
              <a:t>Regangan merupakan ukuran mengenai seberapa jauh batang tersebut berubah bentuk.</a:t>
            </a:r>
            <a:endParaRPr lang="en-US"/>
          </a:p>
          <a:p>
            <a:r>
              <a:rPr lang="en-US"/>
              <a:t>Tegangan diberikan pada materi dari arah luar, sedangkan regangan adalah tanggapan materi terhadap tegangan.</a:t>
            </a:r>
            <a:endParaRPr lang="en-US"/>
          </a:p>
          <a:p>
            <a:r>
              <a:rPr lang="en-US"/>
              <a:t>Pada daerah elastis, besarnya tegangan berbanding lurus dengan regangan.</a:t>
            </a:r>
            <a:endParaRPr lang="en-US"/>
          </a:p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0" name="Title 7372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Tegangan</a:t>
            </a:r>
            <a:r>
              <a:t> (</a:t>
            </a:r>
            <a:r>
              <a:rPr i="1"/>
              <a:t>Stress</a:t>
            </a:r>
            <a:r>
              <a:t>)</a:t>
            </a:r>
          </a:p>
        </p:txBody>
      </p:sp>
      <p:sp>
        <p:nvSpPr>
          <p:cNvPr id="73731" name="Text Placeholder 73730"/>
          <p:cNvSpPr>
            <a:spLocks noGrp="1"/>
          </p:cNvSpPr>
          <p:nvPr>
            <p:ph type="body" sz="half" idx="1"/>
          </p:nvPr>
        </p:nvSpPr>
        <p:spPr>
          <a:xfrm>
            <a:off x="1981200" y="1600200"/>
            <a:ext cx="8435975" cy="4781550"/>
          </a:xfrm>
        </p:spPr>
        <p:txBody>
          <a:bodyPr/>
          <a:p>
            <a:r>
              <a:rPr sz="2800" err="1"/>
              <a:t>Tegangan : Gaya yang dikenakan pada benda dibagi dengan luas penampang benda</a:t>
            </a:r>
            <a:r>
              <a:rPr sz="2800"/>
              <a:t> </a:t>
            </a:r>
            <a:endParaRPr sz="2800"/>
          </a:p>
        </p:txBody>
      </p:sp>
      <p:graphicFrame>
        <p:nvGraphicFramePr>
          <p:cNvPr id="73732" name="Content Placeholder 73731"/>
          <p:cNvGraphicFramePr/>
          <p:nvPr>
            <p:ph sz="quarter" idx="2"/>
          </p:nvPr>
        </p:nvGraphicFramePr>
        <p:xfrm>
          <a:off x="9048750" y="3897313"/>
          <a:ext cx="1081088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482600" imgH="393700" progId="Equation.3">
                  <p:embed/>
                </p:oleObj>
              </mc:Choice>
              <mc:Fallback>
                <p:oleObj name="" r:id="rId1" imgW="482600" imgH="393700" progId="Equation.3">
                  <p:embed/>
                  <p:pic>
                    <p:nvPicPr>
                      <p:cNvPr id="0" name="Picture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048750" y="3897313"/>
                        <a:ext cx="1081088" cy="8826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733" name="Picture 737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8100" y="2452688"/>
            <a:ext cx="2589213" cy="4176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734" name="Text Box 73733"/>
          <p:cNvSpPr txBox="1"/>
          <p:nvPr/>
        </p:nvSpPr>
        <p:spPr>
          <a:xfrm>
            <a:off x="2424113" y="4149725"/>
            <a:ext cx="3313112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b="1" err="1"/>
              <a:t> Satuan</a:t>
            </a:r>
            <a:r>
              <a:rPr b="1"/>
              <a:t> : </a:t>
            </a:r>
            <a:endParaRPr b="1"/>
          </a:p>
          <a:p>
            <a:pPr>
              <a:spcBef>
                <a:spcPct val="50000"/>
              </a:spcBef>
            </a:pPr>
            <a:endParaRPr b="1"/>
          </a:p>
          <a:p>
            <a:pPr>
              <a:spcBef>
                <a:spcPct val="50000"/>
              </a:spcBef>
            </a:pPr>
          </a:p>
        </p:txBody>
      </p:sp>
      <p:graphicFrame>
        <p:nvGraphicFramePr>
          <p:cNvPr id="73735" name="Content Placeholder 73734"/>
          <p:cNvGraphicFramePr/>
          <p:nvPr>
            <p:ph sz="quarter" idx="3"/>
          </p:nvPr>
        </p:nvGraphicFramePr>
        <p:xfrm>
          <a:off x="2495550" y="2924175"/>
          <a:ext cx="3281363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4" imgW="1752600" imgH="419100" progId="Equation.3">
                  <p:embed/>
                </p:oleObj>
              </mc:Choice>
              <mc:Fallback>
                <p:oleObj name="" r:id="rId4" imgW="1752600" imgH="419100" progId="Equation.3">
                  <p:embed/>
                  <p:pic>
                    <p:nvPicPr>
                      <p:cNvPr id="0" name="Picture 307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95550" y="2924175"/>
                        <a:ext cx="3281363" cy="78422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6" name="Object 73735"/>
          <p:cNvGraphicFramePr/>
          <p:nvPr/>
        </p:nvGraphicFramePr>
        <p:xfrm>
          <a:off x="2495550" y="4581525"/>
          <a:ext cx="3140075" cy="79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6" imgW="1548765" imgH="393700" progId="Equation.3">
                  <p:embed/>
                </p:oleObj>
              </mc:Choice>
              <mc:Fallback>
                <p:oleObj name="" r:id="rId6" imgW="1548765" imgH="393700" progId="Equation.3">
                  <p:embed/>
                  <p:pic>
                    <p:nvPicPr>
                      <p:cNvPr id="0" name="Picture 307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495550" y="4581525"/>
                        <a:ext cx="3140075" cy="798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4" name="Title 74753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Regangan</a:t>
            </a:r>
            <a:r>
              <a:t> (</a:t>
            </a:r>
            <a:r>
              <a:rPr i="1"/>
              <a:t>Strain</a:t>
            </a:r>
            <a:r>
              <a:t>)</a:t>
            </a:r>
          </a:p>
        </p:txBody>
      </p:sp>
      <p:sp>
        <p:nvSpPr>
          <p:cNvPr id="74755" name="Text Placeholder 74754"/>
          <p:cNvSpPr>
            <a:spLocks noGrp="1"/>
          </p:cNvSpPr>
          <p:nvPr>
            <p:ph type="body" sz="half" idx="1"/>
          </p:nvPr>
        </p:nvSpPr>
        <p:spPr>
          <a:xfrm>
            <a:off x="1981200" y="1600200"/>
            <a:ext cx="8362950" cy="4565650"/>
          </a:xfrm>
        </p:spPr>
        <p:txBody>
          <a:bodyPr/>
          <a:p>
            <a:r>
              <a:rPr sz="2000" err="1">
                <a:solidFill>
                  <a:schemeClr val="bg1"/>
                </a:solidFill>
              </a:rPr>
              <a:t>Ketika suatu beban atau gaya dikenakan pada suatu benda, material akan berdeformasi</a:t>
            </a:r>
            <a:endParaRPr sz="2000">
              <a:solidFill>
                <a:schemeClr val="bg1"/>
              </a:solidFill>
            </a:endParaRPr>
          </a:p>
          <a:p>
            <a:r>
              <a:rPr sz="2000" err="1">
                <a:solidFill>
                  <a:schemeClr val="bg1"/>
                </a:solidFill>
              </a:rPr>
              <a:t>Batang sepanjang L diberi beban sebesar</a:t>
            </a:r>
            <a:r>
              <a:rPr sz="2000">
                <a:solidFill>
                  <a:schemeClr val="bg1"/>
                </a:solidFill>
              </a:rPr>
              <a:t> W </a:t>
            </a:r>
            <a:r>
              <a:rPr sz="2000">
                <a:solidFill>
                  <a:schemeClr val="bg1"/>
                </a:solidFill>
                <a:sym typeface="Wingdings" panose="05000000000000000000" pitchFamily="2" charset="2"/>
              </a:rPr>
              <a:t> </a:t>
            </a:r>
            <a:r>
              <a:rPr sz="2000" err="1">
                <a:solidFill>
                  <a:schemeClr val="bg1"/>
                </a:solidFill>
              </a:rPr>
              <a:t>batang berdeformasi dan mengalami perpanjangan sebesar</a:t>
            </a:r>
            <a:r>
              <a:rPr sz="2000">
                <a:solidFill>
                  <a:schemeClr val="bg1"/>
                </a:solidFill>
              </a:rPr>
              <a:t> </a:t>
            </a:r>
            <a:r>
              <a:rPr lang="el-GR" altLang="x-none" sz="2000" dirty="0">
                <a:solidFill>
                  <a:schemeClr val="bg1"/>
                </a:solidFill>
                <a:cs typeface="Arial" panose="020B0604020202020204" pitchFamily="34" charset="0"/>
              </a:rPr>
              <a:t>Δ</a:t>
            </a:r>
            <a:r>
              <a:rPr sz="2000">
                <a:solidFill>
                  <a:schemeClr val="bg1"/>
                </a:solidFill>
                <a:cs typeface="Arial" panose="020B0604020202020204" pitchFamily="34" charset="0"/>
              </a:rPr>
              <a:t>L</a:t>
            </a:r>
            <a:endParaRPr sz="2000">
              <a:solidFill>
                <a:schemeClr val="bg1"/>
              </a:solidFill>
              <a:cs typeface="Arial" panose="020B0604020202020204" pitchFamily="34" charset="0"/>
            </a:endParaRPr>
          </a:p>
          <a:p>
            <a:r>
              <a:rPr sz="2000" err="1">
                <a:solidFill>
                  <a:schemeClr val="bg1"/>
                </a:solidFill>
                <a:cs typeface="Arial" panose="020B0604020202020204" pitchFamily="34" charset="0"/>
              </a:rPr>
              <a:t>Regangan batang</a:t>
            </a:r>
            <a:r>
              <a:rPr lang="el-GR" altLang="x-none" sz="2000" dirty="0">
                <a:solidFill>
                  <a:schemeClr val="bg1"/>
                </a:solidFill>
                <a:cs typeface="Arial" panose="020B0604020202020204" pitchFamily="34" charset="0"/>
              </a:rPr>
              <a:t> (ε</a:t>
            </a:r>
            <a:r>
              <a:rPr sz="2000" err="1">
                <a:solidFill>
                  <a:schemeClr val="bg1"/>
                </a:solidFill>
                <a:cs typeface="Arial" panose="020B0604020202020204" pitchFamily="34" charset="0"/>
              </a:rPr>
              <a:t>) : perpanjangan batang/ panjang batang semula</a:t>
            </a:r>
            <a:r>
              <a:rPr sz="2800">
                <a:solidFill>
                  <a:schemeClr val="bg1"/>
                </a:solidFill>
              </a:rPr>
              <a:t> </a:t>
            </a:r>
            <a:endParaRPr sz="2800">
              <a:solidFill>
                <a:schemeClr val="bg1"/>
              </a:solidFill>
            </a:endParaRPr>
          </a:p>
          <a:p>
            <a:endParaRPr sz="2800">
              <a:solidFill>
                <a:schemeClr val="bg1"/>
              </a:solidFill>
            </a:endParaRPr>
          </a:p>
        </p:txBody>
      </p:sp>
      <p:pic>
        <p:nvPicPr>
          <p:cNvPr id="74756" name="Picture 747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82888" y="4149725"/>
            <a:ext cx="4314825" cy="20955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74757" name="Content Placeholder 74756"/>
          <p:cNvGraphicFramePr/>
          <p:nvPr>
            <p:ph sz="half" idx="2"/>
          </p:nvPr>
        </p:nvGraphicFramePr>
        <p:xfrm>
          <a:off x="7824788" y="4221322"/>
          <a:ext cx="942975" cy="769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482600" imgH="393700" progId="Equation.3">
                  <p:embed/>
                </p:oleObj>
              </mc:Choice>
              <mc:Fallback>
                <p:oleObj name="" r:id="rId2" imgW="482600" imgH="393700" progId="Equation.3">
                  <p:embed/>
                  <p:pic>
                    <p:nvPicPr>
                      <p:cNvPr id="0" name="Picture 307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824788" y="4221322"/>
                        <a:ext cx="942975" cy="76962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758" name="Text Box 74757"/>
          <p:cNvSpPr txBox="1"/>
          <p:nvPr/>
        </p:nvSpPr>
        <p:spPr>
          <a:xfrm>
            <a:off x="7824788" y="5516563"/>
            <a:ext cx="2160587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sz="1600" err="1">
                <a:solidFill>
                  <a:schemeClr val="bg1"/>
                </a:solidFill>
              </a:rPr>
              <a:t>Satuan</a:t>
            </a:r>
            <a:r>
              <a:rPr sz="1600">
                <a:solidFill>
                  <a:schemeClr val="bg1"/>
                </a:solidFill>
              </a:rPr>
              <a:t>:</a:t>
            </a:r>
            <a:endParaRPr sz="160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</a:pPr>
            <a:r>
              <a:rPr sz="1600" err="1">
                <a:solidFill>
                  <a:schemeClr val="bg1"/>
                </a:solidFill>
              </a:rPr>
              <a:t>mm/mm atau m/m atau</a:t>
            </a:r>
            <a:r>
              <a:rPr sz="1600">
                <a:solidFill>
                  <a:schemeClr val="bg1"/>
                </a:solidFill>
              </a:rPr>
              <a:t> %</a:t>
            </a:r>
            <a:endParaRPr sz="160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Jenis Pembebanan</a:t>
            </a:r>
            <a:endParaRPr lang="en-US"/>
          </a:p>
        </p:txBody>
      </p:sp>
      <p:sp>
        <p:nvSpPr>
          <p:cNvPr id="5" name="Content Placeholder 4"/>
          <p:cNvSpPr/>
          <p:nvPr>
            <p:ph idx="1"/>
          </p:nvPr>
        </p:nvSpPr>
        <p:spPr/>
        <p:txBody>
          <a:bodyPr/>
          <a:p>
            <a:r>
              <a:rPr lang="en-US">
                <a:solidFill>
                  <a:schemeClr val="bg1"/>
                </a:solidFill>
                <a:sym typeface="+mn-ea"/>
              </a:rPr>
              <a:t>Bahan dapat dibebani dengan 3 cara : tarik, tekan, geser (gunting).</a:t>
            </a:r>
            <a:endParaRPr lang="en-US">
              <a:solidFill>
                <a:schemeClr val="bg1"/>
              </a:solidFill>
            </a:endParaRPr>
          </a:p>
          <a:p>
            <a:endParaRPr lang="en-US">
              <a:solidFill>
                <a:schemeClr val="bg1"/>
              </a:solidFill>
            </a:endParaRPr>
          </a:p>
        </p:txBody>
      </p:sp>
      <p:pic>
        <p:nvPicPr>
          <p:cNvPr id="14" name="Content Placeholder 13"/>
          <p:cNvPicPr>
            <a:picLocks noChangeAspect="1"/>
          </p:cNvPicPr>
          <p:nvPr>
            <p:ph sz="half" idx="4294967295"/>
          </p:nvPr>
        </p:nvPicPr>
        <p:blipFill>
          <a:blip r:embed="rId1"/>
          <a:stretch>
            <a:fillRect/>
          </a:stretch>
        </p:blipFill>
        <p:spPr>
          <a:xfrm>
            <a:off x="2263775" y="2352675"/>
            <a:ext cx="7665085" cy="3725545"/>
          </a:xfrm>
          <a:prstGeom prst="rect">
            <a:avLst/>
          </a:prstGeom>
        </p:spPr>
      </p:pic>
      <p:sp>
        <p:nvSpPr>
          <p:cNvPr id="17" name="Text Box 16"/>
          <p:cNvSpPr txBox="1"/>
          <p:nvPr/>
        </p:nvSpPr>
        <p:spPr>
          <a:xfrm>
            <a:off x="4095750" y="6177280"/>
            <a:ext cx="400113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b="1">
                <a:solidFill>
                  <a:schemeClr val="bg1"/>
                </a:solidFill>
              </a:rPr>
              <a:t>Gambar Tipe pembebanan pada bahan</a:t>
            </a:r>
            <a:endParaRPr lang="en-US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410" name="Title 17409"/>
          <p:cNvSpPr>
            <a:spLocks noGrp="1"/>
          </p:cNvSpPr>
          <p:nvPr>
            <p:ph type="title"/>
          </p:nvPr>
        </p:nvSpPr>
        <p:spPr>
          <a:xfrm>
            <a:off x="1847850" y="0"/>
            <a:ext cx="8229600" cy="1143000"/>
          </a:xfrm>
        </p:spPr>
        <p:txBody>
          <a:bodyPr anchor="ctr"/>
          <a:p>
            <a:r>
              <a:rPr err="1"/>
              <a:t>Pengujian Tarik</a:t>
            </a:r>
            <a:r>
              <a:t> (</a:t>
            </a:r>
            <a:r>
              <a:rPr i="1"/>
              <a:t>Tensile Test</a:t>
            </a:r>
            <a:r>
              <a:t>)</a:t>
            </a:r>
          </a:p>
        </p:txBody>
      </p:sp>
      <p:sp>
        <p:nvSpPr>
          <p:cNvPr id="17411" name="Text Placeholder 17410"/>
          <p:cNvSpPr>
            <a:spLocks noGrp="1"/>
          </p:cNvSpPr>
          <p:nvPr>
            <p:ph type="body" idx="1"/>
          </p:nvPr>
        </p:nvSpPr>
        <p:spPr>
          <a:xfrm>
            <a:off x="1703388" y="981075"/>
            <a:ext cx="8713787" cy="4608513"/>
          </a:xfrm>
        </p:spPr>
        <p:txBody>
          <a:bodyPr/>
          <a:p>
            <a:r>
              <a:rPr sz="2400" err="1"/>
              <a:t>Mudah, tidak mahal namun spesimen rusak ketika diuji</a:t>
            </a:r>
            <a:endParaRPr sz="2400"/>
          </a:p>
          <a:p>
            <a:r>
              <a:rPr sz="2400" err="1"/>
              <a:t>Distandarkan (mis</a:t>
            </a:r>
            <a:r>
              <a:rPr sz="2400"/>
              <a:t>: </a:t>
            </a:r>
            <a:r>
              <a:rPr sz="2400" i="1" err="1"/>
              <a:t>ASTM Standard E8 dan E 8M “Standard Test Methode</a:t>
            </a:r>
            <a:r>
              <a:rPr sz="2400" i="1"/>
              <a:t> for Tension Testing of Metallic Materials</a:t>
            </a:r>
            <a:r>
              <a:rPr sz="2400"/>
              <a:t>” )</a:t>
            </a:r>
            <a:endParaRPr sz="2400"/>
          </a:p>
          <a:p>
            <a:r>
              <a:rPr sz="2400" err="1"/>
              <a:t>Diperlukan mesin untuk pengujian: mesin uji tarik</a:t>
            </a:r>
            <a:endParaRPr sz="2400"/>
          </a:p>
          <a:p>
            <a:r>
              <a:rPr sz="2400" err="1"/>
              <a:t>Mesin uji tarik</a:t>
            </a:r>
            <a:r>
              <a:rPr sz="2400"/>
              <a:t> :</a:t>
            </a:r>
            <a:endParaRPr sz="2400"/>
          </a:p>
          <a:p>
            <a:pPr>
              <a:buNone/>
            </a:pPr>
            <a:r>
              <a:rPr sz="2400" err="1"/>
              <a:t>	- Memberikan gaya tarik pada spesimen</a:t>
            </a:r>
            <a:endParaRPr sz="2400"/>
          </a:p>
          <a:p>
            <a:pPr>
              <a:buNone/>
            </a:pPr>
            <a:r>
              <a:rPr sz="2400" err="1"/>
              <a:t>	- Mengukur perubahan panjang</a:t>
            </a:r>
            <a:r>
              <a:rPr sz="2400"/>
              <a:t> </a:t>
            </a:r>
            <a:endParaRPr sz="2400"/>
          </a:p>
          <a:p>
            <a:pPr>
              <a:buNone/>
            </a:pPr>
            <a:r>
              <a:rPr sz="2400" err="1"/>
              <a:t>	- Merekam reaksi material ketika ditarik, ouput adalah kurva gaya vs perubahan panjang</a:t>
            </a:r>
            <a:r>
              <a:rPr sz="2400"/>
              <a:t> </a:t>
            </a:r>
            <a:endParaRPr sz="2400"/>
          </a:p>
        </p:txBody>
      </p:sp>
      <p:pic>
        <p:nvPicPr>
          <p:cNvPr id="17416" name="Picture 17415" descr="f6_02"/>
          <p:cNvPicPr>
            <a:picLocks noChangeAspect="1"/>
          </p:cNvPicPr>
          <p:nvPr/>
        </p:nvPicPr>
        <p:blipFill>
          <a:blip r:embed="rId1"/>
          <a:srcRect l="26465"/>
          <a:stretch>
            <a:fillRect/>
          </a:stretch>
        </p:blipFill>
        <p:spPr>
          <a:xfrm>
            <a:off x="2855913" y="4941888"/>
            <a:ext cx="6408737" cy="1708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Title 67585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Mesin Uji Tarik</a:t>
            </a:r>
            <a:endParaRPr err="1"/>
          </a:p>
        </p:txBody>
      </p:sp>
      <p:sp>
        <p:nvSpPr>
          <p:cNvPr id="67587" name="Text Placeholder 67586"/>
          <p:cNvSpPr>
            <a:spLocks noGrp="1"/>
          </p:cNvSpPr>
          <p:nvPr>
            <p:ph type="body" idx="1"/>
          </p:nvPr>
        </p:nvSpPr>
        <p:spPr>
          <a:xfrm>
            <a:off x="1992313" y="1628775"/>
            <a:ext cx="8229600" cy="4525963"/>
          </a:xfrm>
        </p:spPr>
        <p:txBody>
          <a:bodyPr/>
          <a:p/>
          <a:p/>
        </p:txBody>
      </p:sp>
      <p:pic>
        <p:nvPicPr>
          <p:cNvPr id="67588" name="Picture 6758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04063" y="1916113"/>
            <a:ext cx="3125787" cy="33131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89" name="Picture 675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313" y="1700213"/>
            <a:ext cx="4895850" cy="3117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90" name="Picture 67589" descr="Photo: Model 3542 from http://www.epsilontech.com/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0" y="4724400"/>
            <a:ext cx="2233613" cy="1576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591" name="Straight Connector 67590"/>
          <p:cNvSpPr/>
          <p:nvPr/>
        </p:nvSpPr>
        <p:spPr>
          <a:xfrm flipH="1">
            <a:off x="5232400" y="3284538"/>
            <a:ext cx="3240088" cy="2160587"/>
          </a:xfrm>
          <a:prstGeom prst="line">
            <a:avLst/>
          </a:prstGeom>
          <a:ln w="9525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7592" name="Text Box 67591"/>
          <p:cNvSpPr txBox="1"/>
          <p:nvPr/>
        </p:nvSpPr>
        <p:spPr>
          <a:xfrm>
            <a:off x="5303838" y="5445125"/>
            <a:ext cx="24479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err="1"/>
              <a:t>Pengukur regangan</a:t>
            </a:r>
            <a:endParaRPr err="1"/>
          </a:p>
        </p:txBody>
      </p:sp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8" name="Title 70657"/>
          <p:cNvSpPr>
            <a:spLocks noGrp="1"/>
          </p:cNvSpPr>
          <p:nvPr>
            <p:ph type="title"/>
          </p:nvPr>
        </p:nvSpPr>
        <p:spPr>
          <a:xfrm>
            <a:off x="1847850" y="0"/>
            <a:ext cx="8229600" cy="1143000"/>
          </a:xfrm>
        </p:spPr>
        <p:txBody>
          <a:bodyPr anchor="ctr"/>
          <a:p>
            <a:r>
              <a:rPr err="1"/>
              <a:t>Data Uji Tarik</a:t>
            </a:r>
            <a:r>
              <a:t> </a:t>
            </a:r>
          </a:p>
        </p:txBody>
      </p:sp>
      <p:sp>
        <p:nvSpPr>
          <p:cNvPr id="70659" name="Text Placeholder 70658"/>
          <p:cNvSpPr>
            <a:spLocks noGrp="1"/>
          </p:cNvSpPr>
          <p:nvPr>
            <p:ph type="body" idx="1"/>
          </p:nvPr>
        </p:nvSpPr>
        <p:spPr>
          <a:xfrm>
            <a:off x="1847850" y="1341438"/>
            <a:ext cx="8569325" cy="4679950"/>
          </a:xfrm>
        </p:spPr>
        <p:txBody>
          <a:bodyPr/>
          <a:p>
            <a:r>
              <a:rPr err="1"/>
              <a:t>Data spesimen</a:t>
            </a:r>
            <a:endParaRPr err="1"/>
          </a:p>
          <a:p>
            <a:pPr>
              <a:buNone/>
            </a:pPr>
            <a:r>
              <a:rPr err="1"/>
              <a:t>	- Diameter (d), Hitung luas penampang A</a:t>
            </a:r>
            <a:r>
              <a:rPr baseline="-25000" err="1"/>
              <a:t>o</a:t>
            </a:r>
            <a:r>
              <a:t> </a:t>
            </a:r>
          </a:p>
          <a:p>
            <a:pPr>
              <a:buNone/>
            </a:pPr>
            <a:r>
              <a:rPr err="1"/>
              <a:t>	- Panjang awal</a:t>
            </a:r>
            <a:r>
              <a:t> (l</a:t>
            </a:r>
            <a:r>
              <a:rPr baseline="-25000"/>
              <a:t>o</a:t>
            </a:r>
            <a:r>
              <a:t>)</a:t>
            </a:r>
          </a:p>
          <a:p/>
          <a:p>
            <a:r>
              <a:rPr err="1"/>
              <a:t>Data yang didapat dari mesin</a:t>
            </a:r>
            <a:endParaRPr err="1"/>
          </a:p>
          <a:p>
            <a:pPr>
              <a:buNone/>
            </a:pPr>
            <a:r>
              <a:rPr err="1"/>
              <a:t>	- Besar gaya yang diberikan</a:t>
            </a:r>
            <a:r>
              <a:t> (F)</a:t>
            </a:r>
          </a:p>
          <a:p>
            <a:pPr>
              <a:buNone/>
            </a:pPr>
            <a:r>
              <a:rPr err="1"/>
              <a:t>	- Besar perubahan panjang yang terjadi</a:t>
            </a:r>
            <a:r>
              <a:t> (</a:t>
            </a:r>
            <a:r>
              <a:rPr lang="el-GR" altLang="x-none" dirty="0">
                <a:cs typeface="Arial" panose="020B0604020202020204" pitchFamily="34" charset="0"/>
              </a:rPr>
              <a:t>∆</a:t>
            </a:r>
            <a:r>
              <a:rPr>
                <a:cs typeface="Arial" panose="020B0604020202020204" pitchFamily="34" charset="0"/>
              </a:rPr>
              <a:t>l)</a:t>
            </a:r>
            <a:endParaRPr lang="el-GR" altLang="x-none" dirty="0">
              <a:ea typeface="Arial" panose="020B0604020202020204" pitchFamily="34" charset="0"/>
            </a:endParaRPr>
          </a:p>
        </p:txBody>
      </p:sp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71684" name="Picture 7168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4787900" cy="2900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687" name="Freeform 71686"/>
          <p:cNvSpPr/>
          <p:nvPr/>
        </p:nvSpPr>
        <p:spPr>
          <a:xfrm rot="2171982">
            <a:off x="6024563" y="2349500"/>
            <a:ext cx="976312" cy="976313"/>
          </a:xfrm>
          <a:custGeom>
            <a:avLst/>
            <a:gdLst>
              <a:gd name="txL" fmla="*/ 3163 w 21600"/>
              <a:gd name="txT" fmla="*/ 3163 h 21600"/>
              <a:gd name="txR" fmla="*/ 18437 w 21600"/>
              <a:gd name="txB" fmla="*/ 18437 h 21600"/>
            </a:gdLst>
            <a:ahLst/>
            <a:cxnLst>
              <a:cxn ang="270">
                <a:pos x="11276" y="10"/>
              </a:cxn>
              <a:cxn ang="180">
                <a:pos x="2625" y="7769"/>
              </a:cxn>
              <a:cxn ang="270">
                <a:pos x="11092" y="4170"/>
              </a:cxn>
              <a:cxn ang="0">
                <a:pos x="23822" y="7242"/>
              </a:cxn>
              <a:cxn ang="0">
                <a:pos x="20470" y="13115"/>
              </a:cxn>
              <a:cxn ang="0">
                <a:pos x="14596" y="9762"/>
              </a:cxn>
            </a:cxnLst>
            <a:rect l="txL" t="txT" r="txR" b="txB"/>
            <a:pathLst>
              <a:path w="21600" h="21600">
                <a:moveTo>
                  <a:pt x="17201" y="9051"/>
                </a:moveTo>
                <a:arcTo wR="6636" hR="6636" stAng="-916807" swAng="-8662763"/>
                <a:lnTo>
                  <a:pt x="673" y="7045"/>
                </a:lnTo>
                <a:arcTo wR="10800" hR="10800" stAng="-9579570" swAng="8662763"/>
                <a:lnTo>
                  <a:pt x="23822" y="7242"/>
                </a:lnTo>
                <a:lnTo>
                  <a:pt x="20470" y="13115"/>
                </a:lnTo>
                <a:lnTo>
                  <a:pt x="14596" y="9762"/>
                </a:lnTo>
                <a:lnTo>
                  <a:pt x="17201" y="9051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71688" name="Text Box 71687"/>
          <p:cNvSpPr txBox="1"/>
          <p:nvPr/>
        </p:nvSpPr>
        <p:spPr>
          <a:xfrm>
            <a:off x="6635750" y="260350"/>
            <a:ext cx="4032250" cy="78359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err="1"/>
              <a:t>Grafik yang didapat dari mesin</a:t>
            </a:r>
            <a:r>
              <a:t>:</a:t>
            </a:r>
          </a:p>
          <a:p>
            <a:pPr>
              <a:spcBef>
                <a:spcPct val="50000"/>
              </a:spcBef>
            </a:pPr>
            <a:r>
              <a:rPr err="1"/>
              <a:t>Gaya vs perubahan panjang (F vs</a:t>
            </a:r>
            <a:r>
              <a:t> </a:t>
            </a:r>
            <a:r>
              <a:rPr>
                <a:latin typeface="Arial" panose="020B0604020202020204"/>
              </a:rPr>
              <a:t>∆l)</a:t>
            </a:r>
            <a:endParaRPr>
              <a:latin typeface="Arial" panose="020B0604020202020204"/>
            </a:endParaRPr>
          </a:p>
        </p:txBody>
      </p:sp>
      <p:sp>
        <p:nvSpPr>
          <p:cNvPr id="71689" name="Text Box 71688"/>
          <p:cNvSpPr txBox="1"/>
          <p:nvPr/>
        </p:nvSpPr>
        <p:spPr>
          <a:xfrm>
            <a:off x="1703388" y="3500438"/>
            <a:ext cx="3673475" cy="147637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err="1"/>
              <a:t>Grafik hasil perhitungan</a:t>
            </a:r>
            <a:r>
              <a:t>:</a:t>
            </a:r>
          </a:p>
          <a:p>
            <a:pPr>
              <a:spcBef>
                <a:spcPct val="50000"/>
              </a:spcBef>
            </a:pPr>
            <a:r>
              <a:rPr err="1"/>
              <a:t>Tegangan vs regangan</a:t>
            </a:r>
            <a:r>
              <a:t> (</a:t>
            </a:r>
            <a:r>
              <a:rPr lang="el-GR" altLang="x-none" dirty="0">
                <a:cs typeface="Arial" panose="020B0604020202020204" pitchFamily="34" charset="0"/>
              </a:rPr>
              <a:t>σ</a:t>
            </a:r>
            <a:r>
              <a:rPr err="1">
                <a:cs typeface="Arial" panose="020B0604020202020204" pitchFamily="34" charset="0"/>
              </a:rPr>
              <a:t> vs</a:t>
            </a:r>
            <a:r>
              <a:rPr lang="el-GR" altLang="x-none" dirty="0">
                <a:cs typeface="Arial" panose="020B0604020202020204" pitchFamily="34" charset="0"/>
              </a:rPr>
              <a:t> ε</a:t>
            </a:r>
            <a:r>
              <a:rPr>
                <a:cs typeface="Arial" panose="020B0604020202020204" pitchFamily="34" charset="0"/>
              </a:rPr>
              <a:t>)</a:t>
            </a:r>
            <a:endParaRPr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err="1">
                <a:cs typeface="Arial" panose="020B0604020202020204" pitchFamily="34" charset="0"/>
              </a:rPr>
              <a:t>Dinamakan kurva tegangan- regangan teknik</a:t>
            </a:r>
            <a:endParaRPr lang="el-GR" altLang="x-none" dirty="0">
              <a:ea typeface="Arial" panose="020B0604020202020204" pitchFamily="34" charset="0"/>
            </a:endParaRPr>
          </a:p>
        </p:txBody>
      </p:sp>
      <p:graphicFrame>
        <p:nvGraphicFramePr>
          <p:cNvPr id="71690" name="Object 71689"/>
          <p:cNvGraphicFramePr/>
          <p:nvPr/>
        </p:nvGraphicFramePr>
        <p:xfrm>
          <a:off x="2063750" y="5300663"/>
          <a:ext cx="23145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2" imgW="1574165" imgH="431800" progId="Equation.3">
                  <p:embed/>
                </p:oleObj>
              </mc:Choice>
              <mc:Fallback>
                <p:oleObj name="" r:id="rId2" imgW="1574165" imgH="431800" progId="Equation.3">
                  <p:embed/>
                  <p:pic>
                    <p:nvPicPr>
                      <p:cNvPr id="0" name="Picture 308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063750" y="5300663"/>
                        <a:ext cx="2314575" cy="666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691" name="Object 71690"/>
          <p:cNvGraphicFramePr/>
          <p:nvPr/>
        </p:nvGraphicFramePr>
        <p:xfrm>
          <a:off x="2063750" y="6021388"/>
          <a:ext cx="2854325" cy="63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4" imgW="1942465" imgH="431800" progId="Equation.3">
                  <p:embed/>
                </p:oleObj>
              </mc:Choice>
              <mc:Fallback>
                <p:oleObj name="" r:id="rId4" imgW="1942465" imgH="431800" progId="Equation.3">
                  <p:embed/>
                  <p:pic>
                    <p:nvPicPr>
                      <p:cNvPr id="0" name="Picture 308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063750" y="6021388"/>
                        <a:ext cx="2854325" cy="633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692" name="Right Arrow 71691"/>
          <p:cNvSpPr/>
          <p:nvPr/>
        </p:nvSpPr>
        <p:spPr>
          <a:xfrm>
            <a:off x="5016500" y="4149725"/>
            <a:ext cx="790575" cy="287338"/>
          </a:xfrm>
          <a:prstGeom prst="rightArrow">
            <a:avLst>
              <a:gd name="adj1" fmla="val 50000"/>
              <a:gd name="adj2" fmla="val 6878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71693" name="Left Arrow 71692"/>
          <p:cNvSpPr/>
          <p:nvPr/>
        </p:nvSpPr>
        <p:spPr>
          <a:xfrm>
            <a:off x="5808663" y="476250"/>
            <a:ext cx="863600" cy="360363"/>
          </a:xfrm>
          <a:prstGeom prst="leftArrow">
            <a:avLst>
              <a:gd name="adj1" fmla="val 50000"/>
              <a:gd name="adj2" fmla="val 5991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pic>
        <p:nvPicPr>
          <p:cNvPr id="71695" name="Picture 7169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08663" y="3213100"/>
            <a:ext cx="4859337" cy="3424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3908" name="Picture 1239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4825" y="549275"/>
            <a:ext cx="8574088" cy="5830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6802" name="Title 7680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Deformasi Elastis</a:t>
            </a:r>
            <a:endParaRPr err="1"/>
          </a:p>
        </p:txBody>
      </p:sp>
      <p:sp>
        <p:nvSpPr>
          <p:cNvPr id="76803" name="Text Placeholder 76802"/>
          <p:cNvSpPr>
            <a:spLocks noGrp="1"/>
          </p:cNvSpPr>
          <p:nvPr>
            <p:ph type="body" sz="half" idx="1"/>
          </p:nvPr>
        </p:nvSpPr>
        <p:spPr>
          <a:xfrm>
            <a:off x="1981200" y="1600200"/>
            <a:ext cx="4402138" cy="4781550"/>
          </a:xfrm>
        </p:spPr>
        <p:txBody>
          <a:bodyPr/>
          <a:p>
            <a:pPr>
              <a:lnSpc>
                <a:spcPct val="80000"/>
              </a:lnSpc>
            </a:pPr>
            <a:r>
              <a:rPr sz="1800" err="1"/>
              <a:t>Untuk metal yang diberi gaya tarik berlaku hukum Hooke: tegangan proporsional dengan regangan pada daerah elastis</a:t>
            </a: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r>
              <a:rPr sz="1800" err="1"/>
              <a:t>E adalah modulus elastisitas</a:t>
            </a: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r>
              <a:rPr sz="1800" err="1"/>
              <a:t>Deformasi dimana hubungan tegangan dan regangan adalah proporsional dinamakan deformasi elastis</a:t>
            </a: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r>
              <a:rPr sz="1800" err="1"/>
              <a:t>Deformasi elastik sifatnya tidak permanen, artinya jika beban yang telah diberikan</a:t>
            </a:r>
            <a:r>
              <a:rPr sz="1800"/>
              <a:t> (</a:t>
            </a:r>
            <a:r>
              <a:rPr sz="1800" i="1"/>
              <a:t>loading</a:t>
            </a:r>
            <a:r>
              <a:rPr sz="1800" err="1"/>
              <a:t>) kemudian dihilangkan</a:t>
            </a:r>
            <a:r>
              <a:rPr sz="1800"/>
              <a:t> (</a:t>
            </a:r>
            <a:r>
              <a:rPr sz="1800" i="1"/>
              <a:t>unloading</a:t>
            </a:r>
            <a:r>
              <a:rPr sz="1800" err="1"/>
              <a:t>), benda akan kembali kebentuknya semula</a:t>
            </a: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endParaRPr sz="1800"/>
          </a:p>
        </p:txBody>
      </p:sp>
      <p:graphicFrame>
        <p:nvGraphicFramePr>
          <p:cNvPr id="76804" name="Content Placeholder 76803"/>
          <p:cNvGraphicFramePr/>
          <p:nvPr>
            <p:ph sz="half" idx="2"/>
          </p:nvPr>
        </p:nvGraphicFramePr>
        <p:xfrm>
          <a:off x="3935413" y="2225675"/>
          <a:ext cx="936625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494665" imgH="177800" progId="Equation.3">
                  <p:embed/>
                </p:oleObj>
              </mc:Choice>
              <mc:Fallback>
                <p:oleObj name="" r:id="rId1" imgW="494665" imgH="177800" progId="Equation.3">
                  <p:embed/>
                  <p:pic>
                    <p:nvPicPr>
                      <p:cNvPr id="0" name="Picture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35413" y="2225675"/>
                        <a:ext cx="936625" cy="36036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6806" name="Picture 76805"/>
          <p:cNvPicPr>
            <a:picLocks noChangeAspect="1"/>
          </p:cNvPicPr>
          <p:nvPr/>
        </p:nvPicPr>
        <p:blipFill>
          <a:blip r:embed="rId3">
            <a:biLevel thresh="50000"/>
            <a:grayscl/>
            <a:lum bright="-41998"/>
          </a:blip>
          <a:stretch>
            <a:fillRect/>
          </a:stretch>
        </p:blipFill>
        <p:spPr>
          <a:xfrm>
            <a:off x="6527800" y="1628775"/>
            <a:ext cx="3816350" cy="1749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6807" name="Picture 76806"/>
          <p:cNvPicPr>
            <a:picLocks noChangeAspect="1"/>
          </p:cNvPicPr>
          <p:nvPr/>
        </p:nvPicPr>
        <p:blipFill>
          <a:blip r:embed="rId4">
            <a:lum bright="-29999" contrast="36000"/>
          </a:blip>
          <a:stretch>
            <a:fillRect/>
          </a:stretch>
        </p:blipFill>
        <p:spPr>
          <a:xfrm>
            <a:off x="7535863" y="3716338"/>
            <a:ext cx="2425700" cy="2820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4" name="Title 79873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Modulus Elastisitas</a:t>
            </a:r>
            <a:endParaRPr err="1"/>
          </a:p>
        </p:txBody>
      </p:sp>
      <p:sp>
        <p:nvSpPr>
          <p:cNvPr id="79875" name="Text Placeholder 79874"/>
          <p:cNvSpPr>
            <a:spLocks noGrp="1"/>
          </p:cNvSpPr>
          <p:nvPr>
            <p:ph type="body" idx="1"/>
          </p:nvPr>
        </p:nvSpPr>
        <p:spPr>
          <a:xfrm>
            <a:off x="1981200" y="1600200"/>
            <a:ext cx="8435975" cy="4349750"/>
          </a:xfrm>
        </p:spPr>
        <p:txBody>
          <a:bodyPr>
            <a:normAutofit lnSpcReduction="10000"/>
          </a:bodyPr>
          <a:p>
            <a:pPr>
              <a:lnSpc>
                <a:spcPct val="80000"/>
              </a:lnSpc>
            </a:pPr>
            <a:r>
              <a:rPr sz="2400" err="1"/>
              <a:t>Modulus elastisitas</a:t>
            </a:r>
            <a:r>
              <a:rPr sz="2400"/>
              <a:t> (</a:t>
            </a:r>
            <a:r>
              <a:rPr sz="2400" i="1"/>
              <a:t>Young’s Modulus</a:t>
            </a:r>
            <a:r>
              <a:rPr sz="2400" err="1"/>
              <a:t>) merupakan ukuran kekakuan bahan atau ketahanan material terhadap deformasi elastis</a:t>
            </a:r>
            <a:endParaRPr sz="2400"/>
          </a:p>
          <a:p>
            <a:pPr>
              <a:lnSpc>
                <a:spcPct val="80000"/>
              </a:lnSpc>
            </a:pPr>
            <a:endParaRPr sz="2400"/>
          </a:p>
          <a:p>
            <a:pPr>
              <a:lnSpc>
                <a:spcPct val="80000"/>
              </a:lnSpc>
            </a:pPr>
            <a:r>
              <a:rPr sz="2400" err="1"/>
              <a:t>Satuan</a:t>
            </a:r>
            <a:r>
              <a:rPr sz="2400"/>
              <a:t> (SI): N/m</a:t>
            </a:r>
            <a:r>
              <a:rPr sz="2400" baseline="30000"/>
              <a:t>2 </a:t>
            </a:r>
            <a:r>
              <a:rPr sz="2400"/>
              <a:t>(Pa)</a:t>
            </a:r>
            <a:endParaRPr sz="2400"/>
          </a:p>
          <a:p>
            <a:pPr>
              <a:lnSpc>
                <a:spcPct val="80000"/>
              </a:lnSpc>
            </a:pPr>
            <a:endParaRPr sz="2400"/>
          </a:p>
          <a:p>
            <a:pPr>
              <a:lnSpc>
                <a:spcPct val="80000"/>
              </a:lnSpc>
            </a:pPr>
            <a:r>
              <a:rPr sz="2400" err="1"/>
              <a:t>Semakin besar modulus elastisitas, semakin kaku material, atau semakin kecil regangan elastis untuk suatu beban yang dikenakan</a:t>
            </a:r>
            <a:endParaRPr sz="2400"/>
          </a:p>
          <a:p>
            <a:pPr>
              <a:lnSpc>
                <a:spcPct val="80000"/>
              </a:lnSpc>
            </a:pPr>
            <a:endParaRPr sz="2400"/>
          </a:p>
          <a:p>
            <a:pPr>
              <a:lnSpc>
                <a:spcPct val="80000"/>
              </a:lnSpc>
            </a:pPr>
            <a:r>
              <a:rPr sz="2400" err="1"/>
              <a:t>Modulus elastisitas merupakan parameter desain yang penting. Digunakan, misalnya pada perhitungan defleksi elastis batang</a:t>
            </a:r>
            <a:r>
              <a:rPr sz="2400"/>
              <a:t> </a:t>
            </a:r>
            <a:endParaRPr sz="2400"/>
          </a:p>
          <a:p>
            <a:pPr>
              <a:lnSpc>
                <a:spcPct val="80000"/>
              </a:lnSpc>
              <a:buNone/>
            </a:pPr>
            <a:endParaRPr sz="2400"/>
          </a:p>
          <a:p>
            <a:pPr>
              <a:lnSpc>
                <a:spcPct val="80000"/>
              </a:lnSpc>
            </a:pPr>
            <a:endParaRPr sz="2400"/>
          </a:p>
          <a:p>
            <a:pPr>
              <a:lnSpc>
                <a:spcPct val="80000"/>
              </a:lnSpc>
            </a:pPr>
            <a:endParaRPr sz="1600"/>
          </a:p>
          <a:p>
            <a:pPr>
              <a:lnSpc>
                <a:spcPct val="80000"/>
              </a:lnSpc>
            </a:pPr>
            <a:endParaRPr sz="1600"/>
          </a:p>
          <a:p>
            <a:pPr>
              <a:lnSpc>
                <a:spcPct val="80000"/>
              </a:lnSpc>
            </a:pPr>
            <a:endParaRPr sz="1600"/>
          </a:p>
        </p:txBody>
      </p:sp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6020" name="Picture 86019"/>
          <p:cNvPicPr>
            <a:picLocks noChangeAspect="1"/>
          </p:cNvPicPr>
          <p:nvPr/>
        </p:nvPicPr>
        <p:blipFill>
          <a:blip r:embed="rId1">
            <a:lum bright="-53998" contrast="66000"/>
          </a:blip>
          <a:stretch>
            <a:fillRect/>
          </a:stretch>
        </p:blipFill>
        <p:spPr>
          <a:xfrm>
            <a:off x="1774825" y="981075"/>
            <a:ext cx="8532813" cy="4852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Title 8704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Modulus Elastisitas</a:t>
            </a:r>
            <a:endParaRPr err="1"/>
          </a:p>
        </p:txBody>
      </p:sp>
      <p:sp>
        <p:nvSpPr>
          <p:cNvPr id="87043" name="Text Placeholder 87042"/>
          <p:cNvSpPr>
            <a:spLocks noGrp="1"/>
          </p:cNvSpPr>
          <p:nvPr>
            <p:ph type="body" idx="1"/>
          </p:nvPr>
        </p:nvSpPr>
        <p:spPr>
          <a:xfrm>
            <a:off x="1981200" y="1600200"/>
            <a:ext cx="4043363" cy="4781550"/>
          </a:xfrm>
        </p:spPr>
        <p:txBody>
          <a:bodyPr/>
          <a:p>
            <a:r>
              <a:rPr sz="2800" err="1"/>
              <a:t>Pada beberapa material, misalnya besi cor kelabu, polimer, beton, kurva tegangan- regangan tidak</a:t>
            </a:r>
            <a:r>
              <a:rPr sz="2800"/>
              <a:t> linier</a:t>
            </a:r>
            <a:endParaRPr sz="2800"/>
          </a:p>
          <a:p>
            <a:endParaRPr sz="2800"/>
          </a:p>
          <a:p>
            <a:r>
              <a:rPr sz="2800" err="1"/>
              <a:t>Modulus elastisitas : secant modulus atau</a:t>
            </a:r>
            <a:r>
              <a:rPr sz="2800"/>
              <a:t> tangent modulus</a:t>
            </a:r>
            <a:endParaRPr sz="2800"/>
          </a:p>
          <a:p>
            <a:endParaRPr sz="2800"/>
          </a:p>
        </p:txBody>
      </p:sp>
      <p:pic>
        <p:nvPicPr>
          <p:cNvPr id="87044" name="Picture 87043"/>
          <p:cNvPicPr>
            <a:picLocks noChangeAspect="1"/>
          </p:cNvPicPr>
          <p:nvPr/>
        </p:nvPicPr>
        <p:blipFill>
          <a:blip r:embed="rId1">
            <a:lum bright="-41998" contrast="90000"/>
          </a:blip>
          <a:stretch>
            <a:fillRect/>
          </a:stretch>
        </p:blipFill>
        <p:spPr>
          <a:xfrm>
            <a:off x="6202363" y="1557338"/>
            <a:ext cx="4662487" cy="4573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Title 88065"/>
          <p:cNvSpPr>
            <a:spLocks noGrp="1"/>
          </p:cNvSpPr>
          <p:nvPr>
            <p:ph type="title"/>
          </p:nvPr>
        </p:nvSpPr>
        <p:spPr>
          <a:xfrm>
            <a:off x="2063750" y="0"/>
            <a:ext cx="8229600" cy="1143000"/>
          </a:xfrm>
        </p:spPr>
        <p:txBody>
          <a:bodyPr anchor="ctr"/>
          <a:p>
            <a:r>
              <a:rPr err="1"/>
              <a:t>Modulus Elastisitas</a:t>
            </a:r>
            <a:endParaRPr err="1"/>
          </a:p>
        </p:txBody>
      </p:sp>
      <p:sp>
        <p:nvSpPr>
          <p:cNvPr id="88067" name="Text Placeholder 88066"/>
          <p:cNvSpPr>
            <a:spLocks noGrp="1"/>
          </p:cNvSpPr>
          <p:nvPr>
            <p:ph type="body" idx="1"/>
          </p:nvPr>
        </p:nvSpPr>
        <p:spPr>
          <a:xfrm>
            <a:off x="2135188" y="981075"/>
            <a:ext cx="8291512" cy="4565650"/>
          </a:xfrm>
        </p:spPr>
        <p:txBody>
          <a:bodyPr/>
          <a:p>
            <a:r>
              <a:rPr sz="2800" err="1"/>
              <a:t>E logam lebih rendah dari E keramik, namun lebih tinggi dari E polimer</a:t>
            </a:r>
            <a:endParaRPr sz="2800"/>
          </a:p>
          <a:p>
            <a:r>
              <a:rPr sz="2800" err="1"/>
              <a:t>Pada logam semakin tinggi temperatur, semakin rendah</a:t>
            </a:r>
            <a:r>
              <a:rPr sz="2800"/>
              <a:t> E</a:t>
            </a:r>
            <a:endParaRPr sz="2800"/>
          </a:p>
          <a:p>
            <a:endParaRPr sz="2800"/>
          </a:p>
        </p:txBody>
      </p:sp>
      <p:pic>
        <p:nvPicPr>
          <p:cNvPr id="88068" name="Picture 88067"/>
          <p:cNvPicPr>
            <a:picLocks noChangeAspect="1"/>
          </p:cNvPicPr>
          <p:nvPr/>
        </p:nvPicPr>
        <p:blipFill>
          <a:blip r:embed="rId1">
            <a:lum bright="-71997" contrast="84000"/>
          </a:blip>
          <a:stretch>
            <a:fillRect/>
          </a:stretch>
        </p:blipFill>
        <p:spPr>
          <a:xfrm>
            <a:off x="3648075" y="2846388"/>
            <a:ext cx="5256213" cy="40116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9090" name="Title 8908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Deformasi Plasti</a:t>
            </a:r>
            <a:r>
              <a:rPr lang="en-US" err="1"/>
              <a:t>s</a:t>
            </a:r>
            <a:endParaRPr lang="en-US" err="1"/>
          </a:p>
        </p:txBody>
      </p:sp>
      <p:sp>
        <p:nvSpPr>
          <p:cNvPr id="89091" name="Text Placeholder 89090"/>
          <p:cNvSpPr>
            <a:spLocks noGrp="1"/>
          </p:cNvSpPr>
          <p:nvPr>
            <p:ph type="body" idx="1"/>
          </p:nvPr>
        </p:nvSpPr>
        <p:spPr>
          <a:xfrm>
            <a:off x="1992313" y="1484313"/>
            <a:ext cx="4464050" cy="4321175"/>
          </a:xfrm>
        </p:spPr>
        <p:txBody>
          <a:bodyPr/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r>
              <a:rPr sz="1800" err="1"/>
              <a:t>Ketika material berdeformasi melewati daerah elastis, hubungan tegangan dan regangan sudah tidak proporsional lagi (hukum Hooke tidak berlaku lagi). Material akan mengalami deformasi plasti</a:t>
            </a:r>
            <a:r>
              <a:rPr lang="en-US" sz="1800" err="1"/>
              <a:t>s</a:t>
            </a:r>
            <a:r>
              <a:rPr sz="1800"/>
              <a:t>.</a:t>
            </a: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r>
              <a:rPr sz="1800" err="1"/>
              <a:t>Titik dimana garis pada kurva tegangan-regangan mulai tidak linear dinamakan batas proporsional (titik</a:t>
            </a:r>
            <a:r>
              <a:rPr sz="1800"/>
              <a:t> P)</a:t>
            </a: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r>
              <a:rPr sz="1800" err="1"/>
              <a:t>Deformasi plastik bersifat permanen, artinya jika beban dihilangkan, material tidak akan kembali kebentuknya semula</a:t>
            </a: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endParaRPr sz="1800"/>
          </a:p>
        </p:txBody>
      </p:sp>
      <p:pic>
        <p:nvPicPr>
          <p:cNvPr id="89092" name="Picture 89091"/>
          <p:cNvPicPr>
            <a:picLocks noChangeAspect="1"/>
          </p:cNvPicPr>
          <p:nvPr/>
        </p:nvPicPr>
        <p:blipFill>
          <a:blip r:embed="rId1">
            <a:lum bright="-71997" contrast="84000"/>
          </a:blip>
          <a:stretch>
            <a:fillRect/>
          </a:stretch>
        </p:blipFill>
        <p:spPr>
          <a:xfrm>
            <a:off x="6672263" y="1341438"/>
            <a:ext cx="3082925" cy="4895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0114" name="Title 90113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Kekuatan Luluh</a:t>
            </a:r>
            <a:r>
              <a:t> (</a:t>
            </a:r>
            <a:r>
              <a:rPr i="1"/>
              <a:t>Yield Strength</a:t>
            </a:r>
            <a:r>
              <a:t>)</a:t>
            </a:r>
          </a:p>
        </p:txBody>
      </p:sp>
      <p:sp>
        <p:nvSpPr>
          <p:cNvPr id="90115" name="Text Placeholder 90114"/>
          <p:cNvSpPr>
            <a:spLocks noGrp="1"/>
          </p:cNvSpPr>
          <p:nvPr>
            <p:ph type="body" idx="1"/>
          </p:nvPr>
        </p:nvSpPr>
        <p:spPr>
          <a:xfrm>
            <a:off x="1981200" y="1600200"/>
            <a:ext cx="4762500" cy="4852988"/>
          </a:xfrm>
        </p:spPr>
        <p:txBody>
          <a:bodyPr/>
          <a:p>
            <a:pPr>
              <a:lnSpc>
                <a:spcPct val="80000"/>
              </a:lnSpc>
            </a:pPr>
            <a:r>
              <a:rPr sz="2000" err="1"/>
              <a:t>Pada logam material mulai mengalami luluh setelah batas proporsional tercapai</a:t>
            </a:r>
            <a:endParaRPr sz="2000"/>
          </a:p>
          <a:p>
            <a:pPr>
              <a:lnSpc>
                <a:spcPct val="80000"/>
              </a:lnSpc>
            </a:pPr>
            <a:endParaRPr sz="2000"/>
          </a:p>
          <a:p>
            <a:pPr>
              <a:lnSpc>
                <a:spcPct val="80000"/>
              </a:lnSpc>
            </a:pPr>
            <a:r>
              <a:rPr sz="2000" err="1"/>
              <a:t>Batas proporsional (titik P) kadang-kadang sulit ditentukan dengan tepat</a:t>
            </a:r>
            <a:endParaRPr sz="2000"/>
          </a:p>
          <a:p>
            <a:pPr>
              <a:lnSpc>
                <a:spcPct val="80000"/>
              </a:lnSpc>
            </a:pPr>
            <a:endParaRPr sz="2000"/>
          </a:p>
          <a:p>
            <a:pPr>
              <a:lnSpc>
                <a:spcPct val="80000"/>
              </a:lnSpc>
            </a:pPr>
            <a:r>
              <a:rPr sz="2000" err="1"/>
              <a:t>Konvesi: dibuat garis yang pararel dengan garis linear pada kurva tegangan-regangan pada suatu nilai offset regangan yang ditentukan (0.002). Nilai tegangan yang didapatkan dari perpotongan garis yang dibuat tersebut dengan kurva tegangan-regangan pada daerah plastik, dinamakan kekuatan luluh</a:t>
            </a:r>
            <a:r>
              <a:rPr sz="2000"/>
              <a:t> (</a:t>
            </a:r>
            <a:r>
              <a:rPr sz="2000" i="1"/>
              <a:t>yield strength</a:t>
            </a:r>
            <a:r>
              <a:rPr sz="2000"/>
              <a:t>)</a:t>
            </a:r>
            <a:endParaRPr sz="2000"/>
          </a:p>
          <a:p>
            <a:pPr>
              <a:lnSpc>
                <a:spcPct val="80000"/>
              </a:lnSpc>
            </a:pPr>
            <a:endParaRPr sz="2000"/>
          </a:p>
          <a:p>
            <a:pPr>
              <a:lnSpc>
                <a:spcPct val="80000"/>
              </a:lnSpc>
              <a:buNone/>
            </a:pPr>
            <a:endParaRPr sz="2000"/>
          </a:p>
        </p:txBody>
      </p:sp>
      <p:pic>
        <p:nvPicPr>
          <p:cNvPr id="90116" name="Picture 90115"/>
          <p:cNvPicPr>
            <a:picLocks noChangeAspect="1"/>
          </p:cNvPicPr>
          <p:nvPr/>
        </p:nvPicPr>
        <p:blipFill>
          <a:blip r:embed="rId1">
            <a:lum bright="-71997" contrast="84000"/>
          </a:blip>
          <a:stretch>
            <a:fillRect/>
          </a:stretch>
        </p:blipFill>
        <p:spPr>
          <a:xfrm>
            <a:off x="7248525" y="1484313"/>
            <a:ext cx="3082925" cy="4895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6" name="Title 93185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Kekuatan Luluh</a:t>
            </a:r>
            <a:endParaRPr err="1"/>
          </a:p>
        </p:txBody>
      </p:sp>
      <p:sp>
        <p:nvSpPr>
          <p:cNvPr id="93187" name="Text Placeholder 93186"/>
          <p:cNvSpPr>
            <a:spLocks noGrp="1"/>
          </p:cNvSpPr>
          <p:nvPr>
            <p:ph type="body" idx="1"/>
          </p:nvPr>
        </p:nvSpPr>
        <p:spPr>
          <a:xfrm>
            <a:off x="1981200" y="1600200"/>
            <a:ext cx="4330700" cy="4565650"/>
          </a:xfrm>
        </p:spPr>
        <p:txBody>
          <a:bodyPr/>
          <a:p>
            <a:pPr>
              <a:lnSpc>
                <a:spcPct val="80000"/>
              </a:lnSpc>
            </a:pPr>
            <a:r>
              <a:rPr sz="2800" err="1"/>
              <a:t>Beberapa baja dan material menunjukkan titik luluh yang berbeda-beda pada kurva tegangan-regangan</a:t>
            </a:r>
            <a:endParaRPr sz="2800"/>
          </a:p>
          <a:p>
            <a:pPr>
              <a:lnSpc>
                <a:spcPct val="80000"/>
              </a:lnSpc>
            </a:pPr>
            <a:endParaRPr sz="2800"/>
          </a:p>
          <a:p>
            <a:pPr>
              <a:lnSpc>
                <a:spcPct val="80000"/>
              </a:lnSpc>
            </a:pPr>
            <a:r>
              <a:rPr sz="2800" err="1"/>
              <a:t>Kekuatan luluh  : tegangan rata-rata yang berhubungan dengan titik yield yang terbawah</a:t>
            </a:r>
            <a:r>
              <a:rPr sz="2800"/>
              <a:t> (</a:t>
            </a:r>
            <a:r>
              <a:rPr sz="2800" i="1"/>
              <a:t>lower yield point</a:t>
            </a:r>
            <a:r>
              <a:rPr sz="2800"/>
              <a:t>)</a:t>
            </a:r>
            <a:endParaRPr sz="2800"/>
          </a:p>
        </p:txBody>
      </p:sp>
      <p:pic>
        <p:nvPicPr>
          <p:cNvPr id="93188" name="Picture 93187"/>
          <p:cNvPicPr>
            <a:picLocks noChangeAspect="1"/>
          </p:cNvPicPr>
          <p:nvPr/>
        </p:nvPicPr>
        <p:blipFill>
          <a:blip r:embed="rId1">
            <a:lum bright="-59998" contrast="78000"/>
          </a:blip>
          <a:stretch>
            <a:fillRect/>
          </a:stretch>
        </p:blipFill>
        <p:spPr>
          <a:xfrm>
            <a:off x="6383338" y="1628775"/>
            <a:ext cx="3860800" cy="5229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4210" name="Title 9420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Kekuatan Tarik</a:t>
            </a:r>
            <a:r>
              <a:t> </a:t>
            </a:r>
          </a:p>
        </p:txBody>
      </p:sp>
      <p:sp>
        <p:nvSpPr>
          <p:cNvPr id="94211" name="Text Placeholder 94210"/>
          <p:cNvSpPr>
            <a:spLocks noGrp="1"/>
          </p:cNvSpPr>
          <p:nvPr>
            <p:ph type="body" idx="1"/>
          </p:nvPr>
        </p:nvSpPr>
        <p:spPr>
          <a:xfrm>
            <a:off x="1774825" y="1628775"/>
            <a:ext cx="2962275" cy="4781550"/>
          </a:xfrm>
        </p:spPr>
        <p:txBody>
          <a:bodyPr/>
          <a:p>
            <a:pPr>
              <a:lnSpc>
                <a:spcPct val="80000"/>
              </a:lnSpc>
            </a:pPr>
            <a:r>
              <a:rPr sz="1800" err="1"/>
              <a:t>Kekuatan tarik</a:t>
            </a:r>
            <a:r>
              <a:rPr sz="1800"/>
              <a:t> (</a:t>
            </a:r>
            <a:r>
              <a:rPr sz="1800" i="1" err="1"/>
              <a:t>Tensile Stregth</a:t>
            </a:r>
            <a:r>
              <a:rPr sz="1800" i="1"/>
              <a:t>/TS</a:t>
            </a:r>
            <a:r>
              <a:rPr sz="1800" err="1"/>
              <a:t>): tegangan maksimum yang terjadi pada kurva tegangan-regangan</a:t>
            </a: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r>
              <a:rPr sz="1800" err="1"/>
              <a:t>Merupakan tegangan maksimum yang dapat ditahan oleh material ketika ditarik</a:t>
            </a: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r>
              <a:rPr sz="1800" err="1"/>
              <a:t>Pada tegangan maksimum necking mulai terbentuk</a:t>
            </a:r>
            <a:r>
              <a:rPr sz="1800"/>
              <a:t>.</a:t>
            </a: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r>
              <a:rPr sz="1800" err="1"/>
              <a:t>Tegangan pada saat patah dinamakan tegangan patah</a:t>
            </a:r>
            <a:r>
              <a:rPr sz="1800"/>
              <a:t> </a:t>
            </a:r>
            <a:endParaRPr sz="1800"/>
          </a:p>
        </p:txBody>
      </p:sp>
      <p:pic>
        <p:nvPicPr>
          <p:cNvPr id="94212" name="Picture 94211"/>
          <p:cNvPicPr>
            <a:picLocks noChangeAspect="1"/>
          </p:cNvPicPr>
          <p:nvPr/>
        </p:nvPicPr>
        <p:blipFill>
          <a:blip r:embed="rId1">
            <a:lum bright="-47998" contrast="66000"/>
          </a:blip>
          <a:stretch>
            <a:fillRect/>
          </a:stretch>
        </p:blipFill>
        <p:spPr>
          <a:xfrm>
            <a:off x="5016500" y="1557338"/>
            <a:ext cx="5472113" cy="4359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5234" name="Title 95233"/>
          <p:cNvSpPr>
            <a:spLocks noGrp="1"/>
          </p:cNvSpPr>
          <p:nvPr>
            <p:ph type="title"/>
          </p:nvPr>
        </p:nvSpPr>
        <p:spPr>
          <a:xfrm>
            <a:off x="1919288" y="0"/>
            <a:ext cx="8229600" cy="1143000"/>
          </a:xfrm>
        </p:spPr>
        <p:txBody>
          <a:bodyPr anchor="ctr"/>
          <a:p>
            <a:r>
              <a:rPr err="1"/>
              <a:t>Duktilitas</a:t>
            </a:r>
            <a:endParaRPr err="1"/>
          </a:p>
        </p:txBody>
      </p:sp>
      <p:sp>
        <p:nvSpPr>
          <p:cNvPr id="95235" name="Text Placeholder 95234"/>
          <p:cNvSpPr>
            <a:spLocks noGrp="1"/>
          </p:cNvSpPr>
          <p:nvPr>
            <p:ph type="body" sz="half" idx="1"/>
          </p:nvPr>
        </p:nvSpPr>
        <p:spPr>
          <a:xfrm>
            <a:off x="1524000" y="1125538"/>
            <a:ext cx="3960813" cy="4967287"/>
          </a:xfrm>
        </p:spPr>
        <p:txBody>
          <a:bodyPr/>
          <a:p>
            <a:pPr>
              <a:lnSpc>
                <a:spcPct val="90000"/>
              </a:lnSpc>
            </a:pPr>
            <a:r>
              <a:rPr sz="2000" err="1"/>
              <a:t>Keuletan</a:t>
            </a:r>
            <a:r>
              <a:rPr sz="2000"/>
              <a:t> (</a:t>
            </a:r>
            <a:r>
              <a:rPr sz="2000" i="1"/>
              <a:t>Ductility</a:t>
            </a:r>
            <a:r>
              <a:rPr sz="2000" err="1"/>
              <a:t>): ukuran derajat deformasi plastik yang dapat ditahan pada saat patah</a:t>
            </a:r>
            <a:endParaRPr sz="2000"/>
          </a:p>
          <a:p>
            <a:pPr>
              <a:lnSpc>
                <a:spcPct val="90000"/>
              </a:lnSpc>
            </a:pPr>
            <a:endParaRPr sz="2000"/>
          </a:p>
          <a:p>
            <a:pPr>
              <a:lnSpc>
                <a:spcPct val="90000"/>
              </a:lnSpc>
            </a:pPr>
            <a:r>
              <a:rPr sz="2000" err="1"/>
              <a:t>Suatu material yang sedikit atau tidak mengalami deformasi plastik sebelum patah dinamakan material getas</a:t>
            </a:r>
            <a:r>
              <a:rPr sz="2000"/>
              <a:t> (</a:t>
            </a:r>
            <a:r>
              <a:rPr sz="2000" i="1"/>
              <a:t>brittle</a:t>
            </a:r>
            <a:r>
              <a:rPr sz="2000"/>
              <a:t>)</a:t>
            </a:r>
            <a:endParaRPr sz="2000"/>
          </a:p>
          <a:p>
            <a:pPr>
              <a:lnSpc>
                <a:spcPct val="90000"/>
              </a:lnSpc>
            </a:pPr>
            <a:endParaRPr sz="2000"/>
          </a:p>
          <a:p>
            <a:pPr>
              <a:lnSpc>
                <a:spcPct val="90000"/>
              </a:lnSpc>
            </a:pPr>
            <a:r>
              <a:rPr sz="2000" err="1"/>
              <a:t>Duktilitas dinyatakan secara kuantitas dalam persen perpanjangan</a:t>
            </a:r>
            <a:r>
              <a:rPr sz="2000"/>
              <a:t> (</a:t>
            </a:r>
            <a:r>
              <a:rPr sz="2000" i="1"/>
              <a:t>percent elongation</a:t>
            </a:r>
            <a:r>
              <a:rPr sz="2000" err="1"/>
              <a:t>) atau persen reduksi luas penampang</a:t>
            </a:r>
            <a:r>
              <a:rPr sz="2000"/>
              <a:t> (</a:t>
            </a:r>
            <a:r>
              <a:rPr sz="2000" i="1"/>
              <a:t>percent area reduction</a:t>
            </a:r>
            <a:r>
              <a:rPr sz="2000"/>
              <a:t>)</a:t>
            </a:r>
            <a:endParaRPr sz="2000"/>
          </a:p>
          <a:p>
            <a:pPr>
              <a:lnSpc>
                <a:spcPct val="90000"/>
              </a:lnSpc>
            </a:pPr>
            <a:endParaRPr sz="2000"/>
          </a:p>
          <a:p>
            <a:pPr>
              <a:lnSpc>
                <a:spcPct val="90000"/>
              </a:lnSpc>
            </a:pPr>
            <a:endParaRPr sz="2000"/>
          </a:p>
          <a:p>
            <a:pPr>
              <a:lnSpc>
                <a:spcPct val="90000"/>
              </a:lnSpc>
            </a:pPr>
            <a:endParaRPr sz="2000"/>
          </a:p>
        </p:txBody>
      </p:sp>
      <p:pic>
        <p:nvPicPr>
          <p:cNvPr id="95236" name="Picture 9523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19738" y="1484313"/>
            <a:ext cx="5148262" cy="45164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4690" name="Title 11468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Duktilitas</a:t>
            </a:r>
            <a:endParaRPr err="1"/>
          </a:p>
        </p:txBody>
      </p:sp>
      <p:sp>
        <p:nvSpPr>
          <p:cNvPr id="114691" name="Text Placeholder 114690"/>
          <p:cNvSpPr>
            <a:spLocks noGrp="1"/>
          </p:cNvSpPr>
          <p:nvPr>
            <p:ph type="body" sz="half" idx="1"/>
          </p:nvPr>
        </p:nvSpPr>
        <p:spPr>
          <a:xfrm>
            <a:off x="1981200" y="1600200"/>
            <a:ext cx="4038600" cy="4525963"/>
          </a:xfrm>
        </p:spPr>
        <p:txBody>
          <a:bodyPr/>
          <a:p>
            <a:endParaRPr sz="2800"/>
          </a:p>
          <a:p>
            <a:endParaRPr sz="2800"/>
          </a:p>
        </p:txBody>
      </p:sp>
      <p:graphicFrame>
        <p:nvGraphicFramePr>
          <p:cNvPr id="114692" name="Content Placeholder 114691"/>
          <p:cNvGraphicFramePr/>
          <p:nvPr>
            <p:ph sz="quarter" idx="2"/>
          </p:nvPr>
        </p:nvGraphicFramePr>
        <p:xfrm>
          <a:off x="2135188" y="1439863"/>
          <a:ext cx="3384550" cy="183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2197100" imgH="1193800" progId="Equation.3">
                  <p:embed/>
                </p:oleObj>
              </mc:Choice>
              <mc:Fallback>
                <p:oleObj name="" r:id="rId1" imgW="2197100" imgH="1193800" progId="Equation.3">
                  <p:embed/>
                  <p:pic>
                    <p:nvPicPr>
                      <p:cNvPr id="0" name="Picture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35188" y="1439863"/>
                        <a:ext cx="3384550" cy="183832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4694" name="Content Placeholder 114693"/>
          <p:cNvGraphicFramePr/>
          <p:nvPr>
            <p:ph sz="quarter" idx="3"/>
          </p:nvPr>
        </p:nvGraphicFramePr>
        <p:xfrm>
          <a:off x="6600825" y="1412875"/>
          <a:ext cx="3779838" cy="196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" imgW="2298700" imgH="1193800" progId="Equation.3">
                  <p:embed/>
                </p:oleObj>
              </mc:Choice>
              <mc:Fallback>
                <p:oleObj name="" r:id="rId3" imgW="2298700" imgH="1193800" progId="Equation.3">
                  <p:embed/>
                  <p:pic>
                    <p:nvPicPr>
                      <p:cNvPr id="0" name="Picture 308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600825" y="1412875"/>
                        <a:ext cx="3779838" cy="196373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4696" name="Picture 11469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8313" y="3500438"/>
            <a:ext cx="8929687" cy="301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0" name="Title 119809"/>
          <p:cNvSpPr>
            <a:spLocks noGrp="1"/>
          </p:cNvSpPr>
          <p:nvPr>
            <p:ph type="title"/>
          </p:nvPr>
        </p:nvSpPr>
        <p:spPr>
          <a:xfrm>
            <a:off x="1992313" y="0"/>
            <a:ext cx="8229600" cy="1143000"/>
          </a:xfrm>
        </p:spPr>
        <p:txBody>
          <a:bodyPr anchor="ctr"/>
          <a:p>
            <a:r>
              <a:rPr err="1"/>
              <a:t>Duktilitas</a:t>
            </a:r>
            <a:endParaRPr err="1"/>
          </a:p>
        </p:txBody>
      </p:sp>
      <p:pic>
        <p:nvPicPr>
          <p:cNvPr id="119811" name="Picture 1198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40013" y="1268413"/>
            <a:ext cx="7129462" cy="5283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50" name="Title 104449"/>
          <p:cNvSpPr>
            <a:spLocks noGrp="1"/>
          </p:cNvSpPr>
          <p:nvPr>
            <p:ph type="title"/>
          </p:nvPr>
        </p:nvSpPr>
        <p:spPr>
          <a:xfrm>
            <a:off x="1992313" y="0"/>
            <a:ext cx="8229600" cy="1143000"/>
          </a:xfrm>
        </p:spPr>
        <p:txBody>
          <a:bodyPr anchor="ctr"/>
          <a:p>
            <a:r>
              <a:rPr err="1"/>
              <a:t>Duktilitas</a:t>
            </a:r>
            <a:r>
              <a:t> </a:t>
            </a:r>
          </a:p>
        </p:txBody>
      </p:sp>
      <p:sp>
        <p:nvSpPr>
          <p:cNvPr id="104451" name="Text Placeholder 104450"/>
          <p:cNvSpPr>
            <a:spLocks noGrp="1"/>
          </p:cNvSpPr>
          <p:nvPr>
            <p:ph type="body" idx="1"/>
          </p:nvPr>
        </p:nvSpPr>
        <p:spPr>
          <a:xfrm>
            <a:off x="1919288" y="981075"/>
            <a:ext cx="8353425" cy="2087563"/>
          </a:xfrm>
        </p:spPr>
        <p:txBody>
          <a:bodyPr/>
          <a:p>
            <a:pPr>
              <a:lnSpc>
                <a:spcPct val="80000"/>
              </a:lnSpc>
            </a:pPr>
            <a:r>
              <a:rPr sz="2400" err="1"/>
              <a:t>Duktilitas</a:t>
            </a:r>
            <a:r>
              <a:rPr sz="2400"/>
              <a:t>: </a:t>
            </a:r>
            <a:endParaRPr sz="2400"/>
          </a:p>
          <a:p>
            <a:pPr>
              <a:lnSpc>
                <a:spcPct val="80000"/>
              </a:lnSpc>
              <a:buNone/>
            </a:pPr>
            <a:r>
              <a:rPr sz="2400" err="1"/>
              <a:t>	- menunjukkan pada perancang seberapa besar deformasi plastik yang terjadi sebelum patah pada struktur</a:t>
            </a:r>
            <a:endParaRPr sz="2400"/>
          </a:p>
          <a:p>
            <a:pPr>
              <a:lnSpc>
                <a:spcPct val="80000"/>
              </a:lnSpc>
              <a:buNone/>
            </a:pPr>
            <a:r>
              <a:rPr sz="2400" err="1"/>
              <a:t>    - menunjukkan besarnya deformasi yang diijinkan selama proses fabrikasi</a:t>
            </a:r>
            <a:endParaRPr sz="2400"/>
          </a:p>
          <a:p>
            <a:pPr>
              <a:lnSpc>
                <a:spcPct val="80000"/>
              </a:lnSpc>
              <a:buNone/>
            </a:pPr>
            <a:endParaRPr sz="2400"/>
          </a:p>
          <a:p>
            <a:pPr>
              <a:lnSpc>
                <a:spcPct val="80000"/>
              </a:lnSpc>
            </a:pPr>
            <a:endParaRPr sz="2400"/>
          </a:p>
          <a:p>
            <a:pPr>
              <a:lnSpc>
                <a:spcPct val="80000"/>
              </a:lnSpc>
            </a:pPr>
            <a:endParaRPr sz="2400"/>
          </a:p>
        </p:txBody>
      </p:sp>
      <p:pic>
        <p:nvPicPr>
          <p:cNvPr id="104453" name="Picture 10445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92313" y="3213100"/>
            <a:ext cx="4306887" cy="3100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4454" name="Picture 1044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3338" y="3860800"/>
            <a:ext cx="4284662" cy="1587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82" name="Title 12288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Duktilitas</a:t>
            </a:r>
            <a:r>
              <a:t> </a:t>
            </a:r>
          </a:p>
        </p:txBody>
      </p:sp>
      <p:sp>
        <p:nvSpPr>
          <p:cNvPr id="122883" name="Text Placeholder 122882"/>
          <p:cNvSpPr>
            <a:spLocks noGrp="1"/>
          </p:cNvSpPr>
          <p:nvPr>
            <p:ph type="body" idx="1"/>
          </p:nvPr>
        </p:nvSpPr>
        <p:spPr>
          <a:xfrm>
            <a:off x="1992313" y="1341438"/>
            <a:ext cx="8229600" cy="4525962"/>
          </a:xfrm>
        </p:spPr>
        <p:txBody>
          <a:bodyPr/>
          <a:p>
            <a:r>
              <a:rPr sz="2800" err="1"/>
              <a:t>Duktilitas meningkat dengan naiknya temperatur</a:t>
            </a:r>
            <a:endParaRPr sz="2800"/>
          </a:p>
          <a:p>
            <a:endParaRPr sz="2800"/>
          </a:p>
          <a:p>
            <a:endParaRPr sz="2800"/>
          </a:p>
        </p:txBody>
      </p:sp>
      <p:pic>
        <p:nvPicPr>
          <p:cNvPr id="122884" name="Picture 122883"/>
          <p:cNvPicPr>
            <a:picLocks noChangeAspect="1"/>
          </p:cNvPicPr>
          <p:nvPr/>
        </p:nvPicPr>
        <p:blipFill>
          <a:blip r:embed="rId1">
            <a:lum bright="-17999" contrast="72000"/>
          </a:blip>
          <a:stretch>
            <a:fillRect/>
          </a:stretch>
        </p:blipFill>
        <p:spPr>
          <a:xfrm>
            <a:off x="2279650" y="2133600"/>
            <a:ext cx="7848600" cy="4411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1620" name="Picture 1116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03388" y="1412875"/>
            <a:ext cx="8713787" cy="3565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6498" name="Title 10649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Kelentingan</a:t>
            </a:r>
            <a:endParaRPr err="1"/>
          </a:p>
        </p:txBody>
      </p:sp>
      <p:sp>
        <p:nvSpPr>
          <p:cNvPr id="106499" name="Text Placeholder 106498"/>
          <p:cNvSpPr>
            <a:spLocks noGrp="1"/>
          </p:cNvSpPr>
          <p:nvPr>
            <p:ph type="body" sz="half" idx="1"/>
          </p:nvPr>
        </p:nvSpPr>
        <p:spPr>
          <a:xfrm>
            <a:off x="2063750" y="1268413"/>
            <a:ext cx="4038600" cy="4525962"/>
          </a:xfrm>
        </p:spPr>
        <p:txBody>
          <a:bodyPr/>
          <a:p>
            <a:pPr>
              <a:lnSpc>
                <a:spcPct val="80000"/>
              </a:lnSpc>
            </a:pPr>
            <a:r>
              <a:rPr sz="1800" err="1"/>
              <a:t>Kelentingan</a:t>
            </a:r>
            <a:r>
              <a:rPr sz="1800"/>
              <a:t> (</a:t>
            </a:r>
            <a:r>
              <a:rPr sz="1800" i="1"/>
              <a:t>resilience</a:t>
            </a:r>
            <a:r>
              <a:rPr sz="1800" err="1"/>
              <a:t>): kapasitas material untuk mengabsorbsi energi ketika berdeformasi elastis</a:t>
            </a:r>
            <a:r>
              <a:rPr sz="1800"/>
              <a:t> (</a:t>
            </a:r>
            <a:r>
              <a:rPr sz="1800" i="1"/>
              <a:t>loading</a:t>
            </a:r>
            <a:r>
              <a:rPr sz="1800" err="1"/>
              <a:t>) dan memberikan energi tersebut ketika beban dilepaskan</a:t>
            </a:r>
            <a:r>
              <a:rPr sz="1800"/>
              <a:t> (</a:t>
            </a:r>
            <a:r>
              <a:rPr sz="1800" i="1"/>
              <a:t>unloading</a:t>
            </a:r>
            <a:r>
              <a:rPr sz="1800"/>
              <a:t>)</a:t>
            </a: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r>
              <a:rPr sz="1800" err="1"/>
              <a:t>Modulus kelentingan</a:t>
            </a:r>
            <a:r>
              <a:rPr sz="1800"/>
              <a:t> U</a:t>
            </a:r>
            <a:r>
              <a:rPr sz="1800" baseline="-25000"/>
              <a:t>r</a:t>
            </a:r>
            <a:r>
              <a:rPr sz="1800" err="1"/>
              <a:t> adalah energi regangan per unit volume yang dibutuhkan untuk memberikan tegangan pada material mulai dari keadaan tidak ada beban sampai dengan luluh</a:t>
            </a:r>
            <a:endParaRPr sz="1800"/>
          </a:p>
          <a:p>
            <a:pPr>
              <a:lnSpc>
                <a:spcPct val="80000"/>
              </a:lnSpc>
            </a:pPr>
            <a:endParaRPr sz="1800"/>
          </a:p>
          <a:p>
            <a:pPr>
              <a:lnSpc>
                <a:spcPct val="80000"/>
              </a:lnSpc>
            </a:pPr>
            <a:r>
              <a:rPr sz="1800" err="1"/>
              <a:t>Modulus kelentingan merupakan luas di bawah titik luluh pada kurva tegangan-regangan</a:t>
            </a:r>
            <a:endParaRPr sz="1800"/>
          </a:p>
          <a:p>
            <a:pPr>
              <a:lnSpc>
                <a:spcPct val="80000"/>
              </a:lnSpc>
            </a:pPr>
            <a:endParaRPr sz="1800"/>
          </a:p>
        </p:txBody>
      </p:sp>
      <p:pic>
        <p:nvPicPr>
          <p:cNvPr id="106500" name="Picture 106499"/>
          <p:cNvPicPr>
            <a:picLocks noChangeAspect="1"/>
          </p:cNvPicPr>
          <p:nvPr/>
        </p:nvPicPr>
        <p:blipFill>
          <a:blip r:embed="rId1">
            <a:lum bright="-35999" contrast="60000"/>
          </a:blip>
          <a:stretch>
            <a:fillRect/>
          </a:stretch>
        </p:blipFill>
        <p:spPr>
          <a:xfrm>
            <a:off x="7248525" y="1341438"/>
            <a:ext cx="2832100" cy="46101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06501" name="Content Placeholder 106500"/>
          <p:cNvGraphicFramePr/>
          <p:nvPr>
            <p:ph sz="half" idx="2"/>
          </p:nvPr>
        </p:nvGraphicFramePr>
        <p:xfrm>
          <a:off x="2495550" y="5730875"/>
          <a:ext cx="4038600" cy="63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2" imgW="3122930" imgH="495300" progId="Equation.3">
                  <p:embed/>
                </p:oleObj>
              </mc:Choice>
              <mc:Fallback>
                <p:oleObj name="" r:id="rId2" imgW="3122930" imgH="495300" progId="Equation.3">
                  <p:embed/>
                  <p:pic>
                    <p:nvPicPr>
                      <p:cNvPr id="0" name="Picture 308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495550" y="5730875"/>
                        <a:ext cx="4038600" cy="63976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8546" name="Title 108545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/>
              <a:t>Ketangguhan</a:t>
            </a:r>
            <a:r>
              <a:t> </a:t>
            </a:r>
          </a:p>
        </p:txBody>
      </p:sp>
      <p:sp>
        <p:nvSpPr>
          <p:cNvPr id="108547" name="Text Placeholder 108546"/>
          <p:cNvSpPr>
            <a:spLocks noGrp="1"/>
          </p:cNvSpPr>
          <p:nvPr>
            <p:ph type="body" idx="1"/>
          </p:nvPr>
        </p:nvSpPr>
        <p:spPr>
          <a:xfrm>
            <a:off x="1981200" y="1600200"/>
            <a:ext cx="4186238" cy="4852988"/>
          </a:xfrm>
        </p:spPr>
        <p:txBody>
          <a:bodyPr/>
          <a:p>
            <a:pPr>
              <a:lnSpc>
                <a:spcPct val="80000"/>
              </a:lnSpc>
            </a:pPr>
            <a:r>
              <a:rPr sz="2000" err="1"/>
              <a:t>Ketangguhan</a:t>
            </a:r>
            <a:r>
              <a:rPr sz="2000"/>
              <a:t> (</a:t>
            </a:r>
            <a:r>
              <a:rPr sz="2000" i="1"/>
              <a:t>Toughness</a:t>
            </a:r>
            <a:r>
              <a:rPr sz="2000" err="1"/>
              <a:t>): ukuran kemampuan material untuk mengabsorbsi energi sampai dengan patah</a:t>
            </a:r>
            <a:endParaRPr sz="2000"/>
          </a:p>
          <a:p>
            <a:pPr>
              <a:lnSpc>
                <a:spcPct val="80000"/>
              </a:lnSpc>
            </a:pPr>
            <a:r>
              <a:rPr sz="2000" err="1"/>
              <a:t>Merupakan luas sampai dengan patah di bawah kurva tegangan-regangan</a:t>
            </a:r>
            <a:endParaRPr sz="2000"/>
          </a:p>
          <a:p>
            <a:pPr>
              <a:lnSpc>
                <a:spcPct val="80000"/>
              </a:lnSpc>
            </a:pPr>
            <a:r>
              <a:rPr sz="2000" err="1"/>
              <a:t>Material tangguh: kuat dan duktil</a:t>
            </a:r>
            <a:endParaRPr sz="2000"/>
          </a:p>
          <a:p>
            <a:pPr>
              <a:lnSpc>
                <a:spcPct val="80000"/>
              </a:lnSpc>
            </a:pPr>
            <a:r>
              <a:rPr sz="2000" err="1"/>
              <a:t>Meskipun material getas mempunyai tegangan luluh dan tarik yang lebih besar daripada material duktil, material getas mempunyai ketangguhan lebih rendah</a:t>
            </a:r>
            <a:endParaRPr sz="2000"/>
          </a:p>
          <a:p>
            <a:pPr>
              <a:lnSpc>
                <a:spcPct val="80000"/>
              </a:lnSpc>
            </a:pPr>
            <a:endParaRPr sz="2000"/>
          </a:p>
        </p:txBody>
      </p:sp>
      <p:pic>
        <p:nvPicPr>
          <p:cNvPr id="108549" name="Picture 1085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07113" y="1484313"/>
            <a:ext cx="4560887" cy="3887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8550" name="Text Box 108549"/>
          <p:cNvSpPr txBox="1"/>
          <p:nvPr/>
        </p:nvSpPr>
        <p:spPr>
          <a:xfrm>
            <a:off x="6888163" y="5373688"/>
            <a:ext cx="3600450" cy="1060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err="1"/>
              <a:t>Luas ABC &gt; Luas</a:t>
            </a:r>
            <a:r>
              <a:t> A’B’C’ </a:t>
            </a:r>
          </a:p>
          <a:p>
            <a:pPr>
              <a:spcBef>
                <a:spcPct val="50000"/>
              </a:spcBef>
            </a:pPr>
            <a:r>
              <a:rPr err="1"/>
              <a:t>Material ductile lebih tangguh daripada</a:t>
            </a:r>
            <a:r>
              <a:t> material brittle</a:t>
            </a:r>
          </a:p>
        </p:txBody>
      </p:sp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9570" name="Title 10956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sz="3200" err="1"/>
              <a:t>Kurva Tegangan-Regangan Sebenarnya</a:t>
            </a:r>
            <a:r>
              <a:rPr sz="3200"/>
              <a:t> (</a:t>
            </a:r>
            <a:r>
              <a:rPr sz="3200" i="1"/>
              <a:t>True Stress-Strain Curve</a:t>
            </a:r>
            <a:r>
              <a:rPr sz="3200"/>
              <a:t>)</a:t>
            </a:r>
            <a:endParaRPr sz="3200"/>
          </a:p>
        </p:txBody>
      </p:sp>
      <p:sp>
        <p:nvSpPr>
          <p:cNvPr id="109571" name="Text Placeholder 109570"/>
          <p:cNvSpPr>
            <a:spLocks noGrp="1"/>
          </p:cNvSpPr>
          <p:nvPr>
            <p:ph type="body" sz="half" idx="1"/>
          </p:nvPr>
        </p:nvSpPr>
        <p:spPr>
          <a:xfrm>
            <a:off x="1524000" y="1557338"/>
            <a:ext cx="3995738" cy="2808287"/>
          </a:xfrm>
        </p:spPr>
        <p:txBody>
          <a:bodyPr>
            <a:normAutofit lnSpcReduction="10000"/>
          </a:bodyPr>
          <a:p>
            <a:pPr>
              <a:lnSpc>
                <a:spcPct val="90000"/>
              </a:lnSpc>
            </a:pPr>
            <a:r>
              <a:rPr sz="2000" err="1"/>
              <a:t>Setelah terjadi</a:t>
            </a:r>
            <a:r>
              <a:rPr sz="2000"/>
              <a:t> </a:t>
            </a:r>
            <a:r>
              <a:rPr sz="2000" i="1"/>
              <a:t>necking</a:t>
            </a:r>
            <a:r>
              <a:rPr sz="2000" err="1"/>
              <a:t>, luas penampang material menurun dengan cepat</a:t>
            </a:r>
            <a:r>
              <a:rPr sz="2000"/>
              <a:t> </a:t>
            </a:r>
            <a:endParaRPr sz="2000"/>
          </a:p>
          <a:p>
            <a:pPr>
              <a:lnSpc>
                <a:spcPct val="90000"/>
              </a:lnSpc>
            </a:pPr>
            <a:r>
              <a:rPr sz="2000" err="1"/>
              <a:t>Kurva Tegangan-regangan teknik didasarkan pada luas penampang awal</a:t>
            </a:r>
            <a:r>
              <a:rPr sz="2000"/>
              <a:t> (A</a:t>
            </a:r>
            <a:r>
              <a:rPr sz="1800" baseline="-25000"/>
              <a:t>0</a:t>
            </a:r>
            <a:r>
              <a:rPr sz="2000"/>
              <a:t>)</a:t>
            </a:r>
            <a:endParaRPr sz="2000"/>
          </a:p>
          <a:p>
            <a:pPr>
              <a:lnSpc>
                <a:spcPct val="90000"/>
              </a:lnSpc>
            </a:pPr>
            <a:r>
              <a:rPr sz="2000" err="1"/>
              <a:t>Kurva tegangan-regangan sebenarnya didasarkan pada luas penampang sesaat</a:t>
            </a:r>
            <a:r>
              <a:rPr sz="2000"/>
              <a:t> </a:t>
            </a:r>
            <a:endParaRPr sz="2000"/>
          </a:p>
          <a:p>
            <a:pPr>
              <a:lnSpc>
                <a:spcPct val="90000"/>
              </a:lnSpc>
            </a:pPr>
            <a:endParaRPr sz="2000"/>
          </a:p>
        </p:txBody>
      </p:sp>
      <p:graphicFrame>
        <p:nvGraphicFramePr>
          <p:cNvPr id="109572" name="Content Placeholder 109571"/>
          <p:cNvGraphicFramePr/>
          <p:nvPr>
            <p:ph sz="half" idx="2"/>
          </p:nvPr>
        </p:nvGraphicFramePr>
        <p:xfrm>
          <a:off x="1992313" y="4508500"/>
          <a:ext cx="2305050" cy="195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1320165" imgH="1116965" progId="Equation.3">
                  <p:embed/>
                </p:oleObj>
              </mc:Choice>
              <mc:Fallback>
                <p:oleObj name="" r:id="rId1" imgW="1320165" imgH="1116965" progId="Equation.3">
                  <p:embed/>
                  <p:pic>
                    <p:nvPicPr>
                      <p:cNvPr id="0" name="Picture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92313" y="4508500"/>
                        <a:ext cx="2305050" cy="195103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9574" name="Picture 10957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913" y="1989138"/>
            <a:ext cx="5272087" cy="3302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Slide Number Placeholder 1"/>
          <p:cNvSpPr/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rcRect l="23351" t="23814" r="23351" b="8857"/>
          <a:stretch>
            <a:fillRect/>
          </a:stretch>
        </p:blipFill>
        <p:spPr>
          <a:xfrm>
            <a:off x="2637790" y="1684020"/>
            <a:ext cx="6916420" cy="49129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6315</Words>
  <Application>WPS Presentation</Application>
  <PresentationFormat>Widescreen</PresentationFormat>
  <Paragraphs>264</Paragraphs>
  <Slides>30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11</vt:i4>
      </vt:variant>
      <vt:variant>
        <vt:lpstr>幻灯片标题</vt:lpstr>
      </vt:variant>
      <vt:variant>
        <vt:i4>30</vt:i4>
      </vt:variant>
    </vt:vector>
  </HeadingPairs>
  <TitlesOfParts>
    <vt:vector size="50" baseType="lpstr">
      <vt:lpstr>Arial</vt:lpstr>
      <vt:lpstr>SimSun</vt:lpstr>
      <vt:lpstr>Wingdings</vt:lpstr>
      <vt:lpstr>Arial</vt:lpstr>
      <vt:lpstr>Calibri Light</vt:lpstr>
      <vt:lpstr>Calibri</vt:lpstr>
      <vt:lpstr>Microsoft YaHei</vt:lpstr>
      <vt:lpstr>Arial Unicode MS</vt:lpstr>
      <vt:lpstr>Office Theme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MATERIAL TEKNIK II</vt:lpstr>
      <vt:lpstr>DEFINISI</vt:lpstr>
      <vt:lpstr>Stress Dan Strain</vt:lpstr>
      <vt:lpstr>Tegangan (Stress)</vt:lpstr>
      <vt:lpstr>Regangan (Strain)</vt:lpstr>
      <vt:lpstr>Jenis Pembebanan</vt:lpstr>
      <vt:lpstr>Pengujian Tarik (Tensile Test)</vt:lpstr>
      <vt:lpstr>Mesin Uji Tarik</vt:lpstr>
      <vt:lpstr>Data Uji Tarik </vt:lpstr>
      <vt:lpstr>PowerPoint 演示文稿</vt:lpstr>
      <vt:lpstr>PowerPoint 演示文稿</vt:lpstr>
      <vt:lpstr>Deformasi Elastis</vt:lpstr>
      <vt:lpstr>Modulus Elastisitas</vt:lpstr>
      <vt:lpstr>PowerPoint 演示文稿</vt:lpstr>
      <vt:lpstr>Modulus Elastisitas</vt:lpstr>
      <vt:lpstr>Modulus Elastisitas</vt:lpstr>
      <vt:lpstr>Deformasi Plastik</vt:lpstr>
      <vt:lpstr>Kekuatan Luluh (Yield Strength)</vt:lpstr>
      <vt:lpstr>Kekuatan Luluh</vt:lpstr>
      <vt:lpstr>Kekuatan Tarik </vt:lpstr>
      <vt:lpstr>Duktilitas</vt:lpstr>
      <vt:lpstr>Duktilitas</vt:lpstr>
      <vt:lpstr>Duktilitas</vt:lpstr>
      <vt:lpstr>Duktilitas </vt:lpstr>
      <vt:lpstr>Duktilitas </vt:lpstr>
      <vt:lpstr>PowerPoint 演示文稿</vt:lpstr>
      <vt:lpstr>Kelentingan</vt:lpstr>
      <vt:lpstr>Ketangguhan </vt:lpstr>
      <vt:lpstr>Kurva Tegangan-Regangan Sebenarnya (True Stress-Strain Curve)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MATERIAL TEKNIK II</dc:title>
  <dc:creator>dun</dc:creator>
  <cp:lastModifiedBy>dun</cp:lastModifiedBy>
  <cp:revision>9</cp:revision>
  <dcterms:created xsi:type="dcterms:W3CDTF">2018-09-06T07:31:00Z</dcterms:created>
  <dcterms:modified xsi:type="dcterms:W3CDTF">2018-10-22T23:34:54Z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1033-10.2.0.7516</vt:lpwstr>
  </property>
</Properties>
</file>