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5" r:id="rId6"/>
    <p:sldId id="261" r:id="rId7"/>
    <p:sldId id="264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16/08/2021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143" t="28125" r="26172" b="23304"/>
          <a:stretch/>
        </p:blipFill>
        <p:spPr>
          <a:xfrm>
            <a:off x="888274" y="483325"/>
            <a:ext cx="10110651" cy="487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59056"/>
              </p:ext>
            </p:extLst>
          </p:nvPr>
        </p:nvGraphicFramePr>
        <p:xfrm>
          <a:off x="874645" y="864704"/>
          <a:ext cx="8958467" cy="487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1/9 x 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,00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</a:t>
                      </a:r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</a:t>
                      </a:r>
                      <a:r>
                        <a:rPr lang="en-ID" sz="2000" u="none" strike="noStrike" dirty="0" smtClean="0">
                          <a:effectLst/>
                        </a:rPr>
                        <a:t>0,5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r>
                        <a:rPr lang="id-ID" sz="2000" u="none" strike="noStrike" dirty="0" smtClean="0">
                          <a:effectLst/>
                        </a:rPr>
                        <a:t>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</a:t>
                      </a:r>
                      <a:r>
                        <a:rPr lang="en-ID" sz="2000" u="none" strike="noStrike" dirty="0" smtClean="0">
                          <a:effectLst/>
                        </a:rPr>
                        <a:t>0,2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x0,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</a:t>
                      </a:r>
                      <a:r>
                        <a:rPr lang="en-ID" sz="2000" u="none" strike="noStrike" dirty="0" smtClean="0">
                          <a:effectLst/>
                        </a:rPr>
                        <a:t>24=  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k</a:t>
                      </a:r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r>
                        <a:rPr lang="en-ID" sz="2000" u="none" strike="noStrike" dirty="0">
                          <a:effectLst/>
                        </a:rPr>
                        <a:t>'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 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r>
                        <a:rPr lang="en-ID" sz="2000" u="none" strike="noStrike" dirty="0">
                          <a:effectLst/>
                        </a:rPr>
                        <a:t>'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1,2 </a:t>
                      </a:r>
                      <a:r>
                        <a:rPr lang="en-US" sz="2000" u="none" strike="noStrike" dirty="0" err="1">
                          <a:effectLst/>
                        </a:rPr>
                        <a:t>Wd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>
                          <a:effectLst/>
                        </a:rPr>
                        <a:t>+ 1,2 </a:t>
                      </a:r>
                      <a:r>
                        <a:rPr lang="en-US" sz="2000" u="none" strike="noStrike" dirty="0" err="1">
                          <a:effectLst/>
                        </a:rPr>
                        <a:t>Wbs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15600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1,</a:t>
                      </a:r>
                      <a:r>
                        <a:rPr lang="id-ID" sz="2000" u="none" strike="noStrike" dirty="0" smtClean="0">
                          <a:effectLst/>
                        </a:rPr>
                        <a:t>6</a:t>
                      </a:r>
                      <a:r>
                        <a:rPr lang="en-ID" sz="2000" u="none" strike="noStrike" dirty="0" smtClean="0">
                          <a:effectLst/>
                        </a:rPr>
                        <a:t> P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 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9600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254343" y="3135086"/>
            <a:ext cx="2475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Wu= 1,2. 10^4+1,2.3000</a:t>
            </a:r>
          </a:p>
          <a:p>
            <a:r>
              <a:rPr lang="id-ID" dirty="0"/>
              <a:t> </a:t>
            </a:r>
            <a:r>
              <a:rPr lang="id-ID" dirty="0" smtClean="0"/>
              <a:t>     = 15600 N/m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822102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</a:t>
                      </a:r>
                      <a:r>
                        <a:rPr lang="id-ID" sz="2000" u="none" strike="noStrike" dirty="0" smtClean="0">
                          <a:effectLst/>
                        </a:rPr>
                        <a:t>15600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 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9600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5521622" y="110425"/>
            <a:ext cx="4937760" cy="1672045"/>
          </a:xfrm>
          <a:prstGeom prst="rect">
            <a:avLst/>
          </a:prstGeom>
        </p:spPr>
      </p:pic>
      <p:sp>
        <p:nvSpPr>
          <p:cNvPr id="6" name="Curved Right Arrow 5"/>
          <p:cNvSpPr/>
          <p:nvPr/>
        </p:nvSpPr>
        <p:spPr>
          <a:xfrm>
            <a:off x="6662057" y="548638"/>
            <a:ext cx="195942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9653451" y="483323"/>
            <a:ext cx="130629" cy="56170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014" y="1745895"/>
            <a:ext cx="498604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 tumpuan jepit diambil dari tabel momen primer </a:t>
            </a:r>
          </a:p>
          <a:p>
            <a:r>
              <a:rPr lang="id-ID" dirty="0" smtClean="0"/>
              <a:t>MAB = 9600 . 2 . 3^2/5^2 + 15600 . 5^2/12</a:t>
            </a:r>
          </a:p>
          <a:p>
            <a:r>
              <a:rPr lang="id-ID" dirty="0"/>
              <a:t> </a:t>
            </a:r>
            <a:r>
              <a:rPr lang="id-ID" dirty="0" smtClean="0"/>
              <a:t>         = </a:t>
            </a:r>
            <a:r>
              <a:rPr lang="id-ID" dirty="0" smtClean="0">
                <a:solidFill>
                  <a:srgbClr val="FF0000"/>
                </a:solidFill>
              </a:rPr>
              <a:t>39412 N.m</a:t>
            </a:r>
          </a:p>
          <a:p>
            <a:r>
              <a:rPr lang="id-ID" dirty="0" smtClean="0"/>
              <a:t>MBA = 9600 . 3 . 2^2/5^2 + 15600. 5^2/12</a:t>
            </a:r>
          </a:p>
          <a:p>
            <a:r>
              <a:rPr lang="id-ID" dirty="0"/>
              <a:t> </a:t>
            </a:r>
            <a:r>
              <a:rPr lang="id-ID" dirty="0" smtClean="0"/>
              <a:t>        = </a:t>
            </a:r>
            <a:r>
              <a:rPr lang="id-ID" dirty="0" smtClean="0">
                <a:solidFill>
                  <a:srgbClr val="FF0000"/>
                </a:solidFill>
              </a:rPr>
              <a:t>37108 N.m</a:t>
            </a:r>
            <a:endParaRPr lang="id-ID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6039" t="35983" r="30489" b="45089"/>
          <a:stretch/>
        </p:blipFill>
        <p:spPr>
          <a:xfrm>
            <a:off x="6760028" y="4575493"/>
            <a:ext cx="4252309" cy="8693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26340" t="46518" r="30791" b="39018"/>
          <a:stretch/>
        </p:blipFill>
        <p:spPr>
          <a:xfrm>
            <a:off x="6629051" y="5680329"/>
            <a:ext cx="4898575" cy="1177671"/>
          </a:xfrm>
          <a:prstGeom prst="rect">
            <a:avLst/>
          </a:prstGeom>
        </p:spPr>
      </p:pic>
      <p:sp>
        <p:nvSpPr>
          <p:cNvPr id="16" name="Curved Right Arrow 15"/>
          <p:cNvSpPr/>
          <p:nvPr/>
        </p:nvSpPr>
        <p:spPr>
          <a:xfrm>
            <a:off x="7079719" y="4909806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1" name="Curved Right Arrow 20"/>
          <p:cNvSpPr/>
          <p:nvPr/>
        </p:nvSpPr>
        <p:spPr>
          <a:xfrm>
            <a:off x="6958890" y="6052808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9" name="Curved Left Arrow 18"/>
          <p:cNvSpPr/>
          <p:nvPr/>
        </p:nvSpPr>
        <p:spPr>
          <a:xfrm>
            <a:off x="9372249" y="4909806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2" name="Curved Left Arrow 21"/>
          <p:cNvSpPr/>
          <p:nvPr/>
        </p:nvSpPr>
        <p:spPr>
          <a:xfrm>
            <a:off x="9561665" y="6052808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6437998" y="1881483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9829987" y="1816168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53057" y="1944705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Pu.3 /5 = 5760 N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8954587" y="1923632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Pu.2 /5 = 3840 N</a:t>
            </a:r>
            <a:endParaRPr lang="id-ID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437998" y="2314037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9829987" y="2314037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079074" y="2399381"/>
            <a:ext cx="1875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Wu.L/2 = 39000 N</a:t>
            </a:r>
            <a:endParaRPr lang="id-ID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437998" y="2802595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9829987" y="2802595"/>
            <a:ext cx="0" cy="48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79074" y="2853891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MAB / L = 7882,4 N</a:t>
            </a:r>
            <a:endParaRPr lang="id-ID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9849768" y="3365594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437998" y="3291840"/>
            <a:ext cx="0" cy="48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177902" y="3322098"/>
            <a:ext cx="19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MBA / L = 7421,6 N</a:t>
            </a:r>
            <a:endParaRPr lang="id-ID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5992244" y="3819056"/>
            <a:ext cx="966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9346664" y="3942974"/>
            <a:ext cx="966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6424935" y="3929564"/>
            <a:ext cx="13063" cy="4637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9804424" y="4042916"/>
            <a:ext cx="13063" cy="4637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95685" y="405236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45220,8 N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9810955" y="4083999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42379,2 N</a:t>
            </a:r>
            <a:endParaRPr lang="id-ID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5674022" y="157444"/>
            <a:ext cx="4937760" cy="167204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290075" y="4028062"/>
            <a:ext cx="4937760" cy="1672045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 flipV="1">
            <a:off x="1281903" y="3719990"/>
            <a:ext cx="0" cy="1189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6014" y="341812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45220,8 N</a:t>
            </a:r>
            <a:endParaRPr lang="id-ID" dirty="0"/>
          </a:p>
        </p:txBody>
      </p:sp>
      <p:sp>
        <p:nvSpPr>
          <p:cNvPr id="55" name="Rectangle 54"/>
          <p:cNvSpPr/>
          <p:nvPr/>
        </p:nvSpPr>
        <p:spPr>
          <a:xfrm>
            <a:off x="2151514" y="3701512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 smtClean="0">
                <a:solidFill>
                  <a:srgbClr val="000000"/>
                </a:solidFill>
                <a:latin typeface="Calibri" panose="020F0502020204030204" pitchFamily="34" charset="0"/>
              </a:rPr>
              <a:t>14020,8</a:t>
            </a:r>
            <a:r>
              <a:rPr lang="id-ID" dirty="0" smtClean="0"/>
              <a:t> </a:t>
            </a:r>
            <a:endParaRPr lang="id-ID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1281903" y="3719990"/>
            <a:ext cx="1017160" cy="332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373912" y="4208626"/>
            <a:ext cx="880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000000"/>
                </a:solidFill>
                <a:latin typeface="Calibri" panose="020F0502020204030204" pitchFamily="34" charset="0"/>
              </a:rPr>
              <a:t>4420,8</a:t>
            </a:r>
            <a:r>
              <a:rPr lang="id-ID" dirty="0"/>
              <a:t> 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H="1">
            <a:off x="2283799" y="4042916"/>
            <a:ext cx="12253" cy="350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4606101" y="5053270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000000"/>
                </a:solidFill>
                <a:latin typeface="Calibri" panose="020F0502020204030204" pitchFamily="34" charset="0"/>
              </a:rPr>
              <a:t>-42379,2</a:t>
            </a:r>
            <a:r>
              <a:rPr lang="id-ID" dirty="0"/>
              <a:t> 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2283799" y="4393292"/>
            <a:ext cx="2392704" cy="921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4648330" y="4818566"/>
            <a:ext cx="17078" cy="496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918857" y="3602788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Bidang D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814980" y="431489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2498541" y="4742949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3-x</a:t>
            </a:r>
            <a:endParaRPr lang="id-ID" dirty="0"/>
          </a:p>
        </p:txBody>
      </p:sp>
      <p:sp>
        <p:nvSpPr>
          <p:cNvPr id="69" name="TextBox 68"/>
          <p:cNvSpPr txBox="1"/>
          <p:nvPr/>
        </p:nvSpPr>
        <p:spPr>
          <a:xfrm>
            <a:off x="893798" y="5742171"/>
            <a:ext cx="32207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x/(3-x) = 42379,2/4420,8</a:t>
            </a:r>
          </a:p>
          <a:p>
            <a:r>
              <a:rPr lang="id-ID" dirty="0" smtClean="0"/>
              <a:t>4420,8.x = 127137,6 – 42379,2.x</a:t>
            </a:r>
          </a:p>
          <a:p>
            <a:r>
              <a:rPr lang="id-ID" dirty="0" smtClean="0"/>
              <a:t>46800.x = 127137,6</a:t>
            </a:r>
          </a:p>
          <a:p>
            <a:r>
              <a:rPr lang="id-ID" dirty="0" smtClean="0"/>
              <a:t>X = 2,717 m dari ttk B</a:t>
            </a:r>
            <a:endParaRPr lang="id-ID" dirty="0"/>
          </a:p>
        </p:txBody>
      </p:sp>
      <p:sp>
        <p:nvSpPr>
          <p:cNvPr id="73" name="TextBox 72"/>
          <p:cNvSpPr txBox="1"/>
          <p:nvPr/>
        </p:nvSpPr>
        <p:spPr>
          <a:xfrm>
            <a:off x="11012337" y="2768713"/>
            <a:ext cx="38805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Mx=Mlapangan</a:t>
            </a:r>
          </a:p>
          <a:p>
            <a:r>
              <a:rPr lang="id-ID" dirty="0" smtClean="0"/>
              <a:t>MLpngn = 42379,2.x – wu.x.0,5x + MBA</a:t>
            </a:r>
          </a:p>
          <a:p>
            <a:r>
              <a:rPr lang="id-ID" dirty="0"/>
              <a:t> </a:t>
            </a:r>
            <a:r>
              <a:rPr lang="id-ID" dirty="0" smtClean="0"/>
              <a:t>   = </a:t>
            </a:r>
            <a:r>
              <a:rPr lang="id-ID" dirty="0" smtClean="0">
                <a:solidFill>
                  <a:srgbClr val="FF0000"/>
                </a:solidFill>
              </a:rPr>
              <a:t>94671,99 </a:t>
            </a:r>
            <a:r>
              <a:rPr lang="id-ID" dirty="0" smtClean="0"/>
              <a:t>N.m</a:t>
            </a:r>
            <a:endParaRPr lang="id-ID" dirty="0"/>
          </a:p>
        </p:txBody>
      </p:sp>
      <p:sp>
        <p:nvSpPr>
          <p:cNvPr id="74" name="Curved Left Arrow 73"/>
          <p:cNvSpPr/>
          <p:nvPr/>
        </p:nvSpPr>
        <p:spPr>
          <a:xfrm>
            <a:off x="9719515" y="616910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5" name="Curved Right Arrow 74"/>
          <p:cNvSpPr/>
          <p:nvPr/>
        </p:nvSpPr>
        <p:spPr>
          <a:xfrm>
            <a:off x="6802198" y="647011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1923" y="947678"/>
            <a:ext cx="3583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</a:t>
            </a:r>
          </a:p>
          <a:p>
            <a:r>
              <a:rPr lang="id-ID" dirty="0" smtClean="0"/>
              <a:t>Pu+(wu.5)=Av+Bv</a:t>
            </a:r>
          </a:p>
          <a:p>
            <a:r>
              <a:rPr lang="id-ID" dirty="0" smtClean="0"/>
              <a:t>9600+(15600*5) = 45220,8+42379,2</a:t>
            </a:r>
          </a:p>
          <a:p>
            <a:r>
              <a:rPr lang="id-ID" dirty="0" smtClean="0"/>
              <a:t>87600 = 87600   oke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175932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r>
                        <a:rPr lang="id-ID" sz="2000" u="none" strike="noStrike" dirty="0" smtClean="0">
                          <a:effectLst/>
                        </a:rPr>
                        <a:t>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4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2000" u="none" strike="noStrike" dirty="0" smtClean="0">
                          <a:effectLst/>
                        </a:rPr>
                        <a:t>2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2000" u="none" strike="noStrike" dirty="0" smtClean="0">
                          <a:effectLst/>
                        </a:rPr>
                        <a:t>40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smtClean="0">
                          <a:effectLst/>
                        </a:rPr>
                        <a:t>=</a:t>
                      </a:r>
                      <a:r>
                        <a:rPr lang="id-ID" sz="2000" u="none" strike="noStrike" dirty="0" smtClean="0">
                          <a:effectLst/>
                        </a:rPr>
                        <a:t> 1,4/fy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0,00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</a:t>
                      </a:r>
                      <a:r>
                        <a:rPr lang="id-ID" sz="2000" u="none" strike="noStrike" dirty="0" smtClean="0">
                          <a:effectLst/>
                        </a:rPr>
                        <a:t>203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971490"/>
              </p:ext>
            </p:extLst>
          </p:nvPr>
        </p:nvGraphicFramePr>
        <p:xfrm>
          <a:off x="5342021" y="487734"/>
          <a:ext cx="5041232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3" imgW="1536480" imgH="1803240" progId="Equation.3">
                  <p:embed/>
                </p:oleObj>
              </mc:Choice>
              <mc:Fallback>
                <p:oleObj name="Equation" r:id="rId3" imgW="1536480" imgH="18032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2021" y="487734"/>
                        <a:ext cx="5041232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95571"/>
              </p:ext>
            </p:extLst>
          </p:nvPr>
        </p:nvGraphicFramePr>
        <p:xfrm>
          <a:off x="6087979" y="3249201"/>
          <a:ext cx="5895474" cy="1904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173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smtClean="0">
                          <a:effectLst/>
                        </a:rPr>
                        <a:t>0,00</a:t>
                      </a:r>
                      <a:r>
                        <a:rPr lang="id-ID" sz="1800" u="none" strike="noStrike" dirty="0" smtClean="0">
                          <a:effectLst/>
                        </a:rPr>
                        <a:t>35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smtClean="0">
                          <a:effectLst/>
                        </a:rPr>
                        <a:t>0,02</a:t>
                      </a:r>
                      <a:r>
                        <a:rPr lang="id-ID" sz="1800" u="none" strike="noStrike" dirty="0" smtClean="0">
                          <a:effectLst/>
                        </a:rPr>
                        <a:t>03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325779"/>
              </p:ext>
            </p:extLst>
          </p:nvPr>
        </p:nvGraphicFramePr>
        <p:xfrm>
          <a:off x="490333" y="5522298"/>
          <a:ext cx="3624467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3834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60063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</a:t>
                      </a:r>
                      <a:r>
                        <a:rPr lang="id-ID" sz="1800" u="none" strike="noStrike" dirty="0" smtClean="0">
                          <a:effectLst/>
                        </a:rPr>
                        <a:t>Mtumpuan</a:t>
                      </a:r>
                      <a:r>
                        <a:rPr lang="en-ID" sz="1800" u="none" strike="noStrike" dirty="0" smtClean="0">
                          <a:effectLst/>
                        </a:rPr>
                        <a:t>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 smtClean="0">
                          <a:effectLst/>
                        </a:rPr>
                        <a:t>39412 </a:t>
                      </a:r>
                      <a:r>
                        <a:rPr lang="en-ID" sz="1800" u="none" strike="noStrike" dirty="0" err="1" smtClean="0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 smtClean="0">
                          <a:effectLst/>
                        </a:rPr>
                        <a:t>M lapangan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 smtClean="0">
                          <a:effectLst/>
                        </a:rPr>
                        <a:t>94671,99 </a:t>
                      </a:r>
                      <a:r>
                        <a:rPr lang="en-ID" sz="1800" u="none" strike="noStrike" dirty="0" err="1" smtClean="0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07506" y="3624572"/>
            <a:ext cx="457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Jarak sisi luar antar tulangan pokok min 25 mm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2021" y="5809129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Mn</a:t>
            </a:r>
            <a:r>
              <a:rPr lang="en-US" dirty="0" smtClean="0"/>
              <a:t> = Mu/</a:t>
            </a:r>
            <a:r>
              <a:rPr lang="el-GR" dirty="0" smtClean="0"/>
              <a:t>Φ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02583" y="5904411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As= rho . b.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011" t="22411" r="17940" b="19911"/>
          <a:stretch/>
        </p:blipFill>
        <p:spPr>
          <a:xfrm>
            <a:off x="718457" y="457200"/>
            <a:ext cx="11025052" cy="59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648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916" y="1311443"/>
            <a:ext cx="2394284" cy="381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910510" y="4455695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2579267" y="4437637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/>
          <p:cNvSpPr/>
          <p:nvPr/>
        </p:nvSpPr>
        <p:spPr>
          <a:xfrm>
            <a:off x="3216444" y="4443659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998621" y="5931568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91916" y="5621144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5556977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03187" y="5896673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b</a:t>
            </a:r>
            <a:r>
              <a:rPr lang="id-ID" sz="1400" dirty="0" smtClean="0"/>
              <a:t>=200 mm</a:t>
            </a:r>
            <a:endParaRPr lang="id-ID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82408" y="3064559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h=450 mm</a:t>
            </a:r>
            <a:endParaRPr lang="id-ID" sz="1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66675" y="1082842"/>
            <a:ext cx="0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3919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73166" y="512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59974" y="1082842"/>
            <a:ext cx="12022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385507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367475" y="4620327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361454" y="5105602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59974" y="274685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d = 400 mm</a:t>
            </a:r>
            <a:endParaRPr lang="id-ID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59974" y="467506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d</a:t>
            </a:r>
            <a:r>
              <a:rPr lang="id-ID" sz="1400" dirty="0" smtClean="0"/>
              <a:t>’=50 mm</a:t>
            </a:r>
            <a:endParaRPr lang="id-ID" sz="14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2209796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79267" y="3993758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86570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203802" y="3948635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060153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858071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217449" y="4006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35739" y="403773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10510" y="1684421"/>
            <a:ext cx="1605220" cy="310053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4" name="Straight Connector 43"/>
          <p:cNvCxnSpPr/>
          <p:nvPr/>
        </p:nvCxnSpPr>
        <p:spPr>
          <a:xfrm>
            <a:off x="3392899" y="830179"/>
            <a:ext cx="577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886200" y="709863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515730" y="709856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549328" y="530602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 25 mm</a:t>
            </a:r>
            <a:endParaRPr lang="id-ID" sz="1400" dirty="0"/>
          </a:p>
        </p:txBody>
      </p:sp>
      <p:graphicFrame>
        <p:nvGraphicFramePr>
          <p:cNvPr id="35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433775"/>
              </p:ext>
            </p:extLst>
          </p:nvPr>
        </p:nvGraphicFramePr>
        <p:xfrm>
          <a:off x="5826722" y="714195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0,02539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0,0342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65669" y="3372336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+ 3. 25))/(3-1) </a:t>
            </a:r>
          </a:p>
          <a:p>
            <a:r>
              <a:rPr lang="id-ID" dirty="0" smtClean="0"/>
              <a:t>S = (200 – (50 +16 +75)) /2</a:t>
            </a:r>
          </a:p>
          <a:p>
            <a:r>
              <a:rPr lang="id-ID" dirty="0" smtClean="0"/>
              <a:t>S = (200- 141)/2</a:t>
            </a:r>
          </a:p>
          <a:p>
            <a:r>
              <a:rPr lang="id-ID" dirty="0" smtClean="0"/>
              <a:t>S = 29,5 mm   &gt;  syarat 25 mm (oke)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6155795" y="4636674"/>
            <a:ext cx="4152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+ 4. 25))/(4-1) </a:t>
            </a:r>
          </a:p>
          <a:p>
            <a:r>
              <a:rPr lang="id-ID" dirty="0" smtClean="0"/>
              <a:t>S = (200 – (50 +16 +100)) /3</a:t>
            </a:r>
          </a:p>
          <a:p>
            <a:r>
              <a:rPr lang="id-ID" dirty="0" smtClean="0"/>
              <a:t>S = (200- 166)/</a:t>
            </a:r>
            <a:r>
              <a:rPr lang="id-ID" dirty="0"/>
              <a:t>3</a:t>
            </a:r>
            <a:endParaRPr lang="id-ID" dirty="0" smtClean="0"/>
          </a:p>
          <a:p>
            <a:r>
              <a:rPr lang="id-ID" dirty="0" smtClean="0"/>
              <a:t>S = 11,33 mm   &lt;  syarat 25 mm (tidak oke)</a:t>
            </a:r>
            <a:endParaRPr lang="id-ID" dirty="0"/>
          </a:p>
        </p:txBody>
      </p:sp>
      <p:sp>
        <p:nvSpPr>
          <p:cNvPr id="42" name="Oval 41"/>
          <p:cNvSpPr/>
          <p:nvPr/>
        </p:nvSpPr>
        <p:spPr>
          <a:xfrm>
            <a:off x="1916750" y="3928906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Oval 42"/>
          <p:cNvSpPr/>
          <p:nvPr/>
        </p:nvSpPr>
        <p:spPr>
          <a:xfrm>
            <a:off x="3171721" y="3919014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Connector 12"/>
          <p:cNvCxnSpPr/>
          <p:nvPr/>
        </p:nvCxnSpPr>
        <p:spPr>
          <a:xfrm>
            <a:off x="-147641" y="3274782"/>
            <a:ext cx="588859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2" idx="3"/>
          </p:cNvCxnSpPr>
          <p:nvPr/>
        </p:nvCxnSpPr>
        <p:spPr>
          <a:xfrm flipH="1">
            <a:off x="352525" y="4209951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495054" y="4441118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125628" y="4133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424165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1869CDE-71EF-4C17-A055-B960088F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199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.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dipahami</a:t>
            </a:r>
            <a:r>
              <a:rPr lang="en-US" dirty="0"/>
              <a:t>.</a:t>
            </a:r>
          </a:p>
          <a:p>
            <a:r>
              <a:rPr lang="en-ID" dirty="0" err="1"/>
              <a:t>Hargailah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dikemudian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584</Words>
  <Application>Microsoft Office PowerPoint</Application>
  <PresentationFormat>Widescreen</PresentationFormat>
  <Paragraphs>151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Tema Office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QUANTA</cp:lastModifiedBy>
  <cp:revision>46</cp:revision>
  <dcterms:created xsi:type="dcterms:W3CDTF">2020-04-02T14:28:39Z</dcterms:created>
  <dcterms:modified xsi:type="dcterms:W3CDTF">2021-08-16T08:58:53Z</dcterms:modified>
</cp:coreProperties>
</file>