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96" r:id="rId5"/>
    <p:sldId id="297" r:id="rId6"/>
    <p:sldId id="263" r:id="rId7"/>
    <p:sldId id="298" r:id="rId8"/>
    <p:sldId id="299" r:id="rId9"/>
    <p:sldId id="300" r:id="rId10"/>
    <p:sldId id="301" r:id="rId11"/>
    <p:sldId id="303" r:id="rId12"/>
    <p:sldId id="304" r:id="rId13"/>
    <p:sldId id="307" r:id="rId14"/>
    <p:sldId id="306" r:id="rId15"/>
    <p:sldId id="305" r:id="rId16"/>
    <p:sldId id="302" r:id="rId17"/>
    <p:sldId id="308" r:id="rId18"/>
    <p:sldId id="309" r:id="rId19"/>
    <p:sldId id="310" r:id="rId20"/>
    <p:sldId id="311" r:id="rId21"/>
    <p:sldId id="313" r:id="rId22"/>
    <p:sldId id="312" r:id="rId23"/>
    <p:sldId id="314" r:id="rId24"/>
    <p:sldId id="315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5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0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6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5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3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98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23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7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98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1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STATISTIKA DASAR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</a:rPr>
              <a:t>SUTRISNO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085640677567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6949293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 smtClean="0"/>
              <a:t>,</a:t>
            </a:r>
            <a:br>
              <a:rPr lang="en-GB" dirty="0" smtClean="0"/>
            </a:br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Dispersi</a:t>
            </a:r>
            <a:r>
              <a:rPr lang="en-GB" dirty="0" smtClean="0"/>
              <a:t>,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Letak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70" y="2085978"/>
            <a:ext cx="7820830" cy="4571998"/>
          </a:xfrm>
        </p:spPr>
        <p:txBody>
          <a:bodyPr>
            <a:noAutofit/>
          </a:bodyPr>
          <a:lstStyle/>
          <a:p>
            <a:r>
              <a:rPr lang="en-GB" sz="1600" dirty="0" err="1" smtClean="0"/>
              <a:t>Ukuran</a:t>
            </a:r>
            <a:r>
              <a:rPr lang="en-GB" sz="1600" dirty="0" smtClean="0"/>
              <a:t> </a:t>
            </a:r>
            <a:r>
              <a:rPr lang="en-GB" sz="1600" dirty="0" err="1" smtClean="0"/>
              <a:t>Tendensi</a:t>
            </a:r>
            <a:r>
              <a:rPr lang="en-GB" sz="1600" dirty="0" smtClean="0"/>
              <a:t> </a:t>
            </a:r>
            <a:r>
              <a:rPr lang="en-GB" sz="1600" dirty="0" err="1" smtClean="0"/>
              <a:t>Sentral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Rerata</a:t>
            </a:r>
            <a:r>
              <a:rPr lang="en-GB" sz="1600" dirty="0" smtClean="0"/>
              <a:t>: </a:t>
            </a:r>
            <a:r>
              <a:rPr lang="en-GB" sz="1600" dirty="0" err="1" smtClean="0"/>
              <a:t>Rerata</a:t>
            </a:r>
            <a:r>
              <a:rPr lang="en-GB" sz="1600" dirty="0" smtClean="0"/>
              <a:t> </a:t>
            </a:r>
            <a:r>
              <a:rPr lang="en-GB" sz="1600" dirty="0" err="1" smtClean="0"/>
              <a:t>Hitung</a:t>
            </a:r>
            <a:r>
              <a:rPr lang="en-GB" sz="1600" dirty="0" smtClean="0"/>
              <a:t>, </a:t>
            </a:r>
            <a:r>
              <a:rPr lang="en-GB" sz="1600" dirty="0" err="1" smtClean="0"/>
              <a:t>Rerata</a:t>
            </a:r>
            <a:r>
              <a:rPr lang="en-GB" sz="1600" dirty="0" smtClean="0"/>
              <a:t> </a:t>
            </a:r>
            <a:r>
              <a:rPr lang="en-GB" sz="1600" dirty="0" err="1" smtClean="0"/>
              <a:t>Geometrik</a:t>
            </a:r>
            <a:r>
              <a:rPr lang="en-GB" sz="1600" dirty="0" smtClean="0"/>
              <a:t>, </a:t>
            </a:r>
            <a:r>
              <a:rPr lang="en-GB" sz="1600" dirty="0" err="1" smtClean="0"/>
              <a:t>Rerata</a:t>
            </a:r>
            <a:r>
              <a:rPr lang="en-GB" sz="1600" dirty="0" smtClean="0"/>
              <a:t> </a:t>
            </a:r>
            <a:r>
              <a:rPr lang="en-GB" sz="1600" dirty="0" err="1" smtClean="0"/>
              <a:t>Harmonik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smtClean="0"/>
              <a:t>Modus</a:t>
            </a:r>
          </a:p>
          <a:p>
            <a:pPr marL="685800">
              <a:buFont typeface="+mj-lt"/>
              <a:buAutoNum type="arabicPeriod"/>
            </a:pPr>
            <a:r>
              <a:rPr lang="en-GB" sz="1600" dirty="0" smtClean="0"/>
              <a:t>Median</a:t>
            </a:r>
            <a:endParaRPr lang="en-GB" sz="1600" dirty="0"/>
          </a:p>
          <a:p>
            <a:r>
              <a:rPr lang="en-GB" sz="1600" dirty="0" err="1" smtClean="0"/>
              <a:t>Ukuran</a:t>
            </a:r>
            <a:r>
              <a:rPr lang="en-GB" sz="1600" dirty="0" smtClean="0"/>
              <a:t> </a:t>
            </a:r>
            <a:r>
              <a:rPr lang="en-GB" sz="1600" dirty="0" err="1" smtClean="0"/>
              <a:t>Dispersi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Jangkauan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Rerata</a:t>
            </a:r>
            <a:r>
              <a:rPr lang="en-GB" sz="1600" dirty="0" smtClean="0"/>
              <a:t> </a:t>
            </a:r>
            <a:r>
              <a:rPr lang="en-GB" sz="1600" dirty="0" err="1" smtClean="0"/>
              <a:t>Deviasi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Variansi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Deviasi</a:t>
            </a:r>
            <a:r>
              <a:rPr lang="en-GB" sz="1600" dirty="0" smtClean="0"/>
              <a:t> Baku</a:t>
            </a:r>
          </a:p>
          <a:p>
            <a:r>
              <a:rPr lang="en-GB" sz="1600" dirty="0" err="1" smtClean="0"/>
              <a:t>Ukuran</a:t>
            </a:r>
            <a:r>
              <a:rPr lang="en-GB" sz="1600" dirty="0" smtClean="0"/>
              <a:t> </a:t>
            </a:r>
            <a:r>
              <a:rPr lang="en-GB" sz="1600" dirty="0" err="1" smtClean="0"/>
              <a:t>Letak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Kuartil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Desil</a:t>
            </a:r>
            <a:endParaRPr lang="en-GB" sz="1600" dirty="0" smtClean="0"/>
          </a:p>
          <a:p>
            <a:pPr marL="685800">
              <a:buFont typeface="+mj-lt"/>
              <a:buAutoNum type="arabicPeriod"/>
            </a:pPr>
            <a:r>
              <a:rPr lang="en-GB" sz="1600" dirty="0" err="1" smtClean="0"/>
              <a:t>Persentil</a:t>
            </a: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39964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1" y="1974873"/>
            <a:ext cx="8743950" cy="509466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1600" dirty="0" err="1"/>
              <a:t>Tabel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diagram </a:t>
            </a:r>
            <a:r>
              <a:rPr lang="en-US" sz="1600" dirty="0" err="1"/>
              <a:t>dianggap</a:t>
            </a:r>
            <a:r>
              <a:rPr lang="en-US" sz="1600" dirty="0"/>
              <a:t> </a:t>
            </a:r>
            <a:r>
              <a:rPr lang="en-US" sz="1600" dirty="0" err="1"/>
              <a:t>cukup</a:t>
            </a:r>
            <a:r>
              <a:rPr lang="en-US" sz="1600" dirty="0"/>
              <a:t>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menyajikan</a:t>
            </a:r>
            <a:r>
              <a:rPr lang="en-US" sz="1600" dirty="0"/>
              <a:t> </a:t>
            </a:r>
            <a:r>
              <a:rPr lang="en-US" sz="1600" dirty="0" err="1"/>
              <a:t>sekumpulan</a:t>
            </a:r>
            <a:r>
              <a:rPr lang="en-US" sz="1600" dirty="0"/>
              <a:t> data yang </a:t>
            </a:r>
            <a:r>
              <a:rPr lang="en-US" sz="1600" dirty="0" err="1"/>
              <a:t>diperoleh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lapangan</a:t>
            </a:r>
            <a:r>
              <a:rPr lang="en-US" sz="1600" dirty="0"/>
              <a:t>. </a:t>
            </a:r>
            <a:r>
              <a:rPr lang="en-US" sz="1600" dirty="0" err="1"/>
              <a:t>Namun</a:t>
            </a:r>
            <a:r>
              <a:rPr lang="en-US" sz="1600" dirty="0"/>
              <a:t> </a:t>
            </a:r>
            <a:r>
              <a:rPr lang="en-US" sz="1600" dirty="0" err="1"/>
              <a:t>demikian</a:t>
            </a:r>
            <a:r>
              <a:rPr lang="en-US" sz="1600" dirty="0"/>
              <a:t>, </a:t>
            </a:r>
            <a:r>
              <a:rPr lang="en-US" sz="1600" dirty="0" err="1"/>
              <a:t>kadang-kadang</a:t>
            </a:r>
            <a:r>
              <a:rPr lang="en-US" sz="1600" dirty="0"/>
              <a:t> orang </a:t>
            </a:r>
            <a:r>
              <a:rPr lang="en-US" sz="1600" dirty="0" err="1"/>
              <a:t>ingin</a:t>
            </a:r>
            <a:r>
              <a:rPr lang="en-US" sz="1600" dirty="0"/>
              <a:t> </a:t>
            </a:r>
            <a:r>
              <a:rPr lang="en-US" sz="1600" dirty="0" err="1" smtClean="0"/>
              <a:t>menyajikan</a:t>
            </a:r>
            <a:r>
              <a:rPr lang="en-US" sz="1600" dirty="0" smtClean="0"/>
              <a:t> </a:t>
            </a:r>
            <a:r>
              <a:rPr lang="en-US" sz="1600" dirty="0" err="1"/>
              <a:t>sekumpulan</a:t>
            </a:r>
            <a:r>
              <a:rPr lang="en-US" sz="1600" dirty="0"/>
              <a:t> data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yang </a:t>
            </a:r>
            <a:r>
              <a:rPr lang="en-US" sz="1600" dirty="0" err="1"/>
              <a:t>mewakilinya</a:t>
            </a:r>
            <a:r>
              <a:rPr lang="en-US" sz="1600" dirty="0"/>
              <a:t>,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/>
              <a:t> </a:t>
            </a:r>
            <a:r>
              <a:rPr lang="en-US" sz="1600" dirty="0" err="1"/>
              <a:t>maupun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. </a:t>
            </a:r>
            <a:r>
              <a:rPr lang="en-US" sz="1600" dirty="0" err="1"/>
              <a:t>Ukuran</a:t>
            </a:r>
            <a:r>
              <a:rPr lang="en-US" sz="1600" dirty="0"/>
              <a:t> yang </a:t>
            </a:r>
            <a:r>
              <a:rPr lang="en-US" sz="1600" dirty="0" err="1"/>
              <a:t>mewakili</a:t>
            </a:r>
            <a:r>
              <a:rPr lang="en-US" sz="1600" dirty="0"/>
              <a:t> </a:t>
            </a:r>
            <a:r>
              <a:rPr lang="en-US" sz="1600" dirty="0" err="1"/>
              <a:t>kumpulan</a:t>
            </a:r>
            <a:r>
              <a:rPr lang="en-US" sz="1600" dirty="0"/>
              <a:t> data </a:t>
            </a:r>
            <a:r>
              <a:rPr lang="en-US" sz="1600" dirty="0" err="1"/>
              <a:t>tersebut</a:t>
            </a:r>
            <a:r>
              <a:rPr lang="en-US" sz="1600" dirty="0"/>
              <a:t> </a:t>
            </a:r>
            <a:r>
              <a:rPr lang="en-US" sz="1600" dirty="0" err="1"/>
              <a:t>disebut</a:t>
            </a:r>
            <a:r>
              <a:rPr lang="en-US" sz="1600" dirty="0"/>
              <a:t> </a:t>
            </a:r>
            <a:r>
              <a:rPr lang="en-US" sz="1600" b="1" dirty="0" err="1"/>
              <a:t>ukuran</a:t>
            </a:r>
            <a:r>
              <a:rPr lang="en-US" sz="1600" b="1" dirty="0"/>
              <a:t> </a:t>
            </a:r>
            <a:r>
              <a:rPr lang="en-US" sz="1600" b="1" dirty="0" err="1"/>
              <a:t>tendensi</a:t>
            </a:r>
            <a:r>
              <a:rPr lang="en-US" sz="1600" b="1" dirty="0"/>
              <a:t> </a:t>
            </a:r>
            <a:r>
              <a:rPr lang="en-US" sz="1600" b="1" dirty="0" err="1"/>
              <a:t>sentral</a:t>
            </a:r>
            <a:r>
              <a:rPr lang="en-US" sz="1600" dirty="0"/>
              <a:t>. </a:t>
            </a:r>
            <a:r>
              <a:rPr lang="en-US" sz="1600" dirty="0" err="1"/>
              <a:t>Diberi</a:t>
            </a:r>
            <a:r>
              <a:rPr lang="en-US" sz="1600" dirty="0"/>
              <a:t> </a:t>
            </a:r>
            <a:r>
              <a:rPr lang="en-US" sz="1600" dirty="0" err="1"/>
              <a:t>nama</a:t>
            </a:r>
            <a:r>
              <a:rPr lang="en-US" sz="1600" dirty="0"/>
              <a:t> </a:t>
            </a:r>
            <a:r>
              <a:rPr lang="en-US" sz="1600" dirty="0" err="1"/>
              <a:t>demikian</a:t>
            </a:r>
            <a:r>
              <a:rPr lang="en-US" sz="1600" dirty="0"/>
              <a:t> </a:t>
            </a:r>
            <a:r>
              <a:rPr lang="en-US" sz="1600" dirty="0" err="1"/>
              <a:t>karena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itu</a:t>
            </a:r>
            <a:r>
              <a:rPr lang="en-US" sz="1600" dirty="0"/>
              <a:t> </a:t>
            </a:r>
            <a:r>
              <a:rPr lang="en-US" sz="1600" dirty="0" err="1"/>
              <a:t>cenderung</a:t>
            </a:r>
            <a:r>
              <a:rPr lang="en-US" sz="1600" dirty="0"/>
              <a:t> </a:t>
            </a:r>
            <a:r>
              <a:rPr lang="en-US" sz="1600" dirty="0" err="1"/>
              <a:t>berada</a:t>
            </a:r>
            <a:r>
              <a:rPr lang="en-US" sz="1600" dirty="0"/>
              <a:t> di </a:t>
            </a:r>
            <a:r>
              <a:rPr lang="en-US" sz="1600" dirty="0" err="1"/>
              <a:t>tengah-tengah</a:t>
            </a:r>
            <a:r>
              <a:rPr lang="en-US" sz="1600" dirty="0"/>
              <a:t> (</a:t>
            </a:r>
            <a:r>
              <a:rPr lang="en-US" sz="1600" dirty="0" err="1"/>
              <a:t>setelah</a:t>
            </a:r>
            <a:r>
              <a:rPr lang="en-US" sz="1600" dirty="0"/>
              <a:t> data </a:t>
            </a:r>
            <a:r>
              <a:rPr lang="en-US" sz="1600" dirty="0" err="1"/>
              <a:t>diurutkan</a:t>
            </a:r>
            <a:r>
              <a:rPr lang="en-US" sz="1600" dirty="0"/>
              <a:t>). </a:t>
            </a:r>
            <a:r>
              <a:rPr lang="en-US" sz="1600" dirty="0" err="1"/>
              <a:t>Beberapa</a:t>
            </a:r>
            <a:r>
              <a:rPr lang="en-US" sz="1600" dirty="0"/>
              <a:t> </a:t>
            </a:r>
            <a:r>
              <a:rPr lang="en-US" sz="1600" dirty="0" err="1"/>
              <a:t>macam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tendensi</a:t>
            </a:r>
            <a:r>
              <a:rPr lang="en-US" sz="1600" dirty="0"/>
              <a:t> </a:t>
            </a:r>
            <a:r>
              <a:rPr lang="en-US" sz="1600" dirty="0" err="1"/>
              <a:t>sentral</a:t>
            </a:r>
            <a:r>
              <a:rPr lang="en-US" sz="1600" dirty="0"/>
              <a:t> yang </a:t>
            </a:r>
            <a:r>
              <a:rPr lang="en-US" sz="1600" dirty="0" err="1"/>
              <a:t>sering</a:t>
            </a:r>
            <a:r>
              <a:rPr lang="en-US" sz="1600" dirty="0"/>
              <a:t> </a:t>
            </a:r>
            <a:r>
              <a:rPr lang="en-US" sz="1600" dirty="0" err="1"/>
              <a:t>digunakan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penelitian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rerata</a:t>
            </a:r>
            <a:r>
              <a:rPr lang="en-US" sz="1600" dirty="0"/>
              <a:t>, modus, </a:t>
            </a:r>
            <a:r>
              <a:rPr lang="en-US" sz="1600" dirty="0" err="1"/>
              <a:t>dan</a:t>
            </a:r>
            <a:r>
              <a:rPr lang="en-US" sz="1600" dirty="0"/>
              <a:t> median</a:t>
            </a:r>
            <a:r>
              <a:rPr lang="en-US" sz="1600" dirty="0" smtClean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 dirty="0" err="1"/>
              <a:t>Kecuali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tendensi</a:t>
            </a:r>
            <a:r>
              <a:rPr lang="en-US" sz="1600" dirty="0"/>
              <a:t> </a:t>
            </a:r>
            <a:r>
              <a:rPr lang="en-US" sz="1600" dirty="0" err="1"/>
              <a:t>sentral</a:t>
            </a:r>
            <a:r>
              <a:rPr lang="en-US" sz="1600" dirty="0"/>
              <a:t>, </a:t>
            </a:r>
            <a:r>
              <a:rPr lang="en-US" sz="1600" dirty="0" err="1"/>
              <a:t>ukuran</a:t>
            </a:r>
            <a:r>
              <a:rPr lang="en-US" sz="1600" dirty="0"/>
              <a:t> lain yang </a:t>
            </a:r>
            <a:r>
              <a:rPr lang="en-US" sz="1600" dirty="0" err="1"/>
              <a:t>dibicarakan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b="1" dirty="0" err="1"/>
              <a:t>ukuran</a:t>
            </a:r>
            <a:r>
              <a:rPr lang="en-US" sz="1600" b="1" dirty="0"/>
              <a:t> </a:t>
            </a:r>
            <a:r>
              <a:rPr lang="en-US" sz="1600" b="1" dirty="0" err="1"/>
              <a:t>dispersi</a:t>
            </a:r>
            <a:r>
              <a:rPr lang="en-US" sz="1600" b="1" dirty="0"/>
              <a:t> </a:t>
            </a:r>
            <a:r>
              <a:rPr lang="en-US" sz="1600" b="1" dirty="0" err="1"/>
              <a:t>atau</a:t>
            </a:r>
            <a:r>
              <a:rPr lang="en-US" sz="1600" b="1" dirty="0"/>
              <a:t> </a:t>
            </a:r>
            <a:r>
              <a:rPr lang="en-US" sz="1600" b="1" dirty="0" err="1"/>
              <a:t>ukuran</a:t>
            </a:r>
            <a:r>
              <a:rPr lang="en-US" sz="1600" b="1" dirty="0"/>
              <a:t> </a:t>
            </a:r>
            <a:r>
              <a:rPr lang="en-US" sz="1600" b="1" dirty="0" err="1"/>
              <a:t>penyebaran</a:t>
            </a:r>
            <a:r>
              <a:rPr lang="en-US" sz="1600" dirty="0"/>
              <a:t>.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memberikan</a:t>
            </a:r>
            <a:r>
              <a:rPr lang="en-US" sz="1600" dirty="0"/>
              <a:t> </a:t>
            </a:r>
            <a:r>
              <a:rPr lang="en-US" sz="1600" dirty="0" err="1"/>
              <a:t>gambaran</a:t>
            </a:r>
            <a:r>
              <a:rPr lang="en-US" sz="1600" dirty="0"/>
              <a:t> </a:t>
            </a:r>
            <a:r>
              <a:rPr lang="en-US" sz="1600" dirty="0" err="1"/>
              <a:t>mengenai</a:t>
            </a:r>
            <a:r>
              <a:rPr lang="en-US" sz="1600" dirty="0"/>
              <a:t> </a:t>
            </a:r>
            <a:r>
              <a:rPr lang="en-US" sz="1600" dirty="0" err="1"/>
              <a:t>sebaran</a:t>
            </a:r>
            <a:r>
              <a:rPr lang="en-US" sz="1600" dirty="0"/>
              <a:t> </a:t>
            </a:r>
            <a:r>
              <a:rPr lang="en-US" sz="1600" dirty="0" err="1"/>
              <a:t>sekumpulan</a:t>
            </a:r>
            <a:r>
              <a:rPr lang="en-US" sz="1600" dirty="0"/>
              <a:t> data. </a:t>
            </a:r>
            <a:r>
              <a:rPr lang="en-US" sz="1600" dirty="0" err="1"/>
              <a:t>Oleh</a:t>
            </a:r>
            <a:r>
              <a:rPr lang="en-US" sz="1600" dirty="0"/>
              <a:t> </a:t>
            </a:r>
            <a:r>
              <a:rPr lang="en-US" sz="1600" dirty="0" err="1"/>
              <a:t>sebab</a:t>
            </a:r>
            <a:r>
              <a:rPr lang="en-US" sz="1600" dirty="0"/>
              <a:t> </a:t>
            </a:r>
            <a:r>
              <a:rPr lang="en-US" sz="1600" dirty="0" err="1"/>
              <a:t>itu</a:t>
            </a:r>
            <a:r>
              <a:rPr lang="en-US" sz="1600" dirty="0"/>
              <a:t>,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sering</a:t>
            </a:r>
            <a:r>
              <a:rPr lang="en-US" sz="1600" dirty="0"/>
              <a:t> </a:t>
            </a:r>
            <a:r>
              <a:rPr lang="en-US" sz="1600" dirty="0" err="1"/>
              <a:t>disebut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variasi</a:t>
            </a:r>
            <a:r>
              <a:rPr lang="en-US" sz="1600" dirty="0"/>
              <a:t>. </a:t>
            </a:r>
            <a:r>
              <a:rPr lang="en-US" sz="1600" dirty="0" err="1"/>
              <a:t>Beberapa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dispersi</a:t>
            </a:r>
            <a:r>
              <a:rPr lang="en-US" sz="1600" dirty="0"/>
              <a:t> yang </a:t>
            </a:r>
            <a:r>
              <a:rPr lang="en-US" sz="1600" dirty="0" err="1"/>
              <a:t>sering</a:t>
            </a:r>
            <a:r>
              <a:rPr lang="en-US" sz="1600" dirty="0"/>
              <a:t> </a:t>
            </a:r>
            <a:r>
              <a:rPr lang="en-US" sz="1600" dirty="0" err="1"/>
              <a:t>digunakan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penelitian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jangkauan</a:t>
            </a:r>
            <a:r>
              <a:rPr lang="en-US" sz="1600" dirty="0"/>
              <a:t>, </a:t>
            </a:r>
            <a:r>
              <a:rPr lang="en-US" sz="1600" dirty="0" err="1"/>
              <a:t>simpangan</a:t>
            </a:r>
            <a:r>
              <a:rPr lang="en-US" sz="1600" dirty="0"/>
              <a:t> </a:t>
            </a:r>
            <a:r>
              <a:rPr lang="en-US" sz="1600" dirty="0" err="1"/>
              <a:t>baku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variansi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07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181" y="2028825"/>
            <a:ext cx="8707273" cy="48148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tendensi</a:t>
            </a:r>
            <a:r>
              <a:rPr lang="en-US" sz="1600" dirty="0"/>
              <a:t> </a:t>
            </a:r>
            <a:r>
              <a:rPr lang="en-US" sz="1600" dirty="0" err="1"/>
              <a:t>sentral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dispersi</a:t>
            </a:r>
            <a:r>
              <a:rPr lang="en-US" sz="1600" dirty="0"/>
              <a:t> yang </a:t>
            </a:r>
            <a:r>
              <a:rPr lang="en-US" sz="1600" dirty="0" err="1"/>
              <a:t>mewakili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/>
              <a:t>, yang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sendirinya</a:t>
            </a:r>
            <a:r>
              <a:rPr lang="en-US" sz="1600" dirty="0"/>
              <a:t> </a:t>
            </a:r>
            <a:r>
              <a:rPr lang="en-US" sz="1600" dirty="0" err="1"/>
              <a:t>dihitung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/>
              <a:t> </a:t>
            </a:r>
            <a:r>
              <a:rPr lang="en-US" sz="1600" dirty="0" err="1"/>
              <a:t>disebut</a:t>
            </a:r>
            <a:r>
              <a:rPr lang="en-US" sz="1600" dirty="0"/>
              <a:t> </a:t>
            </a:r>
            <a:r>
              <a:rPr lang="en-US" sz="1600" b="1" dirty="0"/>
              <a:t>parameter</a:t>
            </a:r>
            <a:r>
              <a:rPr lang="en-US" sz="1600" dirty="0"/>
              <a:t>. Di </a:t>
            </a:r>
            <a:r>
              <a:rPr lang="en-US" sz="1600" dirty="0" err="1"/>
              <a:t>sisi</a:t>
            </a:r>
            <a:r>
              <a:rPr lang="en-US" sz="1600" dirty="0"/>
              <a:t> lain,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tendensi</a:t>
            </a:r>
            <a:r>
              <a:rPr lang="en-US" sz="1600" dirty="0"/>
              <a:t> </a:t>
            </a:r>
            <a:r>
              <a:rPr lang="en-US" sz="1600" dirty="0" err="1"/>
              <a:t>sentral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dispersi</a:t>
            </a:r>
            <a:r>
              <a:rPr lang="en-US" sz="1600" dirty="0"/>
              <a:t> yang </a:t>
            </a:r>
            <a:r>
              <a:rPr lang="en-US" sz="1600" dirty="0" err="1"/>
              <a:t>mewakili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, yang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sendirinya</a:t>
            </a:r>
            <a:r>
              <a:rPr lang="en-US" sz="1600" dirty="0"/>
              <a:t> </a:t>
            </a:r>
            <a:r>
              <a:rPr lang="en-US" sz="1600" dirty="0" err="1"/>
              <a:t>dihitung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 </a:t>
            </a:r>
            <a:r>
              <a:rPr lang="en-US" sz="1600" dirty="0" err="1"/>
              <a:t>disebut</a:t>
            </a:r>
            <a:r>
              <a:rPr lang="en-US" sz="1600" dirty="0"/>
              <a:t> </a:t>
            </a:r>
            <a:r>
              <a:rPr lang="en-US" sz="1600" b="1" dirty="0" err="1"/>
              <a:t>statistik</a:t>
            </a:r>
            <a:r>
              <a:rPr lang="en-US" sz="1600" dirty="0"/>
              <a:t>.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berarti</a:t>
            </a:r>
            <a:r>
              <a:rPr lang="en-US" sz="1600" dirty="0"/>
              <a:t> </a:t>
            </a:r>
            <a:r>
              <a:rPr lang="en-US" sz="1600" dirty="0" err="1"/>
              <a:t>bahwa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yang </a:t>
            </a:r>
            <a:r>
              <a:rPr lang="en-US" sz="1600" dirty="0" err="1"/>
              <a:t>sama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bermakna</a:t>
            </a:r>
            <a:r>
              <a:rPr lang="en-US" sz="1600" dirty="0"/>
              <a:t> </a:t>
            </a:r>
            <a:r>
              <a:rPr lang="en-US" sz="1600" dirty="0" err="1"/>
              <a:t>statistik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parameter, </a:t>
            </a:r>
            <a:r>
              <a:rPr lang="en-US" sz="1600" dirty="0" err="1"/>
              <a:t>tergantung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itu</a:t>
            </a:r>
            <a:r>
              <a:rPr lang="en-US" sz="1600" dirty="0"/>
              <a:t> </a:t>
            </a:r>
            <a:r>
              <a:rPr lang="en-US" sz="1600" dirty="0" err="1"/>
              <a:t>diperoleh</a:t>
            </a:r>
            <a:r>
              <a:rPr lang="en-US" sz="1600" dirty="0"/>
              <a:t>. </a:t>
            </a:r>
            <a:r>
              <a:rPr lang="en-US" sz="1600" dirty="0" err="1"/>
              <a:t>Kalau</a:t>
            </a:r>
            <a:r>
              <a:rPr lang="en-US" sz="1600" dirty="0"/>
              <a:t> </a:t>
            </a:r>
            <a:r>
              <a:rPr lang="en-US" sz="1600" dirty="0" err="1"/>
              <a:t>dikaitkan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konsep</a:t>
            </a:r>
            <a:r>
              <a:rPr lang="en-US" sz="1600" dirty="0"/>
              <a:t> </a:t>
            </a:r>
            <a:r>
              <a:rPr lang="en-US" sz="1600" dirty="0" err="1"/>
              <a:t>inferensi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generalisasi</a:t>
            </a:r>
            <a:r>
              <a:rPr lang="en-US" sz="1600" dirty="0"/>
              <a:t>, </a:t>
            </a:r>
            <a:r>
              <a:rPr lang="en-US" sz="1600" dirty="0" err="1"/>
              <a:t>maka</a:t>
            </a:r>
            <a:r>
              <a:rPr lang="en-US" sz="1600" dirty="0"/>
              <a:t> </a:t>
            </a:r>
            <a:r>
              <a:rPr lang="en-US" sz="1600" dirty="0" err="1"/>
              <a:t>dikatakan</a:t>
            </a:r>
            <a:r>
              <a:rPr lang="en-US" sz="1600" dirty="0"/>
              <a:t> </a:t>
            </a:r>
            <a:r>
              <a:rPr lang="en-US" sz="1600" dirty="0" err="1"/>
              <a:t>bahwa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</a:rPr>
              <a:t>statistik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merupakan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penduga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dari</a:t>
            </a:r>
            <a:r>
              <a:rPr lang="en-US" sz="1600" dirty="0">
                <a:solidFill>
                  <a:srgbClr val="FF0000"/>
                </a:solidFill>
              </a:rPr>
              <a:t> parameter</a:t>
            </a:r>
            <a:r>
              <a:rPr lang="en-US" sz="1600" dirty="0" smtClean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06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43113"/>
            <a:ext cx="8539567" cy="47005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praktik</a:t>
            </a:r>
            <a:r>
              <a:rPr lang="en-US" sz="1600" dirty="0"/>
              <a:t> </a:t>
            </a:r>
            <a:r>
              <a:rPr lang="en-US" sz="1600" dirty="0" err="1"/>
              <a:t>penelitian</a:t>
            </a:r>
            <a:r>
              <a:rPr lang="en-US" sz="1600" dirty="0"/>
              <a:t>, </a:t>
            </a:r>
            <a:r>
              <a:rPr lang="en-US" sz="1600" dirty="0" err="1"/>
              <a:t>peneliti</a:t>
            </a:r>
            <a:r>
              <a:rPr lang="en-US" sz="1600" dirty="0"/>
              <a:t> </a:t>
            </a:r>
            <a:r>
              <a:rPr lang="en-US" sz="1600" dirty="0" err="1"/>
              <a:t>sering</a:t>
            </a:r>
            <a:r>
              <a:rPr lang="en-US" sz="1600" dirty="0"/>
              <a:t> kali </a:t>
            </a:r>
            <a:r>
              <a:rPr lang="en-US" sz="1600" dirty="0" err="1"/>
              <a:t>bekerja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, yang </a:t>
            </a:r>
            <a:r>
              <a:rPr lang="en-US" sz="1600" dirty="0" err="1"/>
              <a:t>berarti</a:t>
            </a:r>
            <a:r>
              <a:rPr lang="en-US" sz="1600" dirty="0"/>
              <a:t> </a:t>
            </a:r>
            <a:r>
              <a:rPr lang="en-US" sz="1600" dirty="0" err="1"/>
              <a:t>peneliti</a:t>
            </a:r>
            <a:r>
              <a:rPr lang="en-US" sz="1600" dirty="0"/>
              <a:t> </a:t>
            </a:r>
            <a:r>
              <a:rPr lang="en-US" sz="1600" dirty="0" err="1"/>
              <a:t>sebenarnya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mengetahui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tendensi</a:t>
            </a:r>
            <a:r>
              <a:rPr lang="en-US" sz="1600" dirty="0"/>
              <a:t> </a:t>
            </a:r>
            <a:r>
              <a:rPr lang="en-US" sz="1600" dirty="0" err="1"/>
              <a:t>sentral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dispersi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/>
              <a:t>. </a:t>
            </a:r>
            <a:r>
              <a:rPr lang="en-US" sz="1600" dirty="0" err="1"/>
              <a:t>Namun</a:t>
            </a:r>
            <a:r>
              <a:rPr lang="en-US" sz="1600" dirty="0"/>
              <a:t> </a:t>
            </a:r>
            <a:r>
              <a:rPr lang="en-US" sz="1600" dirty="0" err="1"/>
              <a:t>demikian</a:t>
            </a:r>
            <a:r>
              <a:rPr lang="en-US" sz="1600" dirty="0"/>
              <a:t>,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bab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dibicarakan</a:t>
            </a:r>
            <a:r>
              <a:rPr lang="en-US" sz="1600" dirty="0"/>
              <a:t> </a:t>
            </a:r>
            <a:r>
              <a:rPr lang="en-US" sz="1600" dirty="0" err="1"/>
              <a:t>cara</a:t>
            </a:r>
            <a:r>
              <a:rPr lang="en-US" sz="1600" dirty="0"/>
              <a:t> </a:t>
            </a:r>
            <a:r>
              <a:rPr lang="en-US" sz="1600" dirty="0" err="1"/>
              <a:t>mencari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tendensi</a:t>
            </a:r>
            <a:r>
              <a:rPr lang="en-US" sz="1600" dirty="0"/>
              <a:t> </a:t>
            </a:r>
            <a:r>
              <a:rPr lang="en-US" sz="1600" dirty="0" err="1"/>
              <a:t>sentral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dispersi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/>
              <a:t>,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asumsi</a:t>
            </a:r>
            <a:r>
              <a:rPr lang="en-US" sz="1600" dirty="0"/>
              <a:t> </a:t>
            </a:r>
            <a:r>
              <a:rPr lang="en-US" sz="1600" dirty="0" err="1"/>
              <a:t>bahwa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diamati</a:t>
            </a:r>
            <a:r>
              <a:rPr lang="en-US" sz="1600" dirty="0"/>
              <a:t>.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kasus</a:t>
            </a:r>
            <a:r>
              <a:rPr lang="en-US" sz="1600" dirty="0"/>
              <a:t> </a:t>
            </a:r>
            <a:r>
              <a:rPr lang="en-US" sz="1600" dirty="0" err="1"/>
              <a:t>seorang</a:t>
            </a:r>
            <a:r>
              <a:rPr lang="en-US" sz="1600" dirty="0"/>
              <a:t> </a:t>
            </a:r>
            <a:r>
              <a:rPr lang="en-US" sz="1600" dirty="0" err="1"/>
              <a:t>peneliti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hendak</a:t>
            </a:r>
            <a:r>
              <a:rPr lang="en-US" sz="1600" dirty="0"/>
              <a:t> </a:t>
            </a:r>
            <a:r>
              <a:rPr lang="en-US" sz="1600" dirty="0" err="1"/>
              <a:t>menggeneralisasi</a:t>
            </a:r>
            <a:r>
              <a:rPr lang="en-US" sz="1600" dirty="0"/>
              <a:t>, </a:t>
            </a:r>
            <a:r>
              <a:rPr lang="en-US" sz="1600" dirty="0" err="1"/>
              <a:t>maka</a:t>
            </a:r>
            <a:r>
              <a:rPr lang="en-US" sz="1600" dirty="0"/>
              <a:t> data yang </a:t>
            </a:r>
            <a:r>
              <a:rPr lang="en-US" sz="1600" dirty="0" err="1"/>
              <a:t>diperoleh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dipandang</a:t>
            </a:r>
            <a:r>
              <a:rPr lang="en-US" sz="1600" dirty="0"/>
              <a:t> </a:t>
            </a:r>
            <a:r>
              <a:rPr lang="en-US" sz="1600" dirty="0" err="1"/>
              <a:t>sebagai</a:t>
            </a:r>
            <a:r>
              <a:rPr lang="en-US" sz="1600" dirty="0"/>
              <a:t> data </a:t>
            </a:r>
            <a:r>
              <a:rPr lang="en-US" sz="1600" dirty="0" err="1"/>
              <a:t>populasi</a:t>
            </a:r>
            <a:r>
              <a:rPr lang="en-US" sz="1600" dirty="0"/>
              <a:t>, </a:t>
            </a:r>
            <a:r>
              <a:rPr lang="en-US" sz="1600" dirty="0" err="1"/>
              <a:t>sehingga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yang </a:t>
            </a:r>
            <a:r>
              <a:rPr lang="en-US" sz="1600" dirty="0" err="1"/>
              <a:t>diperoleh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populasi</a:t>
            </a:r>
            <a:r>
              <a:rPr lang="en-US" sz="1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sz="1600" dirty="0" err="1" smtClean="0"/>
              <a:t>Kecuali</a:t>
            </a:r>
            <a:r>
              <a:rPr lang="en-US" sz="1600" dirty="0" smtClean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tendensi</a:t>
            </a:r>
            <a:r>
              <a:rPr lang="en-US" sz="1600" dirty="0"/>
              <a:t> </a:t>
            </a:r>
            <a:r>
              <a:rPr lang="en-US" sz="1600" dirty="0" err="1"/>
              <a:t>sentral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dispersi</a:t>
            </a:r>
            <a:r>
              <a:rPr lang="en-US" sz="1600" dirty="0"/>
              <a:t>, </a:t>
            </a:r>
            <a:r>
              <a:rPr lang="en-US" sz="1600" dirty="0" err="1"/>
              <a:t>kadang-kadang</a:t>
            </a:r>
            <a:r>
              <a:rPr lang="en-US" sz="1600" dirty="0"/>
              <a:t> </a:t>
            </a:r>
            <a:r>
              <a:rPr lang="en-US" sz="1600" dirty="0" err="1"/>
              <a:t>perlu</a:t>
            </a:r>
            <a:r>
              <a:rPr lang="en-US" sz="1600" dirty="0"/>
              <a:t> </a:t>
            </a:r>
            <a:r>
              <a:rPr lang="en-US" sz="1600" dirty="0" err="1"/>
              <a:t>diketahui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letak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kelompok</a:t>
            </a:r>
            <a:r>
              <a:rPr lang="en-US" sz="1600" dirty="0"/>
              <a:t> data. </a:t>
            </a:r>
            <a:r>
              <a:rPr lang="en-US" sz="1600" b="1" dirty="0" err="1"/>
              <a:t>Ukuran</a:t>
            </a:r>
            <a:r>
              <a:rPr lang="en-US" sz="1600" b="1" dirty="0"/>
              <a:t> </a:t>
            </a:r>
            <a:r>
              <a:rPr lang="en-US" sz="1600" b="1" dirty="0" err="1"/>
              <a:t>letak</a:t>
            </a:r>
            <a:r>
              <a:rPr lang="en-US" sz="1600" b="1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digunakan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mengetahui</a:t>
            </a:r>
            <a:r>
              <a:rPr lang="en-US" sz="1600" dirty="0"/>
              <a:t> </a:t>
            </a:r>
            <a:r>
              <a:rPr lang="en-US" sz="1600" dirty="0" err="1"/>
              <a:t>letak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</a:t>
            </a:r>
            <a:r>
              <a:rPr lang="en-US" sz="1600" dirty="0" err="1"/>
              <a:t>setelah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kelompok</a:t>
            </a:r>
            <a:r>
              <a:rPr lang="en-US" sz="1600" dirty="0"/>
              <a:t> data </a:t>
            </a:r>
            <a:r>
              <a:rPr lang="en-US" sz="1600" dirty="0" err="1"/>
              <a:t>diurutkan</a:t>
            </a:r>
            <a:r>
              <a:rPr lang="en-US" sz="1600" dirty="0"/>
              <a:t>. </a:t>
            </a:r>
            <a:r>
              <a:rPr lang="en-US" sz="1600" dirty="0" err="1"/>
              <a:t>Ukuran</a:t>
            </a:r>
            <a:r>
              <a:rPr lang="en-US" sz="1600" dirty="0"/>
              <a:t> </a:t>
            </a:r>
            <a:r>
              <a:rPr lang="en-US" sz="1600" dirty="0" err="1"/>
              <a:t>letak</a:t>
            </a:r>
            <a:r>
              <a:rPr lang="en-US" sz="1600" dirty="0"/>
              <a:t> yang </a:t>
            </a:r>
            <a:r>
              <a:rPr lang="en-US" sz="1600" dirty="0" err="1"/>
              <a:t>dibicarakan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buku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kuartil</a:t>
            </a:r>
            <a:r>
              <a:rPr lang="en-US" sz="1600" dirty="0"/>
              <a:t>, </a:t>
            </a:r>
            <a:r>
              <a:rPr lang="en-US" sz="1600" dirty="0" err="1"/>
              <a:t>desil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persentil</a:t>
            </a:r>
            <a:r>
              <a:rPr lang="en-US" sz="1600" dirty="0"/>
              <a:t>.</a:t>
            </a:r>
            <a:endParaRPr lang="en-US" sz="14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44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57388"/>
                <a:ext cx="8682442" cy="4900611"/>
              </a:xfrm>
            </p:spPr>
            <p:txBody>
              <a:bodyPr>
                <a:normAutofit/>
              </a:bodyPr>
              <a:lstStyle/>
              <a:p>
                <a:r>
                  <a:rPr lang="en-GB" b="1" dirty="0" err="1" smtClean="0"/>
                  <a:t>Rerata</a:t>
                </a:r>
                <a:r>
                  <a:rPr lang="en-GB" b="1" dirty="0" smtClean="0"/>
                  <a:t> </a:t>
                </a:r>
                <a:r>
                  <a:rPr lang="en-GB" b="1" dirty="0" err="1" smtClean="0"/>
                  <a:t>Hitung</a:t>
                </a:r>
                <a:endParaRPr lang="en-GB" b="1" dirty="0" smtClean="0"/>
              </a:p>
              <a:p>
                <a:pPr marL="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hitung</a:t>
                </a:r>
                <a:r>
                  <a:rPr lang="en-US" dirty="0"/>
                  <a:t> </a:t>
                </a:r>
                <a:r>
                  <a:rPr lang="en-US" dirty="0" err="1"/>
                  <a:t>disingkat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sering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rata-rata </a:t>
                </a:r>
                <a:r>
                  <a:rPr lang="en-US" dirty="0" err="1"/>
                  <a:t>hitung</a:t>
                </a:r>
                <a:r>
                  <a:rPr lang="en-US" dirty="0"/>
                  <a:t> (</a:t>
                </a:r>
                <a:r>
                  <a:rPr lang="en-US" dirty="0" err="1"/>
                  <a:t>atau</a:t>
                </a:r>
                <a:r>
                  <a:rPr lang="en-US" dirty="0"/>
                  <a:t> rata-rata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rataan</a:t>
                </a:r>
                <a:r>
                  <a:rPr lang="en-US" dirty="0"/>
                  <a:t>).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hitung</a:t>
                </a:r>
                <a:r>
                  <a:rPr lang="en-US" dirty="0"/>
                  <a:t> </a:t>
                </a:r>
                <a:r>
                  <a:rPr lang="en-US" dirty="0" err="1"/>
                  <a:t>diterjemahkan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istilah</a:t>
                </a:r>
                <a:r>
                  <a:rPr lang="en-US" dirty="0"/>
                  <a:t> </a:t>
                </a:r>
                <a:r>
                  <a:rPr lang="en-US" dirty="0" err="1"/>
                  <a:t>berbahasa</a:t>
                </a:r>
                <a:r>
                  <a:rPr lang="en-US" dirty="0"/>
                  <a:t> </a:t>
                </a:r>
                <a:r>
                  <a:rPr lang="en-US" dirty="0" err="1"/>
                  <a:t>Inggris</a:t>
                </a:r>
                <a:r>
                  <a:rPr lang="en-US" dirty="0"/>
                  <a:t> </a:t>
                </a:r>
                <a:r>
                  <a:rPr lang="en-US" i="1" dirty="0"/>
                  <a:t>mean</a:t>
                </a:r>
                <a:r>
                  <a:rPr lang="en-US" dirty="0" smtClean="0"/>
                  <a:t>.</a:t>
                </a:r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/>
                  <a:t> </a:t>
                </a:r>
                <a:r>
                  <a:rPr lang="en-US" b="1" dirty="0" smtClean="0"/>
                  <a:t>3.1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N </a:t>
                </a:r>
                <a:r>
                  <a:rPr lang="en-US" dirty="0" err="1"/>
                  <a:t>kumpulan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X</a:t>
                </a:r>
                <a:r>
                  <a:rPr lang="en-US" baseline="-25000" dirty="0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μ,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μ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+ 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 + … + 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N</m:t>
                              </m:r>
                            </m:sub>
                          </m:sSub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 =</m:t>
                      </m:r>
                      <m:r>
                        <m:rPr>
                          <m:nor/>
                        </m:rPr>
                        <a:rPr lang="en-US" smtClean="0"/>
                        <m:t>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i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=1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N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i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menyingkat</a:t>
                </a:r>
                <a:r>
                  <a:rPr lang="en-US" dirty="0"/>
                  <a:t> </a:t>
                </a:r>
                <a:r>
                  <a:rPr lang="en-US" dirty="0" err="1"/>
                  <a:t>penulisan</a:t>
                </a:r>
                <a:r>
                  <a:rPr lang="en-US" dirty="0"/>
                  <a:t>, </a:t>
                </a:r>
                <a:r>
                  <a:rPr lang="en-US" dirty="0" err="1"/>
                  <a:t>Definisi</a:t>
                </a:r>
                <a:r>
                  <a:rPr lang="en-US" dirty="0"/>
                  <a:t> 3.1 </a:t>
                </a:r>
                <a:r>
                  <a:rPr lang="en-US" dirty="0" err="1"/>
                  <a:t>ditulis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μ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57388"/>
                <a:ext cx="8682442" cy="4900611"/>
              </a:xfrm>
              <a:blipFill rotWithShape="0">
                <a:blip r:embed="rId2"/>
                <a:stretch>
                  <a:fillRect l="-561" t="-622" r="-3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30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00253"/>
                <a:ext cx="8682442" cy="4757732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60000"/>
                  </a:lnSpc>
                  <a:buNone/>
                </a:pPr>
                <a:r>
                  <a:rPr lang="en-GB" b="1" dirty="0" err="1" smtClean="0"/>
                  <a:t>Rerata</a:t>
                </a:r>
                <a:r>
                  <a:rPr lang="en-GB" b="1" dirty="0" smtClean="0"/>
                  <a:t> </a:t>
                </a:r>
                <a:r>
                  <a:rPr lang="en-GB" b="1" dirty="0" err="1" smtClean="0"/>
                  <a:t>dari</a:t>
                </a:r>
                <a:r>
                  <a:rPr lang="en-GB" b="1" dirty="0" smtClean="0"/>
                  <a:t> </a:t>
                </a:r>
                <a:r>
                  <a:rPr lang="en-GB" b="1" dirty="0" err="1" smtClean="0"/>
                  <a:t>Distribusi</a:t>
                </a:r>
                <a:r>
                  <a:rPr lang="en-GB" b="1" dirty="0" smtClean="0"/>
                  <a:t> </a:t>
                </a:r>
                <a:r>
                  <a:rPr lang="en-GB" b="1" dirty="0" err="1" smtClean="0"/>
                  <a:t>Frekuensi</a:t>
                </a:r>
                <a:r>
                  <a:rPr lang="en-GB" b="1" dirty="0" smtClean="0"/>
                  <a:t> Data Tunggal</a:t>
                </a:r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3.2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tunggal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reratanya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μ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fX</m:t>
                              </m:r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b="1" dirty="0" err="1"/>
                  <a:t>Rerata</a:t>
                </a:r>
                <a:r>
                  <a:rPr lang="en-US" b="1" dirty="0"/>
                  <a:t> </a:t>
                </a:r>
                <a:r>
                  <a:rPr lang="en-US" b="1" dirty="0" err="1"/>
                  <a:t>dari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</a:t>
                </a:r>
                <a:r>
                  <a:rPr lang="en-US" b="1" dirty="0" err="1" smtClean="0"/>
                  <a:t>Bergolong</a:t>
                </a:r>
                <a:endParaRPr lang="en-US" b="1" dirty="0" smtClean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3.3</a:t>
                </a:r>
              </a:p>
              <a:p>
                <a:pPr marL="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n-US" dirty="0" err="1" smtClean="0"/>
                  <a:t>Jika</a:t>
                </a:r>
                <a:r>
                  <a:rPr lang="en-US" dirty="0" smtClean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titik</a:t>
                </a:r>
                <a:r>
                  <a:rPr lang="en-US" dirty="0"/>
                  <a:t> </a:t>
                </a:r>
                <a:r>
                  <a:rPr lang="en-US" dirty="0" err="1"/>
                  <a:t>tengah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reratanya</a:t>
                </a:r>
                <a:r>
                  <a:rPr lang="en-US" dirty="0"/>
                  <a:t> </a:t>
                </a:r>
                <a:r>
                  <a:rPr lang="en-US" dirty="0" err="1" smtClean="0"/>
                  <a:t>didefinisikan</a:t>
                </a:r>
                <a:r>
                  <a:rPr lang="en-US" dirty="0" smtClean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μ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fX</m:t>
                              </m:r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60000"/>
                  </a:lnSpc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00253"/>
                <a:ext cx="8682442" cy="4757732"/>
              </a:xfrm>
              <a:blipFill rotWithShape="0">
                <a:blip r:embed="rId2"/>
                <a:stretch>
                  <a:fillRect l="-4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/>
              <a:t>p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49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43116"/>
            <a:ext cx="8682442" cy="475773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/>
              <a:t>asumsi</a:t>
            </a:r>
            <a:r>
              <a:rPr lang="en-US" dirty="0"/>
              <a:t> yang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definisi</a:t>
            </a:r>
            <a:r>
              <a:rPr lang="en-US" dirty="0"/>
              <a:t> </a:t>
            </a:r>
            <a:r>
              <a:rPr lang="en-US" dirty="0" smtClean="0"/>
              <a:t>3.3,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b="1" dirty="0" err="1"/>
              <a:t>setiap</a:t>
            </a:r>
            <a:r>
              <a:rPr lang="en-US" b="1" dirty="0"/>
              <a:t> </a:t>
            </a:r>
            <a:r>
              <a:rPr lang="en-US" b="1" dirty="0" err="1"/>
              <a:t>nilai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kelas</a:t>
            </a:r>
            <a:r>
              <a:rPr lang="en-US" b="1" dirty="0"/>
              <a:t> </a:t>
            </a:r>
            <a:r>
              <a:rPr lang="en-US" b="1" dirty="0" err="1"/>
              <a:t>dianggap</a:t>
            </a:r>
            <a:r>
              <a:rPr lang="en-US" b="1" dirty="0"/>
              <a:t> </a:t>
            </a:r>
            <a:r>
              <a:rPr lang="en-US" b="1" dirty="0" err="1"/>
              <a:t>sama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titik</a:t>
            </a:r>
            <a:r>
              <a:rPr lang="en-US" b="1" dirty="0"/>
              <a:t> </a:t>
            </a:r>
            <a:r>
              <a:rPr lang="en-US" b="1" dirty="0" err="1"/>
              <a:t>tengah</a:t>
            </a:r>
            <a:r>
              <a:rPr lang="en-US" b="1" dirty="0"/>
              <a:t> </a:t>
            </a:r>
            <a:r>
              <a:rPr lang="en-US" b="1" dirty="0" err="1"/>
              <a:t>kelas</a:t>
            </a:r>
            <a:r>
              <a:rPr lang="en-US" dirty="0"/>
              <a:t>. </a:t>
            </a:r>
            <a:r>
              <a:rPr lang="en-US" dirty="0" err="1"/>
              <a:t>Asumsi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salah</a:t>
            </a:r>
            <a:r>
              <a:rPr lang="en-US" dirty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banyak</a:t>
            </a:r>
            <a:r>
              <a:rPr lang="en-US" dirty="0"/>
              <a:t> yang </a:t>
            </a:r>
            <a:r>
              <a:rPr lang="en-US" dirty="0" err="1"/>
              <a:t>berpendapat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data </a:t>
            </a:r>
            <a:r>
              <a:rPr lang="en-US" dirty="0" err="1"/>
              <a:t>bergolong</a:t>
            </a:r>
            <a:r>
              <a:rPr lang="en-US" dirty="0"/>
              <a:t> </a:t>
            </a:r>
            <a:r>
              <a:rPr lang="en-US" dirty="0" err="1"/>
              <a:t>jelaslah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. </a:t>
            </a:r>
            <a:r>
              <a:rPr lang="en-US" dirty="0" err="1"/>
              <a:t>Pencarian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orang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mengenal</a:t>
            </a:r>
            <a:r>
              <a:rPr lang="en-US" dirty="0"/>
              <a:t> </a:t>
            </a:r>
            <a:r>
              <a:rPr lang="en-US" dirty="0" err="1"/>
              <a:t>kalkulator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menjumlahkan</a:t>
            </a:r>
            <a:r>
              <a:rPr lang="en-US" dirty="0"/>
              <a:t> data yang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kesulitan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jaman</a:t>
            </a:r>
            <a:r>
              <a:rPr lang="en-US" dirty="0"/>
              <a:t> </a:t>
            </a:r>
            <a:r>
              <a:rPr lang="en-US" dirty="0" err="1"/>
              <a:t>sekarang</a:t>
            </a:r>
            <a:r>
              <a:rPr lang="en-US" dirty="0"/>
              <a:t>, </a:t>
            </a:r>
            <a:r>
              <a:rPr lang="en-US" dirty="0" err="1"/>
              <a:t>kalkulator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tersedia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bahkan</a:t>
            </a:r>
            <a:r>
              <a:rPr lang="en-US" dirty="0"/>
              <a:t> program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,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data </a:t>
            </a:r>
            <a:r>
              <a:rPr lang="en-US" dirty="0" err="1"/>
              <a:t>bergolong</a:t>
            </a:r>
            <a:r>
              <a:rPr lang="en-US" dirty="0"/>
              <a:t> </a:t>
            </a:r>
            <a:r>
              <a:rPr lang="en-US" dirty="0" err="1"/>
              <a:t>tentu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dianjurkan</a:t>
            </a:r>
            <a:r>
              <a:rPr lang="en-US" dirty="0"/>
              <a:t>. </a:t>
            </a:r>
            <a:r>
              <a:rPr lang="en-US" dirty="0" err="1">
                <a:solidFill>
                  <a:srgbClr val="FF0000"/>
                </a:solidFill>
              </a:rPr>
              <a:t>Namun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demikian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cara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seperti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diperkenalkan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dengan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maksud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untuk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dimengerti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dipakai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manakala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datanya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memang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disajikan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dalam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distribusi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frekuensi</a:t>
            </a:r>
            <a:r>
              <a:rPr lang="en-US" dirty="0">
                <a:solidFill>
                  <a:srgbClr val="FF0000"/>
                </a:solidFill>
              </a:rPr>
              <a:t> data </a:t>
            </a:r>
            <a:r>
              <a:rPr lang="en-US" dirty="0" err="1">
                <a:solidFill>
                  <a:srgbClr val="FF0000"/>
                </a:solidFill>
              </a:rPr>
              <a:t>bergolong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data </a:t>
            </a:r>
            <a:r>
              <a:rPr lang="en-US" dirty="0" err="1">
                <a:solidFill>
                  <a:srgbClr val="FF0000"/>
                </a:solidFill>
              </a:rPr>
              <a:t>individualnya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tidak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diketahui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  <p:sp>
        <p:nvSpPr>
          <p:cNvPr id="2" name="Explosion 2 1"/>
          <p:cNvSpPr/>
          <p:nvPr/>
        </p:nvSpPr>
        <p:spPr>
          <a:xfrm>
            <a:off x="5000626" y="927098"/>
            <a:ext cx="3871913" cy="1258890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latin typeface="Arial Narrow" panose="020B0606020202030204" pitchFamily="34" charset="0"/>
              </a:rPr>
              <a:t>Warning!!!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17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</p:spPr>
            <p:txBody>
              <a:bodyPr>
                <a:normAutofit/>
              </a:bodyPr>
              <a:lstStyle/>
              <a:p>
                <a:r>
                  <a:rPr lang="en-US" b="1" dirty="0" err="1"/>
                  <a:t>Rerata</a:t>
                </a:r>
                <a:r>
                  <a:rPr lang="en-US" b="1" dirty="0"/>
                  <a:t> </a:t>
                </a:r>
                <a:r>
                  <a:rPr lang="en-US" b="1" dirty="0" err="1"/>
                  <a:t>Geometrik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Selain</a:t>
                </a:r>
                <a:r>
                  <a:rPr lang="en-US" dirty="0"/>
                  <a:t> </a:t>
                </a:r>
                <a:r>
                  <a:rPr lang="en-US" dirty="0" err="1"/>
                  <a:t>dikenal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hitung</a:t>
                </a:r>
                <a:r>
                  <a:rPr lang="en-US" dirty="0"/>
                  <a:t>, </a:t>
                </a:r>
                <a:r>
                  <a:rPr lang="en-US" dirty="0" err="1"/>
                  <a:t>dikenal</a:t>
                </a:r>
                <a:r>
                  <a:rPr lang="en-US" dirty="0"/>
                  <a:t> pula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geometrik</a:t>
                </a:r>
                <a:r>
                  <a:rPr lang="en-US" dirty="0"/>
                  <a:t>.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praktiknya</a:t>
                </a:r>
                <a:r>
                  <a:rPr lang="en-US" dirty="0"/>
                  <a:t>,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geometrik</a:t>
                </a:r>
                <a:r>
                  <a:rPr lang="en-US" dirty="0"/>
                  <a:t> </a:t>
                </a:r>
                <a:r>
                  <a:rPr lang="en-US" dirty="0" err="1"/>
                  <a:t>jarang</a:t>
                </a:r>
                <a:r>
                  <a:rPr lang="en-US" dirty="0"/>
                  <a:t> </a:t>
                </a:r>
                <a:r>
                  <a:rPr lang="en-US" dirty="0" err="1"/>
                  <a:t>digunakan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3.4</a:t>
                </a:r>
                <a:endParaRPr lang="en-US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geometrik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N </a:t>
                </a:r>
                <a:r>
                  <a:rPr lang="en-US" dirty="0" err="1"/>
                  <a:t>bilangan</a:t>
                </a:r>
                <a:r>
                  <a:rPr lang="en-US" dirty="0"/>
                  <a:t> </a:t>
                </a:r>
                <a:r>
                  <a:rPr lang="en-US" dirty="0" err="1"/>
                  <a:t>positif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X</a:t>
                </a:r>
                <a:r>
                  <a:rPr lang="en-US" baseline="-25000" dirty="0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G,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G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rad>
                        <m:ra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g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1</m:t>
                              </m:r>
                            </m:sub>
                          </m:sSub>
                          <m:r>
                            <a:rPr lang="en-US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b>
                          </m:sSub>
                          <m:r>
                            <m:rPr>
                              <m:nor/>
                            </m:rPr>
                            <a:rPr lang="en-US"/>
                            <m:t>. ….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N</m:t>
                              </m:r>
                            </m:sub>
                          </m:sSub>
                        </m:e>
                      </m:rad>
                      <m:r>
                        <m:rPr>
                          <m:nor/>
                        </m:rPr>
                        <a:rPr lang="en-US"/>
                        <m:t> = </m:t>
                      </m:r>
                      <m:rad>
                        <m:ra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g>
                        <m:e>
                          <m:nary>
                            <m:naryPr>
                              <m:chr m:val="∏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nary>
                        </m:e>
                      </m:ra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  <a:blipFill rotWithShape="0">
                <a:blip r:embed="rId2"/>
                <a:stretch>
                  <a:fillRect l="-561" t="-640" r="-7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17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</p:spPr>
            <p:txBody>
              <a:bodyPr>
                <a:normAutofit/>
              </a:bodyPr>
              <a:lstStyle/>
              <a:p>
                <a:r>
                  <a:rPr lang="en-GB" b="1" dirty="0" err="1" smtClean="0"/>
                  <a:t>Rerata</a:t>
                </a:r>
                <a:r>
                  <a:rPr lang="en-GB" b="1" dirty="0" smtClean="0"/>
                  <a:t> </a:t>
                </a:r>
                <a:r>
                  <a:rPr lang="en-GB" b="1" dirty="0" err="1" smtClean="0"/>
                  <a:t>Harmonik</a:t>
                </a:r>
                <a:endParaRPr lang="en-US" b="1" dirty="0" smtClean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 smtClean="0"/>
                  <a:t>Rerata</a:t>
                </a:r>
                <a:r>
                  <a:rPr lang="en-US" dirty="0" smtClean="0"/>
                  <a:t> </a:t>
                </a:r>
                <a:r>
                  <a:rPr lang="en-US" dirty="0"/>
                  <a:t>yang </a:t>
                </a:r>
                <a:r>
                  <a:rPr lang="en-US" dirty="0" err="1"/>
                  <a:t>ketiga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harmonik</a:t>
                </a:r>
                <a:r>
                  <a:rPr lang="en-US" dirty="0"/>
                  <a:t>. Salah </a:t>
                </a:r>
                <a:r>
                  <a:rPr lang="en-US" dirty="0" err="1"/>
                  <a:t>satu</a:t>
                </a:r>
                <a:r>
                  <a:rPr lang="en-US" dirty="0"/>
                  <a:t> </a:t>
                </a:r>
                <a:r>
                  <a:rPr lang="en-US" dirty="0" err="1"/>
                  <a:t>penerapan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harmonik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analisis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dua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</a:t>
                </a:r>
                <a:r>
                  <a:rPr lang="en-US" dirty="0" err="1"/>
                  <a:t>tak</a:t>
                </a:r>
                <a:r>
                  <a:rPr lang="en-US" dirty="0"/>
                  <a:t> </a:t>
                </a:r>
                <a:r>
                  <a:rPr lang="en-US" dirty="0" err="1" smtClean="0"/>
                  <a:t>sama</a:t>
                </a:r>
                <a:r>
                  <a:rPr lang="en-US" dirty="0" smtClean="0"/>
                  <a:t>.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3.5</a:t>
                </a:r>
                <a:endParaRPr lang="en-US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harmonik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bilangan</a:t>
                </a:r>
                <a:r>
                  <a:rPr lang="en-US" dirty="0"/>
                  <a:t> yang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nol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X</a:t>
                </a:r>
                <a:r>
                  <a:rPr lang="en-US" baseline="-25000" dirty="0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H,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H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num>
                        <m:den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m:rPr>
                              <m:nor/>
                            </m:rPr>
                            <a:rPr lang="en-US"/>
                            <m:t> + … + 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N</m:t>
                                  </m:r>
                                </m:sub>
                              </m:sSub>
                            </m:den>
                          </m:f>
                        </m:den>
                      </m:f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/>
                                    <m:t>1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den>
                              </m:f>
                            </m:e>
                          </m:nary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  <a:blipFill rotWithShape="0">
                <a:blip r:embed="rId2"/>
                <a:stretch>
                  <a:fillRect l="-561" t="-6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8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43116"/>
            <a:ext cx="8682442" cy="4757732"/>
          </a:xfrm>
        </p:spPr>
        <p:txBody>
          <a:bodyPr>
            <a:normAutofit/>
          </a:bodyPr>
          <a:lstStyle/>
          <a:p>
            <a:r>
              <a:rPr lang="en-US" b="1" dirty="0"/>
              <a:t>Median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Median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letak</a:t>
            </a:r>
            <a:r>
              <a:rPr lang="en-US" dirty="0"/>
              <a:t> median </a:t>
            </a:r>
            <a:r>
              <a:rPr lang="en-US" dirty="0" err="1"/>
              <a:t>ada</a:t>
            </a:r>
            <a:r>
              <a:rPr lang="en-US" dirty="0"/>
              <a:t> di </a:t>
            </a:r>
            <a:r>
              <a:rPr lang="en-US" dirty="0" err="1"/>
              <a:t>tengah-tengah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data </a:t>
            </a:r>
            <a:r>
              <a:rPr lang="en-US" dirty="0" err="1"/>
              <a:t>setelah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diurutkan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perkataan</a:t>
            </a:r>
            <a:r>
              <a:rPr lang="en-US" dirty="0"/>
              <a:t> lain, median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membelah</a:t>
            </a:r>
            <a:r>
              <a:rPr lang="en-US" dirty="0"/>
              <a:t> </a:t>
            </a:r>
            <a:r>
              <a:rPr lang="en-US" dirty="0" err="1"/>
              <a:t>sekelompok</a:t>
            </a:r>
            <a:r>
              <a:rPr lang="en-US" dirty="0"/>
              <a:t> data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cacahnya</a:t>
            </a:r>
            <a:r>
              <a:rPr lang="en-US" dirty="0"/>
              <a:t> (</a:t>
            </a:r>
            <a:r>
              <a:rPr lang="en-US" dirty="0" err="1"/>
              <a:t>banyaknya</a:t>
            </a:r>
            <a:r>
              <a:rPr lang="en-US" dirty="0"/>
              <a:t>) </a:t>
            </a:r>
            <a:r>
              <a:rPr lang="en-US" dirty="0" err="1"/>
              <a:t>sama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membicarakan</a:t>
            </a:r>
            <a:r>
              <a:rPr lang="en-US" dirty="0"/>
              <a:t> median, </a:t>
            </a:r>
            <a:r>
              <a:rPr lang="en-US" dirty="0" err="1"/>
              <a:t>diperkenalkan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X</a:t>
            </a:r>
            <a:r>
              <a:rPr lang="en-US" baseline="-25000" dirty="0"/>
              <a:t>(</a:t>
            </a:r>
            <a:r>
              <a:rPr lang="en-US" baseline="-25000" dirty="0" err="1"/>
              <a:t>i</a:t>
            </a:r>
            <a:r>
              <a:rPr lang="en-US" baseline="-25000" dirty="0"/>
              <a:t>)</a:t>
            </a:r>
            <a:r>
              <a:rPr lang="en-US" dirty="0"/>
              <a:t> yang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ke-i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diurutkan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962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43116"/>
            <a:ext cx="8682442" cy="47577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Definisi</a:t>
            </a:r>
            <a:r>
              <a:rPr lang="en-US" b="1" dirty="0"/>
              <a:t> 3.6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Median </a:t>
            </a:r>
            <a:r>
              <a:rPr lang="en-US" dirty="0" err="1"/>
              <a:t>dari</a:t>
            </a:r>
            <a:r>
              <a:rPr lang="en-US" dirty="0"/>
              <a:t> N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terurut</a:t>
            </a:r>
            <a:r>
              <a:rPr lang="en-US" dirty="0"/>
              <a:t> X</a:t>
            </a:r>
            <a:r>
              <a:rPr lang="en-US" baseline="-25000" dirty="0"/>
              <a:t>(1)</a:t>
            </a:r>
            <a:r>
              <a:rPr lang="en-US" dirty="0"/>
              <a:t>, X</a:t>
            </a:r>
            <a:r>
              <a:rPr lang="en-US" baseline="-25000" dirty="0"/>
              <a:t>(2)</a:t>
            </a:r>
            <a:r>
              <a:rPr lang="en-US" dirty="0"/>
              <a:t>, …, X</a:t>
            </a:r>
            <a:r>
              <a:rPr lang="en-US" baseline="-25000" dirty="0"/>
              <a:t>(N)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Me,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 di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ganjil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ditengahnya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genap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dirumuskan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berikut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24" t="5677" r="-424" b="-1137"/>
          <a:stretch/>
        </p:blipFill>
        <p:spPr>
          <a:xfrm>
            <a:off x="2116821" y="4271963"/>
            <a:ext cx="4420457" cy="187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3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85980"/>
                <a:ext cx="8682442" cy="475773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b="1" dirty="0"/>
                  <a:t>Median </a:t>
                </a:r>
                <a:r>
                  <a:rPr lang="en-US" b="1" dirty="0" err="1"/>
                  <a:t>dari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</a:t>
                </a:r>
                <a:r>
                  <a:rPr lang="en-US" b="1" dirty="0" err="1"/>
                  <a:t>Bergolong</a:t>
                </a:r>
                <a:endParaRPr lang="en-US" b="1" dirty="0" smtClean="0"/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3.7</a:t>
                </a:r>
                <a:endParaRPr lang="en-US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, b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tepi</a:t>
                </a:r>
                <a:r>
                  <a:rPr lang="en-US" dirty="0"/>
                  <a:t> </a:t>
                </a:r>
                <a:r>
                  <a:rPr lang="en-US" dirty="0" err="1"/>
                  <a:t>bawah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median, </a:t>
                </a:r>
                <a:r>
                  <a:rPr lang="en-US" i="1" dirty="0"/>
                  <a:t>l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luas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, F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jumlah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sebelum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median, f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median, </a:t>
                </a:r>
                <a:r>
                  <a:rPr lang="en-US" dirty="0" err="1"/>
                  <a:t>dan</a:t>
                </a:r>
                <a:r>
                  <a:rPr lang="en-US" dirty="0"/>
                  <a:t> N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data, </a:t>
                </a:r>
                <a:r>
                  <a:rPr lang="en-US" dirty="0" err="1"/>
                  <a:t>maka</a:t>
                </a:r>
                <a:r>
                  <a:rPr lang="en-US" dirty="0"/>
                  <a:t> median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Me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r>
                        <m:rPr>
                          <m:nor/>
                        </m:rPr>
                        <a:rPr lang="en-US"/>
                        <m:t>b</m:t>
                      </m:r>
                      <m:r>
                        <m:rPr>
                          <m:nor/>
                        </m:rPr>
                        <a:rPr lang="en-US"/>
                        <m:t> + </m:t>
                      </m:r>
                      <m:r>
                        <m:rPr>
                          <m:nor/>
                        </m:rPr>
                        <a:rPr lang="en-US" i="1"/>
                        <m:t>l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/>
                                    <m:t>1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/>
                                <m:t>N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85980"/>
                <a:ext cx="8682442" cy="4757732"/>
              </a:xfrm>
              <a:blipFill rotWithShape="0">
                <a:blip r:embed="rId2"/>
                <a:stretch>
                  <a:fillRect l="-561" t="-6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1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43116"/>
            <a:ext cx="8682442" cy="4757732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Modus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Modus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mode.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disadari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“rata-rata” data </a:t>
            </a:r>
            <a:r>
              <a:rPr lang="en-US" dirty="0" err="1"/>
              <a:t>kualitatif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Definisi</a:t>
            </a:r>
            <a:r>
              <a:rPr lang="en-US" b="1" dirty="0"/>
              <a:t> 3.8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Modus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sekelompok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X</a:t>
            </a:r>
            <a:r>
              <a:rPr lang="en-US" baseline="-25000" dirty="0"/>
              <a:t>1</a:t>
            </a:r>
            <a:r>
              <a:rPr lang="en-US" dirty="0"/>
              <a:t>, X</a:t>
            </a:r>
            <a:r>
              <a:rPr lang="en-US" baseline="-25000" dirty="0"/>
              <a:t>2</a:t>
            </a:r>
            <a:r>
              <a:rPr lang="en-US" dirty="0"/>
              <a:t>, …, X</a:t>
            </a:r>
            <a:r>
              <a:rPr lang="en-US" baseline="-25000" dirty="0"/>
              <a:t>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(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) yang paling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median yang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tunggal</a:t>
            </a:r>
            <a:r>
              <a:rPr lang="en-US" dirty="0"/>
              <a:t> (</a:t>
            </a:r>
            <a:r>
              <a:rPr lang="en-US" dirty="0" err="1"/>
              <a:t>unik</a:t>
            </a:r>
            <a:r>
              <a:rPr lang="en-US" dirty="0"/>
              <a:t>), </a:t>
            </a:r>
            <a:r>
              <a:rPr lang="en-US" dirty="0" err="1"/>
              <a:t>maka</a:t>
            </a:r>
            <a:r>
              <a:rPr lang="en-US" dirty="0"/>
              <a:t> modus </a:t>
            </a:r>
            <a:r>
              <a:rPr lang="en-US" dirty="0" err="1"/>
              <a:t>tidaklah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.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data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modus,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modus.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modus,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modus yang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tunggal</a:t>
            </a:r>
            <a:r>
              <a:rPr lang="en-US" dirty="0"/>
              <a:t> (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). </a:t>
            </a:r>
            <a:r>
              <a:rPr lang="en-US" dirty="0" err="1"/>
              <a:t>Kelompok</a:t>
            </a:r>
            <a:r>
              <a:rPr lang="en-US" dirty="0"/>
              <a:t> data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modus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bimodus</a:t>
            </a:r>
            <a:r>
              <a:rPr lang="en-US" dirty="0"/>
              <a:t> (bimodal), </a:t>
            </a:r>
            <a:r>
              <a:rPr lang="en-US" dirty="0" err="1"/>
              <a:t>kelompok</a:t>
            </a:r>
            <a:r>
              <a:rPr lang="en-US" dirty="0"/>
              <a:t> data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modus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trimodus</a:t>
            </a:r>
            <a:r>
              <a:rPr lang="en-US" dirty="0"/>
              <a:t> (</a:t>
            </a:r>
            <a:r>
              <a:rPr lang="en-US" dirty="0" err="1"/>
              <a:t>trimodal</a:t>
            </a:r>
            <a:r>
              <a:rPr lang="en-US" dirty="0"/>
              <a:t>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seterusnya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36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138652"/>
                <a:ext cx="8682442" cy="475773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b="1" dirty="0"/>
                  <a:t>Modus </a:t>
                </a:r>
                <a:r>
                  <a:rPr lang="en-US" b="1" dirty="0" err="1"/>
                  <a:t>dari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</a:t>
                </a:r>
                <a:r>
                  <a:rPr lang="en-US" b="1" dirty="0" err="1"/>
                  <a:t>Bergolong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</a:t>
                </a:r>
                <a:r>
                  <a:rPr lang="en-US" b="1" dirty="0"/>
                  <a:t>3.9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, b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tepi</a:t>
                </a:r>
                <a:r>
                  <a:rPr lang="en-US" dirty="0"/>
                  <a:t> </a:t>
                </a:r>
                <a:r>
                  <a:rPr lang="en-US" dirty="0" err="1"/>
                  <a:t>bawah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modus, </a:t>
                </a:r>
                <a:r>
                  <a:rPr lang="en-US" i="1" dirty="0"/>
                  <a:t>l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luas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, d</a:t>
                </a:r>
                <a:r>
                  <a:rPr lang="en-US" baseline="-25000" dirty="0"/>
                  <a:t>1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selisih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modus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sebelumnya</a:t>
                </a:r>
                <a:r>
                  <a:rPr lang="en-US" dirty="0"/>
                  <a:t>, </a:t>
                </a:r>
                <a:r>
                  <a:rPr lang="en-US" dirty="0" err="1"/>
                  <a:t>dan</a:t>
                </a:r>
                <a:r>
                  <a:rPr lang="en-US" dirty="0"/>
                  <a:t> d</a:t>
                </a:r>
                <a:r>
                  <a:rPr lang="en-US" baseline="-25000" dirty="0"/>
                  <a:t>2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selisih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modus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sesudahnya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modus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Mo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r>
                        <m:rPr>
                          <m:nor/>
                        </m:rPr>
                        <a:rPr lang="en-US"/>
                        <m:t>b</m:t>
                      </m:r>
                      <m:r>
                        <m:rPr>
                          <m:nor/>
                        </m:rPr>
                        <a:rPr lang="en-US"/>
                        <m:t> + </m:t>
                      </m:r>
                      <m:r>
                        <m:rPr>
                          <m:nor/>
                        </m:rPr>
                        <a:rPr lang="en-US" i="1"/>
                        <m:t>l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d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1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d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1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en-US"/>
                                <m:t>+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d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138652"/>
                <a:ext cx="8682442" cy="4757732"/>
              </a:xfrm>
              <a:blipFill rotWithShape="0">
                <a:blip r:embed="rId2"/>
                <a:stretch>
                  <a:fillRect l="-561" t="-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Tendensi</a:t>
            </a:r>
            <a:r>
              <a:rPr lang="en-GB" dirty="0" smtClean="0"/>
              <a:t> </a:t>
            </a:r>
            <a:r>
              <a:rPr lang="en-GB" dirty="0" err="1" smtClean="0"/>
              <a:t>Sentral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03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/>
                  <a:t>Formula </a:t>
                </a:r>
                <a:r>
                  <a:rPr lang="en-US" dirty="0" err="1"/>
                  <a:t>penghitungan</a:t>
                </a:r>
                <a:r>
                  <a:rPr lang="en-US" dirty="0"/>
                  <a:t> </a:t>
                </a:r>
                <a:r>
                  <a:rPr lang="en-US" dirty="0" err="1"/>
                  <a:t>ukuran</a:t>
                </a:r>
                <a:r>
                  <a:rPr lang="en-US" dirty="0"/>
                  <a:t> </a:t>
                </a:r>
                <a:r>
                  <a:rPr lang="en-US" dirty="0" err="1"/>
                  <a:t>tendensi</a:t>
                </a:r>
                <a:r>
                  <a:rPr lang="en-US" dirty="0"/>
                  <a:t> </a:t>
                </a:r>
                <a:r>
                  <a:rPr lang="en-US" dirty="0" err="1"/>
                  <a:t>sentral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formula </a:t>
                </a:r>
                <a:r>
                  <a:rPr lang="en-US" dirty="0" err="1"/>
                  <a:t>penghitungan</a:t>
                </a:r>
                <a:r>
                  <a:rPr lang="en-US" dirty="0"/>
                  <a:t> </a:t>
                </a:r>
                <a:r>
                  <a:rPr lang="en-US" dirty="0" err="1"/>
                  <a:t>ukuran</a:t>
                </a:r>
                <a:r>
                  <a:rPr lang="en-US" dirty="0"/>
                  <a:t> </a:t>
                </a:r>
                <a:r>
                  <a:rPr lang="en-US" dirty="0" err="1"/>
                  <a:t>tendensi</a:t>
                </a:r>
                <a:r>
                  <a:rPr lang="en-US" dirty="0"/>
                  <a:t> </a:t>
                </a:r>
                <a:r>
                  <a:rPr lang="en-US" dirty="0" err="1"/>
                  <a:t>sentral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.</a:t>
                </a:r>
                <a:endParaRPr lang="en-US" b="1" dirty="0" smtClean="0"/>
              </a:p>
              <a:p>
                <a:r>
                  <a:rPr lang="en-US" b="1" dirty="0" err="1" smtClean="0"/>
                  <a:t>Rerata</a:t>
                </a:r>
                <a:r>
                  <a:rPr lang="en-US" b="1" dirty="0" smtClean="0"/>
                  <a:t> </a:t>
                </a:r>
                <a:r>
                  <a:rPr lang="en-US" b="1" dirty="0" err="1"/>
                  <a:t>Hitung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3.10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n </a:t>
                </a:r>
                <a:r>
                  <a:rPr lang="en-US" dirty="0" err="1"/>
                  <a:t>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/>
                            <m:t>X</m:t>
                          </m:r>
                        </m:e>
                      </m:acc>
                      <m:r>
                        <m:rPr>
                          <m:nor/>
                        </m:rPr>
                        <a:rPr lang="en-US"/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(</a:t>
                </a:r>
                <a:r>
                  <a:rPr lang="en-US" dirty="0" err="1"/>
                  <a:t>baik</a:t>
                </a:r>
                <a:r>
                  <a:rPr lang="en-US" dirty="0"/>
                  <a:t> data </a:t>
                </a:r>
                <a:r>
                  <a:rPr lang="en-US" dirty="0" err="1"/>
                  <a:t>tunggal</a:t>
                </a:r>
                <a:r>
                  <a:rPr lang="en-US" dirty="0"/>
                  <a:t> </a:t>
                </a:r>
                <a:r>
                  <a:rPr lang="en-US" dirty="0" err="1"/>
                  <a:t>maupun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) </a:t>
                </a:r>
                <a:r>
                  <a:rPr lang="en-US" dirty="0" err="1"/>
                  <a:t>menyesuaikan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Definisi</a:t>
                </a:r>
                <a:r>
                  <a:rPr lang="en-US" dirty="0"/>
                  <a:t> 3.10 </a:t>
                </a:r>
                <a:r>
                  <a:rPr lang="en-US" dirty="0" err="1"/>
                  <a:t>tersebut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  <a:blipFill rotWithShape="0">
                <a:blip r:embed="rId2"/>
                <a:stretch>
                  <a:fillRect l="-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Tendensi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Sentral</a:t>
            </a:r>
            <a:r>
              <a:rPr lang="en-GB" dirty="0">
                <a:solidFill>
                  <a:srgbClr val="FFFF00"/>
                </a:solidFill>
              </a:rPr>
              <a:t/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 err="1" smtClean="0">
                <a:solidFill>
                  <a:srgbClr val="FFFF00"/>
                </a:solidFill>
              </a:rPr>
              <a:t>pada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8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85980"/>
            <a:ext cx="8682442" cy="4757732"/>
          </a:xfrm>
        </p:spPr>
        <p:txBody>
          <a:bodyPr>
            <a:normAutofit/>
          </a:bodyPr>
          <a:lstStyle/>
          <a:p>
            <a:r>
              <a:rPr lang="en-US" b="1" dirty="0" err="1"/>
              <a:t>Rerata</a:t>
            </a:r>
            <a:r>
              <a:rPr lang="en-US" b="1" dirty="0"/>
              <a:t> </a:t>
            </a:r>
            <a:r>
              <a:rPr lang="en-US" b="1" dirty="0" err="1"/>
              <a:t>Geometrik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Rerata</a:t>
            </a:r>
            <a:r>
              <a:rPr lang="en-US" b="1" dirty="0"/>
              <a:t> </a:t>
            </a:r>
            <a:r>
              <a:rPr lang="en-US" b="1" dirty="0" err="1"/>
              <a:t>Harmonik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harmonik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harmonik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referensi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dibedakan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harmonik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Modus </a:t>
            </a:r>
            <a:r>
              <a:rPr lang="en-US" b="1" dirty="0" err="1"/>
              <a:t>dan</a:t>
            </a:r>
            <a:r>
              <a:rPr lang="en-US" b="1" dirty="0"/>
              <a:t> Median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Modus </a:t>
            </a:r>
            <a:r>
              <a:rPr lang="en-US" dirty="0" err="1"/>
              <a:t>dan</a:t>
            </a:r>
            <a:r>
              <a:rPr lang="en-US" dirty="0"/>
              <a:t> median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modus </a:t>
            </a:r>
            <a:r>
              <a:rPr lang="en-US" dirty="0" err="1"/>
              <a:t>dan</a:t>
            </a:r>
            <a:r>
              <a:rPr lang="en-US" dirty="0"/>
              <a:t> median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halnya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harmonik</a:t>
            </a:r>
            <a:r>
              <a:rPr lang="en-US" dirty="0"/>
              <a:t>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pembedaan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modus </a:t>
            </a:r>
            <a:r>
              <a:rPr lang="en-US" dirty="0" err="1"/>
              <a:t>dan</a:t>
            </a:r>
            <a:r>
              <a:rPr lang="en-US" dirty="0"/>
              <a:t> median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Tendensi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Sentral</a:t>
            </a:r>
            <a:r>
              <a:rPr lang="en-GB" dirty="0">
                <a:solidFill>
                  <a:srgbClr val="FFFF00"/>
                </a:solidFill>
              </a:rPr>
              <a:t/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 err="1" smtClean="0">
                <a:solidFill>
                  <a:srgbClr val="FFFF00"/>
                </a:solidFill>
              </a:rPr>
              <a:t>pada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28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1928812"/>
            <a:ext cx="8682442" cy="4929188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b="1" dirty="0" err="1"/>
              <a:t>Jangkauan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Jangkauan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rentang</a:t>
            </a:r>
            <a:r>
              <a:rPr lang="en-US" dirty="0"/>
              <a:t>, </a:t>
            </a:r>
            <a:r>
              <a:rPr lang="en-US" dirty="0" err="1"/>
              <a:t>rentangan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i="1" dirty="0"/>
              <a:t>range</a:t>
            </a:r>
            <a:r>
              <a:rPr lang="en-US" dirty="0"/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 err="1"/>
              <a:t>Definisi</a:t>
            </a:r>
            <a:r>
              <a:rPr lang="en-US" b="1" dirty="0"/>
              <a:t> 3.11</a:t>
            </a:r>
            <a:endParaRPr lang="en-US" dirty="0"/>
          </a:p>
          <a:p>
            <a:pPr marL="0" indent="0">
              <a:lnSpc>
                <a:spcPct val="160000"/>
              </a:lnSpc>
              <a:buNone/>
            </a:pPr>
            <a:r>
              <a:rPr lang="en-US" dirty="0" err="1"/>
              <a:t>Jangkauan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X</a:t>
            </a:r>
            <a:r>
              <a:rPr lang="en-US" baseline="-25000" dirty="0"/>
              <a:t>1</a:t>
            </a:r>
            <a:r>
              <a:rPr lang="en-US" dirty="0"/>
              <a:t>, X</a:t>
            </a:r>
            <a:r>
              <a:rPr lang="en-US" baseline="-25000" dirty="0"/>
              <a:t>2</a:t>
            </a:r>
            <a:r>
              <a:rPr lang="en-US" dirty="0"/>
              <a:t>, …, X</a:t>
            </a:r>
            <a:r>
              <a:rPr lang="en-US" baseline="-25000" dirty="0"/>
              <a:t>N</a:t>
            </a:r>
            <a:r>
              <a:rPr lang="en-US" dirty="0"/>
              <a:t>,</a:t>
            </a:r>
            <a:r>
              <a:rPr lang="en-US" baseline="-25000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J,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selisih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terbesar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terkecil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dirumuskan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J = </a:t>
            </a:r>
            <a:r>
              <a:rPr lang="en-US" dirty="0" err="1"/>
              <a:t>X</a:t>
            </a:r>
            <a:r>
              <a:rPr lang="en-US" baseline="-25000" dirty="0" err="1"/>
              <a:t>maks</a:t>
            </a:r>
            <a:r>
              <a:rPr lang="en-US" dirty="0"/>
              <a:t> – </a:t>
            </a:r>
            <a:r>
              <a:rPr lang="en-US" dirty="0" err="1"/>
              <a:t>X</a:t>
            </a:r>
            <a:r>
              <a:rPr lang="en-US" baseline="-25000" dirty="0" err="1"/>
              <a:t>min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jangkauan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dispersi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,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menguraikan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terbesar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yang </a:t>
            </a:r>
            <a:r>
              <a:rPr lang="en-US" dirty="0" err="1"/>
              <a:t>terkecil</a:t>
            </a:r>
            <a:r>
              <a:rPr lang="en-US" dirty="0"/>
              <a:t>.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mudahnya</a:t>
            </a:r>
            <a:r>
              <a:rPr lang="en-US" dirty="0"/>
              <a:t> </a:t>
            </a:r>
            <a:r>
              <a:rPr lang="en-US" dirty="0" err="1"/>
              <a:t>dihitung</a:t>
            </a:r>
            <a:r>
              <a:rPr lang="en-US" dirty="0"/>
              <a:t>, </a:t>
            </a:r>
            <a:r>
              <a:rPr lang="en-US" dirty="0" err="1"/>
              <a:t>jangkauan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menyebar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jangkauan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menyebar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Dispersi</a:t>
            </a:r>
            <a:r>
              <a:rPr lang="en-GB" dirty="0" smtClean="0"/>
              <a:t> </a:t>
            </a:r>
            <a:r>
              <a:rPr lang="en-GB" dirty="0" err="1"/>
              <a:t>p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33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</p:spPr>
            <p:txBody>
              <a:bodyPr>
                <a:noAutofit/>
              </a:bodyPr>
              <a:lstStyle/>
              <a:p>
                <a:r>
                  <a:rPr lang="en-US" b="1" dirty="0" err="1"/>
                  <a:t>Rerata</a:t>
                </a:r>
                <a:r>
                  <a:rPr lang="en-US" b="1" dirty="0"/>
                  <a:t> </a:t>
                </a:r>
                <a:r>
                  <a:rPr lang="en-US" b="1" dirty="0" err="1"/>
                  <a:t>Deviasi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diketahui</a:t>
                </a:r>
                <a:r>
                  <a:rPr lang="en-US" dirty="0"/>
                  <a:t> N </a:t>
                </a:r>
                <a:r>
                  <a:rPr lang="en-US" dirty="0" err="1"/>
                  <a:t>buah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X</a:t>
                </a:r>
                <a:r>
                  <a:rPr lang="en-US" baseline="-25000" dirty="0"/>
                  <a:t>N</a:t>
                </a:r>
                <a:r>
                  <a:rPr lang="en-US" dirty="0"/>
                  <a:t>. </a:t>
                </a: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 µ.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µ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µ. </a:t>
                </a:r>
                <a:r>
                  <a:rPr lang="en-US" dirty="0" err="1"/>
                  <a:t>Perhatikanlah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harus</a:t>
                </a:r>
                <a:r>
                  <a:rPr lang="en-US" dirty="0"/>
                  <a:t> </a:t>
                </a:r>
                <a:r>
                  <a:rPr lang="en-US" dirty="0" err="1"/>
                  <a:t>bertanda</a:t>
                </a:r>
                <a:r>
                  <a:rPr lang="en-US" dirty="0"/>
                  <a:t> </a:t>
                </a:r>
                <a:r>
                  <a:rPr lang="en-US" dirty="0" err="1"/>
                  <a:t>nonnegatif</a:t>
                </a:r>
                <a:r>
                  <a:rPr lang="en-US" dirty="0"/>
                  <a:t>. </a:t>
                </a:r>
                <a:r>
                  <a:rPr lang="en-US" dirty="0" err="1"/>
                  <a:t>Oleh</a:t>
                </a:r>
                <a:r>
                  <a:rPr lang="en-US" dirty="0"/>
                  <a:t> </a:t>
                </a:r>
                <a:r>
                  <a:rPr lang="en-US" dirty="0" err="1"/>
                  <a:t>karenanya</a:t>
                </a:r>
                <a:r>
                  <a:rPr lang="en-US" dirty="0"/>
                  <a:t>,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tanda</a:t>
                </a:r>
                <a:r>
                  <a:rPr lang="en-US" dirty="0"/>
                  <a:t> </a:t>
                </a:r>
                <a:r>
                  <a:rPr lang="en-US" dirty="0" err="1"/>
                  <a:t>harga</a:t>
                </a:r>
                <a:r>
                  <a:rPr lang="en-US" dirty="0"/>
                  <a:t> </a:t>
                </a:r>
                <a:r>
                  <a:rPr lang="en-US" dirty="0" err="1"/>
                  <a:t>mutlak</a:t>
                </a:r>
                <a:r>
                  <a:rPr lang="en-US" dirty="0"/>
                  <a:t>, </a:t>
                </a:r>
                <a:r>
                  <a:rPr lang="en-US" dirty="0" err="1" smtClean="0"/>
                  <a:t>yaitu|X</a:t>
                </a:r>
                <a:r>
                  <a:rPr lang="en-US" baseline="-25000" dirty="0" err="1" smtClean="0"/>
                  <a:t>i</a:t>
                </a:r>
                <a:r>
                  <a:rPr lang="en-US" dirty="0" smtClean="0"/>
                  <a:t> </a:t>
                </a:r>
                <a:r>
                  <a:rPr lang="en-US" dirty="0"/>
                  <a:t>– µ|.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deviasi-deviasi</a:t>
                </a:r>
                <a:r>
                  <a:rPr lang="en-US" dirty="0"/>
                  <a:t> yang </a:t>
                </a:r>
                <a:r>
                  <a:rPr lang="en-US" dirty="0" err="1"/>
                  <a:t>bersesuaian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setiap</a:t>
                </a:r>
                <a:r>
                  <a:rPr lang="en-US" dirty="0"/>
                  <a:t> X</a:t>
                </a:r>
                <a:r>
                  <a:rPr lang="en-US" baseline="-25000" dirty="0"/>
                  <a:t>i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3.12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X</a:t>
                </a:r>
                <a:r>
                  <a:rPr lang="en-US" baseline="-25000" dirty="0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RD,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RD</m:t>
                      </m:r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μ</m:t>
                                  </m:r>
                                </m:e>
                              </m:d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  <a:blipFill rotWithShape="0">
                <a:blip r:embed="rId2"/>
                <a:stretch>
                  <a:fillRect l="-561" t="-6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Dispersi</a:t>
            </a:r>
            <a:r>
              <a:rPr lang="en-GB" dirty="0" smtClean="0"/>
              <a:t> </a:t>
            </a:r>
            <a:r>
              <a:rPr lang="en-GB" dirty="0" err="1"/>
              <a:t>p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95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14524"/>
                <a:ext cx="8682442" cy="4757732"/>
              </a:xfrm>
            </p:spPr>
            <p:txBody>
              <a:bodyPr>
                <a:noAutofit/>
              </a:bodyPr>
              <a:lstStyle/>
              <a:p>
                <a:r>
                  <a:rPr lang="en-US" b="1" dirty="0" err="1"/>
                  <a:t>Variansi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Variansi</a:t>
                </a:r>
                <a:r>
                  <a:rPr lang="en-US" dirty="0"/>
                  <a:t> (</a:t>
                </a:r>
                <a:r>
                  <a:rPr lang="en-US" i="1" dirty="0"/>
                  <a:t>variance</a:t>
                </a:r>
                <a:r>
                  <a:rPr lang="en-US" dirty="0"/>
                  <a:t>) </a:t>
                </a:r>
                <a:r>
                  <a:rPr lang="en-US" dirty="0" err="1"/>
                  <a:t>disebut</a:t>
                </a:r>
                <a:r>
                  <a:rPr lang="en-US" dirty="0"/>
                  <a:t> pula </a:t>
                </a:r>
                <a:r>
                  <a:rPr lang="en-US" dirty="0" err="1"/>
                  <a:t>varian</a:t>
                </a:r>
                <a:r>
                  <a:rPr lang="en-US" dirty="0"/>
                  <a:t>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ragam</a:t>
                </a:r>
                <a:r>
                  <a:rPr lang="en-US" dirty="0"/>
                  <a:t>.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ukuran</a:t>
                </a:r>
                <a:r>
                  <a:rPr lang="en-US" dirty="0"/>
                  <a:t> </a:t>
                </a:r>
                <a:r>
                  <a:rPr lang="en-US" dirty="0" err="1"/>
                  <a:t>dispersi</a:t>
                </a:r>
                <a:r>
                  <a:rPr lang="en-US" dirty="0"/>
                  <a:t> yang </a:t>
                </a:r>
                <a:r>
                  <a:rPr lang="en-US" dirty="0" err="1"/>
                  <a:t>sangat</a:t>
                </a:r>
                <a:r>
                  <a:rPr lang="en-US" dirty="0"/>
                  <a:t> </a:t>
                </a:r>
                <a:r>
                  <a:rPr lang="en-US" dirty="0" err="1"/>
                  <a:t>terkenal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sering</a:t>
                </a:r>
                <a:r>
                  <a:rPr lang="en-US" dirty="0"/>
                  <a:t> </a:t>
                </a:r>
                <a:r>
                  <a:rPr lang="en-US" dirty="0" err="1"/>
                  <a:t>digunakan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praktik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3.13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X</a:t>
                </a:r>
                <a:r>
                  <a:rPr lang="en-US" baseline="-25000" dirty="0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σ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:r>
                  <a:rPr lang="en-US" dirty="0" err="1" smtClean="0"/>
                  <a:t>didefinisikan</a:t>
                </a:r>
                <a:r>
                  <a:rPr lang="en-US" dirty="0" smtClean="0"/>
                  <a:t>:</a:t>
                </a:r>
                <a:endParaRPr lang="en-US" dirty="0"/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μ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b="1" dirty="0"/>
                  <a:t>Teorema 3.1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X</a:t>
                </a:r>
                <a:r>
                  <a:rPr lang="en-US" baseline="-25000" dirty="0"/>
                  <a:t>N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σ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</m:e>
                                  </m:nary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N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14524"/>
                <a:ext cx="8682442" cy="4757732"/>
              </a:xfrm>
              <a:blipFill rotWithShape="0">
                <a:blip r:embed="rId2"/>
                <a:stretch>
                  <a:fillRect l="-561" t="-6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Dispersi</a:t>
            </a:r>
            <a:r>
              <a:rPr lang="en-GB" dirty="0" smtClean="0"/>
              <a:t> </a:t>
            </a:r>
            <a:r>
              <a:rPr lang="en-GB" dirty="0" err="1"/>
              <a:t>p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34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Variansi</a:t>
                </a:r>
                <a:r>
                  <a:rPr lang="en-US" b="1" dirty="0"/>
                  <a:t> </a:t>
                </a:r>
                <a:r>
                  <a:rPr lang="en-US" b="1" dirty="0" err="1"/>
                  <a:t>pada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Tunggal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</a:t>
                </a:r>
                <a:r>
                  <a:rPr lang="en-US" b="1" dirty="0"/>
                  <a:t>3.14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tunggal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variansinya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e>
                          </m:nary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μ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b="1" dirty="0"/>
                  <a:t>Teorema 3.2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tunggal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fX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fX</m:t>
                                      </m:r>
                                    </m:e>
                                  </m:nary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N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  <a:blipFill rotWithShape="0">
                <a:blip r:embed="rId2"/>
                <a:stretch>
                  <a:fillRect l="-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Dispersi</a:t>
            </a:r>
            <a:r>
              <a:rPr lang="en-GB" dirty="0" smtClean="0"/>
              <a:t> </a:t>
            </a:r>
            <a:r>
              <a:rPr lang="en-GB" dirty="0" err="1"/>
              <a:t>p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60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114556"/>
                <a:ext cx="8682442" cy="4757732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b="1" dirty="0" err="1"/>
                  <a:t>Variansi</a:t>
                </a:r>
                <a:r>
                  <a:rPr lang="en-US" b="1" dirty="0"/>
                  <a:t> </a:t>
                </a:r>
                <a:r>
                  <a:rPr lang="en-US" b="1" dirty="0" err="1"/>
                  <a:t>pada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</a:t>
                </a:r>
                <a:r>
                  <a:rPr lang="en-US" b="1" dirty="0" err="1"/>
                  <a:t>Bergolong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3.15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titik</a:t>
                </a:r>
                <a:r>
                  <a:rPr lang="en-US" dirty="0"/>
                  <a:t> </a:t>
                </a:r>
                <a:r>
                  <a:rPr lang="en-US" dirty="0" err="1"/>
                  <a:t>tengah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variansinya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μ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 smtClean="0"/>
                  <a:t>Teorema</a:t>
                </a:r>
                <a:r>
                  <a:rPr lang="en-US" b="1" dirty="0" smtClean="0"/>
                  <a:t> 3.3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tunggal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fX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fX</m:t>
                                      </m:r>
                                    </m:e>
                                  </m:nary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N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114556"/>
                <a:ext cx="8682442" cy="4757732"/>
              </a:xfrm>
              <a:blipFill rotWithShape="0">
                <a:blip r:embed="rId2"/>
                <a:stretch>
                  <a:fillRect l="-561" t="-14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Dispersi</a:t>
            </a:r>
            <a:r>
              <a:rPr lang="en-GB" dirty="0" smtClean="0"/>
              <a:t> </a:t>
            </a:r>
            <a:r>
              <a:rPr lang="en-GB" dirty="0" err="1"/>
              <a:t>p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61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err="1"/>
                  <a:t>Deviasi</a:t>
                </a:r>
                <a:r>
                  <a:rPr lang="en-US" b="1" dirty="0"/>
                  <a:t> Baku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sering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simpangan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simpangan</a:t>
                </a:r>
                <a:r>
                  <a:rPr lang="en-US" dirty="0"/>
                  <a:t> </a:t>
                </a:r>
                <a:r>
                  <a:rPr lang="en-US" dirty="0" err="1"/>
                  <a:t>standar</a:t>
                </a:r>
                <a:r>
                  <a:rPr lang="en-US" dirty="0"/>
                  <a:t>.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</a:t>
                </a:r>
                <a:r>
                  <a:rPr lang="en-US" dirty="0" err="1"/>
                  <a:t>ukuran</a:t>
                </a:r>
                <a:r>
                  <a:rPr lang="en-US" dirty="0"/>
                  <a:t> </a:t>
                </a:r>
                <a:r>
                  <a:rPr lang="en-US" dirty="0" err="1"/>
                  <a:t>dispersi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yang </a:t>
                </a:r>
                <a:r>
                  <a:rPr lang="en-US" dirty="0" err="1"/>
                  <a:t>banyak</a:t>
                </a:r>
                <a:r>
                  <a:rPr lang="en-US" dirty="0"/>
                  <a:t> </a:t>
                </a:r>
                <a:r>
                  <a:rPr lang="en-US" dirty="0" err="1"/>
                  <a:t>digunakan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praktik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3.16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σ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σ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  <a:blipFill rotWithShape="0">
                <a:blip r:embed="rId2"/>
                <a:stretch>
                  <a:fillRect l="-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Dispersi</a:t>
            </a:r>
            <a:r>
              <a:rPr lang="en-GB" dirty="0" smtClean="0"/>
              <a:t> </a:t>
            </a:r>
            <a:r>
              <a:rPr lang="en-GB" dirty="0" err="1"/>
              <a:t>p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14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err="1"/>
                  <a:t>Jangkauan</a:t>
                </a:r>
                <a:r>
                  <a:rPr lang="en-US" b="1" dirty="0"/>
                  <a:t> </a:t>
                </a:r>
                <a:r>
                  <a:rPr lang="en-US" b="1" dirty="0" err="1"/>
                  <a:t>dan</a:t>
                </a:r>
                <a:r>
                  <a:rPr lang="en-US" b="1" dirty="0"/>
                  <a:t> </a:t>
                </a:r>
                <a:r>
                  <a:rPr lang="en-US" b="1" dirty="0" err="1"/>
                  <a:t>Rerata</a:t>
                </a:r>
                <a:r>
                  <a:rPr lang="en-US" b="1" dirty="0"/>
                  <a:t> </a:t>
                </a:r>
                <a:r>
                  <a:rPr lang="en-US" b="1" dirty="0" err="1"/>
                  <a:t>Deviasi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jangkauan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, formula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menghitungnya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cara</a:t>
                </a:r>
                <a:r>
                  <a:rPr lang="en-US" dirty="0"/>
                  <a:t> </a:t>
                </a:r>
                <a:r>
                  <a:rPr lang="en-US" dirty="0" err="1"/>
                  <a:t>menghitungnya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. </a:t>
                </a:r>
                <a:r>
                  <a:rPr lang="en-US" dirty="0" err="1"/>
                  <a:t>Lambang</a:t>
                </a:r>
                <a:r>
                  <a:rPr lang="en-US" dirty="0"/>
                  <a:t> yang </a:t>
                </a:r>
                <a:r>
                  <a:rPr lang="en-US" dirty="0" err="1"/>
                  <a:t>digunakannyapun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b="1" dirty="0" err="1"/>
                  <a:t>Variansi</a:t>
                </a:r>
                <a:endParaRPr lang="en-US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, formula </a:t>
                </a:r>
                <a:r>
                  <a:rPr lang="en-US" dirty="0" err="1"/>
                  <a:t>maupun</a:t>
                </a:r>
                <a:r>
                  <a:rPr lang="en-US" dirty="0"/>
                  <a:t> </a:t>
                </a:r>
                <a:r>
                  <a:rPr lang="en-US" dirty="0" err="1"/>
                  <a:t>lambangnya</a:t>
                </a:r>
                <a:r>
                  <a:rPr lang="en-US" dirty="0"/>
                  <a:t> </a:t>
                </a:r>
                <a:r>
                  <a:rPr lang="en-US" dirty="0" err="1"/>
                  <a:t>dibedakan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.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σ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sedangkan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. Di </a:t>
                </a:r>
                <a:r>
                  <a:rPr lang="en-US" dirty="0" err="1"/>
                  <a:t>sisi</a:t>
                </a:r>
                <a:r>
                  <a:rPr lang="en-US" dirty="0"/>
                  <a:t> lain,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43116"/>
                <a:ext cx="8682442" cy="4757732"/>
              </a:xfrm>
              <a:blipFill rotWithShape="0">
                <a:blip r:embed="rId2"/>
                <a:stretch>
                  <a:fillRect l="-561" r="-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13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71678"/>
                <a:ext cx="8682442" cy="4900610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3.17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1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b="0" i="0" smtClean="0"/>
                            <m:t>s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m:rPr>
                                              <m:nor/>
                                            </m:rPr>
                                            <a:rPr lang="en-US"/>
                                            <m:t>X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/>
                            <m:t>n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GB" b="0" i="0" smtClean="0"/>
                            <m:t>1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Perhatikan</a:t>
                </a:r>
                <a:r>
                  <a:rPr lang="en-US" dirty="0"/>
                  <a:t> </a:t>
                </a:r>
                <a:r>
                  <a:rPr lang="en-US" dirty="0" err="1"/>
                  <a:t>definisi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(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Definisi</a:t>
                </a:r>
                <a:r>
                  <a:rPr lang="en-US" dirty="0"/>
                  <a:t> 3.13)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definisi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(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Definisi</a:t>
                </a:r>
                <a:r>
                  <a:rPr lang="en-US" dirty="0"/>
                  <a:t> 3.17). </a:t>
                </a:r>
                <a:r>
                  <a:rPr lang="en-US" dirty="0" err="1" smtClean="0"/>
                  <a:t>Keduanya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berbeda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pembaginya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Kalau</a:t>
                </a:r>
                <a:r>
                  <a:rPr lang="en-US" dirty="0" smtClean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, </a:t>
                </a:r>
                <a:r>
                  <a:rPr lang="en-US" dirty="0" err="1"/>
                  <a:t>pembaginya</a:t>
                </a:r>
                <a:r>
                  <a:rPr lang="en-US" dirty="0"/>
                  <a:t> N,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, </a:t>
                </a:r>
                <a:r>
                  <a:rPr lang="en-US" dirty="0" err="1" smtClean="0"/>
                  <a:t>pembaginya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smtClean="0"/>
                  <a:t>n </a:t>
                </a:r>
                <a:r>
                  <a:rPr lang="en-US" dirty="0"/>
                  <a:t>– 1. </a:t>
                </a:r>
                <a:r>
                  <a:rPr lang="en-US" dirty="0" err="1"/>
                  <a:t>Mengapa</a:t>
                </a:r>
                <a:r>
                  <a:rPr lang="en-US" dirty="0"/>
                  <a:t> </a:t>
                </a:r>
                <a:r>
                  <a:rPr lang="en-US" dirty="0" err="1"/>
                  <a:t>begitu</a:t>
                </a:r>
                <a:r>
                  <a:rPr lang="en-US" dirty="0" smtClean="0"/>
                  <a:t>?</a:t>
                </a:r>
                <a:endParaRPr lang="en-US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3.4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b="0" i="0" smtClean="0"/>
                            <m:t>s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</m:e>
                                  </m:nary>
                                </m:e>
                              </m:d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m:rPr>
                              <m:nor/>
                            </m:rPr>
                            <a:rPr lang="en-US"/>
                            <m:t>(</m:t>
                          </m:r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71678"/>
                <a:ext cx="8682442" cy="4900610"/>
              </a:xfrm>
              <a:blipFill rotWithShape="0">
                <a:blip r:embed="rId2"/>
                <a:stretch>
                  <a:fillRect l="-421" t="-871" r="-1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1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100270"/>
                <a:ext cx="8682442" cy="490061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b="1" dirty="0" err="1"/>
                  <a:t>Variansi</a:t>
                </a:r>
                <a:r>
                  <a:rPr lang="en-US" b="1" dirty="0"/>
                  <a:t> </a:t>
                </a:r>
                <a:r>
                  <a:rPr lang="en-US" b="1" dirty="0" err="1"/>
                  <a:t>pada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Tunggal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</a:t>
                </a:r>
                <a:r>
                  <a:rPr lang="en-US" b="1" dirty="0"/>
                  <a:t>3.18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data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tunggal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variansinya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s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e>
                          </m:nary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acc>
                                    <m:accPr>
                                      <m:chr m:val="̅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</m:e>
                                  </m:acc>
                                </m:e>
                              </m:d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3.5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data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tunggal</a:t>
                </a:r>
                <a:r>
                  <a:rPr lang="en-US" dirty="0"/>
                  <a:t> (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)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s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fX</m:t>
                                      </m:r>
                                    </m:e>
                                  </m:nary>
                                </m:e>
                              </m:d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m:rPr>
                              <m:nor/>
                            </m:rPr>
                            <a:rPr lang="en-US"/>
                            <m:t>(</m:t>
                          </m:r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100270"/>
                <a:ext cx="8682442" cy="4900610"/>
              </a:xfrm>
              <a:blipFill rotWithShape="0">
                <a:blip r:embed="rId2"/>
                <a:stretch>
                  <a:fillRect l="-561" t="-7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45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85982"/>
                <a:ext cx="8682442" cy="4900610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b="1" dirty="0" err="1"/>
                  <a:t>Variansi</a:t>
                </a:r>
                <a:r>
                  <a:rPr lang="en-US" b="1" dirty="0"/>
                  <a:t> </a:t>
                </a:r>
                <a:r>
                  <a:rPr lang="en-US" b="1" dirty="0" err="1"/>
                  <a:t>pada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</a:t>
                </a:r>
                <a:r>
                  <a:rPr lang="en-US" b="1" dirty="0" err="1"/>
                  <a:t>Bergolong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</a:t>
                </a:r>
                <a:r>
                  <a:rPr lang="en-US" b="1" dirty="0"/>
                  <a:t>3.19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data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titik</a:t>
                </a:r>
                <a:r>
                  <a:rPr lang="en-US" dirty="0"/>
                  <a:t> </a:t>
                </a:r>
                <a:r>
                  <a:rPr lang="en-US" dirty="0" err="1"/>
                  <a:t>tengah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variansinya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s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e>
                          </m:nary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acc>
                                    <m:accPr>
                                      <m:chr m:val="̅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</m:e>
                                  </m:acc>
                                </m:e>
                              </m:d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3.6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data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 (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titik</a:t>
                </a:r>
                <a:r>
                  <a:rPr lang="en-US" dirty="0"/>
                  <a:t> </a:t>
                </a:r>
                <a:r>
                  <a:rPr lang="en-US" dirty="0" err="1"/>
                  <a:t>tengah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f</a:t>
                </a:r>
                <a:r>
                  <a:rPr lang="en-US" baseline="-25000" dirty="0"/>
                  <a:t>i</a:t>
                </a:r>
                <a:r>
                  <a:rPr lang="en-US" dirty="0"/>
                  <a:t>)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s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fX</m:t>
                                      </m:r>
                                    </m:e>
                                  </m:nary>
                                </m:e>
                              </m:d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m:rPr>
                              <m:nor/>
                            </m:rPr>
                            <a:rPr lang="en-US"/>
                            <m:t>(</m:t>
                          </m:r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85982"/>
                <a:ext cx="8682442" cy="4900610"/>
              </a:xfrm>
              <a:blipFill rotWithShape="0">
                <a:blip r:embed="rId2"/>
                <a:stretch>
                  <a:fillRect l="-561" t="-1244" r="-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82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85982"/>
                <a:ext cx="8682442" cy="490061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err="1"/>
                  <a:t>Deviasi</a:t>
                </a:r>
                <a:r>
                  <a:rPr lang="en-US" b="1" dirty="0"/>
                  <a:t> Baku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3.20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s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s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85982"/>
                <a:ext cx="8682442" cy="4900610"/>
              </a:xfrm>
              <a:blipFill rotWithShape="0">
                <a:blip r:embed="rId2"/>
                <a:stretch>
                  <a:fillRect l="-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77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57390"/>
                <a:ext cx="8682442" cy="4900610"/>
              </a:xfrm>
            </p:spPr>
            <p:txBody>
              <a:bodyPr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err="1" smtClean="0"/>
                  <a:t>Bilangan</a:t>
                </a:r>
                <a:r>
                  <a:rPr lang="en-US" b="1" dirty="0" smtClean="0"/>
                  <a:t> Baku</a:t>
                </a:r>
                <a:endParaRPr lang="en-US" dirty="0" smtClean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 smtClean="0"/>
                  <a:t>Ukuran</a:t>
                </a:r>
                <a:r>
                  <a:rPr lang="en-US" dirty="0" smtClean="0"/>
                  <a:t> </a:t>
                </a:r>
                <a:r>
                  <a:rPr lang="en-US" dirty="0" err="1"/>
                  <a:t>dispersi</a:t>
                </a:r>
                <a:r>
                  <a:rPr lang="en-US" dirty="0"/>
                  <a:t> yang </a:t>
                </a:r>
                <a:r>
                  <a:rPr lang="en-US" dirty="0" err="1"/>
                  <a:t>dibicarakan</a:t>
                </a:r>
                <a:r>
                  <a:rPr lang="en-US" dirty="0"/>
                  <a:t> di </a:t>
                </a:r>
                <a:r>
                  <a:rPr lang="en-US" dirty="0" err="1"/>
                  <a:t>muka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ukuran</a:t>
                </a:r>
                <a:r>
                  <a:rPr lang="en-US" dirty="0"/>
                  <a:t> </a:t>
                </a:r>
                <a:r>
                  <a:rPr lang="en-US" dirty="0" err="1"/>
                  <a:t>dispersi</a:t>
                </a:r>
                <a:r>
                  <a:rPr lang="en-US" dirty="0"/>
                  <a:t> </a:t>
                </a:r>
                <a:r>
                  <a:rPr lang="en-US" dirty="0" err="1"/>
                  <a:t>bagi</a:t>
                </a:r>
                <a:r>
                  <a:rPr lang="en-US" dirty="0"/>
                  <a:t> </a:t>
                </a:r>
                <a:r>
                  <a:rPr lang="en-US" dirty="0" err="1"/>
                  <a:t>kelompok</a:t>
                </a:r>
                <a:r>
                  <a:rPr lang="en-US" dirty="0"/>
                  <a:t> data.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menunjukkan</a:t>
                </a:r>
                <a:r>
                  <a:rPr lang="en-US" dirty="0"/>
                  <a:t> </a:t>
                </a:r>
                <a:r>
                  <a:rPr lang="en-US" dirty="0" err="1"/>
                  <a:t>seberapa</a:t>
                </a:r>
                <a:r>
                  <a:rPr lang="en-US" dirty="0"/>
                  <a:t> </a:t>
                </a:r>
                <a:r>
                  <a:rPr lang="en-US" dirty="0" err="1"/>
                  <a:t>jauh</a:t>
                </a:r>
                <a:r>
                  <a:rPr lang="en-US" dirty="0"/>
                  <a:t> </a:t>
                </a:r>
                <a:r>
                  <a:rPr lang="en-US" dirty="0" err="1"/>
                  <a:t>sebuah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</a:t>
                </a:r>
                <a:r>
                  <a:rPr lang="en-US" dirty="0" err="1"/>
                  <a:t>menyimpang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reratanya</a:t>
                </a:r>
                <a:r>
                  <a:rPr lang="en-US" dirty="0"/>
                  <a:t>, </a:t>
                </a:r>
                <a:r>
                  <a:rPr lang="en-US" dirty="0" err="1"/>
                  <a:t>dikembangkan</a:t>
                </a:r>
                <a:r>
                  <a:rPr lang="en-US" dirty="0"/>
                  <a:t> </a:t>
                </a:r>
                <a:r>
                  <a:rPr lang="en-US" dirty="0" err="1"/>
                  <a:t>pengertian</a:t>
                </a:r>
                <a:r>
                  <a:rPr lang="en-US" dirty="0"/>
                  <a:t> </a:t>
                </a:r>
                <a:r>
                  <a:rPr lang="en-US" dirty="0" err="1"/>
                  <a:t>bilangan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. </a:t>
                </a:r>
                <a:r>
                  <a:rPr lang="en-US" dirty="0" err="1"/>
                  <a:t>Bilangan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(</a:t>
                </a:r>
                <a:r>
                  <a:rPr lang="en-US" dirty="0" err="1"/>
                  <a:t>bilangan</a:t>
                </a:r>
                <a:r>
                  <a:rPr lang="en-US" dirty="0"/>
                  <a:t> </a:t>
                </a:r>
                <a:r>
                  <a:rPr lang="en-US" dirty="0" err="1"/>
                  <a:t>terstandar</a:t>
                </a:r>
                <a:r>
                  <a:rPr lang="en-US" dirty="0"/>
                  <a:t>, </a:t>
                </a:r>
                <a:r>
                  <a:rPr lang="en-US" dirty="0" err="1"/>
                  <a:t>skor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) </a:t>
                </a:r>
                <a:r>
                  <a:rPr lang="en-US" dirty="0" err="1"/>
                  <a:t>merupakan</a:t>
                </a:r>
                <a:r>
                  <a:rPr lang="en-US" dirty="0"/>
                  <a:t> </a:t>
                </a:r>
                <a:r>
                  <a:rPr lang="en-US" dirty="0" err="1"/>
                  <a:t>ukuran</a:t>
                </a:r>
                <a:r>
                  <a:rPr lang="en-US" dirty="0"/>
                  <a:t> </a:t>
                </a:r>
                <a:r>
                  <a:rPr lang="en-US" dirty="0" err="1"/>
                  <a:t>dispersi</a:t>
                </a:r>
                <a:r>
                  <a:rPr lang="en-US" dirty="0"/>
                  <a:t> yang </a:t>
                </a:r>
                <a:r>
                  <a:rPr lang="en-US" dirty="0" err="1"/>
                  <a:t>bersifat</a:t>
                </a:r>
                <a:r>
                  <a:rPr lang="en-US" dirty="0"/>
                  <a:t> individual.</a:t>
                </a:r>
              </a:p>
              <a:p>
                <a:pPr marL="0" indent="0"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3.21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berukuran</a:t>
                </a:r>
                <a:r>
                  <a:rPr lang="en-US" dirty="0"/>
                  <a:t> n, </a:t>
                </a:r>
                <a:r>
                  <a:rPr lang="en-US" dirty="0" err="1"/>
                  <a:t>nilai-nilai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baseline="-25000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s,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bilangan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X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z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i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i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acc>
                            <m:accPr>
                              <m:chr m:val="̅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acc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s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, </m:t>
                      </m:r>
                      <m:r>
                        <m:rPr>
                          <m:nor/>
                        </m:rPr>
                        <a:rPr lang="en-US"/>
                        <m:t>untuk</m:t>
                      </m:r>
                      <m:r>
                        <m:rPr>
                          <m:nor/>
                        </m:rPr>
                        <a:rPr lang="en-US"/>
                        <m:t> </m:t>
                      </m:r>
                      <m:r>
                        <m:rPr>
                          <m:nor/>
                        </m:rPr>
                        <a:rPr lang="en-US"/>
                        <m:t>i</m:t>
                      </m:r>
                      <m:r>
                        <m:rPr>
                          <m:nor/>
                        </m:rPr>
                        <a:rPr lang="en-US"/>
                        <m:t> = 1, 2, …, </m:t>
                      </m:r>
                      <m:r>
                        <m:rPr>
                          <m:nor/>
                        </m:rPr>
                        <a:rPr lang="en-US"/>
                        <m:t>n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57390"/>
                <a:ext cx="8682442" cy="4900610"/>
              </a:xfrm>
              <a:blipFill rotWithShape="0">
                <a:blip r:embed="rId2"/>
                <a:stretch>
                  <a:fillRect l="-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26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85982"/>
            <a:ext cx="8682442" cy="490061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 smtClean="0"/>
              <a:t>Teorema</a:t>
            </a:r>
            <a:r>
              <a:rPr lang="en-US" b="1" dirty="0" smtClean="0"/>
              <a:t> 3.7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83" y="2562444"/>
            <a:ext cx="2342857" cy="3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98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85982"/>
                <a:ext cx="8682442" cy="490061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err="1" smtClean="0"/>
                  <a:t>Koefisien</a:t>
                </a:r>
                <a:r>
                  <a:rPr lang="en-US" b="1" dirty="0" smtClean="0"/>
                  <a:t> </a:t>
                </a:r>
                <a:r>
                  <a:rPr lang="en-US" b="1" dirty="0" err="1" smtClean="0"/>
                  <a:t>Variasi</a:t>
                </a:r>
                <a:endParaRPr lang="en-US" dirty="0" smtClean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 smtClean="0"/>
                  <a:t>Koefisien</a:t>
                </a:r>
                <a:r>
                  <a:rPr lang="en-US" dirty="0" smtClean="0"/>
                  <a:t> </a:t>
                </a:r>
                <a:r>
                  <a:rPr lang="en-US" dirty="0" err="1"/>
                  <a:t>variasi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pula </a:t>
                </a: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dispersi</a:t>
                </a:r>
                <a:r>
                  <a:rPr lang="en-US" dirty="0"/>
                  <a:t>. </a:t>
                </a: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</a:t>
                </a:r>
                <a:r>
                  <a:rPr lang="en-US" dirty="0" err="1"/>
                  <a:t>ukuran</a:t>
                </a:r>
                <a:r>
                  <a:rPr lang="en-US" dirty="0"/>
                  <a:t> </a:t>
                </a:r>
                <a:r>
                  <a:rPr lang="en-US" dirty="0" err="1"/>
                  <a:t>dispersi</a:t>
                </a:r>
                <a:r>
                  <a:rPr lang="en-US" dirty="0"/>
                  <a:t> yang lain, di </a:t>
                </a:r>
                <a:r>
                  <a:rPr lang="en-US" dirty="0" err="1"/>
                  <a:t>samping</a:t>
                </a:r>
                <a:r>
                  <a:rPr lang="en-US" dirty="0"/>
                  <a:t> </a:t>
                </a:r>
                <a:r>
                  <a:rPr lang="en-US" dirty="0" err="1"/>
                  <a:t>jangkauan</a:t>
                </a:r>
                <a:r>
                  <a:rPr lang="en-US" dirty="0"/>
                  <a:t>, </a:t>
                </a:r>
                <a:r>
                  <a:rPr lang="en-US" dirty="0" err="1"/>
                  <a:t>variansi</a:t>
                </a:r>
                <a:r>
                  <a:rPr lang="en-US" dirty="0"/>
                  <a:t>,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3.22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variasi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sekelompok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baseline="-25000" dirty="0"/>
                  <a:t> </a:t>
                </a:r>
                <a:r>
                  <a:rPr lang="en-US" dirty="0"/>
                  <a:t>yang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rerata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s,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KV,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KV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s</m:t>
                          </m:r>
                        </m:num>
                        <m:den>
                          <m:acc>
                            <m:accPr>
                              <m:chr m:val="̅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acc>
                        </m:den>
                      </m:f>
                      <m:r>
                        <m:rPr>
                          <m:nor/>
                        </m:rPr>
                        <a:rPr lang="en-US"/>
                        <m:t>×100%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85982"/>
                <a:ext cx="8682442" cy="4900610"/>
              </a:xfrm>
              <a:blipFill rotWithShape="0">
                <a:blip r:embed="rId2"/>
                <a:stretch>
                  <a:fillRect l="-561" r="-28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>
                <a:solidFill>
                  <a:srgbClr val="FFFF00"/>
                </a:solidFill>
              </a:rPr>
              <a:t>Ukuran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Dispersi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>
                <a:solidFill>
                  <a:srgbClr val="FFFF00"/>
                </a:solidFill>
              </a:rPr>
              <a:t>p</a:t>
            </a:r>
            <a:r>
              <a:rPr lang="en-GB" dirty="0" err="1" smtClean="0">
                <a:solidFill>
                  <a:srgbClr val="FFFF00"/>
                </a:solidFill>
              </a:rPr>
              <a:t>ada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Sampel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5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1957386"/>
            <a:ext cx="8682442" cy="4857750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dirty="0" err="1"/>
              <a:t>Pencarian</a:t>
            </a:r>
            <a:r>
              <a:rPr lang="en-US" dirty="0"/>
              <a:t> </a:t>
            </a: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berlaku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.</a:t>
            </a:r>
          </a:p>
          <a:p>
            <a:pPr>
              <a:lnSpc>
                <a:spcPct val="120000"/>
              </a:lnSpc>
            </a:pPr>
            <a:r>
              <a:rPr lang="en-US" b="1" dirty="0" err="1"/>
              <a:t>Kuartil</a:t>
            </a:r>
            <a:endParaRPr lang="en-US" dirty="0"/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err="1" smtClean="0"/>
              <a:t>Kuartil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membagi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data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empat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setelah</a:t>
            </a:r>
            <a:r>
              <a:rPr lang="en-US" dirty="0"/>
              <a:t> data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diurutkan</a:t>
            </a:r>
            <a:r>
              <a:rPr lang="en-US" dirty="0"/>
              <a:t> 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paling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paling </a:t>
            </a:r>
            <a:r>
              <a:rPr lang="en-US" dirty="0" err="1"/>
              <a:t>besar</a:t>
            </a:r>
            <a:r>
              <a:rPr lang="en-US" dirty="0"/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b="1" dirty="0" err="1"/>
              <a:t>Definisi</a:t>
            </a:r>
            <a:r>
              <a:rPr lang="en-US" b="1" dirty="0"/>
              <a:t> 3.23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membatasi</a:t>
            </a:r>
            <a:r>
              <a:rPr lang="en-US" dirty="0"/>
              <a:t> 25% data </a:t>
            </a:r>
            <a:r>
              <a:rPr lang="en-US" dirty="0" err="1"/>
              <a:t>terbawah</a:t>
            </a:r>
            <a:r>
              <a:rPr lang="en-US" dirty="0"/>
              <a:t>, </a:t>
            </a: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membagi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ketiga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membatasi</a:t>
            </a:r>
            <a:r>
              <a:rPr lang="en-US" dirty="0"/>
              <a:t> 25% data </a:t>
            </a:r>
            <a:r>
              <a:rPr lang="en-US" dirty="0" err="1"/>
              <a:t>tertinggi</a:t>
            </a:r>
            <a:r>
              <a:rPr lang="en-US" dirty="0"/>
              <a:t>,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data </a:t>
            </a:r>
            <a:r>
              <a:rPr lang="en-US" dirty="0" err="1"/>
              <a:t>setelah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diurutkan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Letak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36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1957386"/>
            <a:ext cx="8682442" cy="4857750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kuartil-kuartil</a:t>
            </a:r>
            <a:r>
              <a:rPr lang="en-US" dirty="0"/>
              <a:t>,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</a:t>
            </a:r>
            <a:r>
              <a:rPr lang="en-US" dirty="0" err="1"/>
              <a:t>dicari</a:t>
            </a:r>
            <a:r>
              <a:rPr lang="en-US" dirty="0"/>
              <a:t> </a:t>
            </a:r>
            <a:r>
              <a:rPr lang="en-US" dirty="0" err="1"/>
              <a:t>letaknya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dicari</a:t>
            </a:r>
            <a:r>
              <a:rPr lang="en-US" dirty="0"/>
              <a:t> </a:t>
            </a:r>
            <a:r>
              <a:rPr lang="en-US" dirty="0" err="1"/>
              <a:t>nilainya</a:t>
            </a:r>
            <a:r>
              <a:rPr lang="en-US" dirty="0"/>
              <a:t>. </a:t>
            </a:r>
            <a:r>
              <a:rPr lang="en-US" dirty="0" err="1"/>
              <a:t>Pencarian</a:t>
            </a:r>
            <a:r>
              <a:rPr lang="en-US" dirty="0"/>
              <a:t> </a:t>
            </a:r>
            <a:r>
              <a:rPr lang="en-US" dirty="0" err="1"/>
              <a:t>letak</a:t>
            </a:r>
            <a:r>
              <a:rPr lang="en-US" dirty="0"/>
              <a:t> </a:t>
            </a: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, </a:t>
            </a: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ketiga</a:t>
            </a:r>
            <a:r>
              <a:rPr lang="en-US" dirty="0"/>
              <a:t> </a:t>
            </a:r>
            <a:r>
              <a:rPr lang="en-US" dirty="0" err="1"/>
              <a:t>dicari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- (N+1)/4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- 2(N+1)/4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err="1"/>
              <a:t>Kuartil</a:t>
            </a:r>
            <a:r>
              <a:rPr lang="en-US" dirty="0"/>
              <a:t> </a:t>
            </a:r>
            <a:r>
              <a:rPr lang="en-US" dirty="0" err="1"/>
              <a:t>ketiga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- 3(N+1)/4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Letak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65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114550"/>
                <a:ext cx="8682442" cy="470058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b="1" dirty="0" err="1"/>
                  <a:t>Kuartil</a:t>
                </a:r>
                <a:r>
                  <a:rPr lang="en-US" b="1" dirty="0"/>
                  <a:t> </a:t>
                </a:r>
                <a:r>
                  <a:rPr lang="en-US" b="1" dirty="0" err="1"/>
                  <a:t>dari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</a:t>
                </a:r>
                <a:r>
                  <a:rPr lang="en-US" b="1" dirty="0" err="1"/>
                  <a:t>Frekuensi</a:t>
                </a:r>
                <a:r>
                  <a:rPr lang="en-US" b="1" dirty="0"/>
                  <a:t> Data </a:t>
                </a:r>
                <a:r>
                  <a:rPr lang="en-US" b="1" dirty="0" err="1"/>
                  <a:t>Bergolong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</a:t>
                </a:r>
                <a:r>
                  <a:rPr lang="en-US" b="1" dirty="0"/>
                  <a:t>3.24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</a:t>
                </a:r>
                <a:r>
                  <a:rPr lang="en-US" dirty="0" err="1"/>
                  <a:t>bergolong</a:t>
                </a:r>
                <a:r>
                  <a:rPr lang="en-US" dirty="0"/>
                  <a:t>, b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tepi</a:t>
                </a:r>
                <a:r>
                  <a:rPr lang="en-US" dirty="0"/>
                  <a:t> </a:t>
                </a:r>
                <a:r>
                  <a:rPr lang="en-US" dirty="0" err="1"/>
                  <a:t>bawah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kuartil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,</a:t>
                </a:r>
                <a:r>
                  <a:rPr lang="en-US" i="1" dirty="0"/>
                  <a:t> l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luas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, F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jumlah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sebelum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kuartil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, f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kelas</a:t>
                </a:r>
                <a:r>
                  <a:rPr lang="en-US" dirty="0"/>
                  <a:t> </a:t>
                </a:r>
                <a:r>
                  <a:rPr lang="en-US" dirty="0" err="1"/>
                  <a:t>kuartil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, </a:t>
                </a:r>
                <a:r>
                  <a:rPr lang="en-US" dirty="0" err="1"/>
                  <a:t>dan</a:t>
                </a:r>
                <a:r>
                  <a:rPr lang="en-US" dirty="0"/>
                  <a:t> N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data,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kuartil</a:t>
                </a:r>
                <a:r>
                  <a:rPr lang="en-US" dirty="0"/>
                  <a:t> </a:t>
                </a:r>
                <a:r>
                  <a:rPr lang="en-US" dirty="0" err="1"/>
                  <a:t>ke-i</a:t>
                </a:r>
                <a:r>
                  <a:rPr lang="en-US" dirty="0"/>
                  <a:t>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Kuartil</m:t>
                      </m:r>
                      <m:r>
                        <m:rPr>
                          <m:nor/>
                        </m:rPr>
                        <a:rPr lang="en-US"/>
                        <m:t> </m:t>
                      </m:r>
                      <m:r>
                        <m:rPr>
                          <m:nor/>
                        </m:rPr>
                        <a:rPr lang="en-US"/>
                        <m:t>ke</m:t>
                      </m:r>
                      <m:r>
                        <m:rPr>
                          <m:nor/>
                        </m:rPr>
                        <a:rPr lang="en-US" i="1"/>
                        <m:t>−</m:t>
                      </m:r>
                      <m:r>
                        <m:rPr>
                          <m:nor/>
                        </m:rPr>
                        <a:rPr lang="en-US"/>
                        <m:t>i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r>
                        <m:rPr>
                          <m:nor/>
                        </m:rPr>
                        <a:rPr lang="en-US"/>
                        <m:t>b</m:t>
                      </m:r>
                      <m:r>
                        <m:rPr>
                          <m:nor/>
                        </m:rPr>
                        <a:rPr lang="en-US"/>
                        <m:t> +</m:t>
                      </m:r>
                      <m:r>
                        <m:rPr>
                          <m:nor/>
                        </m:rPr>
                        <a:rPr lang="en-US" i="1"/>
                        <m:t> </m:t>
                      </m:r>
                      <m:r>
                        <m:rPr>
                          <m:nor/>
                        </m:rPr>
                        <a:rPr lang="en-US" i="1"/>
                        <m:t>l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/>
                                    <m:t>i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4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/>
                                <m:t>N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/>
                                <m:t>f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/>
                        <m:t>, </m:t>
                      </m:r>
                      <m:r>
                        <m:rPr>
                          <m:nor/>
                        </m:rPr>
                        <a:rPr lang="en-US"/>
                        <m:t>i</m:t>
                      </m:r>
                      <m:r>
                        <m:rPr>
                          <m:nor/>
                        </m:rPr>
                        <a:rPr lang="en-US"/>
                        <m:t> = 1, 2, 3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114550"/>
                <a:ext cx="8682442" cy="4700586"/>
              </a:xfrm>
              <a:blipFill rotWithShape="0">
                <a:blip r:embed="rId2"/>
                <a:stretch>
                  <a:fillRect l="-561" t="-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Ukuran</a:t>
            </a:r>
            <a:r>
              <a:rPr lang="en-GB" dirty="0" smtClean="0"/>
              <a:t> </a:t>
            </a:r>
            <a:r>
              <a:rPr lang="en-GB" dirty="0" err="1" smtClean="0"/>
              <a:t>Letak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75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55108a44a1d833aacc1233247ec67bfede9737d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1968</TotalTime>
  <Words>2015</Words>
  <Application>Microsoft Office PowerPoint</Application>
  <PresentationFormat>On-screen Show (4:3)</PresentationFormat>
  <Paragraphs>201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Arial Narrow</vt:lpstr>
      <vt:lpstr>Cambria Math</vt:lpstr>
      <vt:lpstr>Century Gothic</vt:lpstr>
      <vt:lpstr>Wingdings 3</vt:lpstr>
      <vt:lpstr>Ion Boardroom</vt:lpstr>
      <vt:lpstr>STATISTIKA DASAR</vt:lpstr>
      <vt:lpstr>Ukuran Tendensi Sentral, Ukuran Dispersi, dan Ukuran Letak</vt:lpstr>
      <vt:lpstr>Pendahuluan</vt:lpstr>
      <vt:lpstr>Pendahuluan</vt:lpstr>
      <vt:lpstr>Pendahuluan</vt:lpstr>
      <vt:lpstr>Ukuran Tendensi Sentral pada Populasi</vt:lpstr>
      <vt:lpstr>Ukuran Tendensi Sentral pada Populasi</vt:lpstr>
      <vt:lpstr>Ukuran Tendensi Sentral pada Populasi</vt:lpstr>
      <vt:lpstr>Ukuran Tendensi Sentral pada Populasi</vt:lpstr>
      <vt:lpstr>Ukuran Tendensi Sentral pada Populasi</vt:lpstr>
      <vt:lpstr>Ukuran Tendensi Sentral pada Populasi</vt:lpstr>
      <vt:lpstr>Ukuran Tendensi Sentral pada Populasi</vt:lpstr>
      <vt:lpstr>Ukuran Tendensi Sentral pada Populasi</vt:lpstr>
      <vt:lpstr>Ukuran Tendensi Sentral pada Populasi</vt:lpstr>
      <vt:lpstr>Ukuran Tendensi Sentral pada Populasi</vt:lpstr>
      <vt:lpstr>Ukuran Tendensi Sentral pada Sampel</vt:lpstr>
      <vt:lpstr>Ukuran Tendensi Sentral pada Sampel</vt:lpstr>
      <vt:lpstr>Ukuran Dispersi pada Populasi</vt:lpstr>
      <vt:lpstr>Ukuran Dispersi pada Populasi</vt:lpstr>
      <vt:lpstr>Ukuran Dispersi pada Populasi</vt:lpstr>
      <vt:lpstr>Ukuran Dispersi pada Populasi</vt:lpstr>
      <vt:lpstr>Ukuran Dispersi pada Populasi</vt:lpstr>
      <vt:lpstr>Ukuran Dispersi pada Populasi</vt:lpstr>
      <vt:lpstr>Ukuran Dispersi pada Sampel</vt:lpstr>
      <vt:lpstr>Ukuran Dispersi pada Sampel</vt:lpstr>
      <vt:lpstr>Ukuran Dispersi pada Sampel</vt:lpstr>
      <vt:lpstr>Ukuran Dispersi pada Sampel</vt:lpstr>
      <vt:lpstr>Ukuran Dispersi pada Sampel</vt:lpstr>
      <vt:lpstr>Ukuran Dispersi pada Sampel</vt:lpstr>
      <vt:lpstr>Ukuran Dispersi pada Sampel</vt:lpstr>
      <vt:lpstr>Ukuran Dispersi pada Sampel</vt:lpstr>
      <vt:lpstr>Ukuran Letak</vt:lpstr>
      <vt:lpstr>Ukuran Letak</vt:lpstr>
      <vt:lpstr>Ukuran Letak</vt:lpstr>
    </vt:vector>
  </TitlesOfParts>
  <Company>heaven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</dc:title>
  <dc:creator>trysna</dc:creator>
  <cp:lastModifiedBy>trysna</cp:lastModifiedBy>
  <cp:revision>378</cp:revision>
  <dcterms:created xsi:type="dcterms:W3CDTF">2013-09-28T07:14:32Z</dcterms:created>
  <dcterms:modified xsi:type="dcterms:W3CDTF">2014-04-11T02:23:39Z</dcterms:modified>
</cp:coreProperties>
</file>