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78013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158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1254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9572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5018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9658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8571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9742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5843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4962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4454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95AA001-BC7A-42E3-B2C3-AC03FAB5B28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85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3967C-E72D-466B-8407-E2E2E77C61B9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0B5B8-0C26-43CA-9431-4E21EBC1877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383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>
                <a:solidFill>
                  <a:srgbClr val="FF0000"/>
                </a:solidFill>
                <a:latin typeface="Arial" charset="0"/>
              </a:rPr>
              <a:t>BAB 3</a:t>
            </a:r>
            <a:br>
              <a:rPr lang="en-US" b="1">
                <a:solidFill>
                  <a:srgbClr val="FF0000"/>
                </a:solidFill>
                <a:latin typeface="Arial" charset="0"/>
              </a:rPr>
            </a:br>
            <a:r>
              <a:rPr lang="en-US" b="1">
                <a:solidFill>
                  <a:srgbClr val="FF0000"/>
                </a:solidFill>
                <a:latin typeface="Arial" charset="0"/>
              </a:rPr>
              <a:t/>
            </a:r>
            <a:br>
              <a:rPr lang="en-US" b="1">
                <a:solidFill>
                  <a:srgbClr val="FF0000"/>
                </a:solidFill>
                <a:latin typeface="Arial" charset="0"/>
              </a:rPr>
            </a:br>
            <a:endParaRPr lang="en-US" b="1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/>
          <a:p>
            <a:r>
              <a:rPr lang="en-US" sz="3600" b="1"/>
              <a:t>SISTEM PERKANTORAN</a:t>
            </a:r>
          </a:p>
        </p:txBody>
      </p:sp>
    </p:spTree>
    <p:extLst>
      <p:ext uri="{BB962C8B-B14F-4D97-AF65-F5344CB8AC3E}">
        <p14:creationId xmlns:p14="http://schemas.microsoft.com/office/powerpoint/2010/main" val="3942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TUJUAN BAB 3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400" b="1"/>
          </a:p>
          <a:p>
            <a:r>
              <a:rPr lang="en-US" sz="2400" b="1"/>
              <a:t>Mengetahui konsep sistem administrasi di kantor modern.</a:t>
            </a:r>
          </a:p>
          <a:p>
            <a:endParaRPr lang="en-US" sz="2400" b="1"/>
          </a:p>
          <a:p>
            <a:r>
              <a:rPr lang="en-US" sz="2400" b="1"/>
              <a:t>Memahami otomatisasi sistem</a:t>
            </a:r>
          </a:p>
          <a:p>
            <a:endParaRPr lang="en-US" sz="2400" b="1"/>
          </a:p>
          <a:p>
            <a:r>
              <a:rPr lang="en-US" sz="2400" b="1"/>
              <a:t>Dapat merancang dan memodifikasi sistem administrasi di kantor dengan menggunakan sistem yang ada</a:t>
            </a:r>
          </a:p>
          <a:p>
            <a:endParaRPr lang="en-US" sz="2400" b="1"/>
          </a:p>
          <a:p>
            <a:endParaRPr lang="en-US" sz="2400" b="1"/>
          </a:p>
        </p:txBody>
      </p:sp>
      <p:sp>
        <p:nvSpPr>
          <p:cNvPr id="88074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3013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3.1 KONSEP SISTEM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400" b="1"/>
              <a:t>Desain Sebuah Sistem</a:t>
            </a:r>
          </a:p>
        </p:txBody>
      </p:sp>
      <p:sp>
        <p:nvSpPr>
          <p:cNvPr id="94218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pic>
        <p:nvPicPr>
          <p:cNvPr id="94219" name="Picture 11" descr="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2438400"/>
            <a:ext cx="5638800" cy="3733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3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Sistem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b="1"/>
          </a:p>
          <a:p>
            <a:pPr>
              <a:spcBef>
                <a:spcPct val="0"/>
              </a:spcBef>
            </a:pPr>
            <a:r>
              <a:rPr lang="en-US" sz="2400" b="1"/>
              <a:t>Sistem terdiri dari sub sistem yang berhubungan dengan prosedur yang membantu pencapaian tujuan</a:t>
            </a:r>
          </a:p>
          <a:p>
            <a:pPr>
              <a:spcBef>
                <a:spcPct val="0"/>
              </a:spcBef>
            </a:pPr>
            <a:endParaRPr lang="en-US" sz="2400" b="1"/>
          </a:p>
          <a:p>
            <a:pPr>
              <a:spcBef>
                <a:spcPct val="0"/>
              </a:spcBef>
            </a:pPr>
            <a:r>
              <a:rPr lang="en-US" sz="2400" b="1"/>
              <a:t>Dapat disimpulkan bahwa organisasi sebagai sebuah sistem merupakan suatu kesatuan, di mana bagian terkecil dari sistem (metode atau prosedur maupun subsistem) merupakan penjabaran dari sistem organisasi yang digunakan</a:t>
            </a:r>
          </a:p>
        </p:txBody>
      </p:sp>
      <p:sp>
        <p:nvSpPr>
          <p:cNvPr id="96266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294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Manfaat Penggunaan Pendekatan Sistem (Quible, 2000) adalah</a:t>
            </a:r>
            <a:r>
              <a:rPr lang="en-US" sz="3200" b="1">
                <a:solidFill>
                  <a:srgbClr val="FF0000"/>
                </a:solidFill>
                <a:latin typeface="Arial" charset="0"/>
              </a:rPr>
              <a:t>: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057400"/>
            <a:ext cx="8458200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/>
              <a:t>Mengoptimalkan hasil penggunaan sumber daya yang efisien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Salah satu alat pengendali biaya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Mengefisienkan aktivitas dalam kantor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Alat bantu pencapaian tujuan organisasi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Alat bantu organisasi dalam menerapkan fungsi-fungsinya</a:t>
            </a:r>
          </a:p>
        </p:txBody>
      </p:sp>
      <p:sp>
        <p:nvSpPr>
          <p:cNvPr id="98314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245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Kerugian Penggunaan Pendekatan Sistem:</a:t>
            </a:r>
            <a:r>
              <a:rPr lang="en-US" sz="3200">
                <a:solidFill>
                  <a:srgbClr val="FF0000"/>
                </a:solidFill>
                <a:latin typeface="Arial" charset="0"/>
              </a:rPr>
              <a:t> </a:t>
            </a:r>
            <a:br>
              <a:rPr lang="en-US" sz="3200">
                <a:solidFill>
                  <a:srgbClr val="FF0000"/>
                </a:solidFill>
                <a:latin typeface="Arial" charset="0"/>
              </a:rPr>
            </a:br>
            <a:endParaRPr lang="en-US" sz="32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Pengoperasian kurang fleksibel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Perubahan pada sistem atau subsistem, akan mengubah metode dan prosedur suatu organisasi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Memerlukan waktu sosialisasi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/>
          </a:p>
          <a:p>
            <a:pPr>
              <a:lnSpc>
                <a:spcPct val="90000"/>
              </a:lnSpc>
            </a:pPr>
            <a:r>
              <a:rPr lang="en-US" sz="2400" b="1"/>
              <a:t>Kemungkinan terdapat resistensi dari anggota organisasi</a:t>
            </a:r>
          </a:p>
          <a:p>
            <a:pPr>
              <a:lnSpc>
                <a:spcPct val="90000"/>
              </a:lnSpc>
            </a:pPr>
            <a:endParaRPr lang="en-US" sz="2400" b="1"/>
          </a:p>
        </p:txBody>
      </p:sp>
      <p:sp>
        <p:nvSpPr>
          <p:cNvPr id="101387" name="Line 11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8161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533400"/>
            <a:ext cx="7772400" cy="1143000"/>
          </a:xfrm>
        </p:spPr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Karakteristik Sistem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7772400" cy="4419600"/>
          </a:xfrm>
        </p:spPr>
        <p:txBody>
          <a:bodyPr/>
          <a:lstStyle/>
          <a:p>
            <a:endParaRPr lang="en-US" sz="2400" b="1"/>
          </a:p>
          <a:p>
            <a:r>
              <a:rPr lang="en-US" sz="2400" b="1"/>
              <a:t>Fleksibel </a:t>
            </a:r>
          </a:p>
          <a:p>
            <a:r>
              <a:rPr lang="en-US" sz="2400" b="1"/>
              <a:t>Mudah diadaptasikan </a:t>
            </a:r>
          </a:p>
          <a:p>
            <a:r>
              <a:rPr lang="en-US" sz="2400" b="1"/>
              <a:t>Sistematis</a:t>
            </a:r>
          </a:p>
          <a:p>
            <a:r>
              <a:rPr lang="en-US" sz="2400" b="1"/>
              <a:t>Fungsional</a:t>
            </a:r>
          </a:p>
          <a:p>
            <a:r>
              <a:rPr lang="en-US" sz="2400" b="1"/>
              <a:t>Sederhana</a:t>
            </a:r>
          </a:p>
          <a:p>
            <a:r>
              <a:rPr lang="en-US" sz="2400" b="1"/>
              <a:t>Pemanfaatan sumber daya yang optimal.</a:t>
            </a:r>
          </a:p>
        </p:txBody>
      </p:sp>
      <p:sp>
        <p:nvSpPr>
          <p:cNvPr id="120843" name="Line 11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267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Unsur Sistem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09800"/>
            <a:ext cx="7772400" cy="4114800"/>
          </a:xfrm>
        </p:spPr>
        <p:txBody>
          <a:bodyPr/>
          <a:lstStyle/>
          <a:p>
            <a:r>
              <a:rPr lang="en-US" sz="2400" b="1" i="1"/>
              <a:t>Input</a:t>
            </a:r>
          </a:p>
          <a:p>
            <a:pPr>
              <a:buFontTx/>
              <a:buNone/>
            </a:pPr>
            <a:endParaRPr lang="en-US" sz="2400" b="1" i="1"/>
          </a:p>
          <a:p>
            <a:r>
              <a:rPr lang="en-US" sz="2400" b="1" i="1"/>
              <a:t>Processing</a:t>
            </a:r>
          </a:p>
          <a:p>
            <a:pPr>
              <a:buFontTx/>
              <a:buNone/>
            </a:pPr>
            <a:endParaRPr lang="en-US" sz="2400" b="1" i="1"/>
          </a:p>
          <a:p>
            <a:r>
              <a:rPr lang="en-US" sz="2400" b="1" i="1"/>
              <a:t>Output</a:t>
            </a:r>
          </a:p>
          <a:p>
            <a:pPr>
              <a:buFontTx/>
              <a:buNone/>
            </a:pPr>
            <a:endParaRPr lang="en-US" sz="2400" b="1" i="1"/>
          </a:p>
          <a:p>
            <a:r>
              <a:rPr lang="en-US" sz="2400" b="1" i="1"/>
              <a:t>Feedback</a:t>
            </a:r>
          </a:p>
          <a:p>
            <a:pPr>
              <a:buFontTx/>
              <a:buNone/>
            </a:pPr>
            <a:endParaRPr lang="en-US" sz="2400" b="1" i="1"/>
          </a:p>
          <a:p>
            <a:r>
              <a:rPr lang="en-US" sz="2400" b="1"/>
              <a:t>Pengawasan</a:t>
            </a:r>
          </a:p>
        </p:txBody>
      </p:sp>
      <p:sp>
        <p:nvSpPr>
          <p:cNvPr id="121866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2527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7772400" cy="4114800"/>
          </a:xfrm>
        </p:spPr>
        <p:txBody>
          <a:bodyPr/>
          <a:lstStyle/>
          <a:p>
            <a:r>
              <a:rPr lang="en-US" sz="2400" b="1"/>
              <a:t>Fungsi Sistem dalam Organisasi</a:t>
            </a:r>
          </a:p>
        </p:txBody>
      </p:sp>
      <p:pic>
        <p:nvPicPr>
          <p:cNvPr id="122891" name="Picture 11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76350"/>
            <a:ext cx="7696200" cy="443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67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Tahapan dalam Pengembangan Sistem</a:t>
            </a:r>
            <a:br>
              <a:rPr lang="en-US" sz="3200" b="1">
                <a:solidFill>
                  <a:schemeClr val="accent2"/>
                </a:solidFill>
                <a:latin typeface="Arial" charset="0"/>
              </a:rPr>
            </a:br>
            <a:endParaRPr lang="en-US" sz="32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7772400" cy="4495800"/>
          </a:xfrm>
        </p:spPr>
        <p:txBody>
          <a:bodyPr/>
          <a:lstStyle/>
          <a:p>
            <a:r>
              <a:rPr lang="en-US" sz="2400" b="1" dirty="0" err="1"/>
              <a:t>Batasi</a:t>
            </a:r>
            <a:r>
              <a:rPr lang="en-US" sz="2400" b="1" dirty="0"/>
              <a:t> </a:t>
            </a:r>
            <a:r>
              <a:rPr lang="en-US" sz="2400" b="1" dirty="0" err="1"/>
              <a:t>secara</a:t>
            </a:r>
            <a:r>
              <a:rPr lang="en-US" sz="2400" b="1" dirty="0"/>
              <a:t> </a:t>
            </a:r>
            <a:r>
              <a:rPr lang="en-US" sz="2400" b="1" dirty="0" err="1"/>
              <a:t>jelas</a:t>
            </a:r>
            <a:r>
              <a:rPr lang="en-US" sz="2400" b="1" dirty="0"/>
              <a:t> proses yang </a:t>
            </a:r>
            <a:r>
              <a:rPr lang="en-US" sz="2400" b="1" dirty="0" err="1"/>
              <a:t>perlu</a:t>
            </a:r>
            <a:r>
              <a:rPr lang="en-US" sz="2400" b="1" dirty="0"/>
              <a:t> </a:t>
            </a:r>
            <a:r>
              <a:rPr lang="en-US" sz="2400" b="1" dirty="0" err="1"/>
              <a:t>dipelajari</a:t>
            </a:r>
            <a:r>
              <a:rPr lang="en-US" sz="2400" b="1" dirty="0"/>
              <a:t>.</a:t>
            </a:r>
          </a:p>
          <a:p>
            <a:pPr>
              <a:buFontTx/>
              <a:buNone/>
            </a:pPr>
            <a:endParaRPr lang="en-US" sz="2400" b="1" dirty="0"/>
          </a:p>
          <a:p>
            <a:r>
              <a:rPr lang="en-US" sz="2400" b="1" dirty="0" err="1"/>
              <a:t>Beri</a:t>
            </a:r>
            <a:r>
              <a:rPr lang="en-US" sz="2400" b="1" dirty="0"/>
              <a:t> </a:t>
            </a:r>
            <a:r>
              <a:rPr lang="en-US" sz="2400" b="1" dirty="0" err="1"/>
              <a:t>rencana</a:t>
            </a:r>
            <a:r>
              <a:rPr lang="en-US" sz="2400" b="1" dirty="0"/>
              <a:t> </a:t>
            </a:r>
            <a:r>
              <a:rPr lang="en-US" sz="2400" b="1" dirty="0" err="1"/>
              <a:t>tentang</a:t>
            </a:r>
            <a:r>
              <a:rPr lang="en-US" sz="2400" b="1" dirty="0"/>
              <a:t> </a:t>
            </a:r>
            <a:r>
              <a:rPr lang="en-US" sz="2400" b="1" dirty="0" err="1"/>
              <a:t>isi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proses yang </a:t>
            </a:r>
            <a:r>
              <a:rPr lang="en-US" sz="2400" b="1" dirty="0" err="1"/>
              <a:t>berjalan</a:t>
            </a:r>
            <a:endParaRPr lang="en-US" sz="2400" b="1" dirty="0"/>
          </a:p>
          <a:p>
            <a:pPr>
              <a:buFontTx/>
              <a:buNone/>
            </a:pPr>
            <a:endParaRPr lang="en-US" sz="2400" b="1" dirty="0"/>
          </a:p>
          <a:p>
            <a:r>
              <a:rPr lang="en-US" sz="2400" b="1" dirty="0" err="1"/>
              <a:t>Analisis</a:t>
            </a:r>
            <a:r>
              <a:rPr lang="en-US" sz="2400" b="1" dirty="0"/>
              <a:t> proses yang </a:t>
            </a:r>
            <a:r>
              <a:rPr lang="en-US" sz="2400" b="1" dirty="0" err="1"/>
              <a:t>sedang</a:t>
            </a:r>
            <a:r>
              <a:rPr lang="en-US" sz="2400" b="1" dirty="0"/>
              <a:t> </a:t>
            </a:r>
            <a:r>
              <a:rPr lang="en-US" sz="2400" b="1" dirty="0" err="1"/>
              <a:t>berjalan</a:t>
            </a:r>
            <a:endParaRPr lang="en-US" sz="2400" b="1" dirty="0"/>
          </a:p>
          <a:p>
            <a:pPr>
              <a:buFontTx/>
              <a:buNone/>
            </a:pPr>
            <a:endParaRPr lang="en-US" sz="2400" b="1" dirty="0"/>
          </a:p>
          <a:p>
            <a:r>
              <a:rPr lang="en-US" sz="2400" b="1" dirty="0" err="1"/>
              <a:t>Rencanakan</a:t>
            </a:r>
            <a:r>
              <a:rPr lang="en-US" sz="2400" b="1" dirty="0"/>
              <a:t> proses yang </a:t>
            </a:r>
            <a:r>
              <a:rPr lang="en-US" sz="2400" b="1" dirty="0" err="1"/>
              <a:t>dikembangkan</a:t>
            </a:r>
            <a:endParaRPr lang="en-US" sz="2400" b="1" dirty="0"/>
          </a:p>
          <a:p>
            <a:pPr>
              <a:buFontTx/>
              <a:buNone/>
            </a:pPr>
            <a:endParaRPr lang="en-US" sz="2400" b="1" dirty="0"/>
          </a:p>
          <a:p>
            <a:r>
              <a:rPr lang="en-US" sz="2400" b="1" dirty="0" err="1"/>
              <a:t>Buat</a:t>
            </a:r>
            <a:r>
              <a:rPr lang="en-US" sz="2400" b="1" dirty="0"/>
              <a:t> proses </a:t>
            </a:r>
            <a:r>
              <a:rPr lang="en-US" sz="2400" b="1" dirty="0" err="1"/>
              <a:t>baru</a:t>
            </a:r>
            <a:r>
              <a:rPr lang="en-US" dirty="0"/>
              <a:t> </a:t>
            </a:r>
          </a:p>
        </p:txBody>
      </p:sp>
      <p:sp>
        <p:nvSpPr>
          <p:cNvPr id="123915" name="Line 11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685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Jenis Sistem</a:t>
            </a:r>
            <a:r>
              <a:rPr lang="en-US" sz="3200" b="1">
                <a:solidFill>
                  <a:srgbClr val="FF0066"/>
                </a:solidFill>
                <a:latin typeface="Arial" charset="0"/>
              </a:rPr>
              <a:t/>
            </a:r>
            <a:br>
              <a:rPr lang="en-US" sz="3200" b="1">
                <a:solidFill>
                  <a:srgbClr val="FF0066"/>
                </a:solidFill>
                <a:latin typeface="Arial" charset="0"/>
              </a:rPr>
            </a:br>
            <a:endParaRPr lang="en-US" sz="3200" b="1">
              <a:solidFill>
                <a:srgbClr val="FF0066"/>
              </a:solidFill>
              <a:latin typeface="Arial" charset="0"/>
            </a:endParaRP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981200"/>
            <a:ext cx="7772400" cy="4114800"/>
          </a:xfrm>
        </p:spPr>
        <p:txBody>
          <a:bodyPr/>
          <a:lstStyle/>
          <a:p>
            <a:endParaRPr lang="en-US" sz="2400" b="1"/>
          </a:p>
          <a:p>
            <a:r>
              <a:rPr lang="en-US" sz="2400" b="1"/>
              <a:t>Sistem pada tingkatan operasional</a:t>
            </a:r>
          </a:p>
          <a:p>
            <a:pPr>
              <a:buFontTx/>
              <a:buNone/>
            </a:pPr>
            <a:endParaRPr lang="en-US" sz="2400" b="1"/>
          </a:p>
          <a:p>
            <a:r>
              <a:rPr lang="en-US" sz="2400" b="1"/>
              <a:t>Sistem pada tingkatan staf (perkantoran)</a:t>
            </a:r>
          </a:p>
          <a:p>
            <a:pPr>
              <a:buFontTx/>
              <a:buNone/>
            </a:pPr>
            <a:endParaRPr lang="en-US" sz="2400" b="1"/>
          </a:p>
          <a:p>
            <a:r>
              <a:rPr lang="en-US" sz="2400" b="1"/>
              <a:t>Sistem pada tingkatan manajemen</a:t>
            </a:r>
          </a:p>
          <a:p>
            <a:pPr>
              <a:buFontTx/>
              <a:buNone/>
            </a:pPr>
            <a:endParaRPr lang="en-US" sz="2400" b="1"/>
          </a:p>
          <a:p>
            <a:r>
              <a:rPr lang="en-US" sz="2400" b="1"/>
              <a:t>Sistem pada tingkatan strategis</a:t>
            </a:r>
          </a:p>
        </p:txBody>
      </p:sp>
      <p:sp>
        <p:nvSpPr>
          <p:cNvPr id="124939" name="Line 11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40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685800"/>
            <a:ext cx="7772400" cy="1143000"/>
          </a:xfrm>
        </p:spPr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3.2 ALAT-ALAT SISTEM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839200" cy="4114800"/>
          </a:xfrm>
        </p:spPr>
        <p:txBody>
          <a:bodyPr/>
          <a:lstStyle/>
          <a:p>
            <a:pPr>
              <a:buFontTx/>
              <a:buNone/>
            </a:pPr>
            <a:endParaRPr lang="en-US" sz="2400" b="1"/>
          </a:p>
          <a:p>
            <a:pPr>
              <a:buFontTx/>
              <a:buNone/>
            </a:pPr>
            <a:r>
              <a:rPr lang="en-US" sz="2400" b="1"/>
              <a:t>1.	</a:t>
            </a:r>
            <a:r>
              <a:rPr lang="en-US" sz="2400" b="1" u="sng"/>
              <a:t>Bagan beban kerja </a:t>
            </a:r>
            <a:r>
              <a:rPr lang="en-US" sz="2400" b="1" i="1" u="sng"/>
              <a:t>(workload chart)</a:t>
            </a:r>
          </a:p>
          <a:p>
            <a:pPr>
              <a:buClr>
                <a:schemeClr val="tx1"/>
              </a:buClr>
              <a:buFontTx/>
              <a:buNone/>
            </a:pPr>
            <a:r>
              <a:rPr lang="en-US" sz="2400" b="1"/>
              <a:t>	Tujuan penggunaan alat ini adalah untuk menyederhanakan proses kerja </a:t>
            </a:r>
          </a:p>
          <a:p>
            <a:pPr>
              <a:buClr>
                <a:schemeClr val="tx1"/>
              </a:buClr>
              <a:buFontTx/>
              <a:buNone/>
            </a:pPr>
            <a:endParaRPr lang="en-US" sz="2400" b="1"/>
          </a:p>
          <a:p>
            <a:pPr>
              <a:buClr>
                <a:schemeClr val="tx1"/>
              </a:buClr>
              <a:buFontTx/>
              <a:buNone/>
            </a:pPr>
            <a:r>
              <a:rPr lang="en-US" sz="2400" b="1"/>
              <a:t>2.	</a:t>
            </a:r>
            <a:r>
              <a:rPr lang="en-US" sz="2400" b="1" u="sng"/>
              <a:t>Bagan aliran kerja </a:t>
            </a:r>
            <a:r>
              <a:rPr lang="en-US" sz="2400" b="1" i="1" u="sng"/>
              <a:t>(work-flow chart)</a:t>
            </a:r>
          </a:p>
          <a:p>
            <a:pPr>
              <a:buClr>
                <a:schemeClr val="tx1"/>
              </a:buClr>
              <a:buFontTx/>
              <a:buNone/>
            </a:pPr>
            <a:r>
              <a:rPr lang="en-US" sz="2400" b="1"/>
              <a:t>	Sering digunakan untuk menganalisis dan menyederhanakan pekerjaan, yaitu alat yang</a:t>
            </a:r>
            <a:r>
              <a:rPr lang="en-US" sz="2400" b="1">
                <a:sym typeface="Wingdings" pitchFamily="2" charset="2"/>
              </a:rPr>
              <a:t> membantu mengidentifikasikan tiap langkah dalam proses kerja spesifik</a:t>
            </a:r>
            <a:r>
              <a:rPr lang="en-US" sz="2400" b="1"/>
              <a:t> </a:t>
            </a:r>
          </a:p>
          <a:p>
            <a:endParaRPr lang="en-US" sz="2400" b="1"/>
          </a:p>
          <a:p>
            <a:pPr>
              <a:buClr>
                <a:schemeClr val="tx1"/>
              </a:buClr>
              <a:buFontTx/>
              <a:buNone/>
            </a:pPr>
            <a:endParaRPr lang="en-US" sz="2400" b="1"/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endParaRPr lang="en-US" sz="2400" b="1"/>
          </a:p>
        </p:txBody>
      </p:sp>
      <p:sp>
        <p:nvSpPr>
          <p:cNvPr id="126987" name="Line 11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366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3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2057400"/>
            <a:ext cx="7772400" cy="4114800"/>
          </a:xfrm>
        </p:spPr>
        <p:txBody>
          <a:bodyPr/>
          <a:lstStyle/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sz="2400" b="1" u="sng"/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sz="2400" b="1"/>
              <a:t>3.	</a:t>
            </a:r>
            <a:r>
              <a:rPr lang="en-US" sz="2400" b="1" u="sng"/>
              <a:t>Bagan layout kerja (</a:t>
            </a:r>
            <a:r>
              <a:rPr lang="en-US" sz="2400" b="1" i="1" u="sng"/>
              <a:t>work-layout chart</a:t>
            </a:r>
            <a:r>
              <a:rPr lang="en-US" sz="2400" b="1" u="sng"/>
              <a:t>)</a:t>
            </a:r>
          </a:p>
          <a:p>
            <a:pPr>
              <a:lnSpc>
                <a:spcPct val="80000"/>
              </a:lnSpc>
              <a:buClr>
                <a:schemeClr val="tx1"/>
              </a:buClr>
            </a:pPr>
            <a:r>
              <a:rPr lang="en-US" sz="2400" b="1"/>
              <a:t>Digunakan untuk menggambarkan aliran kerja yang dilakukan pada kantor</a:t>
            </a:r>
          </a:p>
          <a:p>
            <a:pPr>
              <a:lnSpc>
                <a:spcPct val="80000"/>
              </a:lnSpc>
              <a:buClr>
                <a:schemeClr val="tx1"/>
              </a:buClr>
            </a:pPr>
            <a:r>
              <a:rPr lang="en-US" sz="2400" b="1"/>
              <a:t>Dapat mengidentifikasi dengan jelas pekerjaan yang cenderung berulang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sz="2400" b="1"/>
              <a:t>4. </a:t>
            </a:r>
            <a:r>
              <a:rPr lang="en-US" sz="2400" b="1" u="sng"/>
              <a:t>Bagan proses kerja </a:t>
            </a:r>
            <a:r>
              <a:rPr lang="en-US" sz="2400" b="1" i="1" u="sng"/>
              <a:t>(work-process chart)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sz="2400" b="1"/>
              <a:t>	Menggambarkan sebuah proses kerja yang harus dilakukan berkaitan dengan penyelesaian sebuah pekerjaan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  <a:buFontTx/>
              <a:buNone/>
            </a:pPr>
            <a:endParaRPr lang="en-US" sz="2000"/>
          </a:p>
        </p:txBody>
      </p:sp>
      <p:sp>
        <p:nvSpPr>
          <p:cNvPr id="308231" name="Line 7"/>
          <p:cNvSpPr>
            <a:spLocks noChangeShapeType="1"/>
          </p:cNvSpPr>
          <p:nvPr/>
        </p:nvSpPr>
        <p:spPr bwMode="auto">
          <a:xfrm>
            <a:off x="838200" y="19812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3588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Clr>
                <a:schemeClr val="tx1"/>
              </a:buClr>
              <a:buFontTx/>
              <a:buAutoNum type="arabicPeriod" startAt="5"/>
            </a:pPr>
            <a:endParaRPr lang="en-US" sz="2400" b="1" u="sng"/>
          </a:p>
          <a:p>
            <a:pPr marL="457200" indent="-457200">
              <a:buClr>
                <a:schemeClr val="tx1"/>
              </a:buClr>
              <a:buFontTx/>
              <a:buAutoNum type="arabicPeriod" startAt="5"/>
            </a:pPr>
            <a:r>
              <a:rPr lang="en-US" sz="2400" b="1" u="sng"/>
              <a:t>Diagram balok EDP </a:t>
            </a:r>
            <a:r>
              <a:rPr lang="en-US" sz="2400" b="1" i="1" u="sng"/>
              <a:t>(electronic data processing)</a:t>
            </a:r>
          </a:p>
          <a:p>
            <a:pPr marL="457200" indent="-457200">
              <a:buClr>
                <a:schemeClr val="tx1"/>
              </a:buClr>
              <a:buFontTx/>
              <a:buNone/>
            </a:pPr>
            <a:r>
              <a:rPr lang="en-US" sz="2400" b="1" i="1"/>
              <a:t>	</a:t>
            </a:r>
            <a:r>
              <a:rPr lang="en-US" sz="2400" b="1"/>
              <a:t>Umumnya digunakan untuk pengambaran sistem yang akan diintergrasikan dengan komputer </a:t>
            </a:r>
            <a:endParaRPr lang="en-US" sz="2400" b="1" i="1"/>
          </a:p>
          <a:p>
            <a:pPr marL="457200" indent="-457200">
              <a:buClr>
                <a:schemeClr val="tx1"/>
              </a:buClr>
              <a:buFontTx/>
              <a:buNone/>
            </a:pPr>
            <a:endParaRPr lang="en-US" sz="2400" b="1"/>
          </a:p>
          <a:p>
            <a:pPr marL="457200" indent="-457200"/>
            <a:endParaRPr lang="en-US" sz="2400" b="1"/>
          </a:p>
        </p:txBody>
      </p:sp>
      <p:sp>
        <p:nvSpPr>
          <p:cNvPr id="309252" name="Line 4"/>
          <p:cNvSpPr>
            <a:spLocks noChangeShapeType="1"/>
          </p:cNvSpPr>
          <p:nvPr/>
        </p:nvSpPr>
        <p:spPr bwMode="auto">
          <a:xfrm>
            <a:off x="6858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86636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6" name="Rectangle 4"/>
          <p:cNvSpPr>
            <a:spLocks noChangeArrowheads="1"/>
          </p:cNvSpPr>
          <p:nvPr/>
        </p:nvSpPr>
        <p:spPr bwMode="auto">
          <a:xfrm>
            <a:off x="0" y="0"/>
            <a:ext cx="5299075" cy="615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n-US" u="sng"/>
              <a:t>Bagan beban kerja </a:t>
            </a:r>
            <a:r>
              <a:rPr lang="en-US" i="1" u="sng"/>
              <a:t>(workload chart)</a:t>
            </a: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  <a:p>
            <a:pPr marL="457200" indent="-457200">
              <a:spcBef>
                <a:spcPct val="20000"/>
              </a:spcBef>
            </a:pPr>
            <a:endParaRPr lang="en-US" i="1" u="sng"/>
          </a:p>
        </p:txBody>
      </p:sp>
      <p:sp>
        <p:nvSpPr>
          <p:cNvPr id="310279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7772400" cy="1143000"/>
          </a:xfrm>
        </p:spPr>
        <p:txBody>
          <a:bodyPr/>
          <a:lstStyle/>
          <a:p>
            <a:r>
              <a:rPr lang="en-US" sz="2400" b="1">
                <a:solidFill>
                  <a:schemeClr val="tx1"/>
                </a:solidFill>
              </a:rPr>
              <a:t>              Daftar Aktivitas Kerja</a:t>
            </a:r>
          </a:p>
        </p:txBody>
      </p:sp>
      <p:pic>
        <p:nvPicPr>
          <p:cNvPr id="310281" name="Picture 9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447800"/>
            <a:ext cx="75438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359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301" name="Rectangle 5"/>
          <p:cNvSpPr>
            <a:spLocks noChangeArrowheads="1"/>
          </p:cNvSpPr>
          <p:nvPr/>
        </p:nvSpPr>
        <p:spPr bwMode="auto">
          <a:xfrm>
            <a:off x="0" y="0"/>
            <a:ext cx="5229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</a:pPr>
            <a:r>
              <a:rPr lang="en-US"/>
              <a:t>2. </a:t>
            </a:r>
            <a:r>
              <a:rPr lang="en-US" u="sng"/>
              <a:t>Bagan aliran kerja </a:t>
            </a:r>
            <a:r>
              <a:rPr lang="en-US" i="1" u="sng"/>
              <a:t>(work-flow chart)</a:t>
            </a:r>
          </a:p>
        </p:txBody>
      </p:sp>
      <p:pic>
        <p:nvPicPr>
          <p:cNvPr id="311302" name="Picture 6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143000"/>
            <a:ext cx="67818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537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4" name="Rectangle 4"/>
          <p:cNvSpPr>
            <a:spLocks noChangeArrowheads="1"/>
          </p:cNvSpPr>
          <p:nvPr/>
        </p:nvSpPr>
        <p:spPr bwMode="auto">
          <a:xfrm>
            <a:off x="0" y="0"/>
            <a:ext cx="5500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</a:pPr>
            <a:r>
              <a:rPr lang="en-US"/>
              <a:t>3. </a:t>
            </a:r>
            <a:r>
              <a:rPr lang="en-US" u="sng"/>
              <a:t>Bagan layout kerja (</a:t>
            </a:r>
            <a:r>
              <a:rPr lang="en-US" i="1" u="sng"/>
              <a:t>work-layout chart</a:t>
            </a:r>
            <a:r>
              <a:rPr lang="en-US" u="sng"/>
              <a:t>)</a:t>
            </a:r>
          </a:p>
        </p:txBody>
      </p:sp>
      <p:pic>
        <p:nvPicPr>
          <p:cNvPr id="312326" name="Picture 6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143000"/>
            <a:ext cx="65532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506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9" name="Rectangle 5"/>
          <p:cNvSpPr>
            <a:spLocks noChangeArrowheads="1"/>
          </p:cNvSpPr>
          <p:nvPr/>
        </p:nvSpPr>
        <p:spPr bwMode="auto">
          <a:xfrm>
            <a:off x="0" y="0"/>
            <a:ext cx="5672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</a:pPr>
            <a:r>
              <a:rPr lang="en-US"/>
              <a:t>4. </a:t>
            </a:r>
            <a:r>
              <a:rPr lang="en-US" u="sng"/>
              <a:t>Bagan proses kerja </a:t>
            </a:r>
            <a:r>
              <a:rPr lang="en-US" i="1" u="sng"/>
              <a:t>(work-process chart)</a:t>
            </a:r>
          </a:p>
        </p:txBody>
      </p:sp>
      <p:pic>
        <p:nvPicPr>
          <p:cNvPr id="313350" name="Picture 6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90600"/>
            <a:ext cx="67056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8165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2" name="Rectangle 4"/>
          <p:cNvSpPr>
            <a:spLocks noChangeArrowheads="1"/>
          </p:cNvSpPr>
          <p:nvPr/>
        </p:nvSpPr>
        <p:spPr bwMode="auto">
          <a:xfrm>
            <a:off x="0" y="0"/>
            <a:ext cx="6716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346075" indent="-346075">
              <a:spcBef>
                <a:spcPct val="20000"/>
              </a:spcBef>
              <a:buClr>
                <a:schemeClr val="tx1"/>
              </a:buClr>
              <a:buFontTx/>
              <a:buAutoNum type="arabicPeriod" startAt="5"/>
            </a:pPr>
            <a:r>
              <a:rPr lang="en-US" u="sng"/>
              <a:t>Diagram balok EDP </a:t>
            </a:r>
            <a:r>
              <a:rPr lang="en-US" i="1" u="sng"/>
              <a:t>(electronic data processing)</a:t>
            </a:r>
          </a:p>
        </p:txBody>
      </p:sp>
      <p:pic>
        <p:nvPicPr>
          <p:cNvPr id="314373" name="Picture 5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50875"/>
            <a:ext cx="7924800" cy="57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058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289</Words>
  <Application>Microsoft Office PowerPoint</Application>
  <PresentationFormat>On-screen Show (4:3)</PresentationFormat>
  <Paragraphs>108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BAB 3  </vt:lpstr>
      <vt:lpstr>TUJUAN BAB 3</vt:lpstr>
      <vt:lpstr>3.1 KONSEP SISTEM</vt:lpstr>
      <vt:lpstr>Sistem</vt:lpstr>
      <vt:lpstr>Manfaat Penggunaan Pendekatan Sistem (Quible, 2000) adalah:</vt:lpstr>
      <vt:lpstr>Kerugian Penggunaan Pendekatan Sistem:  </vt:lpstr>
      <vt:lpstr>Karakteristik Sistem</vt:lpstr>
      <vt:lpstr>Unsur Sistem</vt:lpstr>
      <vt:lpstr>PowerPoint Presentation</vt:lpstr>
      <vt:lpstr>Tahapan dalam Pengembangan Sistem </vt:lpstr>
      <vt:lpstr>Jenis Sistem </vt:lpstr>
      <vt:lpstr>3.2 ALAT-ALAT SISTEM</vt:lpstr>
      <vt:lpstr>PowerPoint Presentation</vt:lpstr>
      <vt:lpstr>PowerPoint Presentation</vt:lpstr>
      <vt:lpstr>              Daftar Aktivitas Kerja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 3  </dc:title>
  <dc:creator>toshiba</dc:creator>
  <cp:lastModifiedBy>toshiba</cp:lastModifiedBy>
  <cp:revision>1</cp:revision>
  <dcterms:created xsi:type="dcterms:W3CDTF">2017-03-05T14:47:00Z</dcterms:created>
  <dcterms:modified xsi:type="dcterms:W3CDTF">2017-03-05T14:50:09Z</dcterms:modified>
</cp:coreProperties>
</file>