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10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890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1481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405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0169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0939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635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588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06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3535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403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03E7D-4D7D-47C3-9149-D622DC4D67C9}" type="datetimeFigureOut">
              <a:rPr lang="id-ID" smtClean="0"/>
              <a:pPr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B2ACAA9-40DD-4812-B3D8-AE5E852416D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4074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357158" y="428604"/>
            <a:ext cx="8429684" cy="6072230"/>
          </a:xfrm>
          <a:prstGeom prst="flowChartAlternateProcess">
            <a:avLst/>
          </a:prstGeom>
          <a:ln w="57150">
            <a:prstDash val="sysDash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BAB III</a:t>
            </a:r>
          </a:p>
          <a:p>
            <a:pPr algn="ctr"/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REMAJA</a:t>
            </a:r>
          </a:p>
          <a:p>
            <a:pPr algn="ctr"/>
            <a:endParaRPr lang="id-ID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85720" y="285728"/>
            <a:ext cx="857256" cy="71438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500034" y="500042"/>
            <a:ext cx="857256" cy="71438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ounded Rectangle 7"/>
          <p:cNvSpPr/>
          <p:nvPr/>
        </p:nvSpPr>
        <p:spPr>
          <a:xfrm>
            <a:off x="7358082" y="5143512"/>
            <a:ext cx="857256" cy="785818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ounded Rectangle 10"/>
          <p:cNvSpPr/>
          <p:nvPr/>
        </p:nvSpPr>
        <p:spPr>
          <a:xfrm>
            <a:off x="652434" y="652442"/>
            <a:ext cx="857256" cy="71438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ounded Rectangle 11"/>
          <p:cNvSpPr/>
          <p:nvPr/>
        </p:nvSpPr>
        <p:spPr>
          <a:xfrm>
            <a:off x="804834" y="804842"/>
            <a:ext cx="857256" cy="71438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Rounded Rectangle 15"/>
          <p:cNvSpPr/>
          <p:nvPr/>
        </p:nvSpPr>
        <p:spPr>
          <a:xfrm>
            <a:off x="7510482" y="5295912"/>
            <a:ext cx="857256" cy="785818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Rounded Rectangle 16"/>
          <p:cNvSpPr/>
          <p:nvPr/>
        </p:nvSpPr>
        <p:spPr>
          <a:xfrm>
            <a:off x="7662882" y="5448312"/>
            <a:ext cx="857256" cy="785818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ounded Rectangle 17"/>
          <p:cNvSpPr/>
          <p:nvPr/>
        </p:nvSpPr>
        <p:spPr>
          <a:xfrm>
            <a:off x="7815282" y="5600712"/>
            <a:ext cx="857256" cy="785818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Rounded Rectangle 18"/>
          <p:cNvSpPr/>
          <p:nvPr/>
        </p:nvSpPr>
        <p:spPr>
          <a:xfrm>
            <a:off x="7967682" y="5753112"/>
            <a:ext cx="857256" cy="785818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Rounded Rectangle 19"/>
          <p:cNvSpPr/>
          <p:nvPr/>
        </p:nvSpPr>
        <p:spPr>
          <a:xfrm>
            <a:off x="957234" y="957242"/>
            <a:ext cx="857256" cy="714380"/>
          </a:xfrm>
          <a:prstGeom prst="round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285728"/>
            <a:ext cx="8286808" cy="5929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Rectangle 14"/>
          <p:cNvSpPr/>
          <p:nvPr/>
        </p:nvSpPr>
        <p:spPr>
          <a:xfrm>
            <a:off x="438120" y="438128"/>
            <a:ext cx="8286808" cy="5929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Rectangle 15"/>
          <p:cNvSpPr/>
          <p:nvPr/>
        </p:nvSpPr>
        <p:spPr>
          <a:xfrm>
            <a:off x="590520" y="590528"/>
            <a:ext cx="8286808" cy="5929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KEBUTUHAN REMAJA</a:t>
            </a:r>
          </a:p>
          <a:p>
            <a:pPr algn="ctr"/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A.Kebutuhan Dasar Manusia</a:t>
            </a:r>
          </a:p>
          <a:p>
            <a:pPr algn="ctr"/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B. Kebutuhan Khas pada Usia Remaja</a:t>
            </a:r>
          </a:p>
          <a:p>
            <a:pPr algn="ctr"/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C. Usaha-Usaha yang Dilakukan Orang Tua dan Guru untuk Memenuhi Kebutuhan Remaja</a:t>
            </a: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4357686" y="2071678"/>
            <a:ext cx="484632" cy="978408"/>
          </a:xfrm>
          <a:prstGeom prst="downArrow">
            <a:avLst/>
          </a:prstGeom>
          <a:noFill/>
          <a:ln w="5715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80996" y="438128"/>
            <a:ext cx="7643866" cy="5643602"/>
          </a:xfrm>
          <a:prstGeom prst="roundRect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Rounded Rectangle 16"/>
          <p:cNvSpPr/>
          <p:nvPr/>
        </p:nvSpPr>
        <p:spPr>
          <a:xfrm>
            <a:off x="733396" y="590528"/>
            <a:ext cx="7643866" cy="5643602"/>
          </a:xfrm>
          <a:prstGeom prst="roundRect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ounded Rectangle 17"/>
          <p:cNvSpPr/>
          <p:nvPr/>
        </p:nvSpPr>
        <p:spPr>
          <a:xfrm>
            <a:off x="885796" y="742928"/>
            <a:ext cx="7643866" cy="5643602"/>
          </a:xfrm>
          <a:prstGeom prst="roundRect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Rounded Rectangle 18"/>
          <p:cNvSpPr/>
          <p:nvPr/>
        </p:nvSpPr>
        <p:spPr>
          <a:xfrm>
            <a:off x="1038196" y="895328"/>
            <a:ext cx="7643866" cy="5643602"/>
          </a:xfrm>
          <a:prstGeom prst="roundRect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A.Kebutuhan Dasar Manusia</a:t>
            </a:r>
          </a:p>
          <a:p>
            <a:pPr algn="ctr"/>
            <a:endParaRPr lang="id-ID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id-ID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Setiap manusia memiliki kebutuhan (fisiologis, psikilogis, sosiologis)yang memerlukan pemenuhan.</a:t>
            </a:r>
          </a:p>
          <a:p>
            <a:pPr algn="ctr"/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Tiga jenis kebutuhan manusia tersebut juga disebut kebutuhan dasar, karena semua manusia dalam segala usia memerlukan dan membutuhkan pemenuhannya.</a:t>
            </a:r>
          </a:p>
          <a:p>
            <a:pPr algn="ctr"/>
            <a:endParaRPr lang="id-ID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04" y="3000372"/>
            <a:ext cx="2000296" cy="3429024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3929026" y="0"/>
            <a:ext cx="5214974" cy="1714488"/>
          </a:xfrm>
          <a:prstGeom prst="cloudCallout">
            <a:avLst>
              <a:gd name="adj1" fmla="val -25587"/>
              <a:gd name="adj2" fmla="val 64782"/>
            </a:avLst>
          </a:prstGeom>
          <a:ln w="38100"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Menurut Abraham Maslow suatu kebutuhan dinamakan “kebutuhan dasar” jika memenuhi 5 syarat berikut</a:t>
            </a:r>
          </a:p>
        </p:txBody>
      </p:sp>
      <p:sp>
        <p:nvSpPr>
          <p:cNvPr id="5" name="Rectangle 4"/>
          <p:cNvSpPr/>
          <p:nvPr/>
        </p:nvSpPr>
        <p:spPr>
          <a:xfrm>
            <a:off x="285720" y="2214554"/>
            <a:ext cx="6715172" cy="4286280"/>
          </a:xfrm>
          <a:prstGeom prst="rect">
            <a:avLst/>
          </a:prstGeom>
          <a:noFill/>
          <a:ln w="76200"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Apabila hal yang dilakukan itu tidak ada/tdk terpenuhi, maka penyakit alat gangguan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Apabila yang dibutuhkan itu terpenuhi, maka dapat mencegah penyakit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Apabila seseorang mampu mengendalikan terpenuhnya kebutuhan tersebut, maka akan dapat menyembuhkan penyakit/menghilangkan timbulnya penyakit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Dalam beberapa situasi tertentu yg kompleks, kebutuhan ini lebih penting oleh orang yang berada dlm keadaan kekurangan dibanding dengan kebutuhan yang lain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Kebutuhan ini tidak begitu aktif/menonjol secara fungsional pada kondisi sehat</a:t>
            </a:r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Callout 1"/>
          <p:cNvSpPr/>
          <p:nvPr/>
        </p:nvSpPr>
        <p:spPr>
          <a:xfrm>
            <a:off x="4000496" y="357166"/>
            <a:ext cx="4357718" cy="1714512"/>
          </a:xfrm>
          <a:prstGeom prst="wedgeEllipseCallout">
            <a:avLst>
              <a:gd name="adj1" fmla="val -33560"/>
              <a:gd name="adj2" fmla="val 60262"/>
            </a:avLst>
          </a:prstGeom>
          <a:ln w="57150"/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Uraian terperinci dari 5 syarat dalam pembahasan kebutuhan dasar manusia</a:t>
            </a:r>
          </a:p>
        </p:txBody>
      </p:sp>
      <p:sp>
        <p:nvSpPr>
          <p:cNvPr id="3" name="Flowchart: Preparation 2"/>
          <p:cNvSpPr/>
          <p:nvPr/>
        </p:nvSpPr>
        <p:spPr>
          <a:xfrm>
            <a:off x="428596" y="2928934"/>
            <a:ext cx="7786742" cy="3143272"/>
          </a:xfrm>
          <a:prstGeom prst="flowChartPreparation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id-ID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Fisiologis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Rasa Aman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akan Rasa Cinta dan Memiliki atau Kebutuhan Sosial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Harga Diri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id-ID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Aktualisasi Diri</a:t>
            </a:r>
          </a:p>
        </p:txBody>
      </p:sp>
      <p:sp>
        <p:nvSpPr>
          <p:cNvPr id="4" name="Flowchart: Preparation 3"/>
          <p:cNvSpPr/>
          <p:nvPr/>
        </p:nvSpPr>
        <p:spPr>
          <a:xfrm>
            <a:off x="580996" y="3081334"/>
            <a:ext cx="7786742" cy="3143272"/>
          </a:xfrm>
          <a:prstGeom prst="flowChartPreparation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Flowchart: Preparation 5"/>
          <p:cNvSpPr/>
          <p:nvPr/>
        </p:nvSpPr>
        <p:spPr>
          <a:xfrm>
            <a:off x="733396" y="3233734"/>
            <a:ext cx="7786742" cy="3143272"/>
          </a:xfrm>
          <a:prstGeom prst="flowChartPreparation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Flowchart: Preparation 6"/>
          <p:cNvSpPr/>
          <p:nvPr/>
        </p:nvSpPr>
        <p:spPr>
          <a:xfrm>
            <a:off x="885796" y="3386134"/>
            <a:ext cx="7786742" cy="3143272"/>
          </a:xfrm>
          <a:prstGeom prst="flowChartPreparation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0" y="0"/>
            <a:ext cx="8643966" cy="6643710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Kebutuhan Khas pada Usia Remaja</a:t>
            </a:r>
          </a:p>
          <a:p>
            <a:pPr algn="ctr"/>
            <a:endParaRPr lang="id-ID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id-ID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Menurut Andi Malppiare ada dua jenis kebutuhan remaja yaitu kebutuhan primer dan kebutuhan yang bersifat sekunder. Kebutuhan primer itu menyangkut kebutuhan mak</a:t>
            </a:r>
            <a:r>
              <a:rPr lang="en-US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d-ID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d-ID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,minum, tidur, dll, sedangkan kebutuhan sekunder berupa kebutuhan untuk dihargai, untuk mendapat pujian, dll.</a:t>
            </a:r>
          </a:p>
        </p:txBody>
      </p:sp>
      <p:sp>
        <p:nvSpPr>
          <p:cNvPr id="6" name="Cloud 5"/>
          <p:cNvSpPr/>
          <p:nvPr/>
        </p:nvSpPr>
        <p:spPr>
          <a:xfrm>
            <a:off x="0" y="28572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Cloud 7"/>
          <p:cNvSpPr/>
          <p:nvPr/>
        </p:nvSpPr>
        <p:spPr>
          <a:xfrm>
            <a:off x="7000892" y="492919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Cloud 8"/>
          <p:cNvSpPr/>
          <p:nvPr/>
        </p:nvSpPr>
        <p:spPr>
          <a:xfrm>
            <a:off x="152400" y="43812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Cloud 9"/>
          <p:cNvSpPr/>
          <p:nvPr/>
        </p:nvSpPr>
        <p:spPr>
          <a:xfrm>
            <a:off x="304800" y="59052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Cloud 10"/>
          <p:cNvSpPr/>
          <p:nvPr/>
        </p:nvSpPr>
        <p:spPr>
          <a:xfrm>
            <a:off x="7153292" y="508159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Cloud 11"/>
          <p:cNvSpPr/>
          <p:nvPr/>
        </p:nvSpPr>
        <p:spPr>
          <a:xfrm>
            <a:off x="7305692" y="523399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Cloud 12"/>
          <p:cNvSpPr/>
          <p:nvPr/>
        </p:nvSpPr>
        <p:spPr>
          <a:xfrm>
            <a:off x="7458092" y="5386398"/>
            <a:ext cx="1428760" cy="857256"/>
          </a:xfrm>
          <a:prstGeom prst="cloud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500562" y="428604"/>
            <a:ext cx="3429024" cy="1071570"/>
          </a:xfrm>
          <a:prstGeom prst="wedgeRoundRectCallout">
            <a:avLst>
              <a:gd name="adj1" fmla="val 40277"/>
              <a:gd name="adj2" fmla="val 85166"/>
              <a:gd name="adj3" fmla="val 16667"/>
            </a:avLst>
          </a:prstGeom>
          <a:ln w="57150"/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jenis kebutuhan  khas remaja yang dikemukakan oleh Garrison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57224" y="2285992"/>
            <a:ext cx="6500858" cy="4214842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prstDash val="sysDash"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endParaRPr lang="id-ID" sz="20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id-ID" sz="20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memperoleh kasih sayang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diikutsertakan dan diterima oleh kelompoknya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mampu mandiri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berprestasi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memperoleh pengakuan dari orang lain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dihargai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Kebutuhan untuk mendapat falsafah hidup</a:t>
            </a:r>
          </a:p>
        </p:txBody>
      </p:sp>
      <p:pic>
        <p:nvPicPr>
          <p:cNvPr id="1027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26" y="2000240"/>
            <a:ext cx="1643074" cy="1805026"/>
          </a:xfrm>
          <a:prstGeom prst="rect">
            <a:avLst/>
          </a:prstGeom>
          <a:noFill/>
        </p:spPr>
      </p:pic>
      <p:sp>
        <p:nvSpPr>
          <p:cNvPr id="12" name="Rounded Rectangle 11"/>
          <p:cNvSpPr/>
          <p:nvPr/>
        </p:nvSpPr>
        <p:spPr>
          <a:xfrm>
            <a:off x="714348" y="1928802"/>
            <a:ext cx="1071570" cy="1071570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prstDash val="sysDash"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ysClr val="windowText" lastClr="0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66748" y="2081202"/>
            <a:ext cx="1071570" cy="1071570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prstDash val="sysDash"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66 0.008  -0.115 0.028  -0.115 0.044  C -0.115 0.05867  -0.067 0.06933  -0.003 0.06933  C 0.061 0.06933  0.115 0.05867  0.115 0.044  C 0.115 0.028  0.059 0.024  -0.005 0.03467  C -0.068 0.04667  -0.115 0.06667  -0.115 0.08133  C -0.115 0.096  -0.066 0.108  -0.003 0.108  C 0.061 0.108  0.115 0.096  0.115 0.08133  C 0.115 0.06667  0.059 0.06267  -0.004 0.07333  C -0.068 0.084  -0.115 0.104  -0.115 0.11867  C -0.115 0.13467  -0.066 0.14667  -0.002 0.14667  C 0.061 0.14667  0.115 0.13467  0.115 0.11867  C 0.115 0.10533  0.059 0.10133  -0.004 0.11067  C -0.067 0.12133  -0.115 0.14267  -0.115 0.15733  C -0.115 0.172  -0.065 0.184  -0.002 0.184  C 0.063 0.184  0.115 0.172  0.115 0.15733  C 0.115 0.14267  0.06 0.13867  -0.003 0.14933  C -0.066 0.16  -0.115 0.18  -0.115 0.19467  C -0.115 0.21067  -0.065 0.22133  -0.001 0.22133  C 0.063 0.22133  0.115 0.20933  0.115 0.19467  C 0.115 0.18  0.06 0.176  -0.003 0.18667  C -0.066 0.19733  -0.115 0.21867  -0.115 0.232  C -0.115 0.24667  -0.064 0.25867  -0.001 0.25867  C 0.063 0.25867  0.115 0.24667  0.115 0.232  C 0.115 0.21867  0.061 0.21467  -0.003 0.224  C -0.066 0.23467  -0.115 0.256  -0.115 0.27067  C -0.115 0.284  -0.064 0.29733  0 0.29733  C 0.064 0.29733  0.115 0.28533  0.115 0.27067  C 0.115 0.256  0.061 0.252  -0.002 0.26267  C -0.065 0.27333  -0.116 0.29333  -0.115 0.308  C -0.114 0.32267  -0.064 0.33333  0 0.33333  C 0.064 0.33333  0.115 0.32133  0.115 0.30667  C 0.115 0.29333  0.063 0.28933  0 0.30133  E" pathEditMode="relative" ptsTypes="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Terminator 3"/>
          <p:cNvSpPr/>
          <p:nvPr/>
        </p:nvSpPr>
        <p:spPr>
          <a:xfrm>
            <a:off x="428596" y="500042"/>
            <a:ext cx="8286808" cy="714380"/>
          </a:xfrm>
          <a:prstGeom prst="flowChartTerminator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Usaha-usaha yang dapat dilakukan orang tua dan guru untuk memenuhi kebutuhan remaja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14348" y="1714488"/>
            <a:ext cx="7858180" cy="4857784"/>
          </a:xfrm>
          <a:prstGeom prst="round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Menurut Andi Mappire (1982) apabila kebutuhan sosial-psikoogi tidak terpenuhi, maka akan mengakibatkan timbulnya rasa tidak puas, menjadi frustasi dan terlambatnya pertumbuhan  serta perkembangan sikap positif  terhadap lingkungan masyarakat dan dirinya, sehingga merasa tidak berarti dalam hidupnya.</a:t>
            </a:r>
          </a:p>
          <a:p>
            <a:pPr algn="ctr"/>
            <a:r>
              <a:rPr lang="id-ID" dirty="0"/>
              <a:t>Medinnus dan johnson (1976) menyataan kehangatan dan kasih sayang orang tua dapat mempengaruhi perkembangan kepribadian yang kuat dan akan berkembang lebih baik bilamana mereka remaja</a:t>
            </a:r>
          </a:p>
          <a:p>
            <a:pPr algn="ctr"/>
            <a:r>
              <a:rPr lang="id-ID" dirty="0"/>
              <a:t>Oleh sebap itu lingkungan keluarga dan guru/sekolah sngat berperan penting dalam mempengaruhi sikap dan perilaku untuk memenuhi kebutuhannya.</a:t>
            </a:r>
          </a:p>
        </p:txBody>
      </p:sp>
      <p:sp>
        <p:nvSpPr>
          <p:cNvPr id="7" name="Smiley Face 6"/>
          <p:cNvSpPr/>
          <p:nvPr/>
        </p:nvSpPr>
        <p:spPr>
          <a:xfrm>
            <a:off x="571472" y="1500174"/>
            <a:ext cx="928694" cy="857256"/>
          </a:xfrm>
          <a:prstGeom prst="smileyFac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155</TotalTime>
  <Words>393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Gill Sans MT</vt:lpstr>
      <vt:lpstr>Times New Roman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TYA</dc:creator>
  <cp:lastModifiedBy>asus</cp:lastModifiedBy>
  <cp:revision>21</cp:revision>
  <dcterms:created xsi:type="dcterms:W3CDTF">2013-04-08T14:12:11Z</dcterms:created>
  <dcterms:modified xsi:type="dcterms:W3CDTF">2020-03-22T22:38:32Z</dcterms:modified>
</cp:coreProperties>
</file>