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312" r:id="rId3"/>
    <p:sldId id="313" r:id="rId4"/>
    <p:sldId id="314" r:id="rId5"/>
    <p:sldId id="315" r:id="rId6"/>
    <p:sldId id="316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38" r:id="rId29"/>
    <p:sldId id="339" r:id="rId30"/>
    <p:sldId id="340" r:id="rId31"/>
    <p:sldId id="341" r:id="rId32"/>
    <p:sldId id="342" r:id="rId33"/>
    <p:sldId id="343" r:id="rId34"/>
    <p:sldId id="344" r:id="rId35"/>
    <p:sldId id="345" r:id="rId36"/>
    <p:sldId id="346" r:id="rId37"/>
    <p:sldId id="347" r:id="rId38"/>
    <p:sldId id="348" r:id="rId39"/>
    <p:sldId id="349" r:id="rId40"/>
    <p:sldId id="350" r:id="rId41"/>
    <p:sldId id="351" r:id="rId42"/>
    <p:sldId id="352" r:id="rId43"/>
    <p:sldId id="353" r:id="rId44"/>
    <p:sldId id="354" r:id="rId45"/>
  </p:sldIdLst>
  <p:sldSz cx="7556500" cy="10699750"/>
  <p:notesSz cx="7556500" cy="106997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014" y="-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440814" y="477519"/>
            <a:ext cx="542924" cy="5429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84786" y="5021229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97" y="-542"/>
                </a:moveTo>
                <a:lnTo>
                  <a:pt x="9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67285" y="2755020"/>
            <a:ext cx="798830" cy="0"/>
          </a:xfrm>
          <a:custGeom>
            <a:avLst/>
            <a:gdLst/>
            <a:ahLst/>
            <a:cxnLst/>
            <a:rect l="l" t="t" r="r" b="b"/>
            <a:pathLst>
              <a:path w="798830">
                <a:moveTo>
                  <a:pt x="7988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67285" y="5002450"/>
            <a:ext cx="798830" cy="0"/>
          </a:xfrm>
          <a:custGeom>
            <a:avLst/>
            <a:gdLst/>
            <a:ahLst/>
            <a:cxnLst/>
            <a:rect l="l" t="t" r="r" b="b"/>
            <a:pathLst>
              <a:path w="798830">
                <a:moveTo>
                  <a:pt x="0" y="0"/>
                </a:moveTo>
                <a:lnTo>
                  <a:pt x="7988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62950" y="3422308"/>
            <a:ext cx="0" cy="17780"/>
          </a:xfrm>
          <a:custGeom>
            <a:avLst/>
            <a:gdLst/>
            <a:ahLst/>
            <a:cxnLst/>
            <a:rect l="l" t="t" r="r" b="b"/>
            <a:pathLst>
              <a:path h="17779">
                <a:moveTo>
                  <a:pt x="0" y="1726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62950" y="4318117"/>
            <a:ext cx="0" cy="17145"/>
          </a:xfrm>
          <a:custGeom>
            <a:avLst/>
            <a:gdLst/>
            <a:ahLst/>
            <a:cxnLst/>
            <a:rect l="l" t="t" r="r" b="b"/>
            <a:pathLst>
              <a:path h="17145">
                <a:moveTo>
                  <a:pt x="0" y="1703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38941" y="2737751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38941" y="3422308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79984" y="2778793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0"/>
                </a:moveTo>
                <a:lnTo>
                  <a:pt x="0" y="22604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79984" y="3155300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22596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69287" y="2733879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6804" y="0"/>
                </a:moveTo>
                <a:lnTo>
                  <a:pt x="0" y="41042"/>
                </a:lnTo>
                <a:lnTo>
                  <a:pt x="13616" y="41042"/>
                </a:lnTo>
                <a:lnTo>
                  <a:pt x="6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73172" y="273775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042"/>
                </a:moveTo>
                <a:lnTo>
                  <a:pt x="0" y="41042"/>
                </a:lnTo>
                <a:lnTo>
                  <a:pt x="6811" y="0"/>
                </a:lnTo>
                <a:lnTo>
                  <a:pt x="13616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69287" y="3377394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04" y="41042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573172" y="3381266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11" y="41042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538941" y="3422308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38941" y="4335154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579984" y="3463583"/>
            <a:ext cx="0" cy="340360"/>
          </a:xfrm>
          <a:custGeom>
            <a:avLst/>
            <a:gdLst/>
            <a:ahLst/>
            <a:cxnLst/>
            <a:rect l="l" t="t" r="r" b="b"/>
            <a:pathLst>
              <a:path h="340360">
                <a:moveTo>
                  <a:pt x="0" y="0"/>
                </a:moveTo>
                <a:lnTo>
                  <a:pt x="0" y="3398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579984" y="3954079"/>
            <a:ext cx="0" cy="340360"/>
          </a:xfrm>
          <a:custGeom>
            <a:avLst/>
            <a:gdLst/>
            <a:ahLst/>
            <a:cxnLst/>
            <a:rect l="l" t="t" r="r" b="b"/>
            <a:pathLst>
              <a:path h="340360">
                <a:moveTo>
                  <a:pt x="0" y="34003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569287" y="3418436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6804" y="0"/>
                </a:moveTo>
                <a:lnTo>
                  <a:pt x="0" y="41274"/>
                </a:lnTo>
                <a:lnTo>
                  <a:pt x="13616" y="41274"/>
                </a:lnTo>
                <a:lnTo>
                  <a:pt x="6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73172" y="3422308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274"/>
                </a:moveTo>
                <a:lnTo>
                  <a:pt x="0" y="41274"/>
                </a:lnTo>
                <a:lnTo>
                  <a:pt x="6811" y="0"/>
                </a:lnTo>
                <a:lnTo>
                  <a:pt x="13616" y="4127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69287" y="4290240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04" y="41042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573172" y="429411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11" y="41042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538941" y="4335154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538941" y="5019680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579984" y="4376196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0"/>
                </a:moveTo>
                <a:lnTo>
                  <a:pt x="0" y="22596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579984" y="4752842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22578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569287" y="4331282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6804" y="0"/>
                </a:moveTo>
                <a:lnTo>
                  <a:pt x="0" y="41042"/>
                </a:lnTo>
                <a:lnTo>
                  <a:pt x="13616" y="41042"/>
                </a:lnTo>
                <a:lnTo>
                  <a:pt x="6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573172" y="4335154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042"/>
                </a:moveTo>
                <a:lnTo>
                  <a:pt x="0" y="41042"/>
                </a:lnTo>
                <a:lnTo>
                  <a:pt x="6811" y="0"/>
                </a:lnTo>
                <a:lnTo>
                  <a:pt x="13616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569287" y="4974758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04" y="41050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573172" y="4978630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11" y="41050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396186" y="2737751"/>
            <a:ext cx="170180" cy="0"/>
          </a:xfrm>
          <a:custGeom>
            <a:avLst/>
            <a:gdLst/>
            <a:ahLst/>
            <a:cxnLst/>
            <a:rect l="l" t="t" r="r" b="b"/>
            <a:pathLst>
              <a:path w="170180">
                <a:moveTo>
                  <a:pt x="16959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396186" y="5019680"/>
            <a:ext cx="170180" cy="0"/>
          </a:xfrm>
          <a:custGeom>
            <a:avLst/>
            <a:gdLst/>
            <a:ahLst/>
            <a:cxnLst/>
            <a:rect l="l" t="t" r="r" b="b"/>
            <a:pathLst>
              <a:path w="170180">
                <a:moveTo>
                  <a:pt x="16959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437221" y="2778793"/>
            <a:ext cx="0" cy="1014730"/>
          </a:xfrm>
          <a:custGeom>
            <a:avLst/>
            <a:gdLst/>
            <a:ahLst/>
            <a:cxnLst/>
            <a:rect l="l" t="t" r="r" b="b"/>
            <a:pathLst>
              <a:path h="1014729">
                <a:moveTo>
                  <a:pt x="0" y="0"/>
                </a:moveTo>
                <a:lnTo>
                  <a:pt x="0" y="101436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37221" y="3964301"/>
            <a:ext cx="0" cy="1014730"/>
          </a:xfrm>
          <a:custGeom>
            <a:avLst/>
            <a:gdLst/>
            <a:ahLst/>
            <a:cxnLst/>
            <a:rect l="l" t="t" r="r" b="b"/>
            <a:pathLst>
              <a:path h="1014729">
                <a:moveTo>
                  <a:pt x="0" y="10143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426330" y="2733879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7006" y="0"/>
                </a:moveTo>
                <a:lnTo>
                  <a:pt x="0" y="41042"/>
                </a:lnTo>
                <a:lnTo>
                  <a:pt x="13616" y="41042"/>
                </a:lnTo>
                <a:lnTo>
                  <a:pt x="70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430223" y="273775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042"/>
                </a:moveTo>
                <a:lnTo>
                  <a:pt x="0" y="41042"/>
                </a:lnTo>
                <a:lnTo>
                  <a:pt x="6998" y="0"/>
                </a:lnTo>
                <a:lnTo>
                  <a:pt x="13616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426330" y="4974758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7006" y="41050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430223" y="4978630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998" y="41050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12042" y="4981534"/>
            <a:ext cx="72897" cy="729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712042" y="4296977"/>
            <a:ext cx="72897" cy="727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712042" y="3384363"/>
            <a:ext cx="72897" cy="727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712042" y="2699651"/>
            <a:ext cx="72897" cy="729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625037" y="2699651"/>
            <a:ext cx="72866" cy="729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625037" y="3384363"/>
            <a:ext cx="72866" cy="727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168520" y="3384363"/>
            <a:ext cx="72866" cy="7279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168520" y="4296977"/>
            <a:ext cx="72866" cy="7279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625037" y="4296977"/>
            <a:ext cx="72866" cy="7279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625037" y="4981534"/>
            <a:ext cx="72866" cy="7296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537603" y="3840554"/>
            <a:ext cx="72866" cy="7302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537603" y="4981534"/>
            <a:ext cx="72866" cy="7296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450558" y="3840554"/>
            <a:ext cx="72866" cy="730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363125" y="4981534"/>
            <a:ext cx="72866" cy="7296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363125" y="2699651"/>
            <a:ext cx="72866" cy="7294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537603" y="2699651"/>
            <a:ext cx="72866" cy="7294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450558" y="2699651"/>
            <a:ext cx="72866" cy="729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450558" y="4981534"/>
            <a:ext cx="72866" cy="7296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84397" y="2755020"/>
            <a:ext cx="331470" cy="0"/>
          </a:xfrm>
          <a:custGeom>
            <a:avLst/>
            <a:gdLst/>
            <a:ahLst/>
            <a:cxnLst/>
            <a:rect l="l" t="t" r="r" b="b"/>
            <a:pathLst>
              <a:path w="331469">
                <a:moveTo>
                  <a:pt x="33102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767285" y="5002450"/>
            <a:ext cx="861694" cy="0"/>
          </a:xfrm>
          <a:custGeom>
            <a:avLst/>
            <a:gdLst/>
            <a:ahLst/>
            <a:cxnLst/>
            <a:rect l="l" t="t" r="r" b="b"/>
            <a:pathLst>
              <a:path w="861694">
                <a:moveTo>
                  <a:pt x="0" y="0"/>
                </a:moveTo>
                <a:lnTo>
                  <a:pt x="86164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62950" y="3422308"/>
            <a:ext cx="0" cy="17780"/>
          </a:xfrm>
          <a:custGeom>
            <a:avLst/>
            <a:gdLst/>
            <a:ahLst/>
            <a:cxnLst/>
            <a:rect l="l" t="t" r="r" b="b"/>
            <a:pathLst>
              <a:path h="17779">
                <a:moveTo>
                  <a:pt x="0" y="1726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62950" y="4318117"/>
            <a:ext cx="0" cy="17145"/>
          </a:xfrm>
          <a:custGeom>
            <a:avLst/>
            <a:gdLst/>
            <a:ahLst/>
            <a:cxnLst/>
            <a:rect l="l" t="t" r="r" b="b"/>
            <a:pathLst>
              <a:path h="17145">
                <a:moveTo>
                  <a:pt x="0" y="1703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538941" y="2737751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538941" y="3422308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579984" y="2778793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0"/>
                </a:moveTo>
                <a:lnTo>
                  <a:pt x="0" y="22604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579984" y="3155300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22596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569287" y="2733879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6804" y="0"/>
                </a:moveTo>
                <a:lnTo>
                  <a:pt x="0" y="41042"/>
                </a:lnTo>
                <a:lnTo>
                  <a:pt x="13616" y="41042"/>
                </a:lnTo>
                <a:lnTo>
                  <a:pt x="6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573172" y="273775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042"/>
                </a:moveTo>
                <a:lnTo>
                  <a:pt x="0" y="41042"/>
                </a:lnTo>
                <a:lnTo>
                  <a:pt x="6811" y="0"/>
                </a:lnTo>
                <a:lnTo>
                  <a:pt x="13616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569287" y="3377394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04" y="41042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573172" y="3381266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11" y="41042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538941" y="3422308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538941" y="4335154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579984" y="3463583"/>
            <a:ext cx="0" cy="340360"/>
          </a:xfrm>
          <a:custGeom>
            <a:avLst/>
            <a:gdLst/>
            <a:ahLst/>
            <a:cxnLst/>
            <a:rect l="l" t="t" r="r" b="b"/>
            <a:pathLst>
              <a:path h="340360">
                <a:moveTo>
                  <a:pt x="0" y="0"/>
                </a:moveTo>
                <a:lnTo>
                  <a:pt x="0" y="3398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579984" y="3954079"/>
            <a:ext cx="0" cy="340360"/>
          </a:xfrm>
          <a:custGeom>
            <a:avLst/>
            <a:gdLst/>
            <a:ahLst/>
            <a:cxnLst/>
            <a:rect l="l" t="t" r="r" b="b"/>
            <a:pathLst>
              <a:path h="340360">
                <a:moveTo>
                  <a:pt x="0" y="34003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569287" y="3418436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6804" y="0"/>
                </a:moveTo>
                <a:lnTo>
                  <a:pt x="0" y="41274"/>
                </a:lnTo>
                <a:lnTo>
                  <a:pt x="13616" y="41274"/>
                </a:lnTo>
                <a:lnTo>
                  <a:pt x="6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73172" y="3422308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274"/>
                </a:moveTo>
                <a:lnTo>
                  <a:pt x="0" y="41274"/>
                </a:lnTo>
                <a:lnTo>
                  <a:pt x="6811" y="0"/>
                </a:lnTo>
                <a:lnTo>
                  <a:pt x="13616" y="4127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569287" y="4290240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04" y="41042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573172" y="429411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11" y="41042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538941" y="4335154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538941" y="5019680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984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579984" y="4376196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0"/>
                </a:moveTo>
                <a:lnTo>
                  <a:pt x="0" y="22596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579984" y="4752842"/>
            <a:ext cx="0" cy="226060"/>
          </a:xfrm>
          <a:custGeom>
            <a:avLst/>
            <a:gdLst/>
            <a:ahLst/>
            <a:cxnLst/>
            <a:rect l="l" t="t" r="r" b="b"/>
            <a:pathLst>
              <a:path h="226060">
                <a:moveTo>
                  <a:pt x="0" y="22578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569287" y="4331282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6804" y="0"/>
                </a:moveTo>
                <a:lnTo>
                  <a:pt x="0" y="41042"/>
                </a:lnTo>
                <a:lnTo>
                  <a:pt x="13616" y="41042"/>
                </a:lnTo>
                <a:lnTo>
                  <a:pt x="6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573172" y="4335154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042"/>
                </a:moveTo>
                <a:lnTo>
                  <a:pt x="0" y="41042"/>
                </a:lnTo>
                <a:lnTo>
                  <a:pt x="6811" y="0"/>
                </a:lnTo>
                <a:lnTo>
                  <a:pt x="13616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569287" y="4974758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04" y="41050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573172" y="4978630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811" y="41050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396186" y="2737751"/>
            <a:ext cx="170180" cy="0"/>
          </a:xfrm>
          <a:custGeom>
            <a:avLst/>
            <a:gdLst/>
            <a:ahLst/>
            <a:cxnLst/>
            <a:rect l="l" t="t" r="r" b="b"/>
            <a:pathLst>
              <a:path w="170180">
                <a:moveTo>
                  <a:pt x="16959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396186" y="5019680"/>
            <a:ext cx="170180" cy="0"/>
          </a:xfrm>
          <a:custGeom>
            <a:avLst/>
            <a:gdLst/>
            <a:ahLst/>
            <a:cxnLst/>
            <a:rect l="l" t="t" r="r" b="b"/>
            <a:pathLst>
              <a:path w="170180">
                <a:moveTo>
                  <a:pt x="16959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437221" y="2778793"/>
            <a:ext cx="0" cy="1014730"/>
          </a:xfrm>
          <a:custGeom>
            <a:avLst/>
            <a:gdLst/>
            <a:ahLst/>
            <a:cxnLst/>
            <a:rect l="l" t="t" r="r" b="b"/>
            <a:pathLst>
              <a:path h="1014729">
                <a:moveTo>
                  <a:pt x="0" y="0"/>
                </a:moveTo>
                <a:lnTo>
                  <a:pt x="0" y="101436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437221" y="3964301"/>
            <a:ext cx="0" cy="1014730"/>
          </a:xfrm>
          <a:custGeom>
            <a:avLst/>
            <a:gdLst/>
            <a:ahLst/>
            <a:cxnLst/>
            <a:rect l="l" t="t" r="r" b="b"/>
            <a:pathLst>
              <a:path h="1014729">
                <a:moveTo>
                  <a:pt x="0" y="10143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426330" y="2733879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7006" y="0"/>
                </a:moveTo>
                <a:lnTo>
                  <a:pt x="0" y="41042"/>
                </a:lnTo>
                <a:lnTo>
                  <a:pt x="13616" y="41042"/>
                </a:lnTo>
                <a:lnTo>
                  <a:pt x="70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430223" y="273775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41042"/>
                </a:moveTo>
                <a:lnTo>
                  <a:pt x="0" y="41042"/>
                </a:lnTo>
                <a:lnTo>
                  <a:pt x="6998" y="0"/>
                </a:lnTo>
                <a:lnTo>
                  <a:pt x="13616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426330" y="4974758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7006" y="41050"/>
                </a:lnTo>
                <a:lnTo>
                  <a:pt x="136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430223" y="4978630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69" h="41275">
                <a:moveTo>
                  <a:pt x="13616" y="0"/>
                </a:moveTo>
                <a:lnTo>
                  <a:pt x="0" y="0"/>
                </a:lnTo>
                <a:lnTo>
                  <a:pt x="6998" y="41050"/>
                </a:lnTo>
                <a:lnTo>
                  <a:pt x="136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712042" y="4981534"/>
            <a:ext cx="72897" cy="729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712042" y="4296977"/>
            <a:ext cx="72897" cy="727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712042" y="3384363"/>
            <a:ext cx="72897" cy="727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712042" y="2699651"/>
            <a:ext cx="72897" cy="729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2625037" y="2699651"/>
            <a:ext cx="72866" cy="729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625037" y="3384363"/>
            <a:ext cx="72866" cy="727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168520" y="3384363"/>
            <a:ext cx="72866" cy="7279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168520" y="4296977"/>
            <a:ext cx="72866" cy="7279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625037" y="4296977"/>
            <a:ext cx="72866" cy="7279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625037" y="4981534"/>
            <a:ext cx="72866" cy="7296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537603" y="3840554"/>
            <a:ext cx="72866" cy="7302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537603" y="4981534"/>
            <a:ext cx="72866" cy="7296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450558" y="3840554"/>
            <a:ext cx="72866" cy="730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363125" y="4981534"/>
            <a:ext cx="72866" cy="7296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363125" y="2699651"/>
            <a:ext cx="72866" cy="7294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537603" y="2699651"/>
            <a:ext cx="72866" cy="7294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450558" y="2699651"/>
            <a:ext cx="72866" cy="729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450558" y="4981534"/>
            <a:ext cx="72866" cy="7296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594441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594441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526011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526011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2457580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457580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389305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2389305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20796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320796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252365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252365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183857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183857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115426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115426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046995" y="3091568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046995" y="275502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978486" y="2755020"/>
            <a:ext cx="0" cy="650875"/>
          </a:xfrm>
          <a:custGeom>
            <a:avLst/>
            <a:gdLst/>
            <a:ahLst/>
            <a:cxnLst/>
            <a:rect l="l" t="t" r="r" b="b"/>
            <a:pathLst>
              <a:path h="650875">
                <a:moveTo>
                  <a:pt x="0" y="65025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978486" y="3091568"/>
            <a:ext cx="667385" cy="0"/>
          </a:xfrm>
          <a:custGeom>
            <a:avLst/>
            <a:gdLst/>
            <a:ahLst/>
            <a:cxnLst/>
            <a:rect l="l" t="t" r="r" b="b"/>
            <a:pathLst>
              <a:path w="667385">
                <a:moveTo>
                  <a:pt x="66733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978486" y="3068723"/>
            <a:ext cx="667385" cy="0"/>
          </a:xfrm>
          <a:custGeom>
            <a:avLst/>
            <a:gdLst/>
            <a:ahLst/>
            <a:cxnLst/>
            <a:rect l="l" t="t" r="r" b="b"/>
            <a:pathLst>
              <a:path w="667385">
                <a:moveTo>
                  <a:pt x="66733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2594441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2594441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2526011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2526011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2457580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2457580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2389305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2389305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2320796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320796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2252365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2252365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2183857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183857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115426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15426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046995" y="4688746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046995" y="4352190"/>
            <a:ext cx="0" cy="314325"/>
          </a:xfrm>
          <a:custGeom>
            <a:avLst/>
            <a:gdLst/>
            <a:ahLst/>
            <a:cxnLst/>
            <a:rect l="l" t="t" r="r" b="b"/>
            <a:pathLst>
              <a:path h="314325">
                <a:moveTo>
                  <a:pt x="0" y="3137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978486" y="4352190"/>
            <a:ext cx="0" cy="650875"/>
          </a:xfrm>
          <a:custGeom>
            <a:avLst/>
            <a:gdLst/>
            <a:ahLst/>
            <a:cxnLst/>
            <a:rect l="l" t="t" r="r" b="b"/>
            <a:pathLst>
              <a:path h="650875">
                <a:moveTo>
                  <a:pt x="0" y="65025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978486" y="4688746"/>
            <a:ext cx="667385" cy="0"/>
          </a:xfrm>
          <a:custGeom>
            <a:avLst/>
            <a:gdLst/>
            <a:ahLst/>
            <a:cxnLst/>
            <a:rect l="l" t="t" r="r" b="b"/>
            <a:pathLst>
              <a:path w="667385">
                <a:moveTo>
                  <a:pt x="66733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978486" y="4665894"/>
            <a:ext cx="667385" cy="0"/>
          </a:xfrm>
          <a:custGeom>
            <a:avLst/>
            <a:gdLst/>
            <a:ahLst/>
            <a:cxnLst/>
            <a:rect l="l" t="t" r="r" b="b"/>
            <a:pathLst>
              <a:path w="667385">
                <a:moveTo>
                  <a:pt x="66733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866693" y="3248381"/>
            <a:ext cx="779145" cy="0"/>
          </a:xfrm>
          <a:custGeom>
            <a:avLst/>
            <a:gdLst/>
            <a:ahLst/>
            <a:cxnLst/>
            <a:rect l="l" t="t" r="r" b="b"/>
            <a:pathLst>
              <a:path w="779144">
                <a:moveTo>
                  <a:pt x="0" y="0"/>
                </a:moveTo>
                <a:lnTo>
                  <a:pt x="7791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866693" y="4509236"/>
            <a:ext cx="779145" cy="0"/>
          </a:xfrm>
          <a:custGeom>
            <a:avLst/>
            <a:gdLst/>
            <a:ahLst/>
            <a:cxnLst/>
            <a:rect l="l" t="t" r="r" b="b"/>
            <a:pathLst>
              <a:path w="779144">
                <a:moveTo>
                  <a:pt x="0" y="0"/>
                </a:moveTo>
                <a:lnTo>
                  <a:pt x="7791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138937" y="4834942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142829" y="4838814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41027" y="6977"/>
                </a:lnTo>
                <a:lnTo>
                  <a:pt x="0" y="137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1866693" y="4845792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27613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1866693" y="4509236"/>
            <a:ext cx="0" cy="336550"/>
          </a:xfrm>
          <a:custGeom>
            <a:avLst/>
            <a:gdLst/>
            <a:ahLst/>
            <a:cxnLst/>
            <a:rect l="l" t="t" r="r" b="b"/>
            <a:pathLst>
              <a:path h="336550">
                <a:moveTo>
                  <a:pt x="0" y="3365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138937" y="2901224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69">
                <a:moveTo>
                  <a:pt x="0" y="0"/>
                </a:moveTo>
                <a:lnTo>
                  <a:pt x="0" y="13551"/>
                </a:lnTo>
                <a:lnTo>
                  <a:pt x="41027" y="658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142829" y="2905096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69">
                <a:moveTo>
                  <a:pt x="0" y="0"/>
                </a:moveTo>
                <a:lnTo>
                  <a:pt x="41027" y="6582"/>
                </a:lnTo>
                <a:lnTo>
                  <a:pt x="0" y="1355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866693" y="2911678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27613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1866693" y="2911678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70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454451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454451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522882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454451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454451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454451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522882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4454451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54149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54149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609926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54149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36701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367017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435448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367017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36701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367017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435448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4454451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4454451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4522882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4454451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54149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54149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609926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54149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541495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541495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609926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541495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2628929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2628929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2697360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2628929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2628929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2628929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2697360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2628929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217241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224084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217241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217241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217241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224084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217241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2628929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2628929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2697360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2628929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2628929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2628929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2697360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2628929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171593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171593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178439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171593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1715935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1715935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178439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1715935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1715935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1715935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1715935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171593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171593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178439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171593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171593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171593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178439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171593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1750360" y="4352190"/>
            <a:ext cx="913130" cy="0"/>
          </a:xfrm>
          <a:custGeom>
            <a:avLst/>
            <a:gdLst/>
            <a:ahLst/>
            <a:cxnLst/>
            <a:rect l="l" t="t" r="r" b="b"/>
            <a:pathLst>
              <a:path w="913130">
                <a:moveTo>
                  <a:pt x="0" y="0"/>
                </a:moveTo>
                <a:lnTo>
                  <a:pt x="91258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1750360" y="3405271"/>
            <a:ext cx="913130" cy="0"/>
          </a:xfrm>
          <a:custGeom>
            <a:avLst/>
            <a:gdLst/>
            <a:ahLst/>
            <a:cxnLst/>
            <a:rect l="l" t="t" r="r" b="b"/>
            <a:pathLst>
              <a:path w="913130">
                <a:moveTo>
                  <a:pt x="91258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217241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217241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224084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217241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2628929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2628929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2697360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628929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17241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24084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17241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628929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628929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697360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628929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628929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628929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697360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2628929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2628929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628929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2697360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2628929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1715935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1715935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178439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1715935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1715935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1715935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1715935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3541495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3541495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3609926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3541495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4454451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4454451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4522882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4454451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536701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5367017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5435448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367017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4454451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4454451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4522882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4454451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354149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354149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3609926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354149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171593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171593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178439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171593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171593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171593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178439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171593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354149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354149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3609926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354149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4454451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4454451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4522882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4454451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536701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367017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5435448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4454451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4454451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4522882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4454451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4454451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4454451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4522882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4454451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354149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354149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3609926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354149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536701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5367017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5435448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5367017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536701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5367017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5435448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4454451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4454451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4522882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4454451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354149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354149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3609926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354149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3541495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3541495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3609926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3541495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2628929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2628929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2697360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2628929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2628929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2628929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2697360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2628929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217241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224084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217241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217241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217241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224084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217241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2628929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2628929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2697360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2628929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2628929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2628929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2697360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2628929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171593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171593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178439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171593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1715935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1715935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178439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1715935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1715935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1715935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1715935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171593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171593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178439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171593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171593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171593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178439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171593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1409802" y="3852789"/>
            <a:ext cx="6985" cy="41275"/>
          </a:xfrm>
          <a:custGeom>
            <a:avLst/>
            <a:gdLst/>
            <a:ahLst/>
            <a:cxnLst/>
            <a:rect l="l" t="t" r="r" b="b"/>
            <a:pathLst>
              <a:path w="6984" h="41275">
                <a:moveTo>
                  <a:pt x="0" y="6737"/>
                </a:moveTo>
                <a:lnTo>
                  <a:pt x="6804" y="0"/>
                </a:lnTo>
                <a:lnTo>
                  <a:pt x="6804" y="4127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1409802" y="3894064"/>
            <a:ext cx="13970" cy="0"/>
          </a:xfrm>
          <a:custGeom>
            <a:avLst/>
            <a:gdLst/>
            <a:ahLst/>
            <a:cxnLst/>
            <a:rect l="l" t="t" r="r" b="b"/>
            <a:pathLst>
              <a:path w="13969">
                <a:moveTo>
                  <a:pt x="0" y="0"/>
                </a:moveTo>
                <a:lnTo>
                  <a:pt x="138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1437221" y="385278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811" y="41274"/>
                </a:moveTo>
                <a:lnTo>
                  <a:pt x="0" y="34305"/>
                </a:lnTo>
                <a:lnTo>
                  <a:pt x="0" y="6737"/>
                </a:lnTo>
                <a:lnTo>
                  <a:pt x="6811" y="0"/>
                </a:lnTo>
                <a:lnTo>
                  <a:pt x="13810" y="0"/>
                </a:lnTo>
                <a:lnTo>
                  <a:pt x="20614" y="6737"/>
                </a:lnTo>
                <a:lnTo>
                  <a:pt x="20614" y="34305"/>
                </a:lnTo>
                <a:lnTo>
                  <a:pt x="13810" y="41274"/>
                </a:lnTo>
                <a:lnTo>
                  <a:pt x="6811" y="4127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1514823" y="4665662"/>
            <a:ext cx="27305" cy="20955"/>
          </a:xfrm>
          <a:custGeom>
            <a:avLst/>
            <a:gdLst/>
            <a:ahLst/>
            <a:cxnLst/>
            <a:rect l="l" t="t" r="r" b="b"/>
            <a:pathLst>
              <a:path w="27305" h="20954">
                <a:moveTo>
                  <a:pt x="0" y="6814"/>
                </a:moveTo>
                <a:lnTo>
                  <a:pt x="6811" y="0"/>
                </a:lnTo>
                <a:lnTo>
                  <a:pt x="20428" y="0"/>
                </a:lnTo>
                <a:lnTo>
                  <a:pt x="27232" y="6814"/>
                </a:lnTo>
                <a:lnTo>
                  <a:pt x="27232" y="13784"/>
                </a:lnTo>
                <a:lnTo>
                  <a:pt x="20428" y="20567"/>
                </a:lnTo>
                <a:lnTo>
                  <a:pt x="13616" y="2056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1514823" y="4686229"/>
            <a:ext cx="27305" cy="20955"/>
          </a:xfrm>
          <a:custGeom>
            <a:avLst/>
            <a:gdLst/>
            <a:ahLst/>
            <a:cxnLst/>
            <a:rect l="l" t="t" r="r" b="b"/>
            <a:pathLst>
              <a:path w="27305" h="20954">
                <a:moveTo>
                  <a:pt x="20428" y="0"/>
                </a:moveTo>
                <a:lnTo>
                  <a:pt x="27232" y="6969"/>
                </a:lnTo>
                <a:lnTo>
                  <a:pt x="27232" y="13745"/>
                </a:lnTo>
                <a:lnTo>
                  <a:pt x="20428" y="20521"/>
                </a:lnTo>
                <a:lnTo>
                  <a:pt x="6811" y="20521"/>
                </a:lnTo>
                <a:lnTo>
                  <a:pt x="0" y="1374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1555866" y="4699975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7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1569482" y="4665662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998" y="41088"/>
                </a:moveTo>
                <a:lnTo>
                  <a:pt x="0" y="34313"/>
                </a:lnTo>
                <a:lnTo>
                  <a:pt x="0" y="6814"/>
                </a:lnTo>
                <a:lnTo>
                  <a:pt x="6998" y="0"/>
                </a:lnTo>
                <a:lnTo>
                  <a:pt x="13616" y="0"/>
                </a:lnTo>
                <a:lnTo>
                  <a:pt x="20614" y="6814"/>
                </a:lnTo>
                <a:lnTo>
                  <a:pt x="20614" y="34313"/>
                </a:lnTo>
                <a:lnTo>
                  <a:pt x="13616" y="41088"/>
                </a:lnTo>
                <a:lnTo>
                  <a:pt x="6998" y="4108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1603908" y="4665662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609" y="41088"/>
                </a:moveTo>
                <a:lnTo>
                  <a:pt x="0" y="34313"/>
                </a:lnTo>
                <a:lnTo>
                  <a:pt x="0" y="6814"/>
                </a:lnTo>
                <a:lnTo>
                  <a:pt x="6609" y="0"/>
                </a:lnTo>
                <a:lnTo>
                  <a:pt x="13616" y="0"/>
                </a:lnTo>
                <a:lnTo>
                  <a:pt x="20420" y="6814"/>
                </a:lnTo>
                <a:lnTo>
                  <a:pt x="20420" y="34313"/>
                </a:lnTo>
                <a:lnTo>
                  <a:pt x="13616" y="41088"/>
                </a:lnTo>
                <a:lnTo>
                  <a:pt x="6609" y="4108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1519689" y="3860301"/>
            <a:ext cx="27305" cy="41275"/>
          </a:xfrm>
          <a:custGeom>
            <a:avLst/>
            <a:gdLst/>
            <a:ahLst/>
            <a:cxnLst/>
            <a:rect l="l" t="t" r="r" b="b"/>
            <a:pathLst>
              <a:path w="27305" h="41275">
                <a:moveTo>
                  <a:pt x="27232" y="27568"/>
                </a:moveTo>
                <a:lnTo>
                  <a:pt x="0" y="27568"/>
                </a:lnTo>
                <a:lnTo>
                  <a:pt x="20420" y="0"/>
                </a:lnTo>
                <a:lnTo>
                  <a:pt x="20420" y="411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1560724" y="3894606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81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1574340" y="3860301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811" y="41119"/>
                </a:moveTo>
                <a:lnTo>
                  <a:pt x="0" y="34305"/>
                </a:lnTo>
                <a:lnTo>
                  <a:pt x="0" y="6969"/>
                </a:lnTo>
                <a:lnTo>
                  <a:pt x="6811" y="0"/>
                </a:lnTo>
                <a:lnTo>
                  <a:pt x="13810" y="0"/>
                </a:lnTo>
                <a:lnTo>
                  <a:pt x="20428" y="6969"/>
                </a:lnTo>
                <a:lnTo>
                  <a:pt x="20428" y="34305"/>
                </a:lnTo>
                <a:lnTo>
                  <a:pt x="13810" y="41119"/>
                </a:lnTo>
                <a:lnTo>
                  <a:pt x="6811" y="4111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1608571" y="3860301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811" y="41119"/>
                </a:moveTo>
                <a:lnTo>
                  <a:pt x="0" y="34305"/>
                </a:lnTo>
                <a:lnTo>
                  <a:pt x="0" y="6969"/>
                </a:lnTo>
                <a:lnTo>
                  <a:pt x="6811" y="0"/>
                </a:lnTo>
                <a:lnTo>
                  <a:pt x="13616" y="0"/>
                </a:lnTo>
                <a:lnTo>
                  <a:pt x="20622" y="6969"/>
                </a:lnTo>
                <a:lnTo>
                  <a:pt x="20622" y="34305"/>
                </a:lnTo>
                <a:lnTo>
                  <a:pt x="13616" y="41119"/>
                </a:lnTo>
                <a:lnTo>
                  <a:pt x="6811" y="4111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1520856" y="3063845"/>
            <a:ext cx="27940" cy="20955"/>
          </a:xfrm>
          <a:custGeom>
            <a:avLst/>
            <a:gdLst/>
            <a:ahLst/>
            <a:cxnLst/>
            <a:rect l="l" t="t" r="r" b="b"/>
            <a:pathLst>
              <a:path w="27940" h="20955">
                <a:moveTo>
                  <a:pt x="0" y="6814"/>
                </a:moveTo>
                <a:lnTo>
                  <a:pt x="6804" y="0"/>
                </a:lnTo>
                <a:lnTo>
                  <a:pt x="20420" y="0"/>
                </a:lnTo>
                <a:lnTo>
                  <a:pt x="27426" y="6814"/>
                </a:lnTo>
                <a:lnTo>
                  <a:pt x="27426" y="13784"/>
                </a:lnTo>
                <a:lnTo>
                  <a:pt x="20420" y="20521"/>
                </a:lnTo>
                <a:lnTo>
                  <a:pt x="13810" y="2052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1520856" y="3084366"/>
            <a:ext cx="27940" cy="20955"/>
          </a:xfrm>
          <a:custGeom>
            <a:avLst/>
            <a:gdLst/>
            <a:ahLst/>
            <a:cxnLst/>
            <a:rect l="l" t="t" r="r" b="b"/>
            <a:pathLst>
              <a:path w="27940" h="20955">
                <a:moveTo>
                  <a:pt x="20420" y="0"/>
                </a:moveTo>
                <a:lnTo>
                  <a:pt x="27426" y="6969"/>
                </a:lnTo>
                <a:lnTo>
                  <a:pt x="27426" y="13784"/>
                </a:lnTo>
                <a:lnTo>
                  <a:pt x="20420" y="20598"/>
                </a:lnTo>
                <a:lnTo>
                  <a:pt x="6804" y="20598"/>
                </a:lnTo>
                <a:lnTo>
                  <a:pt x="0" y="1378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1561892" y="3098150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81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1575702" y="3063845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617" y="41119"/>
                </a:moveTo>
                <a:lnTo>
                  <a:pt x="0" y="34305"/>
                </a:lnTo>
                <a:lnTo>
                  <a:pt x="0" y="6814"/>
                </a:lnTo>
                <a:lnTo>
                  <a:pt x="6617" y="0"/>
                </a:lnTo>
                <a:lnTo>
                  <a:pt x="13616" y="0"/>
                </a:lnTo>
                <a:lnTo>
                  <a:pt x="20420" y="6814"/>
                </a:lnTo>
                <a:lnTo>
                  <a:pt x="20420" y="34305"/>
                </a:lnTo>
                <a:lnTo>
                  <a:pt x="13616" y="41119"/>
                </a:lnTo>
                <a:lnTo>
                  <a:pt x="6617" y="4111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1609739" y="3063845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7006" y="41119"/>
                </a:moveTo>
                <a:lnTo>
                  <a:pt x="0" y="34305"/>
                </a:lnTo>
                <a:lnTo>
                  <a:pt x="0" y="6814"/>
                </a:lnTo>
                <a:lnTo>
                  <a:pt x="7006" y="0"/>
                </a:lnTo>
                <a:lnTo>
                  <a:pt x="13810" y="0"/>
                </a:lnTo>
                <a:lnTo>
                  <a:pt x="20614" y="6814"/>
                </a:lnTo>
                <a:lnTo>
                  <a:pt x="20614" y="34305"/>
                </a:lnTo>
                <a:lnTo>
                  <a:pt x="13810" y="41119"/>
                </a:lnTo>
                <a:lnTo>
                  <a:pt x="7006" y="4111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217241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217241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224084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217241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2628929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2628929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2697360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2628929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217241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224084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217241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2628929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2628929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2697360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2628929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2628929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2628929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2697360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2628929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2628929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2628929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2697360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2628929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1715935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1715935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178439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1715935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1715935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1715935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1715935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3541495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3541495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3609926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541495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4454451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0"/>
                </a:moveTo>
                <a:lnTo>
                  <a:pt x="0" y="686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4454451" y="391303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4522882" y="3844426"/>
            <a:ext cx="0" cy="69215"/>
          </a:xfrm>
          <a:custGeom>
            <a:avLst/>
            <a:gdLst/>
            <a:ahLst/>
            <a:cxnLst/>
            <a:rect l="l" t="t" r="r" b="b"/>
            <a:pathLst>
              <a:path h="69214">
                <a:moveTo>
                  <a:pt x="0" y="686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4454451" y="384442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536701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5367017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5435448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5367017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4454451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4454451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4522882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4454451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354149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354149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3609926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354149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1715935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1715935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1784397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1715935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171593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171593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0" y="0"/>
                </a:moveTo>
                <a:lnTo>
                  <a:pt x="684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178439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171593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80">
                <a:moveTo>
                  <a:pt x="684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3541495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3541495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3609926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3541495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454451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454451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522882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4454451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5367017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5367017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6279584" y="5021229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5435448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6276080" y="4981534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74"/>
                </a:lnTo>
                <a:lnTo>
                  <a:pt x="34020" y="3427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6279973" y="4985406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74"/>
                </a:lnTo>
                <a:lnTo>
                  <a:pt x="3402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6276080" y="4981534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020" y="34274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6279973" y="4985406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02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6310101" y="4981534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74"/>
                </a:lnTo>
                <a:lnTo>
                  <a:pt x="34410" y="34274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6313994" y="4985406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74"/>
                </a:lnTo>
                <a:lnTo>
                  <a:pt x="34410" y="34274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6276080" y="5015808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0"/>
                </a:lnTo>
                <a:lnTo>
                  <a:pt x="0" y="34274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6279973" y="5019680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34020" y="0"/>
                </a:lnTo>
                <a:lnTo>
                  <a:pt x="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6276080" y="5015808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274"/>
                </a:lnTo>
                <a:lnTo>
                  <a:pt x="68430" y="34274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6279973" y="5019680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274"/>
                </a:lnTo>
                <a:lnTo>
                  <a:pt x="68430" y="34274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6310101" y="5015808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0"/>
                </a:lnTo>
                <a:lnTo>
                  <a:pt x="34410" y="34274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6313994" y="5019680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34410" y="0"/>
                </a:lnTo>
                <a:lnTo>
                  <a:pt x="3441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627997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6276080" y="4296977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6279973" y="430084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6276080" y="4296977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68430" y="0"/>
                </a:moveTo>
                <a:lnTo>
                  <a:pt x="0" y="0"/>
                </a:lnTo>
                <a:lnTo>
                  <a:pt x="34020" y="34305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6279973" y="4300849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0" y="0"/>
                </a:moveTo>
                <a:lnTo>
                  <a:pt x="68430" y="0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6310101" y="4296977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6313994" y="4300849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6276080" y="4331282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0"/>
                </a:lnTo>
                <a:lnTo>
                  <a:pt x="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6279973" y="4335154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34020" y="0"/>
                </a:lnTo>
                <a:lnTo>
                  <a:pt x="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6276080" y="4331282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6279973" y="4335154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6310101" y="4331282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0"/>
                </a:lnTo>
                <a:lnTo>
                  <a:pt x="3441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6313994" y="4335154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34410" y="0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627997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627997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6276080" y="3384363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6279973" y="3388235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6276080" y="3384363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020" y="34072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6279973" y="3388235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6310101" y="3384363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6313994" y="3388235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6276080" y="3418436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0"/>
                </a:lnTo>
                <a:lnTo>
                  <a:pt x="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6279973" y="3422308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34020" y="0"/>
                </a:lnTo>
                <a:lnTo>
                  <a:pt x="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6276080" y="3418436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6279973" y="3422308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6310101" y="3418436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0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6313994" y="3422308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34410" y="0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627997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6279973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6276080" y="2699651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27"/>
                </a:lnTo>
                <a:lnTo>
                  <a:pt x="34020" y="3422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6279973" y="2703523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27"/>
                </a:lnTo>
                <a:lnTo>
                  <a:pt x="34020" y="3422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6276080" y="2699651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020" y="34227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6279973" y="2703523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020" y="3422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6310101" y="2699651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27"/>
                </a:lnTo>
                <a:lnTo>
                  <a:pt x="34410" y="34227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6313994" y="2703523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27"/>
                </a:lnTo>
                <a:lnTo>
                  <a:pt x="34410" y="34227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6276080" y="273387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0"/>
                </a:lnTo>
                <a:lnTo>
                  <a:pt x="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6279973" y="2737751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34020" y="0"/>
                </a:lnTo>
                <a:lnTo>
                  <a:pt x="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6276080" y="2733879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6279973" y="2737751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6310101" y="2733879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0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6313994" y="2737751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34410" y="0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6279973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6276080" y="4981534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74"/>
                </a:lnTo>
                <a:lnTo>
                  <a:pt x="34020" y="3427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6279973" y="4985406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74"/>
                </a:lnTo>
                <a:lnTo>
                  <a:pt x="3402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6276080" y="4981534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020" y="34274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6279973" y="4985406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02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6310101" y="4981534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74"/>
                </a:lnTo>
                <a:lnTo>
                  <a:pt x="34410" y="34274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6313994" y="4985406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74"/>
                </a:lnTo>
                <a:lnTo>
                  <a:pt x="34410" y="34274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6276080" y="5015808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0"/>
                </a:lnTo>
                <a:lnTo>
                  <a:pt x="0" y="34274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6279973" y="5019680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34020" y="0"/>
                </a:lnTo>
                <a:lnTo>
                  <a:pt x="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6276080" y="5015808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274"/>
                </a:lnTo>
                <a:lnTo>
                  <a:pt x="68430" y="34274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6279973" y="5019680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274"/>
                </a:lnTo>
                <a:lnTo>
                  <a:pt x="68430" y="34274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6310101" y="5015808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0"/>
                </a:lnTo>
                <a:lnTo>
                  <a:pt x="34410" y="34274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6313994" y="5019680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34410" y="0"/>
                </a:lnTo>
                <a:lnTo>
                  <a:pt x="34410" y="3427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627997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6276080" y="4296977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6279973" y="430084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6276080" y="4296977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68430" y="0"/>
                </a:moveTo>
                <a:lnTo>
                  <a:pt x="0" y="0"/>
                </a:lnTo>
                <a:lnTo>
                  <a:pt x="34020" y="34305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6279973" y="4300849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0" y="0"/>
                </a:moveTo>
                <a:lnTo>
                  <a:pt x="68430" y="0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6310101" y="4296977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6313994" y="4300849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6276080" y="4331282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0"/>
                </a:lnTo>
                <a:lnTo>
                  <a:pt x="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6279973" y="4335154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34020" y="0"/>
                </a:lnTo>
                <a:lnTo>
                  <a:pt x="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6276080" y="4331282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6279973" y="4335154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02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6310101" y="4331282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0"/>
                </a:lnTo>
                <a:lnTo>
                  <a:pt x="3441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6313994" y="4335154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34410" y="0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627997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627997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6276080" y="3384363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6279973" y="3388235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6276080" y="3384363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020" y="34072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6279973" y="3388235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6310101" y="3384363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6313994" y="3388235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6276080" y="3418436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0"/>
                </a:lnTo>
                <a:lnTo>
                  <a:pt x="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6279973" y="3422308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34020" y="0"/>
                </a:lnTo>
                <a:lnTo>
                  <a:pt x="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6276080" y="3418436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6279973" y="3422308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6310101" y="3418436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0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6313994" y="3422308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34410" y="0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627997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6279973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6276080" y="2699651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27"/>
                </a:lnTo>
                <a:lnTo>
                  <a:pt x="34020" y="3422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6279973" y="2703523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0" y="34227"/>
                </a:lnTo>
                <a:lnTo>
                  <a:pt x="34020" y="3422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6276080" y="2699651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020" y="34227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6279973" y="2703523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020" y="3422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6310101" y="2699651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27"/>
                </a:lnTo>
                <a:lnTo>
                  <a:pt x="34410" y="34227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6313994" y="2703523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34227"/>
                </a:lnTo>
                <a:lnTo>
                  <a:pt x="34410" y="34227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6276080" y="273387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0"/>
                </a:lnTo>
                <a:lnTo>
                  <a:pt x="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6279973" y="2737751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34020" y="0"/>
                </a:lnTo>
                <a:lnTo>
                  <a:pt x="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6276080" y="2733879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6279973" y="2737751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02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6310101" y="2733879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0"/>
                </a:lnTo>
                <a:lnTo>
                  <a:pt x="3441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6313994" y="2737751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34410" y="0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6279973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2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634840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6279973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627997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6279973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634840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627997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627997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627997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634840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627997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627997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634840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627997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634840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627997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634840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627997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627997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627997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634840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627997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627997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634840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6279973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627997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6279973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634840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627997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634840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6279973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627997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6279973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634840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627997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627997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627997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634840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627997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627997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634840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627997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634840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627997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634840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6279973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6279973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6279973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6348403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6279973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6279973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634840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0"/>
                </a:moveTo>
                <a:lnTo>
                  <a:pt x="0" y="6853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6279973" y="277205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6279973" y="2703523"/>
            <a:ext cx="0" cy="68580"/>
          </a:xfrm>
          <a:custGeom>
            <a:avLst/>
            <a:gdLst/>
            <a:ahLst/>
            <a:cxnLst/>
            <a:rect l="l" t="t" r="r" b="b"/>
            <a:pathLst>
              <a:path h="68580">
                <a:moveTo>
                  <a:pt x="0" y="6853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6279973" y="27035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634840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5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6279973" y="505395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6279973" y="4985406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6279973" y="498540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367017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5363125" y="4296977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5367017" y="4300849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5363125" y="4296977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68430" y="0"/>
                </a:moveTo>
                <a:lnTo>
                  <a:pt x="0" y="0"/>
                </a:lnTo>
                <a:lnTo>
                  <a:pt x="34410" y="34305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5367017" y="4300849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0" y="0"/>
                </a:moveTo>
                <a:lnTo>
                  <a:pt x="68430" y="0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5397535" y="4296977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5401427" y="430084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5363125" y="4331282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0"/>
                </a:lnTo>
                <a:lnTo>
                  <a:pt x="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5367017" y="4335154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34410" y="0"/>
                </a:lnTo>
                <a:lnTo>
                  <a:pt x="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5363125" y="4331282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41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5367017" y="4335154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41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5397535" y="4331282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0"/>
                </a:lnTo>
                <a:lnTo>
                  <a:pt x="3402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5401427" y="4335154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34020" y="0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5367017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5367017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5363125" y="3384363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5367017" y="3388235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5363125" y="3384363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410" y="34072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5367017" y="3388235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5397535" y="3384363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5401427" y="3388235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5363125" y="3418436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0"/>
                </a:lnTo>
                <a:lnTo>
                  <a:pt x="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5367017" y="3422308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34410" y="0"/>
                </a:lnTo>
                <a:lnTo>
                  <a:pt x="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363125" y="3418436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41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5367017" y="3422308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41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5397535" y="3418436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0"/>
                </a:lnTo>
                <a:lnTo>
                  <a:pt x="3402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5401427" y="3422308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34020" y="0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5367017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5367017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5363125" y="4296977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5367017" y="4300849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0" y="34305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5363125" y="4296977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68430" y="0"/>
                </a:moveTo>
                <a:lnTo>
                  <a:pt x="0" y="0"/>
                </a:lnTo>
                <a:lnTo>
                  <a:pt x="34410" y="34305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5367017" y="4300849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0" y="0"/>
                </a:moveTo>
                <a:lnTo>
                  <a:pt x="68430" y="0"/>
                </a:lnTo>
                <a:lnTo>
                  <a:pt x="3441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5397535" y="4296977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5401427" y="430084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34305"/>
                </a:lnTo>
                <a:lnTo>
                  <a:pt x="34020" y="34305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5363125" y="4331282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34410" y="0"/>
                </a:moveTo>
                <a:lnTo>
                  <a:pt x="0" y="0"/>
                </a:lnTo>
                <a:lnTo>
                  <a:pt x="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5367017" y="4335154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34410" y="0"/>
                </a:lnTo>
                <a:lnTo>
                  <a:pt x="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5363125" y="4331282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41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5367017" y="4335154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34410" y="0"/>
                </a:moveTo>
                <a:lnTo>
                  <a:pt x="0" y="34072"/>
                </a:lnTo>
                <a:lnTo>
                  <a:pt x="68430" y="34072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5397535" y="4331282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0"/>
                </a:lnTo>
                <a:lnTo>
                  <a:pt x="3402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5401427" y="4335154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0"/>
                </a:moveTo>
                <a:lnTo>
                  <a:pt x="34020" y="0"/>
                </a:lnTo>
                <a:lnTo>
                  <a:pt x="3402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5367017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5367017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5363125" y="3384363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5367017" y="3388235"/>
            <a:ext cx="34925" cy="34290"/>
          </a:xfrm>
          <a:custGeom>
            <a:avLst/>
            <a:gdLst/>
            <a:ahLst/>
            <a:cxnLst/>
            <a:rect l="l" t="t" r="r" b="b"/>
            <a:pathLst>
              <a:path w="34925" h="34289">
                <a:moveTo>
                  <a:pt x="0" y="0"/>
                </a:moveTo>
                <a:lnTo>
                  <a:pt x="0" y="34072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5363125" y="3384363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68430" y="0"/>
                </a:moveTo>
                <a:lnTo>
                  <a:pt x="0" y="0"/>
                </a:lnTo>
                <a:lnTo>
                  <a:pt x="34410" y="34072"/>
                </a:lnTo>
                <a:lnTo>
                  <a:pt x="68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5367017" y="3388235"/>
            <a:ext cx="68580" cy="34290"/>
          </a:xfrm>
          <a:custGeom>
            <a:avLst/>
            <a:gdLst/>
            <a:ahLst/>
            <a:cxnLst/>
            <a:rect l="l" t="t" r="r" b="b"/>
            <a:pathLst>
              <a:path w="68579" h="34289">
                <a:moveTo>
                  <a:pt x="0" y="0"/>
                </a:moveTo>
                <a:lnTo>
                  <a:pt x="68430" y="0"/>
                </a:lnTo>
                <a:lnTo>
                  <a:pt x="34410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5397535" y="3384363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5401427" y="3388235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34020" y="0"/>
                </a:moveTo>
                <a:lnTo>
                  <a:pt x="0" y="34072"/>
                </a:lnTo>
                <a:lnTo>
                  <a:pt x="34020" y="34072"/>
                </a:lnTo>
                <a:lnTo>
                  <a:pt x="3402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5363125" y="3418436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34410" y="0"/>
                </a:moveTo>
                <a:lnTo>
                  <a:pt x="0" y="0"/>
                </a:lnTo>
                <a:lnTo>
                  <a:pt x="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5367017" y="3422308"/>
            <a:ext cx="34925" cy="34925"/>
          </a:xfrm>
          <a:custGeom>
            <a:avLst/>
            <a:gdLst/>
            <a:ahLst/>
            <a:cxnLst/>
            <a:rect l="l" t="t" r="r" b="b"/>
            <a:pathLst>
              <a:path w="34925" h="34925">
                <a:moveTo>
                  <a:pt x="0" y="0"/>
                </a:moveTo>
                <a:lnTo>
                  <a:pt x="34410" y="0"/>
                </a:lnTo>
                <a:lnTo>
                  <a:pt x="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5363125" y="3418436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41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4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5367017" y="3422308"/>
            <a:ext cx="68580" cy="34925"/>
          </a:xfrm>
          <a:custGeom>
            <a:avLst/>
            <a:gdLst/>
            <a:ahLst/>
            <a:cxnLst/>
            <a:rect l="l" t="t" r="r" b="b"/>
            <a:pathLst>
              <a:path w="68579" h="34925">
                <a:moveTo>
                  <a:pt x="34410" y="0"/>
                </a:moveTo>
                <a:lnTo>
                  <a:pt x="0" y="34305"/>
                </a:lnTo>
                <a:lnTo>
                  <a:pt x="68430" y="34305"/>
                </a:lnTo>
                <a:lnTo>
                  <a:pt x="3441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5397535" y="3418436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34020" y="0"/>
                </a:moveTo>
                <a:lnTo>
                  <a:pt x="0" y="0"/>
                </a:lnTo>
                <a:lnTo>
                  <a:pt x="34020" y="34305"/>
                </a:lnTo>
                <a:lnTo>
                  <a:pt x="340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5401427" y="3422308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0"/>
                </a:moveTo>
                <a:lnTo>
                  <a:pt x="34020" y="0"/>
                </a:lnTo>
                <a:lnTo>
                  <a:pt x="34020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5367017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536701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5367017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5435448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5367017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5367017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5367017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5367017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536701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5367017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5435448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5367017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5367017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5367017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5367017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536701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5367017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5435448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5367017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5367017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5367017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5367017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5367017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5367017" y="345661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5435448" y="3388235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68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5367017" y="3388235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5367017" y="4300849"/>
            <a:ext cx="0" cy="68580"/>
          </a:xfrm>
          <a:custGeom>
            <a:avLst/>
            <a:gdLst/>
            <a:ahLst/>
            <a:cxnLst/>
            <a:rect l="l" t="t" r="r" b="b"/>
            <a:pathLst>
              <a:path h="68579">
                <a:moveTo>
                  <a:pt x="0" y="0"/>
                </a:moveTo>
                <a:lnTo>
                  <a:pt x="0" y="6837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5367017" y="4369227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4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5367017" y="4300849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43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5840583" y="2720714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5857711" y="2720714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5836691" y="2716843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5840583" y="2720714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5836691" y="2716843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17127" y="0"/>
                </a:moveTo>
                <a:lnTo>
                  <a:pt x="0" y="0"/>
                </a:lnTo>
                <a:lnTo>
                  <a:pt x="17127" y="34305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5840583" y="2720714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17127" y="0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5853818" y="2716843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5857711" y="2720714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5853818" y="2716843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17127" y="0"/>
                </a:moveTo>
                <a:lnTo>
                  <a:pt x="0" y="0"/>
                </a:lnTo>
                <a:lnTo>
                  <a:pt x="17127" y="34305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5857711" y="2720714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17127" y="0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5840583" y="2755020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5857711" y="2755020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5840583" y="2720745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34275"/>
                </a:moveTo>
                <a:lnTo>
                  <a:pt x="34230" y="34275"/>
                </a:lnTo>
                <a:lnTo>
                  <a:pt x="34230" y="0"/>
                </a:lnTo>
                <a:lnTo>
                  <a:pt x="0" y="0"/>
                </a:lnTo>
                <a:lnTo>
                  <a:pt x="0" y="3427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5852105" y="3439577"/>
            <a:ext cx="34290" cy="0"/>
          </a:xfrm>
          <a:custGeom>
            <a:avLst/>
            <a:gdLst/>
            <a:ahLst/>
            <a:cxnLst/>
            <a:rect l="l" t="t" r="r" b="b"/>
            <a:pathLst>
              <a:path w="34289">
                <a:moveTo>
                  <a:pt x="0" y="0"/>
                </a:moveTo>
                <a:lnTo>
                  <a:pt x="340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5840583" y="3405271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5857711" y="3405271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5836691" y="340140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5840583" y="3405271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5836691" y="340140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17127" y="0"/>
                </a:moveTo>
                <a:lnTo>
                  <a:pt x="0" y="0"/>
                </a:lnTo>
                <a:lnTo>
                  <a:pt x="17127" y="34305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5840583" y="3405271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17127" y="0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5853818" y="340140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5857711" y="3405271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305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5853818" y="340140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17127" y="0"/>
                </a:moveTo>
                <a:lnTo>
                  <a:pt x="0" y="0"/>
                </a:lnTo>
                <a:lnTo>
                  <a:pt x="17127" y="34305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5857711" y="3405271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17127" y="0"/>
                </a:lnTo>
                <a:lnTo>
                  <a:pt x="17127" y="3430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5840583" y="3439577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5857711" y="3439577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5840583" y="3405302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34275"/>
                </a:moveTo>
                <a:lnTo>
                  <a:pt x="34230" y="34275"/>
                </a:lnTo>
                <a:lnTo>
                  <a:pt x="34230" y="0"/>
                </a:lnTo>
                <a:lnTo>
                  <a:pt x="0" y="0"/>
                </a:lnTo>
                <a:lnTo>
                  <a:pt x="0" y="3427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5840583" y="4318117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5857711" y="4318117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5836691" y="4314245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0" y="0"/>
                </a:moveTo>
                <a:lnTo>
                  <a:pt x="0" y="34072"/>
                </a:lnTo>
                <a:lnTo>
                  <a:pt x="17127" y="340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5840583" y="4318117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0" y="0"/>
                </a:moveTo>
                <a:lnTo>
                  <a:pt x="0" y="34072"/>
                </a:lnTo>
                <a:lnTo>
                  <a:pt x="17127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5836691" y="4314245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17127" y="0"/>
                </a:moveTo>
                <a:lnTo>
                  <a:pt x="0" y="0"/>
                </a:lnTo>
                <a:lnTo>
                  <a:pt x="17127" y="34072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5840583" y="4318117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0" y="0"/>
                </a:moveTo>
                <a:lnTo>
                  <a:pt x="17127" y="0"/>
                </a:lnTo>
                <a:lnTo>
                  <a:pt x="17127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5853818" y="4314245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0" y="0"/>
                </a:moveTo>
                <a:lnTo>
                  <a:pt x="0" y="34072"/>
                </a:lnTo>
                <a:lnTo>
                  <a:pt x="17127" y="340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5857711" y="4318117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0" y="0"/>
                </a:moveTo>
                <a:lnTo>
                  <a:pt x="0" y="34072"/>
                </a:lnTo>
                <a:lnTo>
                  <a:pt x="17127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5853818" y="4314245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17127" y="0"/>
                </a:moveTo>
                <a:lnTo>
                  <a:pt x="0" y="0"/>
                </a:lnTo>
                <a:lnTo>
                  <a:pt x="17127" y="34072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5857711" y="4318117"/>
            <a:ext cx="17145" cy="34290"/>
          </a:xfrm>
          <a:custGeom>
            <a:avLst/>
            <a:gdLst/>
            <a:ahLst/>
            <a:cxnLst/>
            <a:rect l="l" t="t" r="r" b="b"/>
            <a:pathLst>
              <a:path w="17145" h="34289">
                <a:moveTo>
                  <a:pt x="0" y="0"/>
                </a:moveTo>
                <a:lnTo>
                  <a:pt x="17127" y="0"/>
                </a:lnTo>
                <a:lnTo>
                  <a:pt x="17127" y="340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5840583" y="4352190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5857711" y="4352190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5840583" y="4318109"/>
            <a:ext cx="34290" cy="34290"/>
          </a:xfrm>
          <a:custGeom>
            <a:avLst/>
            <a:gdLst/>
            <a:ahLst/>
            <a:cxnLst/>
            <a:rect l="l" t="t" r="r" b="b"/>
            <a:pathLst>
              <a:path w="34289" h="34289">
                <a:moveTo>
                  <a:pt x="0" y="34081"/>
                </a:moveTo>
                <a:lnTo>
                  <a:pt x="34230" y="34081"/>
                </a:lnTo>
                <a:lnTo>
                  <a:pt x="34230" y="0"/>
                </a:lnTo>
                <a:lnTo>
                  <a:pt x="0" y="0"/>
                </a:lnTo>
                <a:lnTo>
                  <a:pt x="0" y="3408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5852105" y="5036918"/>
            <a:ext cx="34290" cy="0"/>
          </a:xfrm>
          <a:custGeom>
            <a:avLst/>
            <a:gdLst/>
            <a:ahLst/>
            <a:cxnLst/>
            <a:rect l="l" t="t" r="r" b="b"/>
            <a:pathLst>
              <a:path w="34289">
                <a:moveTo>
                  <a:pt x="0" y="0"/>
                </a:moveTo>
                <a:lnTo>
                  <a:pt x="340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5840583" y="5002450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5857711" y="5002450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5836691" y="499857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475"/>
                </a:lnTo>
                <a:lnTo>
                  <a:pt x="17127" y="3447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5840583" y="500245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467"/>
                </a:lnTo>
                <a:lnTo>
                  <a:pt x="17127" y="344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5836691" y="499857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17127" y="0"/>
                </a:moveTo>
                <a:lnTo>
                  <a:pt x="0" y="0"/>
                </a:lnTo>
                <a:lnTo>
                  <a:pt x="17127" y="34475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5840583" y="500245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17127" y="0"/>
                </a:lnTo>
                <a:lnTo>
                  <a:pt x="17127" y="344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5853818" y="499857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475"/>
                </a:lnTo>
                <a:lnTo>
                  <a:pt x="17127" y="3447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5857711" y="500245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0" y="34467"/>
                </a:lnTo>
                <a:lnTo>
                  <a:pt x="17127" y="344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5853818" y="499857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17127" y="0"/>
                </a:moveTo>
                <a:lnTo>
                  <a:pt x="0" y="0"/>
                </a:lnTo>
                <a:lnTo>
                  <a:pt x="17127" y="34475"/>
                </a:lnTo>
                <a:lnTo>
                  <a:pt x="17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5857711" y="5002450"/>
            <a:ext cx="17145" cy="34925"/>
          </a:xfrm>
          <a:custGeom>
            <a:avLst/>
            <a:gdLst/>
            <a:ahLst/>
            <a:cxnLst/>
            <a:rect l="l" t="t" r="r" b="b"/>
            <a:pathLst>
              <a:path w="17145" h="34925">
                <a:moveTo>
                  <a:pt x="0" y="0"/>
                </a:moveTo>
                <a:lnTo>
                  <a:pt x="17127" y="0"/>
                </a:lnTo>
                <a:lnTo>
                  <a:pt x="17127" y="344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5840583" y="5036918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5857711" y="5036918"/>
            <a:ext cx="17145" cy="0"/>
          </a:xfrm>
          <a:custGeom>
            <a:avLst/>
            <a:gdLst/>
            <a:ahLst/>
            <a:cxnLst/>
            <a:rect l="l" t="t" r="r" b="b"/>
            <a:pathLst>
              <a:path w="17145">
                <a:moveTo>
                  <a:pt x="0" y="0"/>
                </a:moveTo>
                <a:lnTo>
                  <a:pt x="1711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 txBox="1"/>
          <p:nvPr/>
        </p:nvSpPr>
        <p:spPr>
          <a:xfrm>
            <a:off x="2889252" y="3175852"/>
            <a:ext cx="135890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25" dirty="0">
                <a:latin typeface="Verdana"/>
                <a:cs typeface="Verdana"/>
              </a:rPr>
              <a:t>C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87" name="object 787"/>
          <p:cNvSpPr txBox="1"/>
          <p:nvPr/>
        </p:nvSpPr>
        <p:spPr>
          <a:xfrm>
            <a:off x="5571521" y="2945782"/>
            <a:ext cx="116205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20" dirty="0">
                <a:latin typeface="Verdana"/>
                <a:cs typeface="Verdana"/>
              </a:rPr>
              <a:t>F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88" name="object 788"/>
          <p:cNvSpPr txBox="1"/>
          <p:nvPr/>
        </p:nvSpPr>
        <p:spPr>
          <a:xfrm>
            <a:off x="6035978" y="2947950"/>
            <a:ext cx="147955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30" dirty="0">
                <a:latin typeface="Verdana"/>
                <a:cs typeface="Verdana"/>
              </a:rPr>
              <a:t>G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89" name="object 789"/>
          <p:cNvSpPr txBox="1"/>
          <p:nvPr/>
        </p:nvSpPr>
        <p:spPr>
          <a:xfrm>
            <a:off x="5790904" y="3787152"/>
            <a:ext cx="125095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25" dirty="0">
                <a:latin typeface="Verdana"/>
                <a:cs typeface="Verdana"/>
              </a:rPr>
              <a:t>E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0" name="object 790"/>
          <p:cNvSpPr txBox="1"/>
          <p:nvPr/>
        </p:nvSpPr>
        <p:spPr>
          <a:xfrm>
            <a:off x="5563736" y="4526311"/>
            <a:ext cx="116205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20" dirty="0">
                <a:latin typeface="Verdana"/>
                <a:cs typeface="Verdana"/>
              </a:rPr>
              <a:t>F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1" name="object 791"/>
          <p:cNvSpPr txBox="1"/>
          <p:nvPr/>
        </p:nvSpPr>
        <p:spPr>
          <a:xfrm>
            <a:off x="6043764" y="4528441"/>
            <a:ext cx="147955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30" dirty="0">
                <a:latin typeface="Verdana"/>
                <a:cs typeface="Verdana"/>
              </a:rPr>
              <a:t>G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2" name="object 792"/>
          <p:cNvSpPr txBox="1"/>
          <p:nvPr/>
        </p:nvSpPr>
        <p:spPr>
          <a:xfrm>
            <a:off x="1932155" y="3787152"/>
            <a:ext cx="563245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441959" algn="l"/>
              </a:tabLst>
            </a:pPr>
            <a:r>
              <a:rPr sz="1800" spc="37" baseline="2314" dirty="0">
                <a:latin typeface="Verdana"/>
                <a:cs typeface="Verdana"/>
              </a:rPr>
              <a:t>A	</a:t>
            </a:r>
            <a:r>
              <a:rPr sz="1200" spc="25" dirty="0">
                <a:latin typeface="Verdana"/>
                <a:cs typeface="Verdana"/>
              </a:rPr>
              <a:t>B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3" name="object 793"/>
          <p:cNvSpPr txBox="1"/>
          <p:nvPr/>
        </p:nvSpPr>
        <p:spPr>
          <a:xfrm>
            <a:off x="2901163" y="4346645"/>
            <a:ext cx="135890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25" dirty="0">
                <a:latin typeface="Verdana"/>
                <a:cs typeface="Verdana"/>
              </a:rPr>
              <a:t>C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4" name="object 794"/>
          <p:cNvSpPr txBox="1"/>
          <p:nvPr/>
        </p:nvSpPr>
        <p:spPr>
          <a:xfrm>
            <a:off x="3771924" y="3173916"/>
            <a:ext cx="147320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30" dirty="0">
                <a:latin typeface="Verdana"/>
                <a:cs typeface="Verdana"/>
              </a:rPr>
              <a:t>D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5" name="object 795"/>
          <p:cNvSpPr txBox="1"/>
          <p:nvPr/>
        </p:nvSpPr>
        <p:spPr>
          <a:xfrm>
            <a:off x="4930264" y="3173916"/>
            <a:ext cx="147320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30" dirty="0">
                <a:latin typeface="Verdana"/>
                <a:cs typeface="Verdana"/>
              </a:rPr>
              <a:t>D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6" name="object 796"/>
          <p:cNvSpPr txBox="1"/>
          <p:nvPr/>
        </p:nvSpPr>
        <p:spPr>
          <a:xfrm>
            <a:off x="3771924" y="4364844"/>
            <a:ext cx="147320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30" dirty="0">
                <a:latin typeface="Verdana"/>
                <a:cs typeface="Verdana"/>
              </a:rPr>
              <a:t>D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7" name="object 797"/>
          <p:cNvSpPr txBox="1"/>
          <p:nvPr/>
        </p:nvSpPr>
        <p:spPr>
          <a:xfrm>
            <a:off x="4930264" y="4364844"/>
            <a:ext cx="147320" cy="213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30" dirty="0">
                <a:latin typeface="Verdana"/>
                <a:cs typeface="Verdana"/>
              </a:rPr>
              <a:t>D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798" name="object 798"/>
          <p:cNvSpPr/>
          <p:nvPr/>
        </p:nvSpPr>
        <p:spPr>
          <a:xfrm>
            <a:off x="5840583" y="5002449"/>
            <a:ext cx="34290" cy="34925"/>
          </a:xfrm>
          <a:custGeom>
            <a:avLst/>
            <a:gdLst/>
            <a:ahLst/>
            <a:cxnLst/>
            <a:rect l="l" t="t" r="r" b="b"/>
            <a:pathLst>
              <a:path w="34289" h="34925">
                <a:moveTo>
                  <a:pt x="0" y="34468"/>
                </a:moveTo>
                <a:lnTo>
                  <a:pt x="34230" y="34468"/>
                </a:lnTo>
                <a:lnTo>
                  <a:pt x="34230" y="0"/>
                </a:lnTo>
                <a:lnTo>
                  <a:pt x="0" y="0"/>
                </a:lnTo>
                <a:lnTo>
                  <a:pt x="0" y="3446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1750360" y="2737751"/>
            <a:ext cx="4563745" cy="0"/>
          </a:xfrm>
          <a:custGeom>
            <a:avLst/>
            <a:gdLst/>
            <a:ahLst/>
            <a:cxnLst/>
            <a:rect l="l" t="t" r="r" b="b"/>
            <a:pathLst>
              <a:path w="4563745">
                <a:moveTo>
                  <a:pt x="0" y="0"/>
                </a:moveTo>
                <a:lnTo>
                  <a:pt x="456363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6313994" y="2737751"/>
            <a:ext cx="0" cy="2282190"/>
          </a:xfrm>
          <a:custGeom>
            <a:avLst/>
            <a:gdLst/>
            <a:ahLst/>
            <a:cxnLst/>
            <a:rect l="l" t="t" r="r" b="b"/>
            <a:pathLst>
              <a:path h="2282190">
                <a:moveTo>
                  <a:pt x="0" y="0"/>
                </a:moveTo>
                <a:lnTo>
                  <a:pt x="0" y="228192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1747441" y="5019680"/>
            <a:ext cx="4566920" cy="0"/>
          </a:xfrm>
          <a:custGeom>
            <a:avLst/>
            <a:gdLst/>
            <a:ahLst/>
            <a:cxnLst/>
            <a:rect l="l" t="t" r="r" b="b"/>
            <a:pathLst>
              <a:path w="4566920">
                <a:moveTo>
                  <a:pt x="456655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2662950" y="2737751"/>
            <a:ext cx="913130" cy="0"/>
          </a:xfrm>
          <a:custGeom>
            <a:avLst/>
            <a:gdLst/>
            <a:ahLst/>
            <a:cxnLst/>
            <a:rect l="l" t="t" r="r" b="b"/>
            <a:pathLst>
              <a:path w="913129">
                <a:moveTo>
                  <a:pt x="0" y="0"/>
                </a:moveTo>
                <a:lnTo>
                  <a:pt x="9129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3575906" y="2737751"/>
            <a:ext cx="0" cy="2282190"/>
          </a:xfrm>
          <a:custGeom>
            <a:avLst/>
            <a:gdLst/>
            <a:ahLst/>
            <a:cxnLst/>
            <a:rect l="l" t="t" r="r" b="b"/>
            <a:pathLst>
              <a:path h="2282190">
                <a:moveTo>
                  <a:pt x="0" y="0"/>
                </a:moveTo>
                <a:lnTo>
                  <a:pt x="0" y="228192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2662950" y="3878731"/>
            <a:ext cx="2738755" cy="0"/>
          </a:xfrm>
          <a:custGeom>
            <a:avLst/>
            <a:gdLst/>
            <a:ahLst/>
            <a:cxnLst/>
            <a:rect l="l" t="t" r="r" b="b"/>
            <a:pathLst>
              <a:path w="2738754">
                <a:moveTo>
                  <a:pt x="273847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2662950" y="2737751"/>
            <a:ext cx="0" cy="1141095"/>
          </a:xfrm>
          <a:custGeom>
            <a:avLst/>
            <a:gdLst/>
            <a:ahLst/>
            <a:cxnLst/>
            <a:rect l="l" t="t" r="r" b="b"/>
            <a:pathLst>
              <a:path h="1141095">
                <a:moveTo>
                  <a:pt x="0" y="114097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2662950" y="2737751"/>
            <a:ext cx="0" cy="2282190"/>
          </a:xfrm>
          <a:custGeom>
            <a:avLst/>
            <a:gdLst/>
            <a:ahLst/>
            <a:cxnLst/>
            <a:rect l="l" t="t" r="r" b="b"/>
            <a:pathLst>
              <a:path h="2282190">
                <a:moveTo>
                  <a:pt x="0" y="228192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1747441" y="2737751"/>
            <a:ext cx="3175" cy="2282190"/>
          </a:xfrm>
          <a:custGeom>
            <a:avLst/>
            <a:gdLst/>
            <a:ahLst/>
            <a:cxnLst/>
            <a:rect l="l" t="t" r="r" b="b"/>
            <a:pathLst>
              <a:path w="3175" h="2282190">
                <a:moveTo>
                  <a:pt x="2919" y="0"/>
                </a:moveTo>
                <a:lnTo>
                  <a:pt x="0" y="228192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5401427" y="2737751"/>
            <a:ext cx="0" cy="2282190"/>
          </a:xfrm>
          <a:custGeom>
            <a:avLst/>
            <a:gdLst/>
            <a:ahLst/>
            <a:cxnLst/>
            <a:rect l="l" t="t" r="r" b="b"/>
            <a:pathLst>
              <a:path h="2282190">
                <a:moveTo>
                  <a:pt x="0" y="0"/>
                </a:moveTo>
                <a:lnTo>
                  <a:pt x="0" y="228192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5401427" y="4335154"/>
            <a:ext cx="913130" cy="0"/>
          </a:xfrm>
          <a:custGeom>
            <a:avLst/>
            <a:gdLst/>
            <a:ahLst/>
            <a:cxnLst/>
            <a:rect l="l" t="t" r="r" b="b"/>
            <a:pathLst>
              <a:path w="913129">
                <a:moveTo>
                  <a:pt x="0" y="0"/>
                </a:moveTo>
                <a:lnTo>
                  <a:pt x="9125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5857711" y="4335154"/>
            <a:ext cx="0" cy="684530"/>
          </a:xfrm>
          <a:custGeom>
            <a:avLst/>
            <a:gdLst/>
            <a:ahLst/>
            <a:cxnLst/>
            <a:rect l="l" t="t" r="r" b="b"/>
            <a:pathLst>
              <a:path h="684529">
                <a:moveTo>
                  <a:pt x="0" y="0"/>
                </a:moveTo>
                <a:lnTo>
                  <a:pt x="0" y="68452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5857711" y="2737751"/>
            <a:ext cx="0" cy="685165"/>
          </a:xfrm>
          <a:custGeom>
            <a:avLst/>
            <a:gdLst/>
            <a:ahLst/>
            <a:cxnLst/>
            <a:rect l="l" t="t" r="r" b="b"/>
            <a:pathLst>
              <a:path h="685164">
                <a:moveTo>
                  <a:pt x="0" y="0"/>
                </a:moveTo>
                <a:lnTo>
                  <a:pt x="0" y="6845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5401427" y="3422308"/>
            <a:ext cx="913130" cy="0"/>
          </a:xfrm>
          <a:custGeom>
            <a:avLst/>
            <a:gdLst/>
            <a:ahLst/>
            <a:cxnLst/>
            <a:rect l="l" t="t" r="r" b="b"/>
            <a:pathLst>
              <a:path w="913129">
                <a:moveTo>
                  <a:pt x="0" y="0"/>
                </a:moveTo>
                <a:lnTo>
                  <a:pt x="9125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4488472" y="2737751"/>
            <a:ext cx="0" cy="2282190"/>
          </a:xfrm>
          <a:custGeom>
            <a:avLst/>
            <a:gdLst/>
            <a:ahLst/>
            <a:cxnLst/>
            <a:rect l="l" t="t" r="r" b="b"/>
            <a:pathLst>
              <a:path h="2282190">
                <a:moveTo>
                  <a:pt x="0" y="228192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2206667" y="3422308"/>
            <a:ext cx="0" cy="913130"/>
          </a:xfrm>
          <a:custGeom>
            <a:avLst/>
            <a:gdLst/>
            <a:ahLst/>
            <a:cxnLst/>
            <a:rect l="l" t="t" r="r" b="b"/>
            <a:pathLst>
              <a:path h="913129">
                <a:moveTo>
                  <a:pt x="0" y="0"/>
                </a:moveTo>
                <a:lnTo>
                  <a:pt x="0" y="91284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6328396" y="2737751"/>
            <a:ext cx="199390" cy="0"/>
          </a:xfrm>
          <a:custGeom>
            <a:avLst/>
            <a:gdLst/>
            <a:ahLst/>
            <a:cxnLst/>
            <a:rect l="l" t="t" r="r" b="b"/>
            <a:pathLst>
              <a:path w="199390">
                <a:moveTo>
                  <a:pt x="0" y="0"/>
                </a:moveTo>
                <a:lnTo>
                  <a:pt x="1989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6328396" y="3878731"/>
            <a:ext cx="199390" cy="0"/>
          </a:xfrm>
          <a:custGeom>
            <a:avLst/>
            <a:gdLst/>
            <a:ahLst/>
            <a:cxnLst/>
            <a:rect l="l" t="t" r="r" b="b"/>
            <a:pathLst>
              <a:path w="199390">
                <a:moveTo>
                  <a:pt x="0" y="0"/>
                </a:moveTo>
                <a:lnTo>
                  <a:pt x="1989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6486355" y="2778793"/>
            <a:ext cx="0" cy="488950"/>
          </a:xfrm>
          <a:custGeom>
            <a:avLst/>
            <a:gdLst/>
            <a:ahLst/>
            <a:cxnLst/>
            <a:rect l="l" t="t" r="r" b="b"/>
            <a:pathLst>
              <a:path h="488950">
                <a:moveTo>
                  <a:pt x="0" y="0"/>
                </a:moveTo>
                <a:lnTo>
                  <a:pt x="0" y="4884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6486355" y="3349283"/>
            <a:ext cx="0" cy="488950"/>
          </a:xfrm>
          <a:custGeom>
            <a:avLst/>
            <a:gdLst/>
            <a:ahLst/>
            <a:cxnLst/>
            <a:rect l="l" t="t" r="r" b="b"/>
            <a:pathLst>
              <a:path h="488950">
                <a:moveTo>
                  <a:pt x="0" y="48840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6475845" y="2733879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70" h="41275">
                <a:moveTo>
                  <a:pt x="6617" y="0"/>
                </a:moveTo>
                <a:lnTo>
                  <a:pt x="0" y="41042"/>
                </a:lnTo>
                <a:lnTo>
                  <a:pt x="13546" y="41042"/>
                </a:lnTo>
                <a:lnTo>
                  <a:pt x="66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6479738" y="2737751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70" h="41275">
                <a:moveTo>
                  <a:pt x="0" y="41042"/>
                </a:moveTo>
                <a:lnTo>
                  <a:pt x="13546" y="41042"/>
                </a:lnTo>
                <a:lnTo>
                  <a:pt x="6617" y="0"/>
                </a:lnTo>
                <a:lnTo>
                  <a:pt x="0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6475845" y="3833817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70" h="41275">
                <a:moveTo>
                  <a:pt x="13546" y="0"/>
                </a:moveTo>
                <a:lnTo>
                  <a:pt x="0" y="0"/>
                </a:lnTo>
                <a:lnTo>
                  <a:pt x="6617" y="41042"/>
                </a:lnTo>
                <a:lnTo>
                  <a:pt x="135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6479738" y="3837689"/>
            <a:ext cx="13970" cy="41275"/>
          </a:xfrm>
          <a:custGeom>
            <a:avLst/>
            <a:gdLst/>
            <a:ahLst/>
            <a:cxnLst/>
            <a:rect l="l" t="t" r="r" b="b"/>
            <a:pathLst>
              <a:path w="13970" h="41275">
                <a:moveTo>
                  <a:pt x="0" y="0"/>
                </a:moveTo>
                <a:lnTo>
                  <a:pt x="13546" y="0"/>
                </a:lnTo>
                <a:lnTo>
                  <a:pt x="6617" y="4104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6431626" y="3287720"/>
            <a:ext cx="27305" cy="41275"/>
          </a:xfrm>
          <a:custGeom>
            <a:avLst/>
            <a:gdLst/>
            <a:ahLst/>
            <a:cxnLst/>
            <a:rect l="l" t="t" r="r" b="b"/>
            <a:pathLst>
              <a:path w="27304" h="41275">
                <a:moveTo>
                  <a:pt x="0" y="34072"/>
                </a:moveTo>
                <a:lnTo>
                  <a:pt x="6850" y="41042"/>
                </a:lnTo>
                <a:lnTo>
                  <a:pt x="20630" y="41042"/>
                </a:lnTo>
                <a:lnTo>
                  <a:pt x="27247" y="34072"/>
                </a:lnTo>
                <a:lnTo>
                  <a:pt x="27247" y="20521"/>
                </a:lnTo>
                <a:lnTo>
                  <a:pt x="20630" y="13784"/>
                </a:lnTo>
                <a:lnTo>
                  <a:pt x="0" y="13784"/>
                </a:lnTo>
                <a:lnTo>
                  <a:pt x="0" y="0"/>
                </a:lnTo>
                <a:lnTo>
                  <a:pt x="272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6472731" y="3321793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96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6313994" y="273775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16" y="-542"/>
                </a:moveTo>
                <a:lnTo>
                  <a:pt x="116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6313994" y="387873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16" y="-542"/>
                </a:moveTo>
                <a:lnTo>
                  <a:pt x="116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6486355" y="387873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6486355" y="3287720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928" y="41042"/>
                </a:moveTo>
                <a:lnTo>
                  <a:pt x="0" y="34072"/>
                </a:lnTo>
                <a:lnTo>
                  <a:pt x="0" y="6969"/>
                </a:lnTo>
                <a:lnTo>
                  <a:pt x="6928" y="0"/>
                </a:lnTo>
                <a:lnTo>
                  <a:pt x="13779" y="0"/>
                </a:lnTo>
                <a:lnTo>
                  <a:pt x="20552" y="6969"/>
                </a:lnTo>
                <a:lnTo>
                  <a:pt x="20552" y="34072"/>
                </a:lnTo>
                <a:lnTo>
                  <a:pt x="13779" y="41042"/>
                </a:lnTo>
                <a:lnTo>
                  <a:pt x="6928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6520765" y="3287720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617" y="41042"/>
                </a:moveTo>
                <a:lnTo>
                  <a:pt x="0" y="34072"/>
                </a:lnTo>
                <a:lnTo>
                  <a:pt x="0" y="6969"/>
                </a:lnTo>
                <a:lnTo>
                  <a:pt x="6617" y="0"/>
                </a:lnTo>
                <a:lnTo>
                  <a:pt x="13623" y="0"/>
                </a:lnTo>
                <a:lnTo>
                  <a:pt x="20396" y="6969"/>
                </a:lnTo>
                <a:lnTo>
                  <a:pt x="20396" y="34072"/>
                </a:lnTo>
                <a:lnTo>
                  <a:pt x="13623" y="41042"/>
                </a:lnTo>
                <a:lnTo>
                  <a:pt x="6617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1750360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2662950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1791396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3998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2281949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33997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1746468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42" y="0"/>
                </a:moveTo>
                <a:lnTo>
                  <a:pt x="0" y="6969"/>
                </a:lnTo>
                <a:lnTo>
                  <a:pt x="41042" y="13753"/>
                </a:lnTo>
                <a:lnTo>
                  <a:pt x="410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1750360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35" y="0"/>
                </a:moveTo>
                <a:lnTo>
                  <a:pt x="41035" y="13753"/>
                </a:lnTo>
                <a:lnTo>
                  <a:pt x="0" y="6969"/>
                </a:lnTo>
                <a:lnTo>
                  <a:pt x="4103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2618030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2621923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2151782" y="5135869"/>
            <a:ext cx="27940" cy="41275"/>
          </a:xfrm>
          <a:custGeom>
            <a:avLst/>
            <a:gdLst/>
            <a:ahLst/>
            <a:cxnLst/>
            <a:rect l="l" t="t" r="r" b="b"/>
            <a:pathLst>
              <a:path w="27939" h="41275">
                <a:moveTo>
                  <a:pt x="27403" y="27304"/>
                </a:moveTo>
                <a:lnTo>
                  <a:pt x="0" y="27304"/>
                </a:lnTo>
                <a:lnTo>
                  <a:pt x="20630" y="0"/>
                </a:lnTo>
                <a:lnTo>
                  <a:pt x="20630" y="410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2193043" y="5170143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7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1750360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97" y="-542"/>
                </a:moveTo>
                <a:lnTo>
                  <a:pt x="9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2662950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2662950" y="5156390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2206667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7006" y="41050"/>
                </a:moveTo>
                <a:lnTo>
                  <a:pt x="0" y="34274"/>
                </a:lnTo>
                <a:lnTo>
                  <a:pt x="0" y="6775"/>
                </a:lnTo>
                <a:lnTo>
                  <a:pt x="7006" y="0"/>
                </a:lnTo>
                <a:lnTo>
                  <a:pt x="13623" y="0"/>
                </a:lnTo>
                <a:lnTo>
                  <a:pt x="20630" y="6775"/>
                </a:lnTo>
                <a:lnTo>
                  <a:pt x="20630" y="34274"/>
                </a:lnTo>
                <a:lnTo>
                  <a:pt x="13623" y="41050"/>
                </a:lnTo>
                <a:lnTo>
                  <a:pt x="7006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2240843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850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850" y="0"/>
                </a:lnTo>
                <a:lnTo>
                  <a:pt x="13857" y="0"/>
                </a:lnTo>
                <a:lnTo>
                  <a:pt x="20474" y="6775"/>
                </a:lnTo>
                <a:lnTo>
                  <a:pt x="20474" y="34274"/>
                </a:lnTo>
                <a:lnTo>
                  <a:pt x="13857" y="41050"/>
                </a:lnTo>
                <a:lnTo>
                  <a:pt x="6850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2662950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3575906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2703977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4012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3194671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34020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2659058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0" y="6969"/>
                </a:lnTo>
                <a:lnTo>
                  <a:pt x="41027" y="13753"/>
                </a:lnTo>
                <a:lnTo>
                  <a:pt x="410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2662950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41027" y="13753"/>
                </a:lnTo>
                <a:lnTo>
                  <a:pt x="0" y="6969"/>
                </a:lnTo>
                <a:lnTo>
                  <a:pt x="4102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3530986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3534878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3064582" y="5135869"/>
            <a:ext cx="27940" cy="41275"/>
          </a:xfrm>
          <a:custGeom>
            <a:avLst/>
            <a:gdLst/>
            <a:ahLst/>
            <a:cxnLst/>
            <a:rect l="l" t="t" r="r" b="b"/>
            <a:pathLst>
              <a:path w="27939" h="41275">
                <a:moveTo>
                  <a:pt x="27403" y="27304"/>
                </a:moveTo>
                <a:lnTo>
                  <a:pt x="0" y="27304"/>
                </a:lnTo>
                <a:lnTo>
                  <a:pt x="20630" y="0"/>
                </a:lnTo>
                <a:lnTo>
                  <a:pt x="20630" y="410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3105765" y="5170143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7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2662950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3575906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3575906" y="5156390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3119389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850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850" y="0"/>
                </a:lnTo>
                <a:lnTo>
                  <a:pt x="13857" y="0"/>
                </a:lnTo>
                <a:lnTo>
                  <a:pt x="20474" y="6775"/>
                </a:lnTo>
                <a:lnTo>
                  <a:pt x="20474" y="34274"/>
                </a:lnTo>
                <a:lnTo>
                  <a:pt x="13857" y="41050"/>
                </a:lnTo>
                <a:lnTo>
                  <a:pt x="6850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3153643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7006" y="41050"/>
                </a:moveTo>
                <a:lnTo>
                  <a:pt x="0" y="34274"/>
                </a:lnTo>
                <a:lnTo>
                  <a:pt x="0" y="6775"/>
                </a:lnTo>
                <a:lnTo>
                  <a:pt x="7006" y="0"/>
                </a:lnTo>
                <a:lnTo>
                  <a:pt x="13623" y="0"/>
                </a:lnTo>
                <a:lnTo>
                  <a:pt x="20630" y="6775"/>
                </a:lnTo>
                <a:lnTo>
                  <a:pt x="20630" y="34274"/>
                </a:lnTo>
                <a:lnTo>
                  <a:pt x="13623" y="41050"/>
                </a:lnTo>
                <a:lnTo>
                  <a:pt x="7006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3575906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4488472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3616933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398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4107626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33981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3572013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0" y="6969"/>
                </a:lnTo>
                <a:lnTo>
                  <a:pt x="41027" y="13753"/>
                </a:lnTo>
                <a:lnTo>
                  <a:pt x="410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3575906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41027" y="13753"/>
                </a:lnTo>
                <a:lnTo>
                  <a:pt x="0" y="6969"/>
                </a:lnTo>
                <a:lnTo>
                  <a:pt x="4102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4443552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4447444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3977304" y="5135869"/>
            <a:ext cx="27940" cy="41275"/>
          </a:xfrm>
          <a:custGeom>
            <a:avLst/>
            <a:gdLst/>
            <a:ahLst/>
            <a:cxnLst/>
            <a:rect l="l" t="t" r="r" b="b"/>
            <a:pathLst>
              <a:path w="27939" h="41275">
                <a:moveTo>
                  <a:pt x="27481" y="27304"/>
                </a:moveTo>
                <a:lnTo>
                  <a:pt x="0" y="27304"/>
                </a:lnTo>
                <a:lnTo>
                  <a:pt x="20630" y="0"/>
                </a:lnTo>
                <a:lnTo>
                  <a:pt x="20630" y="410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4018565" y="5170143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7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3575906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4488472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4488472" y="5156390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4032189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773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773" y="0"/>
                </a:lnTo>
                <a:lnTo>
                  <a:pt x="13623" y="0"/>
                </a:lnTo>
                <a:lnTo>
                  <a:pt x="20630" y="6775"/>
                </a:lnTo>
                <a:lnTo>
                  <a:pt x="20630" y="34274"/>
                </a:lnTo>
                <a:lnTo>
                  <a:pt x="13623" y="41050"/>
                </a:lnTo>
                <a:lnTo>
                  <a:pt x="6773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4066443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773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773" y="0"/>
                </a:lnTo>
                <a:lnTo>
                  <a:pt x="13779" y="0"/>
                </a:lnTo>
                <a:lnTo>
                  <a:pt x="20396" y="6775"/>
                </a:lnTo>
                <a:lnTo>
                  <a:pt x="20396" y="34274"/>
                </a:lnTo>
                <a:lnTo>
                  <a:pt x="13779" y="41050"/>
                </a:lnTo>
                <a:lnTo>
                  <a:pt x="6773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4488472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5401427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4529499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402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5020192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34020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4484579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0" y="6969"/>
                </a:lnTo>
                <a:lnTo>
                  <a:pt x="41027" y="13753"/>
                </a:lnTo>
                <a:lnTo>
                  <a:pt x="410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4488472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41027" y="13753"/>
                </a:lnTo>
                <a:lnTo>
                  <a:pt x="0" y="6969"/>
                </a:lnTo>
                <a:lnTo>
                  <a:pt x="4102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5356507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5360400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4890104" y="5135869"/>
            <a:ext cx="27940" cy="41275"/>
          </a:xfrm>
          <a:custGeom>
            <a:avLst/>
            <a:gdLst/>
            <a:ahLst/>
            <a:cxnLst/>
            <a:rect l="l" t="t" r="r" b="b"/>
            <a:pathLst>
              <a:path w="27939" h="41275">
                <a:moveTo>
                  <a:pt x="27403" y="27304"/>
                </a:moveTo>
                <a:lnTo>
                  <a:pt x="0" y="27304"/>
                </a:lnTo>
                <a:lnTo>
                  <a:pt x="20630" y="0"/>
                </a:lnTo>
                <a:lnTo>
                  <a:pt x="20630" y="410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4931131" y="5170143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7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4488472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5401427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5401427" y="5156390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4944911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850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850" y="0"/>
                </a:lnTo>
                <a:lnTo>
                  <a:pt x="13623" y="0"/>
                </a:lnTo>
                <a:lnTo>
                  <a:pt x="20630" y="6775"/>
                </a:lnTo>
                <a:lnTo>
                  <a:pt x="20630" y="34274"/>
                </a:lnTo>
                <a:lnTo>
                  <a:pt x="13623" y="41050"/>
                </a:lnTo>
                <a:lnTo>
                  <a:pt x="6850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4979165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850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850" y="0"/>
                </a:lnTo>
                <a:lnTo>
                  <a:pt x="13623" y="0"/>
                </a:lnTo>
                <a:lnTo>
                  <a:pt x="20630" y="6775"/>
                </a:lnTo>
                <a:lnTo>
                  <a:pt x="20630" y="34274"/>
                </a:lnTo>
                <a:lnTo>
                  <a:pt x="13623" y="41050"/>
                </a:lnTo>
                <a:lnTo>
                  <a:pt x="6850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5401427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6313994" y="5147485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5442455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398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5932992" y="5156390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33997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5397535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0" y="6969"/>
                </a:lnTo>
                <a:lnTo>
                  <a:pt x="41027" y="13753"/>
                </a:lnTo>
                <a:lnTo>
                  <a:pt x="410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5401427" y="514942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41027" y="0"/>
                </a:moveTo>
                <a:lnTo>
                  <a:pt x="41027" y="13753"/>
                </a:lnTo>
                <a:lnTo>
                  <a:pt x="0" y="6969"/>
                </a:lnTo>
                <a:lnTo>
                  <a:pt x="4102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6269074" y="5145549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5895025" y="5050098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70">
                <a:moveTo>
                  <a:pt x="0" y="0"/>
                </a:moveTo>
                <a:lnTo>
                  <a:pt x="0" y="13753"/>
                </a:lnTo>
                <a:lnTo>
                  <a:pt x="41027" y="696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5803059" y="5135869"/>
            <a:ext cx="27305" cy="41275"/>
          </a:xfrm>
          <a:custGeom>
            <a:avLst/>
            <a:gdLst/>
            <a:ahLst/>
            <a:cxnLst/>
            <a:rect l="l" t="t" r="r" b="b"/>
            <a:pathLst>
              <a:path w="27304" h="41275">
                <a:moveTo>
                  <a:pt x="27247" y="27304"/>
                </a:moveTo>
                <a:lnTo>
                  <a:pt x="0" y="27304"/>
                </a:lnTo>
                <a:lnTo>
                  <a:pt x="20396" y="0"/>
                </a:lnTo>
                <a:lnTo>
                  <a:pt x="20396" y="410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5844087" y="5170143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7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5401427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6313994" y="5133158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16" y="-542"/>
                </a:moveTo>
                <a:lnTo>
                  <a:pt x="116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6313994" y="5156390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16" y="-542"/>
                </a:moveTo>
                <a:lnTo>
                  <a:pt x="116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5857711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773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773" y="0"/>
                </a:lnTo>
                <a:lnTo>
                  <a:pt x="13623" y="0"/>
                </a:lnTo>
                <a:lnTo>
                  <a:pt x="20396" y="6775"/>
                </a:lnTo>
                <a:lnTo>
                  <a:pt x="20396" y="34274"/>
                </a:lnTo>
                <a:lnTo>
                  <a:pt x="13623" y="41050"/>
                </a:lnTo>
                <a:lnTo>
                  <a:pt x="6773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5891965" y="5135869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4" h="41275">
                <a:moveTo>
                  <a:pt x="6773" y="41050"/>
                </a:moveTo>
                <a:lnTo>
                  <a:pt x="0" y="34274"/>
                </a:lnTo>
                <a:lnTo>
                  <a:pt x="0" y="6775"/>
                </a:lnTo>
                <a:lnTo>
                  <a:pt x="6773" y="0"/>
                </a:lnTo>
                <a:lnTo>
                  <a:pt x="13623" y="0"/>
                </a:lnTo>
                <a:lnTo>
                  <a:pt x="20630" y="6775"/>
                </a:lnTo>
                <a:lnTo>
                  <a:pt x="20630" y="34274"/>
                </a:lnTo>
                <a:lnTo>
                  <a:pt x="13623" y="41050"/>
                </a:lnTo>
                <a:lnTo>
                  <a:pt x="6773" y="410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1750360" y="2621361"/>
            <a:ext cx="0" cy="40005"/>
          </a:xfrm>
          <a:custGeom>
            <a:avLst/>
            <a:gdLst/>
            <a:ahLst/>
            <a:cxnLst/>
            <a:rect l="l" t="t" r="r" b="b"/>
            <a:pathLst>
              <a:path h="40005">
                <a:moveTo>
                  <a:pt x="0" y="0"/>
                </a:moveTo>
                <a:lnTo>
                  <a:pt x="0" y="397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2206667" y="2621361"/>
            <a:ext cx="0" cy="40005"/>
          </a:xfrm>
          <a:custGeom>
            <a:avLst/>
            <a:gdLst/>
            <a:ahLst/>
            <a:cxnLst/>
            <a:rect l="l" t="t" r="r" b="b"/>
            <a:pathLst>
              <a:path h="40005">
                <a:moveTo>
                  <a:pt x="0" y="0"/>
                </a:moveTo>
                <a:lnTo>
                  <a:pt x="0" y="397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1791396" y="2620044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4">
                <a:moveTo>
                  <a:pt x="0" y="0"/>
                </a:moveTo>
                <a:lnTo>
                  <a:pt x="1118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2053768" y="2620044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4">
                <a:moveTo>
                  <a:pt x="11187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1746468" y="2609358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69">
                <a:moveTo>
                  <a:pt x="41042" y="0"/>
                </a:moveTo>
                <a:lnTo>
                  <a:pt x="0" y="6814"/>
                </a:lnTo>
                <a:lnTo>
                  <a:pt x="41042" y="13784"/>
                </a:lnTo>
                <a:lnTo>
                  <a:pt x="410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1750360" y="261323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69">
                <a:moveTo>
                  <a:pt x="41035" y="0"/>
                </a:moveTo>
                <a:lnTo>
                  <a:pt x="41035" y="13784"/>
                </a:lnTo>
                <a:lnTo>
                  <a:pt x="0" y="6814"/>
                </a:lnTo>
                <a:lnTo>
                  <a:pt x="4103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2161747" y="2609358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69">
                <a:moveTo>
                  <a:pt x="0" y="0"/>
                </a:moveTo>
                <a:lnTo>
                  <a:pt x="0" y="13784"/>
                </a:lnTo>
                <a:lnTo>
                  <a:pt x="41027" y="681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2165640" y="2613230"/>
            <a:ext cx="41275" cy="13970"/>
          </a:xfrm>
          <a:custGeom>
            <a:avLst/>
            <a:gdLst/>
            <a:ahLst/>
            <a:cxnLst/>
            <a:rect l="l" t="t" r="r" b="b"/>
            <a:pathLst>
              <a:path w="41275" h="13969">
                <a:moveTo>
                  <a:pt x="0" y="0"/>
                </a:moveTo>
                <a:lnTo>
                  <a:pt x="0" y="13784"/>
                </a:lnTo>
                <a:lnTo>
                  <a:pt x="41027" y="68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1923679" y="2599523"/>
            <a:ext cx="27305" cy="41275"/>
          </a:xfrm>
          <a:custGeom>
            <a:avLst/>
            <a:gdLst/>
            <a:ahLst/>
            <a:cxnLst/>
            <a:rect l="l" t="t" r="r" b="b"/>
            <a:pathLst>
              <a:path w="27305" h="41275">
                <a:moveTo>
                  <a:pt x="0" y="6737"/>
                </a:moveTo>
                <a:lnTo>
                  <a:pt x="6773" y="0"/>
                </a:lnTo>
                <a:lnTo>
                  <a:pt x="20630" y="0"/>
                </a:lnTo>
                <a:lnTo>
                  <a:pt x="27169" y="6737"/>
                </a:lnTo>
                <a:lnTo>
                  <a:pt x="27169" y="13706"/>
                </a:lnTo>
                <a:lnTo>
                  <a:pt x="20630" y="20521"/>
                </a:lnTo>
                <a:lnTo>
                  <a:pt x="6773" y="20521"/>
                </a:lnTo>
                <a:lnTo>
                  <a:pt x="0" y="27490"/>
                </a:lnTo>
                <a:lnTo>
                  <a:pt x="0" y="41042"/>
                </a:lnTo>
                <a:lnTo>
                  <a:pt x="27169" y="410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1964707" y="2633596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96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1750360" y="2607267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97" y="-542"/>
                </a:moveTo>
                <a:lnTo>
                  <a:pt x="9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2206667" y="2607267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2206667" y="2620044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77" y="-542"/>
                </a:moveTo>
                <a:lnTo>
                  <a:pt x="77" y="54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1978486" y="2599523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850" y="41042"/>
                </a:moveTo>
                <a:lnTo>
                  <a:pt x="0" y="34072"/>
                </a:lnTo>
                <a:lnTo>
                  <a:pt x="0" y="6737"/>
                </a:lnTo>
                <a:lnTo>
                  <a:pt x="6850" y="0"/>
                </a:lnTo>
                <a:lnTo>
                  <a:pt x="13623" y="0"/>
                </a:lnTo>
                <a:lnTo>
                  <a:pt x="20474" y="6737"/>
                </a:lnTo>
                <a:lnTo>
                  <a:pt x="20474" y="34072"/>
                </a:lnTo>
                <a:lnTo>
                  <a:pt x="13623" y="41042"/>
                </a:lnTo>
                <a:lnTo>
                  <a:pt x="6850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2012741" y="2599523"/>
            <a:ext cx="20955" cy="41275"/>
          </a:xfrm>
          <a:custGeom>
            <a:avLst/>
            <a:gdLst/>
            <a:ahLst/>
            <a:cxnLst/>
            <a:rect l="l" t="t" r="r" b="b"/>
            <a:pathLst>
              <a:path w="20955" h="41275">
                <a:moveTo>
                  <a:pt x="6773" y="41042"/>
                </a:moveTo>
                <a:lnTo>
                  <a:pt x="0" y="34072"/>
                </a:lnTo>
                <a:lnTo>
                  <a:pt x="0" y="6737"/>
                </a:lnTo>
                <a:lnTo>
                  <a:pt x="6773" y="0"/>
                </a:lnTo>
                <a:lnTo>
                  <a:pt x="13623" y="0"/>
                </a:lnTo>
                <a:lnTo>
                  <a:pt x="20630" y="6737"/>
                </a:lnTo>
                <a:lnTo>
                  <a:pt x="20630" y="34072"/>
                </a:lnTo>
                <a:lnTo>
                  <a:pt x="13623" y="41042"/>
                </a:lnTo>
                <a:lnTo>
                  <a:pt x="6773" y="4104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 txBox="1"/>
          <p:nvPr/>
        </p:nvSpPr>
        <p:spPr>
          <a:xfrm>
            <a:off x="1427733" y="592327"/>
            <a:ext cx="3337560" cy="1856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 dirty="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 dirty="0">
              <a:latin typeface="Times New Roman"/>
              <a:cs typeface="Times New Roman"/>
            </a:endParaRPr>
          </a:p>
          <a:p>
            <a:pPr marL="1906905" marR="168275" indent="353060">
              <a:lnSpc>
                <a:spcPct val="143600"/>
              </a:lnSpc>
            </a:pPr>
            <a:r>
              <a:rPr sz="1400" b="1" spc="-5" dirty="0">
                <a:latin typeface="Times New Roman"/>
                <a:cs typeface="Times New Roman"/>
              </a:rPr>
              <a:t>BAB </a:t>
            </a:r>
            <a:r>
              <a:rPr sz="1400" b="1" dirty="0">
                <a:latin typeface="Times New Roman"/>
                <a:cs typeface="Times New Roman"/>
              </a:rPr>
              <a:t>5  </a:t>
            </a:r>
            <a:r>
              <a:rPr sz="1400" b="1" spc="-5" dirty="0">
                <a:latin typeface="Times New Roman"/>
                <a:cs typeface="Times New Roman"/>
              </a:rPr>
              <a:t>PLAT</a:t>
            </a:r>
            <a:r>
              <a:rPr sz="1400" b="1" spc="270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LANTAI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1200" b="1" dirty="0">
                <a:latin typeface="Times New Roman"/>
                <a:cs typeface="Times New Roman"/>
              </a:rPr>
              <a:t>5.1. </a:t>
            </a:r>
            <a:r>
              <a:rPr sz="1200" b="1" spc="-5" dirty="0">
                <a:latin typeface="Times New Roman"/>
                <a:cs typeface="Times New Roman"/>
              </a:rPr>
              <a:t>Perencanaan Pelat</a:t>
            </a:r>
            <a:r>
              <a:rPr sz="1200" b="1" spc="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Lantai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921" name="object 921"/>
          <p:cNvSpPr txBox="1"/>
          <p:nvPr/>
        </p:nvSpPr>
        <p:spPr>
          <a:xfrm>
            <a:off x="1427733" y="5262752"/>
            <a:ext cx="3521075" cy="732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56385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Gambar </a:t>
            </a:r>
            <a:r>
              <a:rPr sz="1200" b="1" dirty="0">
                <a:latin typeface="Times New Roman"/>
                <a:cs typeface="Times New Roman"/>
              </a:rPr>
              <a:t>5.1 </a:t>
            </a:r>
            <a:r>
              <a:rPr sz="1200" b="1" spc="-5" dirty="0">
                <a:latin typeface="Times New Roman"/>
                <a:cs typeface="Times New Roman"/>
              </a:rPr>
              <a:t>Denah Plat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lantai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5.2. </a:t>
            </a:r>
            <a:r>
              <a:rPr sz="1200" b="1" spc="-5" dirty="0">
                <a:latin typeface="Times New Roman"/>
                <a:cs typeface="Times New Roman"/>
              </a:rPr>
              <a:t>Perhitungan Pembebanan Pelat</a:t>
            </a:r>
            <a:r>
              <a:rPr sz="1200" b="1" dirty="0">
                <a:latin typeface="Times New Roman"/>
                <a:cs typeface="Times New Roman"/>
              </a:rPr>
              <a:t> Lantai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22" name="object 922"/>
          <p:cNvSpPr txBox="1"/>
          <p:nvPr/>
        </p:nvSpPr>
        <p:spPr>
          <a:xfrm>
            <a:off x="1427733" y="6145148"/>
            <a:ext cx="3245485" cy="814069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  <a:tabLst>
                <a:tab pos="326390" algn="l"/>
              </a:tabLst>
            </a:pPr>
            <a:r>
              <a:rPr sz="1200" spc="-5" dirty="0">
                <a:latin typeface="Times New Roman"/>
                <a:cs typeface="Times New Roman"/>
              </a:rPr>
              <a:t>a.	Beban </a:t>
            </a:r>
            <a:r>
              <a:rPr sz="1200" dirty="0">
                <a:latin typeface="Times New Roman"/>
                <a:cs typeface="Times New Roman"/>
              </a:rPr>
              <a:t>Hidup ( </a:t>
            </a:r>
            <a:r>
              <a:rPr sz="1200" spc="5" dirty="0">
                <a:latin typeface="Times New Roman"/>
                <a:cs typeface="Times New Roman"/>
              </a:rPr>
              <a:t>qL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)</a:t>
            </a:r>
          </a:p>
          <a:p>
            <a:pPr marL="326390">
              <a:lnSpc>
                <a:spcPct val="100000"/>
              </a:lnSpc>
              <a:spcBef>
                <a:spcPts val="625"/>
              </a:spcBef>
            </a:pPr>
            <a:r>
              <a:rPr sz="1200" spc="-5" dirty="0">
                <a:latin typeface="Times New Roman"/>
                <a:cs typeface="Times New Roman"/>
              </a:rPr>
              <a:t>Berdasarkan </a:t>
            </a:r>
            <a:r>
              <a:rPr sz="1200" b="1" spc="-5" dirty="0">
                <a:latin typeface="Times New Roman"/>
                <a:cs typeface="Times New Roman"/>
              </a:rPr>
              <a:t>SNI </a:t>
            </a:r>
            <a:r>
              <a:rPr sz="1200" b="1" dirty="0">
                <a:latin typeface="Times New Roman"/>
                <a:cs typeface="Times New Roman"/>
              </a:rPr>
              <a:t>03-1727-1989 </a:t>
            </a:r>
            <a:r>
              <a:rPr sz="1200" spc="-5" dirty="0">
                <a:latin typeface="Times New Roman"/>
                <a:cs typeface="Times New Roman"/>
              </a:rPr>
              <a:t>yaitu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:</a:t>
            </a:r>
          </a:p>
          <a:p>
            <a:pPr marL="326390">
              <a:lnSpc>
                <a:spcPct val="100000"/>
              </a:lnSpc>
              <a:spcBef>
                <a:spcPts val="640"/>
              </a:spcBef>
            </a:pPr>
            <a:r>
              <a:rPr sz="1200" spc="-5" dirty="0">
                <a:latin typeface="Times New Roman"/>
                <a:cs typeface="Times New Roman"/>
              </a:rPr>
              <a:t>Beban </a:t>
            </a:r>
            <a:r>
              <a:rPr sz="1200" dirty="0">
                <a:latin typeface="Times New Roman"/>
                <a:cs typeface="Times New Roman"/>
              </a:rPr>
              <a:t>hidup </a:t>
            </a:r>
            <a:r>
              <a:rPr sz="1200" spc="-5" dirty="0">
                <a:latin typeface="Times New Roman"/>
                <a:cs typeface="Times New Roman"/>
              </a:rPr>
              <a:t>fungsi </a:t>
            </a:r>
            <a:r>
              <a:rPr sz="1200" dirty="0">
                <a:latin typeface="Times New Roman"/>
                <a:cs typeface="Times New Roman"/>
              </a:rPr>
              <a:t>gedung untuk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perpustakaan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923" name="object 923"/>
          <p:cNvSpPr txBox="1"/>
          <p:nvPr/>
        </p:nvSpPr>
        <p:spPr>
          <a:xfrm>
            <a:off x="5119496" y="6750557"/>
            <a:ext cx="7797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 400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r>
              <a:rPr sz="1200" spc="-7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</p:txBody>
      </p:sp>
      <p:graphicFrame>
        <p:nvGraphicFramePr>
          <p:cNvPr id="924" name="object 924"/>
          <p:cNvGraphicFramePr>
            <a:graphicFrameLocks noGrp="1"/>
          </p:cNvGraphicFramePr>
          <p:nvPr/>
        </p:nvGraphicFramePr>
        <p:xfrm>
          <a:off x="1408683" y="7305632"/>
          <a:ext cx="4718048" cy="1744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94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6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96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2565">
                <a:tc>
                  <a:txBody>
                    <a:bodyPr/>
                    <a:lstStyle/>
                    <a:p>
                      <a:pPr marL="31750">
                        <a:lnSpc>
                          <a:spcPts val="1310"/>
                        </a:lnSpc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b.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Beban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Mati (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qD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890"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Berat plat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sendiri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0,12 x 2400</a:t>
                      </a:r>
                      <a:r>
                        <a:rPr sz="1200" spc="-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x1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 gridSpan="3">
                  <a:txBody>
                    <a:bodyPr/>
                    <a:lstStyle/>
                    <a:p>
                      <a:pPr marL="528320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1066165" algn="l"/>
                        </a:tabLst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288	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kg/m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 baseline="38194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890"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Berat keramik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( 1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cm</a:t>
                      </a: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0,01 x 2400</a:t>
                      </a:r>
                      <a:r>
                        <a:rPr sz="1200" spc="-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x1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 gridSpan="3">
                  <a:txBody>
                    <a:bodyPr/>
                    <a:lstStyle/>
                    <a:p>
                      <a:pPr marL="528320">
                        <a:lnSpc>
                          <a:spcPct val="100000"/>
                        </a:lnSpc>
                        <a:spcBef>
                          <a:spcPts val="340"/>
                        </a:spcBef>
                        <a:tabLst>
                          <a:tab pos="1066165" algn="l"/>
                        </a:tabLst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sz="1200" spc="2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24	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kg/m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 baseline="38194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255"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Berat Spesi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( 2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cm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>
                  <a:txBody>
                    <a:bodyPr/>
                    <a:lstStyle/>
                    <a:p>
                      <a:pPr marR="44450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0,02 x 2100</a:t>
                      </a:r>
                      <a:r>
                        <a:rPr sz="1200" spc="-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x1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 gridSpan="3">
                  <a:txBody>
                    <a:bodyPr/>
                    <a:lstStyle/>
                    <a:p>
                      <a:pPr marL="528320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1071245" algn="l"/>
                        </a:tabLst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sz="1200" spc="2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42	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kg/m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 baseline="38194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255">
                <a:tc gridSpan="2">
                  <a:txBody>
                    <a:bodyPr/>
                    <a:lstStyle/>
                    <a:p>
                      <a:pPr marL="29781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Berat plafond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+ instalasi</a:t>
                      </a: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listrik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>
                  <a:txBody>
                    <a:bodyPr/>
                    <a:lstStyle/>
                    <a:p>
                      <a:pPr marR="80010" algn="r">
                        <a:lnSpc>
                          <a:spcPct val="100000"/>
                        </a:lnSpc>
                        <a:spcBef>
                          <a:spcPts val="340"/>
                        </a:spcBef>
                        <a:tabLst>
                          <a:tab pos="342265" algn="l"/>
                        </a:tabLst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25	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200" baseline="38194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 baseline="38194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 gridSpan="2"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2103120" algn="l"/>
                        </a:tabLst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Berat Pasir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( 2</a:t>
                      </a:r>
                      <a:r>
                        <a:rPr sz="12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cm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	= 0,02 x 1,6</a:t>
                      </a:r>
                      <a:r>
                        <a:rPr sz="1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x1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0010" algn="r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342265" algn="l"/>
                        </a:tabLst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	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200" baseline="38194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 baseline="38194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526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ts val="1360"/>
                        </a:lnSpc>
                        <a:spcBef>
                          <a:spcPts val="23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qD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29845" marB="0"/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60"/>
                        </a:lnSpc>
                        <a:spcBef>
                          <a:spcPts val="2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29845" marB="0"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85725" algn="r">
                        <a:lnSpc>
                          <a:spcPts val="1360"/>
                        </a:lnSpc>
                        <a:spcBef>
                          <a:spcPts val="235"/>
                        </a:spcBef>
                        <a:tabLst>
                          <a:tab pos="414020" algn="l"/>
                        </a:tabLst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411	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200" spc="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200" baseline="38194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 baseline="38194">
                        <a:latin typeface="Times New Roman"/>
                        <a:cs typeface="Times New Roman"/>
                      </a:endParaRPr>
                    </a:p>
                  </a:txBody>
                  <a:tcPr marL="0" marR="0" marT="29845" marB="0"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02167" y="3736447"/>
            <a:ext cx="32384" cy="48260"/>
          </a:xfrm>
          <a:custGeom>
            <a:avLst/>
            <a:gdLst/>
            <a:ahLst/>
            <a:cxnLst/>
            <a:rect l="l" t="t" r="r" b="b"/>
            <a:pathLst>
              <a:path w="32385" h="48260">
                <a:moveTo>
                  <a:pt x="21054" y="0"/>
                </a:moveTo>
                <a:lnTo>
                  <a:pt x="0" y="811"/>
                </a:lnTo>
                <a:lnTo>
                  <a:pt x="546" y="811"/>
                </a:lnTo>
                <a:lnTo>
                  <a:pt x="1867" y="892"/>
                </a:lnTo>
                <a:lnTo>
                  <a:pt x="20865" y="35599"/>
                </a:lnTo>
                <a:lnTo>
                  <a:pt x="20753" y="37450"/>
                </a:lnTo>
                <a:lnTo>
                  <a:pt x="18553" y="48260"/>
                </a:lnTo>
                <a:lnTo>
                  <a:pt x="30045" y="48260"/>
                </a:lnTo>
                <a:lnTo>
                  <a:pt x="32388" y="33277"/>
                </a:lnTo>
                <a:lnTo>
                  <a:pt x="32277" y="26216"/>
                </a:lnTo>
                <a:lnTo>
                  <a:pt x="22097" y="811"/>
                </a:lnTo>
                <a:lnTo>
                  <a:pt x="210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98242" y="3729824"/>
            <a:ext cx="25400" cy="7620"/>
          </a:xfrm>
          <a:custGeom>
            <a:avLst/>
            <a:gdLst/>
            <a:ahLst/>
            <a:cxnLst/>
            <a:rect l="l" t="t" r="r" b="b"/>
            <a:pathLst>
              <a:path w="25400" h="7620">
                <a:moveTo>
                  <a:pt x="0" y="0"/>
                </a:moveTo>
                <a:lnTo>
                  <a:pt x="0" y="7532"/>
                </a:lnTo>
                <a:lnTo>
                  <a:pt x="1353" y="7467"/>
                </a:lnTo>
                <a:lnTo>
                  <a:pt x="2596" y="7435"/>
                </a:lnTo>
                <a:lnTo>
                  <a:pt x="3925" y="7435"/>
                </a:lnTo>
                <a:lnTo>
                  <a:pt x="24980" y="6623"/>
                </a:lnTo>
                <a:lnTo>
                  <a:pt x="23761" y="5827"/>
                </a:lnTo>
                <a:lnTo>
                  <a:pt x="22471" y="5097"/>
                </a:lnTo>
                <a:lnTo>
                  <a:pt x="21109" y="4431"/>
                </a:lnTo>
                <a:lnTo>
                  <a:pt x="21734" y="3993"/>
                </a:lnTo>
                <a:lnTo>
                  <a:pt x="22929" y="3051"/>
                </a:lnTo>
                <a:lnTo>
                  <a:pt x="24061" y="2012"/>
                </a:lnTo>
                <a:lnTo>
                  <a:pt x="25130" y="892"/>
                </a:lnTo>
                <a:lnTo>
                  <a:pt x="2786" y="275"/>
                </a:lnTo>
                <a:lnTo>
                  <a:pt x="1598" y="19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98242" y="3665784"/>
            <a:ext cx="33655" cy="65405"/>
          </a:xfrm>
          <a:custGeom>
            <a:avLst/>
            <a:gdLst/>
            <a:ahLst/>
            <a:cxnLst/>
            <a:rect l="l" t="t" r="r" b="b"/>
            <a:pathLst>
              <a:path w="33655" h="65404">
                <a:moveTo>
                  <a:pt x="4970" y="0"/>
                </a:moveTo>
                <a:lnTo>
                  <a:pt x="0" y="0"/>
                </a:lnTo>
                <a:lnTo>
                  <a:pt x="0" y="6899"/>
                </a:lnTo>
                <a:lnTo>
                  <a:pt x="4076" y="6899"/>
                </a:lnTo>
                <a:lnTo>
                  <a:pt x="5421" y="6947"/>
                </a:lnTo>
                <a:lnTo>
                  <a:pt x="22803" y="39836"/>
                </a:lnTo>
                <a:lnTo>
                  <a:pt x="22621" y="42222"/>
                </a:lnTo>
                <a:lnTo>
                  <a:pt x="4519" y="64348"/>
                </a:lnTo>
                <a:lnTo>
                  <a:pt x="25130" y="64932"/>
                </a:lnTo>
                <a:lnTo>
                  <a:pt x="33194" y="39836"/>
                </a:lnTo>
                <a:lnTo>
                  <a:pt x="33093" y="32709"/>
                </a:lnTo>
                <a:lnTo>
                  <a:pt x="11595" y="486"/>
                </a:lnTo>
                <a:lnTo>
                  <a:pt x="6395" y="16"/>
                </a:lnTo>
                <a:lnTo>
                  <a:pt x="49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427733" y="592327"/>
            <a:ext cx="3337560" cy="9328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c. Beban </a:t>
            </a:r>
            <a:r>
              <a:rPr sz="1200" dirty="0">
                <a:latin typeface="Times New Roman"/>
                <a:cs typeface="Times New Roman"/>
              </a:rPr>
              <a:t>Ultimate ( </a:t>
            </a:r>
            <a:r>
              <a:rPr sz="1200" spc="-5" dirty="0">
                <a:latin typeface="Times New Roman"/>
                <a:cs typeface="Times New Roman"/>
              </a:rPr>
              <a:t>qU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dirty="0">
                <a:latin typeface="Times New Roman"/>
                <a:cs typeface="Times New Roman"/>
              </a:rPr>
              <a:t>Untuk </a:t>
            </a:r>
            <a:r>
              <a:rPr sz="1200" spc="-5" dirty="0">
                <a:latin typeface="Times New Roman"/>
                <a:cs typeface="Times New Roman"/>
              </a:rPr>
              <a:t>tinjauan lebar </a:t>
            </a:r>
            <a:r>
              <a:rPr sz="1200" dirty="0">
                <a:latin typeface="Times New Roman"/>
                <a:cs typeface="Times New Roman"/>
              </a:rPr>
              <a:t>1 </a:t>
            </a:r>
            <a:r>
              <a:rPr sz="1200" spc="-5" dirty="0">
                <a:latin typeface="Times New Roman"/>
                <a:cs typeface="Times New Roman"/>
              </a:rPr>
              <a:t>m pelat </a:t>
            </a:r>
            <a:r>
              <a:rPr sz="1200" dirty="0">
                <a:latin typeface="Times New Roman"/>
                <a:cs typeface="Times New Roman"/>
              </a:rPr>
              <a:t>maka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27733" y="1580133"/>
            <a:ext cx="2120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qU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37333" y="1500885"/>
            <a:ext cx="1377315" cy="81343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sz="1200" dirty="0">
                <a:latin typeface="Times New Roman"/>
                <a:cs typeface="Times New Roman"/>
              </a:rPr>
              <a:t>= 1,2 </a:t>
            </a:r>
            <a:r>
              <a:rPr sz="1200" spc="-5" dirty="0">
                <a:latin typeface="Times New Roman"/>
                <a:cs typeface="Times New Roman"/>
              </a:rPr>
              <a:t>qD </a:t>
            </a:r>
            <a:r>
              <a:rPr sz="1200" dirty="0">
                <a:latin typeface="Times New Roman"/>
                <a:cs typeface="Times New Roman"/>
              </a:rPr>
              <a:t>+ 1,6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qL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200" dirty="0">
                <a:latin typeface="Times New Roman"/>
                <a:cs typeface="Times New Roman"/>
              </a:rPr>
              <a:t>= 1,2 . 411 + 1,6 .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200" dirty="0">
                <a:latin typeface="Times New Roman"/>
                <a:cs typeface="Times New Roman"/>
              </a:rPr>
              <a:t>= 1133,2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r>
              <a:rPr sz="1200" spc="-7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2895726"/>
            <a:ext cx="3716020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5.3. </a:t>
            </a:r>
            <a:r>
              <a:rPr sz="1200" b="1" spc="-5" dirty="0">
                <a:latin typeface="Times New Roman"/>
                <a:cs typeface="Times New Roman"/>
              </a:rPr>
              <a:t>Perhitungan Momen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Perhitungan momen menggunakan </a:t>
            </a:r>
            <a:r>
              <a:rPr sz="1200" dirty="0">
                <a:latin typeface="Times New Roman"/>
                <a:cs typeface="Times New Roman"/>
              </a:rPr>
              <a:t>tabel </a:t>
            </a:r>
            <a:r>
              <a:rPr sz="1200" b="1" spc="-5" dirty="0">
                <a:latin typeface="Times New Roman"/>
                <a:cs typeface="Times New Roman"/>
              </a:rPr>
              <a:t>SNI</a:t>
            </a:r>
            <a:r>
              <a:rPr sz="1200" b="1" spc="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03-1727-1989</a:t>
            </a:r>
            <a:r>
              <a:rPr sz="1200" dirty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39567" y="6402704"/>
            <a:ext cx="16421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Gambar </a:t>
            </a:r>
            <a:r>
              <a:rPr sz="1200" b="1" dirty="0">
                <a:latin typeface="Times New Roman"/>
                <a:cs typeface="Times New Roman"/>
              </a:rPr>
              <a:t>5.2 </a:t>
            </a:r>
            <a:r>
              <a:rPr sz="1200" b="1" spc="-5" dirty="0">
                <a:latin typeface="Times New Roman"/>
                <a:cs typeface="Times New Roman"/>
              </a:rPr>
              <a:t>Pelat </a:t>
            </a:r>
            <a:r>
              <a:rPr sz="1200" b="1" dirty="0">
                <a:latin typeface="Times New Roman"/>
                <a:cs typeface="Times New Roman"/>
              </a:rPr>
              <a:t>tipe</a:t>
            </a:r>
            <a:r>
              <a:rPr sz="1200" b="1" spc="-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1408683" y="6929824"/>
          <a:ext cx="4904739" cy="9810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8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9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74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9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79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Mlx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255" marB="0"/>
                </a:tc>
                <a:tc>
                  <a:txBody>
                    <a:bodyPr/>
                    <a:lstStyle/>
                    <a:p>
                      <a:pPr marR="53340" algn="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0,001.qu 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Lx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 x =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0.001.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1133,2.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(2)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200" spc="15" baseline="3819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.41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255" marB="0"/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271,968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255" marB="0"/>
                </a:tc>
                <a:tc>
                  <a:txBody>
                    <a:bodyPr/>
                    <a:lstStyle/>
                    <a:p>
                      <a:pPr marR="22860" algn="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25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25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Mly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>
                  <a:txBody>
                    <a:bodyPr/>
                    <a:lstStyle/>
                    <a:p>
                      <a:pPr marR="53340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0,001.qu 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Lx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 x =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0.001.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1133,2.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(2)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200" spc="15" baseline="3819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81,590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tc>
                  <a:txBody>
                    <a:bodyPr/>
                    <a:lstStyle/>
                    <a:p>
                      <a:pPr marR="22860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85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Mtx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360"/>
                        </a:lnSpc>
                        <a:spcBef>
                          <a:spcPts val="6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 0,001.qu 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Lx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 x =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0.001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.1133,2.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(2)</a:t>
                      </a:r>
                      <a:r>
                        <a:rPr sz="1200" spc="-7" baseline="38194" dirty="0"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200" spc="30" baseline="3819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.83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90830">
                        <a:lnSpc>
                          <a:spcPts val="1360"/>
                        </a:lnSpc>
                        <a:spcBef>
                          <a:spcPts val="6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548,469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tc>
                  <a:txBody>
                    <a:bodyPr/>
                    <a:lstStyle/>
                    <a:p>
                      <a:pPr marR="22860" algn="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1427733" y="8239505"/>
            <a:ext cx="36175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Perhitungan selanjutnya disajikan dalam tabel dibawah</a:t>
            </a:r>
            <a:r>
              <a:rPr sz="1200" spc="1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ini.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17265" y="4242434"/>
            <a:ext cx="882650" cy="1492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1112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0">
              <a:lnSpc>
                <a:spcPct val="100000"/>
              </a:lnSpc>
            </a:pPr>
            <a:r>
              <a:rPr sz="1200" b="1" spc="-5" dirty="0">
                <a:latin typeface="Times New Roman"/>
                <a:cs typeface="Times New Roman"/>
              </a:rPr>
              <a:t>5.4.Penulangan Pelat</a:t>
            </a:r>
            <a:r>
              <a:rPr sz="1200" b="1" dirty="0">
                <a:latin typeface="Times New Roman"/>
                <a:cs typeface="Times New Roman"/>
              </a:rPr>
              <a:t> Lantai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Times New Roman"/>
                <a:cs typeface="Times New Roman"/>
              </a:rPr>
              <a:t>Tabel </a:t>
            </a:r>
            <a:r>
              <a:rPr sz="1200" b="1" dirty="0">
                <a:latin typeface="Times New Roman"/>
                <a:cs typeface="Times New Roman"/>
              </a:rPr>
              <a:t>5.1. </a:t>
            </a:r>
            <a:r>
              <a:rPr sz="1200" b="1" spc="-5" dirty="0">
                <a:latin typeface="Times New Roman"/>
                <a:cs typeface="Times New Roman"/>
              </a:rPr>
              <a:t>Perhitungan Plat</a:t>
            </a:r>
            <a:r>
              <a:rPr sz="1200" b="1" spc="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Lantai</a:t>
            </a:r>
            <a:endParaRPr sz="12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368805" y="2043937"/>
          <a:ext cx="5179694" cy="4268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98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2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1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1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1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3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1495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TIPE</a:t>
                      </a:r>
                      <a:r>
                        <a:rPr sz="12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PLAT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44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380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Ly/Lx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(m)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1380"/>
                        </a:lnSpc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Mlx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(kgm)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1380"/>
                        </a:lnSpc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Mly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(kgm)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ts val="1380"/>
                        </a:lnSpc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Mtx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(kgm)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380"/>
                        </a:lnSpc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Mty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(kgm)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7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4/2=2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271,968</a:t>
                      </a:r>
                    </a:p>
                  </a:txBody>
                  <a:tcPr marL="0" marR="0" marT="1352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81,590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548,469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B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4/2=2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190,378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45,328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380,755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0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5/4=1,3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870,298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453,28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1867,514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1396,102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40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26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3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5/4=1,3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634,592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326,362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1341,709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1033,478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4/4=1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38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380,755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38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471,411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38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997,216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38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1087,872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38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43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F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3/2=1.5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172,246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67,992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358,090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258,370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3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3/2=1.5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217,574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113,320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466,878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349,026</a:t>
                      </a: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427733" y="6558153"/>
            <a:ext cx="34601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Dari perhitungan momen </a:t>
            </a:r>
            <a:r>
              <a:rPr sz="1200" dirty="0">
                <a:latin typeface="Times New Roman"/>
                <a:cs typeface="Times New Roman"/>
              </a:rPr>
              <a:t>diambil </a:t>
            </a:r>
            <a:r>
              <a:rPr sz="1200" spc="-5" dirty="0">
                <a:latin typeface="Times New Roman"/>
                <a:cs typeface="Times New Roman"/>
              </a:rPr>
              <a:t>momen terbesar</a:t>
            </a:r>
            <a:r>
              <a:rPr sz="1200" spc="5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yaitu: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99233" y="6739889"/>
            <a:ext cx="1066800" cy="55308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  <a:tabLst>
                <a:tab pos="783590" algn="l"/>
              </a:tabLst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870,298	k</a:t>
            </a:r>
            <a:r>
              <a:rPr sz="1200" spc="-15" dirty="0">
                <a:latin typeface="Times New Roman"/>
                <a:cs typeface="Times New Roman"/>
              </a:rPr>
              <a:t>g</a:t>
            </a:r>
            <a:r>
              <a:rPr sz="1200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  <a:tabLst>
                <a:tab pos="783590" algn="l"/>
              </a:tabLst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471,411	k</a:t>
            </a:r>
            <a:r>
              <a:rPr sz="1200" spc="-15" dirty="0">
                <a:latin typeface="Times New Roman"/>
                <a:cs typeface="Times New Roman"/>
              </a:rPr>
              <a:t>g</a:t>
            </a:r>
            <a:r>
              <a:rPr sz="1200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27733" y="6739889"/>
            <a:ext cx="281305" cy="10788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39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Mlx  M</a:t>
            </a:r>
            <a:r>
              <a:rPr sz="1200" spc="10" dirty="0">
                <a:latin typeface="Times New Roman"/>
                <a:cs typeface="Times New Roman"/>
              </a:rPr>
              <a:t>l</a:t>
            </a:r>
            <a:r>
              <a:rPr sz="1200" dirty="0">
                <a:latin typeface="Times New Roman"/>
                <a:cs typeface="Times New Roman"/>
              </a:rPr>
              <a:t>y  </a:t>
            </a:r>
            <a:r>
              <a:rPr sz="1200" spc="-5" dirty="0">
                <a:latin typeface="Times New Roman"/>
                <a:cs typeface="Times New Roman"/>
              </a:rPr>
              <a:t>Mt</a:t>
            </a:r>
            <a:r>
              <a:rPr sz="1200" dirty="0">
                <a:latin typeface="Times New Roman"/>
                <a:cs typeface="Times New Roman"/>
              </a:rPr>
              <a:t>x  </a:t>
            </a:r>
            <a:r>
              <a:rPr sz="1200" spc="-5" dirty="0">
                <a:latin typeface="Times New Roman"/>
                <a:cs typeface="Times New Roman"/>
              </a:rPr>
              <a:t>M</a:t>
            </a:r>
            <a:r>
              <a:rPr sz="1200" spc="10" dirty="0">
                <a:latin typeface="Times New Roman"/>
                <a:cs typeface="Times New Roman"/>
              </a:rPr>
              <a:t>t</a:t>
            </a:r>
            <a:r>
              <a:rPr sz="1200" dirty="0">
                <a:latin typeface="Times New Roman"/>
                <a:cs typeface="Times New Roman"/>
              </a:rPr>
              <a:t>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99233" y="7265669"/>
            <a:ext cx="1066800" cy="55308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200" dirty="0">
                <a:latin typeface="Times New Roman"/>
                <a:cs typeface="Times New Roman"/>
              </a:rPr>
              <a:t>= 1867,514</a:t>
            </a:r>
            <a:r>
              <a:rPr sz="1200" spc="19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200" dirty="0">
                <a:latin typeface="Times New Roman"/>
                <a:cs typeface="Times New Roman"/>
              </a:rPr>
              <a:t>= 1396,102</a:t>
            </a:r>
            <a:r>
              <a:rPr sz="1200" spc="19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8056626"/>
            <a:ext cx="1955800" cy="109410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spc="-5" dirty="0">
                <a:latin typeface="Times New Roman"/>
                <a:cs typeface="Times New Roman"/>
              </a:rPr>
              <a:t>Data </a:t>
            </a:r>
            <a:r>
              <a:rPr sz="1200" dirty="0">
                <a:latin typeface="Times New Roman"/>
                <a:cs typeface="Times New Roman"/>
              </a:rPr>
              <a:t>: </a:t>
            </a:r>
            <a:r>
              <a:rPr sz="1200" spc="-5" dirty="0">
                <a:latin typeface="Times New Roman"/>
                <a:cs typeface="Times New Roman"/>
              </a:rPr>
              <a:t>Tebal plat </a:t>
            </a:r>
            <a:r>
              <a:rPr sz="1200" dirty="0">
                <a:latin typeface="Times New Roman"/>
                <a:cs typeface="Times New Roman"/>
              </a:rPr>
              <a:t>( h )</a:t>
            </a:r>
            <a:endParaRPr sz="1200">
              <a:latin typeface="Times New Roman"/>
              <a:cs typeface="Times New Roman"/>
            </a:endParaRPr>
          </a:p>
          <a:p>
            <a:pPr marL="469265" marR="5080">
              <a:lnSpc>
                <a:spcPts val="216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Tebal </a:t>
            </a:r>
            <a:r>
              <a:rPr sz="1200" dirty="0">
                <a:latin typeface="Times New Roman"/>
                <a:cs typeface="Times New Roman"/>
              </a:rPr>
              <a:t>penutup ( </a:t>
            </a:r>
            <a:r>
              <a:rPr sz="1200" spc="-5" dirty="0">
                <a:latin typeface="Times New Roman"/>
                <a:cs typeface="Times New Roman"/>
              </a:rPr>
              <a:t>d’)  Diameter tulangan </a:t>
            </a:r>
            <a:r>
              <a:rPr sz="1200" dirty="0">
                <a:latin typeface="Times New Roman"/>
                <a:cs typeface="Times New Roman"/>
              </a:rPr>
              <a:t>( </a:t>
            </a:r>
            <a:r>
              <a:rPr sz="1200" dirty="0">
                <a:latin typeface="Symbol"/>
                <a:cs typeface="Symbol"/>
              </a:rPr>
              <a:t>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R="474345" algn="ctr">
              <a:lnSpc>
                <a:spcPct val="100000"/>
              </a:lnSpc>
              <a:spcBef>
                <a:spcPts val="490"/>
              </a:spcBef>
            </a:pPr>
            <a:r>
              <a:rPr sz="1200" dirty="0">
                <a:latin typeface="Times New Roman"/>
                <a:cs typeface="Times New Roman"/>
              </a:rPr>
              <a:t>b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52215" y="8056626"/>
            <a:ext cx="1229360" cy="109410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dirty="0">
                <a:latin typeface="Times New Roman"/>
                <a:cs typeface="Times New Roman"/>
              </a:rPr>
              <a:t>= 12 </a:t>
            </a:r>
            <a:r>
              <a:rPr sz="1200" spc="-5" dirty="0">
                <a:latin typeface="Times New Roman"/>
                <a:cs typeface="Times New Roman"/>
              </a:rPr>
              <a:t>cm </a:t>
            </a:r>
            <a:r>
              <a:rPr sz="1200" dirty="0">
                <a:latin typeface="Times New Roman"/>
                <a:cs typeface="Times New Roman"/>
              </a:rPr>
              <a:t>= 120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dirty="0">
                <a:latin typeface="Times New Roman"/>
                <a:cs typeface="Times New Roman"/>
              </a:rPr>
              <a:t>= 20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sz="1200" dirty="0">
                <a:latin typeface="Times New Roman"/>
                <a:cs typeface="Times New Roman"/>
              </a:rPr>
              <a:t>= 12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1000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95015" y="975105"/>
            <a:ext cx="1841500" cy="81343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469900">
              <a:lnSpc>
                <a:spcPct val="100000"/>
              </a:lnSpc>
              <a:spcBef>
                <a:spcPts val="725"/>
              </a:spcBef>
            </a:pPr>
            <a:r>
              <a:rPr sz="1200" dirty="0">
                <a:latin typeface="Times New Roman"/>
                <a:cs typeface="Times New Roman"/>
              </a:rPr>
              <a:t>= 240</a:t>
            </a:r>
            <a:r>
              <a:rPr sz="1200" spc="1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Mpa</a:t>
            </a:r>
            <a:endParaRPr sz="12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620"/>
              </a:spcBef>
              <a:tabLst>
                <a:tab pos="897890" algn="l"/>
              </a:tabLst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25	Mpa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200" dirty="0">
                <a:latin typeface="Times New Roman"/>
                <a:cs typeface="Times New Roman"/>
              </a:rPr>
              <a:t>= h - d’ = 120 – 20 = 100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84933" y="975105"/>
            <a:ext cx="1222375" cy="1075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805180">
              <a:lnSpc>
                <a:spcPct val="143300"/>
              </a:lnSpc>
              <a:spcBef>
                <a:spcPts val="100"/>
              </a:spcBef>
            </a:pPr>
            <a:r>
              <a:rPr sz="1200" spc="5" dirty="0">
                <a:latin typeface="Times New Roman"/>
                <a:cs typeface="Times New Roman"/>
              </a:rPr>
              <a:t>fy  </a:t>
            </a:r>
            <a:r>
              <a:rPr sz="1200" spc="-5" dirty="0">
                <a:latin typeface="Times New Roman"/>
                <a:cs typeface="Times New Roman"/>
              </a:rPr>
              <a:t>f’c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ct val="143300"/>
              </a:lnSpc>
              <a:spcBef>
                <a:spcPts val="10"/>
              </a:spcBef>
            </a:pPr>
            <a:r>
              <a:rPr sz="1200" spc="-5" dirty="0">
                <a:latin typeface="Times New Roman"/>
                <a:cs typeface="Times New Roman"/>
              </a:rPr>
              <a:t>Tinggi Efektif </a:t>
            </a:r>
            <a:r>
              <a:rPr sz="1200" dirty="0">
                <a:latin typeface="Times New Roman"/>
                <a:cs typeface="Times New Roman"/>
              </a:rPr>
              <a:t>( d )  </a:t>
            </a:r>
            <a:r>
              <a:rPr sz="1200" spc="-5" dirty="0">
                <a:latin typeface="Times New Roman"/>
                <a:cs typeface="Times New Roman"/>
              </a:rPr>
              <a:t>Tingi efektif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41219" y="3160902"/>
            <a:ext cx="26365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Gambar </a:t>
            </a:r>
            <a:r>
              <a:rPr sz="1200" b="1" dirty="0">
                <a:latin typeface="Times New Roman"/>
                <a:cs typeface="Times New Roman"/>
              </a:rPr>
              <a:t>5.2 </a:t>
            </a:r>
            <a:r>
              <a:rPr sz="1200" b="1" spc="-5" dirty="0">
                <a:latin typeface="Times New Roman"/>
                <a:cs typeface="Times New Roman"/>
              </a:rPr>
              <a:t>Perencanaan </a:t>
            </a:r>
            <a:r>
              <a:rPr sz="1200" b="1" dirty="0">
                <a:latin typeface="Times New Roman"/>
                <a:cs typeface="Times New Roman"/>
              </a:rPr>
              <a:t>Tinggi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Efektif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27733" y="3683634"/>
            <a:ext cx="1778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dx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27733" y="3604386"/>
            <a:ext cx="2555875" cy="107569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469265">
              <a:lnSpc>
                <a:spcPct val="100000"/>
              </a:lnSpc>
              <a:spcBef>
                <a:spcPts val="725"/>
              </a:spcBef>
            </a:pPr>
            <a:r>
              <a:rPr sz="1200" dirty="0">
                <a:latin typeface="Times New Roman"/>
                <a:cs typeface="Times New Roman"/>
              </a:rPr>
              <a:t>= h – d’ - ½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Ø</a:t>
            </a:r>
            <a:endParaRPr sz="1200">
              <a:latin typeface="Times New Roman"/>
              <a:cs typeface="Times New Roman"/>
            </a:endParaRPr>
          </a:p>
          <a:p>
            <a:pPr marL="507365">
              <a:lnSpc>
                <a:spcPct val="100000"/>
              </a:lnSpc>
              <a:spcBef>
                <a:spcPts val="620"/>
              </a:spcBef>
            </a:pPr>
            <a:r>
              <a:rPr sz="1200" dirty="0">
                <a:latin typeface="Times New Roman"/>
                <a:cs typeface="Times New Roman"/>
              </a:rPr>
              <a:t>= 120 – 20 – 6 = 94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  <a:tabLst>
                <a:tab pos="469265" algn="l"/>
              </a:tabLst>
            </a:pPr>
            <a:r>
              <a:rPr sz="1200" spc="5" dirty="0">
                <a:latin typeface="Times New Roman"/>
                <a:cs typeface="Times New Roman"/>
              </a:rPr>
              <a:t>dy	</a:t>
            </a:r>
            <a:r>
              <a:rPr sz="1200" dirty="0">
                <a:latin typeface="Times New Roman"/>
                <a:cs typeface="Times New Roman"/>
              </a:rPr>
              <a:t>= h – d’ – </a:t>
            </a:r>
            <a:r>
              <a:rPr sz="1200" spc="-5" dirty="0">
                <a:latin typeface="Times New Roman"/>
                <a:cs typeface="Times New Roman"/>
              </a:rPr>
              <a:t>Ø </a:t>
            </a:r>
            <a:r>
              <a:rPr sz="1200" dirty="0">
                <a:latin typeface="Times New Roman"/>
                <a:cs typeface="Times New Roman"/>
              </a:rPr>
              <a:t>- ½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Ø</a:t>
            </a:r>
            <a:endParaRPr sz="1200">
              <a:latin typeface="Times New Roman"/>
              <a:cs typeface="Times New Roman"/>
            </a:endParaRPr>
          </a:p>
          <a:p>
            <a:pPr marL="507365">
              <a:lnSpc>
                <a:spcPct val="100000"/>
              </a:lnSpc>
              <a:spcBef>
                <a:spcPts val="620"/>
              </a:spcBef>
            </a:pPr>
            <a:r>
              <a:rPr sz="1200" dirty="0">
                <a:latin typeface="Times New Roman"/>
                <a:cs typeface="Times New Roman"/>
              </a:rPr>
              <a:t>= 120 – 20 - 12 - ½ . 12 = 82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4997576"/>
            <a:ext cx="13100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untuk </a:t>
            </a:r>
            <a:r>
              <a:rPr sz="1200" spc="-5" dirty="0">
                <a:latin typeface="Times New Roman"/>
                <a:cs typeface="Times New Roman"/>
              </a:rPr>
              <a:t>plat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digunakan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27733" y="5389244"/>
            <a:ext cx="10642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64565" algn="l"/>
              </a:tabLst>
            </a:pPr>
            <a:r>
              <a:rPr sz="1200" spc="-15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b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42113" y="5516362"/>
            <a:ext cx="448945" cy="0"/>
          </a:xfrm>
          <a:custGeom>
            <a:avLst/>
            <a:gdLst/>
            <a:ahLst/>
            <a:cxnLst/>
            <a:rect l="l" t="t" r="r" b="b"/>
            <a:pathLst>
              <a:path w="448944">
                <a:moveTo>
                  <a:pt x="0" y="0"/>
                </a:moveTo>
                <a:lnTo>
                  <a:pt x="448911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50257" y="5516362"/>
            <a:ext cx="532130" cy="0"/>
          </a:xfrm>
          <a:custGeom>
            <a:avLst/>
            <a:gdLst/>
            <a:ahLst/>
            <a:cxnLst/>
            <a:rect l="l" t="t" r="r" b="b"/>
            <a:pathLst>
              <a:path w="532129">
                <a:moveTo>
                  <a:pt x="0" y="0"/>
                </a:moveTo>
                <a:lnTo>
                  <a:pt x="532001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788447" y="554303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159222" y="554303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59222" y="5293732"/>
            <a:ext cx="71437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43840" algn="l"/>
                <a:tab pos="641350" algn="l"/>
              </a:tabLst>
            </a:pP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spc="7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37278" y="5293732"/>
            <a:ext cx="44894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5" dirty="0">
                <a:latin typeface="Times New Roman"/>
                <a:cs typeface="Times New Roman"/>
              </a:rPr>
              <a:t>0,85.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fc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12192" y="5381267"/>
            <a:ext cx="1161415" cy="3359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295275">
              <a:lnSpc>
                <a:spcPts val="1245"/>
              </a:lnSpc>
              <a:spcBef>
                <a:spcPts val="114"/>
              </a:spcBef>
              <a:tabLst>
                <a:tab pos="1088390" algn="l"/>
              </a:tabLst>
            </a:pPr>
            <a:r>
              <a:rPr sz="1200" spc="-5" dirty="0">
                <a:latin typeface="Times New Roman"/>
                <a:cs typeface="Times New Roman"/>
              </a:rPr>
              <a:t>.</a:t>
            </a:r>
            <a:r>
              <a:rPr sz="1250" i="1" spc="75" dirty="0">
                <a:latin typeface="Symbol"/>
                <a:cs typeface="Symbol"/>
              </a:rPr>
              <a:t></a:t>
            </a:r>
            <a:r>
              <a:rPr sz="1200" spc="-75" dirty="0">
                <a:latin typeface="Times New Roman"/>
                <a:cs typeface="Times New Roman"/>
              </a:rPr>
              <a:t>.</a:t>
            </a:r>
            <a:r>
              <a:rPr sz="1800" spc="7" baseline="2314" dirty="0">
                <a:latin typeface="Symbol"/>
                <a:cs typeface="Symbol"/>
              </a:rPr>
              <a:t>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</a:t>
            </a:r>
            <a:endParaRPr sz="1800" baseline="2314">
              <a:latin typeface="Symbol"/>
              <a:cs typeface="Symbol"/>
            </a:endParaRPr>
          </a:p>
          <a:p>
            <a:pPr marL="12700">
              <a:lnSpc>
                <a:spcPts val="1185"/>
              </a:lnSpc>
              <a:tabLst>
                <a:tab pos="546100" algn="l"/>
              </a:tabLst>
            </a:pPr>
            <a:r>
              <a:rPr sz="1200" i="1" spc="-15" dirty="0">
                <a:latin typeface="Times New Roman"/>
                <a:cs typeface="Times New Roman"/>
              </a:rPr>
              <a:t>fy	</a:t>
            </a: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40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542133" y="6018014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972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347787" y="6018014"/>
            <a:ext cx="575945" cy="0"/>
          </a:xfrm>
          <a:custGeom>
            <a:avLst/>
            <a:gdLst/>
            <a:ahLst/>
            <a:cxnLst/>
            <a:rect l="l" t="t" r="r" b="b"/>
            <a:pathLst>
              <a:path w="575945">
                <a:moveTo>
                  <a:pt x="0" y="0"/>
                </a:moveTo>
                <a:lnTo>
                  <a:pt x="575463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926303" y="5915769"/>
            <a:ext cx="75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Symbol"/>
                <a:cs typeface="Symbol"/>
              </a:rPr>
              <a:t>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69608" y="6010039"/>
            <a:ext cx="7321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7" baseline="-8333" dirty="0">
                <a:latin typeface="Symbol"/>
                <a:cs typeface="Symbol"/>
              </a:rPr>
              <a:t></a:t>
            </a:r>
            <a:r>
              <a:rPr sz="1500" spc="-127" baseline="-8333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600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10" dirty="0">
                <a:latin typeface="Symbol"/>
                <a:cs typeface="Symbol"/>
              </a:rPr>
              <a:t></a:t>
            </a:r>
            <a:r>
              <a:rPr sz="1000" spc="-35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240</a:t>
            </a:r>
            <a:r>
              <a:rPr sz="1000" spc="-190" dirty="0">
                <a:latin typeface="Arial"/>
                <a:cs typeface="Arial"/>
              </a:rPr>
              <a:t> </a:t>
            </a:r>
            <a:r>
              <a:rPr sz="1500" spc="7" baseline="-8333" dirty="0">
                <a:latin typeface="Symbol"/>
                <a:cs typeface="Symbol"/>
              </a:rPr>
              <a:t></a:t>
            </a:r>
            <a:endParaRPr sz="1500" baseline="-8333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16755" y="5834389"/>
            <a:ext cx="4851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21640" algn="l"/>
              </a:tabLst>
            </a:pPr>
            <a:r>
              <a:rPr sz="1500" spc="60" baseline="2777" dirty="0">
                <a:latin typeface="Arial"/>
                <a:cs typeface="Arial"/>
              </a:rPr>
              <a:t>60</a:t>
            </a:r>
            <a:r>
              <a:rPr sz="1500" spc="15" baseline="2777" dirty="0">
                <a:latin typeface="Arial"/>
                <a:cs typeface="Arial"/>
              </a:rPr>
              <a:t>0</a:t>
            </a:r>
            <a:r>
              <a:rPr sz="1500" baseline="2777" dirty="0">
                <a:latin typeface="Arial"/>
                <a:cs typeface="Arial"/>
              </a:rPr>
              <a:t>	</a:t>
            </a:r>
            <a:r>
              <a:rPr sz="1000" spc="5" dirty="0">
                <a:latin typeface="Symbol"/>
                <a:cs typeface="Symbol"/>
              </a:rPr>
              <a:t>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972090" y="5915769"/>
            <a:ext cx="3733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aseline="2777" dirty="0">
                <a:latin typeface="Arial"/>
                <a:cs typeface="Arial"/>
              </a:rPr>
              <a:t>.</a:t>
            </a:r>
            <a:r>
              <a:rPr sz="1500" spc="-89" baseline="2777" dirty="0">
                <a:latin typeface="Arial"/>
                <a:cs typeface="Arial"/>
              </a:rPr>
              <a:t>0</a:t>
            </a:r>
            <a:r>
              <a:rPr sz="1500" spc="-97" baseline="2777" dirty="0">
                <a:latin typeface="Arial"/>
                <a:cs typeface="Arial"/>
              </a:rPr>
              <a:t>,</a:t>
            </a:r>
            <a:r>
              <a:rPr sz="1500" spc="60" baseline="2777" dirty="0">
                <a:latin typeface="Arial"/>
                <a:cs typeface="Arial"/>
              </a:rPr>
              <a:t>8</a:t>
            </a:r>
            <a:r>
              <a:rPr sz="1500" spc="-52" baseline="2777" dirty="0">
                <a:latin typeface="Arial"/>
                <a:cs typeface="Arial"/>
              </a:rPr>
              <a:t>5</a:t>
            </a:r>
            <a:r>
              <a:rPr sz="1500" spc="-97" baseline="2777" dirty="0">
                <a:latin typeface="Arial"/>
                <a:cs typeface="Arial"/>
              </a:rPr>
              <a:t>.</a:t>
            </a:r>
            <a:r>
              <a:rPr sz="1000" spc="5" dirty="0">
                <a:latin typeface="Symbol"/>
                <a:cs typeface="Symbol"/>
              </a:rPr>
              <a:t>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80233" y="5808694"/>
            <a:ext cx="9652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1700" algn="l"/>
              </a:tabLst>
            </a:pPr>
            <a:r>
              <a:rPr sz="1800" baseline="-27777" dirty="0">
                <a:latin typeface="Times New Roman"/>
                <a:cs typeface="Times New Roman"/>
              </a:rPr>
              <a:t>= </a:t>
            </a:r>
            <a:r>
              <a:rPr sz="1800" spc="-75" baseline="-27777" dirty="0">
                <a:latin typeface="Times New Roman"/>
                <a:cs typeface="Times New Roman"/>
              </a:rPr>
              <a:t> </a:t>
            </a:r>
            <a:r>
              <a:rPr sz="1500" spc="-89" baseline="2777" dirty="0">
                <a:latin typeface="Arial"/>
                <a:cs typeface="Arial"/>
              </a:rPr>
              <a:t>0</a:t>
            </a:r>
            <a:r>
              <a:rPr sz="1500" spc="-97" baseline="2777" dirty="0">
                <a:latin typeface="Arial"/>
                <a:cs typeface="Arial"/>
              </a:rPr>
              <a:t>,</a:t>
            </a:r>
            <a:r>
              <a:rPr sz="1500" spc="60" baseline="2777" dirty="0">
                <a:latin typeface="Arial"/>
                <a:cs typeface="Arial"/>
              </a:rPr>
              <a:t>8</a:t>
            </a:r>
            <a:r>
              <a:rPr sz="1500" spc="-60" baseline="2777" dirty="0">
                <a:latin typeface="Arial"/>
                <a:cs typeface="Arial"/>
              </a:rPr>
              <a:t>5</a:t>
            </a:r>
            <a:r>
              <a:rPr sz="1500" baseline="2777" dirty="0">
                <a:latin typeface="Arial"/>
                <a:cs typeface="Arial"/>
              </a:rPr>
              <a:t>.</a:t>
            </a:r>
            <a:r>
              <a:rPr sz="1500" spc="60" baseline="2777" dirty="0">
                <a:latin typeface="Arial"/>
                <a:cs typeface="Arial"/>
              </a:rPr>
              <a:t>2</a:t>
            </a:r>
            <a:r>
              <a:rPr sz="1500" spc="15" baseline="2777" dirty="0">
                <a:latin typeface="Arial"/>
                <a:cs typeface="Arial"/>
              </a:rPr>
              <a:t>5</a:t>
            </a:r>
            <a:r>
              <a:rPr sz="1500" baseline="2777" dirty="0">
                <a:latin typeface="Arial"/>
                <a:cs typeface="Arial"/>
              </a:rPr>
              <a:t>	</a:t>
            </a:r>
            <a:r>
              <a:rPr sz="1000" spc="5" dirty="0">
                <a:latin typeface="Symbol"/>
                <a:cs typeface="Symbol"/>
              </a:rPr>
              <a:t>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80233" y="5926557"/>
            <a:ext cx="568325" cy="544830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268605">
              <a:lnSpc>
                <a:spcPct val="100000"/>
              </a:lnSpc>
              <a:spcBef>
                <a:spcPts val="755"/>
              </a:spcBef>
            </a:pP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0,0538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27733" y="6797802"/>
            <a:ext cx="2838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6944" dirty="0">
                <a:latin typeface="Symbol"/>
                <a:cs typeface="Symbol"/>
              </a:rPr>
              <a:t></a:t>
            </a:r>
            <a:r>
              <a:rPr sz="800" dirty="0">
                <a:latin typeface="Times New Roman"/>
                <a:cs typeface="Times New Roman"/>
              </a:rPr>
              <a:t>max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427733" y="7311389"/>
            <a:ext cx="2673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6944" dirty="0">
                <a:latin typeface="Symbol"/>
                <a:cs typeface="Symbol"/>
              </a:rPr>
              <a:t></a:t>
            </a:r>
            <a:r>
              <a:rPr sz="800" dirty="0">
                <a:latin typeface="Times New Roman"/>
                <a:cs typeface="Times New Roman"/>
              </a:rPr>
              <a:t>min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380233" y="6710933"/>
            <a:ext cx="1503045" cy="789305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dirty="0">
                <a:latin typeface="Times New Roman"/>
                <a:cs typeface="Times New Roman"/>
              </a:rPr>
              <a:t>= 0,75 .</a:t>
            </a:r>
            <a:r>
              <a:rPr sz="1200" spc="27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Symbol"/>
                <a:cs typeface="Symbol"/>
              </a:rPr>
              <a:t></a:t>
            </a:r>
            <a:r>
              <a:rPr sz="1200" spc="-10" dirty="0">
                <a:latin typeface="Times New Roman"/>
                <a:cs typeface="Times New Roman"/>
              </a:rPr>
              <a:t>b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0,0403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200" dirty="0">
                <a:latin typeface="Times New Roman"/>
                <a:cs typeface="Times New Roman"/>
              </a:rPr>
              <a:t>= 0,0025 ( untuk </a:t>
            </a:r>
            <a:r>
              <a:rPr sz="1200" spc="-5" dirty="0">
                <a:latin typeface="Times New Roman"/>
                <a:cs typeface="Times New Roman"/>
              </a:rPr>
              <a:t>pelat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542437" y="2715732"/>
            <a:ext cx="1244600" cy="0"/>
          </a:xfrm>
          <a:custGeom>
            <a:avLst/>
            <a:gdLst/>
            <a:ahLst/>
            <a:cxnLst/>
            <a:rect l="l" t="t" r="r" b="b"/>
            <a:pathLst>
              <a:path w="1244600">
                <a:moveTo>
                  <a:pt x="0" y="0"/>
                </a:moveTo>
                <a:lnTo>
                  <a:pt x="12441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42437" y="2811739"/>
            <a:ext cx="1244600" cy="0"/>
          </a:xfrm>
          <a:custGeom>
            <a:avLst/>
            <a:gdLst/>
            <a:ahLst/>
            <a:cxnLst/>
            <a:rect l="l" t="t" r="r" b="b"/>
            <a:pathLst>
              <a:path w="1244600">
                <a:moveTo>
                  <a:pt x="0" y="0"/>
                </a:moveTo>
                <a:lnTo>
                  <a:pt x="12441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542437" y="2907822"/>
            <a:ext cx="1244600" cy="0"/>
          </a:xfrm>
          <a:custGeom>
            <a:avLst/>
            <a:gdLst/>
            <a:ahLst/>
            <a:cxnLst/>
            <a:rect l="l" t="t" r="r" b="b"/>
            <a:pathLst>
              <a:path w="1244600">
                <a:moveTo>
                  <a:pt x="0" y="0"/>
                </a:moveTo>
                <a:lnTo>
                  <a:pt x="12441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542437" y="2235617"/>
            <a:ext cx="1244600" cy="0"/>
          </a:xfrm>
          <a:custGeom>
            <a:avLst/>
            <a:gdLst/>
            <a:ahLst/>
            <a:cxnLst/>
            <a:rect l="l" t="t" r="r" b="b"/>
            <a:pathLst>
              <a:path w="1244600">
                <a:moveTo>
                  <a:pt x="0" y="0"/>
                </a:moveTo>
                <a:lnTo>
                  <a:pt x="12441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42437" y="2235617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542437" y="2379667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542437" y="2523718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543258" y="2667189"/>
            <a:ext cx="0" cy="97155"/>
          </a:xfrm>
          <a:custGeom>
            <a:avLst/>
            <a:gdLst/>
            <a:ahLst/>
            <a:cxnLst/>
            <a:rect l="l" t="t" r="r" b="b"/>
            <a:pathLst>
              <a:path h="97155">
                <a:moveTo>
                  <a:pt x="0" y="0"/>
                </a:moveTo>
                <a:lnTo>
                  <a:pt x="0" y="9658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542437" y="2811739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8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786606" y="2235617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786606" y="2379667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786606" y="2523718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786606" y="2667765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0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786606" y="2811739"/>
            <a:ext cx="0" cy="96520"/>
          </a:xfrm>
          <a:custGeom>
            <a:avLst/>
            <a:gdLst/>
            <a:ahLst/>
            <a:cxnLst/>
            <a:rect l="l" t="t" r="r" b="b"/>
            <a:pathLst>
              <a:path h="96519">
                <a:moveTo>
                  <a:pt x="0" y="0"/>
                </a:moveTo>
                <a:lnTo>
                  <a:pt x="0" y="9608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788638" y="2619724"/>
            <a:ext cx="5715" cy="0"/>
          </a:xfrm>
          <a:custGeom>
            <a:avLst/>
            <a:gdLst/>
            <a:ahLst/>
            <a:cxnLst/>
            <a:rect l="l" t="t" r="r" b="b"/>
            <a:pathLst>
              <a:path w="5714">
                <a:moveTo>
                  <a:pt x="2590" y="0"/>
                </a:moveTo>
                <a:lnTo>
                  <a:pt x="0" y="0"/>
                </a:lnTo>
                <a:lnTo>
                  <a:pt x="5282" y="0"/>
                </a:lnTo>
                <a:lnTo>
                  <a:pt x="25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37431" y="2619724"/>
            <a:ext cx="5715" cy="0"/>
          </a:xfrm>
          <a:custGeom>
            <a:avLst/>
            <a:gdLst/>
            <a:ahLst/>
            <a:cxnLst/>
            <a:rect l="l" t="t" r="r" b="b"/>
            <a:pathLst>
              <a:path w="5714">
                <a:moveTo>
                  <a:pt x="2692" y="0"/>
                </a:moveTo>
                <a:lnTo>
                  <a:pt x="0" y="0"/>
                </a:lnTo>
                <a:lnTo>
                  <a:pt x="5281" y="0"/>
                </a:lnTo>
                <a:lnTo>
                  <a:pt x="26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286325" y="2619724"/>
            <a:ext cx="5715" cy="0"/>
          </a:xfrm>
          <a:custGeom>
            <a:avLst/>
            <a:gdLst/>
            <a:ahLst/>
            <a:cxnLst/>
            <a:rect l="l" t="t" r="r" b="b"/>
            <a:pathLst>
              <a:path w="5714">
                <a:moveTo>
                  <a:pt x="2590" y="0"/>
                </a:moveTo>
                <a:lnTo>
                  <a:pt x="0" y="0"/>
                </a:lnTo>
                <a:lnTo>
                  <a:pt x="5183" y="0"/>
                </a:lnTo>
                <a:lnTo>
                  <a:pt x="25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535121" y="2619724"/>
            <a:ext cx="5715" cy="0"/>
          </a:xfrm>
          <a:custGeom>
            <a:avLst/>
            <a:gdLst/>
            <a:ahLst/>
            <a:cxnLst/>
            <a:rect l="l" t="t" r="r" b="b"/>
            <a:pathLst>
              <a:path w="5714">
                <a:moveTo>
                  <a:pt x="2591" y="0"/>
                </a:moveTo>
                <a:lnTo>
                  <a:pt x="0" y="0"/>
                </a:lnTo>
                <a:lnTo>
                  <a:pt x="5276" y="0"/>
                </a:lnTo>
                <a:lnTo>
                  <a:pt x="25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785979" y="2619673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592" y="0"/>
                </a:moveTo>
                <a:lnTo>
                  <a:pt x="0" y="154"/>
                </a:lnTo>
                <a:lnTo>
                  <a:pt x="10465" y="154"/>
                </a:lnTo>
                <a:lnTo>
                  <a:pt x="25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786046" y="2619724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592" y="0"/>
                </a:moveTo>
                <a:lnTo>
                  <a:pt x="0" y="154"/>
                </a:lnTo>
                <a:lnTo>
                  <a:pt x="10465" y="154"/>
                </a:lnTo>
                <a:lnTo>
                  <a:pt x="25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788572" y="2619673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5282" y="0"/>
                </a:moveTo>
                <a:lnTo>
                  <a:pt x="0" y="0"/>
                </a:lnTo>
                <a:lnTo>
                  <a:pt x="7872" y="154"/>
                </a:lnTo>
                <a:lnTo>
                  <a:pt x="528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788638" y="261972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5282" y="0"/>
                </a:lnTo>
                <a:lnTo>
                  <a:pt x="7872" y="15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034775" y="2619673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590" y="0"/>
                </a:moveTo>
                <a:lnTo>
                  <a:pt x="0" y="154"/>
                </a:lnTo>
                <a:lnTo>
                  <a:pt x="10465" y="154"/>
                </a:lnTo>
                <a:lnTo>
                  <a:pt x="25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034841" y="2619724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590" y="0"/>
                </a:moveTo>
                <a:lnTo>
                  <a:pt x="0" y="154"/>
                </a:lnTo>
                <a:lnTo>
                  <a:pt x="10465" y="154"/>
                </a:lnTo>
                <a:lnTo>
                  <a:pt x="25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037365" y="2619673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5282" y="0"/>
                </a:moveTo>
                <a:lnTo>
                  <a:pt x="0" y="0"/>
                </a:lnTo>
                <a:lnTo>
                  <a:pt x="7875" y="154"/>
                </a:lnTo>
                <a:lnTo>
                  <a:pt x="528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037431" y="261972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5281" y="0"/>
                </a:lnTo>
                <a:lnTo>
                  <a:pt x="7875" y="15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283566" y="2619673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692" y="0"/>
                </a:moveTo>
                <a:lnTo>
                  <a:pt x="0" y="154"/>
                </a:lnTo>
                <a:lnTo>
                  <a:pt x="10568" y="154"/>
                </a:lnTo>
                <a:lnTo>
                  <a:pt x="26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283633" y="2619724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692" y="0"/>
                </a:moveTo>
                <a:lnTo>
                  <a:pt x="0" y="154"/>
                </a:lnTo>
                <a:lnTo>
                  <a:pt x="10568" y="154"/>
                </a:lnTo>
                <a:lnTo>
                  <a:pt x="26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286259" y="2619673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5183" y="0"/>
                </a:moveTo>
                <a:lnTo>
                  <a:pt x="0" y="0"/>
                </a:lnTo>
                <a:lnTo>
                  <a:pt x="7875" y="154"/>
                </a:lnTo>
                <a:lnTo>
                  <a:pt x="51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286325" y="261972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5183" y="0"/>
                </a:lnTo>
                <a:lnTo>
                  <a:pt x="7875" y="15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532463" y="2619673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591" y="0"/>
                </a:moveTo>
                <a:lnTo>
                  <a:pt x="0" y="154"/>
                </a:lnTo>
                <a:lnTo>
                  <a:pt x="10459" y="154"/>
                </a:lnTo>
                <a:lnTo>
                  <a:pt x="25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532529" y="2619724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2591" y="0"/>
                </a:moveTo>
                <a:lnTo>
                  <a:pt x="0" y="154"/>
                </a:lnTo>
                <a:lnTo>
                  <a:pt x="10459" y="154"/>
                </a:lnTo>
                <a:lnTo>
                  <a:pt x="25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535054" y="2619673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5276" y="0"/>
                </a:moveTo>
                <a:lnTo>
                  <a:pt x="0" y="0"/>
                </a:lnTo>
                <a:lnTo>
                  <a:pt x="7867" y="154"/>
                </a:lnTo>
                <a:lnTo>
                  <a:pt x="52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535121" y="261972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5276" y="0"/>
                </a:lnTo>
                <a:lnTo>
                  <a:pt x="7867" y="15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783390" y="2619828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88" y="0"/>
                </a:moveTo>
                <a:lnTo>
                  <a:pt x="0" y="230"/>
                </a:lnTo>
                <a:lnTo>
                  <a:pt x="15647" y="230"/>
                </a:lnTo>
                <a:lnTo>
                  <a:pt x="25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783457" y="2619879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88" y="0"/>
                </a:moveTo>
                <a:lnTo>
                  <a:pt x="0" y="230"/>
                </a:lnTo>
                <a:lnTo>
                  <a:pt x="15647" y="230"/>
                </a:lnTo>
                <a:lnTo>
                  <a:pt x="258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785979" y="2619828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0465" y="0"/>
                </a:moveTo>
                <a:lnTo>
                  <a:pt x="0" y="0"/>
                </a:lnTo>
                <a:lnTo>
                  <a:pt x="13058" y="230"/>
                </a:lnTo>
                <a:lnTo>
                  <a:pt x="104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786046" y="2619879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0465" y="0"/>
                </a:lnTo>
                <a:lnTo>
                  <a:pt x="13058" y="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032182" y="2619828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92" y="0"/>
                </a:moveTo>
                <a:lnTo>
                  <a:pt x="0" y="230"/>
                </a:lnTo>
                <a:lnTo>
                  <a:pt x="15647" y="230"/>
                </a:lnTo>
                <a:lnTo>
                  <a:pt x="25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032248" y="2619879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92" y="0"/>
                </a:moveTo>
                <a:lnTo>
                  <a:pt x="0" y="230"/>
                </a:lnTo>
                <a:lnTo>
                  <a:pt x="15647" y="230"/>
                </a:lnTo>
                <a:lnTo>
                  <a:pt x="25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034775" y="2619828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0465" y="0"/>
                </a:moveTo>
                <a:lnTo>
                  <a:pt x="0" y="0"/>
                </a:lnTo>
                <a:lnTo>
                  <a:pt x="13054" y="230"/>
                </a:lnTo>
                <a:lnTo>
                  <a:pt x="104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034841" y="2619879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0465" y="0"/>
                </a:lnTo>
                <a:lnTo>
                  <a:pt x="13054" y="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280977" y="2619828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88" y="0"/>
                </a:moveTo>
                <a:lnTo>
                  <a:pt x="0" y="230"/>
                </a:lnTo>
                <a:lnTo>
                  <a:pt x="15748" y="230"/>
                </a:lnTo>
                <a:lnTo>
                  <a:pt x="25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281044" y="2619879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88" y="0"/>
                </a:moveTo>
                <a:lnTo>
                  <a:pt x="0" y="230"/>
                </a:lnTo>
                <a:lnTo>
                  <a:pt x="15748" y="230"/>
                </a:lnTo>
                <a:lnTo>
                  <a:pt x="258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283566" y="2619828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0568" y="0"/>
                </a:moveTo>
                <a:lnTo>
                  <a:pt x="0" y="0"/>
                </a:lnTo>
                <a:lnTo>
                  <a:pt x="13159" y="230"/>
                </a:lnTo>
                <a:lnTo>
                  <a:pt x="10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283633" y="2619879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0568" y="0"/>
                </a:lnTo>
                <a:lnTo>
                  <a:pt x="13159" y="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529871" y="2619828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91" y="0"/>
                </a:moveTo>
                <a:lnTo>
                  <a:pt x="0" y="230"/>
                </a:lnTo>
                <a:lnTo>
                  <a:pt x="15642" y="230"/>
                </a:lnTo>
                <a:lnTo>
                  <a:pt x="25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529938" y="2619879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2591" y="0"/>
                </a:moveTo>
                <a:lnTo>
                  <a:pt x="0" y="230"/>
                </a:lnTo>
                <a:lnTo>
                  <a:pt x="15642" y="230"/>
                </a:lnTo>
                <a:lnTo>
                  <a:pt x="25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532463" y="2619828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0459" y="0"/>
                </a:moveTo>
                <a:lnTo>
                  <a:pt x="0" y="0"/>
                </a:lnTo>
                <a:lnTo>
                  <a:pt x="13050" y="230"/>
                </a:lnTo>
                <a:lnTo>
                  <a:pt x="104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532529" y="2619879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0459" y="0"/>
                </a:lnTo>
                <a:lnTo>
                  <a:pt x="13050" y="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780796" y="2620058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594" y="0"/>
                </a:moveTo>
                <a:lnTo>
                  <a:pt x="0" y="307"/>
                </a:lnTo>
                <a:lnTo>
                  <a:pt x="20834" y="307"/>
                </a:lnTo>
                <a:lnTo>
                  <a:pt x="25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780863" y="2620109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594" y="0"/>
                </a:moveTo>
                <a:lnTo>
                  <a:pt x="0" y="307"/>
                </a:lnTo>
                <a:lnTo>
                  <a:pt x="20834" y="307"/>
                </a:lnTo>
                <a:lnTo>
                  <a:pt x="2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783390" y="2620058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5647" y="0"/>
                </a:moveTo>
                <a:lnTo>
                  <a:pt x="0" y="0"/>
                </a:lnTo>
                <a:lnTo>
                  <a:pt x="18240" y="307"/>
                </a:lnTo>
                <a:lnTo>
                  <a:pt x="1564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783457" y="2620109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5647" y="0"/>
                </a:lnTo>
                <a:lnTo>
                  <a:pt x="18240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029592" y="2620058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590" y="0"/>
                </a:moveTo>
                <a:lnTo>
                  <a:pt x="0" y="307"/>
                </a:lnTo>
                <a:lnTo>
                  <a:pt x="20831" y="307"/>
                </a:lnTo>
                <a:lnTo>
                  <a:pt x="25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029658" y="2620109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590" y="0"/>
                </a:moveTo>
                <a:lnTo>
                  <a:pt x="0" y="307"/>
                </a:lnTo>
                <a:lnTo>
                  <a:pt x="20831" y="307"/>
                </a:lnTo>
                <a:lnTo>
                  <a:pt x="25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032182" y="2620058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5647" y="0"/>
                </a:moveTo>
                <a:lnTo>
                  <a:pt x="0" y="0"/>
                </a:lnTo>
                <a:lnTo>
                  <a:pt x="18241" y="307"/>
                </a:lnTo>
                <a:lnTo>
                  <a:pt x="1564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032248" y="2620109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5647" y="0"/>
                </a:lnTo>
                <a:lnTo>
                  <a:pt x="18241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278383" y="2620058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594" y="0"/>
                </a:moveTo>
                <a:lnTo>
                  <a:pt x="0" y="307"/>
                </a:lnTo>
                <a:lnTo>
                  <a:pt x="20934" y="307"/>
                </a:lnTo>
                <a:lnTo>
                  <a:pt x="25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278450" y="2620109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594" y="0"/>
                </a:moveTo>
                <a:lnTo>
                  <a:pt x="0" y="307"/>
                </a:lnTo>
                <a:lnTo>
                  <a:pt x="20934" y="307"/>
                </a:lnTo>
                <a:lnTo>
                  <a:pt x="2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280977" y="2620058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5748" y="0"/>
                </a:moveTo>
                <a:lnTo>
                  <a:pt x="0" y="0"/>
                </a:lnTo>
                <a:lnTo>
                  <a:pt x="18340" y="307"/>
                </a:lnTo>
                <a:lnTo>
                  <a:pt x="157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281044" y="2620109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5748" y="0"/>
                </a:lnTo>
                <a:lnTo>
                  <a:pt x="18340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527174" y="2620058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697" y="0"/>
                </a:moveTo>
                <a:lnTo>
                  <a:pt x="0" y="307"/>
                </a:lnTo>
                <a:lnTo>
                  <a:pt x="20931" y="307"/>
                </a:lnTo>
                <a:lnTo>
                  <a:pt x="269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527240" y="2620109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2697" y="0"/>
                </a:moveTo>
                <a:lnTo>
                  <a:pt x="0" y="307"/>
                </a:lnTo>
                <a:lnTo>
                  <a:pt x="20931" y="307"/>
                </a:lnTo>
                <a:lnTo>
                  <a:pt x="26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529871" y="2620058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5642" y="0"/>
                </a:moveTo>
                <a:lnTo>
                  <a:pt x="0" y="0"/>
                </a:lnTo>
                <a:lnTo>
                  <a:pt x="18233" y="307"/>
                </a:lnTo>
                <a:lnTo>
                  <a:pt x="156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529938" y="2620109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5642" y="0"/>
                </a:lnTo>
                <a:lnTo>
                  <a:pt x="18233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778207" y="2620366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2588" y="0"/>
                </a:moveTo>
                <a:lnTo>
                  <a:pt x="0" y="384"/>
                </a:lnTo>
                <a:lnTo>
                  <a:pt x="26013" y="384"/>
                </a:lnTo>
                <a:lnTo>
                  <a:pt x="25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778274" y="2620417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2588" y="0"/>
                </a:moveTo>
                <a:lnTo>
                  <a:pt x="0" y="384"/>
                </a:lnTo>
                <a:lnTo>
                  <a:pt x="26013" y="384"/>
                </a:lnTo>
                <a:lnTo>
                  <a:pt x="258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780796" y="2620366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20834" y="0"/>
                </a:moveTo>
                <a:lnTo>
                  <a:pt x="0" y="0"/>
                </a:lnTo>
                <a:lnTo>
                  <a:pt x="23424" y="384"/>
                </a:lnTo>
                <a:lnTo>
                  <a:pt x="208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780863" y="2620417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0" y="0"/>
                </a:moveTo>
                <a:lnTo>
                  <a:pt x="20834" y="0"/>
                </a:lnTo>
                <a:lnTo>
                  <a:pt x="23424" y="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026999" y="2620366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2592" y="0"/>
                </a:moveTo>
                <a:lnTo>
                  <a:pt x="0" y="384"/>
                </a:lnTo>
                <a:lnTo>
                  <a:pt x="26017" y="384"/>
                </a:lnTo>
                <a:lnTo>
                  <a:pt x="25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027065" y="2620417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2592" y="0"/>
                </a:moveTo>
                <a:lnTo>
                  <a:pt x="0" y="384"/>
                </a:lnTo>
                <a:lnTo>
                  <a:pt x="26017" y="384"/>
                </a:lnTo>
                <a:lnTo>
                  <a:pt x="25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029592" y="2620366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20831" y="0"/>
                </a:moveTo>
                <a:lnTo>
                  <a:pt x="0" y="0"/>
                </a:lnTo>
                <a:lnTo>
                  <a:pt x="23424" y="384"/>
                </a:lnTo>
                <a:lnTo>
                  <a:pt x="208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029658" y="2620417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0" y="0"/>
                </a:moveTo>
                <a:lnTo>
                  <a:pt x="20831" y="0"/>
                </a:lnTo>
                <a:lnTo>
                  <a:pt x="23424" y="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275794" y="2620366"/>
            <a:ext cx="26670" cy="635"/>
          </a:xfrm>
          <a:custGeom>
            <a:avLst/>
            <a:gdLst/>
            <a:ahLst/>
            <a:cxnLst/>
            <a:rect l="l" t="t" r="r" b="b"/>
            <a:pathLst>
              <a:path w="26670" h="635">
                <a:moveTo>
                  <a:pt x="2588" y="0"/>
                </a:moveTo>
                <a:lnTo>
                  <a:pt x="0" y="384"/>
                </a:lnTo>
                <a:lnTo>
                  <a:pt x="26114" y="384"/>
                </a:lnTo>
                <a:lnTo>
                  <a:pt x="25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275861" y="2620417"/>
            <a:ext cx="26670" cy="635"/>
          </a:xfrm>
          <a:custGeom>
            <a:avLst/>
            <a:gdLst/>
            <a:ahLst/>
            <a:cxnLst/>
            <a:rect l="l" t="t" r="r" b="b"/>
            <a:pathLst>
              <a:path w="26670" h="635">
                <a:moveTo>
                  <a:pt x="2588" y="0"/>
                </a:moveTo>
                <a:lnTo>
                  <a:pt x="0" y="384"/>
                </a:lnTo>
                <a:lnTo>
                  <a:pt x="26114" y="384"/>
                </a:lnTo>
                <a:lnTo>
                  <a:pt x="258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278383" y="2620366"/>
            <a:ext cx="24130" cy="635"/>
          </a:xfrm>
          <a:custGeom>
            <a:avLst/>
            <a:gdLst/>
            <a:ahLst/>
            <a:cxnLst/>
            <a:rect l="l" t="t" r="r" b="b"/>
            <a:pathLst>
              <a:path w="24129" h="635">
                <a:moveTo>
                  <a:pt x="20934" y="0"/>
                </a:moveTo>
                <a:lnTo>
                  <a:pt x="0" y="0"/>
                </a:lnTo>
                <a:lnTo>
                  <a:pt x="23525" y="384"/>
                </a:lnTo>
                <a:lnTo>
                  <a:pt x="209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278450" y="2620417"/>
            <a:ext cx="24130" cy="635"/>
          </a:xfrm>
          <a:custGeom>
            <a:avLst/>
            <a:gdLst/>
            <a:ahLst/>
            <a:cxnLst/>
            <a:rect l="l" t="t" r="r" b="b"/>
            <a:pathLst>
              <a:path w="24129" h="635">
                <a:moveTo>
                  <a:pt x="0" y="0"/>
                </a:moveTo>
                <a:lnTo>
                  <a:pt x="20934" y="0"/>
                </a:lnTo>
                <a:lnTo>
                  <a:pt x="23525" y="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524688" y="2620366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2485" y="0"/>
                </a:moveTo>
                <a:lnTo>
                  <a:pt x="0" y="384"/>
                </a:lnTo>
                <a:lnTo>
                  <a:pt x="26008" y="384"/>
                </a:lnTo>
                <a:lnTo>
                  <a:pt x="24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524755" y="2620417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2485" y="0"/>
                </a:moveTo>
                <a:lnTo>
                  <a:pt x="0" y="384"/>
                </a:lnTo>
                <a:lnTo>
                  <a:pt x="26008" y="384"/>
                </a:lnTo>
                <a:lnTo>
                  <a:pt x="248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527174" y="2620366"/>
            <a:ext cx="24130" cy="635"/>
          </a:xfrm>
          <a:custGeom>
            <a:avLst/>
            <a:gdLst/>
            <a:ahLst/>
            <a:cxnLst/>
            <a:rect l="l" t="t" r="r" b="b"/>
            <a:pathLst>
              <a:path w="24129" h="635">
                <a:moveTo>
                  <a:pt x="20931" y="0"/>
                </a:moveTo>
                <a:lnTo>
                  <a:pt x="0" y="0"/>
                </a:lnTo>
                <a:lnTo>
                  <a:pt x="23523" y="384"/>
                </a:lnTo>
                <a:lnTo>
                  <a:pt x="209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527240" y="2620417"/>
            <a:ext cx="24130" cy="635"/>
          </a:xfrm>
          <a:custGeom>
            <a:avLst/>
            <a:gdLst/>
            <a:ahLst/>
            <a:cxnLst/>
            <a:rect l="l" t="t" r="r" b="b"/>
            <a:pathLst>
              <a:path w="24129" h="635">
                <a:moveTo>
                  <a:pt x="0" y="0"/>
                </a:moveTo>
                <a:lnTo>
                  <a:pt x="20931" y="0"/>
                </a:lnTo>
                <a:lnTo>
                  <a:pt x="23523" y="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775614" y="2620750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2592" y="0"/>
                </a:moveTo>
                <a:lnTo>
                  <a:pt x="0" y="458"/>
                </a:lnTo>
                <a:lnTo>
                  <a:pt x="31099" y="458"/>
                </a:lnTo>
                <a:lnTo>
                  <a:pt x="25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775681" y="2620801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2592" y="0"/>
                </a:moveTo>
                <a:lnTo>
                  <a:pt x="0" y="458"/>
                </a:lnTo>
                <a:lnTo>
                  <a:pt x="31099" y="458"/>
                </a:lnTo>
                <a:lnTo>
                  <a:pt x="25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778207" y="2620750"/>
            <a:ext cx="28575" cy="635"/>
          </a:xfrm>
          <a:custGeom>
            <a:avLst/>
            <a:gdLst/>
            <a:ahLst/>
            <a:cxnLst/>
            <a:rect l="l" t="t" r="r" b="b"/>
            <a:pathLst>
              <a:path w="28575" h="635">
                <a:moveTo>
                  <a:pt x="26013" y="0"/>
                </a:moveTo>
                <a:lnTo>
                  <a:pt x="0" y="0"/>
                </a:lnTo>
                <a:lnTo>
                  <a:pt x="28506" y="458"/>
                </a:lnTo>
                <a:lnTo>
                  <a:pt x="2601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778274" y="2620801"/>
            <a:ext cx="28575" cy="635"/>
          </a:xfrm>
          <a:custGeom>
            <a:avLst/>
            <a:gdLst/>
            <a:ahLst/>
            <a:cxnLst/>
            <a:rect l="l" t="t" r="r" b="b"/>
            <a:pathLst>
              <a:path w="28575" h="635">
                <a:moveTo>
                  <a:pt x="0" y="0"/>
                </a:moveTo>
                <a:lnTo>
                  <a:pt x="26013" y="0"/>
                </a:lnTo>
                <a:lnTo>
                  <a:pt x="28506" y="45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024409" y="2620750"/>
            <a:ext cx="31750" cy="635"/>
          </a:xfrm>
          <a:custGeom>
            <a:avLst/>
            <a:gdLst/>
            <a:ahLst/>
            <a:cxnLst/>
            <a:rect l="l" t="t" r="r" b="b"/>
            <a:pathLst>
              <a:path w="31750" h="635">
                <a:moveTo>
                  <a:pt x="2590" y="0"/>
                </a:moveTo>
                <a:lnTo>
                  <a:pt x="0" y="458"/>
                </a:lnTo>
                <a:lnTo>
                  <a:pt x="31196" y="458"/>
                </a:lnTo>
                <a:lnTo>
                  <a:pt x="25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024475" y="2620801"/>
            <a:ext cx="31750" cy="635"/>
          </a:xfrm>
          <a:custGeom>
            <a:avLst/>
            <a:gdLst/>
            <a:ahLst/>
            <a:cxnLst/>
            <a:rect l="l" t="t" r="r" b="b"/>
            <a:pathLst>
              <a:path w="31750" h="635">
                <a:moveTo>
                  <a:pt x="2590" y="0"/>
                </a:moveTo>
                <a:lnTo>
                  <a:pt x="0" y="458"/>
                </a:lnTo>
                <a:lnTo>
                  <a:pt x="31196" y="458"/>
                </a:lnTo>
                <a:lnTo>
                  <a:pt x="25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026999" y="2620750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26017" y="0"/>
                </a:moveTo>
                <a:lnTo>
                  <a:pt x="0" y="0"/>
                </a:lnTo>
                <a:lnTo>
                  <a:pt x="28606" y="458"/>
                </a:lnTo>
                <a:lnTo>
                  <a:pt x="260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027065" y="2620801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0" y="0"/>
                </a:moveTo>
                <a:lnTo>
                  <a:pt x="26017" y="0"/>
                </a:lnTo>
                <a:lnTo>
                  <a:pt x="28606" y="45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273301" y="2620750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2493" y="0"/>
                </a:moveTo>
                <a:lnTo>
                  <a:pt x="0" y="458"/>
                </a:lnTo>
                <a:lnTo>
                  <a:pt x="31106" y="458"/>
                </a:lnTo>
                <a:lnTo>
                  <a:pt x="24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273368" y="2620801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2493" y="0"/>
                </a:moveTo>
                <a:lnTo>
                  <a:pt x="0" y="458"/>
                </a:lnTo>
                <a:lnTo>
                  <a:pt x="31093" y="458"/>
                </a:lnTo>
                <a:lnTo>
                  <a:pt x="24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275794" y="2620750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26114" y="0"/>
                </a:moveTo>
                <a:lnTo>
                  <a:pt x="0" y="0"/>
                </a:lnTo>
                <a:lnTo>
                  <a:pt x="28613" y="458"/>
                </a:lnTo>
                <a:lnTo>
                  <a:pt x="2611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275861" y="2620801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0" y="0"/>
                </a:moveTo>
                <a:lnTo>
                  <a:pt x="26114" y="0"/>
                </a:lnTo>
                <a:lnTo>
                  <a:pt x="28599" y="45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522097" y="2620750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2591" y="0"/>
                </a:moveTo>
                <a:lnTo>
                  <a:pt x="0" y="458"/>
                </a:lnTo>
                <a:lnTo>
                  <a:pt x="31098" y="458"/>
                </a:lnTo>
                <a:lnTo>
                  <a:pt x="25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522163" y="2620801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2591" y="0"/>
                </a:moveTo>
                <a:lnTo>
                  <a:pt x="0" y="458"/>
                </a:lnTo>
                <a:lnTo>
                  <a:pt x="31098" y="458"/>
                </a:lnTo>
                <a:lnTo>
                  <a:pt x="25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524688" y="2620750"/>
            <a:ext cx="28575" cy="635"/>
          </a:xfrm>
          <a:custGeom>
            <a:avLst/>
            <a:gdLst/>
            <a:ahLst/>
            <a:cxnLst/>
            <a:rect l="l" t="t" r="r" b="b"/>
            <a:pathLst>
              <a:path w="28575" h="635">
                <a:moveTo>
                  <a:pt x="26008" y="0"/>
                </a:moveTo>
                <a:lnTo>
                  <a:pt x="0" y="0"/>
                </a:lnTo>
                <a:lnTo>
                  <a:pt x="28506" y="458"/>
                </a:lnTo>
                <a:lnTo>
                  <a:pt x="260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524755" y="2620801"/>
            <a:ext cx="28575" cy="635"/>
          </a:xfrm>
          <a:custGeom>
            <a:avLst/>
            <a:gdLst/>
            <a:ahLst/>
            <a:cxnLst/>
            <a:rect l="l" t="t" r="r" b="b"/>
            <a:pathLst>
              <a:path w="28575" h="635">
                <a:moveTo>
                  <a:pt x="0" y="0"/>
                </a:moveTo>
                <a:lnTo>
                  <a:pt x="26008" y="0"/>
                </a:lnTo>
                <a:lnTo>
                  <a:pt x="28506" y="45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3773124" y="262120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490" y="0"/>
                </a:moveTo>
                <a:lnTo>
                  <a:pt x="0" y="538"/>
                </a:lnTo>
                <a:lnTo>
                  <a:pt x="36180" y="538"/>
                </a:lnTo>
                <a:lnTo>
                  <a:pt x="24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3773190" y="2621259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490" y="0"/>
                </a:moveTo>
                <a:lnTo>
                  <a:pt x="0" y="538"/>
                </a:lnTo>
                <a:lnTo>
                  <a:pt x="36180" y="538"/>
                </a:lnTo>
                <a:lnTo>
                  <a:pt x="24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3775614" y="2621208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1099" y="0"/>
                </a:moveTo>
                <a:lnTo>
                  <a:pt x="0" y="0"/>
                </a:lnTo>
                <a:lnTo>
                  <a:pt x="33689" y="538"/>
                </a:lnTo>
                <a:lnTo>
                  <a:pt x="310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3775681" y="2621259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1099" y="0"/>
                </a:lnTo>
                <a:lnTo>
                  <a:pt x="33689" y="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021915" y="262120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493" y="0"/>
                </a:moveTo>
                <a:lnTo>
                  <a:pt x="0" y="538"/>
                </a:lnTo>
                <a:lnTo>
                  <a:pt x="36184" y="538"/>
                </a:lnTo>
                <a:lnTo>
                  <a:pt x="24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021982" y="2621259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493" y="0"/>
                </a:moveTo>
                <a:lnTo>
                  <a:pt x="0" y="538"/>
                </a:lnTo>
                <a:lnTo>
                  <a:pt x="36184" y="538"/>
                </a:lnTo>
                <a:lnTo>
                  <a:pt x="24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024409" y="2621208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1196" y="0"/>
                </a:moveTo>
                <a:lnTo>
                  <a:pt x="0" y="0"/>
                </a:lnTo>
                <a:lnTo>
                  <a:pt x="33691" y="538"/>
                </a:lnTo>
                <a:lnTo>
                  <a:pt x="31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024475" y="2621259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1196" y="0"/>
                </a:lnTo>
                <a:lnTo>
                  <a:pt x="33691" y="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270707" y="262120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594" y="0"/>
                </a:moveTo>
                <a:lnTo>
                  <a:pt x="0" y="538"/>
                </a:lnTo>
                <a:lnTo>
                  <a:pt x="36185" y="538"/>
                </a:lnTo>
                <a:lnTo>
                  <a:pt x="25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270773" y="2621259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594" y="0"/>
                </a:moveTo>
                <a:lnTo>
                  <a:pt x="0" y="538"/>
                </a:lnTo>
                <a:lnTo>
                  <a:pt x="36185" y="538"/>
                </a:lnTo>
                <a:lnTo>
                  <a:pt x="2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273301" y="2621208"/>
            <a:ext cx="33655" cy="635"/>
          </a:xfrm>
          <a:custGeom>
            <a:avLst/>
            <a:gdLst/>
            <a:ahLst/>
            <a:cxnLst/>
            <a:rect l="l" t="t" r="r" b="b"/>
            <a:pathLst>
              <a:path w="33654" h="635">
                <a:moveTo>
                  <a:pt x="31106" y="0"/>
                </a:moveTo>
                <a:lnTo>
                  <a:pt x="0" y="0"/>
                </a:lnTo>
                <a:lnTo>
                  <a:pt x="33591" y="538"/>
                </a:lnTo>
                <a:lnTo>
                  <a:pt x="311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273368" y="2621259"/>
            <a:ext cx="33655" cy="635"/>
          </a:xfrm>
          <a:custGeom>
            <a:avLst/>
            <a:gdLst/>
            <a:ahLst/>
            <a:cxnLst/>
            <a:rect l="l" t="t" r="r" b="b"/>
            <a:pathLst>
              <a:path w="33654" h="635">
                <a:moveTo>
                  <a:pt x="0" y="0"/>
                </a:moveTo>
                <a:lnTo>
                  <a:pt x="31093" y="0"/>
                </a:lnTo>
                <a:lnTo>
                  <a:pt x="33591" y="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519598" y="262120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498" y="0"/>
                </a:moveTo>
                <a:lnTo>
                  <a:pt x="0" y="538"/>
                </a:lnTo>
                <a:lnTo>
                  <a:pt x="36188" y="538"/>
                </a:lnTo>
                <a:lnTo>
                  <a:pt x="249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519665" y="2621259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2498" y="0"/>
                </a:moveTo>
                <a:lnTo>
                  <a:pt x="0" y="538"/>
                </a:lnTo>
                <a:lnTo>
                  <a:pt x="36188" y="538"/>
                </a:lnTo>
                <a:lnTo>
                  <a:pt x="24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522097" y="2621208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1098" y="0"/>
                </a:moveTo>
                <a:lnTo>
                  <a:pt x="0" y="0"/>
                </a:lnTo>
                <a:lnTo>
                  <a:pt x="33689" y="538"/>
                </a:lnTo>
                <a:lnTo>
                  <a:pt x="3109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522163" y="2621259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1098" y="0"/>
                </a:lnTo>
                <a:lnTo>
                  <a:pt x="33689" y="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3770631" y="2621746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93" y="0"/>
                </a:moveTo>
                <a:lnTo>
                  <a:pt x="0" y="615"/>
                </a:lnTo>
                <a:lnTo>
                  <a:pt x="41166" y="615"/>
                </a:lnTo>
                <a:lnTo>
                  <a:pt x="24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3770697" y="2621797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93" y="0"/>
                </a:moveTo>
                <a:lnTo>
                  <a:pt x="0" y="615"/>
                </a:lnTo>
                <a:lnTo>
                  <a:pt x="41166" y="615"/>
                </a:lnTo>
                <a:lnTo>
                  <a:pt x="24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3773124" y="262174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6180" y="0"/>
                </a:moveTo>
                <a:lnTo>
                  <a:pt x="0" y="0"/>
                </a:lnTo>
                <a:lnTo>
                  <a:pt x="38673" y="615"/>
                </a:lnTo>
                <a:lnTo>
                  <a:pt x="361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3773190" y="2621797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6180" y="0"/>
                </a:lnTo>
                <a:lnTo>
                  <a:pt x="38673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019422" y="2621746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93" y="0"/>
                </a:moveTo>
                <a:lnTo>
                  <a:pt x="0" y="615"/>
                </a:lnTo>
                <a:lnTo>
                  <a:pt x="41166" y="615"/>
                </a:lnTo>
                <a:lnTo>
                  <a:pt x="24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019489" y="2621797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93" y="0"/>
                </a:moveTo>
                <a:lnTo>
                  <a:pt x="0" y="615"/>
                </a:lnTo>
                <a:lnTo>
                  <a:pt x="41166" y="615"/>
                </a:lnTo>
                <a:lnTo>
                  <a:pt x="24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021915" y="262174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6184" y="0"/>
                </a:moveTo>
                <a:lnTo>
                  <a:pt x="0" y="0"/>
                </a:lnTo>
                <a:lnTo>
                  <a:pt x="38673" y="615"/>
                </a:lnTo>
                <a:lnTo>
                  <a:pt x="361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021982" y="2621797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6184" y="0"/>
                </a:lnTo>
                <a:lnTo>
                  <a:pt x="38673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268218" y="2621746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89" y="0"/>
                </a:moveTo>
                <a:lnTo>
                  <a:pt x="0" y="615"/>
                </a:lnTo>
                <a:lnTo>
                  <a:pt x="41173" y="615"/>
                </a:lnTo>
                <a:lnTo>
                  <a:pt x="24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268284" y="2621797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89" y="0"/>
                </a:moveTo>
                <a:lnTo>
                  <a:pt x="0" y="615"/>
                </a:lnTo>
                <a:lnTo>
                  <a:pt x="41173" y="615"/>
                </a:lnTo>
                <a:lnTo>
                  <a:pt x="248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270707" y="262174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6185" y="0"/>
                </a:moveTo>
                <a:lnTo>
                  <a:pt x="0" y="0"/>
                </a:lnTo>
                <a:lnTo>
                  <a:pt x="38684" y="615"/>
                </a:lnTo>
                <a:lnTo>
                  <a:pt x="361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270773" y="2621797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6185" y="0"/>
                </a:lnTo>
                <a:lnTo>
                  <a:pt x="38684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517113" y="2621746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85" y="0"/>
                </a:moveTo>
                <a:lnTo>
                  <a:pt x="0" y="615"/>
                </a:lnTo>
                <a:lnTo>
                  <a:pt x="41158" y="615"/>
                </a:lnTo>
                <a:lnTo>
                  <a:pt x="24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517180" y="2621797"/>
            <a:ext cx="41275" cy="635"/>
          </a:xfrm>
          <a:custGeom>
            <a:avLst/>
            <a:gdLst/>
            <a:ahLst/>
            <a:cxnLst/>
            <a:rect l="l" t="t" r="r" b="b"/>
            <a:pathLst>
              <a:path w="41275" h="635">
                <a:moveTo>
                  <a:pt x="2485" y="0"/>
                </a:moveTo>
                <a:lnTo>
                  <a:pt x="0" y="615"/>
                </a:lnTo>
                <a:lnTo>
                  <a:pt x="41158" y="615"/>
                </a:lnTo>
                <a:lnTo>
                  <a:pt x="248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519598" y="262174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6188" y="0"/>
                </a:moveTo>
                <a:lnTo>
                  <a:pt x="0" y="0"/>
                </a:lnTo>
                <a:lnTo>
                  <a:pt x="38673" y="615"/>
                </a:lnTo>
                <a:lnTo>
                  <a:pt x="361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519665" y="2621797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6188" y="0"/>
                </a:lnTo>
                <a:lnTo>
                  <a:pt x="38673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3768136" y="2622362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494" y="0"/>
                </a:moveTo>
                <a:lnTo>
                  <a:pt x="0" y="691"/>
                </a:lnTo>
                <a:lnTo>
                  <a:pt x="46052" y="691"/>
                </a:lnTo>
                <a:lnTo>
                  <a:pt x="24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3768202" y="26224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494" y="0"/>
                </a:moveTo>
                <a:lnTo>
                  <a:pt x="0" y="691"/>
                </a:lnTo>
                <a:lnTo>
                  <a:pt x="46052" y="691"/>
                </a:lnTo>
                <a:lnTo>
                  <a:pt x="24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3770631" y="2622362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1166" y="0"/>
                </a:moveTo>
                <a:lnTo>
                  <a:pt x="0" y="0"/>
                </a:lnTo>
                <a:lnTo>
                  <a:pt x="43557" y="691"/>
                </a:lnTo>
                <a:lnTo>
                  <a:pt x="411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3770697" y="2622413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1166" y="0"/>
                </a:lnTo>
                <a:lnTo>
                  <a:pt x="43557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016932" y="2622362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490" y="0"/>
                </a:moveTo>
                <a:lnTo>
                  <a:pt x="0" y="691"/>
                </a:lnTo>
                <a:lnTo>
                  <a:pt x="46151" y="691"/>
                </a:lnTo>
                <a:lnTo>
                  <a:pt x="24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016998" y="26224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490" y="0"/>
                </a:moveTo>
                <a:lnTo>
                  <a:pt x="0" y="691"/>
                </a:lnTo>
                <a:lnTo>
                  <a:pt x="46151" y="691"/>
                </a:lnTo>
                <a:lnTo>
                  <a:pt x="24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019422" y="2622362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1166" y="0"/>
                </a:moveTo>
                <a:lnTo>
                  <a:pt x="0" y="0"/>
                </a:lnTo>
                <a:lnTo>
                  <a:pt x="43661" y="691"/>
                </a:lnTo>
                <a:lnTo>
                  <a:pt x="411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019489" y="2622413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1166" y="0"/>
                </a:lnTo>
                <a:lnTo>
                  <a:pt x="43661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265823" y="2622362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394" y="0"/>
                </a:moveTo>
                <a:lnTo>
                  <a:pt x="0" y="691"/>
                </a:lnTo>
                <a:lnTo>
                  <a:pt x="46053" y="691"/>
                </a:lnTo>
                <a:lnTo>
                  <a:pt x="23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265890" y="26224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394" y="0"/>
                </a:moveTo>
                <a:lnTo>
                  <a:pt x="0" y="691"/>
                </a:lnTo>
                <a:lnTo>
                  <a:pt x="46053" y="691"/>
                </a:lnTo>
                <a:lnTo>
                  <a:pt x="23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268218" y="2622362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1173" y="0"/>
                </a:moveTo>
                <a:lnTo>
                  <a:pt x="0" y="0"/>
                </a:lnTo>
                <a:lnTo>
                  <a:pt x="43658" y="691"/>
                </a:lnTo>
                <a:lnTo>
                  <a:pt x="411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268284" y="2622413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1173" y="0"/>
                </a:lnTo>
                <a:lnTo>
                  <a:pt x="43658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4514615" y="2622362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498" y="0"/>
                </a:moveTo>
                <a:lnTo>
                  <a:pt x="0" y="691"/>
                </a:lnTo>
                <a:lnTo>
                  <a:pt x="46049" y="691"/>
                </a:lnTo>
                <a:lnTo>
                  <a:pt x="249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4514681" y="26224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2498" y="0"/>
                </a:moveTo>
                <a:lnTo>
                  <a:pt x="0" y="691"/>
                </a:lnTo>
                <a:lnTo>
                  <a:pt x="46062" y="691"/>
                </a:lnTo>
                <a:lnTo>
                  <a:pt x="24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4517113" y="2622362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1158" y="0"/>
                </a:moveTo>
                <a:lnTo>
                  <a:pt x="0" y="0"/>
                </a:lnTo>
                <a:lnTo>
                  <a:pt x="43551" y="691"/>
                </a:lnTo>
                <a:lnTo>
                  <a:pt x="411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517180" y="2622413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1158" y="0"/>
                </a:lnTo>
                <a:lnTo>
                  <a:pt x="43564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765746" y="2623054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389" y="0"/>
                </a:moveTo>
                <a:lnTo>
                  <a:pt x="0" y="845"/>
                </a:lnTo>
                <a:lnTo>
                  <a:pt x="50935" y="845"/>
                </a:lnTo>
                <a:lnTo>
                  <a:pt x="23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765813" y="2623105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389" y="0"/>
                </a:moveTo>
                <a:lnTo>
                  <a:pt x="0" y="845"/>
                </a:lnTo>
                <a:lnTo>
                  <a:pt x="50935" y="845"/>
                </a:lnTo>
                <a:lnTo>
                  <a:pt x="238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768136" y="262305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6052" y="0"/>
                </a:moveTo>
                <a:lnTo>
                  <a:pt x="0" y="0"/>
                </a:lnTo>
                <a:lnTo>
                  <a:pt x="48545" y="845"/>
                </a:lnTo>
                <a:lnTo>
                  <a:pt x="460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768202" y="2623105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6052" y="0"/>
                </a:lnTo>
                <a:lnTo>
                  <a:pt x="48545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4014538" y="2623054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393" y="0"/>
                </a:moveTo>
                <a:lnTo>
                  <a:pt x="0" y="845"/>
                </a:lnTo>
                <a:lnTo>
                  <a:pt x="50935" y="845"/>
                </a:lnTo>
                <a:lnTo>
                  <a:pt x="23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4014604" y="2623105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393" y="0"/>
                </a:moveTo>
                <a:lnTo>
                  <a:pt x="0" y="845"/>
                </a:lnTo>
                <a:lnTo>
                  <a:pt x="50935" y="845"/>
                </a:lnTo>
                <a:lnTo>
                  <a:pt x="23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4016932" y="262305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6151" y="0"/>
                </a:moveTo>
                <a:lnTo>
                  <a:pt x="0" y="0"/>
                </a:lnTo>
                <a:lnTo>
                  <a:pt x="48541" y="845"/>
                </a:lnTo>
                <a:lnTo>
                  <a:pt x="4615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016998" y="2623105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6151" y="0"/>
                </a:lnTo>
                <a:lnTo>
                  <a:pt x="48541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4263334" y="2623054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489" y="0"/>
                </a:moveTo>
                <a:lnTo>
                  <a:pt x="0" y="845"/>
                </a:lnTo>
                <a:lnTo>
                  <a:pt x="50935" y="845"/>
                </a:lnTo>
                <a:lnTo>
                  <a:pt x="24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4263400" y="2623105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489" y="0"/>
                </a:moveTo>
                <a:lnTo>
                  <a:pt x="0" y="845"/>
                </a:lnTo>
                <a:lnTo>
                  <a:pt x="50935" y="845"/>
                </a:lnTo>
                <a:lnTo>
                  <a:pt x="248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4265823" y="262305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6053" y="0"/>
                </a:moveTo>
                <a:lnTo>
                  <a:pt x="0" y="0"/>
                </a:lnTo>
                <a:lnTo>
                  <a:pt x="48445" y="845"/>
                </a:lnTo>
                <a:lnTo>
                  <a:pt x="4605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4265890" y="2623105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6053" y="0"/>
                </a:lnTo>
                <a:lnTo>
                  <a:pt x="48445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4512222" y="2623054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392" y="0"/>
                </a:moveTo>
                <a:lnTo>
                  <a:pt x="0" y="845"/>
                </a:lnTo>
                <a:lnTo>
                  <a:pt x="50940" y="845"/>
                </a:lnTo>
                <a:lnTo>
                  <a:pt x="23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4512289" y="2623105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2392" y="0"/>
                </a:moveTo>
                <a:lnTo>
                  <a:pt x="0" y="845"/>
                </a:lnTo>
                <a:lnTo>
                  <a:pt x="50940" y="845"/>
                </a:lnTo>
                <a:lnTo>
                  <a:pt x="23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4514615" y="262305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6049" y="0"/>
                </a:moveTo>
                <a:lnTo>
                  <a:pt x="0" y="0"/>
                </a:lnTo>
                <a:lnTo>
                  <a:pt x="48548" y="845"/>
                </a:lnTo>
                <a:lnTo>
                  <a:pt x="4604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514681" y="2623105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6062" y="0"/>
                </a:lnTo>
                <a:lnTo>
                  <a:pt x="48548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763352" y="2623899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394" y="0"/>
                </a:moveTo>
                <a:lnTo>
                  <a:pt x="0" y="845"/>
                </a:lnTo>
                <a:lnTo>
                  <a:pt x="55621" y="845"/>
                </a:lnTo>
                <a:lnTo>
                  <a:pt x="23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763418" y="2623950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394" y="0"/>
                </a:moveTo>
                <a:lnTo>
                  <a:pt x="0" y="845"/>
                </a:lnTo>
                <a:lnTo>
                  <a:pt x="55621" y="845"/>
                </a:lnTo>
                <a:lnTo>
                  <a:pt x="23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765746" y="262389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0935" y="0"/>
                </a:moveTo>
                <a:lnTo>
                  <a:pt x="0" y="0"/>
                </a:lnTo>
                <a:lnTo>
                  <a:pt x="53226" y="845"/>
                </a:lnTo>
                <a:lnTo>
                  <a:pt x="509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765813" y="2623950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0935" y="0"/>
                </a:lnTo>
                <a:lnTo>
                  <a:pt x="53226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012147" y="2623899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390" y="0"/>
                </a:moveTo>
                <a:lnTo>
                  <a:pt x="0" y="845"/>
                </a:lnTo>
                <a:lnTo>
                  <a:pt x="55720" y="845"/>
                </a:lnTo>
                <a:lnTo>
                  <a:pt x="23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012214" y="2623950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390" y="0"/>
                </a:moveTo>
                <a:lnTo>
                  <a:pt x="0" y="845"/>
                </a:lnTo>
                <a:lnTo>
                  <a:pt x="55720" y="845"/>
                </a:lnTo>
                <a:lnTo>
                  <a:pt x="23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014538" y="262389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0935" y="0"/>
                </a:moveTo>
                <a:lnTo>
                  <a:pt x="0" y="0"/>
                </a:lnTo>
                <a:lnTo>
                  <a:pt x="53329" y="845"/>
                </a:lnTo>
                <a:lnTo>
                  <a:pt x="509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014604" y="2623950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0935" y="0"/>
                </a:lnTo>
                <a:lnTo>
                  <a:pt x="53329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261039" y="2623899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295" y="0"/>
                </a:moveTo>
                <a:lnTo>
                  <a:pt x="0" y="845"/>
                </a:lnTo>
                <a:lnTo>
                  <a:pt x="55622" y="845"/>
                </a:lnTo>
                <a:lnTo>
                  <a:pt x="22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261105" y="2623950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295" y="0"/>
                </a:moveTo>
                <a:lnTo>
                  <a:pt x="0" y="845"/>
                </a:lnTo>
                <a:lnTo>
                  <a:pt x="55622" y="845"/>
                </a:lnTo>
                <a:lnTo>
                  <a:pt x="22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263334" y="262389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0935" y="0"/>
                </a:moveTo>
                <a:lnTo>
                  <a:pt x="0" y="0"/>
                </a:lnTo>
                <a:lnTo>
                  <a:pt x="53327" y="845"/>
                </a:lnTo>
                <a:lnTo>
                  <a:pt x="509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263400" y="2623950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0935" y="0"/>
                </a:lnTo>
                <a:lnTo>
                  <a:pt x="53327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09830" y="2623899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392" y="0"/>
                </a:moveTo>
                <a:lnTo>
                  <a:pt x="0" y="845"/>
                </a:lnTo>
                <a:lnTo>
                  <a:pt x="55618" y="845"/>
                </a:lnTo>
                <a:lnTo>
                  <a:pt x="23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09897" y="2623950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2392" y="0"/>
                </a:moveTo>
                <a:lnTo>
                  <a:pt x="0" y="845"/>
                </a:lnTo>
                <a:lnTo>
                  <a:pt x="55618" y="845"/>
                </a:lnTo>
                <a:lnTo>
                  <a:pt x="23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512222" y="262389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0940" y="0"/>
                </a:moveTo>
                <a:lnTo>
                  <a:pt x="0" y="0"/>
                </a:lnTo>
                <a:lnTo>
                  <a:pt x="53226" y="845"/>
                </a:lnTo>
                <a:lnTo>
                  <a:pt x="509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512289" y="2623950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0940" y="0"/>
                </a:lnTo>
                <a:lnTo>
                  <a:pt x="53226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761061" y="2624745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291" y="0"/>
                </a:moveTo>
                <a:lnTo>
                  <a:pt x="0" y="922"/>
                </a:lnTo>
                <a:lnTo>
                  <a:pt x="60305" y="922"/>
                </a:lnTo>
                <a:lnTo>
                  <a:pt x="22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761127" y="262479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291" y="0"/>
                </a:moveTo>
                <a:lnTo>
                  <a:pt x="0" y="922"/>
                </a:lnTo>
                <a:lnTo>
                  <a:pt x="60305" y="922"/>
                </a:lnTo>
                <a:lnTo>
                  <a:pt x="22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3763352" y="26247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5621" y="0"/>
                </a:moveTo>
                <a:lnTo>
                  <a:pt x="0" y="0"/>
                </a:lnTo>
                <a:lnTo>
                  <a:pt x="58014" y="922"/>
                </a:lnTo>
                <a:lnTo>
                  <a:pt x="55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3763418" y="26247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5621" y="0"/>
                </a:lnTo>
                <a:lnTo>
                  <a:pt x="58014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009854" y="2624745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293" y="0"/>
                </a:moveTo>
                <a:lnTo>
                  <a:pt x="0" y="922"/>
                </a:lnTo>
                <a:lnTo>
                  <a:pt x="60305" y="922"/>
                </a:lnTo>
                <a:lnTo>
                  <a:pt x="22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009920" y="262479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293" y="0"/>
                </a:moveTo>
                <a:lnTo>
                  <a:pt x="0" y="922"/>
                </a:lnTo>
                <a:lnTo>
                  <a:pt x="60305" y="922"/>
                </a:lnTo>
                <a:lnTo>
                  <a:pt x="22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012147" y="26247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5720" y="0"/>
                </a:moveTo>
                <a:lnTo>
                  <a:pt x="0" y="0"/>
                </a:lnTo>
                <a:lnTo>
                  <a:pt x="58011" y="922"/>
                </a:lnTo>
                <a:lnTo>
                  <a:pt x="557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012214" y="26247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5720" y="0"/>
                </a:lnTo>
                <a:lnTo>
                  <a:pt x="58011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258649" y="2624745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389" y="0"/>
                </a:moveTo>
                <a:lnTo>
                  <a:pt x="0" y="922"/>
                </a:lnTo>
                <a:lnTo>
                  <a:pt x="60311" y="922"/>
                </a:lnTo>
                <a:lnTo>
                  <a:pt x="23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258714" y="262479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390" y="0"/>
                </a:moveTo>
                <a:lnTo>
                  <a:pt x="0" y="922"/>
                </a:lnTo>
                <a:lnTo>
                  <a:pt x="60312" y="922"/>
                </a:lnTo>
                <a:lnTo>
                  <a:pt x="23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261039" y="26247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5622" y="0"/>
                </a:moveTo>
                <a:lnTo>
                  <a:pt x="0" y="0"/>
                </a:lnTo>
                <a:lnTo>
                  <a:pt x="57921" y="922"/>
                </a:lnTo>
                <a:lnTo>
                  <a:pt x="5562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261105" y="26247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5622" y="0"/>
                </a:lnTo>
                <a:lnTo>
                  <a:pt x="57921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507544" y="2624745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285" y="0"/>
                </a:moveTo>
                <a:lnTo>
                  <a:pt x="0" y="922"/>
                </a:lnTo>
                <a:lnTo>
                  <a:pt x="60296" y="922"/>
                </a:lnTo>
                <a:lnTo>
                  <a:pt x="22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507611" y="262479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2285" y="0"/>
                </a:moveTo>
                <a:lnTo>
                  <a:pt x="0" y="922"/>
                </a:lnTo>
                <a:lnTo>
                  <a:pt x="60296" y="922"/>
                </a:lnTo>
                <a:lnTo>
                  <a:pt x="228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509830" y="26247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5618" y="0"/>
                </a:moveTo>
                <a:lnTo>
                  <a:pt x="0" y="0"/>
                </a:lnTo>
                <a:lnTo>
                  <a:pt x="58010" y="922"/>
                </a:lnTo>
                <a:lnTo>
                  <a:pt x="5561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509897" y="26247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5618" y="0"/>
                </a:lnTo>
                <a:lnTo>
                  <a:pt x="58010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758767" y="262566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293" y="0"/>
                </a:moveTo>
                <a:lnTo>
                  <a:pt x="0" y="1000"/>
                </a:lnTo>
                <a:lnTo>
                  <a:pt x="64890" y="1000"/>
                </a:lnTo>
                <a:lnTo>
                  <a:pt x="22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758833" y="2625718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293" y="0"/>
                </a:moveTo>
                <a:lnTo>
                  <a:pt x="0" y="1000"/>
                </a:lnTo>
                <a:lnTo>
                  <a:pt x="64890" y="1000"/>
                </a:lnTo>
                <a:lnTo>
                  <a:pt x="22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761061" y="262566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0305" y="0"/>
                </a:moveTo>
                <a:lnTo>
                  <a:pt x="0" y="0"/>
                </a:lnTo>
                <a:lnTo>
                  <a:pt x="62596" y="1000"/>
                </a:lnTo>
                <a:lnTo>
                  <a:pt x="603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761127" y="2625718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0305" y="0"/>
                </a:lnTo>
                <a:lnTo>
                  <a:pt x="62596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007562" y="262566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291" y="0"/>
                </a:moveTo>
                <a:lnTo>
                  <a:pt x="0" y="1000"/>
                </a:lnTo>
                <a:lnTo>
                  <a:pt x="64890" y="1000"/>
                </a:lnTo>
                <a:lnTo>
                  <a:pt x="22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007629" y="2625718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291" y="0"/>
                </a:moveTo>
                <a:lnTo>
                  <a:pt x="0" y="1000"/>
                </a:lnTo>
                <a:lnTo>
                  <a:pt x="64890" y="1000"/>
                </a:lnTo>
                <a:lnTo>
                  <a:pt x="22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009854" y="262566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0305" y="0"/>
                </a:moveTo>
                <a:lnTo>
                  <a:pt x="0" y="0"/>
                </a:lnTo>
                <a:lnTo>
                  <a:pt x="62599" y="1000"/>
                </a:lnTo>
                <a:lnTo>
                  <a:pt x="603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009920" y="2625718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0305" y="0"/>
                </a:lnTo>
                <a:lnTo>
                  <a:pt x="62599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256454" y="262566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195" y="0"/>
                </a:moveTo>
                <a:lnTo>
                  <a:pt x="0" y="1000"/>
                </a:lnTo>
                <a:lnTo>
                  <a:pt x="64792" y="1000"/>
                </a:lnTo>
                <a:lnTo>
                  <a:pt x="21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256520" y="2625718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194" y="0"/>
                </a:moveTo>
                <a:lnTo>
                  <a:pt x="0" y="1000"/>
                </a:lnTo>
                <a:lnTo>
                  <a:pt x="64792" y="1000"/>
                </a:lnTo>
                <a:lnTo>
                  <a:pt x="21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4258649" y="262566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0311" y="0"/>
                </a:moveTo>
                <a:lnTo>
                  <a:pt x="0" y="0"/>
                </a:lnTo>
                <a:lnTo>
                  <a:pt x="62596" y="1000"/>
                </a:lnTo>
                <a:lnTo>
                  <a:pt x="603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4258714" y="2625718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0312" y="0"/>
                </a:lnTo>
                <a:lnTo>
                  <a:pt x="62598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4505245" y="262566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299" y="0"/>
                </a:moveTo>
                <a:lnTo>
                  <a:pt x="0" y="1000"/>
                </a:lnTo>
                <a:lnTo>
                  <a:pt x="64788" y="1000"/>
                </a:lnTo>
                <a:lnTo>
                  <a:pt x="22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4505312" y="2625718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2299" y="0"/>
                </a:moveTo>
                <a:lnTo>
                  <a:pt x="0" y="1000"/>
                </a:lnTo>
                <a:lnTo>
                  <a:pt x="64801" y="1000"/>
                </a:lnTo>
                <a:lnTo>
                  <a:pt x="22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4507544" y="262566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0296" y="0"/>
                </a:moveTo>
                <a:lnTo>
                  <a:pt x="0" y="0"/>
                </a:lnTo>
                <a:lnTo>
                  <a:pt x="62489" y="1000"/>
                </a:lnTo>
                <a:lnTo>
                  <a:pt x="602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4507611" y="2625718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0296" y="0"/>
                </a:lnTo>
                <a:lnTo>
                  <a:pt x="62502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3756575" y="2626667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2191" y="0"/>
                </a:moveTo>
                <a:lnTo>
                  <a:pt x="0" y="1152"/>
                </a:lnTo>
                <a:lnTo>
                  <a:pt x="69276" y="1152"/>
                </a:lnTo>
                <a:lnTo>
                  <a:pt x="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3756642" y="2626719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2191" y="0"/>
                </a:moveTo>
                <a:lnTo>
                  <a:pt x="0" y="1152"/>
                </a:lnTo>
                <a:lnTo>
                  <a:pt x="69276" y="1152"/>
                </a:lnTo>
                <a:lnTo>
                  <a:pt x="21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3758767" y="262666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4890" y="0"/>
                </a:moveTo>
                <a:lnTo>
                  <a:pt x="0" y="0"/>
                </a:lnTo>
                <a:lnTo>
                  <a:pt x="67084" y="1152"/>
                </a:lnTo>
                <a:lnTo>
                  <a:pt x="648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3758833" y="2626719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4890" y="0"/>
                </a:lnTo>
                <a:lnTo>
                  <a:pt x="67084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005371" y="2626667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2191" y="0"/>
                </a:moveTo>
                <a:lnTo>
                  <a:pt x="0" y="1152"/>
                </a:lnTo>
                <a:lnTo>
                  <a:pt x="69273" y="1152"/>
                </a:lnTo>
                <a:lnTo>
                  <a:pt x="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4005437" y="2626719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2191" y="0"/>
                </a:moveTo>
                <a:lnTo>
                  <a:pt x="0" y="1152"/>
                </a:lnTo>
                <a:lnTo>
                  <a:pt x="69273" y="1152"/>
                </a:lnTo>
                <a:lnTo>
                  <a:pt x="21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4007562" y="262666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4890" y="0"/>
                </a:moveTo>
                <a:lnTo>
                  <a:pt x="0" y="0"/>
                </a:lnTo>
                <a:lnTo>
                  <a:pt x="67082" y="1152"/>
                </a:lnTo>
                <a:lnTo>
                  <a:pt x="648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4007629" y="2626719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4890" y="0"/>
                </a:lnTo>
                <a:lnTo>
                  <a:pt x="67082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4254262" y="2626667"/>
            <a:ext cx="69215" cy="1270"/>
          </a:xfrm>
          <a:custGeom>
            <a:avLst/>
            <a:gdLst/>
            <a:ahLst/>
            <a:cxnLst/>
            <a:rect l="l" t="t" r="r" b="b"/>
            <a:pathLst>
              <a:path w="69214" h="1269">
                <a:moveTo>
                  <a:pt x="2191" y="0"/>
                </a:moveTo>
                <a:lnTo>
                  <a:pt x="0" y="1152"/>
                </a:lnTo>
                <a:lnTo>
                  <a:pt x="69176" y="1152"/>
                </a:lnTo>
                <a:lnTo>
                  <a:pt x="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4254329" y="2626719"/>
            <a:ext cx="69215" cy="1270"/>
          </a:xfrm>
          <a:custGeom>
            <a:avLst/>
            <a:gdLst/>
            <a:ahLst/>
            <a:cxnLst/>
            <a:rect l="l" t="t" r="r" b="b"/>
            <a:pathLst>
              <a:path w="69214" h="1269">
                <a:moveTo>
                  <a:pt x="2191" y="0"/>
                </a:moveTo>
                <a:lnTo>
                  <a:pt x="0" y="1152"/>
                </a:lnTo>
                <a:lnTo>
                  <a:pt x="69176" y="1152"/>
                </a:lnTo>
                <a:lnTo>
                  <a:pt x="21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4256454" y="262666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4792" y="0"/>
                </a:moveTo>
                <a:lnTo>
                  <a:pt x="0" y="0"/>
                </a:lnTo>
                <a:lnTo>
                  <a:pt x="66985" y="1152"/>
                </a:lnTo>
                <a:lnTo>
                  <a:pt x="647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4256520" y="2626719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4792" y="0"/>
                </a:lnTo>
                <a:lnTo>
                  <a:pt x="66985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4503052" y="2626667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2192" y="0"/>
                </a:moveTo>
                <a:lnTo>
                  <a:pt x="0" y="1152"/>
                </a:lnTo>
                <a:lnTo>
                  <a:pt x="69280" y="1152"/>
                </a:lnTo>
                <a:lnTo>
                  <a:pt x="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4503119" y="2626719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2192" y="0"/>
                </a:moveTo>
                <a:lnTo>
                  <a:pt x="0" y="1152"/>
                </a:lnTo>
                <a:lnTo>
                  <a:pt x="69280" y="1152"/>
                </a:lnTo>
                <a:lnTo>
                  <a:pt x="21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4505245" y="262666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4788" y="0"/>
                </a:moveTo>
                <a:lnTo>
                  <a:pt x="0" y="0"/>
                </a:lnTo>
                <a:lnTo>
                  <a:pt x="67087" y="1152"/>
                </a:lnTo>
                <a:lnTo>
                  <a:pt x="647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4505312" y="2626719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4801" y="0"/>
                </a:lnTo>
                <a:lnTo>
                  <a:pt x="67087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3754384" y="2627820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191" y="0"/>
                </a:moveTo>
                <a:lnTo>
                  <a:pt x="0" y="1152"/>
                </a:lnTo>
                <a:lnTo>
                  <a:pt x="73559" y="1152"/>
                </a:lnTo>
                <a:lnTo>
                  <a:pt x="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3754450" y="2627871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191" y="0"/>
                </a:moveTo>
                <a:lnTo>
                  <a:pt x="0" y="1152"/>
                </a:lnTo>
                <a:lnTo>
                  <a:pt x="73559" y="1152"/>
                </a:lnTo>
                <a:lnTo>
                  <a:pt x="21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3756575" y="2627820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69276" y="0"/>
                </a:moveTo>
                <a:lnTo>
                  <a:pt x="0" y="0"/>
                </a:lnTo>
                <a:lnTo>
                  <a:pt x="71368" y="1152"/>
                </a:lnTo>
                <a:lnTo>
                  <a:pt x="692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3756642" y="2627871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69276" y="0"/>
                </a:lnTo>
                <a:lnTo>
                  <a:pt x="71368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4003276" y="2627820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094" y="0"/>
                </a:moveTo>
                <a:lnTo>
                  <a:pt x="0" y="1152"/>
                </a:lnTo>
                <a:lnTo>
                  <a:pt x="73562" y="1152"/>
                </a:lnTo>
                <a:lnTo>
                  <a:pt x="20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4003343" y="2627871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094" y="0"/>
                </a:moveTo>
                <a:lnTo>
                  <a:pt x="0" y="1152"/>
                </a:lnTo>
                <a:lnTo>
                  <a:pt x="73562" y="1152"/>
                </a:lnTo>
                <a:lnTo>
                  <a:pt x="20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4005371" y="2627820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69273" y="0"/>
                </a:moveTo>
                <a:lnTo>
                  <a:pt x="0" y="0"/>
                </a:lnTo>
                <a:lnTo>
                  <a:pt x="71467" y="1152"/>
                </a:lnTo>
                <a:lnTo>
                  <a:pt x="692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4005437" y="2627871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69273" y="0"/>
                </a:lnTo>
                <a:lnTo>
                  <a:pt x="71467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4252071" y="2627820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191" y="0"/>
                </a:moveTo>
                <a:lnTo>
                  <a:pt x="0" y="1152"/>
                </a:lnTo>
                <a:lnTo>
                  <a:pt x="73561" y="1152"/>
                </a:lnTo>
                <a:lnTo>
                  <a:pt x="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4252137" y="2627871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191" y="0"/>
                </a:moveTo>
                <a:lnTo>
                  <a:pt x="0" y="1152"/>
                </a:lnTo>
                <a:lnTo>
                  <a:pt x="73561" y="1152"/>
                </a:lnTo>
                <a:lnTo>
                  <a:pt x="21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4254262" y="2627820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69176" y="0"/>
                </a:moveTo>
                <a:lnTo>
                  <a:pt x="0" y="0"/>
                </a:lnTo>
                <a:lnTo>
                  <a:pt x="71369" y="1152"/>
                </a:lnTo>
                <a:lnTo>
                  <a:pt x="691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4254329" y="2627871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69176" y="0"/>
                </a:lnTo>
                <a:lnTo>
                  <a:pt x="71369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4500859" y="2627820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192" y="0"/>
                </a:moveTo>
                <a:lnTo>
                  <a:pt x="0" y="1152"/>
                </a:lnTo>
                <a:lnTo>
                  <a:pt x="73573" y="1152"/>
                </a:lnTo>
                <a:lnTo>
                  <a:pt x="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4500926" y="2627871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2192" y="0"/>
                </a:moveTo>
                <a:lnTo>
                  <a:pt x="0" y="1152"/>
                </a:lnTo>
                <a:lnTo>
                  <a:pt x="73559" y="1152"/>
                </a:lnTo>
                <a:lnTo>
                  <a:pt x="21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4503052" y="2627820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69280" y="0"/>
                </a:moveTo>
                <a:lnTo>
                  <a:pt x="0" y="0"/>
                </a:lnTo>
                <a:lnTo>
                  <a:pt x="71380" y="1152"/>
                </a:lnTo>
                <a:lnTo>
                  <a:pt x="692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4503119" y="2627871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69280" y="0"/>
                </a:lnTo>
                <a:lnTo>
                  <a:pt x="71366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3752289" y="262897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94" y="0"/>
                </a:moveTo>
                <a:lnTo>
                  <a:pt x="0" y="1230"/>
                </a:lnTo>
                <a:lnTo>
                  <a:pt x="77750" y="1230"/>
                </a:lnTo>
                <a:lnTo>
                  <a:pt x="20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3752356" y="2629024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94" y="0"/>
                </a:moveTo>
                <a:lnTo>
                  <a:pt x="0" y="1230"/>
                </a:lnTo>
                <a:lnTo>
                  <a:pt x="77750" y="1230"/>
                </a:lnTo>
                <a:lnTo>
                  <a:pt x="20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3754384" y="262897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3559" y="0"/>
                </a:moveTo>
                <a:lnTo>
                  <a:pt x="0" y="0"/>
                </a:lnTo>
                <a:lnTo>
                  <a:pt x="75655" y="1230"/>
                </a:lnTo>
                <a:lnTo>
                  <a:pt x="735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3754450" y="262902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3559" y="0"/>
                </a:lnTo>
                <a:lnTo>
                  <a:pt x="75655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4001184" y="262897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91" y="0"/>
                </a:moveTo>
                <a:lnTo>
                  <a:pt x="0" y="1230"/>
                </a:lnTo>
                <a:lnTo>
                  <a:pt x="77646" y="1230"/>
                </a:lnTo>
                <a:lnTo>
                  <a:pt x="20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4001251" y="2629024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91" y="0"/>
                </a:moveTo>
                <a:lnTo>
                  <a:pt x="0" y="1230"/>
                </a:lnTo>
                <a:lnTo>
                  <a:pt x="77646" y="1230"/>
                </a:lnTo>
                <a:lnTo>
                  <a:pt x="20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4003276" y="2628973"/>
            <a:ext cx="75565" cy="1270"/>
          </a:xfrm>
          <a:custGeom>
            <a:avLst/>
            <a:gdLst/>
            <a:ahLst/>
            <a:cxnLst/>
            <a:rect l="l" t="t" r="r" b="b"/>
            <a:pathLst>
              <a:path w="75564" h="1269">
                <a:moveTo>
                  <a:pt x="73562" y="0"/>
                </a:moveTo>
                <a:lnTo>
                  <a:pt x="0" y="0"/>
                </a:lnTo>
                <a:lnTo>
                  <a:pt x="75554" y="1230"/>
                </a:lnTo>
                <a:lnTo>
                  <a:pt x="735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4003343" y="2629024"/>
            <a:ext cx="75565" cy="1270"/>
          </a:xfrm>
          <a:custGeom>
            <a:avLst/>
            <a:gdLst/>
            <a:ahLst/>
            <a:cxnLst/>
            <a:rect l="l" t="t" r="r" b="b"/>
            <a:pathLst>
              <a:path w="75564" h="1269">
                <a:moveTo>
                  <a:pt x="0" y="0"/>
                </a:moveTo>
                <a:lnTo>
                  <a:pt x="73562" y="0"/>
                </a:lnTo>
                <a:lnTo>
                  <a:pt x="75554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4249976" y="262897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94" y="0"/>
                </a:moveTo>
                <a:lnTo>
                  <a:pt x="0" y="1230"/>
                </a:lnTo>
                <a:lnTo>
                  <a:pt x="77755" y="1230"/>
                </a:lnTo>
                <a:lnTo>
                  <a:pt x="209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4250042" y="2629024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94" y="0"/>
                </a:moveTo>
                <a:lnTo>
                  <a:pt x="0" y="1230"/>
                </a:lnTo>
                <a:lnTo>
                  <a:pt x="77755" y="1230"/>
                </a:lnTo>
                <a:lnTo>
                  <a:pt x="20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4252071" y="262897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3561" y="0"/>
                </a:moveTo>
                <a:lnTo>
                  <a:pt x="0" y="0"/>
                </a:lnTo>
                <a:lnTo>
                  <a:pt x="75660" y="1230"/>
                </a:lnTo>
                <a:lnTo>
                  <a:pt x="7356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4252137" y="262902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3561" y="0"/>
                </a:lnTo>
                <a:lnTo>
                  <a:pt x="75660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4498773" y="262897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86" y="0"/>
                </a:moveTo>
                <a:lnTo>
                  <a:pt x="0" y="1230"/>
                </a:lnTo>
                <a:lnTo>
                  <a:pt x="77746" y="1230"/>
                </a:lnTo>
                <a:lnTo>
                  <a:pt x="208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4498839" y="2629024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2086" y="0"/>
                </a:moveTo>
                <a:lnTo>
                  <a:pt x="0" y="1230"/>
                </a:lnTo>
                <a:lnTo>
                  <a:pt x="77746" y="1230"/>
                </a:lnTo>
                <a:lnTo>
                  <a:pt x="208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4500859" y="262897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3573" y="0"/>
                </a:moveTo>
                <a:lnTo>
                  <a:pt x="0" y="0"/>
                </a:lnTo>
                <a:lnTo>
                  <a:pt x="75659" y="1230"/>
                </a:lnTo>
                <a:lnTo>
                  <a:pt x="735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4500926" y="262902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3559" y="0"/>
                </a:lnTo>
                <a:lnTo>
                  <a:pt x="75659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3750297" y="2630204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2" y="0"/>
                </a:moveTo>
                <a:lnTo>
                  <a:pt x="0" y="1306"/>
                </a:lnTo>
                <a:lnTo>
                  <a:pt x="81734" y="1306"/>
                </a:lnTo>
                <a:lnTo>
                  <a:pt x="19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3750364" y="2630255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2" y="0"/>
                </a:moveTo>
                <a:lnTo>
                  <a:pt x="0" y="1306"/>
                </a:lnTo>
                <a:lnTo>
                  <a:pt x="81734" y="1306"/>
                </a:lnTo>
                <a:lnTo>
                  <a:pt x="19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3752289" y="2630204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77750" y="0"/>
                </a:moveTo>
                <a:lnTo>
                  <a:pt x="0" y="0"/>
                </a:lnTo>
                <a:lnTo>
                  <a:pt x="79742" y="1306"/>
                </a:lnTo>
                <a:lnTo>
                  <a:pt x="777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3752356" y="2630255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0" y="0"/>
                </a:moveTo>
                <a:lnTo>
                  <a:pt x="77750" y="0"/>
                </a:lnTo>
                <a:lnTo>
                  <a:pt x="79742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3999188" y="2630204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6" y="0"/>
                </a:moveTo>
                <a:lnTo>
                  <a:pt x="0" y="1306"/>
                </a:lnTo>
                <a:lnTo>
                  <a:pt x="81734" y="1306"/>
                </a:lnTo>
                <a:lnTo>
                  <a:pt x="19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3999255" y="2630255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6" y="0"/>
                </a:moveTo>
                <a:lnTo>
                  <a:pt x="0" y="1306"/>
                </a:lnTo>
                <a:lnTo>
                  <a:pt x="81734" y="1306"/>
                </a:lnTo>
                <a:lnTo>
                  <a:pt x="19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4001184" y="2630204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77646" y="0"/>
                </a:moveTo>
                <a:lnTo>
                  <a:pt x="0" y="0"/>
                </a:lnTo>
                <a:lnTo>
                  <a:pt x="79738" y="1306"/>
                </a:lnTo>
                <a:lnTo>
                  <a:pt x="776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4001251" y="2630255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0" y="0"/>
                </a:moveTo>
                <a:lnTo>
                  <a:pt x="77646" y="0"/>
                </a:lnTo>
                <a:lnTo>
                  <a:pt x="79738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4247984" y="2630204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2" y="0"/>
                </a:moveTo>
                <a:lnTo>
                  <a:pt x="0" y="1306"/>
                </a:lnTo>
                <a:lnTo>
                  <a:pt x="81741" y="1306"/>
                </a:lnTo>
                <a:lnTo>
                  <a:pt x="19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4248050" y="2630255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2" y="0"/>
                </a:moveTo>
                <a:lnTo>
                  <a:pt x="0" y="1306"/>
                </a:lnTo>
                <a:lnTo>
                  <a:pt x="81741" y="1306"/>
                </a:lnTo>
                <a:lnTo>
                  <a:pt x="19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4249976" y="2630204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77755" y="0"/>
                </a:moveTo>
                <a:lnTo>
                  <a:pt x="0" y="0"/>
                </a:lnTo>
                <a:lnTo>
                  <a:pt x="79748" y="1306"/>
                </a:lnTo>
                <a:lnTo>
                  <a:pt x="777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4250042" y="2630255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0" y="0"/>
                </a:moveTo>
                <a:lnTo>
                  <a:pt x="77755" y="0"/>
                </a:lnTo>
                <a:lnTo>
                  <a:pt x="79748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4496779" y="2630204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3" y="0"/>
                </a:moveTo>
                <a:lnTo>
                  <a:pt x="0" y="1306"/>
                </a:lnTo>
                <a:lnTo>
                  <a:pt x="81733" y="1306"/>
                </a:lnTo>
                <a:lnTo>
                  <a:pt x="19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4496846" y="2630255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1993" y="0"/>
                </a:moveTo>
                <a:lnTo>
                  <a:pt x="0" y="1306"/>
                </a:lnTo>
                <a:lnTo>
                  <a:pt x="81733" y="1306"/>
                </a:lnTo>
                <a:lnTo>
                  <a:pt x="19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4498773" y="2630204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77746" y="0"/>
                </a:moveTo>
                <a:lnTo>
                  <a:pt x="0" y="0"/>
                </a:lnTo>
                <a:lnTo>
                  <a:pt x="79739" y="1306"/>
                </a:lnTo>
                <a:lnTo>
                  <a:pt x="777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4498839" y="2630255"/>
            <a:ext cx="80010" cy="1905"/>
          </a:xfrm>
          <a:custGeom>
            <a:avLst/>
            <a:gdLst/>
            <a:ahLst/>
            <a:cxnLst/>
            <a:rect l="l" t="t" r="r" b="b"/>
            <a:pathLst>
              <a:path w="80010" h="1905">
                <a:moveTo>
                  <a:pt x="0" y="0"/>
                </a:moveTo>
                <a:lnTo>
                  <a:pt x="77746" y="0"/>
                </a:lnTo>
                <a:lnTo>
                  <a:pt x="79739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3748401" y="2631511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896" y="0"/>
                </a:moveTo>
                <a:lnTo>
                  <a:pt x="0" y="1306"/>
                </a:lnTo>
                <a:lnTo>
                  <a:pt x="85623" y="1306"/>
                </a:lnTo>
                <a:lnTo>
                  <a:pt x="18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3748467" y="2631562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896" y="0"/>
                </a:moveTo>
                <a:lnTo>
                  <a:pt x="0" y="1306"/>
                </a:lnTo>
                <a:lnTo>
                  <a:pt x="85623" y="1306"/>
                </a:lnTo>
                <a:lnTo>
                  <a:pt x="18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3750297" y="2631511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1734" y="0"/>
                </a:moveTo>
                <a:lnTo>
                  <a:pt x="0" y="0"/>
                </a:lnTo>
                <a:lnTo>
                  <a:pt x="83726" y="1306"/>
                </a:lnTo>
                <a:lnTo>
                  <a:pt x="817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3750364" y="2631562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1734" y="0"/>
                </a:lnTo>
                <a:lnTo>
                  <a:pt x="83726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3997196" y="2631511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992" y="0"/>
                </a:moveTo>
                <a:lnTo>
                  <a:pt x="0" y="1306"/>
                </a:lnTo>
                <a:lnTo>
                  <a:pt x="85623" y="1306"/>
                </a:lnTo>
                <a:lnTo>
                  <a:pt x="19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3997262" y="2631562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992" y="0"/>
                </a:moveTo>
                <a:lnTo>
                  <a:pt x="0" y="1306"/>
                </a:lnTo>
                <a:lnTo>
                  <a:pt x="85621" y="1306"/>
                </a:lnTo>
                <a:lnTo>
                  <a:pt x="19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3999188" y="2631511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1734" y="0"/>
                </a:moveTo>
                <a:lnTo>
                  <a:pt x="0" y="0"/>
                </a:lnTo>
                <a:lnTo>
                  <a:pt x="83630" y="1306"/>
                </a:lnTo>
                <a:lnTo>
                  <a:pt x="817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3999255" y="2631562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1734" y="0"/>
                </a:lnTo>
                <a:lnTo>
                  <a:pt x="83629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4245988" y="2631511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996" y="0"/>
                </a:moveTo>
                <a:lnTo>
                  <a:pt x="0" y="1306"/>
                </a:lnTo>
                <a:lnTo>
                  <a:pt x="85624" y="1306"/>
                </a:lnTo>
                <a:lnTo>
                  <a:pt x="19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4246054" y="2631562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996" y="0"/>
                </a:moveTo>
                <a:lnTo>
                  <a:pt x="0" y="1306"/>
                </a:lnTo>
                <a:lnTo>
                  <a:pt x="85624" y="1306"/>
                </a:lnTo>
                <a:lnTo>
                  <a:pt x="19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4247984" y="2631511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1741" y="0"/>
                </a:moveTo>
                <a:lnTo>
                  <a:pt x="0" y="0"/>
                </a:lnTo>
                <a:lnTo>
                  <a:pt x="83628" y="1306"/>
                </a:lnTo>
                <a:lnTo>
                  <a:pt x="817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4248050" y="2631562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1741" y="0"/>
                </a:lnTo>
                <a:lnTo>
                  <a:pt x="83628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4494879" y="2631511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900" y="0"/>
                </a:moveTo>
                <a:lnTo>
                  <a:pt x="0" y="1306"/>
                </a:lnTo>
                <a:lnTo>
                  <a:pt x="85627" y="1306"/>
                </a:lnTo>
                <a:lnTo>
                  <a:pt x="1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4494945" y="2631562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1900" y="0"/>
                </a:moveTo>
                <a:lnTo>
                  <a:pt x="0" y="1306"/>
                </a:lnTo>
                <a:lnTo>
                  <a:pt x="85627" y="1306"/>
                </a:lnTo>
                <a:lnTo>
                  <a:pt x="190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4496779" y="2631511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1733" y="0"/>
                </a:moveTo>
                <a:lnTo>
                  <a:pt x="0" y="0"/>
                </a:lnTo>
                <a:lnTo>
                  <a:pt x="83726" y="1306"/>
                </a:lnTo>
                <a:lnTo>
                  <a:pt x="8173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4496846" y="2631562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1733" y="0"/>
                </a:lnTo>
                <a:lnTo>
                  <a:pt x="83726" y="130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3746508" y="2633548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3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3746574" y="2632869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1892" y="0"/>
                </a:moveTo>
                <a:lnTo>
                  <a:pt x="0" y="1461"/>
                </a:lnTo>
                <a:lnTo>
                  <a:pt x="89311" y="1461"/>
                </a:lnTo>
                <a:lnTo>
                  <a:pt x="18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3748401" y="2633548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4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3748467" y="2632869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5623" y="0"/>
                </a:lnTo>
                <a:lnTo>
                  <a:pt x="87418" y="1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3995301" y="2633548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4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3995367" y="2632869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1895" y="0"/>
                </a:moveTo>
                <a:lnTo>
                  <a:pt x="0" y="1461"/>
                </a:lnTo>
                <a:lnTo>
                  <a:pt x="89410" y="1461"/>
                </a:lnTo>
                <a:lnTo>
                  <a:pt x="18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3997196" y="2633548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5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3997262" y="2632869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5621" y="0"/>
                </a:lnTo>
                <a:lnTo>
                  <a:pt x="87515" y="1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4244195" y="2633548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31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4244261" y="2632869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1792" y="0"/>
                </a:moveTo>
                <a:lnTo>
                  <a:pt x="0" y="1461"/>
                </a:lnTo>
                <a:lnTo>
                  <a:pt x="89317" y="1461"/>
                </a:lnTo>
                <a:lnTo>
                  <a:pt x="17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4245988" y="2633548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5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4246054" y="2632869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5624" y="0"/>
                </a:lnTo>
                <a:lnTo>
                  <a:pt x="87524" y="1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4492992" y="2633548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3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4493058" y="2632869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1887" y="0"/>
                </a:moveTo>
                <a:lnTo>
                  <a:pt x="0" y="1461"/>
                </a:lnTo>
                <a:lnTo>
                  <a:pt x="89308" y="1461"/>
                </a:lnTo>
                <a:lnTo>
                  <a:pt x="188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4494879" y="2633548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4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4494945" y="2632869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5627" y="0"/>
                </a:lnTo>
                <a:lnTo>
                  <a:pt x="87421" y="1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3744715" y="2635007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8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3744782" y="2634330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1792" y="0"/>
                </a:moveTo>
                <a:lnTo>
                  <a:pt x="0" y="1457"/>
                </a:lnTo>
                <a:lnTo>
                  <a:pt x="92896" y="1457"/>
                </a:lnTo>
                <a:lnTo>
                  <a:pt x="17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3746508" y="263500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1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3746574" y="2634330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89311" y="0"/>
                </a:lnTo>
                <a:lnTo>
                  <a:pt x="91103" y="145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3993508" y="2635007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9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3993575" y="2634330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1792" y="0"/>
                </a:moveTo>
                <a:lnTo>
                  <a:pt x="0" y="1457"/>
                </a:lnTo>
                <a:lnTo>
                  <a:pt x="92998" y="1457"/>
                </a:lnTo>
                <a:lnTo>
                  <a:pt x="17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3995301" y="263500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20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3995367" y="2634330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89410" y="0"/>
                </a:lnTo>
                <a:lnTo>
                  <a:pt x="91206" y="145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4242402" y="2635007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9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4242468" y="2634330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1792" y="0"/>
                </a:moveTo>
                <a:lnTo>
                  <a:pt x="0" y="1457"/>
                </a:lnTo>
                <a:lnTo>
                  <a:pt x="92891" y="1457"/>
                </a:lnTo>
                <a:lnTo>
                  <a:pt x="17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4244195" y="263500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1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4244261" y="2634330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89317" y="0"/>
                </a:lnTo>
                <a:lnTo>
                  <a:pt x="91098" y="145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4491198" y="2635007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8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4491264" y="2634330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1794" y="0"/>
                </a:moveTo>
                <a:lnTo>
                  <a:pt x="0" y="1457"/>
                </a:lnTo>
                <a:lnTo>
                  <a:pt x="92896" y="1457"/>
                </a:lnTo>
                <a:lnTo>
                  <a:pt x="17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4492992" y="263500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1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4493058" y="2634330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89308" y="0"/>
                </a:lnTo>
                <a:lnTo>
                  <a:pt x="91102" y="145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3743019" y="2636505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3743086" y="2635787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1695" y="0"/>
                </a:moveTo>
                <a:lnTo>
                  <a:pt x="0" y="1538"/>
                </a:lnTo>
                <a:lnTo>
                  <a:pt x="96286" y="1538"/>
                </a:lnTo>
                <a:lnTo>
                  <a:pt x="16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3744715" y="2636505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5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3744782" y="2635787"/>
            <a:ext cx="94615" cy="1905"/>
          </a:xfrm>
          <a:custGeom>
            <a:avLst/>
            <a:gdLst/>
            <a:ahLst/>
            <a:cxnLst/>
            <a:rect l="l" t="t" r="r" b="b"/>
            <a:pathLst>
              <a:path w="94614" h="1905">
                <a:moveTo>
                  <a:pt x="0" y="0"/>
                </a:moveTo>
                <a:lnTo>
                  <a:pt x="92896" y="0"/>
                </a:lnTo>
                <a:lnTo>
                  <a:pt x="94591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3991814" y="2636505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3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3991880" y="2635787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1694" y="0"/>
                </a:moveTo>
                <a:lnTo>
                  <a:pt x="0" y="1538"/>
                </a:lnTo>
                <a:lnTo>
                  <a:pt x="96386" y="1538"/>
                </a:lnTo>
                <a:lnTo>
                  <a:pt x="16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993508" y="2636505"/>
            <a:ext cx="95250" cy="0"/>
          </a:xfrm>
          <a:custGeom>
            <a:avLst/>
            <a:gdLst/>
            <a:ahLst/>
            <a:cxnLst/>
            <a:rect l="l" t="t" r="r" b="b"/>
            <a:pathLst>
              <a:path w="95250">
                <a:moveTo>
                  <a:pt x="0" y="0"/>
                </a:moveTo>
                <a:lnTo>
                  <a:pt x="9469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993575" y="2635787"/>
            <a:ext cx="95250" cy="1905"/>
          </a:xfrm>
          <a:custGeom>
            <a:avLst/>
            <a:gdLst/>
            <a:ahLst/>
            <a:cxnLst/>
            <a:rect l="l" t="t" r="r" b="b"/>
            <a:pathLst>
              <a:path w="95250" h="1905">
                <a:moveTo>
                  <a:pt x="0" y="0"/>
                </a:moveTo>
                <a:lnTo>
                  <a:pt x="92998" y="0"/>
                </a:lnTo>
                <a:lnTo>
                  <a:pt x="94692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4240706" y="2636505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4240773" y="2635787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1695" y="0"/>
                </a:moveTo>
                <a:lnTo>
                  <a:pt x="0" y="1538"/>
                </a:lnTo>
                <a:lnTo>
                  <a:pt x="96288" y="1538"/>
                </a:lnTo>
                <a:lnTo>
                  <a:pt x="16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4242402" y="2636505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59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4242468" y="2635787"/>
            <a:ext cx="94615" cy="1905"/>
          </a:xfrm>
          <a:custGeom>
            <a:avLst/>
            <a:gdLst/>
            <a:ahLst/>
            <a:cxnLst/>
            <a:rect l="l" t="t" r="r" b="b"/>
            <a:pathLst>
              <a:path w="94614" h="1905">
                <a:moveTo>
                  <a:pt x="0" y="0"/>
                </a:moveTo>
                <a:lnTo>
                  <a:pt x="92891" y="0"/>
                </a:lnTo>
                <a:lnTo>
                  <a:pt x="94592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4489496" y="2636505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8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4489563" y="2635787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1701" y="0"/>
                </a:moveTo>
                <a:lnTo>
                  <a:pt x="0" y="1538"/>
                </a:lnTo>
                <a:lnTo>
                  <a:pt x="96285" y="1538"/>
                </a:lnTo>
                <a:lnTo>
                  <a:pt x="170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4491198" y="2636505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58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4491264" y="2635787"/>
            <a:ext cx="94615" cy="1905"/>
          </a:xfrm>
          <a:custGeom>
            <a:avLst/>
            <a:gdLst/>
            <a:ahLst/>
            <a:cxnLst/>
            <a:rect l="l" t="t" r="r" b="b"/>
            <a:pathLst>
              <a:path w="94614" h="1905">
                <a:moveTo>
                  <a:pt x="0" y="0"/>
                </a:moveTo>
                <a:lnTo>
                  <a:pt x="92896" y="0"/>
                </a:lnTo>
                <a:lnTo>
                  <a:pt x="94584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741425" y="2638081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57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741491" y="2637326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1594" y="0"/>
                </a:moveTo>
                <a:lnTo>
                  <a:pt x="0" y="1614"/>
                </a:lnTo>
                <a:lnTo>
                  <a:pt x="99577" y="1614"/>
                </a:lnTo>
                <a:lnTo>
                  <a:pt x="1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743019" y="2638081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98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743086" y="2637326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6286" y="0"/>
                </a:lnTo>
                <a:lnTo>
                  <a:pt x="97982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990218" y="2638081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57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990284" y="2637326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1596" y="0"/>
                </a:moveTo>
                <a:lnTo>
                  <a:pt x="0" y="1614"/>
                </a:lnTo>
                <a:lnTo>
                  <a:pt x="99577" y="1614"/>
                </a:lnTo>
                <a:lnTo>
                  <a:pt x="15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991814" y="2638081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98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991880" y="2637326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6386" y="0"/>
                </a:lnTo>
                <a:lnTo>
                  <a:pt x="97981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4239111" y="2638081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47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4239178" y="2637326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1594" y="0"/>
                </a:moveTo>
                <a:lnTo>
                  <a:pt x="0" y="1614"/>
                </a:lnTo>
                <a:lnTo>
                  <a:pt x="99477" y="1614"/>
                </a:lnTo>
                <a:lnTo>
                  <a:pt x="1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4240706" y="2638081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8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4240773" y="2637326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6288" y="0"/>
                </a:lnTo>
                <a:lnTo>
                  <a:pt x="97883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4487902" y="2638081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58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4487968" y="2637326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1594" y="0"/>
                </a:moveTo>
                <a:lnTo>
                  <a:pt x="0" y="1614"/>
                </a:lnTo>
                <a:lnTo>
                  <a:pt x="99581" y="1614"/>
                </a:lnTo>
                <a:lnTo>
                  <a:pt x="1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4489496" y="2638081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9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4489563" y="2637326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6285" y="0"/>
                </a:lnTo>
                <a:lnTo>
                  <a:pt x="97986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739931" y="2639696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5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739997" y="2638940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1493" y="0"/>
                </a:moveTo>
                <a:lnTo>
                  <a:pt x="0" y="1614"/>
                </a:lnTo>
                <a:lnTo>
                  <a:pt x="102565" y="1614"/>
                </a:lnTo>
                <a:lnTo>
                  <a:pt x="14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741425" y="2639696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7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741491" y="2638940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99577" y="0"/>
                </a:lnTo>
                <a:lnTo>
                  <a:pt x="101071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988722" y="2639696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5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988789" y="2638940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1495" y="0"/>
                </a:moveTo>
                <a:lnTo>
                  <a:pt x="0" y="1614"/>
                </a:lnTo>
                <a:lnTo>
                  <a:pt x="102569" y="1614"/>
                </a:lnTo>
                <a:lnTo>
                  <a:pt x="14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990218" y="2639696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7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990284" y="2638940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99577" y="0"/>
                </a:lnTo>
                <a:lnTo>
                  <a:pt x="101073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4237515" y="2639696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66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4237582" y="2638940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1596" y="0"/>
                </a:moveTo>
                <a:lnTo>
                  <a:pt x="0" y="1614"/>
                </a:lnTo>
                <a:lnTo>
                  <a:pt x="102668" y="1614"/>
                </a:lnTo>
                <a:lnTo>
                  <a:pt x="15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4239111" y="2639696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7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4239178" y="2638940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99477" y="0"/>
                </a:lnTo>
                <a:lnTo>
                  <a:pt x="101072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4486307" y="2639696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6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4486373" y="2638940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1594" y="0"/>
                </a:moveTo>
                <a:lnTo>
                  <a:pt x="0" y="1614"/>
                </a:lnTo>
                <a:lnTo>
                  <a:pt x="102664" y="1614"/>
                </a:lnTo>
                <a:lnTo>
                  <a:pt x="15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4487902" y="2639696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4487968" y="2638940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99581" y="0"/>
                </a:lnTo>
                <a:lnTo>
                  <a:pt x="101069" y="161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738434" y="2641349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5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3738500" y="2640554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1497" y="0"/>
                </a:moveTo>
                <a:lnTo>
                  <a:pt x="0" y="1692"/>
                </a:lnTo>
                <a:lnTo>
                  <a:pt x="105458" y="1692"/>
                </a:lnTo>
                <a:lnTo>
                  <a:pt x="14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3739931" y="2641349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39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3739997" y="2640554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2565" y="0"/>
                </a:lnTo>
                <a:lnTo>
                  <a:pt x="103960" y="169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987229" y="2641349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55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987295" y="2640554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1493" y="0"/>
                </a:moveTo>
                <a:lnTo>
                  <a:pt x="0" y="1692"/>
                </a:lnTo>
                <a:lnTo>
                  <a:pt x="105556" y="1692"/>
                </a:lnTo>
                <a:lnTo>
                  <a:pt x="14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3988722" y="2641349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6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3988789" y="2640554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2569" y="0"/>
                </a:lnTo>
                <a:lnTo>
                  <a:pt x="104062" y="169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4236120" y="2641349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5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4236186" y="2640554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1395" y="0"/>
                </a:moveTo>
                <a:lnTo>
                  <a:pt x="0" y="1692"/>
                </a:lnTo>
                <a:lnTo>
                  <a:pt x="105459" y="1692"/>
                </a:lnTo>
                <a:lnTo>
                  <a:pt x="13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4237515" y="2641349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4237582" y="2640554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2668" y="0"/>
                </a:lnTo>
                <a:lnTo>
                  <a:pt x="104064" y="169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4484911" y="2641349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6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4484978" y="2640554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1395" y="0"/>
                </a:moveTo>
                <a:lnTo>
                  <a:pt x="0" y="1692"/>
                </a:lnTo>
                <a:lnTo>
                  <a:pt x="105455" y="1692"/>
                </a:lnTo>
                <a:lnTo>
                  <a:pt x="13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4486307" y="2641349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7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4486373" y="2640554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2664" y="0"/>
                </a:lnTo>
                <a:lnTo>
                  <a:pt x="104060" y="169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3737138" y="2643078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3737205" y="2642246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1294" y="0"/>
                </a:moveTo>
                <a:lnTo>
                  <a:pt x="0" y="1767"/>
                </a:lnTo>
                <a:lnTo>
                  <a:pt x="108150" y="1767"/>
                </a:lnTo>
                <a:lnTo>
                  <a:pt x="12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3738434" y="264307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3738500" y="2642246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5458" y="0"/>
                </a:lnTo>
                <a:lnTo>
                  <a:pt x="1068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3985930" y="2643078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3985997" y="2642246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1298" y="0"/>
                </a:moveTo>
                <a:lnTo>
                  <a:pt x="0" y="1767"/>
                </a:lnTo>
                <a:lnTo>
                  <a:pt x="108150" y="1767"/>
                </a:lnTo>
                <a:lnTo>
                  <a:pt x="12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3987229" y="264307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3987295" y="2642246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5556" y="0"/>
                </a:lnTo>
                <a:lnTo>
                  <a:pt x="106852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4234726" y="2643078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24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4234792" y="2642246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1394" y="0"/>
                </a:moveTo>
                <a:lnTo>
                  <a:pt x="0" y="1767"/>
                </a:lnTo>
                <a:lnTo>
                  <a:pt x="108249" y="1767"/>
                </a:lnTo>
                <a:lnTo>
                  <a:pt x="13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4236120" y="264307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4236186" y="2642246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5459" y="0"/>
                </a:lnTo>
                <a:lnTo>
                  <a:pt x="106855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4483622" y="2643078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4483689" y="2642246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1289" y="0"/>
                </a:moveTo>
                <a:lnTo>
                  <a:pt x="0" y="1767"/>
                </a:lnTo>
                <a:lnTo>
                  <a:pt x="108140" y="1767"/>
                </a:lnTo>
                <a:lnTo>
                  <a:pt x="128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4484911" y="264307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4484978" y="2642246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5455" y="0"/>
                </a:lnTo>
                <a:lnTo>
                  <a:pt x="106851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735844" y="2644847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3735911" y="2644014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1294" y="0"/>
                </a:moveTo>
                <a:lnTo>
                  <a:pt x="0" y="1768"/>
                </a:lnTo>
                <a:lnTo>
                  <a:pt x="110640" y="1768"/>
                </a:lnTo>
                <a:lnTo>
                  <a:pt x="12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3737138" y="2644847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3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3737205" y="2644014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8150" y="0"/>
                </a:lnTo>
                <a:lnTo>
                  <a:pt x="109345" y="176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3984636" y="2644847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74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3984702" y="2644014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1294" y="0"/>
                </a:moveTo>
                <a:lnTo>
                  <a:pt x="0" y="1768"/>
                </a:lnTo>
                <a:lnTo>
                  <a:pt x="110743" y="1768"/>
                </a:lnTo>
                <a:lnTo>
                  <a:pt x="12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3985930" y="2644847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44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3985997" y="2644014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8150" y="0"/>
                </a:lnTo>
                <a:lnTo>
                  <a:pt x="109449" y="176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4233531" y="2644847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4233597" y="2644014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1194" y="0"/>
                </a:moveTo>
                <a:lnTo>
                  <a:pt x="0" y="1768"/>
                </a:lnTo>
                <a:lnTo>
                  <a:pt x="110640" y="1768"/>
                </a:lnTo>
                <a:lnTo>
                  <a:pt x="119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4234726" y="2644847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4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4234792" y="2644014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8249" y="0"/>
                </a:lnTo>
                <a:lnTo>
                  <a:pt x="109445" y="176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4482320" y="2644847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4482386" y="2644014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1302" y="0"/>
                </a:moveTo>
                <a:lnTo>
                  <a:pt x="0" y="1768"/>
                </a:lnTo>
                <a:lnTo>
                  <a:pt x="110638" y="1768"/>
                </a:lnTo>
                <a:lnTo>
                  <a:pt x="130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4483622" y="2644847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3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4483689" y="2644014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8140" y="0"/>
                </a:lnTo>
                <a:lnTo>
                  <a:pt x="109336" y="176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3734745" y="264665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3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3734811" y="2645783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1099" y="0"/>
                </a:moveTo>
                <a:lnTo>
                  <a:pt x="0" y="1844"/>
                </a:lnTo>
                <a:lnTo>
                  <a:pt x="112933" y="1844"/>
                </a:lnTo>
                <a:lnTo>
                  <a:pt x="10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3735844" y="2646654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3735911" y="2645783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0640" y="0"/>
                </a:lnTo>
                <a:lnTo>
                  <a:pt x="111834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3983541" y="264665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3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3983607" y="2645783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1095" y="0"/>
                </a:moveTo>
                <a:lnTo>
                  <a:pt x="0" y="1844"/>
                </a:lnTo>
                <a:lnTo>
                  <a:pt x="112933" y="1844"/>
                </a:lnTo>
                <a:lnTo>
                  <a:pt x="10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3984636" y="2646654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3984702" y="2645783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0743" y="0"/>
                </a:lnTo>
                <a:lnTo>
                  <a:pt x="111838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4232332" y="264665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303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232399" y="2645783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1198" y="0"/>
                </a:moveTo>
                <a:lnTo>
                  <a:pt x="0" y="1844"/>
                </a:lnTo>
                <a:lnTo>
                  <a:pt x="113034" y="1844"/>
                </a:lnTo>
                <a:lnTo>
                  <a:pt x="11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233531" y="2646654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4233597" y="2645783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0640" y="0"/>
                </a:lnTo>
                <a:lnTo>
                  <a:pt x="111836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481230" y="264665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3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481297" y="2645783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1089" y="0"/>
                </a:moveTo>
                <a:lnTo>
                  <a:pt x="0" y="1844"/>
                </a:lnTo>
                <a:lnTo>
                  <a:pt x="112924" y="1844"/>
                </a:lnTo>
                <a:lnTo>
                  <a:pt x="108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482320" y="2646654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482386" y="2645783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0638" y="0"/>
                </a:lnTo>
                <a:lnTo>
                  <a:pt x="111834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3733649" y="264849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3733715" y="2647627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1096" y="0"/>
                </a:moveTo>
                <a:lnTo>
                  <a:pt x="0" y="1842"/>
                </a:lnTo>
                <a:lnTo>
                  <a:pt x="115027" y="1842"/>
                </a:lnTo>
                <a:lnTo>
                  <a:pt x="10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3734745" y="2648497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39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3734811" y="2647627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2933" y="0"/>
                </a:lnTo>
                <a:lnTo>
                  <a:pt x="113930" y="184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3982444" y="264849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12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3982511" y="2647627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1096" y="0"/>
                </a:moveTo>
                <a:lnTo>
                  <a:pt x="0" y="1842"/>
                </a:lnTo>
                <a:lnTo>
                  <a:pt x="115125" y="1842"/>
                </a:lnTo>
                <a:lnTo>
                  <a:pt x="10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3983541" y="2648497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40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3983607" y="2647627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2933" y="0"/>
                </a:lnTo>
                <a:lnTo>
                  <a:pt x="114028" y="184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231335" y="264849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231402" y="2647627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996" y="0"/>
                </a:moveTo>
                <a:lnTo>
                  <a:pt x="0" y="1842"/>
                </a:lnTo>
                <a:lnTo>
                  <a:pt x="115028" y="1842"/>
                </a:lnTo>
                <a:lnTo>
                  <a:pt x="9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4232332" y="2648497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40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4232399" y="2647627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3034" y="0"/>
                </a:lnTo>
                <a:lnTo>
                  <a:pt x="114031" y="184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4480127" y="264849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4480193" y="2647627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1103" y="0"/>
                </a:moveTo>
                <a:lnTo>
                  <a:pt x="0" y="1842"/>
                </a:lnTo>
                <a:lnTo>
                  <a:pt x="115024" y="1842"/>
                </a:lnTo>
                <a:lnTo>
                  <a:pt x="110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4481230" y="2648497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39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4481297" y="2647627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2924" y="0"/>
                </a:lnTo>
                <a:lnTo>
                  <a:pt x="113921" y="184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3732753" y="2650380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3732819" y="2649470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895" y="0"/>
                </a:moveTo>
                <a:lnTo>
                  <a:pt x="0" y="1922"/>
                </a:lnTo>
                <a:lnTo>
                  <a:pt x="116922" y="1922"/>
                </a:lnTo>
                <a:lnTo>
                  <a:pt x="8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3733649" y="2650380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3733715" y="2649470"/>
            <a:ext cx="116205" cy="2540"/>
          </a:xfrm>
          <a:custGeom>
            <a:avLst/>
            <a:gdLst/>
            <a:ahLst/>
            <a:cxnLst/>
            <a:rect l="l" t="t" r="r" b="b"/>
            <a:pathLst>
              <a:path w="116204" h="2539">
                <a:moveTo>
                  <a:pt x="0" y="0"/>
                </a:moveTo>
                <a:lnTo>
                  <a:pt x="115027" y="0"/>
                </a:lnTo>
                <a:lnTo>
                  <a:pt x="116026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3981544" y="2650380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3981611" y="2649470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899" y="0"/>
                </a:moveTo>
                <a:lnTo>
                  <a:pt x="0" y="1922"/>
                </a:lnTo>
                <a:lnTo>
                  <a:pt x="116922" y="1922"/>
                </a:lnTo>
                <a:lnTo>
                  <a:pt x="8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3982444" y="2650380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3982511" y="2649470"/>
            <a:ext cx="116205" cy="2540"/>
          </a:xfrm>
          <a:custGeom>
            <a:avLst/>
            <a:gdLst/>
            <a:ahLst/>
            <a:cxnLst/>
            <a:rect l="l" t="t" r="r" b="b"/>
            <a:pathLst>
              <a:path w="116204" h="2539">
                <a:moveTo>
                  <a:pt x="0" y="0"/>
                </a:moveTo>
                <a:lnTo>
                  <a:pt x="115125" y="0"/>
                </a:lnTo>
                <a:lnTo>
                  <a:pt x="116022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4230340" y="2650380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70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4230406" y="2649470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995" y="0"/>
                </a:moveTo>
                <a:lnTo>
                  <a:pt x="0" y="1922"/>
                </a:lnTo>
                <a:lnTo>
                  <a:pt x="117020" y="1922"/>
                </a:lnTo>
                <a:lnTo>
                  <a:pt x="9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4231335" y="2650380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4231402" y="2649470"/>
            <a:ext cx="116205" cy="2540"/>
          </a:xfrm>
          <a:custGeom>
            <a:avLst/>
            <a:gdLst/>
            <a:ahLst/>
            <a:cxnLst/>
            <a:rect l="l" t="t" r="r" b="b"/>
            <a:pathLst>
              <a:path w="116204" h="2539">
                <a:moveTo>
                  <a:pt x="0" y="0"/>
                </a:moveTo>
                <a:lnTo>
                  <a:pt x="115028" y="0"/>
                </a:lnTo>
                <a:lnTo>
                  <a:pt x="116025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4479237" y="2650380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4479303" y="2649470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890" y="0"/>
                </a:moveTo>
                <a:lnTo>
                  <a:pt x="0" y="1922"/>
                </a:lnTo>
                <a:lnTo>
                  <a:pt x="116911" y="1922"/>
                </a:lnTo>
                <a:lnTo>
                  <a:pt x="89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4480127" y="2650380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4480193" y="2649470"/>
            <a:ext cx="116205" cy="2540"/>
          </a:xfrm>
          <a:custGeom>
            <a:avLst/>
            <a:gdLst/>
            <a:ahLst/>
            <a:cxnLst/>
            <a:rect l="l" t="t" r="r" b="b"/>
            <a:pathLst>
              <a:path w="116204" h="2539">
                <a:moveTo>
                  <a:pt x="0" y="0"/>
                </a:moveTo>
                <a:lnTo>
                  <a:pt x="115024" y="0"/>
                </a:lnTo>
                <a:lnTo>
                  <a:pt x="116021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3731856" y="2652264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3731922" y="2651393"/>
            <a:ext cx="118745" cy="1905"/>
          </a:xfrm>
          <a:custGeom>
            <a:avLst/>
            <a:gdLst/>
            <a:ahLst/>
            <a:cxnLst/>
            <a:rect l="l" t="t" r="r" b="b"/>
            <a:pathLst>
              <a:path w="118745" h="1905">
                <a:moveTo>
                  <a:pt x="897" y="0"/>
                </a:moveTo>
                <a:lnTo>
                  <a:pt x="0" y="1844"/>
                </a:lnTo>
                <a:lnTo>
                  <a:pt x="118615" y="1844"/>
                </a:lnTo>
                <a:lnTo>
                  <a:pt x="8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3732753" y="2652264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7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3732819" y="2651393"/>
            <a:ext cx="118110" cy="1905"/>
          </a:xfrm>
          <a:custGeom>
            <a:avLst/>
            <a:gdLst/>
            <a:ahLst/>
            <a:cxnLst/>
            <a:rect l="l" t="t" r="r" b="b"/>
            <a:pathLst>
              <a:path w="118110" h="1905">
                <a:moveTo>
                  <a:pt x="0" y="0"/>
                </a:moveTo>
                <a:lnTo>
                  <a:pt x="116922" y="0"/>
                </a:lnTo>
                <a:lnTo>
                  <a:pt x="117718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3980649" y="2652264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7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3980715" y="2651393"/>
            <a:ext cx="118745" cy="1905"/>
          </a:xfrm>
          <a:custGeom>
            <a:avLst/>
            <a:gdLst/>
            <a:ahLst/>
            <a:cxnLst/>
            <a:rect l="l" t="t" r="r" b="b"/>
            <a:pathLst>
              <a:path w="118745" h="1905">
                <a:moveTo>
                  <a:pt x="895" y="0"/>
                </a:moveTo>
                <a:lnTo>
                  <a:pt x="0" y="1844"/>
                </a:lnTo>
                <a:lnTo>
                  <a:pt x="118715" y="1844"/>
                </a:lnTo>
                <a:lnTo>
                  <a:pt x="89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3981544" y="2652264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8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3981611" y="2651393"/>
            <a:ext cx="118110" cy="1905"/>
          </a:xfrm>
          <a:custGeom>
            <a:avLst/>
            <a:gdLst/>
            <a:ahLst/>
            <a:cxnLst/>
            <a:rect l="l" t="t" r="r" b="b"/>
            <a:pathLst>
              <a:path w="118110" h="1905">
                <a:moveTo>
                  <a:pt x="0" y="0"/>
                </a:moveTo>
                <a:lnTo>
                  <a:pt x="116922" y="0"/>
                </a:lnTo>
                <a:lnTo>
                  <a:pt x="117819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4229543" y="2652264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4229609" y="2651393"/>
            <a:ext cx="118745" cy="1905"/>
          </a:xfrm>
          <a:custGeom>
            <a:avLst/>
            <a:gdLst/>
            <a:ahLst/>
            <a:cxnLst/>
            <a:rect l="l" t="t" r="r" b="b"/>
            <a:pathLst>
              <a:path w="118745" h="1905">
                <a:moveTo>
                  <a:pt x="797" y="0"/>
                </a:moveTo>
                <a:lnTo>
                  <a:pt x="0" y="1844"/>
                </a:lnTo>
                <a:lnTo>
                  <a:pt x="118615" y="1844"/>
                </a:lnTo>
                <a:lnTo>
                  <a:pt x="7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4230340" y="2652264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81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4230406" y="2651393"/>
            <a:ext cx="118110" cy="1905"/>
          </a:xfrm>
          <a:custGeom>
            <a:avLst/>
            <a:gdLst/>
            <a:ahLst/>
            <a:cxnLst/>
            <a:rect l="l" t="t" r="r" b="b"/>
            <a:pathLst>
              <a:path w="118110" h="1905">
                <a:moveTo>
                  <a:pt x="0" y="0"/>
                </a:moveTo>
                <a:lnTo>
                  <a:pt x="117020" y="0"/>
                </a:lnTo>
                <a:lnTo>
                  <a:pt x="117817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4478333" y="2652264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4478399" y="2651393"/>
            <a:ext cx="118745" cy="1905"/>
          </a:xfrm>
          <a:custGeom>
            <a:avLst/>
            <a:gdLst/>
            <a:ahLst/>
            <a:cxnLst/>
            <a:rect l="l" t="t" r="r" b="b"/>
            <a:pathLst>
              <a:path w="118745" h="1905">
                <a:moveTo>
                  <a:pt x="903" y="0"/>
                </a:moveTo>
                <a:lnTo>
                  <a:pt x="0" y="1844"/>
                </a:lnTo>
                <a:lnTo>
                  <a:pt x="118612" y="1844"/>
                </a:lnTo>
                <a:lnTo>
                  <a:pt x="90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4479237" y="2652264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7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4479303" y="2651393"/>
            <a:ext cx="118110" cy="1905"/>
          </a:xfrm>
          <a:custGeom>
            <a:avLst/>
            <a:gdLst/>
            <a:ahLst/>
            <a:cxnLst/>
            <a:rect l="l" t="t" r="r" b="b"/>
            <a:pathLst>
              <a:path w="118110" h="1905">
                <a:moveTo>
                  <a:pt x="0" y="0"/>
                </a:moveTo>
                <a:lnTo>
                  <a:pt x="116911" y="0"/>
                </a:lnTo>
                <a:lnTo>
                  <a:pt x="117708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3731159" y="265418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3731226" y="2653237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696" y="0"/>
                </a:moveTo>
                <a:lnTo>
                  <a:pt x="0" y="1999"/>
                </a:lnTo>
                <a:lnTo>
                  <a:pt x="120109" y="1999"/>
                </a:lnTo>
                <a:lnTo>
                  <a:pt x="6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3731856" y="2654186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3731922" y="265323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8615" y="0"/>
                </a:lnTo>
                <a:lnTo>
                  <a:pt x="119412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3979951" y="265418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3980017" y="2653237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697" y="0"/>
                </a:moveTo>
                <a:lnTo>
                  <a:pt x="0" y="1999"/>
                </a:lnTo>
                <a:lnTo>
                  <a:pt x="120109" y="1999"/>
                </a:lnTo>
                <a:lnTo>
                  <a:pt x="6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3980649" y="2654186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3980715" y="265323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8715" y="0"/>
                </a:lnTo>
                <a:lnTo>
                  <a:pt x="119411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4228747" y="265418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4228813" y="2653237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796" y="0"/>
                </a:moveTo>
                <a:lnTo>
                  <a:pt x="0" y="1999"/>
                </a:lnTo>
                <a:lnTo>
                  <a:pt x="120102" y="1999"/>
                </a:lnTo>
                <a:lnTo>
                  <a:pt x="7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4229543" y="2654186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93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4229609" y="2653237"/>
            <a:ext cx="119380" cy="2540"/>
          </a:xfrm>
          <a:custGeom>
            <a:avLst/>
            <a:gdLst/>
            <a:ahLst/>
            <a:cxnLst/>
            <a:rect l="l" t="t" r="r" b="b"/>
            <a:pathLst>
              <a:path w="119379" h="2539">
                <a:moveTo>
                  <a:pt x="0" y="0"/>
                </a:moveTo>
                <a:lnTo>
                  <a:pt x="118615" y="0"/>
                </a:lnTo>
                <a:lnTo>
                  <a:pt x="119306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4477642" y="265418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4477708" y="2653237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691" y="0"/>
                </a:moveTo>
                <a:lnTo>
                  <a:pt x="0" y="1999"/>
                </a:lnTo>
                <a:lnTo>
                  <a:pt x="120101" y="1999"/>
                </a:lnTo>
                <a:lnTo>
                  <a:pt x="6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4478333" y="2654186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4478399" y="265323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8612" y="0"/>
                </a:lnTo>
                <a:lnTo>
                  <a:pt x="11941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3730462" y="265614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4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3730528" y="2655237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697" y="0"/>
                </a:moveTo>
                <a:lnTo>
                  <a:pt x="0" y="1921"/>
                </a:lnTo>
                <a:lnTo>
                  <a:pt x="121404" y="1921"/>
                </a:lnTo>
                <a:lnTo>
                  <a:pt x="6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3731159" y="265614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7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3731226" y="2655237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109" y="0"/>
                </a:lnTo>
                <a:lnTo>
                  <a:pt x="120707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3979353" y="265614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3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3979419" y="2655237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598" y="0"/>
                </a:moveTo>
                <a:lnTo>
                  <a:pt x="0" y="1921"/>
                </a:lnTo>
                <a:lnTo>
                  <a:pt x="121307" y="1921"/>
                </a:lnTo>
                <a:lnTo>
                  <a:pt x="5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3979951" y="265614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7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3980017" y="2655237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109" y="0"/>
                </a:lnTo>
                <a:lnTo>
                  <a:pt x="120709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4228149" y="265614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4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4228215" y="2655237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598" y="0"/>
                </a:moveTo>
                <a:lnTo>
                  <a:pt x="0" y="1921"/>
                </a:lnTo>
                <a:lnTo>
                  <a:pt x="121404" y="1921"/>
                </a:lnTo>
                <a:lnTo>
                  <a:pt x="5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4228747" y="265614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80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4228813" y="2655237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102" y="0"/>
                </a:lnTo>
                <a:lnTo>
                  <a:pt x="120806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4476937" y="265614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4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4477004" y="2655237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704" y="0"/>
                </a:moveTo>
                <a:lnTo>
                  <a:pt x="0" y="1921"/>
                </a:lnTo>
                <a:lnTo>
                  <a:pt x="121403" y="1921"/>
                </a:lnTo>
                <a:lnTo>
                  <a:pt x="70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4477642" y="265614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7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4477708" y="2655237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101" y="0"/>
                </a:lnTo>
                <a:lnTo>
                  <a:pt x="120699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3729961" y="2658106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3730027" y="2657158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501" y="0"/>
                </a:moveTo>
                <a:lnTo>
                  <a:pt x="0" y="1999"/>
                </a:lnTo>
                <a:lnTo>
                  <a:pt x="122402" y="1999"/>
                </a:lnTo>
                <a:lnTo>
                  <a:pt x="50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3730462" y="26581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3730528" y="2657158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404" y="0"/>
                </a:lnTo>
                <a:lnTo>
                  <a:pt x="121901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3978856" y="2658106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3978921" y="2657158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498" y="0"/>
                </a:moveTo>
                <a:lnTo>
                  <a:pt x="0" y="1999"/>
                </a:lnTo>
                <a:lnTo>
                  <a:pt x="122404" y="1999"/>
                </a:lnTo>
                <a:lnTo>
                  <a:pt x="4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3979353" y="26581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3979419" y="2657158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307" y="0"/>
                </a:lnTo>
                <a:lnTo>
                  <a:pt x="121905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4227648" y="2658106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3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4227714" y="2657158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501" y="0"/>
                </a:moveTo>
                <a:lnTo>
                  <a:pt x="0" y="1999"/>
                </a:lnTo>
                <a:lnTo>
                  <a:pt x="122397" y="1999"/>
                </a:lnTo>
                <a:lnTo>
                  <a:pt x="50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4228149" y="26581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8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4228215" y="2657158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404" y="0"/>
                </a:lnTo>
                <a:lnTo>
                  <a:pt x="121896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4476446" y="2658106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4476512" y="2657158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491" y="0"/>
                </a:moveTo>
                <a:lnTo>
                  <a:pt x="0" y="1999"/>
                </a:lnTo>
                <a:lnTo>
                  <a:pt x="122400" y="1999"/>
                </a:lnTo>
                <a:lnTo>
                  <a:pt x="49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4476937" y="26581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4477004" y="2657158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403" y="0"/>
                </a:lnTo>
                <a:lnTo>
                  <a:pt x="121908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3729562" y="266010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3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3729628" y="2659158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398" y="0"/>
                </a:moveTo>
                <a:lnTo>
                  <a:pt x="0" y="1998"/>
                </a:lnTo>
                <a:lnTo>
                  <a:pt x="123300" y="1998"/>
                </a:lnTo>
                <a:lnTo>
                  <a:pt x="3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3729961" y="2660105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9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3730027" y="2659158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402" y="0"/>
                </a:lnTo>
                <a:lnTo>
                  <a:pt x="122901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3978357" y="266010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3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3978424" y="2659158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497" y="0"/>
                </a:moveTo>
                <a:lnTo>
                  <a:pt x="0" y="1998"/>
                </a:lnTo>
                <a:lnTo>
                  <a:pt x="123300" y="1998"/>
                </a:lnTo>
                <a:lnTo>
                  <a:pt x="49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3978856" y="2660105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8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3978921" y="2659158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404" y="0"/>
                </a:lnTo>
                <a:lnTo>
                  <a:pt x="122802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4227249" y="2660105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31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4227315" y="2659158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398" y="0"/>
                </a:moveTo>
                <a:lnTo>
                  <a:pt x="0" y="1998"/>
                </a:lnTo>
                <a:lnTo>
                  <a:pt x="123195" y="1998"/>
                </a:lnTo>
                <a:lnTo>
                  <a:pt x="3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227648" y="2660105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7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227714" y="2659158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397" y="0"/>
                </a:lnTo>
                <a:lnTo>
                  <a:pt x="122796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476047" y="266010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1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476113" y="2659158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398" y="0"/>
                </a:moveTo>
                <a:lnTo>
                  <a:pt x="0" y="1998"/>
                </a:lnTo>
                <a:lnTo>
                  <a:pt x="123197" y="1998"/>
                </a:lnTo>
                <a:lnTo>
                  <a:pt x="3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476446" y="2660105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7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476512" y="2659158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400" y="0"/>
                </a:lnTo>
                <a:lnTo>
                  <a:pt x="122799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3729263" y="2662103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38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3729330" y="266115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299" y="0"/>
                </a:moveTo>
                <a:lnTo>
                  <a:pt x="0" y="1996"/>
                </a:lnTo>
                <a:lnTo>
                  <a:pt x="123898" y="1996"/>
                </a:lnTo>
                <a:lnTo>
                  <a:pt x="2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3729562" y="2662103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3729628" y="2661156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300" y="0"/>
                </a:lnTo>
                <a:lnTo>
                  <a:pt x="123599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3978059" y="2662103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38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3978125" y="266115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299" y="0"/>
                </a:moveTo>
                <a:lnTo>
                  <a:pt x="0" y="1996"/>
                </a:lnTo>
                <a:lnTo>
                  <a:pt x="123898" y="1996"/>
                </a:lnTo>
                <a:lnTo>
                  <a:pt x="2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3978357" y="2662103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3978424" y="2661156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300" y="0"/>
                </a:lnTo>
                <a:lnTo>
                  <a:pt x="123599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4226950" y="2662103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7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4227016" y="2661156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299" y="0"/>
                </a:moveTo>
                <a:lnTo>
                  <a:pt x="0" y="1996"/>
                </a:lnTo>
                <a:lnTo>
                  <a:pt x="123799" y="1996"/>
                </a:lnTo>
                <a:lnTo>
                  <a:pt x="2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4227249" y="2662103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4227315" y="2661156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195" y="0"/>
                </a:lnTo>
                <a:lnTo>
                  <a:pt x="123500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4475741" y="2662103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39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4475808" y="266115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305" y="0"/>
                </a:moveTo>
                <a:lnTo>
                  <a:pt x="0" y="1996"/>
                </a:lnTo>
                <a:lnTo>
                  <a:pt x="123902" y="1996"/>
                </a:lnTo>
                <a:lnTo>
                  <a:pt x="30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4476047" y="2662103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4476113" y="2661156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197" y="0"/>
                </a:lnTo>
                <a:lnTo>
                  <a:pt x="123596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3729064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1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3729130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199" y="0"/>
                </a:moveTo>
                <a:lnTo>
                  <a:pt x="0" y="2075"/>
                </a:lnTo>
                <a:lnTo>
                  <a:pt x="124197" y="2075"/>
                </a:lnTo>
                <a:lnTo>
                  <a:pt x="1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3729263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39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3729330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3898" y="0"/>
                </a:lnTo>
                <a:lnTo>
                  <a:pt x="123997" y="207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3977859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3977926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199" y="0"/>
                </a:moveTo>
                <a:lnTo>
                  <a:pt x="0" y="2075"/>
                </a:lnTo>
                <a:lnTo>
                  <a:pt x="124296" y="2075"/>
                </a:lnTo>
                <a:lnTo>
                  <a:pt x="1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3978059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0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3978125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3898" y="0"/>
                </a:lnTo>
                <a:lnTo>
                  <a:pt x="124097" y="207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4226750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1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4226817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199" y="0"/>
                </a:moveTo>
                <a:lnTo>
                  <a:pt x="0" y="2075"/>
                </a:lnTo>
                <a:lnTo>
                  <a:pt x="124198" y="2075"/>
                </a:lnTo>
                <a:lnTo>
                  <a:pt x="1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4226950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39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4227016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3799" y="0"/>
                </a:lnTo>
                <a:lnTo>
                  <a:pt x="123999" y="207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4475542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4475608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199" y="0"/>
                </a:moveTo>
                <a:lnTo>
                  <a:pt x="0" y="2075"/>
                </a:lnTo>
                <a:lnTo>
                  <a:pt x="124194" y="2075"/>
                </a:lnTo>
                <a:lnTo>
                  <a:pt x="1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4475741" y="2664139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0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4475808" y="266315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3902" y="0"/>
                </a:lnTo>
                <a:lnTo>
                  <a:pt x="123995" y="207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3728964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3729030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99" y="0"/>
                </a:moveTo>
                <a:lnTo>
                  <a:pt x="0" y="1999"/>
                </a:lnTo>
                <a:lnTo>
                  <a:pt x="124396" y="1999"/>
                </a:lnTo>
                <a:lnTo>
                  <a:pt x="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3729064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3729130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197" y="0"/>
                </a:lnTo>
                <a:lnTo>
                  <a:pt x="124296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3977859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3977926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0" y="1999"/>
                </a:lnTo>
                <a:lnTo>
                  <a:pt x="124396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3977859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3977926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296" y="0"/>
                </a:lnTo>
                <a:lnTo>
                  <a:pt x="124396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4226651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4226717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99" y="0"/>
                </a:moveTo>
                <a:lnTo>
                  <a:pt x="0" y="1999"/>
                </a:lnTo>
                <a:lnTo>
                  <a:pt x="124391" y="1999"/>
                </a:lnTo>
                <a:lnTo>
                  <a:pt x="9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4226750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4226817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198" y="0"/>
                </a:lnTo>
                <a:lnTo>
                  <a:pt x="124291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4475449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4475515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93" y="0"/>
                </a:moveTo>
                <a:lnTo>
                  <a:pt x="0" y="1999"/>
                </a:lnTo>
                <a:lnTo>
                  <a:pt x="124393" y="1999"/>
                </a:lnTo>
                <a:lnTo>
                  <a:pt x="9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4475542" y="2666176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4475608" y="2665228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194" y="0"/>
                </a:lnTo>
                <a:lnTo>
                  <a:pt x="12430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3728964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3729030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99" y="1998"/>
                </a:lnTo>
                <a:lnTo>
                  <a:pt x="124396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3728964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3729030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396" y="0"/>
                </a:lnTo>
                <a:lnTo>
                  <a:pt x="124396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3977859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3977926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0" y="1998"/>
                </a:lnTo>
                <a:lnTo>
                  <a:pt x="124296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3977859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3977926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396" y="0"/>
                </a:lnTo>
                <a:lnTo>
                  <a:pt x="124296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4226651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4226717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0" y="1998"/>
                </a:lnTo>
                <a:lnTo>
                  <a:pt x="124391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4226651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4226717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391" y="0"/>
                </a:lnTo>
                <a:lnTo>
                  <a:pt x="124391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4475449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4475515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0" y="1998"/>
                </a:lnTo>
                <a:lnTo>
                  <a:pt x="124393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4475449" y="2668175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4475515" y="2667227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393" y="0"/>
                </a:lnTo>
                <a:lnTo>
                  <a:pt x="124393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3729064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1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3729130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99" y="2076"/>
                </a:lnTo>
                <a:lnTo>
                  <a:pt x="124197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3729064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3729130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296" y="0"/>
                </a:lnTo>
                <a:lnTo>
                  <a:pt x="124197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3977859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1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3977926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99" y="2076"/>
                </a:lnTo>
                <a:lnTo>
                  <a:pt x="124197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3977859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2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3977926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296" y="0"/>
                </a:lnTo>
                <a:lnTo>
                  <a:pt x="124197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4226651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1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4226717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99" y="2076"/>
                </a:lnTo>
                <a:lnTo>
                  <a:pt x="124191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4226651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4226717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391" y="0"/>
                </a:lnTo>
                <a:lnTo>
                  <a:pt x="124191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4475449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4475515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99" y="2076"/>
                </a:lnTo>
                <a:lnTo>
                  <a:pt x="124287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4475449" y="2670212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3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4475515" y="2669226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393" y="0"/>
                </a:lnTo>
                <a:lnTo>
                  <a:pt x="124287" y="20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3729163" y="2672250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7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3729230" y="2671302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99" y="1998"/>
                </a:lnTo>
                <a:lnTo>
                  <a:pt x="123798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3729163" y="2672250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0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3729230" y="267130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097" y="0"/>
                </a:lnTo>
                <a:lnTo>
                  <a:pt x="123798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3977959" y="2672250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7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3978025" y="2671302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299" y="1998"/>
                </a:lnTo>
                <a:lnTo>
                  <a:pt x="123798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3977959" y="2672250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0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3978025" y="267130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097" y="0"/>
                </a:lnTo>
                <a:lnTo>
                  <a:pt x="123798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4226850" y="2672250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7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4226917" y="2671302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99" y="1998"/>
                </a:lnTo>
                <a:lnTo>
                  <a:pt x="123793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4226850" y="2672250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399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4226917" y="267130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3992" y="0"/>
                </a:lnTo>
                <a:lnTo>
                  <a:pt x="123793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4475648" y="2672250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7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4475715" y="2671302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99" y="1998"/>
                </a:lnTo>
                <a:lnTo>
                  <a:pt x="123795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4475648" y="2672250"/>
            <a:ext cx="124460" cy="0"/>
          </a:xfrm>
          <a:custGeom>
            <a:avLst/>
            <a:gdLst/>
            <a:ahLst/>
            <a:cxnLst/>
            <a:rect l="l" t="t" r="r" b="b"/>
            <a:pathLst>
              <a:path w="124460">
                <a:moveTo>
                  <a:pt x="0" y="0"/>
                </a:moveTo>
                <a:lnTo>
                  <a:pt x="1241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4475715" y="2671302"/>
            <a:ext cx="124460" cy="2540"/>
          </a:xfrm>
          <a:custGeom>
            <a:avLst/>
            <a:gdLst/>
            <a:ahLst/>
            <a:cxnLst/>
            <a:rect l="l" t="t" r="r" b="b"/>
            <a:pathLst>
              <a:path w="124460" h="2539">
                <a:moveTo>
                  <a:pt x="0" y="0"/>
                </a:moveTo>
                <a:lnTo>
                  <a:pt x="124088" y="0"/>
                </a:lnTo>
                <a:lnTo>
                  <a:pt x="123795" y="199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3729363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3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3729429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398" y="1999"/>
                </a:lnTo>
                <a:lnTo>
                  <a:pt x="12330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3729363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3729429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599" y="0"/>
                </a:lnTo>
                <a:lnTo>
                  <a:pt x="12330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3978258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2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3978324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299" y="1999"/>
                </a:lnTo>
                <a:lnTo>
                  <a:pt x="12320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3978258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4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3978324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499" y="0"/>
                </a:lnTo>
                <a:lnTo>
                  <a:pt x="12320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4227050" y="2674249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31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4227116" y="2673300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398" y="1999"/>
                </a:lnTo>
                <a:lnTo>
                  <a:pt x="123195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4227050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4227116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593" y="0"/>
                </a:lnTo>
                <a:lnTo>
                  <a:pt x="123195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4475848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2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4475914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398" y="1999"/>
                </a:lnTo>
                <a:lnTo>
                  <a:pt x="12329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4475848" y="2674249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5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4475914" y="2673300"/>
            <a:ext cx="123825" cy="2540"/>
          </a:xfrm>
          <a:custGeom>
            <a:avLst/>
            <a:gdLst/>
            <a:ahLst/>
            <a:cxnLst/>
            <a:rect l="l" t="t" r="r" b="b"/>
            <a:pathLst>
              <a:path w="123825" h="2539">
                <a:moveTo>
                  <a:pt x="0" y="0"/>
                </a:moveTo>
                <a:lnTo>
                  <a:pt x="123596" y="0"/>
                </a:lnTo>
                <a:lnTo>
                  <a:pt x="123290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3729761" y="2676247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3729828" y="2675300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0" y="0"/>
                </a:moveTo>
                <a:lnTo>
                  <a:pt x="498" y="1996"/>
                </a:lnTo>
                <a:lnTo>
                  <a:pt x="122404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3729761" y="2676247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9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3729828" y="2675300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901" y="0"/>
                </a:lnTo>
                <a:lnTo>
                  <a:pt x="122404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3978557" y="2676247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3978623" y="2675300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0" y="0"/>
                </a:moveTo>
                <a:lnTo>
                  <a:pt x="497" y="1996"/>
                </a:lnTo>
                <a:lnTo>
                  <a:pt x="122402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3978557" y="2676247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9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3978623" y="2675300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901" y="0"/>
                </a:lnTo>
                <a:lnTo>
                  <a:pt x="122402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4227448" y="2676247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4227515" y="2675300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0" y="0"/>
                </a:moveTo>
                <a:lnTo>
                  <a:pt x="398" y="1996"/>
                </a:lnTo>
                <a:lnTo>
                  <a:pt x="122410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4227448" y="2676247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7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4227515" y="2675300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796" y="0"/>
                </a:lnTo>
                <a:lnTo>
                  <a:pt x="122410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4476246" y="2676247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4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4476313" y="2675300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0" y="0"/>
                </a:moveTo>
                <a:lnTo>
                  <a:pt x="491" y="1996"/>
                </a:lnTo>
                <a:lnTo>
                  <a:pt x="122400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4476246" y="2676247"/>
            <a:ext cx="123189" cy="0"/>
          </a:xfrm>
          <a:custGeom>
            <a:avLst/>
            <a:gdLst/>
            <a:ahLst/>
            <a:cxnLst/>
            <a:rect l="l" t="t" r="r" b="b"/>
            <a:pathLst>
              <a:path w="123189">
                <a:moveTo>
                  <a:pt x="0" y="0"/>
                </a:moveTo>
                <a:lnTo>
                  <a:pt x="12289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4476313" y="2675300"/>
            <a:ext cx="123189" cy="2540"/>
          </a:xfrm>
          <a:custGeom>
            <a:avLst/>
            <a:gdLst/>
            <a:ahLst/>
            <a:cxnLst/>
            <a:rect l="l" t="t" r="r" b="b"/>
            <a:pathLst>
              <a:path w="123189" h="2539">
                <a:moveTo>
                  <a:pt x="0" y="0"/>
                </a:moveTo>
                <a:lnTo>
                  <a:pt x="122892" y="0"/>
                </a:lnTo>
                <a:lnTo>
                  <a:pt x="122400" y="199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3730260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3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3730326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501" y="1921"/>
                </a:lnTo>
                <a:lnTo>
                  <a:pt x="121307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3730260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3730326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905" y="0"/>
                </a:lnTo>
                <a:lnTo>
                  <a:pt x="121307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3979054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3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3979121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598" y="1921"/>
                </a:lnTo>
                <a:lnTo>
                  <a:pt x="121309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3979054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3979121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905" y="0"/>
                </a:lnTo>
                <a:lnTo>
                  <a:pt x="121309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4227847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4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4227914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600" y="1921"/>
                </a:lnTo>
                <a:lnTo>
                  <a:pt x="121400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4227847" y="2678206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0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4227914" y="2677296"/>
            <a:ext cx="122555" cy="2540"/>
          </a:xfrm>
          <a:custGeom>
            <a:avLst/>
            <a:gdLst/>
            <a:ahLst/>
            <a:cxnLst/>
            <a:rect l="l" t="t" r="r" b="b"/>
            <a:pathLst>
              <a:path w="122554" h="2539">
                <a:moveTo>
                  <a:pt x="0" y="0"/>
                </a:moveTo>
                <a:lnTo>
                  <a:pt x="122012" y="0"/>
                </a:lnTo>
                <a:lnTo>
                  <a:pt x="121400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4476738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3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4476805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505" y="1921"/>
                </a:lnTo>
                <a:lnTo>
                  <a:pt x="121310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4476738" y="2678206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4476805" y="2677296"/>
            <a:ext cx="121920" cy="2540"/>
          </a:xfrm>
          <a:custGeom>
            <a:avLst/>
            <a:gdLst/>
            <a:ahLst/>
            <a:cxnLst/>
            <a:rect l="l" t="t" r="r" b="b"/>
            <a:pathLst>
              <a:path w="121920" h="2539">
                <a:moveTo>
                  <a:pt x="0" y="0"/>
                </a:moveTo>
                <a:lnTo>
                  <a:pt x="121908" y="0"/>
                </a:lnTo>
                <a:lnTo>
                  <a:pt x="121310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3730761" y="268016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3730827" y="2679218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0" y="0"/>
                </a:moveTo>
                <a:lnTo>
                  <a:pt x="696" y="1999"/>
                </a:lnTo>
                <a:lnTo>
                  <a:pt x="120109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3730761" y="268016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80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3730827" y="2679218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806" y="0"/>
                </a:lnTo>
                <a:lnTo>
                  <a:pt x="120109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3979652" y="268016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3979719" y="2679218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0" y="0"/>
                </a:moveTo>
                <a:lnTo>
                  <a:pt x="697" y="1999"/>
                </a:lnTo>
                <a:lnTo>
                  <a:pt x="120109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3979652" y="268016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7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3979719" y="2679218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711" y="0"/>
                </a:lnTo>
                <a:lnTo>
                  <a:pt x="120109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4228448" y="268016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4228514" y="2679218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0" y="0"/>
                </a:moveTo>
                <a:lnTo>
                  <a:pt x="697" y="1999"/>
                </a:lnTo>
                <a:lnTo>
                  <a:pt x="120109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4228448" y="268016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81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4228514" y="2679218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800" y="0"/>
                </a:lnTo>
                <a:lnTo>
                  <a:pt x="120109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4477243" y="2680166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1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4477310" y="2679218"/>
            <a:ext cx="120650" cy="2540"/>
          </a:xfrm>
          <a:custGeom>
            <a:avLst/>
            <a:gdLst/>
            <a:ahLst/>
            <a:cxnLst/>
            <a:rect l="l" t="t" r="r" b="b"/>
            <a:pathLst>
              <a:path w="120650" h="2539">
                <a:moveTo>
                  <a:pt x="0" y="0"/>
                </a:moveTo>
                <a:lnTo>
                  <a:pt x="691" y="1999"/>
                </a:lnTo>
                <a:lnTo>
                  <a:pt x="120101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4477243" y="2680166"/>
            <a:ext cx="121285" cy="0"/>
          </a:xfrm>
          <a:custGeom>
            <a:avLst/>
            <a:gdLst/>
            <a:ahLst/>
            <a:cxnLst/>
            <a:rect l="l" t="t" r="r" b="b"/>
            <a:pathLst>
              <a:path w="121285">
                <a:moveTo>
                  <a:pt x="0" y="0"/>
                </a:moveTo>
                <a:lnTo>
                  <a:pt x="1208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4477310" y="2679218"/>
            <a:ext cx="121285" cy="2540"/>
          </a:xfrm>
          <a:custGeom>
            <a:avLst/>
            <a:gdLst/>
            <a:ahLst/>
            <a:cxnLst/>
            <a:rect l="l" t="t" r="r" b="b"/>
            <a:pathLst>
              <a:path w="121285" h="2539">
                <a:moveTo>
                  <a:pt x="0" y="0"/>
                </a:moveTo>
                <a:lnTo>
                  <a:pt x="120805" y="0"/>
                </a:lnTo>
                <a:lnTo>
                  <a:pt x="120101" y="1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3731459" y="2682127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3731524" y="2681217"/>
            <a:ext cx="118745" cy="2540"/>
          </a:xfrm>
          <a:custGeom>
            <a:avLst/>
            <a:gdLst/>
            <a:ahLst/>
            <a:cxnLst/>
            <a:rect l="l" t="t" r="r" b="b"/>
            <a:pathLst>
              <a:path w="118745" h="2539">
                <a:moveTo>
                  <a:pt x="0" y="0"/>
                </a:moveTo>
                <a:lnTo>
                  <a:pt x="797" y="1921"/>
                </a:lnTo>
                <a:lnTo>
                  <a:pt x="118616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3731459" y="2682127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3731524" y="268121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9412" y="0"/>
                </a:lnTo>
                <a:lnTo>
                  <a:pt x="118616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3980350" y="2682127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3980416" y="2681217"/>
            <a:ext cx="118745" cy="2540"/>
          </a:xfrm>
          <a:custGeom>
            <a:avLst/>
            <a:gdLst/>
            <a:ahLst/>
            <a:cxnLst/>
            <a:rect l="l" t="t" r="r" b="b"/>
            <a:pathLst>
              <a:path w="118745" h="2539">
                <a:moveTo>
                  <a:pt x="0" y="0"/>
                </a:moveTo>
                <a:lnTo>
                  <a:pt x="796" y="1921"/>
                </a:lnTo>
                <a:lnTo>
                  <a:pt x="118615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3980350" y="2682127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3980416" y="268121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9411" y="0"/>
                </a:lnTo>
                <a:lnTo>
                  <a:pt x="118615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4229145" y="2682127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4229212" y="2681217"/>
            <a:ext cx="118745" cy="2540"/>
          </a:xfrm>
          <a:custGeom>
            <a:avLst/>
            <a:gdLst/>
            <a:ahLst/>
            <a:cxnLst/>
            <a:rect l="l" t="t" r="r" b="b"/>
            <a:pathLst>
              <a:path w="118745" h="2539">
                <a:moveTo>
                  <a:pt x="0" y="0"/>
                </a:moveTo>
                <a:lnTo>
                  <a:pt x="796" y="1921"/>
                </a:lnTo>
                <a:lnTo>
                  <a:pt x="118614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4229145" y="2682127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4229212" y="268121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9411" y="0"/>
                </a:lnTo>
                <a:lnTo>
                  <a:pt x="118614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4477934" y="2682127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5">
                <a:moveTo>
                  <a:pt x="0" y="0"/>
                </a:moveTo>
                <a:lnTo>
                  <a:pt x="1186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4478001" y="2681217"/>
            <a:ext cx="118745" cy="2540"/>
          </a:xfrm>
          <a:custGeom>
            <a:avLst/>
            <a:gdLst/>
            <a:ahLst/>
            <a:cxnLst/>
            <a:rect l="l" t="t" r="r" b="b"/>
            <a:pathLst>
              <a:path w="118745" h="2539">
                <a:moveTo>
                  <a:pt x="0" y="0"/>
                </a:moveTo>
                <a:lnTo>
                  <a:pt x="797" y="1921"/>
                </a:lnTo>
                <a:lnTo>
                  <a:pt x="118612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4477934" y="2682127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4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4478001" y="2681217"/>
            <a:ext cx="120014" cy="2540"/>
          </a:xfrm>
          <a:custGeom>
            <a:avLst/>
            <a:gdLst/>
            <a:ahLst/>
            <a:cxnLst/>
            <a:rect l="l" t="t" r="r" b="b"/>
            <a:pathLst>
              <a:path w="120014" h="2539">
                <a:moveTo>
                  <a:pt x="0" y="0"/>
                </a:moveTo>
                <a:lnTo>
                  <a:pt x="119410" y="0"/>
                </a:lnTo>
                <a:lnTo>
                  <a:pt x="118612" y="192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3732255" y="2684049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3732321" y="2683139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0" y="0"/>
                </a:moveTo>
                <a:lnTo>
                  <a:pt x="897" y="1922"/>
                </a:lnTo>
                <a:lnTo>
                  <a:pt x="116922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3732255" y="2684049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8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3732321" y="2683139"/>
            <a:ext cx="118110" cy="2540"/>
          </a:xfrm>
          <a:custGeom>
            <a:avLst/>
            <a:gdLst/>
            <a:ahLst/>
            <a:cxnLst/>
            <a:rect l="l" t="t" r="r" b="b"/>
            <a:pathLst>
              <a:path w="118110" h="2539">
                <a:moveTo>
                  <a:pt x="0" y="0"/>
                </a:moveTo>
                <a:lnTo>
                  <a:pt x="117819" y="0"/>
                </a:lnTo>
                <a:lnTo>
                  <a:pt x="116922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3981146" y="2684049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3981212" y="2683139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0" y="0"/>
                </a:moveTo>
                <a:lnTo>
                  <a:pt x="899" y="1922"/>
                </a:lnTo>
                <a:lnTo>
                  <a:pt x="116922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3981146" y="2684049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8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3981212" y="2683139"/>
            <a:ext cx="118110" cy="2540"/>
          </a:xfrm>
          <a:custGeom>
            <a:avLst/>
            <a:gdLst/>
            <a:ahLst/>
            <a:cxnLst/>
            <a:rect l="l" t="t" r="r" b="b"/>
            <a:pathLst>
              <a:path w="118110" h="2539">
                <a:moveTo>
                  <a:pt x="0" y="0"/>
                </a:moveTo>
                <a:lnTo>
                  <a:pt x="117819" y="0"/>
                </a:lnTo>
                <a:lnTo>
                  <a:pt x="116922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4229941" y="2684049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4230008" y="2683139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0" y="0"/>
                </a:moveTo>
                <a:lnTo>
                  <a:pt x="897" y="1922"/>
                </a:lnTo>
                <a:lnTo>
                  <a:pt x="116927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4229941" y="2684049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81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4230008" y="2683139"/>
            <a:ext cx="118110" cy="2540"/>
          </a:xfrm>
          <a:custGeom>
            <a:avLst/>
            <a:gdLst/>
            <a:ahLst/>
            <a:cxnLst/>
            <a:rect l="l" t="t" r="r" b="b"/>
            <a:pathLst>
              <a:path w="118110" h="2539">
                <a:moveTo>
                  <a:pt x="0" y="0"/>
                </a:moveTo>
                <a:lnTo>
                  <a:pt x="117817" y="0"/>
                </a:lnTo>
                <a:lnTo>
                  <a:pt x="116927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4478732" y="2684049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69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4478798" y="2683139"/>
            <a:ext cx="117475" cy="2540"/>
          </a:xfrm>
          <a:custGeom>
            <a:avLst/>
            <a:gdLst/>
            <a:ahLst/>
            <a:cxnLst/>
            <a:rect l="l" t="t" r="r" b="b"/>
            <a:pathLst>
              <a:path w="117475" h="2539">
                <a:moveTo>
                  <a:pt x="0" y="0"/>
                </a:moveTo>
                <a:lnTo>
                  <a:pt x="903" y="1922"/>
                </a:lnTo>
                <a:lnTo>
                  <a:pt x="116924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4478732" y="2684049"/>
            <a:ext cx="118110" cy="0"/>
          </a:xfrm>
          <a:custGeom>
            <a:avLst/>
            <a:gdLst/>
            <a:ahLst/>
            <a:cxnLst/>
            <a:rect l="l" t="t" r="r" b="b"/>
            <a:pathLst>
              <a:path w="118110">
                <a:moveTo>
                  <a:pt x="0" y="0"/>
                </a:moveTo>
                <a:lnTo>
                  <a:pt x="1178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4478798" y="2683139"/>
            <a:ext cx="118110" cy="2540"/>
          </a:xfrm>
          <a:custGeom>
            <a:avLst/>
            <a:gdLst/>
            <a:ahLst/>
            <a:cxnLst/>
            <a:rect l="l" t="t" r="r" b="b"/>
            <a:pathLst>
              <a:path w="118110" h="2539">
                <a:moveTo>
                  <a:pt x="0" y="0"/>
                </a:moveTo>
                <a:lnTo>
                  <a:pt x="117815" y="0"/>
                </a:lnTo>
                <a:lnTo>
                  <a:pt x="116924" y="1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3733151" y="2685932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3733218" y="2685061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0" y="0"/>
                </a:moveTo>
                <a:lnTo>
                  <a:pt x="995" y="1844"/>
                </a:lnTo>
                <a:lnTo>
                  <a:pt x="115025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3733151" y="2685932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3733218" y="2685061"/>
            <a:ext cx="116205" cy="1905"/>
          </a:xfrm>
          <a:custGeom>
            <a:avLst/>
            <a:gdLst/>
            <a:ahLst/>
            <a:cxnLst/>
            <a:rect l="l" t="t" r="r" b="b"/>
            <a:pathLst>
              <a:path w="116204" h="1905">
                <a:moveTo>
                  <a:pt x="0" y="0"/>
                </a:moveTo>
                <a:lnTo>
                  <a:pt x="116025" y="0"/>
                </a:lnTo>
                <a:lnTo>
                  <a:pt x="115025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3982046" y="2685932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3982112" y="2685061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0" y="0"/>
                </a:moveTo>
                <a:lnTo>
                  <a:pt x="996" y="1844"/>
                </a:lnTo>
                <a:lnTo>
                  <a:pt x="115027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3982046" y="2685932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3982112" y="2685061"/>
            <a:ext cx="116205" cy="1905"/>
          </a:xfrm>
          <a:custGeom>
            <a:avLst/>
            <a:gdLst/>
            <a:ahLst/>
            <a:cxnLst/>
            <a:rect l="l" t="t" r="r" b="b"/>
            <a:pathLst>
              <a:path w="116204" h="1905">
                <a:moveTo>
                  <a:pt x="0" y="0"/>
                </a:moveTo>
                <a:lnTo>
                  <a:pt x="116022" y="0"/>
                </a:lnTo>
                <a:lnTo>
                  <a:pt x="115027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4230839" y="2685932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4230905" y="2685061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0" y="0"/>
                </a:moveTo>
                <a:lnTo>
                  <a:pt x="995" y="1844"/>
                </a:lnTo>
                <a:lnTo>
                  <a:pt x="115020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4230839" y="2685932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4230905" y="2685061"/>
            <a:ext cx="116205" cy="1905"/>
          </a:xfrm>
          <a:custGeom>
            <a:avLst/>
            <a:gdLst/>
            <a:ahLst/>
            <a:cxnLst/>
            <a:rect l="l" t="t" r="r" b="b"/>
            <a:pathLst>
              <a:path w="116204" h="1905">
                <a:moveTo>
                  <a:pt x="0" y="0"/>
                </a:moveTo>
                <a:lnTo>
                  <a:pt x="116030" y="0"/>
                </a:lnTo>
                <a:lnTo>
                  <a:pt x="115020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4479635" y="2685932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0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4479702" y="2685061"/>
            <a:ext cx="115570" cy="1905"/>
          </a:xfrm>
          <a:custGeom>
            <a:avLst/>
            <a:gdLst/>
            <a:ahLst/>
            <a:cxnLst/>
            <a:rect l="l" t="t" r="r" b="b"/>
            <a:pathLst>
              <a:path w="115570" h="1905">
                <a:moveTo>
                  <a:pt x="0" y="0"/>
                </a:moveTo>
                <a:lnTo>
                  <a:pt x="996" y="1844"/>
                </a:lnTo>
                <a:lnTo>
                  <a:pt x="115024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4479635" y="2685932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60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4479702" y="2685061"/>
            <a:ext cx="116205" cy="1905"/>
          </a:xfrm>
          <a:custGeom>
            <a:avLst/>
            <a:gdLst/>
            <a:ahLst/>
            <a:cxnLst/>
            <a:rect l="l" t="t" r="r" b="b"/>
            <a:pathLst>
              <a:path w="116204" h="1905">
                <a:moveTo>
                  <a:pt x="0" y="0"/>
                </a:moveTo>
                <a:lnTo>
                  <a:pt x="116021" y="0"/>
                </a:lnTo>
                <a:lnTo>
                  <a:pt x="115024" y="184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3734147" y="2687778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3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3734213" y="2686906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0" y="0"/>
                </a:moveTo>
                <a:lnTo>
                  <a:pt x="1099" y="1845"/>
                </a:lnTo>
                <a:lnTo>
                  <a:pt x="112935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3734147" y="2687778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40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3734213" y="2686906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4030" y="0"/>
                </a:lnTo>
                <a:lnTo>
                  <a:pt x="112935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3983042" y="2687778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3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3983109" y="2686906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0" y="0"/>
                </a:moveTo>
                <a:lnTo>
                  <a:pt x="1095" y="1845"/>
                </a:lnTo>
                <a:lnTo>
                  <a:pt x="112933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3983042" y="2687778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40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3983109" y="2686906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4030" y="0"/>
                </a:lnTo>
                <a:lnTo>
                  <a:pt x="112933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4231834" y="2687778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3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4231900" y="2686906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0" y="0"/>
                </a:moveTo>
                <a:lnTo>
                  <a:pt x="1099" y="1845"/>
                </a:lnTo>
                <a:lnTo>
                  <a:pt x="112935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4231834" y="2687778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40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4231900" y="2686906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4024" y="0"/>
                </a:lnTo>
                <a:lnTo>
                  <a:pt x="112935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4480632" y="2687778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29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4480698" y="2686906"/>
            <a:ext cx="113030" cy="1905"/>
          </a:xfrm>
          <a:custGeom>
            <a:avLst/>
            <a:gdLst/>
            <a:ahLst/>
            <a:cxnLst/>
            <a:rect l="l" t="t" r="r" b="b"/>
            <a:pathLst>
              <a:path w="113029" h="1905">
                <a:moveTo>
                  <a:pt x="0" y="0"/>
                </a:moveTo>
                <a:lnTo>
                  <a:pt x="1089" y="1845"/>
                </a:lnTo>
                <a:lnTo>
                  <a:pt x="112924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4480632" y="2687778"/>
            <a:ext cx="114300" cy="0"/>
          </a:xfrm>
          <a:custGeom>
            <a:avLst/>
            <a:gdLst/>
            <a:ahLst/>
            <a:cxnLst/>
            <a:rect l="l" t="t" r="r" b="b"/>
            <a:pathLst>
              <a:path w="114300">
                <a:moveTo>
                  <a:pt x="0" y="0"/>
                </a:moveTo>
                <a:lnTo>
                  <a:pt x="1140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4480698" y="2686906"/>
            <a:ext cx="114300" cy="1905"/>
          </a:xfrm>
          <a:custGeom>
            <a:avLst/>
            <a:gdLst/>
            <a:ahLst/>
            <a:cxnLst/>
            <a:rect l="l" t="t" r="r" b="b"/>
            <a:pathLst>
              <a:path w="114300" h="1905">
                <a:moveTo>
                  <a:pt x="0" y="0"/>
                </a:moveTo>
                <a:lnTo>
                  <a:pt x="114027" y="0"/>
                </a:lnTo>
                <a:lnTo>
                  <a:pt x="112924" y="1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3735246" y="2689583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3735313" y="2688752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0" y="0"/>
                </a:moveTo>
                <a:lnTo>
                  <a:pt x="1194" y="1765"/>
                </a:lnTo>
                <a:lnTo>
                  <a:pt x="110640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3735246" y="2689583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3735313" y="2688752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1836" y="0"/>
                </a:lnTo>
                <a:lnTo>
                  <a:pt x="110640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3984137" y="2689583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4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3984204" y="2688752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0" y="0"/>
                </a:moveTo>
                <a:lnTo>
                  <a:pt x="1196" y="1765"/>
                </a:lnTo>
                <a:lnTo>
                  <a:pt x="110640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3984137" y="2689583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3984204" y="2688752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1838" y="0"/>
                </a:lnTo>
                <a:lnTo>
                  <a:pt x="110640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4232933" y="2689583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4232999" y="2688752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0" y="0"/>
                </a:moveTo>
                <a:lnTo>
                  <a:pt x="1194" y="1765"/>
                </a:lnTo>
                <a:lnTo>
                  <a:pt x="110640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4232933" y="2689583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4232999" y="2688752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1836" y="0"/>
                </a:lnTo>
                <a:lnTo>
                  <a:pt x="110640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4481722" y="2689583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6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4481788" y="2688752"/>
            <a:ext cx="111125" cy="1905"/>
          </a:xfrm>
          <a:custGeom>
            <a:avLst/>
            <a:gdLst/>
            <a:ahLst/>
            <a:cxnLst/>
            <a:rect l="l" t="t" r="r" b="b"/>
            <a:pathLst>
              <a:path w="111125" h="1905">
                <a:moveTo>
                  <a:pt x="0" y="0"/>
                </a:moveTo>
                <a:lnTo>
                  <a:pt x="1196" y="1765"/>
                </a:lnTo>
                <a:lnTo>
                  <a:pt x="110638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4481722" y="2689583"/>
            <a:ext cx="112395" cy="0"/>
          </a:xfrm>
          <a:custGeom>
            <a:avLst/>
            <a:gdLst/>
            <a:ahLst/>
            <a:cxnLst/>
            <a:rect l="l" t="t" r="r" b="b"/>
            <a:pathLst>
              <a:path w="112395">
                <a:moveTo>
                  <a:pt x="0" y="0"/>
                </a:moveTo>
                <a:lnTo>
                  <a:pt x="11183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4481788" y="2688752"/>
            <a:ext cx="112395" cy="1905"/>
          </a:xfrm>
          <a:custGeom>
            <a:avLst/>
            <a:gdLst/>
            <a:ahLst/>
            <a:cxnLst/>
            <a:rect l="l" t="t" r="r" b="b"/>
            <a:pathLst>
              <a:path w="112395" h="1905">
                <a:moveTo>
                  <a:pt x="0" y="0"/>
                </a:moveTo>
                <a:lnTo>
                  <a:pt x="111834" y="0"/>
                </a:lnTo>
                <a:lnTo>
                  <a:pt x="110638" y="176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3736441" y="269135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3736507" y="2690518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0" y="0"/>
                </a:moveTo>
                <a:lnTo>
                  <a:pt x="1295" y="1767"/>
                </a:lnTo>
                <a:lnTo>
                  <a:pt x="108150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3736441" y="2691350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4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3736507" y="2690518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9445" y="0"/>
                </a:lnTo>
                <a:lnTo>
                  <a:pt x="108150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3985333" y="269135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4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3985400" y="2690518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0" y="0"/>
                </a:moveTo>
                <a:lnTo>
                  <a:pt x="1298" y="1767"/>
                </a:lnTo>
                <a:lnTo>
                  <a:pt x="108149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3985333" y="2691350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4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3985400" y="2690518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9443" y="0"/>
                </a:lnTo>
                <a:lnTo>
                  <a:pt x="108149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4234129" y="269135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5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4234194" y="2690518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0" y="0"/>
                </a:moveTo>
                <a:lnTo>
                  <a:pt x="1295" y="1767"/>
                </a:lnTo>
                <a:lnTo>
                  <a:pt x="1081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4234129" y="2691350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44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4234194" y="2690518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9445" y="0"/>
                </a:lnTo>
                <a:lnTo>
                  <a:pt x="1081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4482918" y="269135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15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4482984" y="2690518"/>
            <a:ext cx="108585" cy="1905"/>
          </a:xfrm>
          <a:custGeom>
            <a:avLst/>
            <a:gdLst/>
            <a:ahLst/>
            <a:cxnLst/>
            <a:rect l="l" t="t" r="r" b="b"/>
            <a:pathLst>
              <a:path w="108585" h="1905">
                <a:moveTo>
                  <a:pt x="0" y="0"/>
                </a:moveTo>
                <a:lnTo>
                  <a:pt x="1302" y="1767"/>
                </a:lnTo>
                <a:lnTo>
                  <a:pt x="108153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4482918" y="2691350"/>
            <a:ext cx="109855" cy="0"/>
          </a:xfrm>
          <a:custGeom>
            <a:avLst/>
            <a:gdLst/>
            <a:ahLst/>
            <a:cxnLst/>
            <a:rect l="l" t="t" r="r" b="b"/>
            <a:pathLst>
              <a:path w="109854">
                <a:moveTo>
                  <a:pt x="0" y="0"/>
                </a:moveTo>
                <a:lnTo>
                  <a:pt x="10944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4482984" y="2690518"/>
            <a:ext cx="109855" cy="1905"/>
          </a:xfrm>
          <a:custGeom>
            <a:avLst/>
            <a:gdLst/>
            <a:ahLst/>
            <a:cxnLst/>
            <a:rect l="l" t="t" r="r" b="b"/>
            <a:pathLst>
              <a:path w="109854" h="1905">
                <a:moveTo>
                  <a:pt x="0" y="0"/>
                </a:moveTo>
                <a:lnTo>
                  <a:pt x="109442" y="0"/>
                </a:lnTo>
                <a:lnTo>
                  <a:pt x="108153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3737737" y="2693118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5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3737803" y="2692285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0" y="0"/>
                </a:moveTo>
                <a:lnTo>
                  <a:pt x="1394" y="1767"/>
                </a:lnTo>
                <a:lnTo>
                  <a:pt x="1054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3737737" y="269311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3737803" y="2692285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6855" y="0"/>
                </a:lnTo>
                <a:lnTo>
                  <a:pt x="1054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3986632" y="2693118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5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3986698" y="2692285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0" y="0"/>
                </a:moveTo>
                <a:lnTo>
                  <a:pt x="1394" y="1767"/>
                </a:lnTo>
                <a:lnTo>
                  <a:pt x="1054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3986632" y="269311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3986698" y="2692285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6851" y="0"/>
                </a:lnTo>
                <a:lnTo>
                  <a:pt x="105456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4235424" y="2693118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4235490" y="2692285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0" y="0"/>
                </a:moveTo>
                <a:lnTo>
                  <a:pt x="1394" y="1767"/>
                </a:lnTo>
                <a:lnTo>
                  <a:pt x="105451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4235424" y="269311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4235490" y="2692285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6860" y="0"/>
                </a:lnTo>
                <a:lnTo>
                  <a:pt x="105451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4484220" y="2693118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5">
                <a:moveTo>
                  <a:pt x="0" y="0"/>
                </a:moveTo>
                <a:lnTo>
                  <a:pt x="1054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4484287" y="2692285"/>
            <a:ext cx="106045" cy="1905"/>
          </a:xfrm>
          <a:custGeom>
            <a:avLst/>
            <a:gdLst/>
            <a:ahLst/>
            <a:cxnLst/>
            <a:rect l="l" t="t" r="r" b="b"/>
            <a:pathLst>
              <a:path w="106045" h="1905">
                <a:moveTo>
                  <a:pt x="0" y="0"/>
                </a:moveTo>
                <a:lnTo>
                  <a:pt x="1395" y="1767"/>
                </a:lnTo>
                <a:lnTo>
                  <a:pt x="105455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4484220" y="2693118"/>
            <a:ext cx="107314" cy="0"/>
          </a:xfrm>
          <a:custGeom>
            <a:avLst/>
            <a:gdLst/>
            <a:ahLst/>
            <a:cxnLst/>
            <a:rect l="l" t="t" r="r" b="b"/>
            <a:pathLst>
              <a:path w="107314">
                <a:moveTo>
                  <a:pt x="0" y="0"/>
                </a:moveTo>
                <a:lnTo>
                  <a:pt x="1068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4484287" y="2692285"/>
            <a:ext cx="107314" cy="1905"/>
          </a:xfrm>
          <a:custGeom>
            <a:avLst/>
            <a:gdLst/>
            <a:ahLst/>
            <a:cxnLst/>
            <a:rect l="l" t="t" r="r" b="b"/>
            <a:pathLst>
              <a:path w="107314" h="1905">
                <a:moveTo>
                  <a:pt x="0" y="0"/>
                </a:moveTo>
                <a:lnTo>
                  <a:pt x="106851" y="0"/>
                </a:lnTo>
                <a:lnTo>
                  <a:pt x="105455" y="17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3739131" y="2694810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5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3739197" y="2694053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0" y="0"/>
                </a:moveTo>
                <a:lnTo>
                  <a:pt x="1497" y="1615"/>
                </a:lnTo>
                <a:lnTo>
                  <a:pt x="102569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3739131" y="2694810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6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3739197" y="2694053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4062" y="0"/>
                </a:lnTo>
                <a:lnTo>
                  <a:pt x="102569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3988026" y="2694810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5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3988093" y="2694053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0" y="0"/>
                </a:moveTo>
                <a:lnTo>
                  <a:pt x="1394" y="1615"/>
                </a:lnTo>
                <a:lnTo>
                  <a:pt x="102565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3988026" y="2694810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6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3988093" y="2694053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4062" y="0"/>
                </a:lnTo>
                <a:lnTo>
                  <a:pt x="102565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4236818" y="2694810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5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4236884" y="2694053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0" y="0"/>
                </a:moveTo>
                <a:lnTo>
                  <a:pt x="1497" y="1615"/>
                </a:lnTo>
                <a:lnTo>
                  <a:pt x="102569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4236818" y="2694810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5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4236884" y="2694053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4057" y="0"/>
                </a:lnTo>
                <a:lnTo>
                  <a:pt x="102569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4485616" y="2694810"/>
            <a:ext cx="102870" cy="0"/>
          </a:xfrm>
          <a:custGeom>
            <a:avLst/>
            <a:gdLst/>
            <a:ahLst/>
            <a:cxnLst/>
            <a:rect l="l" t="t" r="r" b="b"/>
            <a:pathLst>
              <a:path w="102870">
                <a:moveTo>
                  <a:pt x="0" y="0"/>
                </a:moveTo>
                <a:lnTo>
                  <a:pt x="10255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4485682" y="2694053"/>
            <a:ext cx="102870" cy="1905"/>
          </a:xfrm>
          <a:custGeom>
            <a:avLst/>
            <a:gdLst/>
            <a:ahLst/>
            <a:cxnLst/>
            <a:rect l="l" t="t" r="r" b="b"/>
            <a:pathLst>
              <a:path w="102870" h="1905">
                <a:moveTo>
                  <a:pt x="0" y="0"/>
                </a:moveTo>
                <a:lnTo>
                  <a:pt x="1488" y="1615"/>
                </a:lnTo>
                <a:lnTo>
                  <a:pt x="102558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4485616" y="2694810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>
                <a:moveTo>
                  <a:pt x="0" y="0"/>
                </a:moveTo>
                <a:lnTo>
                  <a:pt x="1040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4485682" y="2694053"/>
            <a:ext cx="104139" cy="1905"/>
          </a:xfrm>
          <a:custGeom>
            <a:avLst/>
            <a:gdLst/>
            <a:ahLst/>
            <a:cxnLst/>
            <a:rect l="l" t="t" r="r" b="b"/>
            <a:pathLst>
              <a:path w="104139" h="1905">
                <a:moveTo>
                  <a:pt x="0" y="0"/>
                </a:moveTo>
                <a:lnTo>
                  <a:pt x="104060" y="0"/>
                </a:lnTo>
                <a:lnTo>
                  <a:pt x="102558" y="1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3740629" y="2696463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57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3740695" y="2695668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0" y="0"/>
                </a:moveTo>
                <a:lnTo>
                  <a:pt x="1593" y="1690"/>
                </a:lnTo>
                <a:lnTo>
                  <a:pt x="99577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3740629" y="2696463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7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3740695" y="2695668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101071" y="0"/>
                </a:lnTo>
                <a:lnTo>
                  <a:pt x="99577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3989420" y="2696463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57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3989487" y="2695668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0" y="0"/>
                </a:moveTo>
                <a:lnTo>
                  <a:pt x="1593" y="1690"/>
                </a:lnTo>
                <a:lnTo>
                  <a:pt x="99577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3989420" y="2696463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17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3989487" y="2695668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101170" y="0"/>
                </a:lnTo>
                <a:lnTo>
                  <a:pt x="99577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4238316" y="2696463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47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4238382" y="2695668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0" y="0"/>
                </a:moveTo>
                <a:lnTo>
                  <a:pt x="1593" y="1690"/>
                </a:lnTo>
                <a:lnTo>
                  <a:pt x="99476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4238316" y="2696463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7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4238382" y="2695668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101071" y="0"/>
                </a:lnTo>
                <a:lnTo>
                  <a:pt x="99476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4487104" y="2696463"/>
            <a:ext cx="99695" cy="0"/>
          </a:xfrm>
          <a:custGeom>
            <a:avLst/>
            <a:gdLst/>
            <a:ahLst/>
            <a:cxnLst/>
            <a:rect l="l" t="t" r="r" b="b"/>
            <a:pathLst>
              <a:path w="99695">
                <a:moveTo>
                  <a:pt x="0" y="0"/>
                </a:moveTo>
                <a:lnTo>
                  <a:pt x="9958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4487171" y="2695668"/>
            <a:ext cx="99695" cy="1905"/>
          </a:xfrm>
          <a:custGeom>
            <a:avLst/>
            <a:gdLst/>
            <a:ahLst/>
            <a:cxnLst/>
            <a:rect l="l" t="t" r="r" b="b"/>
            <a:pathLst>
              <a:path w="99695" h="1905">
                <a:moveTo>
                  <a:pt x="0" y="0"/>
                </a:moveTo>
                <a:lnTo>
                  <a:pt x="1594" y="1690"/>
                </a:lnTo>
                <a:lnTo>
                  <a:pt x="99581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4487104" y="2696463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0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4487171" y="2695668"/>
            <a:ext cx="101600" cy="1905"/>
          </a:xfrm>
          <a:custGeom>
            <a:avLst/>
            <a:gdLst/>
            <a:ahLst/>
            <a:cxnLst/>
            <a:rect l="l" t="t" r="r" b="b"/>
            <a:pathLst>
              <a:path w="101600" h="1905">
                <a:moveTo>
                  <a:pt x="0" y="0"/>
                </a:moveTo>
                <a:lnTo>
                  <a:pt x="101069" y="0"/>
                </a:lnTo>
                <a:lnTo>
                  <a:pt x="99581" y="169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3742222" y="2698077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3742289" y="2697359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0" y="0"/>
                </a:moveTo>
                <a:lnTo>
                  <a:pt x="1693" y="1538"/>
                </a:lnTo>
                <a:lnTo>
                  <a:pt x="96286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3742222" y="2698077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98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3742289" y="2697359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7984" y="0"/>
                </a:lnTo>
                <a:lnTo>
                  <a:pt x="96286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3991014" y="2698077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3991080" y="2697359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0" y="0"/>
                </a:moveTo>
                <a:lnTo>
                  <a:pt x="1697" y="1538"/>
                </a:lnTo>
                <a:lnTo>
                  <a:pt x="96290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3991014" y="2698077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98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3991080" y="2697359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7984" y="0"/>
                </a:lnTo>
                <a:lnTo>
                  <a:pt x="96290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4239909" y="2698077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4239975" y="2697359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0" y="0"/>
                </a:moveTo>
                <a:lnTo>
                  <a:pt x="1593" y="1538"/>
                </a:lnTo>
                <a:lnTo>
                  <a:pt x="96288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4239909" y="2698077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8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4239975" y="2697359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7883" y="0"/>
                </a:lnTo>
                <a:lnTo>
                  <a:pt x="96288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4488699" y="2698077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28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4488765" y="2697359"/>
            <a:ext cx="96520" cy="1905"/>
          </a:xfrm>
          <a:custGeom>
            <a:avLst/>
            <a:gdLst/>
            <a:ahLst/>
            <a:cxnLst/>
            <a:rect l="l" t="t" r="r" b="b"/>
            <a:pathLst>
              <a:path w="96520" h="1905">
                <a:moveTo>
                  <a:pt x="0" y="0"/>
                </a:moveTo>
                <a:lnTo>
                  <a:pt x="1594" y="1538"/>
                </a:lnTo>
                <a:lnTo>
                  <a:pt x="96298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4488699" y="2698077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>
                <a:moveTo>
                  <a:pt x="0" y="0"/>
                </a:moveTo>
                <a:lnTo>
                  <a:pt x="979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4488765" y="2697359"/>
            <a:ext cx="98425" cy="1905"/>
          </a:xfrm>
          <a:custGeom>
            <a:avLst/>
            <a:gdLst/>
            <a:ahLst/>
            <a:cxnLst/>
            <a:rect l="l" t="t" r="r" b="b"/>
            <a:pathLst>
              <a:path w="98425" h="1905">
                <a:moveTo>
                  <a:pt x="0" y="0"/>
                </a:moveTo>
                <a:lnTo>
                  <a:pt x="97986" y="0"/>
                </a:lnTo>
                <a:lnTo>
                  <a:pt x="96298" y="153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3743915" y="269961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9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3743981" y="2698898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0" y="0"/>
                </a:moveTo>
                <a:lnTo>
                  <a:pt x="1697" y="1537"/>
                </a:lnTo>
                <a:lnTo>
                  <a:pt x="92900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3743915" y="2699615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5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3743981" y="2698898"/>
            <a:ext cx="94615" cy="1905"/>
          </a:xfrm>
          <a:custGeom>
            <a:avLst/>
            <a:gdLst/>
            <a:ahLst/>
            <a:cxnLst/>
            <a:rect l="l" t="t" r="r" b="b"/>
            <a:pathLst>
              <a:path w="94614" h="1905">
                <a:moveTo>
                  <a:pt x="0" y="0"/>
                </a:moveTo>
                <a:lnTo>
                  <a:pt x="94593" y="0"/>
                </a:lnTo>
                <a:lnTo>
                  <a:pt x="92900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3992711" y="269961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8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3992777" y="2698898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0" y="0"/>
                </a:moveTo>
                <a:lnTo>
                  <a:pt x="1693" y="1537"/>
                </a:lnTo>
                <a:lnTo>
                  <a:pt x="92896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3992711" y="2699615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5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3992777" y="2698898"/>
            <a:ext cx="94615" cy="1905"/>
          </a:xfrm>
          <a:custGeom>
            <a:avLst/>
            <a:gdLst/>
            <a:ahLst/>
            <a:cxnLst/>
            <a:rect l="l" t="t" r="r" b="b"/>
            <a:pathLst>
              <a:path w="94614" h="1905">
                <a:moveTo>
                  <a:pt x="0" y="0"/>
                </a:moveTo>
                <a:lnTo>
                  <a:pt x="94593" y="0"/>
                </a:lnTo>
                <a:lnTo>
                  <a:pt x="92896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4241502" y="269961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29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4241569" y="2698898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0" y="0"/>
                </a:moveTo>
                <a:lnTo>
                  <a:pt x="1796" y="1537"/>
                </a:lnTo>
                <a:lnTo>
                  <a:pt x="92900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4241502" y="2699615"/>
            <a:ext cx="95250" cy="0"/>
          </a:xfrm>
          <a:custGeom>
            <a:avLst/>
            <a:gdLst/>
            <a:ahLst/>
            <a:cxnLst/>
            <a:rect l="l" t="t" r="r" b="b"/>
            <a:pathLst>
              <a:path w="95250">
                <a:moveTo>
                  <a:pt x="0" y="0"/>
                </a:moveTo>
                <a:lnTo>
                  <a:pt x="946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4241569" y="2698898"/>
            <a:ext cx="95250" cy="1905"/>
          </a:xfrm>
          <a:custGeom>
            <a:avLst/>
            <a:gdLst/>
            <a:ahLst/>
            <a:cxnLst/>
            <a:rect l="l" t="t" r="r" b="b"/>
            <a:pathLst>
              <a:path w="95250" h="1905">
                <a:moveTo>
                  <a:pt x="0" y="0"/>
                </a:moveTo>
                <a:lnTo>
                  <a:pt x="94694" y="0"/>
                </a:lnTo>
                <a:lnTo>
                  <a:pt x="92900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4490294" y="269961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4490360" y="2698898"/>
            <a:ext cx="93345" cy="1905"/>
          </a:xfrm>
          <a:custGeom>
            <a:avLst/>
            <a:gdLst/>
            <a:ahLst/>
            <a:cxnLst/>
            <a:rect l="l" t="t" r="r" b="b"/>
            <a:pathLst>
              <a:path w="93345" h="1905">
                <a:moveTo>
                  <a:pt x="0" y="0"/>
                </a:moveTo>
                <a:lnTo>
                  <a:pt x="1794" y="1537"/>
                </a:lnTo>
                <a:lnTo>
                  <a:pt x="93002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4490294" y="2699615"/>
            <a:ext cx="95250" cy="0"/>
          </a:xfrm>
          <a:custGeom>
            <a:avLst/>
            <a:gdLst/>
            <a:ahLst/>
            <a:cxnLst/>
            <a:rect l="l" t="t" r="r" b="b"/>
            <a:pathLst>
              <a:path w="95250">
                <a:moveTo>
                  <a:pt x="0" y="0"/>
                </a:moveTo>
                <a:lnTo>
                  <a:pt x="946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4490360" y="2698898"/>
            <a:ext cx="95250" cy="1905"/>
          </a:xfrm>
          <a:custGeom>
            <a:avLst/>
            <a:gdLst/>
            <a:ahLst/>
            <a:cxnLst/>
            <a:rect l="l" t="t" r="r" b="b"/>
            <a:pathLst>
              <a:path w="95250" h="1905">
                <a:moveTo>
                  <a:pt x="0" y="0"/>
                </a:moveTo>
                <a:lnTo>
                  <a:pt x="94704" y="0"/>
                </a:lnTo>
                <a:lnTo>
                  <a:pt x="93002" y="153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3745612" y="2701114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3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3745679" y="2700435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0" y="0"/>
                </a:moveTo>
                <a:lnTo>
                  <a:pt x="1792" y="1460"/>
                </a:lnTo>
                <a:lnTo>
                  <a:pt x="89311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3745612" y="2701114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2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3745679" y="2700435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91203" y="0"/>
                </a:lnTo>
                <a:lnTo>
                  <a:pt x="89311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3994404" y="2701114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4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3994470" y="2700435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0" y="0"/>
                </a:moveTo>
                <a:lnTo>
                  <a:pt x="1896" y="1460"/>
                </a:lnTo>
                <a:lnTo>
                  <a:pt x="89410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3994404" y="2701114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2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3994470" y="2700435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91203" y="0"/>
                </a:lnTo>
                <a:lnTo>
                  <a:pt x="89410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4243299" y="2701114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3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4243366" y="2700435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0" y="0"/>
                </a:moveTo>
                <a:lnTo>
                  <a:pt x="1792" y="1460"/>
                </a:lnTo>
                <a:lnTo>
                  <a:pt x="89309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4243299" y="2701114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1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4243366" y="2700435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91103" y="0"/>
                </a:lnTo>
                <a:lnTo>
                  <a:pt x="89309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4492088" y="2701114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3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4492154" y="2700435"/>
            <a:ext cx="89535" cy="1905"/>
          </a:xfrm>
          <a:custGeom>
            <a:avLst/>
            <a:gdLst/>
            <a:ahLst/>
            <a:cxnLst/>
            <a:rect l="l" t="t" r="r" b="b"/>
            <a:pathLst>
              <a:path w="89535" h="1905">
                <a:moveTo>
                  <a:pt x="0" y="0"/>
                </a:moveTo>
                <a:lnTo>
                  <a:pt x="1794" y="1460"/>
                </a:lnTo>
                <a:lnTo>
                  <a:pt x="89308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4492088" y="2701114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2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4492154" y="2700435"/>
            <a:ext cx="91440" cy="1905"/>
          </a:xfrm>
          <a:custGeom>
            <a:avLst/>
            <a:gdLst/>
            <a:ahLst/>
            <a:cxnLst/>
            <a:rect l="l" t="t" r="r" b="b"/>
            <a:pathLst>
              <a:path w="91439" h="1905">
                <a:moveTo>
                  <a:pt x="0" y="0"/>
                </a:moveTo>
                <a:lnTo>
                  <a:pt x="91208" y="0"/>
                </a:lnTo>
                <a:lnTo>
                  <a:pt x="89308" y="146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3747405" y="2701844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892" y="1384"/>
                </a:lnTo>
                <a:lnTo>
                  <a:pt x="85621" y="13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3747472" y="2701895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892" y="1384"/>
                </a:lnTo>
                <a:lnTo>
                  <a:pt x="85621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3747405" y="2702536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5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3747472" y="2701895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7518" y="0"/>
                </a:lnTo>
                <a:lnTo>
                  <a:pt x="85621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3996301" y="2701844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892" y="1384"/>
                </a:lnTo>
                <a:lnTo>
                  <a:pt x="85522" y="13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3996367" y="2701895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892" y="1384"/>
                </a:lnTo>
                <a:lnTo>
                  <a:pt x="85522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3996301" y="2702536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5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3996367" y="2701895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7514" y="0"/>
                </a:lnTo>
                <a:lnTo>
                  <a:pt x="85522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4245092" y="2701844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892" y="1384"/>
                </a:lnTo>
                <a:lnTo>
                  <a:pt x="85616" y="13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4245158" y="2701895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892" y="1384"/>
                </a:lnTo>
                <a:lnTo>
                  <a:pt x="85616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4245092" y="2702536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5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4245158" y="2701895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7516" y="0"/>
                </a:lnTo>
                <a:lnTo>
                  <a:pt x="85616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4493882" y="2701844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900" y="1384"/>
                </a:lnTo>
                <a:lnTo>
                  <a:pt x="85627" y="13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4493948" y="2701895"/>
            <a:ext cx="85725" cy="1905"/>
          </a:xfrm>
          <a:custGeom>
            <a:avLst/>
            <a:gdLst/>
            <a:ahLst/>
            <a:cxnLst/>
            <a:rect l="l" t="t" r="r" b="b"/>
            <a:pathLst>
              <a:path w="85725" h="1905">
                <a:moveTo>
                  <a:pt x="0" y="0"/>
                </a:moveTo>
                <a:lnTo>
                  <a:pt x="1900" y="1384"/>
                </a:lnTo>
                <a:lnTo>
                  <a:pt x="85627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4493882" y="2702536"/>
            <a:ext cx="87630" cy="0"/>
          </a:xfrm>
          <a:custGeom>
            <a:avLst/>
            <a:gdLst/>
            <a:ahLst/>
            <a:cxnLst/>
            <a:rect l="l" t="t" r="r" b="b"/>
            <a:pathLst>
              <a:path w="87629">
                <a:moveTo>
                  <a:pt x="0" y="0"/>
                </a:moveTo>
                <a:lnTo>
                  <a:pt x="875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4493948" y="2701895"/>
            <a:ext cx="87630" cy="1905"/>
          </a:xfrm>
          <a:custGeom>
            <a:avLst/>
            <a:gdLst/>
            <a:ahLst/>
            <a:cxnLst/>
            <a:rect l="l" t="t" r="r" b="b"/>
            <a:pathLst>
              <a:path w="87629" h="1905">
                <a:moveTo>
                  <a:pt x="0" y="0"/>
                </a:moveTo>
                <a:lnTo>
                  <a:pt x="87514" y="0"/>
                </a:lnTo>
                <a:lnTo>
                  <a:pt x="85627" y="138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3749298" y="2703228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4" y="1303"/>
                </a:lnTo>
                <a:lnTo>
                  <a:pt x="81737" y="130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3749364" y="2703280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4" y="1303"/>
                </a:lnTo>
                <a:lnTo>
                  <a:pt x="81737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3749298" y="2703228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3729" y="0"/>
                </a:moveTo>
                <a:lnTo>
                  <a:pt x="0" y="0"/>
                </a:lnTo>
                <a:lnTo>
                  <a:pt x="81737" y="1303"/>
                </a:lnTo>
                <a:lnTo>
                  <a:pt x="837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3749364" y="2703280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3729" y="0"/>
                </a:lnTo>
                <a:lnTo>
                  <a:pt x="81737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3998193" y="2703228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2" y="1303"/>
                </a:lnTo>
                <a:lnTo>
                  <a:pt x="81734" y="130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3998259" y="2703280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2" y="1303"/>
                </a:lnTo>
                <a:lnTo>
                  <a:pt x="81734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3998193" y="2703228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3629" y="0"/>
                </a:moveTo>
                <a:lnTo>
                  <a:pt x="0" y="0"/>
                </a:lnTo>
                <a:lnTo>
                  <a:pt x="81734" y="1303"/>
                </a:lnTo>
                <a:lnTo>
                  <a:pt x="836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3998259" y="2703280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3629" y="0"/>
                </a:lnTo>
                <a:lnTo>
                  <a:pt x="81734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4246984" y="2703228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4" y="1303"/>
                </a:lnTo>
                <a:lnTo>
                  <a:pt x="81743" y="130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4247051" y="2703280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4" y="1303"/>
                </a:lnTo>
                <a:lnTo>
                  <a:pt x="81730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4246984" y="2703228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3723" y="0"/>
                </a:moveTo>
                <a:lnTo>
                  <a:pt x="0" y="0"/>
                </a:lnTo>
                <a:lnTo>
                  <a:pt x="81743" y="1303"/>
                </a:lnTo>
                <a:lnTo>
                  <a:pt x="837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4247051" y="2703280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3723" y="0"/>
                </a:lnTo>
                <a:lnTo>
                  <a:pt x="81730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4495783" y="2703228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3" y="1303"/>
                </a:lnTo>
                <a:lnTo>
                  <a:pt x="81733" y="130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4495849" y="2703280"/>
            <a:ext cx="81915" cy="1905"/>
          </a:xfrm>
          <a:custGeom>
            <a:avLst/>
            <a:gdLst/>
            <a:ahLst/>
            <a:cxnLst/>
            <a:rect l="l" t="t" r="r" b="b"/>
            <a:pathLst>
              <a:path w="81914" h="1905">
                <a:moveTo>
                  <a:pt x="0" y="0"/>
                </a:moveTo>
                <a:lnTo>
                  <a:pt x="1993" y="1303"/>
                </a:lnTo>
                <a:lnTo>
                  <a:pt x="81733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4495783" y="2703228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83726" y="0"/>
                </a:moveTo>
                <a:lnTo>
                  <a:pt x="0" y="0"/>
                </a:lnTo>
                <a:lnTo>
                  <a:pt x="81733" y="1303"/>
                </a:lnTo>
                <a:lnTo>
                  <a:pt x="837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4495849" y="2703280"/>
            <a:ext cx="83820" cy="1905"/>
          </a:xfrm>
          <a:custGeom>
            <a:avLst/>
            <a:gdLst/>
            <a:ahLst/>
            <a:cxnLst/>
            <a:rect l="l" t="t" r="r" b="b"/>
            <a:pathLst>
              <a:path w="83820" h="1905">
                <a:moveTo>
                  <a:pt x="0" y="0"/>
                </a:moveTo>
                <a:lnTo>
                  <a:pt x="83726" y="0"/>
                </a:lnTo>
                <a:lnTo>
                  <a:pt x="81733" y="130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3751292" y="2704532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2091" y="1230"/>
                </a:lnTo>
                <a:lnTo>
                  <a:pt x="77747" y="123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3751359" y="270458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2091" y="1230"/>
                </a:lnTo>
                <a:lnTo>
                  <a:pt x="77747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3751292" y="2704532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79742" y="0"/>
                </a:moveTo>
                <a:lnTo>
                  <a:pt x="0" y="0"/>
                </a:lnTo>
                <a:lnTo>
                  <a:pt x="77747" y="1230"/>
                </a:lnTo>
                <a:lnTo>
                  <a:pt x="797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3751359" y="2704583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0" y="0"/>
                </a:moveTo>
                <a:lnTo>
                  <a:pt x="79742" y="0"/>
                </a:lnTo>
                <a:lnTo>
                  <a:pt x="77747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4000185" y="2704532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1994" y="1230"/>
                </a:lnTo>
                <a:lnTo>
                  <a:pt x="77650" y="123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4000251" y="270458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1994" y="1230"/>
                </a:lnTo>
                <a:lnTo>
                  <a:pt x="77650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4000185" y="2704532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79742" y="0"/>
                </a:moveTo>
                <a:lnTo>
                  <a:pt x="0" y="0"/>
                </a:lnTo>
                <a:lnTo>
                  <a:pt x="77650" y="1230"/>
                </a:lnTo>
                <a:lnTo>
                  <a:pt x="797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4000251" y="2704583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0" y="0"/>
                </a:moveTo>
                <a:lnTo>
                  <a:pt x="79742" y="0"/>
                </a:lnTo>
                <a:lnTo>
                  <a:pt x="77650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4248979" y="2704532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1992" y="1230"/>
                </a:lnTo>
                <a:lnTo>
                  <a:pt x="77649" y="123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4249046" y="270458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1992" y="1230"/>
                </a:lnTo>
                <a:lnTo>
                  <a:pt x="77649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4248979" y="2704532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79748" y="0"/>
                </a:moveTo>
                <a:lnTo>
                  <a:pt x="0" y="0"/>
                </a:lnTo>
                <a:lnTo>
                  <a:pt x="77649" y="1230"/>
                </a:lnTo>
                <a:lnTo>
                  <a:pt x="797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4249046" y="2704583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0" y="0"/>
                </a:moveTo>
                <a:lnTo>
                  <a:pt x="79735" y="0"/>
                </a:lnTo>
                <a:lnTo>
                  <a:pt x="77649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4497776" y="2704532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2086" y="1230"/>
                </a:lnTo>
                <a:lnTo>
                  <a:pt x="77746" y="123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4497842" y="2704583"/>
            <a:ext cx="78105" cy="1270"/>
          </a:xfrm>
          <a:custGeom>
            <a:avLst/>
            <a:gdLst/>
            <a:ahLst/>
            <a:cxnLst/>
            <a:rect l="l" t="t" r="r" b="b"/>
            <a:pathLst>
              <a:path w="78104" h="1269">
                <a:moveTo>
                  <a:pt x="0" y="0"/>
                </a:moveTo>
                <a:lnTo>
                  <a:pt x="2086" y="1230"/>
                </a:lnTo>
                <a:lnTo>
                  <a:pt x="77746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4497776" y="2704532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79739" y="0"/>
                </a:moveTo>
                <a:lnTo>
                  <a:pt x="0" y="0"/>
                </a:lnTo>
                <a:lnTo>
                  <a:pt x="77746" y="1230"/>
                </a:lnTo>
                <a:lnTo>
                  <a:pt x="797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4497842" y="2704583"/>
            <a:ext cx="80010" cy="1270"/>
          </a:xfrm>
          <a:custGeom>
            <a:avLst/>
            <a:gdLst/>
            <a:ahLst/>
            <a:cxnLst/>
            <a:rect l="l" t="t" r="r" b="b"/>
            <a:pathLst>
              <a:path w="80010" h="1269">
                <a:moveTo>
                  <a:pt x="0" y="0"/>
                </a:moveTo>
                <a:lnTo>
                  <a:pt x="79739" y="0"/>
                </a:lnTo>
                <a:lnTo>
                  <a:pt x="77746" y="12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3753384" y="2705763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095" y="1229"/>
                </a:lnTo>
                <a:lnTo>
                  <a:pt x="73563" y="122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3753451" y="2705814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095" y="1229"/>
                </a:lnTo>
                <a:lnTo>
                  <a:pt x="73563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3753384" y="270576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5655" y="0"/>
                </a:moveTo>
                <a:lnTo>
                  <a:pt x="0" y="0"/>
                </a:lnTo>
                <a:lnTo>
                  <a:pt x="73563" y="1229"/>
                </a:lnTo>
                <a:lnTo>
                  <a:pt x="756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3753451" y="270581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5655" y="0"/>
                </a:lnTo>
                <a:lnTo>
                  <a:pt x="73563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4002180" y="2705763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091" y="1229"/>
                </a:lnTo>
                <a:lnTo>
                  <a:pt x="73559" y="122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4002246" y="2705814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091" y="1229"/>
                </a:lnTo>
                <a:lnTo>
                  <a:pt x="73559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4002180" y="270576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5655" y="0"/>
                </a:moveTo>
                <a:lnTo>
                  <a:pt x="0" y="0"/>
                </a:lnTo>
                <a:lnTo>
                  <a:pt x="73559" y="1229"/>
                </a:lnTo>
                <a:lnTo>
                  <a:pt x="756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4002246" y="270581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5655" y="0"/>
                </a:lnTo>
                <a:lnTo>
                  <a:pt x="73559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4250971" y="2705763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195" y="1229"/>
                </a:lnTo>
                <a:lnTo>
                  <a:pt x="73570" y="122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4251038" y="2705814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195" y="1229"/>
                </a:lnTo>
                <a:lnTo>
                  <a:pt x="73557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4250971" y="270576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5656" y="0"/>
                </a:moveTo>
                <a:lnTo>
                  <a:pt x="0" y="0"/>
                </a:lnTo>
                <a:lnTo>
                  <a:pt x="73570" y="1229"/>
                </a:lnTo>
                <a:lnTo>
                  <a:pt x="756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4251038" y="270581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5656" y="0"/>
                </a:lnTo>
                <a:lnTo>
                  <a:pt x="73557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4499863" y="2705763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099" y="1229"/>
                </a:lnTo>
                <a:lnTo>
                  <a:pt x="73559" y="122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4499929" y="2705814"/>
            <a:ext cx="73660" cy="1270"/>
          </a:xfrm>
          <a:custGeom>
            <a:avLst/>
            <a:gdLst/>
            <a:ahLst/>
            <a:cxnLst/>
            <a:rect l="l" t="t" r="r" b="b"/>
            <a:pathLst>
              <a:path w="73660" h="1269">
                <a:moveTo>
                  <a:pt x="0" y="0"/>
                </a:moveTo>
                <a:lnTo>
                  <a:pt x="2099" y="1229"/>
                </a:lnTo>
                <a:lnTo>
                  <a:pt x="73559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4499863" y="2705763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75659" y="0"/>
                </a:moveTo>
                <a:lnTo>
                  <a:pt x="0" y="0"/>
                </a:lnTo>
                <a:lnTo>
                  <a:pt x="73559" y="1229"/>
                </a:lnTo>
                <a:lnTo>
                  <a:pt x="756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4499929" y="2705814"/>
            <a:ext cx="76200" cy="1270"/>
          </a:xfrm>
          <a:custGeom>
            <a:avLst/>
            <a:gdLst/>
            <a:ahLst/>
            <a:cxnLst/>
            <a:rect l="l" t="t" r="r" b="b"/>
            <a:pathLst>
              <a:path w="76200" h="1269">
                <a:moveTo>
                  <a:pt x="0" y="0"/>
                </a:moveTo>
                <a:lnTo>
                  <a:pt x="75659" y="0"/>
                </a:lnTo>
                <a:lnTo>
                  <a:pt x="73559" y="122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3755480" y="2706993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0" y="0"/>
                </a:moveTo>
                <a:lnTo>
                  <a:pt x="2191" y="1152"/>
                </a:lnTo>
                <a:lnTo>
                  <a:pt x="69273" y="115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3755547" y="2707044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0" y="0"/>
                </a:moveTo>
                <a:lnTo>
                  <a:pt x="2191" y="1152"/>
                </a:lnTo>
                <a:lnTo>
                  <a:pt x="69272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3755480" y="2706993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71467" y="0"/>
                </a:moveTo>
                <a:lnTo>
                  <a:pt x="0" y="0"/>
                </a:lnTo>
                <a:lnTo>
                  <a:pt x="69273" y="1152"/>
                </a:lnTo>
                <a:lnTo>
                  <a:pt x="714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3755547" y="2707044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71467" y="0"/>
                </a:lnTo>
                <a:lnTo>
                  <a:pt x="69272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4004272" y="2706993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0" y="0"/>
                </a:moveTo>
                <a:lnTo>
                  <a:pt x="2194" y="1152"/>
                </a:lnTo>
                <a:lnTo>
                  <a:pt x="69276" y="115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4004338" y="2707044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0" y="0"/>
                </a:moveTo>
                <a:lnTo>
                  <a:pt x="2194" y="1152"/>
                </a:lnTo>
                <a:lnTo>
                  <a:pt x="69276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4004272" y="2706993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71467" y="0"/>
                </a:moveTo>
                <a:lnTo>
                  <a:pt x="0" y="0"/>
                </a:lnTo>
                <a:lnTo>
                  <a:pt x="69276" y="1152"/>
                </a:lnTo>
                <a:lnTo>
                  <a:pt x="714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4004338" y="2707044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71467" y="0"/>
                </a:lnTo>
                <a:lnTo>
                  <a:pt x="69276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4253167" y="2706993"/>
            <a:ext cx="69215" cy="1270"/>
          </a:xfrm>
          <a:custGeom>
            <a:avLst/>
            <a:gdLst/>
            <a:ahLst/>
            <a:cxnLst/>
            <a:rect l="l" t="t" r="r" b="b"/>
            <a:pathLst>
              <a:path w="69214" h="1269">
                <a:moveTo>
                  <a:pt x="0" y="0"/>
                </a:moveTo>
                <a:lnTo>
                  <a:pt x="2191" y="1152"/>
                </a:lnTo>
                <a:lnTo>
                  <a:pt x="69168" y="115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4253233" y="2707044"/>
            <a:ext cx="69215" cy="1270"/>
          </a:xfrm>
          <a:custGeom>
            <a:avLst/>
            <a:gdLst/>
            <a:ahLst/>
            <a:cxnLst/>
            <a:rect l="l" t="t" r="r" b="b"/>
            <a:pathLst>
              <a:path w="69214" h="1269">
                <a:moveTo>
                  <a:pt x="0" y="0"/>
                </a:moveTo>
                <a:lnTo>
                  <a:pt x="2191" y="1152"/>
                </a:lnTo>
                <a:lnTo>
                  <a:pt x="69168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4253167" y="2706993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71374" y="0"/>
                </a:moveTo>
                <a:lnTo>
                  <a:pt x="0" y="0"/>
                </a:lnTo>
                <a:lnTo>
                  <a:pt x="69168" y="1152"/>
                </a:lnTo>
                <a:lnTo>
                  <a:pt x="713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4253233" y="2707044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71361" y="0"/>
                </a:lnTo>
                <a:lnTo>
                  <a:pt x="69168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4501963" y="2706993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0" y="0"/>
                </a:moveTo>
                <a:lnTo>
                  <a:pt x="2192" y="1152"/>
                </a:lnTo>
                <a:lnTo>
                  <a:pt x="69267" y="115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4502029" y="2707044"/>
            <a:ext cx="69850" cy="1270"/>
          </a:xfrm>
          <a:custGeom>
            <a:avLst/>
            <a:gdLst/>
            <a:ahLst/>
            <a:cxnLst/>
            <a:rect l="l" t="t" r="r" b="b"/>
            <a:pathLst>
              <a:path w="69850" h="1269">
                <a:moveTo>
                  <a:pt x="0" y="0"/>
                </a:moveTo>
                <a:lnTo>
                  <a:pt x="2192" y="1152"/>
                </a:lnTo>
                <a:lnTo>
                  <a:pt x="69267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4501963" y="2706993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71459" y="0"/>
                </a:moveTo>
                <a:lnTo>
                  <a:pt x="0" y="0"/>
                </a:lnTo>
                <a:lnTo>
                  <a:pt x="69267" y="1152"/>
                </a:lnTo>
                <a:lnTo>
                  <a:pt x="714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4502029" y="2707044"/>
            <a:ext cx="71755" cy="1270"/>
          </a:xfrm>
          <a:custGeom>
            <a:avLst/>
            <a:gdLst/>
            <a:ahLst/>
            <a:cxnLst/>
            <a:rect l="l" t="t" r="r" b="b"/>
            <a:pathLst>
              <a:path w="71754" h="1269">
                <a:moveTo>
                  <a:pt x="0" y="0"/>
                </a:moveTo>
                <a:lnTo>
                  <a:pt x="71459" y="0"/>
                </a:lnTo>
                <a:lnTo>
                  <a:pt x="69267" y="115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3757672" y="2708146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194" y="1000"/>
                </a:lnTo>
                <a:lnTo>
                  <a:pt x="64791" y="10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3757738" y="270819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194" y="1000"/>
                </a:lnTo>
                <a:lnTo>
                  <a:pt x="64791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3757672" y="2708146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7082" y="0"/>
                </a:moveTo>
                <a:lnTo>
                  <a:pt x="0" y="0"/>
                </a:lnTo>
                <a:lnTo>
                  <a:pt x="64791" y="1000"/>
                </a:lnTo>
                <a:lnTo>
                  <a:pt x="6708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3757738" y="270819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7080" y="0"/>
                </a:lnTo>
                <a:lnTo>
                  <a:pt x="64791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4006466" y="2708146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291" y="1000"/>
                </a:lnTo>
                <a:lnTo>
                  <a:pt x="64888" y="10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4006532" y="270819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291" y="1000"/>
                </a:lnTo>
                <a:lnTo>
                  <a:pt x="64888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4006466" y="2708146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7082" y="0"/>
                </a:moveTo>
                <a:lnTo>
                  <a:pt x="0" y="0"/>
                </a:lnTo>
                <a:lnTo>
                  <a:pt x="64888" y="1000"/>
                </a:lnTo>
                <a:lnTo>
                  <a:pt x="6708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4006532" y="270819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7082" y="0"/>
                </a:lnTo>
                <a:lnTo>
                  <a:pt x="64888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4255358" y="2708146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194" y="1000"/>
                </a:lnTo>
                <a:lnTo>
                  <a:pt x="64797" y="10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4255425" y="270819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194" y="1000"/>
                </a:lnTo>
                <a:lnTo>
                  <a:pt x="64797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4255358" y="2708146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6977" y="0"/>
                </a:moveTo>
                <a:lnTo>
                  <a:pt x="0" y="0"/>
                </a:lnTo>
                <a:lnTo>
                  <a:pt x="64797" y="1000"/>
                </a:lnTo>
                <a:lnTo>
                  <a:pt x="669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4255425" y="270819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6977" y="0"/>
                </a:lnTo>
                <a:lnTo>
                  <a:pt x="64797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4504155" y="2708146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192" y="1000"/>
                </a:lnTo>
                <a:lnTo>
                  <a:pt x="64788" y="10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4504222" y="2708197"/>
            <a:ext cx="65405" cy="1270"/>
          </a:xfrm>
          <a:custGeom>
            <a:avLst/>
            <a:gdLst/>
            <a:ahLst/>
            <a:cxnLst/>
            <a:rect l="l" t="t" r="r" b="b"/>
            <a:pathLst>
              <a:path w="65404" h="1269">
                <a:moveTo>
                  <a:pt x="0" y="0"/>
                </a:moveTo>
                <a:lnTo>
                  <a:pt x="2192" y="1000"/>
                </a:lnTo>
                <a:lnTo>
                  <a:pt x="64788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4504155" y="2708146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67074" y="0"/>
                </a:moveTo>
                <a:lnTo>
                  <a:pt x="0" y="0"/>
                </a:lnTo>
                <a:lnTo>
                  <a:pt x="64788" y="1000"/>
                </a:lnTo>
                <a:lnTo>
                  <a:pt x="670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4504222" y="2708197"/>
            <a:ext cx="67310" cy="1270"/>
          </a:xfrm>
          <a:custGeom>
            <a:avLst/>
            <a:gdLst/>
            <a:ahLst/>
            <a:cxnLst/>
            <a:rect l="l" t="t" r="r" b="b"/>
            <a:pathLst>
              <a:path w="67310" h="1269">
                <a:moveTo>
                  <a:pt x="0" y="0"/>
                </a:moveTo>
                <a:lnTo>
                  <a:pt x="67074" y="0"/>
                </a:lnTo>
                <a:lnTo>
                  <a:pt x="64788" y="100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3759866" y="270914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91" y="999"/>
                </a:lnTo>
                <a:lnTo>
                  <a:pt x="60301" y="99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3759932" y="2709197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91" y="999"/>
                </a:lnTo>
                <a:lnTo>
                  <a:pt x="60301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3759866" y="2709146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2596" y="0"/>
                </a:moveTo>
                <a:lnTo>
                  <a:pt x="0" y="0"/>
                </a:lnTo>
                <a:lnTo>
                  <a:pt x="60301" y="999"/>
                </a:lnTo>
                <a:lnTo>
                  <a:pt x="625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3759932" y="270919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2596" y="0"/>
                </a:lnTo>
                <a:lnTo>
                  <a:pt x="60301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4008757" y="270914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95" y="999"/>
                </a:lnTo>
                <a:lnTo>
                  <a:pt x="60305" y="99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4008823" y="2709197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95" y="999"/>
                </a:lnTo>
                <a:lnTo>
                  <a:pt x="60305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4008757" y="2709146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2596" y="0"/>
                </a:moveTo>
                <a:lnTo>
                  <a:pt x="0" y="0"/>
                </a:lnTo>
                <a:lnTo>
                  <a:pt x="60305" y="999"/>
                </a:lnTo>
                <a:lnTo>
                  <a:pt x="625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4008823" y="270919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2596" y="0"/>
                </a:lnTo>
                <a:lnTo>
                  <a:pt x="60305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4257552" y="270914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91" y="999"/>
                </a:lnTo>
                <a:lnTo>
                  <a:pt x="60304" y="99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4257619" y="2709197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91" y="999"/>
                </a:lnTo>
                <a:lnTo>
                  <a:pt x="60304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4257552" y="2709146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2603" y="0"/>
                </a:moveTo>
                <a:lnTo>
                  <a:pt x="0" y="0"/>
                </a:lnTo>
                <a:lnTo>
                  <a:pt x="60304" y="999"/>
                </a:lnTo>
                <a:lnTo>
                  <a:pt x="626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4257619" y="270919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2603" y="0"/>
                </a:lnTo>
                <a:lnTo>
                  <a:pt x="60304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4506348" y="2709146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85" y="999"/>
                </a:lnTo>
                <a:lnTo>
                  <a:pt x="60296" y="99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4506415" y="2709197"/>
            <a:ext cx="60325" cy="1270"/>
          </a:xfrm>
          <a:custGeom>
            <a:avLst/>
            <a:gdLst/>
            <a:ahLst/>
            <a:cxnLst/>
            <a:rect l="l" t="t" r="r" b="b"/>
            <a:pathLst>
              <a:path w="60325" h="1269">
                <a:moveTo>
                  <a:pt x="0" y="0"/>
                </a:moveTo>
                <a:lnTo>
                  <a:pt x="2285" y="999"/>
                </a:lnTo>
                <a:lnTo>
                  <a:pt x="60296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4506348" y="2709146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62595" y="0"/>
                </a:moveTo>
                <a:lnTo>
                  <a:pt x="0" y="0"/>
                </a:lnTo>
                <a:lnTo>
                  <a:pt x="60296" y="999"/>
                </a:lnTo>
                <a:lnTo>
                  <a:pt x="625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4506415" y="2709197"/>
            <a:ext cx="62865" cy="1270"/>
          </a:xfrm>
          <a:custGeom>
            <a:avLst/>
            <a:gdLst/>
            <a:ahLst/>
            <a:cxnLst/>
            <a:rect l="l" t="t" r="r" b="b"/>
            <a:pathLst>
              <a:path w="62864" h="1269">
                <a:moveTo>
                  <a:pt x="0" y="0"/>
                </a:moveTo>
                <a:lnTo>
                  <a:pt x="62595" y="0"/>
                </a:lnTo>
                <a:lnTo>
                  <a:pt x="60296" y="99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3762157" y="2710145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393" y="922"/>
                </a:lnTo>
                <a:lnTo>
                  <a:pt x="55720" y="9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3762223" y="2710196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393" y="922"/>
                </a:lnTo>
                <a:lnTo>
                  <a:pt x="55719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3762157" y="27101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8010" y="0"/>
                </a:moveTo>
                <a:lnTo>
                  <a:pt x="0" y="0"/>
                </a:lnTo>
                <a:lnTo>
                  <a:pt x="55720" y="922"/>
                </a:lnTo>
                <a:lnTo>
                  <a:pt x="580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3762223" y="27101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8010" y="0"/>
                </a:lnTo>
                <a:lnTo>
                  <a:pt x="55719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4011052" y="2710145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289" y="922"/>
                </a:lnTo>
                <a:lnTo>
                  <a:pt x="55617" y="9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4011119" y="2710196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289" y="922"/>
                </a:lnTo>
                <a:lnTo>
                  <a:pt x="55617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4011052" y="27101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8010" y="0"/>
                </a:moveTo>
                <a:lnTo>
                  <a:pt x="0" y="0"/>
                </a:lnTo>
                <a:lnTo>
                  <a:pt x="55617" y="922"/>
                </a:lnTo>
                <a:lnTo>
                  <a:pt x="580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4011119" y="27101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8010" y="0"/>
                </a:lnTo>
                <a:lnTo>
                  <a:pt x="55617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4259844" y="2710145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393" y="922"/>
                </a:lnTo>
                <a:lnTo>
                  <a:pt x="55621" y="9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4259910" y="2710196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393" y="922"/>
                </a:lnTo>
                <a:lnTo>
                  <a:pt x="55621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4259844" y="27101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8013" y="0"/>
                </a:moveTo>
                <a:lnTo>
                  <a:pt x="0" y="0"/>
                </a:lnTo>
                <a:lnTo>
                  <a:pt x="55621" y="922"/>
                </a:lnTo>
                <a:lnTo>
                  <a:pt x="5801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4259910" y="27101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8013" y="0"/>
                </a:lnTo>
                <a:lnTo>
                  <a:pt x="55621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4508634" y="2710145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392" y="922"/>
                </a:lnTo>
                <a:lnTo>
                  <a:pt x="55724" y="9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4508700" y="2710196"/>
            <a:ext cx="55880" cy="1270"/>
          </a:xfrm>
          <a:custGeom>
            <a:avLst/>
            <a:gdLst/>
            <a:ahLst/>
            <a:cxnLst/>
            <a:rect l="l" t="t" r="r" b="b"/>
            <a:pathLst>
              <a:path w="55879" h="1269">
                <a:moveTo>
                  <a:pt x="0" y="0"/>
                </a:moveTo>
                <a:lnTo>
                  <a:pt x="2392" y="922"/>
                </a:lnTo>
                <a:lnTo>
                  <a:pt x="55724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4508634" y="2710145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58010" y="0"/>
                </a:moveTo>
                <a:lnTo>
                  <a:pt x="0" y="0"/>
                </a:lnTo>
                <a:lnTo>
                  <a:pt x="55724" y="922"/>
                </a:lnTo>
                <a:lnTo>
                  <a:pt x="580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4508700" y="2710196"/>
            <a:ext cx="58419" cy="1270"/>
          </a:xfrm>
          <a:custGeom>
            <a:avLst/>
            <a:gdLst/>
            <a:ahLst/>
            <a:cxnLst/>
            <a:rect l="l" t="t" r="r" b="b"/>
            <a:pathLst>
              <a:path w="58420" h="1269">
                <a:moveTo>
                  <a:pt x="0" y="0"/>
                </a:moveTo>
                <a:lnTo>
                  <a:pt x="58010" y="0"/>
                </a:lnTo>
                <a:lnTo>
                  <a:pt x="55724" y="92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3764550" y="2711068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0" y="845"/>
                </a:lnTo>
                <a:lnTo>
                  <a:pt x="50932" y="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3764617" y="2711119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0" y="845"/>
                </a:lnTo>
                <a:lnTo>
                  <a:pt x="50932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3764550" y="2711068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3327" y="0"/>
                </a:moveTo>
                <a:lnTo>
                  <a:pt x="0" y="0"/>
                </a:lnTo>
                <a:lnTo>
                  <a:pt x="50932" y="845"/>
                </a:lnTo>
                <a:lnTo>
                  <a:pt x="533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3764617" y="271111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3325" y="0"/>
                </a:lnTo>
                <a:lnTo>
                  <a:pt x="50932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4013342" y="2711068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4" y="845"/>
                </a:lnTo>
                <a:lnTo>
                  <a:pt x="50936" y="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4013408" y="2711119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4" y="845"/>
                </a:lnTo>
                <a:lnTo>
                  <a:pt x="50936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4013342" y="2711068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3327" y="0"/>
                </a:moveTo>
                <a:lnTo>
                  <a:pt x="0" y="0"/>
                </a:lnTo>
                <a:lnTo>
                  <a:pt x="50936" y="845"/>
                </a:lnTo>
                <a:lnTo>
                  <a:pt x="533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4013408" y="271111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3327" y="0"/>
                </a:lnTo>
                <a:lnTo>
                  <a:pt x="50936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4262237" y="2711068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0" y="845"/>
                </a:lnTo>
                <a:lnTo>
                  <a:pt x="50835" y="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4262304" y="2711119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0" y="845"/>
                </a:lnTo>
                <a:lnTo>
                  <a:pt x="50835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4262237" y="2711068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3227" y="0"/>
                </a:moveTo>
                <a:lnTo>
                  <a:pt x="0" y="0"/>
                </a:lnTo>
                <a:lnTo>
                  <a:pt x="50835" y="845"/>
                </a:lnTo>
                <a:lnTo>
                  <a:pt x="532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4262304" y="271111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3227" y="0"/>
                </a:lnTo>
                <a:lnTo>
                  <a:pt x="50835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4511026" y="2711068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2" y="845"/>
                </a:lnTo>
                <a:lnTo>
                  <a:pt x="50940" y="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4511093" y="2711119"/>
            <a:ext cx="51435" cy="1270"/>
          </a:xfrm>
          <a:custGeom>
            <a:avLst/>
            <a:gdLst/>
            <a:ahLst/>
            <a:cxnLst/>
            <a:rect l="l" t="t" r="r" b="b"/>
            <a:pathLst>
              <a:path w="51435" h="1269">
                <a:moveTo>
                  <a:pt x="0" y="0"/>
                </a:moveTo>
                <a:lnTo>
                  <a:pt x="2392" y="845"/>
                </a:lnTo>
                <a:lnTo>
                  <a:pt x="50940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4511026" y="2711068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53332" y="0"/>
                </a:moveTo>
                <a:lnTo>
                  <a:pt x="0" y="0"/>
                </a:lnTo>
                <a:lnTo>
                  <a:pt x="50940" y="845"/>
                </a:lnTo>
                <a:lnTo>
                  <a:pt x="533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4511093" y="2711119"/>
            <a:ext cx="53340" cy="1270"/>
          </a:xfrm>
          <a:custGeom>
            <a:avLst/>
            <a:gdLst/>
            <a:ahLst/>
            <a:cxnLst/>
            <a:rect l="l" t="t" r="r" b="b"/>
            <a:pathLst>
              <a:path w="53339" h="1269">
                <a:moveTo>
                  <a:pt x="0" y="0"/>
                </a:moveTo>
                <a:lnTo>
                  <a:pt x="53332" y="0"/>
                </a:lnTo>
                <a:lnTo>
                  <a:pt x="50940" y="84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3766941" y="27119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393" y="691"/>
                </a:lnTo>
                <a:lnTo>
                  <a:pt x="46052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3767008" y="2711964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393" y="691"/>
                </a:lnTo>
                <a:lnTo>
                  <a:pt x="46050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3766941" y="2711913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8541" y="0"/>
                </a:moveTo>
                <a:lnTo>
                  <a:pt x="0" y="0"/>
                </a:lnTo>
                <a:lnTo>
                  <a:pt x="46052" y="691"/>
                </a:lnTo>
                <a:lnTo>
                  <a:pt x="485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3767008" y="271196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8541" y="0"/>
                </a:lnTo>
                <a:lnTo>
                  <a:pt x="46050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4015737" y="27119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489" y="691"/>
                </a:lnTo>
                <a:lnTo>
                  <a:pt x="46147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4015803" y="2711964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489" y="691"/>
                </a:lnTo>
                <a:lnTo>
                  <a:pt x="46147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4015737" y="2711913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8541" y="0"/>
                </a:moveTo>
                <a:lnTo>
                  <a:pt x="0" y="0"/>
                </a:lnTo>
                <a:lnTo>
                  <a:pt x="46147" y="691"/>
                </a:lnTo>
                <a:lnTo>
                  <a:pt x="485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4015803" y="271196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8541" y="0"/>
                </a:lnTo>
                <a:lnTo>
                  <a:pt x="46147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4264628" y="27119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393" y="691"/>
                </a:lnTo>
                <a:lnTo>
                  <a:pt x="46052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4264695" y="2711964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393" y="691"/>
                </a:lnTo>
                <a:lnTo>
                  <a:pt x="46052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4264628" y="2711913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8444" y="0"/>
                </a:moveTo>
                <a:lnTo>
                  <a:pt x="0" y="0"/>
                </a:lnTo>
                <a:lnTo>
                  <a:pt x="46052" y="691"/>
                </a:lnTo>
                <a:lnTo>
                  <a:pt x="484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4264695" y="271196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8444" y="0"/>
                </a:lnTo>
                <a:lnTo>
                  <a:pt x="46052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4" name="object 1084"/>
          <p:cNvSpPr/>
          <p:nvPr/>
        </p:nvSpPr>
        <p:spPr>
          <a:xfrm>
            <a:off x="4513419" y="2711913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392" y="691"/>
                </a:lnTo>
                <a:lnTo>
                  <a:pt x="46049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4513485" y="2711964"/>
            <a:ext cx="46355" cy="1270"/>
          </a:xfrm>
          <a:custGeom>
            <a:avLst/>
            <a:gdLst/>
            <a:ahLst/>
            <a:cxnLst/>
            <a:rect l="l" t="t" r="r" b="b"/>
            <a:pathLst>
              <a:path w="46354" h="1269">
                <a:moveTo>
                  <a:pt x="0" y="0"/>
                </a:moveTo>
                <a:lnTo>
                  <a:pt x="2392" y="691"/>
                </a:lnTo>
                <a:lnTo>
                  <a:pt x="46049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/>
          <p:nvPr/>
        </p:nvSpPr>
        <p:spPr>
          <a:xfrm>
            <a:off x="4513419" y="2711913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48548" y="0"/>
                </a:moveTo>
                <a:lnTo>
                  <a:pt x="0" y="0"/>
                </a:lnTo>
                <a:lnTo>
                  <a:pt x="46049" y="691"/>
                </a:lnTo>
                <a:lnTo>
                  <a:pt x="485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7" name="object 1087"/>
          <p:cNvSpPr/>
          <p:nvPr/>
        </p:nvSpPr>
        <p:spPr>
          <a:xfrm>
            <a:off x="4513485" y="2711964"/>
            <a:ext cx="48895" cy="1270"/>
          </a:xfrm>
          <a:custGeom>
            <a:avLst/>
            <a:gdLst/>
            <a:ahLst/>
            <a:cxnLst/>
            <a:rect l="l" t="t" r="r" b="b"/>
            <a:pathLst>
              <a:path w="48895" h="1269">
                <a:moveTo>
                  <a:pt x="0" y="0"/>
                </a:moveTo>
                <a:lnTo>
                  <a:pt x="48548" y="0"/>
                </a:lnTo>
                <a:lnTo>
                  <a:pt x="46049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3769335" y="2712605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490" y="691"/>
                </a:lnTo>
                <a:lnTo>
                  <a:pt x="41164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/>
          <p:nvPr/>
        </p:nvSpPr>
        <p:spPr>
          <a:xfrm>
            <a:off x="3769401" y="2712656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490" y="691"/>
                </a:lnTo>
                <a:lnTo>
                  <a:pt x="41164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0" name="object 1090"/>
          <p:cNvSpPr/>
          <p:nvPr/>
        </p:nvSpPr>
        <p:spPr>
          <a:xfrm>
            <a:off x="3769335" y="2712605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3658" y="0"/>
                </a:moveTo>
                <a:lnTo>
                  <a:pt x="0" y="0"/>
                </a:lnTo>
                <a:lnTo>
                  <a:pt x="41164" y="691"/>
                </a:lnTo>
                <a:lnTo>
                  <a:pt x="436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1" name="object 1091"/>
          <p:cNvSpPr/>
          <p:nvPr/>
        </p:nvSpPr>
        <p:spPr>
          <a:xfrm>
            <a:off x="3769401" y="2712656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3657" y="0"/>
                </a:lnTo>
                <a:lnTo>
                  <a:pt x="41164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2" name="object 1092"/>
          <p:cNvSpPr/>
          <p:nvPr/>
        </p:nvSpPr>
        <p:spPr>
          <a:xfrm>
            <a:off x="4018226" y="2712605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394" y="691"/>
                </a:lnTo>
                <a:lnTo>
                  <a:pt x="41168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4018293" y="2712656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394" y="691"/>
                </a:lnTo>
                <a:lnTo>
                  <a:pt x="41168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4" name="object 1094"/>
          <p:cNvSpPr/>
          <p:nvPr/>
        </p:nvSpPr>
        <p:spPr>
          <a:xfrm>
            <a:off x="4018226" y="2712605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3658" y="0"/>
                </a:moveTo>
                <a:lnTo>
                  <a:pt x="0" y="0"/>
                </a:lnTo>
                <a:lnTo>
                  <a:pt x="41168" y="691"/>
                </a:lnTo>
                <a:lnTo>
                  <a:pt x="436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5" name="object 1095"/>
          <p:cNvSpPr/>
          <p:nvPr/>
        </p:nvSpPr>
        <p:spPr>
          <a:xfrm>
            <a:off x="4018293" y="2712656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3658" y="0"/>
                </a:lnTo>
                <a:lnTo>
                  <a:pt x="41168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/>
          <p:nvPr/>
        </p:nvSpPr>
        <p:spPr>
          <a:xfrm>
            <a:off x="4267022" y="2712605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490" y="691"/>
                </a:lnTo>
                <a:lnTo>
                  <a:pt x="41160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7" name="object 1097"/>
          <p:cNvSpPr/>
          <p:nvPr/>
        </p:nvSpPr>
        <p:spPr>
          <a:xfrm>
            <a:off x="4267088" y="2712656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490" y="691"/>
                </a:lnTo>
                <a:lnTo>
                  <a:pt x="41160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8" name="object 1098"/>
          <p:cNvSpPr/>
          <p:nvPr/>
        </p:nvSpPr>
        <p:spPr>
          <a:xfrm>
            <a:off x="4267022" y="2712605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3658" y="0"/>
                </a:moveTo>
                <a:lnTo>
                  <a:pt x="0" y="0"/>
                </a:lnTo>
                <a:lnTo>
                  <a:pt x="41160" y="691"/>
                </a:lnTo>
                <a:lnTo>
                  <a:pt x="436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/>
          <p:nvPr/>
        </p:nvSpPr>
        <p:spPr>
          <a:xfrm>
            <a:off x="4267088" y="2712656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3658" y="0"/>
                </a:lnTo>
                <a:lnTo>
                  <a:pt x="41160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0" name="object 1100"/>
          <p:cNvSpPr/>
          <p:nvPr/>
        </p:nvSpPr>
        <p:spPr>
          <a:xfrm>
            <a:off x="4515811" y="2712605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498" y="691"/>
                </a:lnTo>
                <a:lnTo>
                  <a:pt x="41172" y="6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1" name="object 1101"/>
          <p:cNvSpPr/>
          <p:nvPr/>
        </p:nvSpPr>
        <p:spPr>
          <a:xfrm>
            <a:off x="4515877" y="2712656"/>
            <a:ext cx="41275" cy="1270"/>
          </a:xfrm>
          <a:custGeom>
            <a:avLst/>
            <a:gdLst/>
            <a:ahLst/>
            <a:cxnLst/>
            <a:rect l="l" t="t" r="r" b="b"/>
            <a:pathLst>
              <a:path w="41275" h="1269">
                <a:moveTo>
                  <a:pt x="0" y="0"/>
                </a:moveTo>
                <a:lnTo>
                  <a:pt x="2498" y="691"/>
                </a:lnTo>
                <a:lnTo>
                  <a:pt x="41172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2" name="object 1102"/>
          <p:cNvSpPr/>
          <p:nvPr/>
        </p:nvSpPr>
        <p:spPr>
          <a:xfrm>
            <a:off x="4515811" y="2712605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43657" y="0"/>
                </a:moveTo>
                <a:lnTo>
                  <a:pt x="0" y="0"/>
                </a:lnTo>
                <a:lnTo>
                  <a:pt x="41172" y="691"/>
                </a:lnTo>
                <a:lnTo>
                  <a:pt x="4365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3" name="object 1103"/>
          <p:cNvSpPr/>
          <p:nvPr/>
        </p:nvSpPr>
        <p:spPr>
          <a:xfrm>
            <a:off x="4515877" y="2712656"/>
            <a:ext cx="43815" cy="1270"/>
          </a:xfrm>
          <a:custGeom>
            <a:avLst/>
            <a:gdLst/>
            <a:ahLst/>
            <a:cxnLst/>
            <a:rect l="l" t="t" r="r" b="b"/>
            <a:pathLst>
              <a:path w="43814" h="1269">
                <a:moveTo>
                  <a:pt x="0" y="0"/>
                </a:moveTo>
                <a:lnTo>
                  <a:pt x="43657" y="0"/>
                </a:lnTo>
                <a:lnTo>
                  <a:pt x="41172" y="69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4" name="object 1104"/>
          <p:cNvSpPr/>
          <p:nvPr/>
        </p:nvSpPr>
        <p:spPr>
          <a:xfrm>
            <a:off x="3771825" y="2713296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0" y="0"/>
                </a:moveTo>
                <a:lnTo>
                  <a:pt x="2493" y="615"/>
                </a:lnTo>
                <a:lnTo>
                  <a:pt x="36184" y="61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5" name="object 1105"/>
          <p:cNvSpPr/>
          <p:nvPr/>
        </p:nvSpPr>
        <p:spPr>
          <a:xfrm>
            <a:off x="3771892" y="271334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0" y="0"/>
                </a:moveTo>
                <a:lnTo>
                  <a:pt x="2493" y="615"/>
                </a:lnTo>
                <a:lnTo>
                  <a:pt x="36184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6" name="object 1106"/>
          <p:cNvSpPr/>
          <p:nvPr/>
        </p:nvSpPr>
        <p:spPr>
          <a:xfrm>
            <a:off x="3771825" y="271329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8673" y="0"/>
                </a:moveTo>
                <a:lnTo>
                  <a:pt x="0" y="0"/>
                </a:lnTo>
                <a:lnTo>
                  <a:pt x="36184" y="615"/>
                </a:lnTo>
                <a:lnTo>
                  <a:pt x="386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7" name="object 1107"/>
          <p:cNvSpPr/>
          <p:nvPr/>
        </p:nvSpPr>
        <p:spPr>
          <a:xfrm>
            <a:off x="3771892" y="2713348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8673" y="0"/>
                </a:lnTo>
                <a:lnTo>
                  <a:pt x="36184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8" name="object 1108"/>
          <p:cNvSpPr/>
          <p:nvPr/>
        </p:nvSpPr>
        <p:spPr>
          <a:xfrm>
            <a:off x="4020621" y="2713296"/>
            <a:ext cx="36830" cy="635"/>
          </a:xfrm>
          <a:custGeom>
            <a:avLst/>
            <a:gdLst/>
            <a:ahLst/>
            <a:cxnLst/>
            <a:rect l="l" t="t" r="r" b="b"/>
            <a:pathLst>
              <a:path w="36829" h="635">
                <a:moveTo>
                  <a:pt x="0" y="0"/>
                </a:moveTo>
                <a:lnTo>
                  <a:pt x="2588" y="615"/>
                </a:lnTo>
                <a:lnTo>
                  <a:pt x="36280" y="61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9" name="object 1109"/>
          <p:cNvSpPr/>
          <p:nvPr/>
        </p:nvSpPr>
        <p:spPr>
          <a:xfrm>
            <a:off x="4020687" y="2713348"/>
            <a:ext cx="36830" cy="635"/>
          </a:xfrm>
          <a:custGeom>
            <a:avLst/>
            <a:gdLst/>
            <a:ahLst/>
            <a:cxnLst/>
            <a:rect l="l" t="t" r="r" b="b"/>
            <a:pathLst>
              <a:path w="36829" h="635">
                <a:moveTo>
                  <a:pt x="0" y="0"/>
                </a:moveTo>
                <a:lnTo>
                  <a:pt x="2588" y="615"/>
                </a:lnTo>
                <a:lnTo>
                  <a:pt x="36280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0" name="object 1110"/>
          <p:cNvSpPr/>
          <p:nvPr/>
        </p:nvSpPr>
        <p:spPr>
          <a:xfrm>
            <a:off x="4020621" y="2713296"/>
            <a:ext cx="39370" cy="635"/>
          </a:xfrm>
          <a:custGeom>
            <a:avLst/>
            <a:gdLst/>
            <a:ahLst/>
            <a:cxnLst/>
            <a:rect l="l" t="t" r="r" b="b"/>
            <a:pathLst>
              <a:path w="39370" h="635">
                <a:moveTo>
                  <a:pt x="38773" y="0"/>
                </a:moveTo>
                <a:lnTo>
                  <a:pt x="0" y="0"/>
                </a:lnTo>
                <a:lnTo>
                  <a:pt x="36280" y="615"/>
                </a:lnTo>
                <a:lnTo>
                  <a:pt x="387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1" name="object 1111"/>
          <p:cNvSpPr/>
          <p:nvPr/>
        </p:nvSpPr>
        <p:spPr>
          <a:xfrm>
            <a:off x="4020687" y="2713348"/>
            <a:ext cx="39370" cy="635"/>
          </a:xfrm>
          <a:custGeom>
            <a:avLst/>
            <a:gdLst/>
            <a:ahLst/>
            <a:cxnLst/>
            <a:rect l="l" t="t" r="r" b="b"/>
            <a:pathLst>
              <a:path w="39370" h="635">
                <a:moveTo>
                  <a:pt x="0" y="0"/>
                </a:moveTo>
                <a:lnTo>
                  <a:pt x="38773" y="0"/>
                </a:lnTo>
                <a:lnTo>
                  <a:pt x="36280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2" name="object 1112"/>
          <p:cNvSpPr/>
          <p:nvPr/>
        </p:nvSpPr>
        <p:spPr>
          <a:xfrm>
            <a:off x="4269512" y="2713296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0" y="0"/>
                </a:moveTo>
                <a:lnTo>
                  <a:pt x="2493" y="615"/>
                </a:lnTo>
                <a:lnTo>
                  <a:pt x="36184" y="61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3" name="object 1113"/>
          <p:cNvSpPr/>
          <p:nvPr/>
        </p:nvSpPr>
        <p:spPr>
          <a:xfrm>
            <a:off x="4269579" y="271334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0" y="0"/>
                </a:moveTo>
                <a:lnTo>
                  <a:pt x="2493" y="615"/>
                </a:lnTo>
                <a:lnTo>
                  <a:pt x="36184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4" name="object 1114"/>
          <p:cNvSpPr/>
          <p:nvPr/>
        </p:nvSpPr>
        <p:spPr>
          <a:xfrm>
            <a:off x="4269512" y="271329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8669" y="0"/>
                </a:moveTo>
                <a:lnTo>
                  <a:pt x="0" y="0"/>
                </a:lnTo>
                <a:lnTo>
                  <a:pt x="36184" y="615"/>
                </a:lnTo>
                <a:lnTo>
                  <a:pt x="3866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5" name="object 1115"/>
          <p:cNvSpPr/>
          <p:nvPr/>
        </p:nvSpPr>
        <p:spPr>
          <a:xfrm>
            <a:off x="4269579" y="2713348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8669" y="0"/>
                </a:lnTo>
                <a:lnTo>
                  <a:pt x="36184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6" name="object 1116"/>
          <p:cNvSpPr/>
          <p:nvPr/>
        </p:nvSpPr>
        <p:spPr>
          <a:xfrm>
            <a:off x="4518309" y="2713296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0" y="0"/>
                </a:moveTo>
                <a:lnTo>
                  <a:pt x="2485" y="615"/>
                </a:lnTo>
                <a:lnTo>
                  <a:pt x="36175" y="61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7" name="object 1117"/>
          <p:cNvSpPr/>
          <p:nvPr/>
        </p:nvSpPr>
        <p:spPr>
          <a:xfrm>
            <a:off x="4518376" y="2713348"/>
            <a:ext cx="36195" cy="635"/>
          </a:xfrm>
          <a:custGeom>
            <a:avLst/>
            <a:gdLst/>
            <a:ahLst/>
            <a:cxnLst/>
            <a:rect l="l" t="t" r="r" b="b"/>
            <a:pathLst>
              <a:path w="36195" h="635">
                <a:moveTo>
                  <a:pt x="0" y="0"/>
                </a:moveTo>
                <a:lnTo>
                  <a:pt x="2485" y="615"/>
                </a:lnTo>
                <a:lnTo>
                  <a:pt x="36175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8" name="object 1118"/>
          <p:cNvSpPr/>
          <p:nvPr/>
        </p:nvSpPr>
        <p:spPr>
          <a:xfrm>
            <a:off x="4518309" y="2713296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38673" y="0"/>
                </a:moveTo>
                <a:lnTo>
                  <a:pt x="0" y="0"/>
                </a:lnTo>
                <a:lnTo>
                  <a:pt x="36175" y="615"/>
                </a:lnTo>
                <a:lnTo>
                  <a:pt x="386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9" name="object 1119"/>
          <p:cNvSpPr/>
          <p:nvPr/>
        </p:nvSpPr>
        <p:spPr>
          <a:xfrm>
            <a:off x="4518376" y="2713348"/>
            <a:ext cx="38735" cy="635"/>
          </a:xfrm>
          <a:custGeom>
            <a:avLst/>
            <a:gdLst/>
            <a:ahLst/>
            <a:cxnLst/>
            <a:rect l="l" t="t" r="r" b="b"/>
            <a:pathLst>
              <a:path w="38735" h="635">
                <a:moveTo>
                  <a:pt x="0" y="0"/>
                </a:moveTo>
                <a:lnTo>
                  <a:pt x="38673" y="0"/>
                </a:lnTo>
                <a:lnTo>
                  <a:pt x="36175" y="6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0" name="object 1120"/>
          <p:cNvSpPr/>
          <p:nvPr/>
        </p:nvSpPr>
        <p:spPr>
          <a:xfrm>
            <a:off x="3774319" y="2713913"/>
            <a:ext cx="31750" cy="635"/>
          </a:xfrm>
          <a:custGeom>
            <a:avLst/>
            <a:gdLst/>
            <a:ahLst/>
            <a:cxnLst/>
            <a:rect l="l" t="t" r="r" b="b"/>
            <a:pathLst>
              <a:path w="31750" h="635">
                <a:moveTo>
                  <a:pt x="0" y="0"/>
                </a:moveTo>
                <a:lnTo>
                  <a:pt x="2590" y="461"/>
                </a:lnTo>
                <a:lnTo>
                  <a:pt x="31196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1" name="object 1121"/>
          <p:cNvSpPr/>
          <p:nvPr/>
        </p:nvSpPr>
        <p:spPr>
          <a:xfrm>
            <a:off x="3774385" y="2713964"/>
            <a:ext cx="31750" cy="635"/>
          </a:xfrm>
          <a:custGeom>
            <a:avLst/>
            <a:gdLst/>
            <a:ahLst/>
            <a:cxnLst/>
            <a:rect l="l" t="t" r="r" b="b"/>
            <a:pathLst>
              <a:path w="31750" h="635">
                <a:moveTo>
                  <a:pt x="0" y="0"/>
                </a:moveTo>
                <a:lnTo>
                  <a:pt x="2590" y="461"/>
                </a:lnTo>
                <a:lnTo>
                  <a:pt x="31196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2" name="object 1122"/>
          <p:cNvSpPr/>
          <p:nvPr/>
        </p:nvSpPr>
        <p:spPr>
          <a:xfrm>
            <a:off x="3774319" y="2713913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3691" y="0"/>
                </a:moveTo>
                <a:lnTo>
                  <a:pt x="0" y="0"/>
                </a:lnTo>
                <a:lnTo>
                  <a:pt x="31196" y="461"/>
                </a:lnTo>
                <a:lnTo>
                  <a:pt x="336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3" name="object 1123"/>
          <p:cNvSpPr/>
          <p:nvPr/>
        </p:nvSpPr>
        <p:spPr>
          <a:xfrm>
            <a:off x="3774385" y="2713964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3691" y="0"/>
                </a:lnTo>
                <a:lnTo>
                  <a:pt x="31196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4" name="object 1124"/>
          <p:cNvSpPr/>
          <p:nvPr/>
        </p:nvSpPr>
        <p:spPr>
          <a:xfrm>
            <a:off x="4023210" y="2713913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0" y="0"/>
                </a:moveTo>
                <a:lnTo>
                  <a:pt x="2494" y="461"/>
                </a:lnTo>
                <a:lnTo>
                  <a:pt x="31101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5" name="object 1125"/>
          <p:cNvSpPr/>
          <p:nvPr/>
        </p:nvSpPr>
        <p:spPr>
          <a:xfrm>
            <a:off x="4023276" y="2713964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0" y="0"/>
                </a:moveTo>
                <a:lnTo>
                  <a:pt x="2494" y="461"/>
                </a:lnTo>
                <a:lnTo>
                  <a:pt x="31101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6" name="object 1126"/>
          <p:cNvSpPr/>
          <p:nvPr/>
        </p:nvSpPr>
        <p:spPr>
          <a:xfrm>
            <a:off x="4023210" y="2713913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3691" y="0"/>
                </a:moveTo>
                <a:lnTo>
                  <a:pt x="0" y="0"/>
                </a:lnTo>
                <a:lnTo>
                  <a:pt x="31101" y="461"/>
                </a:lnTo>
                <a:lnTo>
                  <a:pt x="336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7" name="object 1127"/>
          <p:cNvSpPr/>
          <p:nvPr/>
        </p:nvSpPr>
        <p:spPr>
          <a:xfrm>
            <a:off x="4023276" y="2713964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3691" y="0"/>
                </a:lnTo>
                <a:lnTo>
                  <a:pt x="31101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8" name="object 1128"/>
          <p:cNvSpPr/>
          <p:nvPr/>
        </p:nvSpPr>
        <p:spPr>
          <a:xfrm>
            <a:off x="4272005" y="2713913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0" y="0"/>
                </a:moveTo>
                <a:lnTo>
                  <a:pt x="2490" y="461"/>
                </a:lnTo>
                <a:lnTo>
                  <a:pt x="31099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9" name="object 1129"/>
          <p:cNvSpPr/>
          <p:nvPr/>
        </p:nvSpPr>
        <p:spPr>
          <a:xfrm>
            <a:off x="4272072" y="2713964"/>
            <a:ext cx="31115" cy="635"/>
          </a:xfrm>
          <a:custGeom>
            <a:avLst/>
            <a:gdLst/>
            <a:ahLst/>
            <a:cxnLst/>
            <a:rect l="l" t="t" r="r" b="b"/>
            <a:pathLst>
              <a:path w="31114" h="635">
                <a:moveTo>
                  <a:pt x="0" y="0"/>
                </a:moveTo>
                <a:lnTo>
                  <a:pt x="2490" y="461"/>
                </a:lnTo>
                <a:lnTo>
                  <a:pt x="31099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0" name="object 1130"/>
          <p:cNvSpPr/>
          <p:nvPr/>
        </p:nvSpPr>
        <p:spPr>
          <a:xfrm>
            <a:off x="4272005" y="2713913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3691" y="0"/>
                </a:moveTo>
                <a:lnTo>
                  <a:pt x="0" y="0"/>
                </a:lnTo>
                <a:lnTo>
                  <a:pt x="31099" y="461"/>
                </a:lnTo>
                <a:lnTo>
                  <a:pt x="336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1" name="object 1131"/>
          <p:cNvSpPr/>
          <p:nvPr/>
        </p:nvSpPr>
        <p:spPr>
          <a:xfrm>
            <a:off x="4272072" y="2713964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3691" y="0"/>
                </a:lnTo>
                <a:lnTo>
                  <a:pt x="31099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2" name="object 1132"/>
          <p:cNvSpPr/>
          <p:nvPr/>
        </p:nvSpPr>
        <p:spPr>
          <a:xfrm>
            <a:off x="4520794" y="2713913"/>
            <a:ext cx="31750" cy="635"/>
          </a:xfrm>
          <a:custGeom>
            <a:avLst/>
            <a:gdLst/>
            <a:ahLst/>
            <a:cxnLst/>
            <a:rect l="l" t="t" r="r" b="b"/>
            <a:pathLst>
              <a:path w="31750" h="635">
                <a:moveTo>
                  <a:pt x="0" y="0"/>
                </a:moveTo>
                <a:lnTo>
                  <a:pt x="2591" y="461"/>
                </a:lnTo>
                <a:lnTo>
                  <a:pt x="31204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3" name="object 1133"/>
          <p:cNvSpPr/>
          <p:nvPr/>
        </p:nvSpPr>
        <p:spPr>
          <a:xfrm>
            <a:off x="4520861" y="2713964"/>
            <a:ext cx="31750" cy="635"/>
          </a:xfrm>
          <a:custGeom>
            <a:avLst/>
            <a:gdLst/>
            <a:ahLst/>
            <a:cxnLst/>
            <a:rect l="l" t="t" r="r" b="b"/>
            <a:pathLst>
              <a:path w="31750" h="635">
                <a:moveTo>
                  <a:pt x="0" y="0"/>
                </a:moveTo>
                <a:lnTo>
                  <a:pt x="2591" y="461"/>
                </a:lnTo>
                <a:lnTo>
                  <a:pt x="31204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4" name="object 1134"/>
          <p:cNvSpPr/>
          <p:nvPr/>
        </p:nvSpPr>
        <p:spPr>
          <a:xfrm>
            <a:off x="4520794" y="2713913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33689" y="0"/>
                </a:moveTo>
                <a:lnTo>
                  <a:pt x="0" y="0"/>
                </a:lnTo>
                <a:lnTo>
                  <a:pt x="31204" y="461"/>
                </a:lnTo>
                <a:lnTo>
                  <a:pt x="336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5" name="object 1135"/>
          <p:cNvSpPr/>
          <p:nvPr/>
        </p:nvSpPr>
        <p:spPr>
          <a:xfrm>
            <a:off x="4520861" y="2713964"/>
            <a:ext cx="34290" cy="635"/>
          </a:xfrm>
          <a:custGeom>
            <a:avLst/>
            <a:gdLst/>
            <a:ahLst/>
            <a:cxnLst/>
            <a:rect l="l" t="t" r="r" b="b"/>
            <a:pathLst>
              <a:path w="34289" h="635">
                <a:moveTo>
                  <a:pt x="0" y="0"/>
                </a:moveTo>
                <a:lnTo>
                  <a:pt x="33689" y="0"/>
                </a:lnTo>
                <a:lnTo>
                  <a:pt x="31204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6" name="object 1136"/>
          <p:cNvSpPr/>
          <p:nvPr/>
        </p:nvSpPr>
        <p:spPr>
          <a:xfrm>
            <a:off x="3776909" y="2714374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0" y="0"/>
                </a:moveTo>
                <a:lnTo>
                  <a:pt x="2592" y="461"/>
                </a:lnTo>
                <a:lnTo>
                  <a:pt x="26017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7" name="object 1137"/>
          <p:cNvSpPr/>
          <p:nvPr/>
        </p:nvSpPr>
        <p:spPr>
          <a:xfrm>
            <a:off x="3776975" y="2714425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0" y="0"/>
                </a:moveTo>
                <a:lnTo>
                  <a:pt x="2592" y="461"/>
                </a:lnTo>
                <a:lnTo>
                  <a:pt x="26017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8" name="object 1138"/>
          <p:cNvSpPr/>
          <p:nvPr/>
        </p:nvSpPr>
        <p:spPr>
          <a:xfrm>
            <a:off x="3776909" y="2714374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28606" y="0"/>
                </a:moveTo>
                <a:lnTo>
                  <a:pt x="0" y="0"/>
                </a:lnTo>
                <a:lnTo>
                  <a:pt x="26017" y="461"/>
                </a:lnTo>
                <a:lnTo>
                  <a:pt x="286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9" name="object 1139"/>
          <p:cNvSpPr/>
          <p:nvPr/>
        </p:nvSpPr>
        <p:spPr>
          <a:xfrm>
            <a:off x="3776975" y="2714425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0" y="0"/>
                </a:moveTo>
                <a:lnTo>
                  <a:pt x="28606" y="0"/>
                </a:lnTo>
                <a:lnTo>
                  <a:pt x="26017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0" name="object 1140"/>
          <p:cNvSpPr/>
          <p:nvPr/>
        </p:nvSpPr>
        <p:spPr>
          <a:xfrm>
            <a:off x="4025704" y="2714374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0" y="0"/>
                </a:moveTo>
                <a:lnTo>
                  <a:pt x="2588" y="461"/>
                </a:lnTo>
                <a:lnTo>
                  <a:pt x="26013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1" name="object 1141"/>
          <p:cNvSpPr/>
          <p:nvPr/>
        </p:nvSpPr>
        <p:spPr>
          <a:xfrm>
            <a:off x="4025771" y="2714425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0" y="0"/>
                </a:moveTo>
                <a:lnTo>
                  <a:pt x="2588" y="461"/>
                </a:lnTo>
                <a:lnTo>
                  <a:pt x="26013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2" name="object 1142"/>
          <p:cNvSpPr/>
          <p:nvPr/>
        </p:nvSpPr>
        <p:spPr>
          <a:xfrm>
            <a:off x="4025704" y="2714374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28606" y="0"/>
                </a:moveTo>
                <a:lnTo>
                  <a:pt x="0" y="0"/>
                </a:lnTo>
                <a:lnTo>
                  <a:pt x="26013" y="461"/>
                </a:lnTo>
                <a:lnTo>
                  <a:pt x="286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3" name="object 1143"/>
          <p:cNvSpPr/>
          <p:nvPr/>
        </p:nvSpPr>
        <p:spPr>
          <a:xfrm>
            <a:off x="4025771" y="2714425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0" y="0"/>
                </a:moveTo>
                <a:lnTo>
                  <a:pt x="28606" y="0"/>
                </a:lnTo>
                <a:lnTo>
                  <a:pt x="26013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4" name="object 1144"/>
          <p:cNvSpPr/>
          <p:nvPr/>
        </p:nvSpPr>
        <p:spPr>
          <a:xfrm>
            <a:off x="4274496" y="2714374"/>
            <a:ext cx="26670" cy="635"/>
          </a:xfrm>
          <a:custGeom>
            <a:avLst/>
            <a:gdLst/>
            <a:ahLst/>
            <a:cxnLst/>
            <a:rect l="l" t="t" r="r" b="b"/>
            <a:pathLst>
              <a:path w="26670" h="635">
                <a:moveTo>
                  <a:pt x="0" y="0"/>
                </a:moveTo>
                <a:lnTo>
                  <a:pt x="2592" y="461"/>
                </a:lnTo>
                <a:lnTo>
                  <a:pt x="26124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5" name="object 1145"/>
          <p:cNvSpPr/>
          <p:nvPr/>
        </p:nvSpPr>
        <p:spPr>
          <a:xfrm>
            <a:off x="4274562" y="2714425"/>
            <a:ext cx="26670" cy="635"/>
          </a:xfrm>
          <a:custGeom>
            <a:avLst/>
            <a:gdLst/>
            <a:ahLst/>
            <a:cxnLst/>
            <a:rect l="l" t="t" r="r" b="b"/>
            <a:pathLst>
              <a:path w="26670" h="635">
                <a:moveTo>
                  <a:pt x="0" y="0"/>
                </a:moveTo>
                <a:lnTo>
                  <a:pt x="2592" y="461"/>
                </a:lnTo>
                <a:lnTo>
                  <a:pt x="26110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6" name="object 1146"/>
          <p:cNvSpPr/>
          <p:nvPr/>
        </p:nvSpPr>
        <p:spPr>
          <a:xfrm>
            <a:off x="4274496" y="2714374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28609" y="0"/>
                </a:moveTo>
                <a:lnTo>
                  <a:pt x="0" y="0"/>
                </a:lnTo>
                <a:lnTo>
                  <a:pt x="26124" y="461"/>
                </a:lnTo>
                <a:lnTo>
                  <a:pt x="2860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7" name="object 1147"/>
          <p:cNvSpPr/>
          <p:nvPr/>
        </p:nvSpPr>
        <p:spPr>
          <a:xfrm>
            <a:off x="4274562" y="2714425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0" y="0"/>
                </a:moveTo>
                <a:lnTo>
                  <a:pt x="28609" y="0"/>
                </a:lnTo>
                <a:lnTo>
                  <a:pt x="26110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8" name="object 1148"/>
          <p:cNvSpPr/>
          <p:nvPr/>
        </p:nvSpPr>
        <p:spPr>
          <a:xfrm>
            <a:off x="4523386" y="2714374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0" y="0"/>
                </a:moveTo>
                <a:lnTo>
                  <a:pt x="2591" y="461"/>
                </a:lnTo>
                <a:lnTo>
                  <a:pt x="26021" y="46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9" name="object 1149"/>
          <p:cNvSpPr/>
          <p:nvPr/>
        </p:nvSpPr>
        <p:spPr>
          <a:xfrm>
            <a:off x="4523452" y="2714425"/>
            <a:ext cx="26034" cy="635"/>
          </a:xfrm>
          <a:custGeom>
            <a:avLst/>
            <a:gdLst/>
            <a:ahLst/>
            <a:cxnLst/>
            <a:rect l="l" t="t" r="r" b="b"/>
            <a:pathLst>
              <a:path w="26035" h="635">
                <a:moveTo>
                  <a:pt x="0" y="0"/>
                </a:moveTo>
                <a:lnTo>
                  <a:pt x="2591" y="461"/>
                </a:lnTo>
                <a:lnTo>
                  <a:pt x="26021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0" name="object 1150"/>
          <p:cNvSpPr/>
          <p:nvPr/>
        </p:nvSpPr>
        <p:spPr>
          <a:xfrm>
            <a:off x="4523386" y="2714374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28613" y="0"/>
                </a:moveTo>
                <a:lnTo>
                  <a:pt x="0" y="0"/>
                </a:lnTo>
                <a:lnTo>
                  <a:pt x="26021" y="461"/>
                </a:lnTo>
                <a:lnTo>
                  <a:pt x="2861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1" name="object 1151"/>
          <p:cNvSpPr/>
          <p:nvPr/>
        </p:nvSpPr>
        <p:spPr>
          <a:xfrm>
            <a:off x="4523452" y="2714425"/>
            <a:ext cx="29209" cy="635"/>
          </a:xfrm>
          <a:custGeom>
            <a:avLst/>
            <a:gdLst/>
            <a:ahLst/>
            <a:cxnLst/>
            <a:rect l="l" t="t" r="r" b="b"/>
            <a:pathLst>
              <a:path w="29210" h="635">
                <a:moveTo>
                  <a:pt x="0" y="0"/>
                </a:moveTo>
                <a:lnTo>
                  <a:pt x="28613" y="0"/>
                </a:lnTo>
                <a:lnTo>
                  <a:pt x="26021" y="4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2" name="object 1152"/>
          <p:cNvSpPr/>
          <p:nvPr/>
        </p:nvSpPr>
        <p:spPr>
          <a:xfrm>
            <a:off x="3779502" y="2714835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590" y="307"/>
                </a:lnTo>
                <a:lnTo>
                  <a:pt x="20830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3" name="object 1153"/>
          <p:cNvSpPr/>
          <p:nvPr/>
        </p:nvSpPr>
        <p:spPr>
          <a:xfrm>
            <a:off x="3779568" y="2714886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590" y="307"/>
                </a:lnTo>
                <a:lnTo>
                  <a:pt x="20830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4" name="object 1154"/>
          <p:cNvSpPr/>
          <p:nvPr/>
        </p:nvSpPr>
        <p:spPr>
          <a:xfrm>
            <a:off x="3779502" y="2714835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23424" y="0"/>
                </a:moveTo>
                <a:lnTo>
                  <a:pt x="0" y="0"/>
                </a:lnTo>
                <a:lnTo>
                  <a:pt x="20830" y="307"/>
                </a:lnTo>
                <a:lnTo>
                  <a:pt x="234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5" name="object 1155"/>
          <p:cNvSpPr/>
          <p:nvPr/>
        </p:nvSpPr>
        <p:spPr>
          <a:xfrm>
            <a:off x="3779568" y="2714886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0" y="0"/>
                </a:moveTo>
                <a:lnTo>
                  <a:pt x="23424" y="0"/>
                </a:lnTo>
                <a:lnTo>
                  <a:pt x="20830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6" name="object 1156"/>
          <p:cNvSpPr/>
          <p:nvPr/>
        </p:nvSpPr>
        <p:spPr>
          <a:xfrm>
            <a:off x="4028293" y="2714835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594" y="307"/>
                </a:lnTo>
                <a:lnTo>
                  <a:pt x="20834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7" name="object 1157"/>
          <p:cNvSpPr/>
          <p:nvPr/>
        </p:nvSpPr>
        <p:spPr>
          <a:xfrm>
            <a:off x="4028360" y="2714886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592" y="307"/>
                </a:lnTo>
                <a:lnTo>
                  <a:pt x="20834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8" name="object 1158"/>
          <p:cNvSpPr/>
          <p:nvPr/>
        </p:nvSpPr>
        <p:spPr>
          <a:xfrm>
            <a:off x="4028293" y="2714835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23424" y="0"/>
                </a:moveTo>
                <a:lnTo>
                  <a:pt x="0" y="0"/>
                </a:lnTo>
                <a:lnTo>
                  <a:pt x="20834" y="307"/>
                </a:lnTo>
                <a:lnTo>
                  <a:pt x="234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9" name="object 1159"/>
          <p:cNvSpPr/>
          <p:nvPr/>
        </p:nvSpPr>
        <p:spPr>
          <a:xfrm>
            <a:off x="4028360" y="2714886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0" y="0"/>
                </a:moveTo>
                <a:lnTo>
                  <a:pt x="23424" y="0"/>
                </a:lnTo>
                <a:lnTo>
                  <a:pt x="20834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0" name="object 1160"/>
          <p:cNvSpPr/>
          <p:nvPr/>
        </p:nvSpPr>
        <p:spPr>
          <a:xfrm>
            <a:off x="4277089" y="2714835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590" y="307"/>
                </a:lnTo>
                <a:lnTo>
                  <a:pt x="20926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1" name="object 1161"/>
          <p:cNvSpPr/>
          <p:nvPr/>
        </p:nvSpPr>
        <p:spPr>
          <a:xfrm>
            <a:off x="4277155" y="2714886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590" y="307"/>
                </a:lnTo>
                <a:lnTo>
                  <a:pt x="20926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2" name="object 1162"/>
          <p:cNvSpPr/>
          <p:nvPr/>
        </p:nvSpPr>
        <p:spPr>
          <a:xfrm>
            <a:off x="4277089" y="2714835"/>
            <a:ext cx="24130" cy="635"/>
          </a:xfrm>
          <a:custGeom>
            <a:avLst/>
            <a:gdLst/>
            <a:ahLst/>
            <a:cxnLst/>
            <a:rect l="l" t="t" r="r" b="b"/>
            <a:pathLst>
              <a:path w="24129" h="635">
                <a:moveTo>
                  <a:pt x="23531" y="0"/>
                </a:moveTo>
                <a:lnTo>
                  <a:pt x="0" y="0"/>
                </a:lnTo>
                <a:lnTo>
                  <a:pt x="20926" y="307"/>
                </a:lnTo>
                <a:lnTo>
                  <a:pt x="235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3" name="object 1163"/>
          <p:cNvSpPr/>
          <p:nvPr/>
        </p:nvSpPr>
        <p:spPr>
          <a:xfrm>
            <a:off x="4277155" y="2714886"/>
            <a:ext cx="24130" cy="635"/>
          </a:xfrm>
          <a:custGeom>
            <a:avLst/>
            <a:gdLst/>
            <a:ahLst/>
            <a:cxnLst/>
            <a:rect l="l" t="t" r="r" b="b"/>
            <a:pathLst>
              <a:path w="24129" h="635">
                <a:moveTo>
                  <a:pt x="0" y="0"/>
                </a:moveTo>
                <a:lnTo>
                  <a:pt x="23517" y="0"/>
                </a:lnTo>
                <a:lnTo>
                  <a:pt x="20926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4" name="object 1164"/>
          <p:cNvSpPr/>
          <p:nvPr/>
        </p:nvSpPr>
        <p:spPr>
          <a:xfrm>
            <a:off x="4525978" y="2714835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498" y="307"/>
                </a:lnTo>
                <a:lnTo>
                  <a:pt x="20838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5" name="object 1165"/>
          <p:cNvSpPr/>
          <p:nvPr/>
        </p:nvSpPr>
        <p:spPr>
          <a:xfrm>
            <a:off x="4526044" y="2714886"/>
            <a:ext cx="20955" cy="635"/>
          </a:xfrm>
          <a:custGeom>
            <a:avLst/>
            <a:gdLst/>
            <a:ahLst/>
            <a:cxnLst/>
            <a:rect l="l" t="t" r="r" b="b"/>
            <a:pathLst>
              <a:path w="20954" h="635">
                <a:moveTo>
                  <a:pt x="0" y="0"/>
                </a:moveTo>
                <a:lnTo>
                  <a:pt x="2498" y="307"/>
                </a:lnTo>
                <a:lnTo>
                  <a:pt x="20838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6" name="object 1166"/>
          <p:cNvSpPr/>
          <p:nvPr/>
        </p:nvSpPr>
        <p:spPr>
          <a:xfrm>
            <a:off x="4525978" y="2714835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23430" y="0"/>
                </a:moveTo>
                <a:lnTo>
                  <a:pt x="0" y="0"/>
                </a:lnTo>
                <a:lnTo>
                  <a:pt x="20838" y="307"/>
                </a:lnTo>
                <a:lnTo>
                  <a:pt x="234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7" name="object 1167"/>
          <p:cNvSpPr/>
          <p:nvPr/>
        </p:nvSpPr>
        <p:spPr>
          <a:xfrm>
            <a:off x="4526044" y="2714886"/>
            <a:ext cx="23495" cy="635"/>
          </a:xfrm>
          <a:custGeom>
            <a:avLst/>
            <a:gdLst/>
            <a:ahLst/>
            <a:cxnLst/>
            <a:rect l="l" t="t" r="r" b="b"/>
            <a:pathLst>
              <a:path w="23495" h="635">
                <a:moveTo>
                  <a:pt x="0" y="0"/>
                </a:moveTo>
                <a:lnTo>
                  <a:pt x="23430" y="0"/>
                </a:lnTo>
                <a:lnTo>
                  <a:pt x="20838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8" name="object 1168"/>
          <p:cNvSpPr/>
          <p:nvPr/>
        </p:nvSpPr>
        <p:spPr>
          <a:xfrm>
            <a:off x="3782092" y="2715142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592" y="307"/>
                </a:lnTo>
                <a:lnTo>
                  <a:pt x="15651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9" name="object 1169"/>
          <p:cNvSpPr/>
          <p:nvPr/>
        </p:nvSpPr>
        <p:spPr>
          <a:xfrm>
            <a:off x="3782158" y="2715193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592" y="307"/>
                </a:lnTo>
                <a:lnTo>
                  <a:pt x="15651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0" name="object 1170"/>
          <p:cNvSpPr/>
          <p:nvPr/>
        </p:nvSpPr>
        <p:spPr>
          <a:xfrm>
            <a:off x="3782092" y="2715142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8240" y="0"/>
                </a:moveTo>
                <a:lnTo>
                  <a:pt x="0" y="0"/>
                </a:lnTo>
                <a:lnTo>
                  <a:pt x="15651" y="307"/>
                </a:lnTo>
                <a:lnTo>
                  <a:pt x="18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1" name="object 1171"/>
          <p:cNvSpPr/>
          <p:nvPr/>
        </p:nvSpPr>
        <p:spPr>
          <a:xfrm>
            <a:off x="3782158" y="2715193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8240" y="0"/>
                </a:lnTo>
                <a:lnTo>
                  <a:pt x="15651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2" name="object 1172"/>
          <p:cNvSpPr/>
          <p:nvPr/>
        </p:nvSpPr>
        <p:spPr>
          <a:xfrm>
            <a:off x="4030888" y="2715142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588" y="307"/>
                </a:lnTo>
                <a:lnTo>
                  <a:pt x="15647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3" name="object 1173"/>
          <p:cNvSpPr/>
          <p:nvPr/>
        </p:nvSpPr>
        <p:spPr>
          <a:xfrm>
            <a:off x="4030953" y="2715193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590" y="307"/>
                </a:lnTo>
                <a:lnTo>
                  <a:pt x="15648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4" name="object 1174"/>
          <p:cNvSpPr/>
          <p:nvPr/>
        </p:nvSpPr>
        <p:spPr>
          <a:xfrm>
            <a:off x="4030888" y="2715142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8240" y="0"/>
                </a:moveTo>
                <a:lnTo>
                  <a:pt x="0" y="0"/>
                </a:lnTo>
                <a:lnTo>
                  <a:pt x="15647" y="307"/>
                </a:lnTo>
                <a:lnTo>
                  <a:pt x="18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5" name="object 1175"/>
          <p:cNvSpPr/>
          <p:nvPr/>
        </p:nvSpPr>
        <p:spPr>
          <a:xfrm>
            <a:off x="4030953" y="2715193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8241" y="0"/>
                </a:lnTo>
                <a:lnTo>
                  <a:pt x="15648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6" name="object 1176"/>
          <p:cNvSpPr/>
          <p:nvPr/>
        </p:nvSpPr>
        <p:spPr>
          <a:xfrm>
            <a:off x="4279679" y="2715142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592" y="307"/>
                </a:lnTo>
                <a:lnTo>
                  <a:pt x="15757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7" name="object 1177"/>
          <p:cNvSpPr/>
          <p:nvPr/>
        </p:nvSpPr>
        <p:spPr>
          <a:xfrm>
            <a:off x="4279745" y="2715193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592" y="307"/>
                </a:lnTo>
                <a:lnTo>
                  <a:pt x="15744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8" name="object 1178"/>
          <p:cNvSpPr/>
          <p:nvPr/>
        </p:nvSpPr>
        <p:spPr>
          <a:xfrm>
            <a:off x="4279679" y="2715142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8336" y="0"/>
                </a:moveTo>
                <a:lnTo>
                  <a:pt x="0" y="0"/>
                </a:lnTo>
                <a:lnTo>
                  <a:pt x="15757" y="307"/>
                </a:lnTo>
                <a:lnTo>
                  <a:pt x="183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9" name="object 1179"/>
          <p:cNvSpPr/>
          <p:nvPr/>
        </p:nvSpPr>
        <p:spPr>
          <a:xfrm>
            <a:off x="4279745" y="2715193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8336" y="0"/>
                </a:lnTo>
                <a:lnTo>
                  <a:pt x="15744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0" name="object 1180"/>
          <p:cNvSpPr/>
          <p:nvPr/>
        </p:nvSpPr>
        <p:spPr>
          <a:xfrm>
            <a:off x="4528476" y="2715142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684" y="307"/>
                </a:lnTo>
                <a:lnTo>
                  <a:pt x="15748" y="30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1" name="object 1181"/>
          <p:cNvSpPr/>
          <p:nvPr/>
        </p:nvSpPr>
        <p:spPr>
          <a:xfrm>
            <a:off x="4528542" y="2715193"/>
            <a:ext cx="15875" cy="635"/>
          </a:xfrm>
          <a:custGeom>
            <a:avLst/>
            <a:gdLst/>
            <a:ahLst/>
            <a:cxnLst/>
            <a:rect l="l" t="t" r="r" b="b"/>
            <a:pathLst>
              <a:path w="15875" h="635">
                <a:moveTo>
                  <a:pt x="0" y="0"/>
                </a:moveTo>
                <a:lnTo>
                  <a:pt x="2684" y="307"/>
                </a:lnTo>
                <a:lnTo>
                  <a:pt x="15748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2" name="object 1182"/>
          <p:cNvSpPr/>
          <p:nvPr/>
        </p:nvSpPr>
        <p:spPr>
          <a:xfrm>
            <a:off x="4528476" y="2715142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18340" y="0"/>
                </a:moveTo>
                <a:lnTo>
                  <a:pt x="0" y="0"/>
                </a:lnTo>
                <a:lnTo>
                  <a:pt x="15748" y="307"/>
                </a:lnTo>
                <a:lnTo>
                  <a:pt x="18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3" name="object 1183"/>
          <p:cNvSpPr/>
          <p:nvPr/>
        </p:nvSpPr>
        <p:spPr>
          <a:xfrm>
            <a:off x="4528542" y="2715193"/>
            <a:ext cx="18415" cy="635"/>
          </a:xfrm>
          <a:custGeom>
            <a:avLst/>
            <a:gdLst/>
            <a:ahLst/>
            <a:cxnLst/>
            <a:rect l="l" t="t" r="r" b="b"/>
            <a:pathLst>
              <a:path w="18414" h="635">
                <a:moveTo>
                  <a:pt x="0" y="0"/>
                </a:moveTo>
                <a:lnTo>
                  <a:pt x="18340" y="0"/>
                </a:lnTo>
                <a:lnTo>
                  <a:pt x="15748" y="30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4" name="object 1184"/>
          <p:cNvSpPr/>
          <p:nvPr/>
        </p:nvSpPr>
        <p:spPr>
          <a:xfrm>
            <a:off x="3784685" y="2715450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2" y="153"/>
                </a:lnTo>
                <a:lnTo>
                  <a:pt x="10465" y="15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5" name="object 1185"/>
          <p:cNvSpPr/>
          <p:nvPr/>
        </p:nvSpPr>
        <p:spPr>
          <a:xfrm>
            <a:off x="3784751" y="2715501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2" y="153"/>
                </a:lnTo>
                <a:lnTo>
                  <a:pt x="10465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6" name="object 1186"/>
          <p:cNvSpPr/>
          <p:nvPr/>
        </p:nvSpPr>
        <p:spPr>
          <a:xfrm>
            <a:off x="3784685" y="2715450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3058" y="0"/>
                </a:moveTo>
                <a:lnTo>
                  <a:pt x="0" y="0"/>
                </a:lnTo>
                <a:lnTo>
                  <a:pt x="10465" y="153"/>
                </a:lnTo>
                <a:lnTo>
                  <a:pt x="130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7" name="object 1187"/>
          <p:cNvSpPr/>
          <p:nvPr/>
        </p:nvSpPr>
        <p:spPr>
          <a:xfrm>
            <a:off x="3784751" y="2715501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3058" y="0"/>
                </a:lnTo>
                <a:lnTo>
                  <a:pt x="10465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8" name="object 1188"/>
          <p:cNvSpPr/>
          <p:nvPr/>
        </p:nvSpPr>
        <p:spPr>
          <a:xfrm>
            <a:off x="4033476" y="2715450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2" y="153"/>
                </a:lnTo>
                <a:lnTo>
                  <a:pt x="10468" y="15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9" name="object 1189"/>
          <p:cNvSpPr/>
          <p:nvPr/>
        </p:nvSpPr>
        <p:spPr>
          <a:xfrm>
            <a:off x="4033543" y="2715501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2" y="153"/>
                </a:lnTo>
                <a:lnTo>
                  <a:pt x="10468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0" name="object 1190"/>
          <p:cNvSpPr/>
          <p:nvPr/>
        </p:nvSpPr>
        <p:spPr>
          <a:xfrm>
            <a:off x="4033476" y="2715450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3058" y="0"/>
                </a:moveTo>
                <a:lnTo>
                  <a:pt x="0" y="0"/>
                </a:lnTo>
                <a:lnTo>
                  <a:pt x="10468" y="153"/>
                </a:lnTo>
                <a:lnTo>
                  <a:pt x="130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1" name="object 1191"/>
          <p:cNvSpPr/>
          <p:nvPr/>
        </p:nvSpPr>
        <p:spPr>
          <a:xfrm>
            <a:off x="4033543" y="2715501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3058" y="0"/>
                </a:lnTo>
                <a:lnTo>
                  <a:pt x="10468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2" name="object 1192"/>
          <p:cNvSpPr/>
          <p:nvPr/>
        </p:nvSpPr>
        <p:spPr>
          <a:xfrm>
            <a:off x="4282272" y="2715450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0" y="153"/>
                </a:lnTo>
                <a:lnTo>
                  <a:pt x="10465" y="15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3" name="object 1193"/>
          <p:cNvSpPr/>
          <p:nvPr/>
        </p:nvSpPr>
        <p:spPr>
          <a:xfrm>
            <a:off x="4282338" y="2715501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0" y="153"/>
                </a:lnTo>
                <a:lnTo>
                  <a:pt x="10465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4" name="object 1194"/>
          <p:cNvSpPr/>
          <p:nvPr/>
        </p:nvSpPr>
        <p:spPr>
          <a:xfrm>
            <a:off x="4282272" y="2715450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3165" y="0"/>
                </a:moveTo>
                <a:lnTo>
                  <a:pt x="0" y="0"/>
                </a:lnTo>
                <a:lnTo>
                  <a:pt x="10465" y="153"/>
                </a:lnTo>
                <a:lnTo>
                  <a:pt x="131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5" name="object 1195"/>
          <p:cNvSpPr/>
          <p:nvPr/>
        </p:nvSpPr>
        <p:spPr>
          <a:xfrm>
            <a:off x="4282338" y="2715501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3151" y="0"/>
                </a:lnTo>
                <a:lnTo>
                  <a:pt x="10465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6" name="object 1196"/>
          <p:cNvSpPr/>
          <p:nvPr/>
        </p:nvSpPr>
        <p:spPr>
          <a:xfrm>
            <a:off x="4531161" y="2715450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1" y="153"/>
                </a:lnTo>
                <a:lnTo>
                  <a:pt x="10472" y="15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7" name="object 1197"/>
          <p:cNvSpPr/>
          <p:nvPr/>
        </p:nvSpPr>
        <p:spPr>
          <a:xfrm>
            <a:off x="4531227" y="2715501"/>
            <a:ext cx="10795" cy="635"/>
          </a:xfrm>
          <a:custGeom>
            <a:avLst/>
            <a:gdLst/>
            <a:ahLst/>
            <a:cxnLst/>
            <a:rect l="l" t="t" r="r" b="b"/>
            <a:pathLst>
              <a:path w="10795" h="635">
                <a:moveTo>
                  <a:pt x="0" y="0"/>
                </a:moveTo>
                <a:lnTo>
                  <a:pt x="2591" y="153"/>
                </a:lnTo>
                <a:lnTo>
                  <a:pt x="10472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8" name="object 1198"/>
          <p:cNvSpPr/>
          <p:nvPr/>
        </p:nvSpPr>
        <p:spPr>
          <a:xfrm>
            <a:off x="4531161" y="2715450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13064" y="0"/>
                </a:moveTo>
                <a:lnTo>
                  <a:pt x="0" y="0"/>
                </a:lnTo>
                <a:lnTo>
                  <a:pt x="10472" y="153"/>
                </a:lnTo>
                <a:lnTo>
                  <a:pt x="130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9" name="object 1199"/>
          <p:cNvSpPr/>
          <p:nvPr/>
        </p:nvSpPr>
        <p:spPr>
          <a:xfrm>
            <a:off x="4531227" y="2715501"/>
            <a:ext cx="13335" cy="635"/>
          </a:xfrm>
          <a:custGeom>
            <a:avLst/>
            <a:gdLst/>
            <a:ahLst/>
            <a:cxnLst/>
            <a:rect l="l" t="t" r="r" b="b"/>
            <a:pathLst>
              <a:path w="13335" h="635">
                <a:moveTo>
                  <a:pt x="0" y="0"/>
                </a:moveTo>
                <a:lnTo>
                  <a:pt x="13064" y="0"/>
                </a:lnTo>
                <a:lnTo>
                  <a:pt x="10472" y="15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0" name="object 1200"/>
          <p:cNvSpPr/>
          <p:nvPr/>
        </p:nvSpPr>
        <p:spPr>
          <a:xfrm>
            <a:off x="3787278" y="2715604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590" y="76"/>
                </a:lnTo>
                <a:lnTo>
                  <a:pt x="5183" y="7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1" name="object 1201"/>
          <p:cNvSpPr/>
          <p:nvPr/>
        </p:nvSpPr>
        <p:spPr>
          <a:xfrm>
            <a:off x="3787344" y="2715655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590" y="76"/>
                </a:lnTo>
                <a:lnTo>
                  <a:pt x="5183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2" name="object 1202"/>
          <p:cNvSpPr/>
          <p:nvPr/>
        </p:nvSpPr>
        <p:spPr>
          <a:xfrm>
            <a:off x="3787278" y="271560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7872" y="0"/>
                </a:moveTo>
                <a:lnTo>
                  <a:pt x="0" y="0"/>
                </a:lnTo>
                <a:lnTo>
                  <a:pt x="5183" y="76"/>
                </a:lnTo>
                <a:lnTo>
                  <a:pt x="78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3" name="object 1203"/>
          <p:cNvSpPr/>
          <p:nvPr/>
        </p:nvSpPr>
        <p:spPr>
          <a:xfrm>
            <a:off x="3787344" y="2715655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7872" y="0"/>
                </a:lnTo>
                <a:lnTo>
                  <a:pt x="5183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4" name="object 1204"/>
          <p:cNvSpPr/>
          <p:nvPr/>
        </p:nvSpPr>
        <p:spPr>
          <a:xfrm>
            <a:off x="4036069" y="2715604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594" y="76"/>
                </a:lnTo>
                <a:lnTo>
                  <a:pt x="5282" y="7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5" name="object 1205"/>
          <p:cNvSpPr/>
          <p:nvPr/>
        </p:nvSpPr>
        <p:spPr>
          <a:xfrm>
            <a:off x="4036136" y="2715655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594" y="76"/>
                </a:lnTo>
                <a:lnTo>
                  <a:pt x="5282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6" name="object 1206"/>
          <p:cNvSpPr/>
          <p:nvPr/>
        </p:nvSpPr>
        <p:spPr>
          <a:xfrm>
            <a:off x="4036069" y="271560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7875" y="0"/>
                </a:moveTo>
                <a:lnTo>
                  <a:pt x="0" y="0"/>
                </a:lnTo>
                <a:lnTo>
                  <a:pt x="5282" y="76"/>
                </a:lnTo>
                <a:lnTo>
                  <a:pt x="78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7" name="object 1207"/>
          <p:cNvSpPr/>
          <p:nvPr/>
        </p:nvSpPr>
        <p:spPr>
          <a:xfrm>
            <a:off x="4036136" y="2715655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7875" y="0"/>
                </a:lnTo>
                <a:lnTo>
                  <a:pt x="5282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8" name="object 1208"/>
          <p:cNvSpPr/>
          <p:nvPr/>
        </p:nvSpPr>
        <p:spPr>
          <a:xfrm>
            <a:off x="4284862" y="2715604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692" y="76"/>
                </a:lnTo>
                <a:lnTo>
                  <a:pt x="5285" y="7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9" name="object 1209"/>
          <p:cNvSpPr/>
          <p:nvPr/>
        </p:nvSpPr>
        <p:spPr>
          <a:xfrm>
            <a:off x="4284929" y="2715655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692" y="76"/>
                </a:lnTo>
                <a:lnTo>
                  <a:pt x="5285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0" name="object 1210"/>
          <p:cNvSpPr/>
          <p:nvPr/>
        </p:nvSpPr>
        <p:spPr>
          <a:xfrm>
            <a:off x="4284862" y="271560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7875" y="0"/>
                </a:moveTo>
                <a:lnTo>
                  <a:pt x="0" y="0"/>
                </a:lnTo>
                <a:lnTo>
                  <a:pt x="5285" y="76"/>
                </a:lnTo>
                <a:lnTo>
                  <a:pt x="78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1" name="object 1211"/>
          <p:cNvSpPr/>
          <p:nvPr/>
        </p:nvSpPr>
        <p:spPr>
          <a:xfrm>
            <a:off x="4284929" y="2715655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7875" y="0"/>
                </a:lnTo>
                <a:lnTo>
                  <a:pt x="5285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2" name="object 1212"/>
          <p:cNvSpPr/>
          <p:nvPr/>
        </p:nvSpPr>
        <p:spPr>
          <a:xfrm>
            <a:off x="4533752" y="2715604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591" y="76"/>
                </a:lnTo>
                <a:lnTo>
                  <a:pt x="5183" y="7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3" name="object 1213"/>
          <p:cNvSpPr/>
          <p:nvPr/>
        </p:nvSpPr>
        <p:spPr>
          <a:xfrm>
            <a:off x="4533818" y="2715655"/>
            <a:ext cx="5715" cy="635"/>
          </a:xfrm>
          <a:custGeom>
            <a:avLst/>
            <a:gdLst/>
            <a:ahLst/>
            <a:cxnLst/>
            <a:rect l="l" t="t" r="r" b="b"/>
            <a:pathLst>
              <a:path w="5714" h="635">
                <a:moveTo>
                  <a:pt x="0" y="0"/>
                </a:moveTo>
                <a:lnTo>
                  <a:pt x="2591" y="76"/>
                </a:lnTo>
                <a:lnTo>
                  <a:pt x="5183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4" name="object 1214"/>
          <p:cNvSpPr/>
          <p:nvPr/>
        </p:nvSpPr>
        <p:spPr>
          <a:xfrm>
            <a:off x="4533752" y="2715604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7880" y="0"/>
                </a:moveTo>
                <a:lnTo>
                  <a:pt x="0" y="0"/>
                </a:lnTo>
                <a:lnTo>
                  <a:pt x="5183" y="76"/>
                </a:lnTo>
                <a:lnTo>
                  <a:pt x="78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5" name="object 1215"/>
          <p:cNvSpPr/>
          <p:nvPr/>
        </p:nvSpPr>
        <p:spPr>
          <a:xfrm>
            <a:off x="4533818" y="2715655"/>
            <a:ext cx="8255" cy="635"/>
          </a:xfrm>
          <a:custGeom>
            <a:avLst/>
            <a:gdLst/>
            <a:ahLst/>
            <a:cxnLst/>
            <a:rect l="l" t="t" r="r" b="b"/>
            <a:pathLst>
              <a:path w="8254" h="635">
                <a:moveTo>
                  <a:pt x="0" y="0"/>
                </a:moveTo>
                <a:lnTo>
                  <a:pt x="7880" y="0"/>
                </a:lnTo>
                <a:lnTo>
                  <a:pt x="5183" y="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6" name="object 1216"/>
          <p:cNvSpPr/>
          <p:nvPr/>
        </p:nvSpPr>
        <p:spPr>
          <a:xfrm>
            <a:off x="3789934" y="2715732"/>
            <a:ext cx="3175" cy="0"/>
          </a:xfrm>
          <a:custGeom>
            <a:avLst/>
            <a:gdLst/>
            <a:ahLst/>
            <a:cxnLst/>
            <a:rect l="l" t="t" r="r" b="b"/>
            <a:pathLst>
              <a:path w="3175">
                <a:moveTo>
                  <a:pt x="0" y="0"/>
                </a:moveTo>
                <a:lnTo>
                  <a:pt x="2593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7" name="object 1217"/>
          <p:cNvSpPr/>
          <p:nvPr/>
        </p:nvSpPr>
        <p:spPr>
          <a:xfrm>
            <a:off x="4038730" y="2715732"/>
            <a:ext cx="3175" cy="0"/>
          </a:xfrm>
          <a:custGeom>
            <a:avLst/>
            <a:gdLst/>
            <a:ahLst/>
            <a:cxnLst/>
            <a:rect l="l" t="t" r="r" b="b"/>
            <a:pathLst>
              <a:path w="3175">
                <a:moveTo>
                  <a:pt x="0" y="0"/>
                </a:moveTo>
                <a:lnTo>
                  <a:pt x="2689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8" name="object 1218"/>
          <p:cNvSpPr/>
          <p:nvPr/>
        </p:nvSpPr>
        <p:spPr>
          <a:xfrm>
            <a:off x="4287621" y="2715732"/>
            <a:ext cx="3175" cy="0"/>
          </a:xfrm>
          <a:custGeom>
            <a:avLst/>
            <a:gdLst/>
            <a:ahLst/>
            <a:cxnLst/>
            <a:rect l="l" t="t" r="r" b="b"/>
            <a:pathLst>
              <a:path w="3175">
                <a:moveTo>
                  <a:pt x="0" y="0"/>
                </a:moveTo>
                <a:lnTo>
                  <a:pt x="2593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9" name="object 1219"/>
          <p:cNvSpPr/>
          <p:nvPr/>
        </p:nvSpPr>
        <p:spPr>
          <a:xfrm>
            <a:off x="4536410" y="2715732"/>
            <a:ext cx="3175" cy="0"/>
          </a:xfrm>
          <a:custGeom>
            <a:avLst/>
            <a:gdLst/>
            <a:ahLst/>
            <a:cxnLst/>
            <a:rect l="l" t="t" r="r" b="b"/>
            <a:pathLst>
              <a:path w="3175">
                <a:moveTo>
                  <a:pt x="0" y="0"/>
                </a:moveTo>
                <a:lnTo>
                  <a:pt x="2589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0" name="object 1220"/>
          <p:cNvSpPr/>
          <p:nvPr/>
        </p:nvSpPr>
        <p:spPr>
          <a:xfrm>
            <a:off x="3729030" y="2619724"/>
            <a:ext cx="124460" cy="96520"/>
          </a:xfrm>
          <a:custGeom>
            <a:avLst/>
            <a:gdLst/>
            <a:ahLst/>
            <a:cxnLst/>
            <a:rect l="l" t="t" r="r" b="b"/>
            <a:pathLst>
              <a:path w="124460" h="96519">
                <a:moveTo>
                  <a:pt x="62198" y="0"/>
                </a:moveTo>
                <a:lnTo>
                  <a:pt x="59608" y="0"/>
                </a:lnTo>
                <a:lnTo>
                  <a:pt x="57015" y="154"/>
                </a:lnTo>
                <a:lnTo>
                  <a:pt x="36782" y="4226"/>
                </a:lnTo>
                <a:lnTo>
                  <a:pt x="34387" y="5071"/>
                </a:lnTo>
                <a:lnTo>
                  <a:pt x="32096" y="5994"/>
                </a:lnTo>
                <a:lnTo>
                  <a:pt x="29802" y="6994"/>
                </a:lnTo>
                <a:lnTo>
                  <a:pt x="27611" y="8147"/>
                </a:lnTo>
                <a:lnTo>
                  <a:pt x="25419" y="9300"/>
                </a:lnTo>
                <a:lnTo>
                  <a:pt x="3788" y="31668"/>
                </a:lnTo>
                <a:lnTo>
                  <a:pt x="2891" y="33513"/>
                </a:lnTo>
                <a:lnTo>
                  <a:pt x="2195" y="35512"/>
                </a:lnTo>
                <a:lnTo>
                  <a:pt x="1497" y="37434"/>
                </a:lnTo>
                <a:lnTo>
                  <a:pt x="996" y="39433"/>
                </a:lnTo>
                <a:lnTo>
                  <a:pt x="598" y="41432"/>
                </a:lnTo>
                <a:lnTo>
                  <a:pt x="299" y="43428"/>
                </a:lnTo>
                <a:lnTo>
                  <a:pt x="99" y="45503"/>
                </a:lnTo>
                <a:lnTo>
                  <a:pt x="0" y="47503"/>
                </a:lnTo>
                <a:lnTo>
                  <a:pt x="99" y="49501"/>
                </a:lnTo>
                <a:lnTo>
                  <a:pt x="199" y="51577"/>
                </a:lnTo>
                <a:lnTo>
                  <a:pt x="22328" y="84859"/>
                </a:lnTo>
                <a:lnTo>
                  <a:pt x="60903" y="96007"/>
                </a:lnTo>
                <a:lnTo>
                  <a:pt x="63496" y="96007"/>
                </a:lnTo>
                <a:lnTo>
                  <a:pt x="66186" y="95930"/>
                </a:lnTo>
                <a:lnTo>
                  <a:pt x="68779" y="95776"/>
                </a:lnTo>
                <a:lnTo>
                  <a:pt x="71368" y="95469"/>
                </a:lnTo>
                <a:lnTo>
                  <a:pt x="73962" y="95162"/>
                </a:lnTo>
                <a:lnTo>
                  <a:pt x="109544" y="79173"/>
                </a:lnTo>
                <a:lnTo>
                  <a:pt x="111242" y="77635"/>
                </a:lnTo>
                <a:lnTo>
                  <a:pt x="112735" y="75944"/>
                </a:lnTo>
                <a:lnTo>
                  <a:pt x="114229" y="74329"/>
                </a:lnTo>
                <a:lnTo>
                  <a:pt x="115627" y="72561"/>
                </a:lnTo>
                <a:lnTo>
                  <a:pt x="123997" y="53576"/>
                </a:lnTo>
                <a:lnTo>
                  <a:pt x="124296" y="51577"/>
                </a:lnTo>
                <a:lnTo>
                  <a:pt x="124396" y="49501"/>
                </a:lnTo>
                <a:lnTo>
                  <a:pt x="124396" y="47503"/>
                </a:lnTo>
                <a:lnTo>
                  <a:pt x="124296" y="45503"/>
                </a:lnTo>
                <a:lnTo>
                  <a:pt x="124197" y="43428"/>
                </a:lnTo>
                <a:lnTo>
                  <a:pt x="123898" y="41432"/>
                </a:lnTo>
                <a:lnTo>
                  <a:pt x="123399" y="39433"/>
                </a:lnTo>
                <a:lnTo>
                  <a:pt x="122902" y="37434"/>
                </a:lnTo>
                <a:lnTo>
                  <a:pt x="106855" y="14605"/>
                </a:lnTo>
                <a:lnTo>
                  <a:pt x="105059" y="13144"/>
                </a:lnTo>
                <a:lnTo>
                  <a:pt x="67480" y="154"/>
                </a:lnTo>
                <a:lnTo>
                  <a:pt x="64890" y="0"/>
                </a:lnTo>
                <a:lnTo>
                  <a:pt x="621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1" name="object 1221"/>
          <p:cNvSpPr/>
          <p:nvPr/>
        </p:nvSpPr>
        <p:spPr>
          <a:xfrm>
            <a:off x="3977926" y="2619724"/>
            <a:ext cx="124460" cy="96520"/>
          </a:xfrm>
          <a:custGeom>
            <a:avLst/>
            <a:gdLst/>
            <a:ahLst/>
            <a:cxnLst/>
            <a:rect l="l" t="t" r="r" b="b"/>
            <a:pathLst>
              <a:path w="124460" h="96519">
                <a:moveTo>
                  <a:pt x="62198" y="0"/>
                </a:moveTo>
                <a:lnTo>
                  <a:pt x="59505" y="0"/>
                </a:lnTo>
                <a:lnTo>
                  <a:pt x="56915" y="154"/>
                </a:lnTo>
                <a:lnTo>
                  <a:pt x="19336" y="13144"/>
                </a:lnTo>
                <a:lnTo>
                  <a:pt x="5681" y="27903"/>
                </a:lnTo>
                <a:lnTo>
                  <a:pt x="4585" y="29745"/>
                </a:lnTo>
                <a:lnTo>
                  <a:pt x="3685" y="31668"/>
                </a:lnTo>
                <a:lnTo>
                  <a:pt x="2789" y="33513"/>
                </a:lnTo>
                <a:lnTo>
                  <a:pt x="2091" y="35512"/>
                </a:lnTo>
                <a:lnTo>
                  <a:pt x="0" y="45503"/>
                </a:lnTo>
                <a:lnTo>
                  <a:pt x="0" y="47503"/>
                </a:lnTo>
                <a:lnTo>
                  <a:pt x="0" y="49501"/>
                </a:lnTo>
                <a:lnTo>
                  <a:pt x="99" y="51577"/>
                </a:lnTo>
                <a:lnTo>
                  <a:pt x="398" y="53576"/>
                </a:lnTo>
                <a:lnTo>
                  <a:pt x="697" y="55575"/>
                </a:lnTo>
                <a:lnTo>
                  <a:pt x="14851" y="79173"/>
                </a:lnTo>
                <a:lnTo>
                  <a:pt x="16544" y="80710"/>
                </a:lnTo>
                <a:lnTo>
                  <a:pt x="40366" y="92931"/>
                </a:lnTo>
                <a:lnTo>
                  <a:pt x="42761" y="93623"/>
                </a:lnTo>
                <a:lnTo>
                  <a:pt x="45350" y="94239"/>
                </a:lnTo>
                <a:lnTo>
                  <a:pt x="47845" y="94700"/>
                </a:lnTo>
                <a:lnTo>
                  <a:pt x="50433" y="95162"/>
                </a:lnTo>
                <a:lnTo>
                  <a:pt x="53026" y="95469"/>
                </a:lnTo>
                <a:lnTo>
                  <a:pt x="55617" y="95776"/>
                </a:lnTo>
                <a:lnTo>
                  <a:pt x="58209" y="95930"/>
                </a:lnTo>
                <a:lnTo>
                  <a:pt x="60804" y="96007"/>
                </a:lnTo>
                <a:lnTo>
                  <a:pt x="63492" y="96007"/>
                </a:lnTo>
                <a:lnTo>
                  <a:pt x="102068" y="84859"/>
                </a:lnTo>
                <a:lnTo>
                  <a:pt x="122503" y="59493"/>
                </a:lnTo>
                <a:lnTo>
                  <a:pt x="123100" y="57572"/>
                </a:lnTo>
                <a:lnTo>
                  <a:pt x="123599" y="55575"/>
                </a:lnTo>
                <a:lnTo>
                  <a:pt x="123898" y="53576"/>
                </a:lnTo>
                <a:lnTo>
                  <a:pt x="124197" y="51577"/>
                </a:lnTo>
                <a:lnTo>
                  <a:pt x="124296" y="49501"/>
                </a:lnTo>
                <a:lnTo>
                  <a:pt x="124396" y="47503"/>
                </a:lnTo>
                <a:lnTo>
                  <a:pt x="124296" y="45503"/>
                </a:lnTo>
                <a:lnTo>
                  <a:pt x="120607" y="31668"/>
                </a:lnTo>
                <a:lnTo>
                  <a:pt x="119710" y="29745"/>
                </a:lnTo>
                <a:lnTo>
                  <a:pt x="118615" y="27903"/>
                </a:lnTo>
                <a:lnTo>
                  <a:pt x="117520" y="26058"/>
                </a:lnTo>
                <a:lnTo>
                  <a:pt x="116221" y="24289"/>
                </a:lnTo>
                <a:lnTo>
                  <a:pt x="96785" y="8147"/>
                </a:lnTo>
                <a:lnTo>
                  <a:pt x="94593" y="6994"/>
                </a:lnTo>
                <a:lnTo>
                  <a:pt x="92299" y="5994"/>
                </a:lnTo>
                <a:lnTo>
                  <a:pt x="90008" y="5071"/>
                </a:lnTo>
                <a:lnTo>
                  <a:pt x="87613" y="4226"/>
                </a:lnTo>
                <a:lnTo>
                  <a:pt x="85224" y="3380"/>
                </a:lnTo>
                <a:lnTo>
                  <a:pt x="64787" y="0"/>
                </a:lnTo>
                <a:lnTo>
                  <a:pt x="621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2" name="object 1222"/>
          <p:cNvSpPr/>
          <p:nvPr/>
        </p:nvSpPr>
        <p:spPr>
          <a:xfrm>
            <a:off x="4226717" y="2619724"/>
            <a:ext cx="124460" cy="96520"/>
          </a:xfrm>
          <a:custGeom>
            <a:avLst/>
            <a:gdLst/>
            <a:ahLst/>
            <a:cxnLst/>
            <a:rect l="l" t="t" r="r" b="b"/>
            <a:pathLst>
              <a:path w="124460" h="96519">
                <a:moveTo>
                  <a:pt x="62198" y="0"/>
                </a:moveTo>
                <a:lnTo>
                  <a:pt x="59608" y="0"/>
                </a:lnTo>
                <a:lnTo>
                  <a:pt x="56915" y="154"/>
                </a:lnTo>
                <a:lnTo>
                  <a:pt x="27611" y="8147"/>
                </a:lnTo>
                <a:lnTo>
                  <a:pt x="25419" y="9300"/>
                </a:lnTo>
                <a:lnTo>
                  <a:pt x="23325" y="10531"/>
                </a:lnTo>
                <a:lnTo>
                  <a:pt x="21333" y="11837"/>
                </a:lnTo>
                <a:lnTo>
                  <a:pt x="19336" y="13144"/>
                </a:lnTo>
                <a:lnTo>
                  <a:pt x="17544" y="14605"/>
                </a:lnTo>
                <a:lnTo>
                  <a:pt x="15751" y="16063"/>
                </a:lnTo>
                <a:lnTo>
                  <a:pt x="14055" y="17601"/>
                </a:lnTo>
                <a:lnTo>
                  <a:pt x="12460" y="19215"/>
                </a:lnTo>
                <a:lnTo>
                  <a:pt x="10864" y="20829"/>
                </a:lnTo>
                <a:lnTo>
                  <a:pt x="9469" y="22521"/>
                </a:lnTo>
                <a:lnTo>
                  <a:pt x="0" y="47503"/>
                </a:lnTo>
                <a:lnTo>
                  <a:pt x="0" y="49501"/>
                </a:lnTo>
                <a:lnTo>
                  <a:pt x="20333" y="83555"/>
                </a:lnTo>
                <a:lnTo>
                  <a:pt x="58211" y="95930"/>
                </a:lnTo>
                <a:lnTo>
                  <a:pt x="60903" y="96007"/>
                </a:lnTo>
                <a:lnTo>
                  <a:pt x="63496" y="96007"/>
                </a:lnTo>
                <a:lnTo>
                  <a:pt x="66086" y="95930"/>
                </a:lnTo>
                <a:lnTo>
                  <a:pt x="68772" y="95776"/>
                </a:lnTo>
                <a:lnTo>
                  <a:pt x="71364" y="95469"/>
                </a:lnTo>
                <a:lnTo>
                  <a:pt x="73955" y="95162"/>
                </a:lnTo>
                <a:lnTo>
                  <a:pt x="76454" y="94700"/>
                </a:lnTo>
                <a:lnTo>
                  <a:pt x="79045" y="94239"/>
                </a:lnTo>
                <a:lnTo>
                  <a:pt x="81531" y="93623"/>
                </a:lnTo>
                <a:lnTo>
                  <a:pt x="115633" y="72561"/>
                </a:lnTo>
                <a:lnTo>
                  <a:pt x="123593" y="55575"/>
                </a:lnTo>
                <a:lnTo>
                  <a:pt x="123992" y="53576"/>
                </a:lnTo>
                <a:lnTo>
                  <a:pt x="124191" y="51577"/>
                </a:lnTo>
                <a:lnTo>
                  <a:pt x="124391" y="49501"/>
                </a:lnTo>
                <a:lnTo>
                  <a:pt x="124391" y="47503"/>
                </a:lnTo>
                <a:lnTo>
                  <a:pt x="122198" y="35512"/>
                </a:lnTo>
                <a:lnTo>
                  <a:pt x="121507" y="33513"/>
                </a:lnTo>
                <a:lnTo>
                  <a:pt x="111938" y="19215"/>
                </a:lnTo>
                <a:lnTo>
                  <a:pt x="110343" y="17601"/>
                </a:lnTo>
                <a:lnTo>
                  <a:pt x="96787" y="8147"/>
                </a:lnTo>
                <a:lnTo>
                  <a:pt x="94595" y="6994"/>
                </a:lnTo>
                <a:lnTo>
                  <a:pt x="92309" y="5994"/>
                </a:lnTo>
                <a:lnTo>
                  <a:pt x="90010" y="5071"/>
                </a:lnTo>
                <a:lnTo>
                  <a:pt x="87617" y="4226"/>
                </a:lnTo>
                <a:lnTo>
                  <a:pt x="85225" y="3380"/>
                </a:lnTo>
                <a:lnTo>
                  <a:pt x="64791" y="0"/>
                </a:lnTo>
                <a:lnTo>
                  <a:pt x="621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3" name="object 1223"/>
          <p:cNvSpPr/>
          <p:nvPr/>
        </p:nvSpPr>
        <p:spPr>
          <a:xfrm>
            <a:off x="4475515" y="2619724"/>
            <a:ext cx="124460" cy="96520"/>
          </a:xfrm>
          <a:custGeom>
            <a:avLst/>
            <a:gdLst/>
            <a:ahLst/>
            <a:cxnLst/>
            <a:rect l="l" t="t" r="r" b="b"/>
            <a:pathLst>
              <a:path w="124460" h="96519">
                <a:moveTo>
                  <a:pt x="62196" y="0"/>
                </a:moveTo>
                <a:lnTo>
                  <a:pt x="59605" y="0"/>
                </a:lnTo>
                <a:lnTo>
                  <a:pt x="57013" y="154"/>
                </a:lnTo>
                <a:lnTo>
                  <a:pt x="36773" y="4226"/>
                </a:lnTo>
                <a:lnTo>
                  <a:pt x="34381" y="5071"/>
                </a:lnTo>
                <a:lnTo>
                  <a:pt x="32095" y="5994"/>
                </a:lnTo>
                <a:lnTo>
                  <a:pt x="29796" y="6994"/>
                </a:lnTo>
                <a:lnTo>
                  <a:pt x="27603" y="8147"/>
                </a:lnTo>
                <a:lnTo>
                  <a:pt x="25410" y="9300"/>
                </a:lnTo>
                <a:lnTo>
                  <a:pt x="12452" y="19215"/>
                </a:lnTo>
                <a:lnTo>
                  <a:pt x="10857" y="20829"/>
                </a:lnTo>
                <a:lnTo>
                  <a:pt x="9462" y="22521"/>
                </a:lnTo>
                <a:lnTo>
                  <a:pt x="8173" y="24289"/>
                </a:lnTo>
                <a:lnTo>
                  <a:pt x="6870" y="26058"/>
                </a:lnTo>
                <a:lnTo>
                  <a:pt x="5781" y="27903"/>
                </a:lnTo>
                <a:lnTo>
                  <a:pt x="4678" y="29745"/>
                </a:lnTo>
                <a:lnTo>
                  <a:pt x="3787" y="31668"/>
                </a:lnTo>
                <a:lnTo>
                  <a:pt x="2883" y="33513"/>
                </a:lnTo>
                <a:lnTo>
                  <a:pt x="2192" y="35512"/>
                </a:lnTo>
                <a:lnTo>
                  <a:pt x="1488" y="37434"/>
                </a:lnTo>
                <a:lnTo>
                  <a:pt x="0" y="47503"/>
                </a:lnTo>
                <a:lnTo>
                  <a:pt x="0" y="49501"/>
                </a:lnTo>
                <a:lnTo>
                  <a:pt x="20333" y="83555"/>
                </a:lnTo>
                <a:lnTo>
                  <a:pt x="47936" y="94700"/>
                </a:lnTo>
                <a:lnTo>
                  <a:pt x="50528" y="95162"/>
                </a:lnTo>
                <a:lnTo>
                  <a:pt x="53026" y="95469"/>
                </a:lnTo>
                <a:lnTo>
                  <a:pt x="55711" y="95776"/>
                </a:lnTo>
                <a:lnTo>
                  <a:pt x="58302" y="95930"/>
                </a:lnTo>
                <a:lnTo>
                  <a:pt x="60894" y="96007"/>
                </a:lnTo>
                <a:lnTo>
                  <a:pt x="63486" y="96007"/>
                </a:lnTo>
                <a:lnTo>
                  <a:pt x="66183" y="95930"/>
                </a:lnTo>
                <a:lnTo>
                  <a:pt x="68775" y="95776"/>
                </a:lnTo>
                <a:lnTo>
                  <a:pt x="71366" y="95469"/>
                </a:lnTo>
                <a:lnTo>
                  <a:pt x="73958" y="95162"/>
                </a:lnTo>
                <a:lnTo>
                  <a:pt x="76550" y="94700"/>
                </a:lnTo>
                <a:lnTo>
                  <a:pt x="79035" y="94239"/>
                </a:lnTo>
                <a:lnTo>
                  <a:pt x="81533" y="93623"/>
                </a:lnTo>
                <a:lnTo>
                  <a:pt x="84018" y="92931"/>
                </a:lnTo>
                <a:lnTo>
                  <a:pt x="86517" y="92240"/>
                </a:lnTo>
                <a:lnTo>
                  <a:pt x="112725" y="75944"/>
                </a:lnTo>
                <a:lnTo>
                  <a:pt x="114226" y="74329"/>
                </a:lnTo>
                <a:lnTo>
                  <a:pt x="124393" y="49501"/>
                </a:lnTo>
                <a:lnTo>
                  <a:pt x="124393" y="47503"/>
                </a:lnTo>
                <a:lnTo>
                  <a:pt x="124287" y="45503"/>
                </a:lnTo>
                <a:lnTo>
                  <a:pt x="124194" y="43428"/>
                </a:lnTo>
                <a:lnTo>
                  <a:pt x="123795" y="41432"/>
                </a:lnTo>
                <a:lnTo>
                  <a:pt x="123397" y="39433"/>
                </a:lnTo>
                <a:lnTo>
                  <a:pt x="122892" y="37434"/>
                </a:lnTo>
                <a:lnTo>
                  <a:pt x="106851" y="14605"/>
                </a:lnTo>
                <a:lnTo>
                  <a:pt x="105056" y="13144"/>
                </a:lnTo>
                <a:lnTo>
                  <a:pt x="103063" y="11837"/>
                </a:lnTo>
                <a:lnTo>
                  <a:pt x="101069" y="10531"/>
                </a:lnTo>
                <a:lnTo>
                  <a:pt x="98970" y="9300"/>
                </a:lnTo>
                <a:lnTo>
                  <a:pt x="64881" y="0"/>
                </a:lnTo>
                <a:lnTo>
                  <a:pt x="6219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4" name="object 1224"/>
          <p:cNvSpPr txBox="1"/>
          <p:nvPr/>
        </p:nvSpPr>
        <p:spPr>
          <a:xfrm>
            <a:off x="4901224" y="2374373"/>
            <a:ext cx="328930" cy="12763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650" spc="105" dirty="0">
                <a:latin typeface="Times New Roman"/>
                <a:cs typeface="Times New Roman"/>
              </a:rPr>
              <a:t>dy</a:t>
            </a:r>
            <a:r>
              <a:rPr sz="650" spc="145" dirty="0">
                <a:latin typeface="Times New Roman"/>
                <a:cs typeface="Times New Roman"/>
              </a:rPr>
              <a:t> </a:t>
            </a:r>
            <a:r>
              <a:rPr sz="975" spc="157" baseline="-38461" dirty="0">
                <a:latin typeface="Times New Roman"/>
                <a:cs typeface="Times New Roman"/>
              </a:rPr>
              <a:t>dx</a:t>
            </a:r>
            <a:endParaRPr sz="975" baseline="-38461">
              <a:latin typeface="Times New Roman"/>
              <a:cs typeface="Times New Roman"/>
            </a:endParaRPr>
          </a:p>
        </p:txBody>
      </p:sp>
      <p:sp>
        <p:nvSpPr>
          <p:cNvPr id="1225" name="object 1225"/>
          <p:cNvSpPr txBox="1"/>
          <p:nvPr/>
        </p:nvSpPr>
        <p:spPr>
          <a:xfrm>
            <a:off x="3121295" y="2503587"/>
            <a:ext cx="325120" cy="35496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650" spc="105" dirty="0">
                <a:latin typeface="Times New Roman"/>
                <a:cs typeface="Times New Roman"/>
              </a:rPr>
              <a:t>h</a:t>
            </a: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650" spc="70" dirty="0">
                <a:latin typeface="Times New Roman"/>
                <a:cs typeface="Times New Roman"/>
              </a:rPr>
              <a:t>d'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226" name="object 1226"/>
          <p:cNvSpPr/>
          <p:nvPr/>
        </p:nvSpPr>
        <p:spPr>
          <a:xfrm>
            <a:off x="3196060" y="2235617"/>
            <a:ext cx="80645" cy="0"/>
          </a:xfrm>
          <a:custGeom>
            <a:avLst/>
            <a:gdLst/>
            <a:ahLst/>
            <a:cxnLst/>
            <a:rect l="l" t="t" r="r" b="b"/>
            <a:pathLst>
              <a:path w="80645">
                <a:moveTo>
                  <a:pt x="8043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7" name="object 1227"/>
          <p:cNvSpPr/>
          <p:nvPr/>
        </p:nvSpPr>
        <p:spPr>
          <a:xfrm>
            <a:off x="3196060" y="2907822"/>
            <a:ext cx="80645" cy="0"/>
          </a:xfrm>
          <a:custGeom>
            <a:avLst/>
            <a:gdLst/>
            <a:ahLst/>
            <a:cxnLst/>
            <a:rect l="l" t="t" r="r" b="b"/>
            <a:pathLst>
              <a:path w="80645">
                <a:moveTo>
                  <a:pt x="8043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8" name="object 1228"/>
          <p:cNvSpPr/>
          <p:nvPr/>
        </p:nvSpPr>
        <p:spPr>
          <a:xfrm>
            <a:off x="3237523" y="2235617"/>
            <a:ext cx="0" cy="672465"/>
          </a:xfrm>
          <a:custGeom>
            <a:avLst/>
            <a:gdLst/>
            <a:ahLst/>
            <a:cxnLst/>
            <a:rect l="l" t="t" r="r" b="b"/>
            <a:pathLst>
              <a:path h="672464">
                <a:moveTo>
                  <a:pt x="0" y="0"/>
                </a:moveTo>
                <a:lnTo>
                  <a:pt x="0" y="6722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9" name="object 1229"/>
          <p:cNvSpPr/>
          <p:nvPr/>
        </p:nvSpPr>
        <p:spPr>
          <a:xfrm>
            <a:off x="4844710" y="2235617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171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0" name="object 1230"/>
          <p:cNvSpPr/>
          <p:nvPr/>
        </p:nvSpPr>
        <p:spPr>
          <a:xfrm>
            <a:off x="4844710" y="2667765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171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1" name="object 1231"/>
          <p:cNvSpPr/>
          <p:nvPr/>
        </p:nvSpPr>
        <p:spPr>
          <a:xfrm>
            <a:off x="5029121" y="2235617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17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2" name="object 1232"/>
          <p:cNvSpPr/>
          <p:nvPr/>
        </p:nvSpPr>
        <p:spPr>
          <a:xfrm>
            <a:off x="5029121" y="2763773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17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3" name="object 1233"/>
          <p:cNvSpPr/>
          <p:nvPr/>
        </p:nvSpPr>
        <p:spPr>
          <a:xfrm>
            <a:off x="5080155" y="2235617"/>
            <a:ext cx="0" cy="528320"/>
          </a:xfrm>
          <a:custGeom>
            <a:avLst/>
            <a:gdLst/>
            <a:ahLst/>
            <a:cxnLst/>
            <a:rect l="l" t="t" r="r" b="b"/>
            <a:pathLst>
              <a:path h="528319">
                <a:moveTo>
                  <a:pt x="0" y="0"/>
                </a:moveTo>
                <a:lnTo>
                  <a:pt x="0" y="5281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4" name="object 1234"/>
          <p:cNvSpPr/>
          <p:nvPr/>
        </p:nvSpPr>
        <p:spPr>
          <a:xfrm>
            <a:off x="4891265" y="2235617"/>
            <a:ext cx="0" cy="432434"/>
          </a:xfrm>
          <a:custGeom>
            <a:avLst/>
            <a:gdLst/>
            <a:ahLst/>
            <a:cxnLst/>
            <a:rect l="l" t="t" r="r" b="b"/>
            <a:pathLst>
              <a:path h="432435">
                <a:moveTo>
                  <a:pt x="0" y="0"/>
                </a:moveTo>
                <a:lnTo>
                  <a:pt x="0" y="4321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5" name="object 1235"/>
          <p:cNvSpPr/>
          <p:nvPr/>
        </p:nvSpPr>
        <p:spPr>
          <a:xfrm>
            <a:off x="3399003" y="2667227"/>
            <a:ext cx="109220" cy="0"/>
          </a:xfrm>
          <a:custGeom>
            <a:avLst/>
            <a:gdLst/>
            <a:ahLst/>
            <a:cxnLst/>
            <a:rect l="l" t="t" r="r" b="b"/>
            <a:pathLst>
              <a:path w="109220">
                <a:moveTo>
                  <a:pt x="10884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6" name="object 1236"/>
          <p:cNvSpPr/>
          <p:nvPr/>
        </p:nvSpPr>
        <p:spPr>
          <a:xfrm>
            <a:off x="3399003" y="2908284"/>
            <a:ext cx="0" cy="1270"/>
          </a:xfrm>
          <a:custGeom>
            <a:avLst/>
            <a:gdLst/>
            <a:ahLst/>
            <a:cxnLst/>
            <a:rect l="l" t="t" r="r" b="b"/>
            <a:pathLst>
              <a:path h="1269">
                <a:moveTo>
                  <a:pt x="0" y="0"/>
                </a:moveTo>
                <a:lnTo>
                  <a:pt x="0" y="84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7" name="object 1237"/>
          <p:cNvSpPr/>
          <p:nvPr/>
        </p:nvSpPr>
        <p:spPr>
          <a:xfrm>
            <a:off x="3399003" y="2908284"/>
            <a:ext cx="109220" cy="0"/>
          </a:xfrm>
          <a:custGeom>
            <a:avLst/>
            <a:gdLst/>
            <a:ahLst/>
            <a:cxnLst/>
            <a:rect l="l" t="t" r="r" b="b"/>
            <a:pathLst>
              <a:path w="109220">
                <a:moveTo>
                  <a:pt x="10884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8" name="object 1238"/>
          <p:cNvSpPr/>
          <p:nvPr/>
        </p:nvSpPr>
        <p:spPr>
          <a:xfrm>
            <a:off x="3454819" y="2667227"/>
            <a:ext cx="0" cy="241300"/>
          </a:xfrm>
          <a:custGeom>
            <a:avLst/>
            <a:gdLst/>
            <a:ahLst/>
            <a:cxnLst/>
            <a:rect l="l" t="t" r="r" b="b"/>
            <a:pathLst>
              <a:path h="241300">
                <a:moveTo>
                  <a:pt x="0" y="0"/>
                </a:moveTo>
                <a:lnTo>
                  <a:pt x="0" y="2410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1518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5.5. </a:t>
            </a:r>
            <a:r>
              <a:rPr sz="1200" b="1" spc="-5" dirty="0">
                <a:latin typeface="Times New Roman"/>
                <a:cs typeface="Times New Roman"/>
              </a:rPr>
              <a:t>Penulangan tumpuan arah</a:t>
            </a:r>
            <a:r>
              <a:rPr sz="1200" b="1" dirty="0">
                <a:latin typeface="Times New Roman"/>
                <a:cs typeface="Times New Roman"/>
              </a:rPr>
              <a:t> x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  <a:spcBef>
                <a:spcPts val="835"/>
              </a:spcBef>
              <a:tabLst>
                <a:tab pos="926465" algn="l"/>
              </a:tabLst>
            </a:pPr>
            <a:r>
              <a:rPr sz="1200" spc="-5" dirty="0">
                <a:latin typeface="Times New Roman"/>
                <a:cs typeface="Times New Roman"/>
              </a:rPr>
              <a:t>Mu	</a:t>
            </a:r>
            <a:r>
              <a:rPr sz="1200" dirty="0">
                <a:latin typeface="Times New Roman"/>
                <a:cs typeface="Times New Roman"/>
              </a:rPr>
              <a:t>= 1867,514 </a:t>
            </a:r>
            <a:r>
              <a:rPr sz="1200" spc="-5" dirty="0">
                <a:latin typeface="Times New Roman"/>
                <a:cs typeface="Times New Roman"/>
              </a:rPr>
              <a:t>kgm </a:t>
            </a:r>
            <a:r>
              <a:rPr sz="1200" dirty="0">
                <a:latin typeface="Times New Roman"/>
                <a:cs typeface="Times New Roman"/>
              </a:rPr>
              <a:t>= 1,8675.10</a:t>
            </a:r>
            <a:r>
              <a:rPr sz="1200" baseline="38194" dirty="0">
                <a:latin typeface="Times New Roman"/>
                <a:cs typeface="Times New Roman"/>
              </a:rPr>
              <a:t>7</a:t>
            </a:r>
            <a:r>
              <a:rPr sz="1200" spc="104" baseline="38194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84933" y="1926081"/>
            <a:ext cx="5689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200" spc="-5" dirty="0">
                <a:latin typeface="Times New Roman"/>
                <a:cs typeface="Times New Roman"/>
              </a:rPr>
              <a:t>Mn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503841" y="2054546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83580" y="2054178"/>
            <a:ext cx="674370" cy="0"/>
          </a:xfrm>
          <a:custGeom>
            <a:avLst/>
            <a:gdLst/>
            <a:ahLst/>
            <a:cxnLst/>
            <a:rect l="l" t="t" r="r" b="b"/>
            <a:pathLst>
              <a:path w="674370">
                <a:moveTo>
                  <a:pt x="0" y="0"/>
                </a:moveTo>
                <a:lnTo>
                  <a:pt x="673931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59140" y="2039873"/>
            <a:ext cx="768985" cy="2184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71500" algn="l"/>
              </a:tabLst>
            </a:pPr>
            <a:r>
              <a:rPr sz="1250" i="1" spc="-35" dirty="0">
                <a:latin typeface="Symbol"/>
                <a:cs typeface="Symbol"/>
              </a:rPr>
              <a:t></a:t>
            </a:r>
            <a:r>
              <a:rPr sz="1250" spc="-35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01508" y="1831344"/>
            <a:ext cx="103631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528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10" dirty="0">
                <a:latin typeface="Times New Roman"/>
                <a:cs typeface="Times New Roman"/>
              </a:rPr>
              <a:t>1,8675.10</a:t>
            </a:r>
            <a:r>
              <a:rPr sz="1050" spc="-15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05680" y="1906269"/>
            <a:ext cx="7683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Times New Roman"/>
                <a:cs typeface="Times New Roman"/>
              </a:rPr>
              <a:t>7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58567" y="1927229"/>
            <a:ext cx="20097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2010" algn="l"/>
              </a:tabLst>
            </a:pPr>
            <a:r>
              <a:rPr sz="1200" dirty="0">
                <a:latin typeface="Times New Roman"/>
                <a:cs typeface="Times New Roman"/>
              </a:rPr>
              <a:t>=	</a:t>
            </a: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2,3344.10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84933" y="2459481"/>
            <a:ext cx="5689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200" dirty="0">
                <a:latin typeface="Times New Roman"/>
                <a:cs typeface="Times New Roman"/>
              </a:rPr>
              <a:t>Rn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503881" y="2587535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647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821969" y="2460741"/>
            <a:ext cx="10985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011882" y="2586970"/>
            <a:ext cx="702945" cy="0"/>
          </a:xfrm>
          <a:custGeom>
            <a:avLst/>
            <a:gdLst/>
            <a:ahLst/>
            <a:cxnLst/>
            <a:rect l="l" t="t" r="r" b="b"/>
            <a:pathLst>
              <a:path w="702945">
                <a:moveTo>
                  <a:pt x="0" y="0"/>
                </a:moveTo>
                <a:lnTo>
                  <a:pt x="702942" y="0"/>
                </a:lnTo>
              </a:path>
            </a:pathLst>
          </a:custGeom>
          <a:ln w="6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015769" y="2547290"/>
            <a:ext cx="659130" cy="2679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00" spc="-5" dirty="0">
                <a:latin typeface="Times New Roman"/>
                <a:cs typeface="Times New Roman"/>
              </a:rPr>
              <a:t>100</a:t>
            </a:r>
            <a:r>
              <a:rPr sz="1200" dirty="0">
                <a:latin typeface="Times New Roman"/>
                <a:cs typeface="Times New Roman"/>
              </a:rPr>
              <a:t>0</a:t>
            </a:r>
            <a:r>
              <a:rPr sz="1200" spc="-65" dirty="0">
                <a:latin typeface="Times New Roman"/>
                <a:cs typeface="Times New Roman"/>
              </a:rPr>
              <a:t>.</a:t>
            </a:r>
            <a:r>
              <a:rPr sz="1550" spc="-165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9</a:t>
            </a:r>
            <a:r>
              <a:rPr sz="1200" spc="30" dirty="0">
                <a:latin typeface="Times New Roman"/>
                <a:cs typeface="Times New Roman"/>
              </a:rPr>
              <a:t>4</a:t>
            </a:r>
            <a:r>
              <a:rPr sz="1550" spc="-105" dirty="0">
                <a:latin typeface="Symbol"/>
                <a:cs typeface="Symbol"/>
              </a:rPr>
              <a:t></a:t>
            </a:r>
            <a:r>
              <a:rPr sz="1050" spc="7" baseline="47619" dirty="0">
                <a:latin typeface="Times New Roman"/>
                <a:cs typeface="Times New Roman"/>
              </a:rPr>
              <a:t>2</a:t>
            </a:r>
            <a:endParaRPr sz="1050" baseline="47619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35389" y="2364933"/>
            <a:ext cx="11607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86409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Mn	</a:t>
            </a:r>
            <a:r>
              <a:rPr sz="1200" dirty="0">
                <a:latin typeface="Times New Roman"/>
                <a:cs typeface="Times New Roman"/>
              </a:rPr>
              <a:t>2,3344.10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744053" y="2459847"/>
            <a:ext cx="10166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2,6419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N/mm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35448" y="2439669"/>
            <a:ext cx="7683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Times New Roman"/>
                <a:cs typeface="Times New Roman"/>
              </a:rPr>
              <a:t>2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884933" y="2965830"/>
            <a:ext cx="1441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42133" y="2965830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504055" y="3099242"/>
            <a:ext cx="443230" cy="0"/>
          </a:xfrm>
          <a:custGeom>
            <a:avLst/>
            <a:gdLst/>
            <a:ahLst/>
            <a:cxnLst/>
            <a:rect l="l" t="t" r="r" b="b"/>
            <a:pathLst>
              <a:path w="443230">
                <a:moveTo>
                  <a:pt x="0" y="0"/>
                </a:moveTo>
                <a:lnTo>
                  <a:pt x="442728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105592" y="3099242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6023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564612" y="2991356"/>
            <a:ext cx="50038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80" dirty="0">
                <a:latin typeface="Times New Roman"/>
                <a:cs typeface="Times New Roman"/>
              </a:rPr>
              <a:t> </a:t>
            </a: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979767" y="2991356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97973" y="3091582"/>
            <a:ext cx="10496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4045" algn="l"/>
              </a:tabLst>
            </a:pPr>
            <a:r>
              <a:rPr sz="1000" spc="-55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spc="-65" dirty="0">
                <a:latin typeface="Arial"/>
                <a:cs typeface="Arial"/>
              </a:rPr>
              <a:t>.</a:t>
            </a:r>
            <a:r>
              <a:rPr sz="1000" i="1" spc="5" dirty="0">
                <a:latin typeface="Arial"/>
                <a:cs typeface="Arial"/>
              </a:rPr>
              <a:t>f</a:t>
            </a:r>
            <a:r>
              <a:rPr sz="1000" i="1" spc="-13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'</a:t>
            </a:r>
            <a:r>
              <a:rPr sz="1000" spc="-155" dirty="0">
                <a:latin typeface="Arial"/>
                <a:cs typeface="Arial"/>
              </a:rPr>
              <a:t> </a:t>
            </a:r>
            <a:r>
              <a:rPr sz="1000" i="1" spc="10" dirty="0">
                <a:latin typeface="Arial"/>
                <a:cs typeface="Arial"/>
              </a:rPr>
              <a:t>c</a:t>
            </a:r>
            <a:r>
              <a:rPr sz="1000" i="1" dirty="0">
                <a:latin typeface="Arial"/>
                <a:cs typeface="Arial"/>
              </a:rPr>
              <a:t>	</a:t>
            </a:r>
            <a:r>
              <a:rPr sz="1000" spc="-55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dirty="0">
                <a:latin typeface="Arial"/>
                <a:cs typeface="Arial"/>
              </a:rPr>
              <a:t>.</a:t>
            </a:r>
            <a:r>
              <a:rPr sz="1000" spc="40" dirty="0">
                <a:latin typeface="Arial"/>
                <a:cs typeface="Arial"/>
              </a:rPr>
              <a:t>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496746" y="2582650"/>
            <a:ext cx="957580" cy="5060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d</a:t>
            </a:r>
            <a:r>
              <a:rPr sz="1200" i="1" spc="-95" dirty="0">
                <a:latin typeface="Times New Roman"/>
                <a:cs typeface="Times New Roman"/>
              </a:rPr>
              <a:t> 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  <a:p>
            <a:pPr marL="172085">
              <a:lnSpc>
                <a:spcPct val="100000"/>
              </a:lnSpc>
              <a:spcBef>
                <a:spcPts val="1145"/>
              </a:spcBef>
              <a:tabLst>
                <a:tab pos="715645" algn="l"/>
              </a:tabLst>
            </a:pPr>
            <a:r>
              <a:rPr sz="1000" i="1" spc="15" dirty="0">
                <a:latin typeface="Arial"/>
                <a:cs typeface="Arial"/>
              </a:rPr>
              <a:t>f</a:t>
            </a:r>
            <a:r>
              <a:rPr sz="1000" i="1" spc="10" dirty="0">
                <a:latin typeface="Arial"/>
                <a:cs typeface="Arial"/>
              </a:rPr>
              <a:t>y</a:t>
            </a:r>
            <a:r>
              <a:rPr sz="1000" i="1" dirty="0">
                <a:latin typeface="Arial"/>
                <a:cs typeface="Arial"/>
              </a:rPr>
              <a:t>	</a:t>
            </a: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84933" y="3517518"/>
            <a:ext cx="3175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6944" dirty="0">
                <a:latin typeface="Symbol"/>
                <a:cs typeface="Symbol"/>
              </a:rPr>
              <a:t></a:t>
            </a:r>
            <a:r>
              <a:rPr sz="800" dirty="0">
                <a:latin typeface="Times New Roman"/>
                <a:cs typeface="Times New Roman"/>
              </a:rPr>
              <a:t>p</a:t>
            </a:r>
            <a:r>
              <a:rPr sz="800" spc="-10" dirty="0">
                <a:latin typeface="Times New Roman"/>
                <a:cs typeface="Times New Roman"/>
              </a:rPr>
              <a:t>e</a:t>
            </a:r>
            <a:r>
              <a:rPr sz="800" spc="5" dirty="0">
                <a:latin typeface="Times New Roman"/>
                <a:cs typeface="Times New Roman"/>
              </a:rPr>
              <a:t>r</a:t>
            </a:r>
            <a:r>
              <a:rPr sz="800" spc="-10" dirty="0">
                <a:latin typeface="Times New Roman"/>
                <a:cs typeface="Times New Roman"/>
              </a:rPr>
              <a:t>l</a:t>
            </a:r>
            <a:r>
              <a:rPr sz="800" dirty="0">
                <a:latin typeface="Times New Roman"/>
                <a:cs typeface="Times New Roman"/>
              </a:rPr>
              <a:t>u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342133" y="3497706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504002" y="362565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0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245814" y="3625655"/>
            <a:ext cx="427990" cy="0"/>
          </a:xfrm>
          <a:custGeom>
            <a:avLst/>
            <a:gdLst/>
            <a:ahLst/>
            <a:cxnLst/>
            <a:rect l="l" t="t" r="r" b="b"/>
            <a:pathLst>
              <a:path w="427989">
                <a:moveTo>
                  <a:pt x="0" y="0"/>
                </a:moveTo>
                <a:lnTo>
                  <a:pt x="427663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955246" y="367082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7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974743" y="3674227"/>
            <a:ext cx="28575" cy="149860"/>
          </a:xfrm>
          <a:custGeom>
            <a:avLst/>
            <a:gdLst/>
            <a:ahLst/>
            <a:cxnLst/>
            <a:rect l="l" t="t" r="r" b="b"/>
            <a:pathLst>
              <a:path w="28575" h="149860">
                <a:moveTo>
                  <a:pt x="0" y="0"/>
                </a:moveTo>
                <a:lnTo>
                  <a:pt x="28307" y="149736"/>
                </a:lnTo>
              </a:path>
            </a:pathLst>
          </a:custGeom>
          <a:ln w="12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006198" y="3421159"/>
            <a:ext cx="37465" cy="403225"/>
          </a:xfrm>
          <a:custGeom>
            <a:avLst/>
            <a:gdLst/>
            <a:ahLst/>
            <a:cxnLst/>
            <a:rect l="l" t="t" r="r" b="b"/>
            <a:pathLst>
              <a:path w="37464" h="403225">
                <a:moveTo>
                  <a:pt x="0" y="402804"/>
                </a:moveTo>
                <a:lnTo>
                  <a:pt x="37106" y="0"/>
                </a:lnTo>
              </a:path>
            </a:pathLst>
          </a:custGeom>
          <a:ln w="6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43304" y="3421159"/>
            <a:ext cx="643255" cy="0"/>
          </a:xfrm>
          <a:custGeom>
            <a:avLst/>
            <a:gdLst/>
            <a:ahLst/>
            <a:cxnLst/>
            <a:rect l="l" t="t" r="r" b="b"/>
            <a:pathLst>
              <a:path w="643254">
                <a:moveTo>
                  <a:pt x="0" y="0"/>
                </a:moveTo>
                <a:lnTo>
                  <a:pt x="64274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692534" y="357194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692534" y="347850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692534" y="366939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670544" y="366939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383741" y="3619587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243485" y="3401481"/>
            <a:ext cx="534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5" dirty="0">
                <a:latin typeface="Times New Roman"/>
                <a:cs typeface="Times New Roman"/>
              </a:rPr>
              <a:t>2m.Rn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641934" y="3498935"/>
            <a:ext cx="584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20" dirty="0">
                <a:latin typeface="Times New Roman"/>
                <a:cs typeface="Times New Roman"/>
              </a:rPr>
              <a:t>.</a:t>
            </a:r>
            <a:r>
              <a:rPr sz="1800" spc="-30" baseline="6944" dirty="0">
                <a:latin typeface="Symbol"/>
                <a:cs typeface="Symbol"/>
              </a:rPr>
              <a:t></a:t>
            </a:r>
            <a:r>
              <a:rPr sz="1200" spc="-2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501680" y="3571942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15" baseline="-18518" dirty="0">
                <a:latin typeface="Times New Roman"/>
                <a:cs typeface="Times New Roman"/>
              </a:rPr>
              <a:t>m</a:t>
            </a:r>
            <a:r>
              <a:rPr sz="1800" spc="7" baseline="-18518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521805" y="3380746"/>
            <a:ext cx="23367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27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342133" y="4098162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503881" y="4231447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648" y="0"/>
                </a:lnTo>
              </a:path>
            </a:pathLst>
          </a:custGeom>
          <a:ln w="64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2489945" y="4223787"/>
            <a:ext cx="40068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643894" y="4042392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513423" y="4226045"/>
            <a:ext cx="991235" cy="0"/>
          </a:xfrm>
          <a:custGeom>
            <a:avLst/>
            <a:gdLst/>
            <a:ahLst/>
            <a:cxnLst/>
            <a:rect l="l" t="t" r="r" b="b"/>
            <a:pathLst>
              <a:path w="991235">
                <a:moveTo>
                  <a:pt x="0" y="0"/>
                </a:moveTo>
                <a:lnTo>
                  <a:pt x="991052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230769" y="4252678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61"/>
                </a:moveTo>
                <a:lnTo>
                  <a:pt x="19537" y="0"/>
                </a:lnTo>
              </a:path>
            </a:pathLst>
          </a:custGeom>
          <a:ln w="62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250307" y="4255787"/>
            <a:ext cx="28575" cy="137795"/>
          </a:xfrm>
          <a:custGeom>
            <a:avLst/>
            <a:gdLst/>
            <a:ahLst/>
            <a:cxnLst/>
            <a:rect l="l" t="t" r="r" b="b"/>
            <a:pathLst>
              <a:path w="28575" h="137795">
                <a:moveTo>
                  <a:pt x="0" y="0"/>
                </a:moveTo>
                <a:lnTo>
                  <a:pt x="28038" y="137530"/>
                </a:lnTo>
              </a:path>
            </a:pathLst>
          </a:custGeom>
          <a:ln w="125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281498" y="4021911"/>
            <a:ext cx="38100" cy="371475"/>
          </a:xfrm>
          <a:custGeom>
            <a:avLst/>
            <a:gdLst/>
            <a:ahLst/>
            <a:cxnLst/>
            <a:rect l="l" t="t" r="r" b="b"/>
            <a:pathLst>
              <a:path w="38100" h="371475">
                <a:moveTo>
                  <a:pt x="0" y="371406"/>
                </a:moveTo>
                <a:lnTo>
                  <a:pt x="37497" y="0"/>
                </a:lnTo>
              </a:path>
            </a:pathLst>
          </a:custGeom>
          <a:ln w="63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318996" y="4021911"/>
            <a:ext cx="1198880" cy="0"/>
          </a:xfrm>
          <a:custGeom>
            <a:avLst/>
            <a:gdLst/>
            <a:ahLst/>
            <a:cxnLst/>
            <a:rect l="l" t="t" r="r" b="b"/>
            <a:pathLst>
              <a:path w="1198879">
                <a:moveTo>
                  <a:pt x="0" y="0"/>
                </a:moveTo>
                <a:lnTo>
                  <a:pt x="1198343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4523559" y="4079349"/>
            <a:ext cx="85090" cy="3981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954008" y="407934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954008" y="398177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884203" y="4219676"/>
            <a:ext cx="2546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510800" y="4002533"/>
            <a:ext cx="109791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2.11,294.2,6419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874522" y="4099181"/>
            <a:ext cx="624205" cy="378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90"/>
              </a:lnSpc>
              <a:spcBef>
                <a:spcPts val="95"/>
              </a:spcBef>
            </a:pPr>
            <a:r>
              <a:rPr sz="1000" dirty="0">
                <a:latin typeface="Arial"/>
                <a:cs typeface="Arial"/>
              </a:rPr>
              <a:t>. </a:t>
            </a:r>
            <a:r>
              <a:rPr sz="1200" spc="50" dirty="0">
                <a:latin typeface="Times New Roman"/>
                <a:cs typeface="Times New Roman"/>
              </a:rPr>
              <a:t>1</a:t>
            </a:r>
            <a:r>
              <a:rPr sz="1200" spc="50" dirty="0">
                <a:latin typeface="Symbol"/>
                <a:cs typeface="Symbol"/>
              </a:rPr>
              <a:t></a:t>
            </a:r>
            <a:r>
              <a:rPr sz="1200" spc="110" dirty="0">
                <a:latin typeface="Times New Roman"/>
                <a:cs typeface="Times New Roman"/>
              </a:rPr>
              <a:t> </a:t>
            </a:r>
            <a:r>
              <a:rPr sz="1200" spc="50" dirty="0">
                <a:latin typeface="Times New Roman"/>
                <a:cs typeface="Times New Roman"/>
              </a:rPr>
              <a:t>1</a:t>
            </a:r>
            <a:r>
              <a:rPr sz="1200" spc="5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92075">
              <a:lnSpc>
                <a:spcPts val="1390"/>
              </a:lnSpc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2011775" y="6943728"/>
            <a:ext cx="453390" cy="0"/>
          </a:xfrm>
          <a:custGeom>
            <a:avLst/>
            <a:gdLst/>
            <a:ahLst/>
            <a:cxnLst/>
            <a:rect l="l" t="t" r="r" b="b"/>
            <a:pathLst>
              <a:path w="453389">
                <a:moveTo>
                  <a:pt x="0" y="0"/>
                </a:moveTo>
                <a:lnTo>
                  <a:pt x="453230" y="0"/>
                </a:lnTo>
              </a:path>
            </a:pathLst>
          </a:custGeom>
          <a:ln w="6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2045790" y="6973208"/>
            <a:ext cx="3879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30" baseline="13888" dirty="0">
                <a:latin typeface="Times New Roman"/>
                <a:cs typeface="Times New Roman"/>
              </a:rPr>
              <a:t>As</a:t>
            </a:r>
            <a:r>
              <a:rPr sz="1800" i="1" spc="-315" baseline="13888" dirty="0">
                <a:latin typeface="Times New Roman"/>
                <a:cs typeface="Times New Roman"/>
              </a:rPr>
              <a:t> </a:t>
            </a:r>
            <a:r>
              <a:rPr sz="700" i="1" spc="10" dirty="0">
                <a:latin typeface="Times New Roman"/>
                <a:cs typeface="Times New Roman"/>
              </a:rPr>
              <a:t>perlu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2642897" y="6944269"/>
            <a:ext cx="753110" cy="0"/>
          </a:xfrm>
          <a:custGeom>
            <a:avLst/>
            <a:gdLst/>
            <a:ahLst/>
            <a:cxnLst/>
            <a:rect l="l" t="t" r="r" b="b"/>
            <a:pathLst>
              <a:path w="753110">
                <a:moveTo>
                  <a:pt x="0" y="0"/>
                </a:moveTo>
                <a:lnTo>
                  <a:pt x="753096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2849476" y="6937543"/>
            <a:ext cx="330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Times New Roman"/>
                <a:cs typeface="Times New Roman"/>
              </a:rPr>
              <a:t>1128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427733" y="4541646"/>
            <a:ext cx="4037965" cy="2388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6465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0,012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  <a:tabLst>
                <a:tab pos="507365" algn="l"/>
              </a:tabLst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	&lt;</a:t>
            </a:r>
            <a:r>
              <a:rPr sz="1200" spc="29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max</a:t>
            </a:r>
            <a:endParaRPr sz="1200" baseline="-10416">
              <a:latin typeface="Times New Roman"/>
              <a:cs typeface="Times New Roman"/>
            </a:endParaRPr>
          </a:p>
          <a:p>
            <a:pPr marL="12700" marR="1889760" indent="38100">
              <a:lnSpc>
                <a:spcPct val="153300"/>
              </a:lnSpc>
              <a:tabLst>
                <a:tab pos="469265" algn="l"/>
                <a:tab pos="507365" algn="l"/>
              </a:tabLst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		&gt;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min</a:t>
            </a:r>
            <a:r>
              <a:rPr sz="1200" spc="-5" dirty="0">
                <a:latin typeface="Times New Roman"/>
                <a:cs typeface="Times New Roman"/>
              </a:rPr>
              <a:t>, </a:t>
            </a:r>
            <a:r>
              <a:rPr sz="1200" dirty="0">
                <a:latin typeface="Times New Roman"/>
                <a:cs typeface="Times New Roman"/>
              </a:rPr>
              <a:t>di </a:t>
            </a:r>
            <a:r>
              <a:rPr sz="1200" spc="-5" dirty="0">
                <a:latin typeface="Times New Roman"/>
                <a:cs typeface="Times New Roman"/>
              </a:rPr>
              <a:t>pakai </a:t>
            </a: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=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0,012  </a:t>
            </a:r>
            <a:r>
              <a:rPr sz="1200" spc="-5" dirty="0">
                <a:latin typeface="Times New Roman"/>
                <a:cs typeface="Times New Roman"/>
              </a:rPr>
              <a:t>As	</a:t>
            </a:r>
            <a:r>
              <a:rPr sz="1200" dirty="0">
                <a:latin typeface="Times New Roman"/>
                <a:cs typeface="Times New Roman"/>
              </a:rPr>
              <a:t>= </a:t>
            </a: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. b .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</a:t>
            </a:r>
            <a:endParaRPr sz="12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  <a:spcBef>
                <a:spcPts val="670"/>
              </a:spcBef>
            </a:pPr>
            <a:r>
              <a:rPr sz="1200" dirty="0">
                <a:latin typeface="Times New Roman"/>
                <a:cs typeface="Times New Roman"/>
              </a:rPr>
              <a:t>= 0,012 . 1000 .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94</a:t>
            </a:r>
            <a:endParaRPr sz="12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  <a:spcBef>
                <a:spcPts val="640"/>
              </a:spcBef>
            </a:pPr>
            <a:r>
              <a:rPr sz="1200" dirty="0">
                <a:latin typeface="Times New Roman"/>
                <a:cs typeface="Times New Roman"/>
              </a:rPr>
              <a:t>= 1128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  <a:p>
            <a:pPr marL="311150" marR="5080" indent="-299085">
              <a:lnSpc>
                <a:spcPts val="2190"/>
              </a:lnSpc>
              <a:spcBef>
                <a:spcPts val="155"/>
              </a:spcBef>
              <a:tabLst>
                <a:tab pos="2184400" algn="l"/>
              </a:tabLst>
            </a:pPr>
            <a:r>
              <a:rPr sz="1200" spc="-5" dirty="0">
                <a:latin typeface="Times New Roman"/>
                <a:cs typeface="Times New Roman"/>
              </a:rPr>
              <a:t>Digunakan tulangan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Symbol"/>
                <a:cs typeface="Symbol"/>
              </a:rPr>
              <a:t>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12	=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113,04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  </a:t>
            </a:r>
            <a:r>
              <a:rPr sz="1800" spc="-7" baseline="-34722" dirty="0">
                <a:latin typeface="Times New Roman"/>
                <a:cs typeface="Times New Roman"/>
              </a:rPr>
              <a:t>S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i="1" spc="-20" dirty="0">
                <a:latin typeface="Times New Roman"/>
                <a:cs typeface="Times New Roman"/>
              </a:rPr>
              <a:t>A</a:t>
            </a:r>
            <a:r>
              <a:rPr sz="1200" spc="-20" dirty="0">
                <a:latin typeface="Times New Roman"/>
                <a:cs typeface="Times New Roman"/>
              </a:rPr>
              <a:t>.1000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spc="-5" dirty="0">
                <a:latin typeface="Times New Roman"/>
                <a:cs typeface="Times New Roman"/>
              </a:rPr>
              <a:t>113,04.1000 </a:t>
            </a:r>
            <a:r>
              <a:rPr sz="1800" baseline="-34722" dirty="0">
                <a:latin typeface="Times New Roman"/>
                <a:cs typeface="Times New Roman"/>
              </a:rPr>
              <a:t>= 100,21 ~ 110</a:t>
            </a:r>
            <a:r>
              <a:rPr sz="1800" spc="-209" baseline="-34722" dirty="0">
                <a:latin typeface="Times New Roman"/>
                <a:cs typeface="Times New Roman"/>
              </a:rPr>
              <a:t> </a:t>
            </a:r>
            <a:r>
              <a:rPr sz="1800" spc="15" baseline="-34722" dirty="0">
                <a:latin typeface="Times New Roman"/>
                <a:cs typeface="Times New Roman"/>
              </a:rPr>
              <a:t>mm</a:t>
            </a:r>
            <a:endParaRPr sz="1800" baseline="-34722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694433" y="7154417"/>
            <a:ext cx="4001135" cy="85344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1200" spc="-5" dirty="0">
                <a:latin typeface="Times New Roman"/>
                <a:cs typeface="Times New Roman"/>
              </a:rPr>
              <a:t>Jarak </a:t>
            </a:r>
            <a:r>
              <a:rPr sz="1200" dirty="0">
                <a:latin typeface="Times New Roman"/>
                <a:cs typeface="Times New Roman"/>
              </a:rPr>
              <a:t>maksimum = 2 x h = 2 x 120 = 240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ts val="2200"/>
              </a:lnSpc>
              <a:spcBef>
                <a:spcPts val="160"/>
              </a:spcBef>
              <a:tabLst>
                <a:tab pos="1117600" algn="l"/>
              </a:tabLst>
            </a:pPr>
            <a:r>
              <a:rPr sz="1200" spc="-5" dirty="0">
                <a:latin typeface="Times New Roman"/>
                <a:cs typeface="Times New Roman"/>
              </a:rPr>
              <a:t>As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yang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timbul	= 10.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.(12)</a:t>
            </a:r>
            <a:r>
              <a:rPr sz="1200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1130,4 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r>
              <a:rPr sz="1200" dirty="0">
                <a:latin typeface="Times New Roman"/>
                <a:cs typeface="Times New Roman"/>
              </a:rPr>
              <a:t>&gt;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As…..…ok!  Dipakai tulangan </a:t>
            </a:r>
            <a:r>
              <a:rPr sz="1200" b="1" spc="-5" dirty="0">
                <a:latin typeface="Symbol"/>
                <a:cs typeface="Symbol"/>
              </a:rPr>
              <a:t>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12 – 110</a:t>
            </a:r>
            <a:r>
              <a:rPr sz="1200" b="1" spc="1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1518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5.6. </a:t>
            </a:r>
            <a:r>
              <a:rPr sz="1200" b="1" spc="-5" dirty="0">
                <a:latin typeface="Times New Roman"/>
                <a:cs typeface="Times New Roman"/>
              </a:rPr>
              <a:t>Penulangan tumpuan arah</a:t>
            </a:r>
            <a:r>
              <a:rPr sz="1200" b="1" dirty="0">
                <a:latin typeface="Times New Roman"/>
                <a:cs typeface="Times New Roman"/>
              </a:rPr>
              <a:t> y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35"/>
              </a:spcBef>
              <a:tabLst>
                <a:tab pos="469265" algn="l"/>
              </a:tabLst>
            </a:pPr>
            <a:r>
              <a:rPr sz="1200" spc="-5" dirty="0">
                <a:latin typeface="Times New Roman"/>
                <a:cs typeface="Times New Roman"/>
              </a:rPr>
              <a:t>Mu	</a:t>
            </a:r>
            <a:r>
              <a:rPr sz="1200" dirty="0">
                <a:latin typeface="Times New Roman"/>
                <a:cs typeface="Times New Roman"/>
              </a:rPr>
              <a:t>= 1396,102 m = 1,3961.10</a:t>
            </a:r>
            <a:r>
              <a:rPr sz="1200" baseline="38194" dirty="0">
                <a:latin typeface="Times New Roman"/>
                <a:cs typeface="Times New Roman"/>
              </a:rPr>
              <a:t>7</a:t>
            </a:r>
            <a:r>
              <a:rPr sz="1200" spc="104" baseline="3819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84933" y="1926081"/>
            <a:ext cx="5689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200" spc="-5" dirty="0">
                <a:latin typeface="Times New Roman"/>
                <a:cs typeface="Times New Roman"/>
              </a:rPr>
              <a:t>Mn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503841" y="2054546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758567" y="1926081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83580" y="2054178"/>
            <a:ext cx="675005" cy="0"/>
          </a:xfrm>
          <a:custGeom>
            <a:avLst/>
            <a:gdLst/>
            <a:ahLst/>
            <a:cxnLst/>
            <a:rect l="l" t="t" r="r" b="b"/>
            <a:pathLst>
              <a:path w="675004">
                <a:moveTo>
                  <a:pt x="0" y="0"/>
                </a:moveTo>
                <a:lnTo>
                  <a:pt x="674557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559140" y="2039873"/>
            <a:ext cx="769620" cy="2184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72135" algn="l"/>
              </a:tabLst>
            </a:pPr>
            <a:r>
              <a:rPr sz="1250" i="1" spc="-35" dirty="0">
                <a:latin typeface="Symbol"/>
                <a:cs typeface="Symbol"/>
              </a:rPr>
              <a:t></a:t>
            </a:r>
            <a:r>
              <a:rPr sz="1250" spc="-35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01508" y="1831344"/>
            <a:ext cx="103886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528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10" dirty="0">
                <a:latin typeface="Times New Roman"/>
                <a:cs typeface="Times New Roman"/>
              </a:rPr>
              <a:t>1,3961.10</a:t>
            </a:r>
            <a:r>
              <a:rPr sz="1050" spc="-15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05680" y="1906269"/>
            <a:ext cx="7683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Times New Roman"/>
                <a:cs typeface="Times New Roman"/>
              </a:rPr>
              <a:t>7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89204" y="1927229"/>
            <a:ext cx="11791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1,7451.10</a:t>
            </a:r>
            <a:r>
              <a:rPr sz="1200" spc="1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84933" y="2459481"/>
            <a:ext cx="5689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200" dirty="0">
                <a:latin typeface="Times New Roman"/>
                <a:cs typeface="Times New Roman"/>
              </a:rPr>
              <a:t>Rn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503881" y="2587535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647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821969" y="2460741"/>
            <a:ext cx="10985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011839" y="2586970"/>
            <a:ext cx="678815" cy="0"/>
          </a:xfrm>
          <a:custGeom>
            <a:avLst/>
            <a:gdLst/>
            <a:ahLst/>
            <a:cxnLst/>
            <a:rect l="l" t="t" r="r" b="b"/>
            <a:pathLst>
              <a:path w="678814">
                <a:moveTo>
                  <a:pt x="0" y="0"/>
                </a:moveTo>
                <a:lnTo>
                  <a:pt x="678311" y="0"/>
                </a:lnTo>
              </a:path>
            </a:pathLst>
          </a:custGeom>
          <a:ln w="6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003826" y="2548833"/>
            <a:ext cx="657225" cy="2679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00" spc="-5" dirty="0">
                <a:latin typeface="Times New Roman"/>
                <a:cs typeface="Times New Roman"/>
              </a:rPr>
              <a:t>1000</a:t>
            </a:r>
            <a:r>
              <a:rPr sz="1200" spc="-70" dirty="0">
                <a:latin typeface="Times New Roman"/>
                <a:cs typeface="Times New Roman"/>
              </a:rPr>
              <a:t>.</a:t>
            </a:r>
            <a:r>
              <a:rPr sz="1550" spc="-18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8</a:t>
            </a:r>
            <a:r>
              <a:rPr sz="1200" spc="30" dirty="0">
                <a:latin typeface="Times New Roman"/>
                <a:cs typeface="Times New Roman"/>
              </a:rPr>
              <a:t>2</a:t>
            </a:r>
            <a:r>
              <a:rPr sz="1550" spc="-100" dirty="0">
                <a:latin typeface="Symbol"/>
                <a:cs typeface="Symbol"/>
              </a:rPr>
              <a:t></a:t>
            </a:r>
            <a:r>
              <a:rPr sz="1050" baseline="47619" dirty="0">
                <a:latin typeface="Times New Roman"/>
                <a:cs typeface="Times New Roman"/>
              </a:rPr>
              <a:t>2</a:t>
            </a:r>
            <a:endParaRPr sz="1050" baseline="47619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535389" y="2364731"/>
            <a:ext cx="11353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900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</a:t>
            </a:r>
            <a:r>
              <a:rPr sz="1200" i="1" dirty="0">
                <a:latin typeface="Times New Roman"/>
                <a:cs typeface="Times New Roman"/>
              </a:rPr>
              <a:t>n	</a:t>
            </a:r>
            <a:r>
              <a:rPr sz="1200" spc="-120" dirty="0">
                <a:latin typeface="Times New Roman"/>
                <a:cs typeface="Times New Roman"/>
              </a:rPr>
              <a:t>1</a:t>
            </a:r>
            <a:r>
              <a:rPr sz="1200" spc="-5" dirty="0">
                <a:latin typeface="Times New Roman"/>
                <a:cs typeface="Times New Roman"/>
              </a:rPr>
              <a:t>,7451.1</a:t>
            </a:r>
            <a:r>
              <a:rPr sz="1200" spc="95" dirty="0">
                <a:latin typeface="Times New Roman"/>
                <a:cs typeface="Times New Roman"/>
              </a:rPr>
              <a:t>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20884" y="2460156"/>
            <a:ext cx="9880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1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2,5953N/mm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683633" y="2439669"/>
            <a:ext cx="7683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Times New Roman"/>
                <a:cs typeface="Times New Roman"/>
              </a:rPr>
              <a:t>2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884933" y="2965830"/>
            <a:ext cx="1441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342133" y="2965830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504055" y="3099242"/>
            <a:ext cx="443230" cy="0"/>
          </a:xfrm>
          <a:custGeom>
            <a:avLst/>
            <a:gdLst/>
            <a:ahLst/>
            <a:cxnLst/>
            <a:rect l="l" t="t" r="r" b="b"/>
            <a:pathLst>
              <a:path w="443230">
                <a:moveTo>
                  <a:pt x="0" y="0"/>
                </a:moveTo>
                <a:lnTo>
                  <a:pt x="442728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05592" y="3099242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6023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564612" y="2991356"/>
            <a:ext cx="50038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80" dirty="0">
                <a:latin typeface="Times New Roman"/>
                <a:cs typeface="Times New Roman"/>
              </a:rPr>
              <a:t> </a:t>
            </a: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979767" y="2991356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497973" y="3091582"/>
            <a:ext cx="10496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4045" algn="l"/>
              </a:tabLst>
            </a:pPr>
            <a:r>
              <a:rPr sz="1000" spc="-55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spc="-65" dirty="0">
                <a:latin typeface="Arial"/>
                <a:cs typeface="Arial"/>
              </a:rPr>
              <a:t>.</a:t>
            </a:r>
            <a:r>
              <a:rPr sz="1000" i="1" spc="5" dirty="0">
                <a:latin typeface="Arial"/>
                <a:cs typeface="Arial"/>
              </a:rPr>
              <a:t>f</a:t>
            </a:r>
            <a:r>
              <a:rPr sz="1000" i="1" spc="-13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'</a:t>
            </a:r>
            <a:r>
              <a:rPr sz="1000" spc="-155" dirty="0">
                <a:latin typeface="Arial"/>
                <a:cs typeface="Arial"/>
              </a:rPr>
              <a:t> </a:t>
            </a:r>
            <a:r>
              <a:rPr sz="1000" i="1" spc="10" dirty="0">
                <a:latin typeface="Arial"/>
                <a:cs typeface="Arial"/>
              </a:rPr>
              <a:t>c</a:t>
            </a:r>
            <a:r>
              <a:rPr sz="1000" i="1" dirty="0">
                <a:latin typeface="Arial"/>
                <a:cs typeface="Arial"/>
              </a:rPr>
              <a:t>	</a:t>
            </a:r>
            <a:r>
              <a:rPr sz="1000" spc="-55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dirty="0">
                <a:latin typeface="Arial"/>
                <a:cs typeface="Arial"/>
              </a:rPr>
              <a:t>.</a:t>
            </a:r>
            <a:r>
              <a:rPr sz="1000" spc="40" dirty="0">
                <a:latin typeface="Arial"/>
                <a:cs typeface="Arial"/>
              </a:rPr>
              <a:t>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496746" y="2582650"/>
            <a:ext cx="957580" cy="5060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d</a:t>
            </a:r>
            <a:r>
              <a:rPr sz="1200" i="1" spc="-95" dirty="0">
                <a:latin typeface="Times New Roman"/>
                <a:cs typeface="Times New Roman"/>
              </a:rPr>
              <a:t> 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  <a:p>
            <a:pPr marL="172085">
              <a:lnSpc>
                <a:spcPct val="100000"/>
              </a:lnSpc>
              <a:spcBef>
                <a:spcPts val="1145"/>
              </a:spcBef>
              <a:tabLst>
                <a:tab pos="715645" algn="l"/>
              </a:tabLst>
            </a:pPr>
            <a:r>
              <a:rPr sz="1000" i="1" spc="15" dirty="0">
                <a:latin typeface="Arial"/>
                <a:cs typeface="Arial"/>
              </a:rPr>
              <a:t>f</a:t>
            </a:r>
            <a:r>
              <a:rPr sz="1000" i="1" spc="10" dirty="0">
                <a:latin typeface="Arial"/>
                <a:cs typeface="Arial"/>
              </a:rPr>
              <a:t>y</a:t>
            </a:r>
            <a:r>
              <a:rPr sz="1000" i="1" dirty="0">
                <a:latin typeface="Arial"/>
                <a:cs typeface="Arial"/>
              </a:rPr>
              <a:t>	</a:t>
            </a: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884933" y="3517518"/>
            <a:ext cx="3175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6944" dirty="0">
                <a:latin typeface="Symbol"/>
                <a:cs typeface="Symbol"/>
              </a:rPr>
              <a:t></a:t>
            </a:r>
            <a:r>
              <a:rPr sz="800" dirty="0">
                <a:latin typeface="Times New Roman"/>
                <a:cs typeface="Times New Roman"/>
              </a:rPr>
              <a:t>p</a:t>
            </a:r>
            <a:r>
              <a:rPr sz="800" spc="-10" dirty="0">
                <a:latin typeface="Times New Roman"/>
                <a:cs typeface="Times New Roman"/>
              </a:rPr>
              <a:t>e</a:t>
            </a:r>
            <a:r>
              <a:rPr sz="800" spc="5" dirty="0">
                <a:latin typeface="Times New Roman"/>
                <a:cs typeface="Times New Roman"/>
              </a:rPr>
              <a:t>r</a:t>
            </a:r>
            <a:r>
              <a:rPr sz="800" spc="-10" dirty="0">
                <a:latin typeface="Times New Roman"/>
                <a:cs typeface="Times New Roman"/>
              </a:rPr>
              <a:t>l</a:t>
            </a:r>
            <a:r>
              <a:rPr sz="800" dirty="0">
                <a:latin typeface="Times New Roman"/>
                <a:cs typeface="Times New Roman"/>
              </a:rPr>
              <a:t>u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342133" y="3497706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504002" y="362565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0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245814" y="3625655"/>
            <a:ext cx="427990" cy="0"/>
          </a:xfrm>
          <a:custGeom>
            <a:avLst/>
            <a:gdLst/>
            <a:ahLst/>
            <a:cxnLst/>
            <a:rect l="l" t="t" r="r" b="b"/>
            <a:pathLst>
              <a:path w="427989">
                <a:moveTo>
                  <a:pt x="0" y="0"/>
                </a:moveTo>
                <a:lnTo>
                  <a:pt x="427663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955246" y="367082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7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974743" y="3674227"/>
            <a:ext cx="28575" cy="149860"/>
          </a:xfrm>
          <a:custGeom>
            <a:avLst/>
            <a:gdLst/>
            <a:ahLst/>
            <a:cxnLst/>
            <a:rect l="l" t="t" r="r" b="b"/>
            <a:pathLst>
              <a:path w="28575" h="149860">
                <a:moveTo>
                  <a:pt x="0" y="0"/>
                </a:moveTo>
                <a:lnTo>
                  <a:pt x="28307" y="149736"/>
                </a:lnTo>
              </a:path>
            </a:pathLst>
          </a:custGeom>
          <a:ln w="12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06198" y="3421159"/>
            <a:ext cx="37465" cy="403225"/>
          </a:xfrm>
          <a:custGeom>
            <a:avLst/>
            <a:gdLst/>
            <a:ahLst/>
            <a:cxnLst/>
            <a:rect l="l" t="t" r="r" b="b"/>
            <a:pathLst>
              <a:path w="37464" h="403225">
                <a:moveTo>
                  <a:pt x="0" y="402804"/>
                </a:moveTo>
                <a:lnTo>
                  <a:pt x="37106" y="0"/>
                </a:lnTo>
              </a:path>
            </a:pathLst>
          </a:custGeom>
          <a:ln w="6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043304" y="3421159"/>
            <a:ext cx="643255" cy="0"/>
          </a:xfrm>
          <a:custGeom>
            <a:avLst/>
            <a:gdLst/>
            <a:ahLst/>
            <a:cxnLst/>
            <a:rect l="l" t="t" r="r" b="b"/>
            <a:pathLst>
              <a:path w="643254">
                <a:moveTo>
                  <a:pt x="0" y="0"/>
                </a:moveTo>
                <a:lnTo>
                  <a:pt x="64274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692534" y="357194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692534" y="347850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692534" y="366939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670544" y="366939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383741" y="3619587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243485" y="3401481"/>
            <a:ext cx="534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5" dirty="0">
                <a:latin typeface="Times New Roman"/>
                <a:cs typeface="Times New Roman"/>
              </a:rPr>
              <a:t>2m.Rn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641934" y="3498935"/>
            <a:ext cx="584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20" dirty="0">
                <a:latin typeface="Times New Roman"/>
                <a:cs typeface="Times New Roman"/>
              </a:rPr>
              <a:t>.</a:t>
            </a:r>
            <a:r>
              <a:rPr sz="1800" spc="-30" baseline="6944" dirty="0">
                <a:latin typeface="Symbol"/>
                <a:cs typeface="Symbol"/>
              </a:rPr>
              <a:t></a:t>
            </a:r>
            <a:r>
              <a:rPr sz="1200" spc="-2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501680" y="3571942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15" baseline="-18518" dirty="0">
                <a:latin typeface="Times New Roman"/>
                <a:cs typeface="Times New Roman"/>
              </a:rPr>
              <a:t>m</a:t>
            </a:r>
            <a:r>
              <a:rPr sz="1800" spc="7" baseline="-18518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521805" y="3380746"/>
            <a:ext cx="23367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27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342133" y="4098162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503881" y="4231447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648" y="0"/>
                </a:lnTo>
              </a:path>
            </a:pathLst>
          </a:custGeom>
          <a:ln w="64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2489945" y="4223787"/>
            <a:ext cx="40068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643894" y="4042392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3513383" y="4226045"/>
            <a:ext cx="984250" cy="0"/>
          </a:xfrm>
          <a:custGeom>
            <a:avLst/>
            <a:gdLst/>
            <a:ahLst/>
            <a:cxnLst/>
            <a:rect l="l" t="t" r="r" b="b"/>
            <a:pathLst>
              <a:path w="984250">
                <a:moveTo>
                  <a:pt x="0" y="0"/>
                </a:moveTo>
                <a:lnTo>
                  <a:pt x="984045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230749" y="4252678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61"/>
                </a:moveTo>
                <a:lnTo>
                  <a:pt x="19535" y="0"/>
                </a:lnTo>
              </a:path>
            </a:pathLst>
          </a:custGeom>
          <a:ln w="62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250285" y="4255787"/>
            <a:ext cx="28575" cy="137795"/>
          </a:xfrm>
          <a:custGeom>
            <a:avLst/>
            <a:gdLst/>
            <a:ahLst/>
            <a:cxnLst/>
            <a:rect l="l" t="t" r="r" b="b"/>
            <a:pathLst>
              <a:path w="28575" h="137795">
                <a:moveTo>
                  <a:pt x="0" y="0"/>
                </a:moveTo>
                <a:lnTo>
                  <a:pt x="28036" y="137530"/>
                </a:lnTo>
              </a:path>
            </a:pathLst>
          </a:custGeom>
          <a:ln w="12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281474" y="4021911"/>
            <a:ext cx="38100" cy="371475"/>
          </a:xfrm>
          <a:custGeom>
            <a:avLst/>
            <a:gdLst/>
            <a:ahLst/>
            <a:cxnLst/>
            <a:rect l="l" t="t" r="r" b="b"/>
            <a:pathLst>
              <a:path w="38100" h="371475">
                <a:moveTo>
                  <a:pt x="0" y="371406"/>
                </a:moveTo>
                <a:lnTo>
                  <a:pt x="37495" y="0"/>
                </a:lnTo>
              </a:path>
            </a:pathLst>
          </a:custGeom>
          <a:ln w="63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318970" y="4021911"/>
            <a:ext cx="1191260" cy="0"/>
          </a:xfrm>
          <a:custGeom>
            <a:avLst/>
            <a:gdLst/>
            <a:ahLst/>
            <a:cxnLst/>
            <a:rect l="l" t="t" r="r" b="b"/>
            <a:pathLst>
              <a:path w="1191260">
                <a:moveTo>
                  <a:pt x="0" y="0"/>
                </a:moveTo>
                <a:lnTo>
                  <a:pt x="1191070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4516258" y="4079349"/>
            <a:ext cx="85090" cy="3981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954006" y="407934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954006" y="398177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880352" y="4219676"/>
            <a:ext cx="2546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510760" y="4002533"/>
            <a:ext cx="109093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2.11,294.2,5953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874522" y="4099181"/>
            <a:ext cx="624205" cy="378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90"/>
              </a:lnSpc>
              <a:spcBef>
                <a:spcPts val="95"/>
              </a:spcBef>
            </a:pPr>
            <a:r>
              <a:rPr sz="1000" dirty="0">
                <a:latin typeface="Arial"/>
                <a:cs typeface="Arial"/>
              </a:rPr>
              <a:t>. </a:t>
            </a:r>
            <a:r>
              <a:rPr sz="1200" spc="50" dirty="0">
                <a:latin typeface="Times New Roman"/>
                <a:cs typeface="Times New Roman"/>
              </a:rPr>
              <a:t>1</a:t>
            </a:r>
            <a:r>
              <a:rPr sz="1200" spc="50" dirty="0">
                <a:latin typeface="Symbol"/>
                <a:cs typeface="Symbol"/>
              </a:rPr>
              <a:t></a:t>
            </a:r>
            <a:r>
              <a:rPr sz="1200" spc="110" dirty="0">
                <a:latin typeface="Times New Roman"/>
                <a:cs typeface="Times New Roman"/>
              </a:rPr>
              <a:t> </a:t>
            </a:r>
            <a:r>
              <a:rPr sz="1200" spc="50" dirty="0">
                <a:latin typeface="Times New Roman"/>
                <a:cs typeface="Times New Roman"/>
              </a:rPr>
              <a:t>1</a:t>
            </a:r>
            <a:r>
              <a:rPr sz="1200" spc="5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92075">
              <a:lnSpc>
                <a:spcPts val="1390"/>
              </a:lnSpc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427733" y="4730876"/>
            <a:ext cx="194310" cy="863600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855"/>
              </a:spcBef>
            </a:pPr>
            <a:r>
              <a:rPr sz="1200" dirty="0">
                <a:latin typeface="Symbol"/>
                <a:cs typeface="Symbol"/>
              </a:rPr>
              <a:t></a:t>
            </a:r>
            <a:endParaRPr sz="1200">
              <a:latin typeface="Symbol"/>
              <a:cs typeface="Symbol"/>
            </a:endParaRPr>
          </a:p>
          <a:p>
            <a:pPr marL="50800">
              <a:lnSpc>
                <a:spcPct val="100000"/>
              </a:lnSpc>
              <a:spcBef>
                <a:spcPts val="755"/>
              </a:spcBef>
            </a:pPr>
            <a:r>
              <a:rPr sz="1200" dirty="0">
                <a:latin typeface="Symbol"/>
                <a:cs typeface="Symbol"/>
              </a:rPr>
              <a:t>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200" spc="-10" dirty="0">
                <a:latin typeface="Times New Roman"/>
                <a:cs typeface="Times New Roman"/>
              </a:rPr>
              <a:t>As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770633" y="4552314"/>
            <a:ext cx="1810385" cy="1574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158240" algn="ctr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=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0,012</a:t>
            </a:r>
            <a:endParaRPr sz="1200">
              <a:latin typeface="Times New Roman"/>
              <a:cs typeface="Times New Roman"/>
            </a:endParaRPr>
          </a:p>
          <a:p>
            <a:pPr marL="165100">
              <a:lnSpc>
                <a:spcPct val="100000"/>
              </a:lnSpc>
              <a:spcBef>
                <a:spcPts val="875"/>
              </a:spcBef>
            </a:pPr>
            <a:r>
              <a:rPr sz="1800" baseline="6944" dirty="0">
                <a:latin typeface="Times New Roman"/>
                <a:cs typeface="Times New Roman"/>
              </a:rPr>
              <a:t>&lt;</a:t>
            </a:r>
            <a:r>
              <a:rPr sz="1800" spc="427" baseline="6944" dirty="0">
                <a:latin typeface="Times New Roman"/>
                <a:cs typeface="Times New Roman"/>
              </a:rPr>
              <a:t> </a:t>
            </a:r>
            <a:r>
              <a:rPr sz="1800" spc="-7" baseline="6944" dirty="0">
                <a:latin typeface="Symbol"/>
                <a:cs typeface="Symbol"/>
              </a:rPr>
              <a:t></a:t>
            </a:r>
            <a:r>
              <a:rPr sz="800" spc="-5" dirty="0">
                <a:latin typeface="Times New Roman"/>
                <a:cs typeface="Times New Roman"/>
              </a:rPr>
              <a:t>max</a:t>
            </a:r>
            <a:endParaRPr sz="800">
              <a:latin typeface="Times New Roman"/>
              <a:cs typeface="Times New Roman"/>
            </a:endParaRPr>
          </a:p>
          <a:p>
            <a:pPr marL="165100">
              <a:lnSpc>
                <a:spcPct val="100000"/>
              </a:lnSpc>
              <a:spcBef>
                <a:spcPts val="600"/>
              </a:spcBef>
            </a:pPr>
            <a:r>
              <a:rPr sz="1200" dirty="0">
                <a:latin typeface="Times New Roman"/>
                <a:cs typeface="Times New Roman"/>
              </a:rPr>
              <a:t>&gt;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min</a:t>
            </a:r>
            <a:r>
              <a:rPr sz="1200" spc="-5" dirty="0">
                <a:latin typeface="Times New Roman"/>
                <a:cs typeface="Times New Roman"/>
              </a:rPr>
              <a:t>, </a:t>
            </a:r>
            <a:r>
              <a:rPr sz="1200" dirty="0">
                <a:latin typeface="Times New Roman"/>
                <a:cs typeface="Times New Roman"/>
              </a:rPr>
              <a:t>di </a:t>
            </a:r>
            <a:r>
              <a:rPr sz="1200" spc="-5" dirty="0">
                <a:latin typeface="Times New Roman"/>
                <a:cs typeface="Times New Roman"/>
              </a:rPr>
              <a:t>pakai </a:t>
            </a: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=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0,012</a:t>
            </a:r>
            <a:endParaRPr sz="1200">
              <a:latin typeface="Times New Roman"/>
              <a:cs typeface="Times New Roman"/>
            </a:endParaRPr>
          </a:p>
          <a:p>
            <a:pPr marL="210820">
              <a:lnSpc>
                <a:spcPct val="100000"/>
              </a:lnSpc>
              <a:spcBef>
                <a:spcPts val="770"/>
              </a:spcBef>
            </a:pPr>
            <a:r>
              <a:rPr sz="1200" dirty="0">
                <a:latin typeface="Times New Roman"/>
                <a:cs typeface="Times New Roman"/>
              </a:rPr>
              <a:t>= </a:t>
            </a: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. b .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</a:t>
            </a:r>
            <a:endParaRPr sz="1200">
              <a:latin typeface="Times New Roman"/>
              <a:cs typeface="Times New Roman"/>
            </a:endParaRPr>
          </a:p>
          <a:p>
            <a:pPr marL="210820">
              <a:lnSpc>
                <a:spcPct val="100000"/>
              </a:lnSpc>
              <a:spcBef>
                <a:spcPts val="685"/>
              </a:spcBef>
            </a:pPr>
            <a:r>
              <a:rPr sz="1200" dirty="0">
                <a:latin typeface="Times New Roman"/>
                <a:cs typeface="Times New Roman"/>
              </a:rPr>
              <a:t>= 0,012 . 1000 .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82</a:t>
            </a:r>
            <a:endParaRPr sz="1200">
              <a:latin typeface="Times New Roman"/>
              <a:cs typeface="Times New Roman"/>
            </a:endParaRPr>
          </a:p>
          <a:p>
            <a:pPr marL="210820">
              <a:lnSpc>
                <a:spcPct val="100000"/>
              </a:lnSpc>
              <a:spcBef>
                <a:spcPts val="625"/>
              </a:spcBef>
            </a:pPr>
            <a:r>
              <a:rPr sz="1200" dirty="0">
                <a:latin typeface="Times New Roman"/>
                <a:cs typeface="Times New Roman"/>
              </a:rPr>
              <a:t>= 1128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1980025" y="6692269"/>
            <a:ext cx="453390" cy="0"/>
          </a:xfrm>
          <a:custGeom>
            <a:avLst/>
            <a:gdLst/>
            <a:ahLst/>
            <a:cxnLst/>
            <a:rect l="l" t="t" r="r" b="b"/>
            <a:pathLst>
              <a:path w="453389">
                <a:moveTo>
                  <a:pt x="0" y="0"/>
                </a:moveTo>
                <a:lnTo>
                  <a:pt x="453230" y="0"/>
                </a:lnTo>
              </a:path>
            </a:pathLst>
          </a:custGeom>
          <a:ln w="6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610532" y="6692810"/>
            <a:ext cx="753745" cy="0"/>
          </a:xfrm>
          <a:custGeom>
            <a:avLst/>
            <a:gdLst/>
            <a:ahLst/>
            <a:cxnLst/>
            <a:rect l="l" t="t" r="r" b="b"/>
            <a:pathLst>
              <a:path w="753745">
                <a:moveTo>
                  <a:pt x="0" y="0"/>
                </a:moveTo>
                <a:lnTo>
                  <a:pt x="753690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2817283" y="6686082"/>
            <a:ext cx="330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Times New Roman"/>
                <a:cs typeface="Times New Roman"/>
              </a:rPr>
              <a:t>1128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1427733" y="6097951"/>
            <a:ext cx="4037965" cy="5803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8765" marR="5080" indent="-266700">
              <a:lnSpc>
                <a:spcPct val="151800"/>
              </a:lnSpc>
              <a:spcBef>
                <a:spcPts val="95"/>
              </a:spcBef>
              <a:tabLst>
                <a:tab pos="2184400" algn="l"/>
              </a:tabLst>
            </a:pPr>
            <a:r>
              <a:rPr sz="1200" spc="-5" dirty="0">
                <a:latin typeface="Times New Roman"/>
                <a:cs typeface="Times New Roman"/>
              </a:rPr>
              <a:t>Digunakan tulangan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Symbol"/>
                <a:cs typeface="Symbol"/>
              </a:rPr>
              <a:t>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12	=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113,04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  </a:t>
            </a:r>
            <a:r>
              <a:rPr sz="1800" spc="-7" baseline="-34722" dirty="0">
                <a:latin typeface="Times New Roman"/>
                <a:cs typeface="Times New Roman"/>
              </a:rPr>
              <a:t>S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i="1" spc="-20" dirty="0">
                <a:latin typeface="Times New Roman"/>
                <a:cs typeface="Times New Roman"/>
              </a:rPr>
              <a:t>A</a:t>
            </a:r>
            <a:r>
              <a:rPr sz="1200" spc="-20" dirty="0">
                <a:latin typeface="Times New Roman"/>
                <a:cs typeface="Times New Roman"/>
              </a:rPr>
              <a:t>.1000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spc="-5" dirty="0">
                <a:latin typeface="Times New Roman"/>
                <a:cs typeface="Times New Roman"/>
              </a:rPr>
              <a:t>113,04.1000 </a:t>
            </a:r>
            <a:r>
              <a:rPr sz="1800" baseline="-34722" dirty="0">
                <a:latin typeface="Times New Roman"/>
                <a:cs typeface="Times New Roman"/>
              </a:rPr>
              <a:t>= 100.21 ~ 110</a:t>
            </a:r>
            <a:r>
              <a:rPr sz="1800" spc="-202" baseline="-34722" dirty="0">
                <a:latin typeface="Times New Roman"/>
                <a:cs typeface="Times New Roman"/>
              </a:rPr>
              <a:t> </a:t>
            </a:r>
            <a:r>
              <a:rPr sz="1800" spc="15" baseline="-34722" dirty="0">
                <a:latin typeface="Times New Roman"/>
                <a:cs typeface="Times New Roman"/>
              </a:rPr>
              <a:t>mm</a:t>
            </a:r>
            <a:endParaRPr sz="1800" baseline="-34722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694433" y="6632080"/>
            <a:ext cx="1062990" cy="84391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332105">
              <a:lnSpc>
                <a:spcPct val="100000"/>
              </a:lnSpc>
              <a:spcBef>
                <a:spcPts val="805"/>
              </a:spcBef>
            </a:pPr>
            <a:r>
              <a:rPr sz="1800" i="1" spc="-30" baseline="13888" dirty="0">
                <a:latin typeface="Times New Roman"/>
                <a:cs typeface="Times New Roman"/>
              </a:rPr>
              <a:t>As</a:t>
            </a:r>
            <a:r>
              <a:rPr sz="1800" i="1" spc="-247" baseline="13888" dirty="0">
                <a:latin typeface="Times New Roman"/>
                <a:cs typeface="Times New Roman"/>
              </a:rPr>
              <a:t> </a:t>
            </a:r>
            <a:r>
              <a:rPr sz="700" i="1" spc="10" dirty="0">
                <a:latin typeface="Times New Roman"/>
                <a:cs typeface="Times New Roman"/>
              </a:rPr>
              <a:t>perlu</a:t>
            </a:r>
            <a:endParaRPr sz="700">
              <a:latin typeface="Times New Roman"/>
              <a:cs typeface="Times New Roman"/>
            </a:endParaRPr>
          </a:p>
          <a:p>
            <a:pPr marL="12700" marR="5080">
              <a:lnSpc>
                <a:spcPts val="2150"/>
              </a:lnSpc>
              <a:spcBef>
                <a:spcPts val="185"/>
              </a:spcBef>
            </a:pPr>
            <a:r>
              <a:rPr sz="1200" spc="-5" dirty="0">
                <a:latin typeface="Times New Roman"/>
                <a:cs typeface="Times New Roman"/>
              </a:rPr>
              <a:t>Jarak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maksimum  </a:t>
            </a:r>
            <a:r>
              <a:rPr sz="1200" spc="-5" dirty="0">
                <a:latin typeface="Times New Roman"/>
                <a:cs typeface="Times New Roman"/>
              </a:rPr>
              <a:t>As yang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timbul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599815" y="6904482"/>
            <a:ext cx="2896235" cy="571500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200" dirty="0">
                <a:latin typeface="Times New Roman"/>
                <a:cs typeface="Times New Roman"/>
              </a:rPr>
              <a:t>= 2 x h = 2 x 120 = 240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200" dirty="0">
                <a:latin typeface="Times New Roman"/>
                <a:cs typeface="Times New Roman"/>
              </a:rPr>
              <a:t>= 10.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11304 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r>
              <a:rPr sz="1200" dirty="0">
                <a:latin typeface="Times New Roman"/>
                <a:cs typeface="Times New Roman"/>
              </a:rPr>
              <a:t>&gt;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As…..…ok!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694433" y="7547609"/>
            <a:ext cx="20974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Dipakai tulangan </a:t>
            </a:r>
            <a:r>
              <a:rPr sz="1200" b="1" spc="-5" dirty="0">
                <a:latin typeface="Symbol"/>
                <a:cs typeface="Symbol"/>
              </a:rPr>
              <a:t>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12 – 110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196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5.7. </a:t>
            </a:r>
            <a:r>
              <a:rPr sz="1200" b="1" spc="-5" dirty="0">
                <a:latin typeface="Times New Roman"/>
                <a:cs typeface="Times New Roman"/>
              </a:rPr>
              <a:t>Penulangan lapangan arah</a:t>
            </a:r>
            <a:r>
              <a:rPr sz="1200" b="1" dirty="0">
                <a:latin typeface="Times New Roman"/>
                <a:cs typeface="Times New Roman"/>
              </a:rPr>
              <a:t> x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200" spc="-5" dirty="0">
                <a:latin typeface="Times New Roman"/>
                <a:cs typeface="Times New Roman"/>
              </a:rPr>
              <a:t>Mu	</a:t>
            </a:r>
            <a:r>
              <a:rPr sz="1200" dirty="0">
                <a:latin typeface="Times New Roman"/>
                <a:cs typeface="Times New Roman"/>
              </a:rPr>
              <a:t>= 870,248 </a:t>
            </a:r>
            <a:r>
              <a:rPr sz="1200" spc="-5" dirty="0">
                <a:latin typeface="Times New Roman"/>
                <a:cs typeface="Times New Roman"/>
              </a:rPr>
              <a:t>kgm </a:t>
            </a:r>
            <a:r>
              <a:rPr sz="1200" dirty="0">
                <a:latin typeface="Times New Roman"/>
                <a:cs typeface="Times New Roman"/>
              </a:rPr>
              <a:t>= 8,7025.10</a:t>
            </a:r>
            <a:r>
              <a:rPr sz="1200" baseline="38194" dirty="0">
                <a:latin typeface="Times New Roman"/>
                <a:cs typeface="Times New Roman"/>
              </a:rPr>
              <a:t>6</a:t>
            </a:r>
            <a:r>
              <a:rPr sz="1200" spc="135" baseline="3819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503841" y="209836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83771" y="2097993"/>
            <a:ext cx="696595" cy="0"/>
          </a:xfrm>
          <a:custGeom>
            <a:avLst/>
            <a:gdLst/>
            <a:ahLst/>
            <a:cxnLst/>
            <a:rect l="l" t="t" r="r" b="b"/>
            <a:pathLst>
              <a:path w="696595">
                <a:moveTo>
                  <a:pt x="0" y="0"/>
                </a:moveTo>
                <a:lnTo>
                  <a:pt x="696317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331419" y="1966049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6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9951" y="2091608"/>
            <a:ext cx="21082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10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01508" y="1875160"/>
            <a:ext cx="10610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4810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dirty="0">
                <a:latin typeface="Times New Roman"/>
                <a:cs typeface="Times New Roman"/>
              </a:rPr>
              <a:t>8,7025.10</a:t>
            </a:r>
            <a:r>
              <a:rPr sz="1050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23033" y="1971044"/>
            <a:ext cx="28956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1165" algn="l"/>
                <a:tab pos="847725" algn="l"/>
                <a:tab pos="1700530" algn="l"/>
              </a:tabLst>
            </a:pPr>
            <a:r>
              <a:rPr sz="1200" spc="-5" dirty="0">
                <a:latin typeface="Times New Roman"/>
                <a:cs typeface="Times New Roman"/>
              </a:rPr>
              <a:t>Mn	</a:t>
            </a:r>
            <a:r>
              <a:rPr sz="1200" dirty="0">
                <a:latin typeface="Times New Roman"/>
                <a:cs typeface="Times New Roman"/>
              </a:rPr>
              <a:t>=	=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10,878.10</a:t>
            </a:r>
            <a:r>
              <a:rPr sz="1200" spc="1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23033" y="2502153"/>
            <a:ext cx="5308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1165" algn="l"/>
              </a:tabLst>
            </a:pPr>
            <a:r>
              <a:rPr sz="1200" dirty="0">
                <a:latin typeface="Times New Roman"/>
                <a:cs typeface="Times New Roman"/>
              </a:rPr>
              <a:t>Rn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03881" y="2630079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647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821969" y="2503286"/>
            <a:ext cx="10985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973739" y="2629515"/>
            <a:ext cx="681990" cy="0"/>
          </a:xfrm>
          <a:custGeom>
            <a:avLst/>
            <a:gdLst/>
            <a:ahLst/>
            <a:cxnLst/>
            <a:rect l="l" t="t" r="r" b="b"/>
            <a:pathLst>
              <a:path w="681989">
                <a:moveTo>
                  <a:pt x="0" y="0"/>
                </a:moveTo>
                <a:lnTo>
                  <a:pt x="681750" y="0"/>
                </a:lnTo>
              </a:path>
            </a:pathLst>
          </a:custGeom>
          <a:ln w="6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535389" y="2082634"/>
            <a:ext cx="1102995" cy="7753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5560">
              <a:lnSpc>
                <a:spcPct val="100000"/>
              </a:lnSpc>
              <a:spcBef>
                <a:spcPts val="110"/>
              </a:spcBef>
            </a:pPr>
            <a:r>
              <a:rPr sz="1250" i="1" spc="-35" dirty="0">
                <a:latin typeface="Symbol"/>
                <a:cs typeface="Symbol"/>
              </a:rPr>
              <a:t></a:t>
            </a:r>
            <a:endParaRPr sz="125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  <a:tabLst>
                <a:tab pos="431800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</a:t>
            </a:r>
            <a:r>
              <a:rPr sz="1200" i="1" dirty="0">
                <a:latin typeface="Times New Roman"/>
                <a:cs typeface="Times New Roman"/>
              </a:rPr>
              <a:t>n	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30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87</a:t>
            </a:r>
            <a:r>
              <a:rPr sz="1200" spc="-10" dirty="0">
                <a:latin typeface="Times New Roman"/>
                <a:cs typeface="Times New Roman"/>
              </a:rPr>
              <a:t>8</a:t>
            </a:r>
            <a:r>
              <a:rPr sz="1200" spc="-5" dirty="0">
                <a:latin typeface="Times New Roman"/>
                <a:cs typeface="Times New Roman"/>
              </a:rPr>
              <a:t>.1</a:t>
            </a:r>
            <a:r>
              <a:rPr sz="1200" spc="85" dirty="0">
                <a:latin typeface="Times New Roman"/>
                <a:cs typeface="Times New Roman"/>
              </a:rPr>
              <a:t>0</a:t>
            </a:r>
            <a:r>
              <a:rPr sz="1050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  <a:p>
            <a:pPr marL="444500">
              <a:lnSpc>
                <a:spcPct val="100000"/>
              </a:lnSpc>
              <a:spcBef>
                <a:spcPts val="40"/>
              </a:spcBef>
            </a:pPr>
            <a:r>
              <a:rPr sz="1200" spc="-5" dirty="0">
                <a:latin typeface="Times New Roman"/>
                <a:cs typeface="Times New Roman"/>
              </a:rPr>
              <a:t>1000</a:t>
            </a:r>
            <a:r>
              <a:rPr sz="1200" spc="-70" dirty="0">
                <a:latin typeface="Times New Roman"/>
                <a:cs typeface="Times New Roman"/>
              </a:rPr>
              <a:t>.</a:t>
            </a:r>
            <a:r>
              <a:rPr sz="1550" spc="-17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9</a:t>
            </a:r>
            <a:r>
              <a:rPr sz="1200" spc="25" dirty="0">
                <a:latin typeface="Times New Roman"/>
                <a:cs typeface="Times New Roman"/>
              </a:rPr>
              <a:t>4</a:t>
            </a:r>
            <a:r>
              <a:rPr sz="1550" spc="-105" dirty="0">
                <a:latin typeface="Symbol"/>
                <a:cs typeface="Symbol"/>
              </a:rPr>
              <a:t></a:t>
            </a:r>
            <a:r>
              <a:rPr sz="1050" baseline="47619" dirty="0">
                <a:latin typeface="Times New Roman"/>
                <a:cs typeface="Times New Roman"/>
              </a:rPr>
              <a:t>2</a:t>
            </a:r>
            <a:endParaRPr sz="1050" baseline="47619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84960" y="2502700"/>
            <a:ext cx="98551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1,2312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N/mm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645533" y="2482342"/>
            <a:ext cx="7683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Times New Roman"/>
                <a:cs typeface="Times New Roman"/>
              </a:rPr>
              <a:t>2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923033" y="3010026"/>
            <a:ext cx="5308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1165" algn="l"/>
              </a:tabLst>
            </a:pPr>
            <a:r>
              <a:rPr sz="1200" dirty="0">
                <a:latin typeface="Times New Roman"/>
                <a:cs typeface="Times New Roman"/>
              </a:rPr>
              <a:t>m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504055" y="3143057"/>
            <a:ext cx="443230" cy="0"/>
          </a:xfrm>
          <a:custGeom>
            <a:avLst/>
            <a:gdLst/>
            <a:ahLst/>
            <a:cxnLst/>
            <a:rect l="l" t="t" r="r" b="b"/>
            <a:pathLst>
              <a:path w="443230">
                <a:moveTo>
                  <a:pt x="0" y="0"/>
                </a:moveTo>
                <a:lnTo>
                  <a:pt x="442728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05592" y="3143057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6023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564612" y="3035171"/>
            <a:ext cx="50038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80" dirty="0">
                <a:latin typeface="Times New Roman"/>
                <a:cs typeface="Times New Roman"/>
              </a:rPr>
              <a:t> </a:t>
            </a: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979767" y="3035171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97973" y="3135398"/>
            <a:ext cx="10496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4045" algn="l"/>
              </a:tabLst>
            </a:pPr>
            <a:r>
              <a:rPr sz="1000" spc="-55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spc="-65" dirty="0">
                <a:latin typeface="Arial"/>
                <a:cs typeface="Arial"/>
              </a:rPr>
              <a:t>.</a:t>
            </a:r>
            <a:r>
              <a:rPr sz="1000" i="1" spc="5" dirty="0">
                <a:latin typeface="Arial"/>
                <a:cs typeface="Arial"/>
              </a:rPr>
              <a:t>f</a:t>
            </a:r>
            <a:r>
              <a:rPr sz="1000" i="1" spc="-13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'</a:t>
            </a:r>
            <a:r>
              <a:rPr sz="1000" spc="-155" dirty="0">
                <a:latin typeface="Arial"/>
                <a:cs typeface="Arial"/>
              </a:rPr>
              <a:t> </a:t>
            </a:r>
            <a:r>
              <a:rPr sz="1000" i="1" spc="10" dirty="0">
                <a:latin typeface="Arial"/>
                <a:cs typeface="Arial"/>
              </a:rPr>
              <a:t>c</a:t>
            </a:r>
            <a:r>
              <a:rPr sz="1000" i="1" dirty="0">
                <a:latin typeface="Arial"/>
                <a:cs typeface="Arial"/>
              </a:rPr>
              <a:t>	</a:t>
            </a:r>
            <a:r>
              <a:rPr sz="1000" spc="-55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dirty="0">
                <a:latin typeface="Arial"/>
                <a:cs typeface="Arial"/>
              </a:rPr>
              <a:t>.</a:t>
            </a:r>
            <a:r>
              <a:rPr sz="1000" spc="40" dirty="0">
                <a:latin typeface="Arial"/>
                <a:cs typeface="Arial"/>
              </a:rPr>
              <a:t>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96746" y="2625194"/>
            <a:ext cx="957580" cy="507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d</a:t>
            </a:r>
            <a:r>
              <a:rPr sz="1200" i="1" spc="-95" dirty="0">
                <a:latin typeface="Times New Roman"/>
                <a:cs typeface="Times New Roman"/>
              </a:rPr>
              <a:t> 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  <a:p>
            <a:pPr marL="172085">
              <a:lnSpc>
                <a:spcPct val="100000"/>
              </a:lnSpc>
              <a:spcBef>
                <a:spcPts val="1155"/>
              </a:spcBef>
              <a:tabLst>
                <a:tab pos="715645" algn="l"/>
              </a:tabLst>
            </a:pPr>
            <a:r>
              <a:rPr sz="1000" i="1" spc="15" dirty="0">
                <a:latin typeface="Arial"/>
                <a:cs typeface="Arial"/>
              </a:rPr>
              <a:t>f</a:t>
            </a:r>
            <a:r>
              <a:rPr sz="1000" i="1" spc="10" dirty="0">
                <a:latin typeface="Arial"/>
                <a:cs typeface="Arial"/>
              </a:rPr>
              <a:t>y</a:t>
            </a:r>
            <a:r>
              <a:rPr sz="1000" i="1" dirty="0">
                <a:latin typeface="Arial"/>
                <a:cs typeface="Arial"/>
              </a:rPr>
              <a:t>	</a:t>
            </a: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23033" y="3560190"/>
            <a:ext cx="3175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6944" dirty="0">
                <a:latin typeface="Symbol"/>
                <a:cs typeface="Symbol"/>
              </a:rPr>
              <a:t></a:t>
            </a:r>
            <a:r>
              <a:rPr sz="800" dirty="0">
                <a:latin typeface="Times New Roman"/>
                <a:cs typeface="Times New Roman"/>
              </a:rPr>
              <a:t>p</a:t>
            </a:r>
            <a:r>
              <a:rPr sz="800" spc="-10" dirty="0">
                <a:latin typeface="Times New Roman"/>
                <a:cs typeface="Times New Roman"/>
              </a:rPr>
              <a:t>e</a:t>
            </a:r>
            <a:r>
              <a:rPr sz="800" spc="5" dirty="0">
                <a:latin typeface="Times New Roman"/>
                <a:cs typeface="Times New Roman"/>
              </a:rPr>
              <a:t>r</a:t>
            </a:r>
            <a:r>
              <a:rPr sz="800" spc="-10" dirty="0">
                <a:latin typeface="Times New Roman"/>
                <a:cs typeface="Times New Roman"/>
              </a:rPr>
              <a:t>l</a:t>
            </a:r>
            <a:r>
              <a:rPr sz="800" dirty="0">
                <a:latin typeface="Times New Roman"/>
                <a:cs typeface="Times New Roman"/>
              </a:rPr>
              <a:t>u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42133" y="3540378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504002" y="3668200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0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245814" y="3668200"/>
            <a:ext cx="427990" cy="0"/>
          </a:xfrm>
          <a:custGeom>
            <a:avLst/>
            <a:gdLst/>
            <a:ahLst/>
            <a:cxnLst/>
            <a:rect l="l" t="t" r="r" b="b"/>
            <a:pathLst>
              <a:path w="427989">
                <a:moveTo>
                  <a:pt x="0" y="0"/>
                </a:moveTo>
                <a:lnTo>
                  <a:pt x="427663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55246" y="371337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7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74743" y="3716772"/>
            <a:ext cx="28575" cy="149860"/>
          </a:xfrm>
          <a:custGeom>
            <a:avLst/>
            <a:gdLst/>
            <a:ahLst/>
            <a:cxnLst/>
            <a:rect l="l" t="t" r="r" b="b"/>
            <a:pathLst>
              <a:path w="28575" h="149860">
                <a:moveTo>
                  <a:pt x="0" y="0"/>
                </a:moveTo>
                <a:lnTo>
                  <a:pt x="28307" y="149736"/>
                </a:lnTo>
              </a:path>
            </a:pathLst>
          </a:custGeom>
          <a:ln w="12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006198" y="3463704"/>
            <a:ext cx="37465" cy="403225"/>
          </a:xfrm>
          <a:custGeom>
            <a:avLst/>
            <a:gdLst/>
            <a:ahLst/>
            <a:cxnLst/>
            <a:rect l="l" t="t" r="r" b="b"/>
            <a:pathLst>
              <a:path w="37464" h="403225">
                <a:moveTo>
                  <a:pt x="0" y="402804"/>
                </a:moveTo>
                <a:lnTo>
                  <a:pt x="37106" y="0"/>
                </a:lnTo>
              </a:path>
            </a:pathLst>
          </a:custGeom>
          <a:ln w="6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043304" y="3463704"/>
            <a:ext cx="643255" cy="0"/>
          </a:xfrm>
          <a:custGeom>
            <a:avLst/>
            <a:gdLst/>
            <a:ahLst/>
            <a:cxnLst/>
            <a:rect l="l" t="t" r="r" b="b"/>
            <a:pathLst>
              <a:path w="643254">
                <a:moveTo>
                  <a:pt x="0" y="0"/>
                </a:moveTo>
                <a:lnTo>
                  <a:pt x="64274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692534" y="361448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92534" y="3521054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692534" y="371194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670544" y="371194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83741" y="3662132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243485" y="3444027"/>
            <a:ext cx="534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5" dirty="0">
                <a:latin typeface="Times New Roman"/>
                <a:cs typeface="Times New Roman"/>
              </a:rPr>
              <a:t>2m.Rn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641934" y="3541481"/>
            <a:ext cx="584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20" dirty="0">
                <a:latin typeface="Times New Roman"/>
                <a:cs typeface="Times New Roman"/>
              </a:rPr>
              <a:t>.</a:t>
            </a:r>
            <a:r>
              <a:rPr sz="1800" spc="-30" baseline="6944" dirty="0">
                <a:latin typeface="Symbol"/>
                <a:cs typeface="Symbol"/>
              </a:rPr>
              <a:t></a:t>
            </a:r>
            <a:r>
              <a:rPr sz="1200" spc="-2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501680" y="3614487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15" baseline="-18518" dirty="0">
                <a:latin typeface="Times New Roman"/>
                <a:cs typeface="Times New Roman"/>
              </a:rPr>
              <a:t>m</a:t>
            </a:r>
            <a:r>
              <a:rPr sz="1800" spc="7" baseline="-18518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521805" y="3423291"/>
            <a:ext cx="23367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27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084680" y="4270180"/>
            <a:ext cx="406400" cy="0"/>
          </a:xfrm>
          <a:custGeom>
            <a:avLst/>
            <a:gdLst/>
            <a:ahLst/>
            <a:cxnLst/>
            <a:rect l="l" t="t" r="r" b="b"/>
            <a:pathLst>
              <a:path w="406400">
                <a:moveTo>
                  <a:pt x="0" y="0"/>
                </a:moveTo>
                <a:lnTo>
                  <a:pt x="40588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088966" y="4270180"/>
            <a:ext cx="982344" cy="0"/>
          </a:xfrm>
          <a:custGeom>
            <a:avLst/>
            <a:gdLst/>
            <a:ahLst/>
            <a:cxnLst/>
            <a:rect l="l" t="t" r="r" b="b"/>
            <a:pathLst>
              <a:path w="982345">
                <a:moveTo>
                  <a:pt x="0" y="0"/>
                </a:moveTo>
                <a:lnTo>
                  <a:pt x="98190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06174" y="4296779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568" y="0"/>
                </a:lnTo>
              </a:path>
            </a:pathLst>
          </a:custGeom>
          <a:ln w="6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825743" y="4299885"/>
            <a:ext cx="28575" cy="137795"/>
          </a:xfrm>
          <a:custGeom>
            <a:avLst/>
            <a:gdLst/>
            <a:ahLst/>
            <a:cxnLst/>
            <a:rect l="l" t="t" r="r" b="b"/>
            <a:pathLst>
              <a:path w="28575" h="137795">
                <a:moveTo>
                  <a:pt x="0" y="0"/>
                </a:moveTo>
                <a:lnTo>
                  <a:pt x="28083" y="137356"/>
                </a:lnTo>
              </a:path>
            </a:pathLst>
          </a:custGeom>
          <a:ln w="126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56984" y="4066303"/>
            <a:ext cx="37465" cy="371475"/>
          </a:xfrm>
          <a:custGeom>
            <a:avLst/>
            <a:gdLst/>
            <a:ahLst/>
            <a:cxnLst/>
            <a:rect l="l" t="t" r="r" b="b"/>
            <a:pathLst>
              <a:path w="37464" h="371475">
                <a:moveTo>
                  <a:pt x="0" y="370938"/>
                </a:moveTo>
                <a:lnTo>
                  <a:pt x="37242" y="0"/>
                </a:lnTo>
              </a:path>
            </a:pathLst>
          </a:custGeom>
          <a:ln w="6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894227" y="4066303"/>
            <a:ext cx="1189355" cy="0"/>
          </a:xfrm>
          <a:custGeom>
            <a:avLst/>
            <a:gdLst/>
            <a:ahLst/>
            <a:cxnLst/>
            <a:rect l="l" t="t" r="r" b="b"/>
            <a:pathLst>
              <a:path w="1189354">
                <a:moveTo>
                  <a:pt x="0" y="0"/>
                </a:moveTo>
                <a:lnTo>
                  <a:pt x="11892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4089757" y="4123653"/>
            <a:ext cx="85090" cy="3981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528988" y="4313303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528988" y="402619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923033" y="4143136"/>
            <a:ext cx="1786255" cy="328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95"/>
              </a:lnSpc>
              <a:spcBef>
                <a:spcPts val="100"/>
              </a:spcBef>
              <a:tabLst>
                <a:tab pos="589915" algn="l"/>
              </a:tabLst>
            </a:pPr>
            <a:r>
              <a:rPr sz="1200" dirty="0">
                <a:latin typeface="Times New Roman"/>
                <a:cs typeface="Times New Roman"/>
              </a:rPr>
              <a:t>=	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5" dirty="0">
                <a:latin typeface="Symbol"/>
                <a:cs typeface="Symbol"/>
              </a:rPr>
              <a:t></a:t>
            </a:r>
            <a:r>
              <a:rPr sz="1200" spc="254" dirty="0">
                <a:latin typeface="Times New Roman"/>
                <a:cs typeface="Times New Roman"/>
              </a:rPr>
              <a:t> </a:t>
            </a:r>
            <a:r>
              <a:rPr sz="1200" spc="55" dirty="0">
                <a:latin typeface="Times New Roman"/>
                <a:cs typeface="Times New Roman"/>
              </a:rPr>
              <a:t>1</a:t>
            </a:r>
            <a:r>
              <a:rPr sz="1200" spc="55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54940">
              <a:lnSpc>
                <a:spcPts val="1195"/>
              </a:lnSpc>
              <a:tabLst>
                <a:tab pos="1544955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114" dirty="0">
                <a:latin typeface="Times New Roman"/>
                <a:cs typeface="Times New Roman"/>
              </a:rPr>
              <a:t>1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29</a:t>
            </a: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236733" y="4046935"/>
            <a:ext cx="19380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62330" algn="l"/>
              </a:tabLst>
            </a:pPr>
            <a:r>
              <a:rPr sz="1200" spc="10" dirty="0">
                <a:latin typeface="Times New Roman"/>
                <a:cs typeface="Times New Roman"/>
              </a:rPr>
              <a:t>1	</a:t>
            </a:r>
            <a:r>
              <a:rPr sz="1200" spc="-15" dirty="0">
                <a:latin typeface="Times New Roman"/>
                <a:cs typeface="Times New Roman"/>
              </a:rPr>
              <a:t>2.11,294.1,2312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427733" y="4495672"/>
            <a:ext cx="2400300" cy="1132840"/>
          </a:xfrm>
          <a:prstGeom prst="rect">
            <a:avLst/>
          </a:prstGeom>
        </p:spPr>
        <p:txBody>
          <a:bodyPr vert="horz" wrap="square" lIns="0" tIns="102870" rIns="0" bIns="0" rtlCol="0">
            <a:spAutoFit/>
          </a:bodyPr>
          <a:lstStyle/>
          <a:p>
            <a:pPr marL="507365">
              <a:lnSpc>
                <a:spcPct val="100000"/>
              </a:lnSpc>
              <a:spcBef>
                <a:spcPts val="81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0,0053</a:t>
            </a:r>
            <a:endParaRPr sz="1200">
              <a:latin typeface="Times New Roman"/>
              <a:cs typeface="Times New Roman"/>
            </a:endParaRPr>
          </a:p>
          <a:p>
            <a:pPr marL="354965">
              <a:lnSpc>
                <a:spcPct val="100000"/>
              </a:lnSpc>
              <a:spcBef>
                <a:spcPts val="710"/>
              </a:spcBef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&lt;</a:t>
            </a:r>
            <a:r>
              <a:rPr sz="1200" spc="22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max</a:t>
            </a:r>
            <a:endParaRPr sz="1200" baseline="-10416">
              <a:latin typeface="Times New Roman"/>
              <a:cs typeface="Times New Roman"/>
            </a:endParaRPr>
          </a:p>
          <a:p>
            <a:pPr marL="12700" marR="5080" indent="342900">
              <a:lnSpc>
                <a:spcPct val="153300"/>
              </a:lnSpc>
              <a:tabLst>
                <a:tab pos="469265" algn="l"/>
              </a:tabLst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&gt;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min</a:t>
            </a:r>
            <a:r>
              <a:rPr sz="1200" spc="-5" dirty="0">
                <a:latin typeface="Times New Roman"/>
                <a:cs typeface="Times New Roman"/>
              </a:rPr>
              <a:t>, </a:t>
            </a:r>
            <a:r>
              <a:rPr sz="1200" dirty="0">
                <a:latin typeface="Times New Roman"/>
                <a:cs typeface="Times New Roman"/>
              </a:rPr>
              <a:t>di </a:t>
            </a:r>
            <a:r>
              <a:rPr sz="1200" spc="-5" dirty="0">
                <a:latin typeface="Times New Roman"/>
                <a:cs typeface="Times New Roman"/>
              </a:rPr>
              <a:t>pakai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perlu </a:t>
            </a:r>
            <a:r>
              <a:rPr sz="1200" dirty="0">
                <a:latin typeface="Times New Roman"/>
                <a:cs typeface="Times New Roman"/>
              </a:rPr>
              <a:t>= 0,0053  </a:t>
            </a:r>
            <a:r>
              <a:rPr sz="1200" spc="-5" dirty="0">
                <a:latin typeface="Times New Roman"/>
                <a:cs typeface="Times New Roman"/>
              </a:rPr>
              <a:t>As	</a:t>
            </a:r>
            <a:r>
              <a:rPr sz="1200" dirty="0">
                <a:latin typeface="Times New Roman"/>
                <a:cs typeface="Times New Roman"/>
              </a:rPr>
              <a:t>=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perlu </a:t>
            </a:r>
            <a:r>
              <a:rPr sz="1200" dirty="0">
                <a:latin typeface="Times New Roman"/>
                <a:cs typeface="Times New Roman"/>
              </a:rPr>
              <a:t>. b .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427733" y="5610225"/>
            <a:ext cx="1612265" cy="824230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dirty="0">
                <a:latin typeface="Times New Roman"/>
                <a:cs typeface="Times New Roman"/>
              </a:rPr>
              <a:t>= 0,0053. 1000 .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94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dirty="0">
                <a:latin typeface="Times New Roman"/>
                <a:cs typeface="Times New Roman"/>
              </a:rPr>
              <a:t>= 498,2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spc="-5" dirty="0">
                <a:latin typeface="Times New Roman"/>
                <a:cs typeface="Times New Roman"/>
              </a:rPr>
              <a:t>Digunakan tulangan </a:t>
            </a:r>
            <a:r>
              <a:rPr sz="1200" dirty="0">
                <a:latin typeface="Symbol"/>
                <a:cs typeface="Symbol"/>
              </a:rPr>
              <a:t>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3599815" y="6225920"/>
            <a:ext cx="186626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113,04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1980025" y="6724019"/>
            <a:ext cx="453390" cy="0"/>
          </a:xfrm>
          <a:custGeom>
            <a:avLst/>
            <a:gdLst/>
            <a:ahLst/>
            <a:cxnLst/>
            <a:rect l="l" t="t" r="r" b="b"/>
            <a:pathLst>
              <a:path w="453389">
                <a:moveTo>
                  <a:pt x="0" y="0"/>
                </a:moveTo>
                <a:lnTo>
                  <a:pt x="453230" y="0"/>
                </a:lnTo>
              </a:path>
            </a:pathLst>
          </a:custGeom>
          <a:ln w="6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610532" y="6725606"/>
            <a:ext cx="753745" cy="0"/>
          </a:xfrm>
          <a:custGeom>
            <a:avLst/>
            <a:gdLst/>
            <a:ahLst/>
            <a:cxnLst/>
            <a:rect l="l" t="t" r="r" b="b"/>
            <a:pathLst>
              <a:path w="753745">
                <a:moveTo>
                  <a:pt x="0" y="0"/>
                </a:moveTo>
                <a:lnTo>
                  <a:pt x="753690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2806961" y="6719202"/>
            <a:ext cx="3676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49</a:t>
            </a:r>
            <a:r>
              <a:rPr sz="1200" spc="-45" dirty="0">
                <a:latin typeface="Times New Roman"/>
                <a:cs typeface="Times New Roman"/>
              </a:rPr>
              <a:t>8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694433" y="6501567"/>
            <a:ext cx="292290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7" baseline="-34722" dirty="0">
                <a:latin typeface="Times New Roman"/>
                <a:cs typeface="Times New Roman"/>
              </a:rPr>
              <a:t>S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i="1" spc="-20" dirty="0">
                <a:latin typeface="Times New Roman"/>
                <a:cs typeface="Times New Roman"/>
              </a:rPr>
              <a:t>A</a:t>
            </a:r>
            <a:r>
              <a:rPr sz="1200" spc="-20" dirty="0">
                <a:latin typeface="Times New Roman"/>
                <a:cs typeface="Times New Roman"/>
              </a:rPr>
              <a:t>.1000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spc="-10" dirty="0">
                <a:latin typeface="Times New Roman"/>
                <a:cs typeface="Times New Roman"/>
              </a:rPr>
              <a:t>113,04.1000 </a:t>
            </a:r>
            <a:r>
              <a:rPr sz="1800" baseline="-34722" dirty="0">
                <a:latin typeface="Times New Roman"/>
                <a:cs typeface="Times New Roman"/>
              </a:rPr>
              <a:t>= 226,89 ~ 200</a:t>
            </a:r>
            <a:r>
              <a:rPr sz="1800" spc="-195" baseline="-34722" dirty="0">
                <a:latin typeface="Times New Roman"/>
                <a:cs typeface="Times New Roman"/>
              </a:rPr>
              <a:t> </a:t>
            </a:r>
            <a:r>
              <a:rPr sz="1800" spc="7" baseline="-34722" dirty="0">
                <a:latin typeface="Times New Roman"/>
                <a:cs typeface="Times New Roman"/>
              </a:rPr>
              <a:t>mm</a:t>
            </a:r>
            <a:endParaRPr sz="1800" baseline="-34722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427733" y="6663576"/>
            <a:ext cx="1062990" cy="8458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86105">
              <a:lnSpc>
                <a:spcPct val="149600"/>
              </a:lnSpc>
              <a:spcBef>
                <a:spcPts val="95"/>
              </a:spcBef>
            </a:pPr>
            <a:r>
              <a:rPr sz="1800" i="1" spc="-30" baseline="13888" dirty="0">
                <a:latin typeface="Times New Roman"/>
                <a:cs typeface="Times New Roman"/>
              </a:rPr>
              <a:t>As </a:t>
            </a:r>
            <a:r>
              <a:rPr sz="700" i="1" spc="10" dirty="0">
                <a:latin typeface="Times New Roman"/>
                <a:cs typeface="Times New Roman"/>
              </a:rPr>
              <a:t>perlu  </a:t>
            </a:r>
            <a:r>
              <a:rPr sz="1200" spc="-5" dirty="0">
                <a:latin typeface="Times New Roman"/>
                <a:cs typeface="Times New Roman"/>
              </a:rPr>
              <a:t>Jarak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maksimum  </a:t>
            </a:r>
            <a:r>
              <a:rPr sz="1200" spc="-5" dirty="0">
                <a:latin typeface="Times New Roman"/>
                <a:cs typeface="Times New Roman"/>
              </a:rPr>
              <a:t>As yang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timbul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599815" y="6934961"/>
            <a:ext cx="2454275" cy="57404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1200" dirty="0">
                <a:latin typeface="Times New Roman"/>
                <a:cs typeface="Times New Roman"/>
              </a:rPr>
              <a:t>= 2 x h = 2 x 120 = 240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spc="-5" dirty="0">
                <a:latin typeface="Times New Roman"/>
                <a:cs typeface="Times New Roman"/>
              </a:rPr>
              <a:t>=5. </a:t>
            </a:r>
            <a:r>
              <a:rPr sz="1200" dirty="0">
                <a:latin typeface="Times New Roman"/>
                <a:cs typeface="Times New Roman"/>
              </a:rPr>
              <a:t>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565,2 &gt; </a:t>
            </a:r>
            <a:r>
              <a:rPr sz="1200" spc="-5" dirty="0">
                <a:latin typeface="Times New Roman"/>
                <a:cs typeface="Times New Roman"/>
              </a:rPr>
              <a:t>As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….…ok!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427733" y="7581137"/>
            <a:ext cx="20974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Dipakai tulangan </a:t>
            </a:r>
            <a:r>
              <a:rPr sz="1200" b="1" spc="-5" dirty="0">
                <a:latin typeface="Symbol"/>
                <a:cs typeface="Symbol"/>
              </a:rPr>
              <a:t>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12 – 200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196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5.8. </a:t>
            </a:r>
            <a:r>
              <a:rPr sz="1200" b="1" spc="-5" dirty="0">
                <a:latin typeface="Times New Roman"/>
                <a:cs typeface="Times New Roman"/>
              </a:rPr>
              <a:t>Penulangan lapangan arah</a:t>
            </a:r>
            <a:r>
              <a:rPr sz="1200" b="1" dirty="0">
                <a:latin typeface="Times New Roman"/>
                <a:cs typeface="Times New Roman"/>
              </a:rPr>
              <a:t> y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200" spc="-5" dirty="0">
                <a:latin typeface="Times New Roman"/>
                <a:cs typeface="Times New Roman"/>
              </a:rPr>
              <a:t>Mu	</a:t>
            </a:r>
            <a:r>
              <a:rPr sz="1200" dirty="0">
                <a:latin typeface="Times New Roman"/>
                <a:cs typeface="Times New Roman"/>
              </a:rPr>
              <a:t>471,411 </a:t>
            </a:r>
            <a:r>
              <a:rPr sz="1200" spc="-5" dirty="0">
                <a:latin typeface="Times New Roman"/>
                <a:cs typeface="Times New Roman"/>
              </a:rPr>
              <a:t>kgm </a:t>
            </a:r>
            <a:r>
              <a:rPr sz="1200" dirty="0">
                <a:latin typeface="Times New Roman"/>
                <a:cs typeface="Times New Roman"/>
              </a:rPr>
              <a:t>= 4,7141.10</a:t>
            </a:r>
            <a:r>
              <a:rPr sz="1200" baseline="38194" dirty="0">
                <a:latin typeface="Times New Roman"/>
                <a:cs typeface="Times New Roman"/>
              </a:rPr>
              <a:t>6</a:t>
            </a:r>
            <a:r>
              <a:rPr sz="1200" spc="142" baseline="3819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503841" y="209836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83762" y="2097993"/>
            <a:ext cx="706120" cy="0"/>
          </a:xfrm>
          <a:custGeom>
            <a:avLst/>
            <a:gdLst/>
            <a:ahLst/>
            <a:cxnLst/>
            <a:rect l="l" t="t" r="r" b="b"/>
            <a:pathLst>
              <a:path w="706120">
                <a:moveTo>
                  <a:pt x="0" y="0"/>
                </a:moveTo>
                <a:lnTo>
                  <a:pt x="705533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349820" y="1966049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6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34568" y="2091608"/>
            <a:ext cx="21082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10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01508" y="1875160"/>
            <a:ext cx="107061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179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5" dirty="0">
                <a:latin typeface="Times New Roman"/>
                <a:cs typeface="Times New Roman"/>
              </a:rPr>
              <a:t>4,7141.10</a:t>
            </a:r>
            <a:r>
              <a:rPr sz="1050" spc="7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23033" y="1971044"/>
            <a:ext cx="290766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1165" algn="l"/>
                <a:tab pos="847725" algn="l"/>
                <a:tab pos="1709420" algn="l"/>
              </a:tabLst>
            </a:pPr>
            <a:r>
              <a:rPr sz="1200" spc="-5" dirty="0">
                <a:latin typeface="Times New Roman"/>
                <a:cs typeface="Times New Roman"/>
              </a:rPr>
              <a:t>Mn	</a:t>
            </a:r>
            <a:r>
              <a:rPr sz="1200" dirty="0">
                <a:latin typeface="Times New Roman"/>
                <a:cs typeface="Times New Roman"/>
              </a:rPr>
              <a:t>=	=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5,8926.10</a:t>
            </a:r>
            <a:r>
              <a:rPr sz="1200" spc="1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23033" y="2502153"/>
            <a:ext cx="5308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1165" algn="l"/>
              </a:tabLst>
            </a:pPr>
            <a:r>
              <a:rPr sz="1200" dirty="0">
                <a:latin typeface="Times New Roman"/>
                <a:cs typeface="Times New Roman"/>
              </a:rPr>
              <a:t>Rn	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03881" y="2630079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647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821969" y="2503286"/>
            <a:ext cx="10985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96746" y="2625194"/>
            <a:ext cx="27876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d</a:t>
            </a:r>
            <a:r>
              <a:rPr sz="1200" i="1" spc="-150" dirty="0">
                <a:latin typeface="Times New Roman"/>
                <a:cs typeface="Times New Roman"/>
              </a:rPr>
              <a:t> 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973782" y="2629515"/>
            <a:ext cx="694690" cy="0"/>
          </a:xfrm>
          <a:custGeom>
            <a:avLst/>
            <a:gdLst/>
            <a:ahLst/>
            <a:cxnLst/>
            <a:rect l="l" t="t" r="r" b="b"/>
            <a:pathLst>
              <a:path w="694689">
                <a:moveTo>
                  <a:pt x="0" y="0"/>
                </a:moveTo>
                <a:lnTo>
                  <a:pt x="694173" y="0"/>
                </a:lnTo>
              </a:path>
            </a:pathLst>
          </a:custGeom>
          <a:ln w="6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535389" y="2082634"/>
            <a:ext cx="1115060" cy="7759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5560">
              <a:lnSpc>
                <a:spcPct val="100000"/>
              </a:lnSpc>
              <a:spcBef>
                <a:spcPts val="110"/>
              </a:spcBef>
            </a:pPr>
            <a:r>
              <a:rPr sz="1250" i="1" spc="-35" dirty="0">
                <a:latin typeface="Symbol"/>
                <a:cs typeface="Symbol"/>
              </a:rPr>
              <a:t></a:t>
            </a:r>
            <a:endParaRPr sz="125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  <a:tabLst>
                <a:tab pos="443865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</a:t>
            </a:r>
            <a:r>
              <a:rPr sz="1200" i="1" dirty="0">
                <a:latin typeface="Times New Roman"/>
                <a:cs typeface="Times New Roman"/>
              </a:rPr>
              <a:t>n	</a:t>
            </a:r>
            <a:r>
              <a:rPr sz="1200" spc="-45" dirty="0">
                <a:latin typeface="Times New Roman"/>
                <a:cs typeface="Times New Roman"/>
              </a:rPr>
              <a:t>5,</a:t>
            </a:r>
            <a:r>
              <a:rPr sz="1200" spc="-5" dirty="0">
                <a:latin typeface="Times New Roman"/>
                <a:cs typeface="Times New Roman"/>
              </a:rPr>
              <a:t>892</a:t>
            </a:r>
            <a:r>
              <a:rPr sz="1200" dirty="0">
                <a:latin typeface="Times New Roman"/>
                <a:cs typeface="Times New Roman"/>
              </a:rPr>
              <a:t>6</a:t>
            </a:r>
            <a:r>
              <a:rPr sz="1200" spc="-5" dirty="0">
                <a:latin typeface="Times New Roman"/>
                <a:cs typeface="Times New Roman"/>
              </a:rPr>
              <a:t>.1</a:t>
            </a:r>
            <a:r>
              <a:rPr sz="1200" spc="100" dirty="0">
                <a:latin typeface="Times New Roman"/>
                <a:cs typeface="Times New Roman"/>
              </a:rPr>
              <a:t>0</a:t>
            </a:r>
            <a:r>
              <a:rPr sz="1050" spc="7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  <a:p>
            <a:pPr marL="450850">
              <a:lnSpc>
                <a:spcPct val="100000"/>
              </a:lnSpc>
              <a:spcBef>
                <a:spcPts val="45"/>
              </a:spcBef>
            </a:pPr>
            <a:r>
              <a:rPr sz="1200" spc="-5" dirty="0">
                <a:latin typeface="Times New Roman"/>
                <a:cs typeface="Times New Roman"/>
              </a:rPr>
              <a:t>1000</a:t>
            </a:r>
            <a:r>
              <a:rPr sz="1200" spc="-65" dirty="0">
                <a:latin typeface="Times New Roman"/>
                <a:cs typeface="Times New Roman"/>
              </a:rPr>
              <a:t>.</a:t>
            </a:r>
            <a:r>
              <a:rPr sz="1550" spc="-18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8</a:t>
            </a:r>
            <a:r>
              <a:rPr sz="1200" spc="35" dirty="0">
                <a:latin typeface="Times New Roman"/>
                <a:cs typeface="Times New Roman"/>
              </a:rPr>
              <a:t>2</a:t>
            </a:r>
            <a:r>
              <a:rPr sz="1550" spc="-100" dirty="0">
                <a:latin typeface="Symbol"/>
                <a:cs typeface="Symbol"/>
              </a:rPr>
              <a:t></a:t>
            </a:r>
            <a:r>
              <a:rPr sz="1050" spc="7" baseline="47619" dirty="0">
                <a:latin typeface="Times New Roman"/>
                <a:cs typeface="Times New Roman"/>
              </a:rPr>
              <a:t>2</a:t>
            </a:r>
            <a:endParaRPr sz="1050" baseline="47619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98762" y="2502392"/>
            <a:ext cx="98551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0,8764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N/mm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59248" y="2482342"/>
            <a:ext cx="7683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Times New Roman"/>
                <a:cs typeface="Times New Roman"/>
              </a:rPr>
              <a:t>2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27733" y="3010026"/>
            <a:ext cx="1441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884933" y="3010026"/>
            <a:ext cx="111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161146" y="3142944"/>
            <a:ext cx="452755" cy="0"/>
          </a:xfrm>
          <a:custGeom>
            <a:avLst/>
            <a:gdLst/>
            <a:ahLst/>
            <a:cxnLst/>
            <a:rect l="l" t="t" r="r" b="b"/>
            <a:pathLst>
              <a:path w="452755">
                <a:moveTo>
                  <a:pt x="0" y="0"/>
                </a:moveTo>
                <a:lnTo>
                  <a:pt x="452333" y="0"/>
                </a:lnTo>
              </a:path>
            </a:pathLst>
          </a:custGeom>
          <a:ln w="61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72245" y="3142944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876" y="0"/>
                </a:lnTo>
              </a:path>
            </a:pathLst>
          </a:custGeom>
          <a:ln w="61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766152" y="3134971"/>
            <a:ext cx="44767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10" dirty="0">
                <a:latin typeface="Arial"/>
                <a:cs typeface="Arial"/>
              </a:rPr>
              <a:t>0,85.25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866642" y="2953688"/>
            <a:ext cx="25463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35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31102" y="3034808"/>
            <a:ext cx="50038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85" dirty="0">
                <a:latin typeface="Times New Roman"/>
                <a:cs typeface="Times New Roman"/>
              </a:rPr>
              <a:t> </a:t>
            </a: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646460" y="3034808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317921" y="2953380"/>
            <a:ext cx="13081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i="1" spc="20" dirty="0">
                <a:latin typeface="Arial"/>
                <a:cs typeface="Arial"/>
              </a:rPr>
              <a:t>fy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155062" y="3153407"/>
            <a:ext cx="45847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30" dirty="0">
                <a:latin typeface="Arial"/>
                <a:cs typeface="Arial"/>
              </a:rPr>
              <a:t>0,85.</a:t>
            </a:r>
            <a:r>
              <a:rPr sz="1000" i="1" spc="-30" dirty="0">
                <a:latin typeface="Arial"/>
                <a:cs typeface="Arial"/>
              </a:rPr>
              <a:t>f </a:t>
            </a:r>
            <a:r>
              <a:rPr sz="1050" i="1" baseline="35714" dirty="0">
                <a:latin typeface="Arial"/>
                <a:cs typeface="Arial"/>
              </a:rPr>
              <a:t>i</a:t>
            </a:r>
            <a:r>
              <a:rPr sz="1050" i="1" spc="-179" baseline="35714" dirty="0">
                <a:latin typeface="Arial"/>
                <a:cs typeface="Arial"/>
              </a:rPr>
              <a:t> </a:t>
            </a:r>
            <a:r>
              <a:rPr sz="1000" i="1" spc="10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27733" y="3535806"/>
            <a:ext cx="3175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6944" dirty="0">
                <a:latin typeface="Symbol"/>
                <a:cs typeface="Symbol"/>
              </a:rPr>
              <a:t></a:t>
            </a:r>
            <a:r>
              <a:rPr sz="800" dirty="0">
                <a:latin typeface="Times New Roman"/>
                <a:cs typeface="Times New Roman"/>
              </a:rPr>
              <a:t>p</a:t>
            </a:r>
            <a:r>
              <a:rPr sz="800" spc="-10" dirty="0">
                <a:latin typeface="Times New Roman"/>
                <a:cs typeface="Times New Roman"/>
              </a:rPr>
              <a:t>e</a:t>
            </a:r>
            <a:r>
              <a:rPr sz="800" spc="5" dirty="0">
                <a:latin typeface="Times New Roman"/>
                <a:cs typeface="Times New Roman"/>
              </a:rPr>
              <a:t>r</a:t>
            </a:r>
            <a:r>
              <a:rPr sz="800" spc="-10" dirty="0">
                <a:latin typeface="Times New Roman"/>
                <a:cs typeface="Times New Roman"/>
              </a:rPr>
              <a:t>l</a:t>
            </a:r>
            <a:r>
              <a:rPr sz="800" dirty="0">
                <a:latin typeface="Times New Roman"/>
                <a:cs typeface="Times New Roman"/>
              </a:rPr>
              <a:t>u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046794" y="3649467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4">
                <a:moveTo>
                  <a:pt x="0" y="0"/>
                </a:moveTo>
                <a:lnTo>
                  <a:pt x="124486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772651" y="3649467"/>
            <a:ext cx="411480" cy="0"/>
          </a:xfrm>
          <a:custGeom>
            <a:avLst/>
            <a:gdLst/>
            <a:ahLst/>
            <a:cxnLst/>
            <a:rect l="l" t="t" r="r" b="b"/>
            <a:pathLst>
              <a:path w="411480">
                <a:moveTo>
                  <a:pt x="0" y="0"/>
                </a:moveTo>
                <a:lnTo>
                  <a:pt x="411482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22416" y="3684698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60">
                <a:moveTo>
                  <a:pt x="0" y="9580"/>
                </a:moveTo>
                <a:lnTo>
                  <a:pt x="15715" y="0"/>
                </a:lnTo>
              </a:path>
            </a:pathLst>
          </a:custGeom>
          <a:ln w="62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38132" y="3687789"/>
            <a:ext cx="22860" cy="125730"/>
          </a:xfrm>
          <a:custGeom>
            <a:avLst/>
            <a:gdLst/>
            <a:ahLst/>
            <a:cxnLst/>
            <a:rect l="l" t="t" r="r" b="b"/>
            <a:pathLst>
              <a:path w="22860" h="125729">
                <a:moveTo>
                  <a:pt x="0" y="0"/>
                </a:moveTo>
                <a:lnTo>
                  <a:pt x="22321" y="125507"/>
                </a:lnTo>
              </a:path>
            </a:pathLst>
          </a:custGeom>
          <a:ln w="125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563600" y="3472334"/>
            <a:ext cx="31750" cy="340995"/>
          </a:xfrm>
          <a:custGeom>
            <a:avLst/>
            <a:gdLst/>
            <a:ahLst/>
            <a:cxnLst/>
            <a:rect l="l" t="t" r="r" b="b"/>
            <a:pathLst>
              <a:path w="31750" h="340995">
                <a:moveTo>
                  <a:pt x="0" y="340962"/>
                </a:moveTo>
                <a:lnTo>
                  <a:pt x="31746" y="0"/>
                </a:lnTo>
              </a:path>
            </a:pathLst>
          </a:custGeom>
          <a:ln w="62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595346" y="3472334"/>
            <a:ext cx="601980" cy="0"/>
          </a:xfrm>
          <a:custGeom>
            <a:avLst/>
            <a:gdLst/>
            <a:ahLst/>
            <a:cxnLst/>
            <a:rect l="l" t="t" r="r" b="b"/>
            <a:pathLst>
              <a:path w="601980">
                <a:moveTo>
                  <a:pt x="0" y="0"/>
                </a:moveTo>
                <a:lnTo>
                  <a:pt x="601369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200047" y="3610914"/>
            <a:ext cx="755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200047" y="3515398"/>
            <a:ext cx="755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200047" y="3692522"/>
            <a:ext cx="755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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273952" y="3610914"/>
            <a:ext cx="755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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273952" y="3692522"/>
            <a:ext cx="755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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73952" y="3433785"/>
            <a:ext cx="755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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909271" y="3641208"/>
            <a:ext cx="13081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i="1" spc="20" dirty="0">
                <a:latin typeface="Arial"/>
                <a:cs typeface="Arial"/>
              </a:rPr>
              <a:t>fy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042897" y="3641208"/>
            <a:ext cx="13335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i="1" spc="15" dirty="0">
                <a:latin typeface="Arial"/>
                <a:cs typeface="Arial"/>
              </a:rPr>
              <a:t>m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768746" y="3460375"/>
            <a:ext cx="50673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30" dirty="0">
                <a:latin typeface="Arial"/>
                <a:cs typeface="Arial"/>
              </a:rPr>
              <a:t>2.</a:t>
            </a:r>
            <a:r>
              <a:rPr sz="1000" i="1" spc="-30" dirty="0">
                <a:latin typeface="Arial"/>
                <a:cs typeface="Arial"/>
              </a:rPr>
              <a:t>m</a:t>
            </a:r>
            <a:r>
              <a:rPr sz="1000" spc="-30" dirty="0">
                <a:latin typeface="Arial"/>
                <a:cs typeface="Arial"/>
              </a:rPr>
              <a:t>.</a:t>
            </a:r>
            <a:r>
              <a:rPr sz="1000" i="1" spc="-30" dirty="0">
                <a:latin typeface="Arial"/>
                <a:cs typeface="Arial"/>
              </a:rPr>
              <a:t>Rn</a:t>
            </a:r>
            <a:r>
              <a:rPr sz="1000" i="1" spc="-20" dirty="0">
                <a:latin typeface="Arial"/>
                <a:cs typeface="Arial"/>
              </a:rPr>
              <a:t> </a:t>
            </a:r>
            <a:r>
              <a:rPr sz="1500" spc="7" baseline="11111" dirty="0">
                <a:latin typeface="Symbol"/>
                <a:cs typeface="Symbol"/>
              </a:rPr>
              <a:t></a:t>
            </a:r>
            <a:endParaRPr sz="1500" baseline="11111">
              <a:latin typeface="Symbol"/>
              <a:cs typeface="Symbo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884933" y="3516199"/>
            <a:ext cx="87121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1150" algn="l"/>
              </a:tabLst>
            </a:pPr>
            <a:r>
              <a:rPr sz="1200" dirty="0">
                <a:latin typeface="Times New Roman"/>
                <a:cs typeface="Times New Roman"/>
              </a:rPr>
              <a:t>=	</a:t>
            </a:r>
            <a:r>
              <a:rPr sz="1000" spc="10" dirty="0">
                <a:latin typeface="Symbol"/>
                <a:cs typeface="Symbol"/>
              </a:rPr>
              <a:t></a:t>
            </a:r>
            <a:r>
              <a:rPr sz="1000" spc="10" dirty="0">
                <a:latin typeface="Times New Roman"/>
                <a:cs typeface="Times New Roman"/>
              </a:rPr>
              <a:t> </a:t>
            </a:r>
            <a:r>
              <a:rPr sz="1500" spc="44" baseline="11111" dirty="0">
                <a:latin typeface="Symbol"/>
                <a:cs typeface="Symbol"/>
              </a:rPr>
              <a:t></a:t>
            </a:r>
            <a:r>
              <a:rPr sz="1000" spc="30" dirty="0">
                <a:latin typeface="Arial"/>
                <a:cs typeface="Arial"/>
              </a:rPr>
              <a:t>1</a:t>
            </a:r>
            <a:r>
              <a:rPr sz="1000" spc="30" dirty="0">
                <a:latin typeface="Symbol"/>
                <a:cs typeface="Symbol"/>
              </a:rPr>
              <a:t></a:t>
            </a:r>
            <a:r>
              <a:rPr sz="1000" spc="90" dirty="0">
                <a:latin typeface="Times New Roman"/>
                <a:cs typeface="Times New Roman"/>
              </a:rPr>
              <a:t> </a:t>
            </a:r>
            <a:r>
              <a:rPr sz="1000" spc="40" dirty="0">
                <a:latin typeface="Arial"/>
                <a:cs typeface="Arial"/>
              </a:rPr>
              <a:t>1</a:t>
            </a:r>
            <a:r>
              <a:rPr sz="1000" spc="40" dirty="0">
                <a:latin typeface="Symbol"/>
                <a:cs typeface="Symbol"/>
              </a:rPr>
              <a:t>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065844" y="3460375"/>
            <a:ext cx="9779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084680" y="4220015"/>
            <a:ext cx="406400" cy="0"/>
          </a:xfrm>
          <a:custGeom>
            <a:avLst/>
            <a:gdLst/>
            <a:ahLst/>
            <a:cxnLst/>
            <a:rect l="l" t="t" r="r" b="b"/>
            <a:pathLst>
              <a:path w="406400">
                <a:moveTo>
                  <a:pt x="0" y="0"/>
                </a:moveTo>
                <a:lnTo>
                  <a:pt x="40588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088334" y="4220015"/>
            <a:ext cx="986790" cy="0"/>
          </a:xfrm>
          <a:custGeom>
            <a:avLst/>
            <a:gdLst/>
            <a:ahLst/>
            <a:cxnLst/>
            <a:rect l="l" t="t" r="r" b="b"/>
            <a:pathLst>
              <a:path w="986789">
                <a:moveTo>
                  <a:pt x="0" y="0"/>
                </a:moveTo>
                <a:lnTo>
                  <a:pt x="98632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05858" y="4246614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568" y="0"/>
                </a:lnTo>
              </a:path>
            </a:pathLst>
          </a:custGeom>
          <a:ln w="6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825427" y="4249720"/>
            <a:ext cx="28575" cy="137795"/>
          </a:xfrm>
          <a:custGeom>
            <a:avLst/>
            <a:gdLst/>
            <a:ahLst/>
            <a:cxnLst/>
            <a:rect l="l" t="t" r="r" b="b"/>
            <a:pathLst>
              <a:path w="28575" h="137795">
                <a:moveTo>
                  <a:pt x="0" y="0"/>
                </a:moveTo>
                <a:lnTo>
                  <a:pt x="28083" y="137356"/>
                </a:lnTo>
              </a:path>
            </a:pathLst>
          </a:custGeom>
          <a:ln w="126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56669" y="4016138"/>
            <a:ext cx="37465" cy="371475"/>
          </a:xfrm>
          <a:custGeom>
            <a:avLst/>
            <a:gdLst/>
            <a:ahLst/>
            <a:cxnLst/>
            <a:rect l="l" t="t" r="r" b="b"/>
            <a:pathLst>
              <a:path w="37464" h="371475">
                <a:moveTo>
                  <a:pt x="0" y="370938"/>
                </a:moveTo>
                <a:lnTo>
                  <a:pt x="37242" y="0"/>
                </a:lnTo>
              </a:path>
            </a:pathLst>
          </a:custGeom>
          <a:ln w="6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893911" y="4016138"/>
            <a:ext cx="1193800" cy="0"/>
          </a:xfrm>
          <a:custGeom>
            <a:avLst/>
            <a:gdLst/>
            <a:ahLst/>
            <a:cxnLst/>
            <a:rect l="l" t="t" r="r" b="b"/>
            <a:pathLst>
              <a:path w="1193800">
                <a:moveTo>
                  <a:pt x="0" y="0"/>
                </a:moveTo>
                <a:lnTo>
                  <a:pt x="119363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4093799" y="4073488"/>
            <a:ext cx="85090" cy="3981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528988" y="426313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528988" y="3976034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923033" y="4092971"/>
            <a:ext cx="1787525" cy="328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95"/>
              </a:lnSpc>
              <a:spcBef>
                <a:spcPts val="100"/>
              </a:spcBef>
              <a:tabLst>
                <a:tab pos="589915" algn="l"/>
              </a:tabLst>
            </a:pPr>
            <a:r>
              <a:rPr sz="1200" dirty="0">
                <a:latin typeface="Times New Roman"/>
                <a:cs typeface="Times New Roman"/>
              </a:rPr>
              <a:t>=	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5" dirty="0">
                <a:latin typeface="Symbol"/>
                <a:cs typeface="Symbol"/>
              </a:rPr>
              <a:t></a:t>
            </a:r>
            <a:r>
              <a:rPr sz="1200" spc="254" dirty="0">
                <a:latin typeface="Times New Roman"/>
                <a:cs typeface="Times New Roman"/>
              </a:rPr>
              <a:t> </a:t>
            </a:r>
            <a:r>
              <a:rPr sz="1200" spc="50" dirty="0">
                <a:latin typeface="Times New Roman"/>
                <a:cs typeface="Times New Roman"/>
              </a:rPr>
              <a:t>1</a:t>
            </a:r>
            <a:r>
              <a:rPr sz="1200" spc="5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54940">
              <a:lnSpc>
                <a:spcPts val="1195"/>
              </a:lnSpc>
              <a:tabLst>
                <a:tab pos="1546225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120" dirty="0">
                <a:latin typeface="Times New Roman"/>
                <a:cs typeface="Times New Roman"/>
              </a:rPr>
              <a:t>1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29</a:t>
            </a: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237049" y="3996769"/>
            <a:ext cx="194183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61060" algn="l"/>
              </a:tabLst>
            </a:pPr>
            <a:r>
              <a:rPr sz="1200" spc="10" dirty="0">
                <a:latin typeface="Times New Roman"/>
                <a:cs typeface="Times New Roman"/>
              </a:rPr>
              <a:t>1	</a:t>
            </a:r>
            <a:r>
              <a:rPr sz="1200" spc="-15" dirty="0">
                <a:latin typeface="Times New Roman"/>
                <a:cs typeface="Times New Roman"/>
              </a:rPr>
              <a:t>2.11,294.0,8764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713325" y="6673853"/>
            <a:ext cx="453390" cy="0"/>
          </a:xfrm>
          <a:custGeom>
            <a:avLst/>
            <a:gdLst/>
            <a:ahLst/>
            <a:cxnLst/>
            <a:rect l="l" t="t" r="r" b="b"/>
            <a:pathLst>
              <a:path w="453389">
                <a:moveTo>
                  <a:pt x="0" y="0"/>
                </a:moveTo>
                <a:lnTo>
                  <a:pt x="453230" y="0"/>
                </a:lnTo>
              </a:path>
            </a:pathLst>
          </a:custGeom>
          <a:ln w="6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343832" y="6674806"/>
            <a:ext cx="753745" cy="0"/>
          </a:xfrm>
          <a:custGeom>
            <a:avLst/>
            <a:gdLst/>
            <a:ahLst/>
            <a:cxnLst/>
            <a:rect l="l" t="t" r="r" b="b"/>
            <a:pathLst>
              <a:path w="753744">
                <a:moveTo>
                  <a:pt x="0" y="0"/>
                </a:moveTo>
                <a:lnTo>
                  <a:pt x="753690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2539322" y="6668402"/>
            <a:ext cx="365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30</a:t>
            </a:r>
            <a:r>
              <a:rPr sz="1200" spc="-65" dirty="0">
                <a:latin typeface="Times New Roman"/>
                <a:cs typeface="Times New Roman"/>
              </a:rPr>
              <a:t>3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427733" y="4442332"/>
            <a:ext cx="4037965" cy="2218055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0,0037</a:t>
            </a:r>
            <a:endParaRPr sz="1200">
              <a:latin typeface="Times New Roman"/>
              <a:cs typeface="Times New Roman"/>
            </a:endParaRPr>
          </a:p>
          <a:p>
            <a:pPr marL="354965">
              <a:lnSpc>
                <a:spcPct val="100000"/>
              </a:lnSpc>
              <a:spcBef>
                <a:spcPts val="720"/>
              </a:spcBef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&lt;</a:t>
            </a:r>
            <a:r>
              <a:rPr sz="1200" spc="229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max</a:t>
            </a:r>
            <a:endParaRPr sz="1200" baseline="-10416">
              <a:latin typeface="Times New Roman"/>
              <a:cs typeface="Times New Roman"/>
            </a:endParaRPr>
          </a:p>
          <a:p>
            <a:pPr marL="12700" marR="1642745" indent="342900">
              <a:lnSpc>
                <a:spcPct val="152500"/>
              </a:lnSpc>
              <a:spcBef>
                <a:spcPts val="15"/>
              </a:spcBef>
              <a:tabLst>
                <a:tab pos="469265" algn="l"/>
              </a:tabLst>
            </a:pPr>
            <a:r>
              <a:rPr sz="1200" dirty="0">
                <a:latin typeface="Symbol"/>
                <a:cs typeface="Symbol"/>
              </a:rPr>
              <a:t></a:t>
            </a:r>
            <a:r>
              <a:rPr sz="1200" dirty="0">
                <a:latin typeface="Times New Roman"/>
                <a:cs typeface="Times New Roman"/>
              </a:rPr>
              <a:t> &gt;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min</a:t>
            </a:r>
            <a:r>
              <a:rPr sz="1200" spc="-5" dirty="0">
                <a:latin typeface="Times New Roman"/>
                <a:cs typeface="Times New Roman"/>
              </a:rPr>
              <a:t>, </a:t>
            </a:r>
            <a:r>
              <a:rPr sz="1200" dirty="0">
                <a:latin typeface="Times New Roman"/>
                <a:cs typeface="Times New Roman"/>
              </a:rPr>
              <a:t>di </a:t>
            </a:r>
            <a:r>
              <a:rPr sz="1200" spc="-5" dirty="0">
                <a:latin typeface="Times New Roman"/>
                <a:cs typeface="Times New Roman"/>
              </a:rPr>
              <a:t>pakai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perlu </a:t>
            </a:r>
            <a:r>
              <a:rPr sz="1200" dirty="0">
                <a:latin typeface="Times New Roman"/>
                <a:cs typeface="Times New Roman"/>
              </a:rPr>
              <a:t>= 0,0053  </a:t>
            </a:r>
            <a:r>
              <a:rPr sz="1200" spc="-5" dirty="0">
                <a:latin typeface="Times New Roman"/>
                <a:cs typeface="Times New Roman"/>
              </a:rPr>
              <a:t>As	</a:t>
            </a:r>
            <a:r>
              <a:rPr sz="1200" dirty="0">
                <a:latin typeface="Times New Roman"/>
                <a:cs typeface="Times New Roman"/>
              </a:rPr>
              <a:t>= </a:t>
            </a:r>
            <a:r>
              <a:rPr sz="1200" spc="-5" dirty="0">
                <a:latin typeface="Symbol"/>
                <a:cs typeface="Symbol"/>
              </a:rPr>
              <a:t></a:t>
            </a:r>
            <a:r>
              <a:rPr sz="1200" spc="-7" baseline="-10416" dirty="0">
                <a:latin typeface="Times New Roman"/>
                <a:cs typeface="Times New Roman"/>
              </a:rPr>
              <a:t>perlu </a:t>
            </a:r>
            <a:r>
              <a:rPr sz="1200" dirty="0">
                <a:latin typeface="Times New Roman"/>
                <a:cs typeface="Times New Roman"/>
              </a:rPr>
              <a:t>. b .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200" dirty="0">
                <a:latin typeface="Times New Roman"/>
                <a:cs typeface="Times New Roman"/>
              </a:rPr>
              <a:t>= 0,0037 . 1000 .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82</a:t>
            </a:r>
            <a:endParaRPr sz="1200">
              <a:latin typeface="Times New Roman"/>
              <a:cs typeface="Times New Roman"/>
            </a:endParaRPr>
          </a:p>
          <a:p>
            <a:pPr marL="659765">
              <a:lnSpc>
                <a:spcPct val="100000"/>
              </a:lnSpc>
              <a:spcBef>
                <a:spcPts val="635"/>
              </a:spcBef>
            </a:pPr>
            <a:r>
              <a:rPr sz="1200" dirty="0">
                <a:latin typeface="Times New Roman"/>
                <a:cs typeface="Times New Roman"/>
              </a:rPr>
              <a:t>= 303,4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  <a:p>
            <a:pPr marL="12700" marR="5080">
              <a:lnSpc>
                <a:spcPts val="2180"/>
              </a:lnSpc>
              <a:spcBef>
                <a:spcPts val="165"/>
              </a:spcBef>
              <a:tabLst>
                <a:tab pos="2184400" algn="l"/>
              </a:tabLst>
            </a:pPr>
            <a:r>
              <a:rPr sz="1200" spc="-5" dirty="0">
                <a:latin typeface="Times New Roman"/>
                <a:cs typeface="Times New Roman"/>
              </a:rPr>
              <a:t>Digunakan tulangan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Symbol"/>
                <a:cs typeface="Symbol"/>
              </a:rPr>
              <a:t>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12	=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113,04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  </a:t>
            </a:r>
            <a:r>
              <a:rPr sz="1800" spc="-7" baseline="-34722" dirty="0">
                <a:latin typeface="Times New Roman"/>
                <a:cs typeface="Times New Roman"/>
              </a:rPr>
              <a:t>S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i="1" spc="-20" dirty="0">
                <a:latin typeface="Times New Roman"/>
                <a:cs typeface="Times New Roman"/>
              </a:rPr>
              <a:t>A</a:t>
            </a:r>
            <a:r>
              <a:rPr sz="1200" spc="-20" dirty="0">
                <a:latin typeface="Times New Roman"/>
                <a:cs typeface="Times New Roman"/>
              </a:rPr>
              <a:t>.1000 </a:t>
            </a:r>
            <a:r>
              <a:rPr sz="1800" baseline="-34722" dirty="0">
                <a:latin typeface="Times New Roman"/>
                <a:cs typeface="Times New Roman"/>
              </a:rPr>
              <a:t>= </a:t>
            </a:r>
            <a:r>
              <a:rPr sz="1200" spc="-10" dirty="0">
                <a:latin typeface="Times New Roman"/>
                <a:cs typeface="Times New Roman"/>
              </a:rPr>
              <a:t>113,04.1000 </a:t>
            </a:r>
            <a:r>
              <a:rPr sz="1800" baseline="-34722" dirty="0">
                <a:latin typeface="Times New Roman"/>
                <a:cs typeface="Times New Roman"/>
              </a:rPr>
              <a:t>= 372,58 ~ 200</a:t>
            </a:r>
            <a:r>
              <a:rPr sz="1800" spc="-172" baseline="-34722" dirty="0">
                <a:latin typeface="Times New Roman"/>
                <a:cs typeface="Times New Roman"/>
              </a:rPr>
              <a:t> </a:t>
            </a:r>
            <a:r>
              <a:rPr sz="1800" spc="7" baseline="-34722" dirty="0">
                <a:latin typeface="Times New Roman"/>
                <a:cs typeface="Times New Roman"/>
              </a:rPr>
              <a:t>mm</a:t>
            </a:r>
            <a:endParaRPr sz="1800" baseline="-34722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427733" y="6613538"/>
            <a:ext cx="1062990" cy="84518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332105">
              <a:lnSpc>
                <a:spcPct val="100000"/>
              </a:lnSpc>
              <a:spcBef>
                <a:spcPts val="805"/>
              </a:spcBef>
            </a:pPr>
            <a:r>
              <a:rPr sz="1800" i="1" spc="-30" baseline="13888" dirty="0">
                <a:latin typeface="Times New Roman"/>
                <a:cs typeface="Times New Roman"/>
              </a:rPr>
              <a:t>As</a:t>
            </a:r>
            <a:r>
              <a:rPr sz="1800" i="1" spc="-247" baseline="13888" dirty="0">
                <a:latin typeface="Times New Roman"/>
                <a:cs typeface="Times New Roman"/>
              </a:rPr>
              <a:t> </a:t>
            </a:r>
            <a:r>
              <a:rPr sz="700" i="1" spc="10" dirty="0">
                <a:latin typeface="Times New Roman"/>
                <a:cs typeface="Times New Roman"/>
              </a:rPr>
              <a:t>perlu</a:t>
            </a:r>
            <a:endParaRPr sz="700">
              <a:latin typeface="Times New Roman"/>
              <a:cs typeface="Times New Roman"/>
            </a:endParaRPr>
          </a:p>
          <a:p>
            <a:pPr marL="12700" marR="5080">
              <a:lnSpc>
                <a:spcPts val="2160"/>
              </a:lnSpc>
              <a:spcBef>
                <a:spcPts val="180"/>
              </a:spcBef>
            </a:pPr>
            <a:r>
              <a:rPr sz="1200" spc="-5" dirty="0">
                <a:latin typeface="Times New Roman"/>
                <a:cs typeface="Times New Roman"/>
              </a:rPr>
              <a:t>Jarak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maksimum  </a:t>
            </a:r>
            <a:r>
              <a:rPr sz="1200" spc="-5" dirty="0">
                <a:latin typeface="Times New Roman"/>
                <a:cs typeface="Times New Roman"/>
              </a:rPr>
              <a:t>As yang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timbul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3599815" y="6884670"/>
            <a:ext cx="2781935" cy="57404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1200" dirty="0">
                <a:latin typeface="Times New Roman"/>
                <a:cs typeface="Times New Roman"/>
              </a:rPr>
              <a:t>= 2 x h = 2 x 120 = 240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dirty="0">
                <a:latin typeface="Times New Roman"/>
                <a:cs typeface="Times New Roman"/>
              </a:rPr>
              <a:t>= 5. ¼ . </a:t>
            </a:r>
            <a:r>
              <a:rPr sz="1200" dirty="0">
                <a:latin typeface="Symbol"/>
                <a:cs typeface="Symbol"/>
              </a:rPr>
              <a:t></a:t>
            </a:r>
            <a:r>
              <a:rPr sz="1200" dirty="0">
                <a:latin typeface="Times New Roman"/>
                <a:cs typeface="Times New Roman"/>
              </a:rPr>
              <a:t> . </a:t>
            </a:r>
            <a:r>
              <a:rPr sz="1200" spc="-5" dirty="0">
                <a:latin typeface="Times New Roman"/>
                <a:cs typeface="Times New Roman"/>
              </a:rPr>
              <a:t>(12)</a:t>
            </a:r>
            <a:r>
              <a:rPr sz="1200" spc="-7" baseline="38194" dirty="0">
                <a:latin typeface="Times New Roman"/>
                <a:cs typeface="Times New Roman"/>
              </a:rPr>
              <a:t>2 </a:t>
            </a:r>
            <a:r>
              <a:rPr sz="1200" dirty="0">
                <a:latin typeface="Times New Roman"/>
                <a:cs typeface="Times New Roman"/>
              </a:rPr>
              <a:t>= 565,2 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r>
              <a:rPr sz="1200" dirty="0">
                <a:latin typeface="Times New Roman"/>
                <a:cs typeface="Times New Roman"/>
              </a:rPr>
              <a:t>&gt;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As…..…ok!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427733" y="7529321"/>
            <a:ext cx="20974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Dipakai tulangan </a:t>
            </a:r>
            <a:r>
              <a:rPr sz="1200" b="1" spc="-5" dirty="0">
                <a:latin typeface="Symbol"/>
                <a:cs typeface="Symbol"/>
              </a:rPr>
              <a:t>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12 – 200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2845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5.9. </a:t>
            </a:r>
            <a:r>
              <a:rPr sz="1200" b="1" spc="-5" dirty="0">
                <a:latin typeface="Times New Roman"/>
                <a:cs typeface="Times New Roman"/>
              </a:rPr>
              <a:t>Rekapitulasi Tulangan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Times New Roman"/>
              <a:cs typeface="Times New Roman"/>
            </a:endParaRPr>
          </a:p>
          <a:p>
            <a:pPr marL="12700" marR="726440">
              <a:lnSpc>
                <a:spcPct val="152300"/>
              </a:lnSpc>
            </a:pPr>
            <a:r>
              <a:rPr sz="1200" spc="-5" dirty="0">
                <a:latin typeface="Times New Roman"/>
                <a:cs typeface="Times New Roman"/>
              </a:rPr>
              <a:t>Dari perhitungan </a:t>
            </a:r>
            <a:r>
              <a:rPr sz="1200" dirty="0">
                <a:latin typeface="Times New Roman"/>
                <a:cs typeface="Times New Roman"/>
              </a:rPr>
              <a:t>diatas </a:t>
            </a:r>
            <a:r>
              <a:rPr sz="1200" spc="-5" dirty="0">
                <a:latin typeface="Times New Roman"/>
                <a:cs typeface="Times New Roman"/>
              </a:rPr>
              <a:t>diperoleh </a:t>
            </a:r>
            <a:r>
              <a:rPr sz="1200" dirty="0">
                <a:latin typeface="Times New Roman"/>
                <a:cs typeface="Times New Roman"/>
              </a:rPr>
              <a:t>:  </a:t>
            </a:r>
            <a:r>
              <a:rPr sz="1200" spc="-5" dirty="0">
                <a:latin typeface="Times New Roman"/>
                <a:cs typeface="Times New Roman"/>
              </a:rPr>
              <a:t>Tulangan tumpuan arah </a:t>
            </a:r>
            <a:r>
              <a:rPr sz="1200" dirty="0">
                <a:latin typeface="Times New Roman"/>
                <a:cs typeface="Times New Roman"/>
              </a:rPr>
              <a:t>x </a:t>
            </a:r>
            <a:r>
              <a:rPr sz="1200" b="1" spc="5" dirty="0">
                <a:latin typeface="Symbol"/>
                <a:cs typeface="Symbol"/>
              </a:rPr>
              <a:t></a:t>
            </a:r>
            <a:r>
              <a:rPr sz="1200" b="1" spc="5" dirty="0">
                <a:latin typeface="Times New Roman"/>
                <a:cs typeface="Times New Roman"/>
              </a:rPr>
              <a:t>12 </a:t>
            </a:r>
            <a:r>
              <a:rPr sz="1200" b="1" dirty="0">
                <a:latin typeface="Times New Roman"/>
                <a:cs typeface="Times New Roman"/>
              </a:rPr>
              <a:t>–110 </a:t>
            </a:r>
            <a:r>
              <a:rPr sz="1200" b="1" spc="-5" dirty="0">
                <a:latin typeface="Times New Roman"/>
                <a:cs typeface="Times New Roman"/>
              </a:rPr>
              <a:t>mm  </a:t>
            </a:r>
            <a:r>
              <a:rPr sz="1200" spc="-5" dirty="0">
                <a:latin typeface="Times New Roman"/>
                <a:cs typeface="Times New Roman"/>
              </a:rPr>
              <a:t>Tulangan tumpuan arah </a:t>
            </a:r>
            <a:r>
              <a:rPr sz="1200" dirty="0">
                <a:latin typeface="Times New Roman"/>
                <a:cs typeface="Times New Roman"/>
              </a:rPr>
              <a:t>y </a:t>
            </a:r>
            <a:r>
              <a:rPr sz="1200" b="1" spc="5" dirty="0">
                <a:latin typeface="Symbol"/>
                <a:cs typeface="Symbol"/>
              </a:rPr>
              <a:t></a:t>
            </a:r>
            <a:r>
              <a:rPr sz="1200" b="1" spc="5" dirty="0">
                <a:latin typeface="Times New Roman"/>
                <a:cs typeface="Times New Roman"/>
              </a:rPr>
              <a:t>12 </a:t>
            </a:r>
            <a:r>
              <a:rPr sz="1200" b="1" dirty="0">
                <a:latin typeface="Times New Roman"/>
                <a:cs typeface="Times New Roman"/>
              </a:rPr>
              <a:t>–110 mm  </a:t>
            </a:r>
            <a:r>
              <a:rPr sz="1200" spc="-5" dirty="0">
                <a:latin typeface="Times New Roman"/>
                <a:cs typeface="Times New Roman"/>
              </a:rPr>
              <a:t>Tulangan </a:t>
            </a:r>
            <a:r>
              <a:rPr sz="1200" dirty="0">
                <a:latin typeface="Times New Roman"/>
                <a:cs typeface="Times New Roman"/>
              </a:rPr>
              <a:t>lapangan </a:t>
            </a:r>
            <a:r>
              <a:rPr sz="1200" spc="-5" dirty="0">
                <a:latin typeface="Times New Roman"/>
                <a:cs typeface="Times New Roman"/>
              </a:rPr>
              <a:t>arah </a:t>
            </a:r>
            <a:r>
              <a:rPr sz="1200" dirty="0">
                <a:latin typeface="Times New Roman"/>
                <a:cs typeface="Times New Roman"/>
              </a:rPr>
              <a:t>x </a:t>
            </a:r>
            <a:r>
              <a:rPr sz="1200" b="1" spc="5" dirty="0">
                <a:latin typeface="Symbol"/>
                <a:cs typeface="Symbol"/>
              </a:rPr>
              <a:t></a:t>
            </a:r>
            <a:r>
              <a:rPr sz="1200" b="1" spc="5" dirty="0">
                <a:latin typeface="Times New Roman"/>
                <a:cs typeface="Times New Roman"/>
              </a:rPr>
              <a:t>12 </a:t>
            </a:r>
            <a:r>
              <a:rPr sz="1200" b="1" dirty="0">
                <a:latin typeface="Times New Roman"/>
                <a:cs typeface="Times New Roman"/>
              </a:rPr>
              <a:t>–200 </a:t>
            </a:r>
            <a:r>
              <a:rPr sz="1200" b="1" spc="-5" dirty="0">
                <a:latin typeface="Times New Roman"/>
                <a:cs typeface="Times New Roman"/>
              </a:rPr>
              <a:t>mm  </a:t>
            </a:r>
            <a:r>
              <a:rPr sz="1200" spc="-5" dirty="0">
                <a:latin typeface="Times New Roman"/>
                <a:cs typeface="Times New Roman"/>
              </a:rPr>
              <a:t>Tulangan lapangan arah </a:t>
            </a:r>
            <a:r>
              <a:rPr sz="1200" dirty="0">
                <a:latin typeface="Times New Roman"/>
                <a:cs typeface="Times New Roman"/>
              </a:rPr>
              <a:t>y </a:t>
            </a:r>
            <a:r>
              <a:rPr sz="1200" b="1" spc="5" dirty="0">
                <a:latin typeface="Symbol"/>
                <a:cs typeface="Symbol"/>
              </a:rPr>
              <a:t></a:t>
            </a:r>
            <a:r>
              <a:rPr sz="1200" b="1" spc="5" dirty="0">
                <a:latin typeface="Times New Roman"/>
                <a:cs typeface="Times New Roman"/>
              </a:rPr>
              <a:t>12 </a:t>
            </a:r>
            <a:r>
              <a:rPr sz="1200" b="1" dirty="0">
                <a:latin typeface="Times New Roman"/>
                <a:cs typeface="Times New Roman"/>
              </a:rPr>
              <a:t>–200</a:t>
            </a:r>
            <a:r>
              <a:rPr sz="1200" b="1" spc="-5" dirty="0">
                <a:latin typeface="Times New Roman"/>
                <a:cs typeface="Times New Roman"/>
              </a:rPr>
              <a:t> mm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1200" b="1" spc="-5" dirty="0">
                <a:latin typeface="Times New Roman"/>
                <a:cs typeface="Times New Roman"/>
              </a:rPr>
              <a:t>Tabel </a:t>
            </a:r>
            <a:r>
              <a:rPr sz="1200" b="1" dirty="0">
                <a:latin typeface="Times New Roman"/>
                <a:cs typeface="Times New Roman"/>
              </a:rPr>
              <a:t>5.2. </a:t>
            </a:r>
            <a:r>
              <a:rPr sz="1200" b="1" spc="-5" dirty="0">
                <a:latin typeface="Times New Roman"/>
                <a:cs typeface="Times New Roman"/>
              </a:rPr>
              <a:t>Penulangan Plat </a:t>
            </a:r>
            <a:r>
              <a:rPr sz="1200" b="1" dirty="0">
                <a:latin typeface="Times New Roman"/>
                <a:cs typeface="Times New Roman"/>
              </a:rPr>
              <a:t>Lantai</a:t>
            </a:r>
            <a:endParaRPr sz="12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224076" y="3778630"/>
          <a:ext cx="5467983" cy="3815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2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20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00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20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179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1018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TIPE</a:t>
                      </a:r>
                      <a:r>
                        <a:rPr sz="10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PLAT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78790" marR="379730" indent="-83820">
                        <a:lnSpc>
                          <a:spcPct val="143300"/>
                        </a:lnSpc>
                        <a:spcBef>
                          <a:spcPts val="360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Ly/Lx  </a:t>
                      </a: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(m)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48590">
                        <a:lnSpc>
                          <a:spcPts val="1380"/>
                        </a:lnSpc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Tulangan</a:t>
                      </a:r>
                      <a:r>
                        <a:rPr sz="12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Tumpuan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39700">
                        <a:lnSpc>
                          <a:spcPts val="1380"/>
                        </a:lnSpc>
                      </a:pP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Tulangan</a:t>
                      </a:r>
                      <a:r>
                        <a:rPr sz="12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latin typeface="Times New Roman"/>
                          <a:cs typeface="Times New Roman"/>
                        </a:rPr>
                        <a:t>Lapangan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2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725">
                        <a:lnSpc>
                          <a:spcPts val="1150"/>
                        </a:lnSpc>
                      </a:pP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Arah</a:t>
                      </a:r>
                      <a:r>
                        <a:rPr sz="1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x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540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00" b="1" spc="-1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725">
                        <a:lnSpc>
                          <a:spcPts val="1150"/>
                        </a:lnSpc>
                      </a:pP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Arah</a:t>
                      </a:r>
                      <a:r>
                        <a:rPr sz="1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y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540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00" b="1" spc="-1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725">
                        <a:lnSpc>
                          <a:spcPts val="1150"/>
                        </a:lnSpc>
                      </a:pP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Arah</a:t>
                      </a:r>
                      <a:r>
                        <a:rPr sz="1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x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540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00" b="1" spc="-1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725">
                        <a:lnSpc>
                          <a:spcPts val="1150"/>
                        </a:lnSpc>
                      </a:pP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Arah</a:t>
                      </a:r>
                      <a:r>
                        <a:rPr sz="1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b="1" spc="-5" dirty="0">
                          <a:latin typeface="Times New Roman"/>
                          <a:cs typeface="Times New Roman"/>
                        </a:rPr>
                        <a:t>y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540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00" b="1" spc="-1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755">
                <a:tc>
                  <a:txBody>
                    <a:bodyPr/>
                    <a:lstStyle/>
                    <a:p>
                      <a:pPr marR="474980" algn="r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636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4/2=2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645">
                <a:tc>
                  <a:txBody>
                    <a:bodyPr/>
                    <a:lstStyle/>
                    <a:p>
                      <a:pPr marR="480059" algn="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B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4/2=2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645">
                <a:tc>
                  <a:txBody>
                    <a:bodyPr/>
                    <a:lstStyle/>
                    <a:p>
                      <a:pPr marR="474980" algn="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30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5/4=1,3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50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825">
                <a:tc>
                  <a:txBody>
                    <a:bodyPr/>
                    <a:lstStyle/>
                    <a:p>
                      <a:pPr marR="47498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95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5/4=1,3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38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R="480059" algn="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850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4/4=1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8309">
                <a:tc>
                  <a:txBody>
                    <a:bodyPr/>
                    <a:lstStyle/>
                    <a:p>
                      <a:pPr marR="484505" algn="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F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50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3/2=1.5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93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R="471170" algn="r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244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3/2=1.5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–110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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–200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21819" y="4810072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22" y="-569"/>
                </a:moveTo>
                <a:lnTo>
                  <a:pt x="122" y="5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62014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865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62014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64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62014" y="480478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653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166088" y="4808852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27865" y="0"/>
                </a:lnTo>
                <a:lnTo>
                  <a:pt x="0" y="276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62014" y="480478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653"/>
                </a:lnTo>
                <a:lnTo>
                  <a:pt x="55323" y="27653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166088" y="4808852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661"/>
                </a:lnTo>
                <a:lnTo>
                  <a:pt x="55323" y="27661"/>
                </a:lnTo>
                <a:lnTo>
                  <a:pt x="2786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62014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62014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62014" y="4248144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2014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62014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162014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62014" y="3505973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897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62014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97"/>
                </a:lnTo>
                <a:lnTo>
                  <a:pt x="55323" y="27897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62014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162014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162014" y="2949323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62014" y="294932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901509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901509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01509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901509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901509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97"/>
                </a:lnTo>
                <a:lnTo>
                  <a:pt x="55568" y="27897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531843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531843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405" y="0"/>
                </a:moveTo>
                <a:lnTo>
                  <a:pt x="0" y="0"/>
                </a:lnTo>
                <a:lnTo>
                  <a:pt x="27702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59545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31843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31843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405" y="0"/>
                </a:moveTo>
                <a:lnTo>
                  <a:pt x="0" y="0"/>
                </a:lnTo>
                <a:lnTo>
                  <a:pt x="27702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901509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901509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901509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16"/>
                </a:lnTo>
                <a:lnTo>
                  <a:pt x="55568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901509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865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901509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64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641248" y="3849039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458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641248" y="3849039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405" y="0"/>
                </a:moveTo>
                <a:lnTo>
                  <a:pt x="0" y="0"/>
                </a:lnTo>
                <a:lnTo>
                  <a:pt x="27458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641248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458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641248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405" y="0"/>
                </a:moveTo>
                <a:lnTo>
                  <a:pt x="0" y="0"/>
                </a:lnTo>
                <a:lnTo>
                  <a:pt x="27458" y="27864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380580" y="3849039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380580" y="3849039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120075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702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20075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64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120075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120075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641248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458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641248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405" y="0"/>
                </a:moveTo>
                <a:lnTo>
                  <a:pt x="0" y="0"/>
                </a:lnTo>
                <a:lnTo>
                  <a:pt x="27458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380580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380580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380580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865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380580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865" y="27864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162014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865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162014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64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162014" y="480478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653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166088" y="4808852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27865" y="0"/>
                </a:lnTo>
                <a:lnTo>
                  <a:pt x="0" y="276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162014" y="480478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653"/>
                </a:lnTo>
                <a:lnTo>
                  <a:pt x="55323" y="27653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166088" y="4808852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661"/>
                </a:lnTo>
                <a:lnTo>
                  <a:pt x="55323" y="27661"/>
                </a:lnTo>
                <a:lnTo>
                  <a:pt x="2786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162014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162014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162014" y="4248144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62014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162014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62014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162014" y="3505973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897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162014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97"/>
                </a:lnTo>
                <a:lnTo>
                  <a:pt x="55323" y="27897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162014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162014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162014" y="2949323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865" y="0"/>
                </a:moveTo>
                <a:lnTo>
                  <a:pt x="0" y="0"/>
                </a:lnTo>
                <a:lnTo>
                  <a:pt x="0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162014" y="294932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901509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901509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901509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901509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901509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97"/>
                </a:lnTo>
                <a:lnTo>
                  <a:pt x="55568" y="27897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2531843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531843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405" y="0"/>
                </a:moveTo>
                <a:lnTo>
                  <a:pt x="0" y="0"/>
                </a:lnTo>
                <a:lnTo>
                  <a:pt x="27702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2559545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531843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531843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405" y="0"/>
                </a:moveTo>
                <a:lnTo>
                  <a:pt x="0" y="0"/>
                </a:lnTo>
                <a:lnTo>
                  <a:pt x="27702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901509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901509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901509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27865" y="0"/>
                </a:moveTo>
                <a:lnTo>
                  <a:pt x="0" y="27816"/>
                </a:lnTo>
                <a:lnTo>
                  <a:pt x="55568" y="27816"/>
                </a:lnTo>
                <a:lnTo>
                  <a:pt x="27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901509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865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901509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80" h="27939">
                <a:moveTo>
                  <a:pt x="55568" y="0"/>
                </a:moveTo>
                <a:lnTo>
                  <a:pt x="0" y="0"/>
                </a:lnTo>
                <a:lnTo>
                  <a:pt x="27865" y="27864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641248" y="3849039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458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641248" y="3849039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405" y="0"/>
                </a:moveTo>
                <a:lnTo>
                  <a:pt x="0" y="0"/>
                </a:lnTo>
                <a:lnTo>
                  <a:pt x="27458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641248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458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641248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405" y="0"/>
                </a:moveTo>
                <a:lnTo>
                  <a:pt x="0" y="0"/>
                </a:lnTo>
                <a:lnTo>
                  <a:pt x="27458" y="27864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380580" y="3849039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380580" y="3849039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120075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702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120075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64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120075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120075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641248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458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641248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405" y="0"/>
                </a:moveTo>
                <a:lnTo>
                  <a:pt x="0" y="0"/>
                </a:lnTo>
                <a:lnTo>
                  <a:pt x="27458" y="27897"/>
                </a:lnTo>
                <a:lnTo>
                  <a:pt x="554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380580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865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380580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865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380580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865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380580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865" y="27864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66088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166088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166088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166088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166088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166088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166088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166088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859652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621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859652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64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859652" y="480478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653"/>
                </a:lnTo>
                <a:lnTo>
                  <a:pt x="55323" y="27653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863726" y="4808852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661"/>
                </a:lnTo>
                <a:lnTo>
                  <a:pt x="55323" y="27661"/>
                </a:lnTo>
                <a:lnTo>
                  <a:pt x="2762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887273" y="480478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0"/>
                </a:lnTo>
                <a:lnTo>
                  <a:pt x="27702" y="27653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891347" y="4808852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27702" y="0"/>
                </a:lnTo>
                <a:lnTo>
                  <a:pt x="27702" y="276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859652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621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859652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859652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859652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621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859652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859652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897"/>
                </a:lnTo>
                <a:lnTo>
                  <a:pt x="55323" y="27897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859652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621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859652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859652" y="294932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859652" y="4776921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64"/>
                </a:lnTo>
                <a:lnTo>
                  <a:pt x="27621" y="27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859652" y="4776921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64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859652" y="480478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653"/>
                </a:lnTo>
                <a:lnTo>
                  <a:pt x="55323" y="27653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863726" y="4808852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661"/>
                </a:lnTo>
                <a:lnTo>
                  <a:pt x="55323" y="27661"/>
                </a:lnTo>
                <a:lnTo>
                  <a:pt x="2762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887273" y="480478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0"/>
                </a:lnTo>
                <a:lnTo>
                  <a:pt x="27702" y="27653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891347" y="4808852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27702" y="0"/>
                </a:lnTo>
                <a:lnTo>
                  <a:pt x="27702" y="2766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859652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621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859652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859652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859652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621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859652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859652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897"/>
                </a:lnTo>
                <a:lnTo>
                  <a:pt x="55323" y="27897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859652" y="2921426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621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5859652" y="2921426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323" y="0"/>
                </a:moveTo>
                <a:lnTo>
                  <a:pt x="0" y="0"/>
                </a:lnTo>
                <a:lnTo>
                  <a:pt x="27621" y="27897"/>
                </a:lnTo>
                <a:lnTo>
                  <a:pt x="553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5859652" y="294932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621" y="0"/>
                </a:moveTo>
                <a:lnTo>
                  <a:pt x="0" y="27816"/>
                </a:lnTo>
                <a:lnTo>
                  <a:pt x="55323" y="27816"/>
                </a:lnTo>
                <a:lnTo>
                  <a:pt x="2762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5919049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5919049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5919049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5919049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919049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919049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5919049" y="3482142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0"/>
                </a:moveTo>
                <a:lnTo>
                  <a:pt x="0" y="557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5919049" y="2925493"/>
            <a:ext cx="0" cy="55880"/>
          </a:xfrm>
          <a:custGeom>
            <a:avLst/>
            <a:gdLst/>
            <a:ahLst/>
            <a:cxnLst/>
            <a:rect l="l" t="t" r="r" b="b"/>
            <a:pathLst>
              <a:path h="55880">
                <a:moveTo>
                  <a:pt x="0" y="0"/>
                </a:moveTo>
                <a:lnTo>
                  <a:pt x="0" y="55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5120075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5120075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5120075" y="4248144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0"/>
                </a:lnTo>
                <a:lnTo>
                  <a:pt x="0" y="27816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5120075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702" y="0"/>
                </a:moveTo>
                <a:lnTo>
                  <a:pt x="0" y="27816"/>
                </a:lnTo>
                <a:lnTo>
                  <a:pt x="55568" y="27816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5120075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5120075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5120075" y="3505973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0"/>
                </a:lnTo>
                <a:lnTo>
                  <a:pt x="0" y="27897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5120075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702" y="0"/>
                </a:moveTo>
                <a:lnTo>
                  <a:pt x="0" y="27897"/>
                </a:lnTo>
                <a:lnTo>
                  <a:pt x="55568" y="27897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5120075" y="4220247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5120075" y="4220247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5120075" y="4248144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0"/>
                </a:lnTo>
                <a:lnTo>
                  <a:pt x="0" y="27816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5120075" y="4248144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702" y="0"/>
                </a:moveTo>
                <a:lnTo>
                  <a:pt x="0" y="27816"/>
                </a:lnTo>
                <a:lnTo>
                  <a:pt x="55568" y="27816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120075" y="347807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0" y="0"/>
                </a:moveTo>
                <a:lnTo>
                  <a:pt x="0" y="27897"/>
                </a:lnTo>
                <a:lnTo>
                  <a:pt x="27702" y="278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120075" y="3478075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55568" y="0"/>
                </a:moveTo>
                <a:lnTo>
                  <a:pt x="0" y="0"/>
                </a:lnTo>
                <a:lnTo>
                  <a:pt x="27702" y="27897"/>
                </a:lnTo>
                <a:lnTo>
                  <a:pt x="555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120075" y="3505973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39" h="27939">
                <a:moveTo>
                  <a:pt x="27702" y="0"/>
                </a:moveTo>
                <a:lnTo>
                  <a:pt x="0" y="0"/>
                </a:lnTo>
                <a:lnTo>
                  <a:pt x="0" y="27897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120075" y="3505973"/>
            <a:ext cx="55880" cy="27940"/>
          </a:xfrm>
          <a:custGeom>
            <a:avLst/>
            <a:gdLst/>
            <a:ahLst/>
            <a:cxnLst/>
            <a:rect l="l" t="t" r="r" b="b"/>
            <a:pathLst>
              <a:path w="55879" h="27939">
                <a:moveTo>
                  <a:pt x="27702" y="0"/>
                </a:moveTo>
                <a:lnTo>
                  <a:pt x="0" y="27897"/>
                </a:lnTo>
                <a:lnTo>
                  <a:pt x="55568" y="27897"/>
                </a:lnTo>
                <a:lnTo>
                  <a:pt x="277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336644" y="2973886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336644" y="2990153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336644" y="3006664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336644" y="3023093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336644" y="3039441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535532" y="2989584"/>
            <a:ext cx="22860" cy="22225"/>
          </a:xfrm>
          <a:custGeom>
            <a:avLst/>
            <a:gdLst/>
            <a:ahLst/>
            <a:cxnLst/>
            <a:rect l="l" t="t" r="r" b="b"/>
            <a:pathLst>
              <a:path w="22860" h="22225">
                <a:moveTo>
                  <a:pt x="0" y="21960"/>
                </a:moveTo>
                <a:lnTo>
                  <a:pt x="2224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336644" y="3055871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535532" y="2997717"/>
            <a:ext cx="30480" cy="31115"/>
          </a:xfrm>
          <a:custGeom>
            <a:avLst/>
            <a:gdLst/>
            <a:ahLst/>
            <a:cxnLst/>
            <a:rect l="l" t="t" r="r" b="b"/>
            <a:pathLst>
              <a:path w="30479" h="31114">
                <a:moveTo>
                  <a:pt x="0" y="30500"/>
                </a:moveTo>
                <a:lnTo>
                  <a:pt x="303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336644" y="3072382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535532" y="3005851"/>
            <a:ext cx="38735" cy="38735"/>
          </a:xfrm>
          <a:custGeom>
            <a:avLst/>
            <a:gdLst/>
            <a:ahLst/>
            <a:cxnLst/>
            <a:rect l="l" t="t" r="r" b="b"/>
            <a:pathLst>
              <a:path w="38735" h="38735">
                <a:moveTo>
                  <a:pt x="0" y="38633"/>
                </a:moveTo>
                <a:lnTo>
                  <a:pt x="385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336644" y="3088649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535532" y="3013984"/>
            <a:ext cx="46990" cy="46990"/>
          </a:xfrm>
          <a:custGeom>
            <a:avLst/>
            <a:gdLst/>
            <a:ahLst/>
            <a:cxnLst/>
            <a:rect l="l" t="t" r="r" b="b"/>
            <a:pathLst>
              <a:path w="46989" h="46989">
                <a:moveTo>
                  <a:pt x="0" y="46766"/>
                </a:moveTo>
                <a:lnTo>
                  <a:pt x="466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336644" y="3105078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535532" y="3022280"/>
            <a:ext cx="55244" cy="55244"/>
          </a:xfrm>
          <a:custGeom>
            <a:avLst/>
            <a:gdLst/>
            <a:ahLst/>
            <a:cxnLst/>
            <a:rect l="l" t="t" r="r" b="b"/>
            <a:pathLst>
              <a:path w="55245" h="55244">
                <a:moveTo>
                  <a:pt x="0" y="54981"/>
                </a:moveTo>
                <a:lnTo>
                  <a:pt x="5475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336644" y="3121589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535532" y="3030413"/>
            <a:ext cx="63500" cy="63500"/>
          </a:xfrm>
          <a:custGeom>
            <a:avLst/>
            <a:gdLst/>
            <a:ahLst/>
            <a:cxnLst/>
            <a:rect l="l" t="t" r="r" b="b"/>
            <a:pathLst>
              <a:path w="63500" h="63500">
                <a:moveTo>
                  <a:pt x="0" y="63277"/>
                </a:moveTo>
                <a:lnTo>
                  <a:pt x="631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336644" y="3137855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535532" y="3038791"/>
            <a:ext cx="71755" cy="71755"/>
          </a:xfrm>
          <a:custGeom>
            <a:avLst/>
            <a:gdLst/>
            <a:ahLst/>
            <a:cxnLst/>
            <a:rect l="l" t="t" r="r" b="b"/>
            <a:pathLst>
              <a:path w="71754" h="71755">
                <a:moveTo>
                  <a:pt x="0" y="71167"/>
                </a:moveTo>
                <a:lnTo>
                  <a:pt x="712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337459" y="3154285"/>
            <a:ext cx="170815" cy="171450"/>
          </a:xfrm>
          <a:custGeom>
            <a:avLst/>
            <a:gdLst/>
            <a:ahLst/>
            <a:cxnLst/>
            <a:rect l="l" t="t" r="r" b="b"/>
            <a:pathLst>
              <a:path w="170814" h="171450">
                <a:moveTo>
                  <a:pt x="0" y="170882"/>
                </a:moveTo>
                <a:lnTo>
                  <a:pt x="17045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5535532" y="3046924"/>
            <a:ext cx="80010" cy="80010"/>
          </a:xfrm>
          <a:custGeom>
            <a:avLst/>
            <a:gdLst/>
            <a:ahLst/>
            <a:cxnLst/>
            <a:rect l="l" t="t" r="r" b="b"/>
            <a:pathLst>
              <a:path w="80010" h="80010">
                <a:moveTo>
                  <a:pt x="0" y="79544"/>
                </a:moveTo>
                <a:lnTo>
                  <a:pt x="7944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345607" y="3170796"/>
            <a:ext cx="162560" cy="163195"/>
          </a:xfrm>
          <a:custGeom>
            <a:avLst/>
            <a:gdLst/>
            <a:ahLst/>
            <a:cxnLst/>
            <a:rect l="l" t="t" r="r" b="b"/>
            <a:pathLst>
              <a:path w="162560" h="163195">
                <a:moveTo>
                  <a:pt x="0" y="162667"/>
                </a:moveTo>
                <a:lnTo>
                  <a:pt x="1623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535532" y="3055058"/>
            <a:ext cx="87630" cy="88265"/>
          </a:xfrm>
          <a:custGeom>
            <a:avLst/>
            <a:gdLst/>
            <a:ahLst/>
            <a:cxnLst/>
            <a:rect l="l" t="t" r="r" b="b"/>
            <a:pathLst>
              <a:path w="87629" h="88264">
                <a:moveTo>
                  <a:pt x="0" y="87840"/>
                </a:moveTo>
                <a:lnTo>
                  <a:pt x="875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5353999" y="3187063"/>
            <a:ext cx="154305" cy="154940"/>
          </a:xfrm>
          <a:custGeom>
            <a:avLst/>
            <a:gdLst/>
            <a:ahLst/>
            <a:cxnLst/>
            <a:rect l="l" t="t" r="r" b="b"/>
            <a:pathLst>
              <a:path w="154304" h="154939">
                <a:moveTo>
                  <a:pt x="0" y="154534"/>
                </a:moveTo>
                <a:lnTo>
                  <a:pt x="1539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535532" y="3063191"/>
            <a:ext cx="95885" cy="96520"/>
          </a:xfrm>
          <a:custGeom>
            <a:avLst/>
            <a:gdLst/>
            <a:ahLst/>
            <a:cxnLst/>
            <a:rect l="l" t="t" r="r" b="b"/>
            <a:pathLst>
              <a:path w="95885" h="96519">
                <a:moveTo>
                  <a:pt x="0" y="95973"/>
                </a:moveTo>
                <a:lnTo>
                  <a:pt x="957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5362147" y="3203573"/>
            <a:ext cx="146050" cy="146685"/>
          </a:xfrm>
          <a:custGeom>
            <a:avLst/>
            <a:gdLst/>
            <a:ahLst/>
            <a:cxnLst/>
            <a:rect l="l" t="t" r="r" b="b"/>
            <a:pathLst>
              <a:path w="146050" h="146685">
                <a:moveTo>
                  <a:pt x="0" y="146157"/>
                </a:moveTo>
                <a:lnTo>
                  <a:pt x="1457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5535532" y="3071324"/>
            <a:ext cx="104139" cy="104775"/>
          </a:xfrm>
          <a:custGeom>
            <a:avLst/>
            <a:gdLst/>
            <a:ahLst/>
            <a:cxnLst/>
            <a:rect l="l" t="t" r="r" b="b"/>
            <a:pathLst>
              <a:path w="104139" h="104775">
                <a:moveTo>
                  <a:pt x="0" y="104351"/>
                </a:moveTo>
                <a:lnTo>
                  <a:pt x="1038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370295" y="3220003"/>
            <a:ext cx="137795" cy="138430"/>
          </a:xfrm>
          <a:custGeom>
            <a:avLst/>
            <a:gdLst/>
            <a:ahLst/>
            <a:cxnLst/>
            <a:rect l="l" t="t" r="r" b="b"/>
            <a:pathLst>
              <a:path w="137795" h="138429">
                <a:moveTo>
                  <a:pt x="0" y="137860"/>
                </a:moveTo>
                <a:lnTo>
                  <a:pt x="1376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535532" y="3079702"/>
            <a:ext cx="112395" cy="113030"/>
          </a:xfrm>
          <a:custGeom>
            <a:avLst/>
            <a:gdLst/>
            <a:ahLst/>
            <a:cxnLst/>
            <a:rect l="l" t="t" r="r" b="b"/>
            <a:pathLst>
              <a:path w="112395" h="113030">
                <a:moveTo>
                  <a:pt x="0" y="112403"/>
                </a:moveTo>
                <a:lnTo>
                  <a:pt x="1119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378442" y="3236269"/>
            <a:ext cx="129539" cy="130175"/>
          </a:xfrm>
          <a:custGeom>
            <a:avLst/>
            <a:gdLst/>
            <a:ahLst/>
            <a:cxnLst/>
            <a:rect l="l" t="t" r="r" b="b"/>
            <a:pathLst>
              <a:path w="129539" h="130175">
                <a:moveTo>
                  <a:pt x="0" y="129808"/>
                </a:moveTo>
                <a:lnTo>
                  <a:pt x="12946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5535532" y="3087998"/>
            <a:ext cx="120650" cy="120650"/>
          </a:xfrm>
          <a:custGeom>
            <a:avLst/>
            <a:gdLst/>
            <a:ahLst/>
            <a:cxnLst/>
            <a:rect l="l" t="t" r="r" b="b"/>
            <a:pathLst>
              <a:path w="120650" h="120650">
                <a:moveTo>
                  <a:pt x="0" y="120455"/>
                </a:moveTo>
                <a:lnTo>
                  <a:pt x="1200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5386590" y="3252536"/>
            <a:ext cx="121920" cy="121920"/>
          </a:xfrm>
          <a:custGeom>
            <a:avLst/>
            <a:gdLst/>
            <a:ahLst/>
            <a:cxnLst/>
            <a:rect l="l" t="t" r="r" b="b"/>
            <a:pathLst>
              <a:path w="121920" h="121920">
                <a:moveTo>
                  <a:pt x="0" y="121838"/>
                </a:moveTo>
                <a:lnTo>
                  <a:pt x="1213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535532" y="3096131"/>
            <a:ext cx="128905" cy="128905"/>
          </a:xfrm>
          <a:custGeom>
            <a:avLst/>
            <a:gdLst/>
            <a:ahLst/>
            <a:cxnLst/>
            <a:rect l="l" t="t" r="r" b="b"/>
            <a:pathLst>
              <a:path w="128904" h="128905">
                <a:moveTo>
                  <a:pt x="0" y="128588"/>
                </a:moveTo>
                <a:lnTo>
                  <a:pt x="1284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5394738" y="3269210"/>
            <a:ext cx="113664" cy="113664"/>
          </a:xfrm>
          <a:custGeom>
            <a:avLst/>
            <a:gdLst/>
            <a:ahLst/>
            <a:cxnLst/>
            <a:rect l="l" t="t" r="r" b="b"/>
            <a:pathLst>
              <a:path w="113664" h="113664">
                <a:moveTo>
                  <a:pt x="0" y="113298"/>
                </a:moveTo>
                <a:lnTo>
                  <a:pt x="11317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5535532" y="3104265"/>
            <a:ext cx="137160" cy="137160"/>
          </a:xfrm>
          <a:custGeom>
            <a:avLst/>
            <a:gdLst/>
            <a:ahLst/>
            <a:cxnLst/>
            <a:rect l="l" t="t" r="r" b="b"/>
            <a:pathLst>
              <a:path w="137160" h="137160">
                <a:moveTo>
                  <a:pt x="0" y="137128"/>
                </a:moveTo>
                <a:lnTo>
                  <a:pt x="1366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5402804" y="3285476"/>
            <a:ext cx="105410" cy="105410"/>
          </a:xfrm>
          <a:custGeom>
            <a:avLst/>
            <a:gdLst/>
            <a:ahLst/>
            <a:cxnLst/>
            <a:rect l="l" t="t" r="r" b="b"/>
            <a:pathLst>
              <a:path w="105410" h="105410">
                <a:moveTo>
                  <a:pt x="0" y="105408"/>
                </a:moveTo>
                <a:lnTo>
                  <a:pt x="10510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5535532" y="3112398"/>
            <a:ext cx="145415" cy="145415"/>
          </a:xfrm>
          <a:custGeom>
            <a:avLst/>
            <a:gdLst/>
            <a:ahLst/>
            <a:cxnLst/>
            <a:rect l="l" t="t" r="r" b="b"/>
            <a:pathLst>
              <a:path w="145414" h="145414">
                <a:moveTo>
                  <a:pt x="0" y="145262"/>
                </a:moveTo>
                <a:lnTo>
                  <a:pt x="1447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410952" y="3301743"/>
            <a:ext cx="97155" cy="97790"/>
          </a:xfrm>
          <a:custGeom>
            <a:avLst/>
            <a:gdLst/>
            <a:ahLst/>
            <a:cxnLst/>
            <a:rect l="l" t="t" r="r" b="b"/>
            <a:pathLst>
              <a:path w="97154" h="97789">
                <a:moveTo>
                  <a:pt x="0" y="97275"/>
                </a:moveTo>
                <a:lnTo>
                  <a:pt x="9695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5535532" y="3120531"/>
            <a:ext cx="153035" cy="153670"/>
          </a:xfrm>
          <a:custGeom>
            <a:avLst/>
            <a:gdLst/>
            <a:ahLst/>
            <a:cxnLst/>
            <a:rect l="l" t="t" r="r" b="b"/>
            <a:pathLst>
              <a:path w="153035" h="153670">
                <a:moveTo>
                  <a:pt x="0" y="153395"/>
                </a:moveTo>
                <a:lnTo>
                  <a:pt x="15293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5419344" y="331841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0" y="88735"/>
                </a:moveTo>
                <a:lnTo>
                  <a:pt x="885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5535532" y="3128909"/>
            <a:ext cx="161290" cy="161925"/>
          </a:xfrm>
          <a:custGeom>
            <a:avLst/>
            <a:gdLst/>
            <a:ahLst/>
            <a:cxnLst/>
            <a:rect l="l" t="t" r="r" b="b"/>
            <a:pathLst>
              <a:path w="161289" h="161925">
                <a:moveTo>
                  <a:pt x="0" y="161691"/>
                </a:moveTo>
                <a:lnTo>
                  <a:pt x="1610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5427492" y="3334684"/>
            <a:ext cx="80645" cy="80645"/>
          </a:xfrm>
          <a:custGeom>
            <a:avLst/>
            <a:gdLst/>
            <a:ahLst/>
            <a:cxnLst/>
            <a:rect l="l" t="t" r="r" b="b"/>
            <a:pathLst>
              <a:path w="80645" h="80645">
                <a:moveTo>
                  <a:pt x="0" y="80601"/>
                </a:moveTo>
                <a:lnTo>
                  <a:pt x="804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5535532" y="3137205"/>
            <a:ext cx="169545" cy="170180"/>
          </a:xfrm>
          <a:custGeom>
            <a:avLst/>
            <a:gdLst/>
            <a:ahLst/>
            <a:cxnLst/>
            <a:rect l="l" t="t" r="r" b="b"/>
            <a:pathLst>
              <a:path w="169545" h="170179">
                <a:moveTo>
                  <a:pt x="0" y="169662"/>
                </a:moveTo>
                <a:lnTo>
                  <a:pt x="1691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5435640" y="3350950"/>
            <a:ext cx="72390" cy="73025"/>
          </a:xfrm>
          <a:custGeom>
            <a:avLst/>
            <a:gdLst/>
            <a:ahLst/>
            <a:cxnLst/>
            <a:rect l="l" t="t" r="r" b="b"/>
            <a:pathLst>
              <a:path w="72389" h="73025">
                <a:moveTo>
                  <a:pt x="0" y="72631"/>
                </a:moveTo>
                <a:lnTo>
                  <a:pt x="7227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5535532" y="3151682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5443788" y="3367461"/>
            <a:ext cx="64135" cy="64769"/>
          </a:xfrm>
          <a:custGeom>
            <a:avLst/>
            <a:gdLst/>
            <a:ahLst/>
            <a:cxnLst/>
            <a:rect l="l" t="t" r="r" b="b"/>
            <a:pathLst>
              <a:path w="64135" h="64770">
                <a:moveTo>
                  <a:pt x="0" y="64253"/>
                </a:moveTo>
                <a:lnTo>
                  <a:pt x="641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5535532" y="3167949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858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5451936" y="3383972"/>
            <a:ext cx="56515" cy="56515"/>
          </a:xfrm>
          <a:custGeom>
            <a:avLst/>
            <a:gdLst/>
            <a:ahLst/>
            <a:cxnLst/>
            <a:rect l="l" t="t" r="r" b="b"/>
            <a:pathLst>
              <a:path w="56514" h="56514">
                <a:moveTo>
                  <a:pt x="0" y="56120"/>
                </a:moveTo>
                <a:lnTo>
                  <a:pt x="559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5535532" y="3184378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460002" y="3400238"/>
            <a:ext cx="48260" cy="48260"/>
          </a:xfrm>
          <a:custGeom>
            <a:avLst/>
            <a:gdLst/>
            <a:ahLst/>
            <a:cxnLst/>
            <a:rect l="l" t="t" r="r" b="b"/>
            <a:pathLst>
              <a:path w="48260" h="48260">
                <a:moveTo>
                  <a:pt x="0" y="47986"/>
                </a:moveTo>
                <a:lnTo>
                  <a:pt x="479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535532" y="3200889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468150" y="3416668"/>
            <a:ext cx="40005" cy="40005"/>
          </a:xfrm>
          <a:custGeom>
            <a:avLst/>
            <a:gdLst/>
            <a:ahLst/>
            <a:cxnLst/>
            <a:rect l="l" t="t" r="r" b="b"/>
            <a:pathLst>
              <a:path w="40004" h="40004">
                <a:moveTo>
                  <a:pt x="0" y="39690"/>
                </a:moveTo>
                <a:lnTo>
                  <a:pt x="397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535532" y="3217156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858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476297" y="3433179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0" y="31313"/>
                </a:moveTo>
                <a:lnTo>
                  <a:pt x="3161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535532" y="3233667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484690" y="3449446"/>
            <a:ext cx="23495" cy="23495"/>
          </a:xfrm>
          <a:custGeom>
            <a:avLst/>
            <a:gdLst/>
            <a:ahLst/>
            <a:cxnLst/>
            <a:rect l="l" t="t" r="r" b="b"/>
            <a:pathLst>
              <a:path w="23495" h="23495">
                <a:moveTo>
                  <a:pt x="0" y="23342"/>
                </a:moveTo>
                <a:lnTo>
                  <a:pt x="232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535532" y="3250096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492837" y="3465712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0" y="15209"/>
                </a:moveTo>
                <a:lnTo>
                  <a:pt x="1507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5535532" y="3266363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5535532" y="3282874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535532" y="3299303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535532" y="3315570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2221411" y="2981206"/>
            <a:ext cx="684530" cy="501015"/>
          </a:xfrm>
          <a:custGeom>
            <a:avLst/>
            <a:gdLst/>
            <a:ahLst/>
            <a:cxnLst/>
            <a:rect l="l" t="t" r="r" b="b"/>
            <a:pathLst>
              <a:path w="684530" h="501014">
                <a:moveTo>
                  <a:pt x="0" y="0"/>
                </a:moveTo>
                <a:lnTo>
                  <a:pt x="684171" y="5009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2221411" y="2981206"/>
            <a:ext cx="684530" cy="501015"/>
          </a:xfrm>
          <a:custGeom>
            <a:avLst/>
            <a:gdLst/>
            <a:ahLst/>
            <a:cxnLst/>
            <a:rect l="l" t="t" r="r" b="b"/>
            <a:pathLst>
              <a:path w="684530" h="501014">
                <a:moveTo>
                  <a:pt x="684171" y="0"/>
                </a:moveTo>
                <a:lnTo>
                  <a:pt x="0" y="5009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2221411" y="4280027"/>
            <a:ext cx="684530" cy="501015"/>
          </a:xfrm>
          <a:custGeom>
            <a:avLst/>
            <a:gdLst/>
            <a:ahLst/>
            <a:cxnLst/>
            <a:rect l="l" t="t" r="r" b="b"/>
            <a:pathLst>
              <a:path w="684530" h="501014">
                <a:moveTo>
                  <a:pt x="0" y="0"/>
                </a:moveTo>
                <a:lnTo>
                  <a:pt x="684171" y="50095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 txBox="1"/>
          <p:nvPr/>
        </p:nvSpPr>
        <p:spPr>
          <a:xfrm>
            <a:off x="1907079" y="2851923"/>
            <a:ext cx="10223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1" name="object 231"/>
          <p:cNvSpPr/>
          <p:nvPr/>
        </p:nvSpPr>
        <p:spPr>
          <a:xfrm>
            <a:off x="2221411" y="4280027"/>
            <a:ext cx="684530" cy="501015"/>
          </a:xfrm>
          <a:custGeom>
            <a:avLst/>
            <a:gdLst/>
            <a:ahLst/>
            <a:cxnLst/>
            <a:rect l="l" t="t" r="r" b="b"/>
            <a:pathLst>
              <a:path w="684530" h="501014">
                <a:moveTo>
                  <a:pt x="684171" y="0"/>
                </a:moveTo>
                <a:lnTo>
                  <a:pt x="0" y="50095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 txBox="1"/>
          <p:nvPr/>
        </p:nvSpPr>
        <p:spPr>
          <a:xfrm>
            <a:off x="1899095" y="3408571"/>
            <a:ext cx="112395" cy="920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B</a:t>
            </a:r>
            <a:endParaRPr sz="1000">
              <a:latin typeface="Tahoma"/>
              <a:cs typeface="Tahoma"/>
            </a:endParaRPr>
          </a:p>
          <a:p>
            <a:pPr marL="12700" marR="5080" indent="6350">
              <a:lnSpc>
                <a:spcPct val="234900"/>
              </a:lnSpc>
              <a:spcBef>
                <a:spcPts val="209"/>
              </a:spcBef>
            </a:pPr>
            <a:r>
              <a:rPr sz="1000" dirty="0">
                <a:latin typeface="Tahoma"/>
                <a:cs typeface="Tahoma"/>
              </a:rPr>
              <a:t>C  D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1906835" y="4707189"/>
            <a:ext cx="971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3624067" y="2636306"/>
            <a:ext cx="9525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4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4364784" y="2636306"/>
            <a:ext cx="9525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5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5101916" y="2638177"/>
            <a:ext cx="9525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7" name="object 237"/>
          <p:cNvSpPr txBox="1"/>
          <p:nvPr/>
        </p:nvSpPr>
        <p:spPr>
          <a:xfrm>
            <a:off x="5841412" y="2636306"/>
            <a:ext cx="9525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Tahoma"/>
                <a:cs typeface="Tahoma"/>
              </a:rPr>
              <a:t>7</a:t>
            </a:r>
            <a:endParaRPr sz="1000">
              <a:latin typeface="Tahoma"/>
              <a:cs typeface="Tahoma"/>
            </a:endParaRPr>
          </a:p>
        </p:txBody>
      </p:sp>
      <p:graphicFrame>
        <p:nvGraphicFramePr>
          <p:cNvPr id="238" name="object 238"/>
          <p:cNvGraphicFramePr>
            <a:graphicFrameLocks noGrp="1"/>
          </p:cNvGraphicFramePr>
          <p:nvPr/>
        </p:nvGraphicFramePr>
        <p:xfrm>
          <a:off x="2193383" y="2810648"/>
          <a:ext cx="3695699" cy="19958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5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91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91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95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95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1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715" algn="ctr">
                        <a:lnSpc>
                          <a:spcPts val="869"/>
                        </a:lnSpc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2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00" spc="-5" dirty="0">
                          <a:latin typeface="Tahoma"/>
                          <a:cs typeface="Tahoma"/>
                        </a:rPr>
                        <a:t>a'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ts val="940"/>
                        </a:lnSpc>
                        <a:spcBef>
                          <a:spcPts val="710"/>
                        </a:spcBef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31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62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9" name="object 239"/>
          <p:cNvSpPr/>
          <p:nvPr/>
        </p:nvSpPr>
        <p:spPr>
          <a:xfrm>
            <a:off x="1550757" y="2879376"/>
            <a:ext cx="615330" cy="2003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2120867" y="2664330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19">
                <a:moveTo>
                  <a:pt x="146171" y="73444"/>
                </a:moveTo>
                <a:lnTo>
                  <a:pt x="145927" y="70435"/>
                </a:lnTo>
                <a:lnTo>
                  <a:pt x="145764" y="67588"/>
                </a:lnTo>
                <a:lnTo>
                  <a:pt x="145519" y="64741"/>
                </a:lnTo>
                <a:lnTo>
                  <a:pt x="145112" y="61651"/>
                </a:lnTo>
                <a:lnTo>
                  <a:pt x="144705" y="58804"/>
                </a:lnTo>
                <a:lnTo>
                  <a:pt x="143971" y="55957"/>
                </a:lnTo>
                <a:lnTo>
                  <a:pt x="143319" y="53111"/>
                </a:lnTo>
                <a:lnTo>
                  <a:pt x="142342" y="50264"/>
                </a:lnTo>
                <a:lnTo>
                  <a:pt x="141527" y="47417"/>
                </a:lnTo>
                <a:lnTo>
                  <a:pt x="140305" y="44570"/>
                </a:lnTo>
                <a:lnTo>
                  <a:pt x="139083" y="42130"/>
                </a:lnTo>
                <a:lnTo>
                  <a:pt x="137616" y="39528"/>
                </a:lnTo>
                <a:lnTo>
                  <a:pt x="136394" y="36844"/>
                </a:lnTo>
                <a:lnTo>
                  <a:pt x="134764" y="34160"/>
                </a:lnTo>
                <a:lnTo>
                  <a:pt x="133379" y="31720"/>
                </a:lnTo>
                <a:lnTo>
                  <a:pt x="131342" y="29524"/>
                </a:lnTo>
                <a:lnTo>
                  <a:pt x="129713" y="27084"/>
                </a:lnTo>
                <a:lnTo>
                  <a:pt x="127676" y="24806"/>
                </a:lnTo>
                <a:lnTo>
                  <a:pt x="125639" y="22773"/>
                </a:lnTo>
                <a:lnTo>
                  <a:pt x="123602" y="20577"/>
                </a:lnTo>
                <a:lnTo>
                  <a:pt x="121565" y="18706"/>
                </a:lnTo>
                <a:lnTo>
                  <a:pt x="119120" y="16673"/>
                </a:lnTo>
                <a:lnTo>
                  <a:pt x="116839" y="14640"/>
                </a:lnTo>
                <a:lnTo>
                  <a:pt x="114639" y="13013"/>
                </a:lnTo>
                <a:lnTo>
                  <a:pt x="112195" y="11386"/>
                </a:lnTo>
                <a:lnTo>
                  <a:pt x="109506" y="10004"/>
                </a:lnTo>
                <a:lnTo>
                  <a:pt x="106899" y="8377"/>
                </a:lnTo>
                <a:lnTo>
                  <a:pt x="104454" y="7157"/>
                </a:lnTo>
                <a:lnTo>
                  <a:pt x="101603" y="6100"/>
                </a:lnTo>
                <a:lnTo>
                  <a:pt x="98914" y="4880"/>
                </a:lnTo>
                <a:lnTo>
                  <a:pt x="75937" y="0"/>
                </a:lnTo>
                <a:lnTo>
                  <a:pt x="73085" y="0"/>
                </a:lnTo>
                <a:lnTo>
                  <a:pt x="70071" y="0"/>
                </a:lnTo>
                <a:lnTo>
                  <a:pt x="52716" y="3090"/>
                </a:lnTo>
                <a:lnTo>
                  <a:pt x="49864" y="3904"/>
                </a:lnTo>
                <a:lnTo>
                  <a:pt x="47257" y="4880"/>
                </a:lnTo>
                <a:lnTo>
                  <a:pt x="44405" y="6100"/>
                </a:lnTo>
                <a:lnTo>
                  <a:pt x="41553" y="7157"/>
                </a:lnTo>
                <a:lnTo>
                  <a:pt x="38865" y="8377"/>
                </a:lnTo>
                <a:lnTo>
                  <a:pt x="36420" y="10004"/>
                </a:lnTo>
                <a:lnTo>
                  <a:pt x="33976" y="11386"/>
                </a:lnTo>
                <a:lnTo>
                  <a:pt x="31369" y="13013"/>
                </a:lnTo>
                <a:lnTo>
                  <a:pt x="29087" y="14640"/>
                </a:lnTo>
                <a:lnTo>
                  <a:pt x="26643" y="16673"/>
                </a:lnTo>
                <a:lnTo>
                  <a:pt x="24606" y="18706"/>
                </a:lnTo>
                <a:lnTo>
                  <a:pt x="22406" y="20577"/>
                </a:lnTo>
                <a:lnTo>
                  <a:pt x="20369" y="22773"/>
                </a:lnTo>
                <a:lnTo>
                  <a:pt x="18332" y="24806"/>
                </a:lnTo>
                <a:lnTo>
                  <a:pt x="16295" y="27084"/>
                </a:lnTo>
                <a:lnTo>
                  <a:pt x="14503" y="29524"/>
                </a:lnTo>
                <a:lnTo>
                  <a:pt x="12873" y="31720"/>
                </a:lnTo>
                <a:lnTo>
                  <a:pt x="11243" y="34160"/>
                </a:lnTo>
                <a:lnTo>
                  <a:pt x="9777" y="36844"/>
                </a:lnTo>
                <a:lnTo>
                  <a:pt x="8147" y="39528"/>
                </a:lnTo>
                <a:lnTo>
                  <a:pt x="6925" y="42130"/>
                </a:lnTo>
                <a:lnTo>
                  <a:pt x="5947" y="44570"/>
                </a:lnTo>
                <a:lnTo>
                  <a:pt x="4725" y="47417"/>
                </a:lnTo>
                <a:lnTo>
                  <a:pt x="3666" y="50264"/>
                </a:lnTo>
                <a:lnTo>
                  <a:pt x="2851" y="53111"/>
                </a:lnTo>
                <a:lnTo>
                  <a:pt x="2036" y="55957"/>
                </a:lnTo>
                <a:lnTo>
                  <a:pt x="1466" y="58804"/>
                </a:lnTo>
                <a:lnTo>
                  <a:pt x="814" y="61651"/>
                </a:lnTo>
                <a:lnTo>
                  <a:pt x="407" y="64741"/>
                </a:lnTo>
                <a:lnTo>
                  <a:pt x="0" y="67588"/>
                </a:lnTo>
                <a:lnTo>
                  <a:pt x="0" y="70435"/>
                </a:lnTo>
                <a:lnTo>
                  <a:pt x="0" y="73444"/>
                </a:lnTo>
                <a:lnTo>
                  <a:pt x="0" y="76535"/>
                </a:lnTo>
                <a:lnTo>
                  <a:pt x="0" y="79381"/>
                </a:lnTo>
                <a:lnTo>
                  <a:pt x="407" y="82391"/>
                </a:lnTo>
                <a:lnTo>
                  <a:pt x="814" y="85237"/>
                </a:lnTo>
                <a:lnTo>
                  <a:pt x="1466" y="88084"/>
                </a:lnTo>
                <a:lnTo>
                  <a:pt x="2036" y="91175"/>
                </a:lnTo>
                <a:lnTo>
                  <a:pt x="2851" y="93777"/>
                </a:lnTo>
                <a:lnTo>
                  <a:pt x="3666" y="96624"/>
                </a:lnTo>
                <a:lnTo>
                  <a:pt x="4725" y="99471"/>
                </a:lnTo>
                <a:lnTo>
                  <a:pt x="5947" y="102155"/>
                </a:lnTo>
                <a:lnTo>
                  <a:pt x="6925" y="105002"/>
                </a:lnTo>
                <a:lnTo>
                  <a:pt x="8147" y="107604"/>
                </a:lnTo>
                <a:lnTo>
                  <a:pt x="9777" y="110288"/>
                </a:lnTo>
                <a:lnTo>
                  <a:pt x="11243" y="112728"/>
                </a:lnTo>
                <a:lnTo>
                  <a:pt x="12873" y="115168"/>
                </a:lnTo>
                <a:lnTo>
                  <a:pt x="29087" y="132004"/>
                </a:lnTo>
                <a:lnTo>
                  <a:pt x="31369" y="133875"/>
                </a:lnTo>
                <a:lnTo>
                  <a:pt x="33976" y="135502"/>
                </a:lnTo>
                <a:lnTo>
                  <a:pt x="36420" y="136884"/>
                </a:lnTo>
                <a:lnTo>
                  <a:pt x="38865" y="138348"/>
                </a:lnTo>
                <a:lnTo>
                  <a:pt x="41553" y="139731"/>
                </a:lnTo>
                <a:lnTo>
                  <a:pt x="44405" y="140951"/>
                </a:lnTo>
                <a:lnTo>
                  <a:pt x="47257" y="142171"/>
                </a:lnTo>
                <a:lnTo>
                  <a:pt x="49864" y="142984"/>
                </a:lnTo>
                <a:lnTo>
                  <a:pt x="52716" y="144042"/>
                </a:lnTo>
                <a:lnTo>
                  <a:pt x="55405" y="144611"/>
                </a:lnTo>
                <a:lnTo>
                  <a:pt x="58419" y="145262"/>
                </a:lnTo>
                <a:lnTo>
                  <a:pt x="61271" y="145831"/>
                </a:lnTo>
                <a:lnTo>
                  <a:pt x="64123" y="146482"/>
                </a:lnTo>
                <a:lnTo>
                  <a:pt x="67219" y="146645"/>
                </a:lnTo>
                <a:lnTo>
                  <a:pt x="70071" y="146889"/>
                </a:lnTo>
                <a:lnTo>
                  <a:pt x="73085" y="146889"/>
                </a:lnTo>
                <a:lnTo>
                  <a:pt x="75937" y="146889"/>
                </a:lnTo>
                <a:lnTo>
                  <a:pt x="79033" y="146645"/>
                </a:lnTo>
                <a:lnTo>
                  <a:pt x="81885" y="146482"/>
                </a:lnTo>
                <a:lnTo>
                  <a:pt x="84655" y="145831"/>
                </a:lnTo>
                <a:lnTo>
                  <a:pt x="87751" y="145262"/>
                </a:lnTo>
                <a:lnTo>
                  <a:pt x="90359" y="144611"/>
                </a:lnTo>
                <a:lnTo>
                  <a:pt x="93455" y="144042"/>
                </a:lnTo>
                <a:lnTo>
                  <a:pt x="96307" y="142984"/>
                </a:lnTo>
                <a:lnTo>
                  <a:pt x="98914" y="142171"/>
                </a:lnTo>
                <a:lnTo>
                  <a:pt x="101603" y="140951"/>
                </a:lnTo>
                <a:lnTo>
                  <a:pt x="104454" y="139731"/>
                </a:lnTo>
                <a:lnTo>
                  <a:pt x="106899" y="138348"/>
                </a:lnTo>
                <a:lnTo>
                  <a:pt x="109506" y="136884"/>
                </a:lnTo>
                <a:lnTo>
                  <a:pt x="112195" y="135502"/>
                </a:lnTo>
                <a:lnTo>
                  <a:pt x="114639" y="133875"/>
                </a:lnTo>
                <a:lnTo>
                  <a:pt x="116839" y="132004"/>
                </a:lnTo>
                <a:lnTo>
                  <a:pt x="119120" y="130215"/>
                </a:lnTo>
                <a:lnTo>
                  <a:pt x="121565" y="128344"/>
                </a:lnTo>
                <a:lnTo>
                  <a:pt x="123602" y="126311"/>
                </a:lnTo>
                <a:lnTo>
                  <a:pt x="125639" y="124278"/>
                </a:lnTo>
                <a:lnTo>
                  <a:pt x="127676" y="122082"/>
                </a:lnTo>
                <a:lnTo>
                  <a:pt x="129713" y="119804"/>
                </a:lnTo>
                <a:lnTo>
                  <a:pt x="131342" y="117608"/>
                </a:lnTo>
                <a:lnTo>
                  <a:pt x="133379" y="115168"/>
                </a:lnTo>
                <a:lnTo>
                  <a:pt x="134764" y="112728"/>
                </a:lnTo>
                <a:lnTo>
                  <a:pt x="136394" y="110288"/>
                </a:lnTo>
                <a:lnTo>
                  <a:pt x="137616" y="107604"/>
                </a:lnTo>
                <a:lnTo>
                  <a:pt x="139083" y="105002"/>
                </a:lnTo>
                <a:lnTo>
                  <a:pt x="140305" y="102155"/>
                </a:lnTo>
                <a:lnTo>
                  <a:pt x="141527" y="99471"/>
                </a:lnTo>
                <a:lnTo>
                  <a:pt x="142342" y="96624"/>
                </a:lnTo>
                <a:lnTo>
                  <a:pt x="143319" y="93777"/>
                </a:lnTo>
                <a:lnTo>
                  <a:pt x="143971" y="91175"/>
                </a:lnTo>
                <a:lnTo>
                  <a:pt x="144705" y="88084"/>
                </a:lnTo>
                <a:lnTo>
                  <a:pt x="145112" y="85237"/>
                </a:lnTo>
                <a:lnTo>
                  <a:pt x="145519" y="82391"/>
                </a:lnTo>
                <a:lnTo>
                  <a:pt x="145764" y="79381"/>
                </a:lnTo>
                <a:lnTo>
                  <a:pt x="145927" y="76535"/>
                </a:lnTo>
                <a:lnTo>
                  <a:pt x="146171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2490533" y="2664330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19">
                <a:moveTo>
                  <a:pt x="146171" y="73444"/>
                </a:moveTo>
                <a:lnTo>
                  <a:pt x="146171" y="70435"/>
                </a:lnTo>
                <a:lnTo>
                  <a:pt x="145927" y="67588"/>
                </a:lnTo>
                <a:lnTo>
                  <a:pt x="145519" y="64741"/>
                </a:lnTo>
                <a:lnTo>
                  <a:pt x="145356" y="61651"/>
                </a:lnTo>
                <a:lnTo>
                  <a:pt x="144705" y="58804"/>
                </a:lnTo>
                <a:lnTo>
                  <a:pt x="144134" y="55957"/>
                </a:lnTo>
                <a:lnTo>
                  <a:pt x="143319" y="53111"/>
                </a:lnTo>
                <a:lnTo>
                  <a:pt x="142505" y="50264"/>
                </a:lnTo>
                <a:lnTo>
                  <a:pt x="141445" y="47417"/>
                </a:lnTo>
                <a:lnTo>
                  <a:pt x="140468" y="44570"/>
                </a:lnTo>
                <a:lnTo>
                  <a:pt x="139246" y="42130"/>
                </a:lnTo>
                <a:lnTo>
                  <a:pt x="137779" y="39528"/>
                </a:lnTo>
                <a:lnTo>
                  <a:pt x="136394" y="36844"/>
                </a:lnTo>
                <a:lnTo>
                  <a:pt x="135009" y="34160"/>
                </a:lnTo>
                <a:lnTo>
                  <a:pt x="133135" y="31720"/>
                </a:lnTo>
                <a:lnTo>
                  <a:pt x="131505" y="29524"/>
                </a:lnTo>
                <a:lnTo>
                  <a:pt x="129713" y="27084"/>
                </a:lnTo>
                <a:lnTo>
                  <a:pt x="127839" y="24806"/>
                </a:lnTo>
                <a:lnTo>
                  <a:pt x="125802" y="22773"/>
                </a:lnTo>
                <a:lnTo>
                  <a:pt x="123765" y="20577"/>
                </a:lnTo>
                <a:lnTo>
                  <a:pt x="121565" y="18706"/>
                </a:lnTo>
                <a:lnTo>
                  <a:pt x="119283" y="16673"/>
                </a:lnTo>
                <a:lnTo>
                  <a:pt x="117083" y="14640"/>
                </a:lnTo>
                <a:lnTo>
                  <a:pt x="114639" y="13013"/>
                </a:lnTo>
                <a:lnTo>
                  <a:pt x="112195" y="11386"/>
                </a:lnTo>
                <a:lnTo>
                  <a:pt x="109750" y="10004"/>
                </a:lnTo>
                <a:lnTo>
                  <a:pt x="107062" y="8377"/>
                </a:lnTo>
                <a:lnTo>
                  <a:pt x="104454" y="7157"/>
                </a:lnTo>
                <a:lnTo>
                  <a:pt x="101766" y="6100"/>
                </a:lnTo>
                <a:lnTo>
                  <a:pt x="98914" y="4880"/>
                </a:lnTo>
                <a:lnTo>
                  <a:pt x="81803" y="650"/>
                </a:lnTo>
                <a:lnTo>
                  <a:pt x="78952" y="244"/>
                </a:lnTo>
                <a:lnTo>
                  <a:pt x="75937" y="0"/>
                </a:lnTo>
                <a:lnTo>
                  <a:pt x="73085" y="0"/>
                </a:lnTo>
                <a:lnTo>
                  <a:pt x="70234" y="0"/>
                </a:lnTo>
                <a:lnTo>
                  <a:pt x="67382" y="244"/>
                </a:lnTo>
                <a:lnTo>
                  <a:pt x="64367" y="650"/>
                </a:lnTo>
                <a:lnTo>
                  <a:pt x="61271" y="1057"/>
                </a:lnTo>
                <a:lnTo>
                  <a:pt x="58419" y="1626"/>
                </a:lnTo>
                <a:lnTo>
                  <a:pt x="55568" y="2277"/>
                </a:lnTo>
                <a:lnTo>
                  <a:pt x="52960" y="3090"/>
                </a:lnTo>
                <a:lnTo>
                  <a:pt x="49864" y="3904"/>
                </a:lnTo>
                <a:lnTo>
                  <a:pt x="47012" y="4880"/>
                </a:lnTo>
                <a:lnTo>
                  <a:pt x="44568" y="6100"/>
                </a:lnTo>
                <a:lnTo>
                  <a:pt x="41716" y="7157"/>
                </a:lnTo>
                <a:lnTo>
                  <a:pt x="39109" y="8377"/>
                </a:lnTo>
                <a:lnTo>
                  <a:pt x="36665" y="10004"/>
                </a:lnTo>
                <a:lnTo>
                  <a:pt x="33976" y="11386"/>
                </a:lnTo>
                <a:lnTo>
                  <a:pt x="31532" y="13013"/>
                </a:lnTo>
                <a:lnTo>
                  <a:pt x="29087" y="14640"/>
                </a:lnTo>
                <a:lnTo>
                  <a:pt x="26887" y="16673"/>
                </a:lnTo>
                <a:lnTo>
                  <a:pt x="24606" y="18706"/>
                </a:lnTo>
                <a:lnTo>
                  <a:pt x="22406" y="20577"/>
                </a:lnTo>
                <a:lnTo>
                  <a:pt x="20369" y="22773"/>
                </a:lnTo>
                <a:lnTo>
                  <a:pt x="18332" y="24806"/>
                </a:lnTo>
                <a:lnTo>
                  <a:pt x="16458" y="27084"/>
                </a:lnTo>
                <a:lnTo>
                  <a:pt x="14666" y="29524"/>
                </a:lnTo>
                <a:lnTo>
                  <a:pt x="13036" y="31720"/>
                </a:lnTo>
                <a:lnTo>
                  <a:pt x="11406" y="34160"/>
                </a:lnTo>
                <a:lnTo>
                  <a:pt x="10021" y="36844"/>
                </a:lnTo>
                <a:lnTo>
                  <a:pt x="8392" y="39528"/>
                </a:lnTo>
                <a:lnTo>
                  <a:pt x="7170" y="42130"/>
                </a:lnTo>
                <a:lnTo>
                  <a:pt x="5703" y="44570"/>
                </a:lnTo>
                <a:lnTo>
                  <a:pt x="4725" y="47417"/>
                </a:lnTo>
                <a:lnTo>
                  <a:pt x="3666" y="50264"/>
                </a:lnTo>
                <a:lnTo>
                  <a:pt x="2851" y="53111"/>
                </a:lnTo>
                <a:lnTo>
                  <a:pt x="2036" y="55957"/>
                </a:lnTo>
                <a:lnTo>
                  <a:pt x="1629" y="58804"/>
                </a:lnTo>
                <a:lnTo>
                  <a:pt x="1059" y="61651"/>
                </a:lnTo>
                <a:lnTo>
                  <a:pt x="651" y="64741"/>
                </a:lnTo>
                <a:lnTo>
                  <a:pt x="244" y="67588"/>
                </a:lnTo>
                <a:lnTo>
                  <a:pt x="0" y="70435"/>
                </a:lnTo>
                <a:lnTo>
                  <a:pt x="0" y="73444"/>
                </a:lnTo>
                <a:lnTo>
                  <a:pt x="0" y="76535"/>
                </a:lnTo>
                <a:lnTo>
                  <a:pt x="244" y="79381"/>
                </a:lnTo>
                <a:lnTo>
                  <a:pt x="651" y="82391"/>
                </a:lnTo>
                <a:lnTo>
                  <a:pt x="1059" y="85237"/>
                </a:lnTo>
                <a:lnTo>
                  <a:pt x="1629" y="88084"/>
                </a:lnTo>
                <a:lnTo>
                  <a:pt x="2036" y="91175"/>
                </a:lnTo>
                <a:lnTo>
                  <a:pt x="2851" y="93777"/>
                </a:lnTo>
                <a:lnTo>
                  <a:pt x="3666" y="96624"/>
                </a:lnTo>
                <a:lnTo>
                  <a:pt x="4725" y="99471"/>
                </a:lnTo>
                <a:lnTo>
                  <a:pt x="5703" y="102155"/>
                </a:lnTo>
                <a:lnTo>
                  <a:pt x="7170" y="105002"/>
                </a:lnTo>
                <a:lnTo>
                  <a:pt x="8392" y="107604"/>
                </a:lnTo>
                <a:lnTo>
                  <a:pt x="10021" y="110288"/>
                </a:lnTo>
                <a:lnTo>
                  <a:pt x="11406" y="112728"/>
                </a:lnTo>
                <a:lnTo>
                  <a:pt x="13036" y="115168"/>
                </a:lnTo>
                <a:lnTo>
                  <a:pt x="36665" y="136884"/>
                </a:lnTo>
                <a:lnTo>
                  <a:pt x="39109" y="138348"/>
                </a:lnTo>
                <a:lnTo>
                  <a:pt x="41716" y="139731"/>
                </a:lnTo>
                <a:lnTo>
                  <a:pt x="44568" y="140951"/>
                </a:lnTo>
                <a:lnTo>
                  <a:pt x="47012" y="142171"/>
                </a:lnTo>
                <a:lnTo>
                  <a:pt x="49864" y="142984"/>
                </a:lnTo>
                <a:lnTo>
                  <a:pt x="52960" y="144042"/>
                </a:lnTo>
                <a:lnTo>
                  <a:pt x="55568" y="144611"/>
                </a:lnTo>
                <a:lnTo>
                  <a:pt x="58419" y="145262"/>
                </a:lnTo>
                <a:lnTo>
                  <a:pt x="61271" y="145831"/>
                </a:lnTo>
                <a:lnTo>
                  <a:pt x="64367" y="146482"/>
                </a:lnTo>
                <a:lnTo>
                  <a:pt x="67382" y="146645"/>
                </a:lnTo>
                <a:lnTo>
                  <a:pt x="70234" y="146889"/>
                </a:lnTo>
                <a:lnTo>
                  <a:pt x="73085" y="146889"/>
                </a:lnTo>
                <a:lnTo>
                  <a:pt x="75937" y="146889"/>
                </a:lnTo>
                <a:lnTo>
                  <a:pt x="78952" y="146645"/>
                </a:lnTo>
                <a:lnTo>
                  <a:pt x="81803" y="146482"/>
                </a:lnTo>
                <a:lnTo>
                  <a:pt x="84900" y="145831"/>
                </a:lnTo>
                <a:lnTo>
                  <a:pt x="87751" y="145262"/>
                </a:lnTo>
                <a:lnTo>
                  <a:pt x="90603" y="144611"/>
                </a:lnTo>
                <a:lnTo>
                  <a:pt x="93455" y="144042"/>
                </a:lnTo>
                <a:lnTo>
                  <a:pt x="96062" y="142984"/>
                </a:lnTo>
                <a:lnTo>
                  <a:pt x="98914" y="142171"/>
                </a:lnTo>
                <a:lnTo>
                  <a:pt x="131505" y="117608"/>
                </a:lnTo>
                <a:lnTo>
                  <a:pt x="133135" y="115168"/>
                </a:lnTo>
                <a:lnTo>
                  <a:pt x="135009" y="112728"/>
                </a:lnTo>
                <a:lnTo>
                  <a:pt x="136394" y="110288"/>
                </a:lnTo>
                <a:lnTo>
                  <a:pt x="137779" y="107604"/>
                </a:lnTo>
                <a:lnTo>
                  <a:pt x="139246" y="105002"/>
                </a:lnTo>
                <a:lnTo>
                  <a:pt x="140468" y="102155"/>
                </a:lnTo>
                <a:lnTo>
                  <a:pt x="141445" y="99471"/>
                </a:lnTo>
                <a:lnTo>
                  <a:pt x="142505" y="96624"/>
                </a:lnTo>
                <a:lnTo>
                  <a:pt x="143319" y="93777"/>
                </a:lnTo>
                <a:lnTo>
                  <a:pt x="144134" y="91175"/>
                </a:lnTo>
                <a:lnTo>
                  <a:pt x="144705" y="88084"/>
                </a:lnTo>
                <a:lnTo>
                  <a:pt x="145356" y="85237"/>
                </a:lnTo>
                <a:lnTo>
                  <a:pt x="145519" y="82391"/>
                </a:lnTo>
                <a:lnTo>
                  <a:pt x="145927" y="79381"/>
                </a:lnTo>
                <a:lnTo>
                  <a:pt x="146171" y="76535"/>
                </a:lnTo>
                <a:lnTo>
                  <a:pt x="146171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2860199" y="2664330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19">
                <a:moveTo>
                  <a:pt x="146334" y="73444"/>
                </a:moveTo>
                <a:lnTo>
                  <a:pt x="146334" y="70435"/>
                </a:lnTo>
                <a:lnTo>
                  <a:pt x="146171" y="67588"/>
                </a:lnTo>
                <a:lnTo>
                  <a:pt x="145764" y="64741"/>
                </a:lnTo>
                <a:lnTo>
                  <a:pt x="145356" y="61651"/>
                </a:lnTo>
                <a:lnTo>
                  <a:pt x="144949" y="58804"/>
                </a:lnTo>
                <a:lnTo>
                  <a:pt x="144134" y="55957"/>
                </a:lnTo>
                <a:lnTo>
                  <a:pt x="143319" y="53111"/>
                </a:lnTo>
                <a:lnTo>
                  <a:pt x="142668" y="50264"/>
                </a:lnTo>
                <a:lnTo>
                  <a:pt x="141445" y="47417"/>
                </a:lnTo>
                <a:lnTo>
                  <a:pt x="140468" y="44570"/>
                </a:lnTo>
                <a:lnTo>
                  <a:pt x="139246" y="42130"/>
                </a:lnTo>
                <a:lnTo>
                  <a:pt x="131668" y="29524"/>
                </a:lnTo>
                <a:lnTo>
                  <a:pt x="129876" y="27084"/>
                </a:lnTo>
                <a:lnTo>
                  <a:pt x="128002" y="24806"/>
                </a:lnTo>
                <a:lnTo>
                  <a:pt x="126046" y="22773"/>
                </a:lnTo>
                <a:lnTo>
                  <a:pt x="124009" y="20577"/>
                </a:lnTo>
                <a:lnTo>
                  <a:pt x="121728" y="18706"/>
                </a:lnTo>
                <a:lnTo>
                  <a:pt x="119528" y="16673"/>
                </a:lnTo>
                <a:lnTo>
                  <a:pt x="117083" y="14640"/>
                </a:lnTo>
                <a:lnTo>
                  <a:pt x="114639" y="13013"/>
                </a:lnTo>
                <a:lnTo>
                  <a:pt x="112195" y="11386"/>
                </a:lnTo>
                <a:lnTo>
                  <a:pt x="109750" y="10004"/>
                </a:lnTo>
                <a:lnTo>
                  <a:pt x="107306" y="8377"/>
                </a:lnTo>
                <a:lnTo>
                  <a:pt x="104454" y="7157"/>
                </a:lnTo>
                <a:lnTo>
                  <a:pt x="102010" y="6100"/>
                </a:lnTo>
                <a:lnTo>
                  <a:pt x="82048" y="650"/>
                </a:lnTo>
                <a:lnTo>
                  <a:pt x="79196" y="244"/>
                </a:lnTo>
                <a:lnTo>
                  <a:pt x="76100" y="0"/>
                </a:lnTo>
                <a:lnTo>
                  <a:pt x="73248" y="0"/>
                </a:lnTo>
                <a:lnTo>
                  <a:pt x="70234" y="0"/>
                </a:lnTo>
                <a:lnTo>
                  <a:pt x="67137" y="244"/>
                </a:lnTo>
                <a:lnTo>
                  <a:pt x="64367" y="650"/>
                </a:lnTo>
                <a:lnTo>
                  <a:pt x="61515" y="1057"/>
                </a:lnTo>
                <a:lnTo>
                  <a:pt x="36665" y="10004"/>
                </a:lnTo>
                <a:lnTo>
                  <a:pt x="34220" y="11386"/>
                </a:lnTo>
                <a:lnTo>
                  <a:pt x="31776" y="13013"/>
                </a:lnTo>
                <a:lnTo>
                  <a:pt x="29332" y="14640"/>
                </a:lnTo>
                <a:lnTo>
                  <a:pt x="26887" y="16673"/>
                </a:lnTo>
                <a:lnTo>
                  <a:pt x="14666" y="29524"/>
                </a:lnTo>
                <a:lnTo>
                  <a:pt x="13036" y="31720"/>
                </a:lnTo>
                <a:lnTo>
                  <a:pt x="11406" y="34160"/>
                </a:lnTo>
                <a:lnTo>
                  <a:pt x="9777" y="36844"/>
                </a:lnTo>
                <a:lnTo>
                  <a:pt x="8555" y="39528"/>
                </a:lnTo>
                <a:lnTo>
                  <a:pt x="7088" y="42130"/>
                </a:lnTo>
                <a:lnTo>
                  <a:pt x="244" y="70435"/>
                </a:lnTo>
                <a:lnTo>
                  <a:pt x="0" y="73444"/>
                </a:lnTo>
                <a:lnTo>
                  <a:pt x="244" y="76535"/>
                </a:lnTo>
                <a:lnTo>
                  <a:pt x="407" y="79381"/>
                </a:lnTo>
                <a:lnTo>
                  <a:pt x="651" y="82391"/>
                </a:lnTo>
                <a:lnTo>
                  <a:pt x="1059" y="85237"/>
                </a:lnTo>
                <a:lnTo>
                  <a:pt x="1466" y="88084"/>
                </a:lnTo>
                <a:lnTo>
                  <a:pt x="2281" y="91175"/>
                </a:lnTo>
                <a:lnTo>
                  <a:pt x="3096" y="93777"/>
                </a:lnTo>
                <a:lnTo>
                  <a:pt x="3910" y="96624"/>
                </a:lnTo>
                <a:lnTo>
                  <a:pt x="4888" y="99471"/>
                </a:lnTo>
                <a:lnTo>
                  <a:pt x="5947" y="102155"/>
                </a:lnTo>
                <a:lnTo>
                  <a:pt x="7088" y="105002"/>
                </a:lnTo>
                <a:lnTo>
                  <a:pt x="8555" y="107604"/>
                </a:lnTo>
                <a:lnTo>
                  <a:pt x="9777" y="110288"/>
                </a:lnTo>
                <a:lnTo>
                  <a:pt x="11406" y="112728"/>
                </a:lnTo>
                <a:lnTo>
                  <a:pt x="13036" y="115168"/>
                </a:lnTo>
                <a:lnTo>
                  <a:pt x="14666" y="117608"/>
                </a:lnTo>
                <a:lnTo>
                  <a:pt x="16458" y="119804"/>
                </a:lnTo>
                <a:lnTo>
                  <a:pt x="18495" y="122082"/>
                </a:lnTo>
                <a:lnTo>
                  <a:pt x="20369" y="124278"/>
                </a:lnTo>
                <a:lnTo>
                  <a:pt x="22569" y="126311"/>
                </a:lnTo>
                <a:lnTo>
                  <a:pt x="24606" y="128344"/>
                </a:lnTo>
                <a:lnTo>
                  <a:pt x="26887" y="130215"/>
                </a:lnTo>
                <a:lnTo>
                  <a:pt x="29332" y="132004"/>
                </a:lnTo>
                <a:lnTo>
                  <a:pt x="31776" y="133875"/>
                </a:lnTo>
                <a:lnTo>
                  <a:pt x="34220" y="135502"/>
                </a:lnTo>
                <a:lnTo>
                  <a:pt x="50109" y="142984"/>
                </a:lnTo>
                <a:lnTo>
                  <a:pt x="52716" y="144042"/>
                </a:lnTo>
                <a:lnTo>
                  <a:pt x="55812" y="144611"/>
                </a:lnTo>
                <a:lnTo>
                  <a:pt x="58664" y="145262"/>
                </a:lnTo>
                <a:lnTo>
                  <a:pt x="61515" y="145831"/>
                </a:lnTo>
                <a:lnTo>
                  <a:pt x="64367" y="146482"/>
                </a:lnTo>
                <a:lnTo>
                  <a:pt x="67137" y="146645"/>
                </a:lnTo>
                <a:lnTo>
                  <a:pt x="70234" y="146889"/>
                </a:lnTo>
                <a:lnTo>
                  <a:pt x="73248" y="146889"/>
                </a:lnTo>
                <a:lnTo>
                  <a:pt x="76100" y="146889"/>
                </a:lnTo>
                <a:lnTo>
                  <a:pt x="79196" y="146645"/>
                </a:lnTo>
                <a:lnTo>
                  <a:pt x="82048" y="146482"/>
                </a:lnTo>
                <a:lnTo>
                  <a:pt x="84900" y="145831"/>
                </a:lnTo>
                <a:lnTo>
                  <a:pt x="87751" y="145262"/>
                </a:lnTo>
                <a:lnTo>
                  <a:pt x="90766" y="144611"/>
                </a:lnTo>
                <a:lnTo>
                  <a:pt x="93618" y="144042"/>
                </a:lnTo>
                <a:lnTo>
                  <a:pt x="96307" y="142984"/>
                </a:lnTo>
                <a:lnTo>
                  <a:pt x="99158" y="142171"/>
                </a:lnTo>
                <a:lnTo>
                  <a:pt x="102010" y="140951"/>
                </a:lnTo>
                <a:lnTo>
                  <a:pt x="104454" y="139731"/>
                </a:lnTo>
                <a:lnTo>
                  <a:pt x="107306" y="138348"/>
                </a:lnTo>
                <a:lnTo>
                  <a:pt x="109750" y="136884"/>
                </a:lnTo>
                <a:lnTo>
                  <a:pt x="112195" y="135502"/>
                </a:lnTo>
                <a:lnTo>
                  <a:pt x="114639" y="133875"/>
                </a:lnTo>
                <a:lnTo>
                  <a:pt x="117083" y="132004"/>
                </a:lnTo>
                <a:lnTo>
                  <a:pt x="119528" y="130215"/>
                </a:lnTo>
                <a:lnTo>
                  <a:pt x="121728" y="128344"/>
                </a:lnTo>
                <a:lnTo>
                  <a:pt x="133298" y="115168"/>
                </a:lnTo>
                <a:lnTo>
                  <a:pt x="134927" y="112728"/>
                </a:lnTo>
                <a:lnTo>
                  <a:pt x="141445" y="99471"/>
                </a:lnTo>
                <a:lnTo>
                  <a:pt x="142668" y="96624"/>
                </a:lnTo>
                <a:lnTo>
                  <a:pt x="143319" y="93777"/>
                </a:lnTo>
                <a:lnTo>
                  <a:pt x="144134" y="91175"/>
                </a:lnTo>
                <a:lnTo>
                  <a:pt x="144949" y="88084"/>
                </a:lnTo>
                <a:lnTo>
                  <a:pt x="145356" y="85237"/>
                </a:lnTo>
                <a:lnTo>
                  <a:pt x="145764" y="82391"/>
                </a:lnTo>
                <a:lnTo>
                  <a:pt x="146171" y="79381"/>
                </a:lnTo>
                <a:lnTo>
                  <a:pt x="146334" y="76535"/>
                </a:lnTo>
                <a:lnTo>
                  <a:pt x="146334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3599939" y="2664330"/>
            <a:ext cx="146050" cy="147320"/>
          </a:xfrm>
          <a:custGeom>
            <a:avLst/>
            <a:gdLst/>
            <a:ahLst/>
            <a:cxnLst/>
            <a:rect l="l" t="t" r="r" b="b"/>
            <a:pathLst>
              <a:path w="146050" h="147319">
                <a:moveTo>
                  <a:pt x="145927" y="73444"/>
                </a:moveTo>
                <a:lnTo>
                  <a:pt x="145927" y="70435"/>
                </a:lnTo>
                <a:lnTo>
                  <a:pt x="145927" y="67588"/>
                </a:lnTo>
                <a:lnTo>
                  <a:pt x="145519" y="64741"/>
                </a:lnTo>
                <a:lnTo>
                  <a:pt x="145112" y="61651"/>
                </a:lnTo>
                <a:lnTo>
                  <a:pt x="144542" y="58804"/>
                </a:lnTo>
                <a:lnTo>
                  <a:pt x="143890" y="55957"/>
                </a:lnTo>
                <a:lnTo>
                  <a:pt x="143319" y="53111"/>
                </a:lnTo>
                <a:lnTo>
                  <a:pt x="142260" y="50264"/>
                </a:lnTo>
                <a:lnTo>
                  <a:pt x="141445" y="47417"/>
                </a:lnTo>
                <a:lnTo>
                  <a:pt x="140223" y="44570"/>
                </a:lnTo>
                <a:lnTo>
                  <a:pt x="139001" y="42130"/>
                </a:lnTo>
                <a:lnTo>
                  <a:pt x="137779" y="39528"/>
                </a:lnTo>
                <a:lnTo>
                  <a:pt x="136149" y="36844"/>
                </a:lnTo>
                <a:lnTo>
                  <a:pt x="125557" y="22773"/>
                </a:lnTo>
                <a:lnTo>
                  <a:pt x="123520" y="20577"/>
                </a:lnTo>
                <a:lnTo>
                  <a:pt x="121320" y="18706"/>
                </a:lnTo>
                <a:lnTo>
                  <a:pt x="119283" y="16673"/>
                </a:lnTo>
                <a:lnTo>
                  <a:pt x="117002" y="14640"/>
                </a:lnTo>
                <a:lnTo>
                  <a:pt x="114558" y="13013"/>
                </a:lnTo>
                <a:lnTo>
                  <a:pt x="111950" y="11386"/>
                </a:lnTo>
                <a:lnTo>
                  <a:pt x="109506" y="10004"/>
                </a:lnTo>
                <a:lnTo>
                  <a:pt x="107062" y="8377"/>
                </a:lnTo>
                <a:lnTo>
                  <a:pt x="104454" y="7157"/>
                </a:lnTo>
                <a:lnTo>
                  <a:pt x="101603" y="6100"/>
                </a:lnTo>
                <a:lnTo>
                  <a:pt x="98914" y="4880"/>
                </a:lnTo>
                <a:lnTo>
                  <a:pt x="96062" y="3904"/>
                </a:lnTo>
                <a:lnTo>
                  <a:pt x="93210" y="3090"/>
                </a:lnTo>
                <a:lnTo>
                  <a:pt x="90603" y="2277"/>
                </a:lnTo>
                <a:lnTo>
                  <a:pt x="75937" y="0"/>
                </a:lnTo>
                <a:lnTo>
                  <a:pt x="72841" y="0"/>
                </a:lnTo>
                <a:lnTo>
                  <a:pt x="69989" y="0"/>
                </a:lnTo>
                <a:lnTo>
                  <a:pt x="52716" y="3090"/>
                </a:lnTo>
                <a:lnTo>
                  <a:pt x="49620" y="3904"/>
                </a:lnTo>
                <a:lnTo>
                  <a:pt x="47012" y="4880"/>
                </a:lnTo>
                <a:lnTo>
                  <a:pt x="44405" y="6100"/>
                </a:lnTo>
                <a:lnTo>
                  <a:pt x="41553" y="7157"/>
                </a:lnTo>
                <a:lnTo>
                  <a:pt x="39109" y="8377"/>
                </a:lnTo>
                <a:lnTo>
                  <a:pt x="36420" y="10004"/>
                </a:lnTo>
                <a:lnTo>
                  <a:pt x="33813" y="11386"/>
                </a:lnTo>
                <a:lnTo>
                  <a:pt x="31369" y="13013"/>
                </a:lnTo>
                <a:lnTo>
                  <a:pt x="29087" y="14640"/>
                </a:lnTo>
                <a:lnTo>
                  <a:pt x="26887" y="16673"/>
                </a:lnTo>
                <a:lnTo>
                  <a:pt x="24606" y="18706"/>
                </a:lnTo>
                <a:lnTo>
                  <a:pt x="22406" y="20577"/>
                </a:lnTo>
                <a:lnTo>
                  <a:pt x="20369" y="22773"/>
                </a:lnTo>
                <a:lnTo>
                  <a:pt x="18332" y="24806"/>
                </a:lnTo>
                <a:lnTo>
                  <a:pt x="16458" y="27084"/>
                </a:lnTo>
                <a:lnTo>
                  <a:pt x="14666" y="29524"/>
                </a:lnTo>
                <a:lnTo>
                  <a:pt x="12792" y="31720"/>
                </a:lnTo>
                <a:lnTo>
                  <a:pt x="11162" y="34160"/>
                </a:lnTo>
                <a:lnTo>
                  <a:pt x="9777" y="36844"/>
                </a:lnTo>
                <a:lnTo>
                  <a:pt x="8310" y="39528"/>
                </a:lnTo>
                <a:lnTo>
                  <a:pt x="6925" y="42130"/>
                </a:lnTo>
                <a:lnTo>
                  <a:pt x="5703" y="44570"/>
                </a:lnTo>
                <a:lnTo>
                  <a:pt x="4481" y="47417"/>
                </a:lnTo>
                <a:lnTo>
                  <a:pt x="3666" y="50264"/>
                </a:lnTo>
                <a:lnTo>
                  <a:pt x="2607" y="53111"/>
                </a:lnTo>
                <a:lnTo>
                  <a:pt x="2036" y="55957"/>
                </a:lnTo>
                <a:lnTo>
                  <a:pt x="1385" y="58804"/>
                </a:lnTo>
                <a:lnTo>
                  <a:pt x="814" y="61651"/>
                </a:lnTo>
                <a:lnTo>
                  <a:pt x="407" y="64741"/>
                </a:lnTo>
                <a:lnTo>
                  <a:pt x="162" y="67588"/>
                </a:lnTo>
                <a:lnTo>
                  <a:pt x="0" y="70435"/>
                </a:lnTo>
                <a:lnTo>
                  <a:pt x="0" y="73444"/>
                </a:lnTo>
                <a:lnTo>
                  <a:pt x="0" y="76535"/>
                </a:lnTo>
                <a:lnTo>
                  <a:pt x="3666" y="96624"/>
                </a:lnTo>
                <a:lnTo>
                  <a:pt x="4481" y="99471"/>
                </a:lnTo>
                <a:lnTo>
                  <a:pt x="5703" y="102155"/>
                </a:lnTo>
                <a:lnTo>
                  <a:pt x="6925" y="105002"/>
                </a:lnTo>
                <a:lnTo>
                  <a:pt x="8310" y="107604"/>
                </a:lnTo>
                <a:lnTo>
                  <a:pt x="29087" y="132004"/>
                </a:lnTo>
                <a:lnTo>
                  <a:pt x="31369" y="133875"/>
                </a:lnTo>
                <a:lnTo>
                  <a:pt x="33813" y="135502"/>
                </a:lnTo>
                <a:lnTo>
                  <a:pt x="36420" y="136884"/>
                </a:lnTo>
                <a:lnTo>
                  <a:pt x="39109" y="138348"/>
                </a:lnTo>
                <a:lnTo>
                  <a:pt x="41553" y="139731"/>
                </a:lnTo>
                <a:lnTo>
                  <a:pt x="44405" y="140951"/>
                </a:lnTo>
                <a:lnTo>
                  <a:pt x="47012" y="142171"/>
                </a:lnTo>
                <a:lnTo>
                  <a:pt x="49620" y="142984"/>
                </a:lnTo>
                <a:lnTo>
                  <a:pt x="52716" y="144042"/>
                </a:lnTo>
                <a:lnTo>
                  <a:pt x="55568" y="144611"/>
                </a:lnTo>
                <a:lnTo>
                  <a:pt x="58175" y="145262"/>
                </a:lnTo>
                <a:lnTo>
                  <a:pt x="61271" y="145831"/>
                </a:lnTo>
                <a:lnTo>
                  <a:pt x="64123" y="146482"/>
                </a:lnTo>
                <a:lnTo>
                  <a:pt x="67137" y="146645"/>
                </a:lnTo>
                <a:lnTo>
                  <a:pt x="69989" y="146889"/>
                </a:lnTo>
                <a:lnTo>
                  <a:pt x="72841" y="146889"/>
                </a:lnTo>
                <a:lnTo>
                  <a:pt x="75937" y="146889"/>
                </a:lnTo>
                <a:lnTo>
                  <a:pt x="78789" y="146645"/>
                </a:lnTo>
                <a:lnTo>
                  <a:pt x="81803" y="146482"/>
                </a:lnTo>
                <a:lnTo>
                  <a:pt x="84655" y="145831"/>
                </a:lnTo>
                <a:lnTo>
                  <a:pt x="87507" y="145262"/>
                </a:lnTo>
                <a:lnTo>
                  <a:pt x="90603" y="144611"/>
                </a:lnTo>
                <a:lnTo>
                  <a:pt x="93210" y="144042"/>
                </a:lnTo>
                <a:lnTo>
                  <a:pt x="96062" y="142984"/>
                </a:lnTo>
                <a:lnTo>
                  <a:pt x="98914" y="142171"/>
                </a:lnTo>
                <a:lnTo>
                  <a:pt x="101603" y="140951"/>
                </a:lnTo>
                <a:lnTo>
                  <a:pt x="104454" y="139731"/>
                </a:lnTo>
                <a:lnTo>
                  <a:pt x="107062" y="138348"/>
                </a:lnTo>
                <a:lnTo>
                  <a:pt x="109506" y="136884"/>
                </a:lnTo>
                <a:lnTo>
                  <a:pt x="111950" y="135502"/>
                </a:lnTo>
                <a:lnTo>
                  <a:pt x="114558" y="133875"/>
                </a:lnTo>
                <a:lnTo>
                  <a:pt x="136149" y="110288"/>
                </a:lnTo>
                <a:lnTo>
                  <a:pt x="137779" y="107604"/>
                </a:lnTo>
                <a:lnTo>
                  <a:pt x="139001" y="105002"/>
                </a:lnTo>
                <a:lnTo>
                  <a:pt x="140223" y="102155"/>
                </a:lnTo>
                <a:lnTo>
                  <a:pt x="141445" y="99471"/>
                </a:lnTo>
                <a:lnTo>
                  <a:pt x="142260" y="96624"/>
                </a:lnTo>
                <a:lnTo>
                  <a:pt x="143319" y="93777"/>
                </a:lnTo>
                <a:lnTo>
                  <a:pt x="143890" y="91175"/>
                </a:lnTo>
                <a:lnTo>
                  <a:pt x="144542" y="88084"/>
                </a:lnTo>
                <a:lnTo>
                  <a:pt x="145112" y="85237"/>
                </a:lnTo>
                <a:lnTo>
                  <a:pt x="145519" y="82391"/>
                </a:lnTo>
                <a:lnTo>
                  <a:pt x="145927" y="79381"/>
                </a:lnTo>
                <a:lnTo>
                  <a:pt x="145927" y="76535"/>
                </a:lnTo>
                <a:lnTo>
                  <a:pt x="145927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341471" y="2664330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19">
                <a:moveTo>
                  <a:pt x="146416" y="73444"/>
                </a:moveTo>
                <a:lnTo>
                  <a:pt x="146171" y="70435"/>
                </a:lnTo>
                <a:lnTo>
                  <a:pt x="146008" y="67588"/>
                </a:lnTo>
                <a:lnTo>
                  <a:pt x="145764" y="64741"/>
                </a:lnTo>
                <a:lnTo>
                  <a:pt x="145356" y="61651"/>
                </a:lnTo>
                <a:lnTo>
                  <a:pt x="144949" y="58804"/>
                </a:lnTo>
                <a:lnTo>
                  <a:pt x="144134" y="55957"/>
                </a:lnTo>
                <a:lnTo>
                  <a:pt x="143319" y="53111"/>
                </a:lnTo>
                <a:lnTo>
                  <a:pt x="142505" y="50264"/>
                </a:lnTo>
                <a:lnTo>
                  <a:pt x="141527" y="47417"/>
                </a:lnTo>
                <a:lnTo>
                  <a:pt x="140468" y="44570"/>
                </a:lnTo>
                <a:lnTo>
                  <a:pt x="139246" y="42130"/>
                </a:lnTo>
                <a:lnTo>
                  <a:pt x="138023" y="39528"/>
                </a:lnTo>
                <a:lnTo>
                  <a:pt x="127839" y="24806"/>
                </a:lnTo>
                <a:lnTo>
                  <a:pt x="126046" y="22773"/>
                </a:lnTo>
                <a:lnTo>
                  <a:pt x="123765" y="20577"/>
                </a:lnTo>
                <a:lnTo>
                  <a:pt x="121728" y="18706"/>
                </a:lnTo>
                <a:lnTo>
                  <a:pt x="119528" y="16673"/>
                </a:lnTo>
                <a:lnTo>
                  <a:pt x="117083" y="14640"/>
                </a:lnTo>
                <a:lnTo>
                  <a:pt x="114639" y="13013"/>
                </a:lnTo>
                <a:lnTo>
                  <a:pt x="112358" y="11386"/>
                </a:lnTo>
                <a:lnTo>
                  <a:pt x="109750" y="10004"/>
                </a:lnTo>
                <a:lnTo>
                  <a:pt x="107062" y="8377"/>
                </a:lnTo>
                <a:lnTo>
                  <a:pt x="104454" y="7157"/>
                </a:lnTo>
                <a:lnTo>
                  <a:pt x="76182" y="0"/>
                </a:lnTo>
                <a:lnTo>
                  <a:pt x="73330" y="0"/>
                </a:lnTo>
                <a:lnTo>
                  <a:pt x="70234" y="0"/>
                </a:lnTo>
                <a:lnTo>
                  <a:pt x="52960" y="3090"/>
                </a:lnTo>
                <a:lnTo>
                  <a:pt x="50109" y="3904"/>
                </a:lnTo>
                <a:lnTo>
                  <a:pt x="47257" y="4880"/>
                </a:lnTo>
                <a:lnTo>
                  <a:pt x="44568" y="6100"/>
                </a:lnTo>
                <a:lnTo>
                  <a:pt x="41961" y="7157"/>
                </a:lnTo>
                <a:lnTo>
                  <a:pt x="39109" y="8377"/>
                </a:lnTo>
                <a:lnTo>
                  <a:pt x="36665" y="10004"/>
                </a:lnTo>
                <a:lnTo>
                  <a:pt x="34220" y="11386"/>
                </a:lnTo>
                <a:lnTo>
                  <a:pt x="31776" y="13013"/>
                </a:lnTo>
                <a:lnTo>
                  <a:pt x="29332" y="14640"/>
                </a:lnTo>
                <a:lnTo>
                  <a:pt x="26887" y="16673"/>
                </a:lnTo>
                <a:lnTo>
                  <a:pt x="24687" y="18706"/>
                </a:lnTo>
                <a:lnTo>
                  <a:pt x="22406" y="20577"/>
                </a:lnTo>
                <a:lnTo>
                  <a:pt x="20369" y="22773"/>
                </a:lnTo>
                <a:lnTo>
                  <a:pt x="7170" y="42130"/>
                </a:lnTo>
                <a:lnTo>
                  <a:pt x="5947" y="44570"/>
                </a:lnTo>
                <a:lnTo>
                  <a:pt x="4888" y="47417"/>
                </a:lnTo>
                <a:lnTo>
                  <a:pt x="3666" y="50264"/>
                </a:lnTo>
                <a:lnTo>
                  <a:pt x="3096" y="53111"/>
                </a:lnTo>
                <a:lnTo>
                  <a:pt x="2281" y="55957"/>
                </a:lnTo>
                <a:lnTo>
                  <a:pt x="1629" y="58804"/>
                </a:lnTo>
                <a:lnTo>
                  <a:pt x="1059" y="61651"/>
                </a:lnTo>
                <a:lnTo>
                  <a:pt x="651" y="64741"/>
                </a:lnTo>
                <a:lnTo>
                  <a:pt x="244" y="67588"/>
                </a:lnTo>
                <a:lnTo>
                  <a:pt x="0" y="70435"/>
                </a:lnTo>
                <a:lnTo>
                  <a:pt x="0" y="73444"/>
                </a:lnTo>
                <a:lnTo>
                  <a:pt x="0" y="76535"/>
                </a:lnTo>
                <a:lnTo>
                  <a:pt x="3096" y="93777"/>
                </a:lnTo>
                <a:lnTo>
                  <a:pt x="3666" y="96624"/>
                </a:lnTo>
                <a:lnTo>
                  <a:pt x="4888" y="99471"/>
                </a:lnTo>
                <a:lnTo>
                  <a:pt x="5947" y="102155"/>
                </a:lnTo>
                <a:lnTo>
                  <a:pt x="7170" y="105002"/>
                </a:lnTo>
                <a:lnTo>
                  <a:pt x="8392" y="107604"/>
                </a:lnTo>
                <a:lnTo>
                  <a:pt x="9777" y="110288"/>
                </a:lnTo>
                <a:lnTo>
                  <a:pt x="11406" y="112728"/>
                </a:lnTo>
                <a:lnTo>
                  <a:pt x="13036" y="115168"/>
                </a:lnTo>
                <a:lnTo>
                  <a:pt x="14666" y="117608"/>
                </a:lnTo>
                <a:lnTo>
                  <a:pt x="16540" y="119804"/>
                </a:lnTo>
                <a:lnTo>
                  <a:pt x="18332" y="122082"/>
                </a:lnTo>
                <a:lnTo>
                  <a:pt x="29332" y="132004"/>
                </a:lnTo>
                <a:lnTo>
                  <a:pt x="31776" y="133875"/>
                </a:lnTo>
                <a:lnTo>
                  <a:pt x="34220" y="135502"/>
                </a:lnTo>
                <a:lnTo>
                  <a:pt x="36665" y="136884"/>
                </a:lnTo>
                <a:lnTo>
                  <a:pt x="39109" y="138348"/>
                </a:lnTo>
                <a:lnTo>
                  <a:pt x="41961" y="139731"/>
                </a:lnTo>
                <a:lnTo>
                  <a:pt x="44568" y="140951"/>
                </a:lnTo>
                <a:lnTo>
                  <a:pt x="47257" y="142171"/>
                </a:lnTo>
                <a:lnTo>
                  <a:pt x="50109" y="142984"/>
                </a:lnTo>
                <a:lnTo>
                  <a:pt x="52960" y="144042"/>
                </a:lnTo>
                <a:lnTo>
                  <a:pt x="55568" y="144611"/>
                </a:lnTo>
                <a:lnTo>
                  <a:pt x="58664" y="145262"/>
                </a:lnTo>
                <a:lnTo>
                  <a:pt x="61515" y="145831"/>
                </a:lnTo>
                <a:lnTo>
                  <a:pt x="64367" y="146482"/>
                </a:lnTo>
                <a:lnTo>
                  <a:pt x="67219" y="146645"/>
                </a:lnTo>
                <a:lnTo>
                  <a:pt x="70234" y="146889"/>
                </a:lnTo>
                <a:lnTo>
                  <a:pt x="73330" y="146889"/>
                </a:lnTo>
                <a:lnTo>
                  <a:pt x="76182" y="146889"/>
                </a:lnTo>
                <a:lnTo>
                  <a:pt x="79196" y="146645"/>
                </a:lnTo>
                <a:lnTo>
                  <a:pt x="82048" y="146482"/>
                </a:lnTo>
                <a:lnTo>
                  <a:pt x="84900" y="145831"/>
                </a:lnTo>
                <a:lnTo>
                  <a:pt x="87751" y="145262"/>
                </a:lnTo>
                <a:lnTo>
                  <a:pt x="90603" y="144611"/>
                </a:lnTo>
                <a:lnTo>
                  <a:pt x="93618" y="144042"/>
                </a:lnTo>
                <a:lnTo>
                  <a:pt x="96307" y="142984"/>
                </a:lnTo>
                <a:lnTo>
                  <a:pt x="99158" y="142171"/>
                </a:lnTo>
                <a:lnTo>
                  <a:pt x="102010" y="140951"/>
                </a:lnTo>
                <a:lnTo>
                  <a:pt x="104454" y="139731"/>
                </a:lnTo>
                <a:lnTo>
                  <a:pt x="107062" y="138348"/>
                </a:lnTo>
                <a:lnTo>
                  <a:pt x="109750" y="136884"/>
                </a:lnTo>
                <a:lnTo>
                  <a:pt x="112358" y="135502"/>
                </a:lnTo>
                <a:lnTo>
                  <a:pt x="114639" y="133875"/>
                </a:lnTo>
                <a:lnTo>
                  <a:pt x="117083" y="132004"/>
                </a:lnTo>
                <a:lnTo>
                  <a:pt x="119528" y="130215"/>
                </a:lnTo>
                <a:lnTo>
                  <a:pt x="121728" y="128344"/>
                </a:lnTo>
                <a:lnTo>
                  <a:pt x="123765" y="126311"/>
                </a:lnTo>
                <a:lnTo>
                  <a:pt x="126046" y="124278"/>
                </a:lnTo>
                <a:lnTo>
                  <a:pt x="127839" y="122082"/>
                </a:lnTo>
                <a:lnTo>
                  <a:pt x="129876" y="119804"/>
                </a:lnTo>
                <a:lnTo>
                  <a:pt x="131750" y="117608"/>
                </a:lnTo>
                <a:lnTo>
                  <a:pt x="143319" y="93777"/>
                </a:lnTo>
                <a:lnTo>
                  <a:pt x="144134" y="91175"/>
                </a:lnTo>
                <a:lnTo>
                  <a:pt x="144949" y="88084"/>
                </a:lnTo>
                <a:lnTo>
                  <a:pt x="145356" y="85237"/>
                </a:lnTo>
                <a:lnTo>
                  <a:pt x="145764" y="82391"/>
                </a:lnTo>
                <a:lnTo>
                  <a:pt x="146008" y="79381"/>
                </a:lnTo>
                <a:lnTo>
                  <a:pt x="146171" y="76535"/>
                </a:lnTo>
                <a:lnTo>
                  <a:pt x="146416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5078766" y="2664330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19">
                <a:moveTo>
                  <a:pt x="146334" y="73444"/>
                </a:moveTo>
                <a:lnTo>
                  <a:pt x="146334" y="70435"/>
                </a:lnTo>
                <a:lnTo>
                  <a:pt x="146171" y="67588"/>
                </a:lnTo>
                <a:lnTo>
                  <a:pt x="145764" y="64741"/>
                </a:lnTo>
                <a:lnTo>
                  <a:pt x="145356" y="61651"/>
                </a:lnTo>
                <a:lnTo>
                  <a:pt x="144705" y="58804"/>
                </a:lnTo>
                <a:lnTo>
                  <a:pt x="144134" y="55957"/>
                </a:lnTo>
                <a:lnTo>
                  <a:pt x="143319" y="53111"/>
                </a:lnTo>
                <a:lnTo>
                  <a:pt x="142505" y="50264"/>
                </a:lnTo>
                <a:lnTo>
                  <a:pt x="141445" y="47417"/>
                </a:lnTo>
                <a:lnTo>
                  <a:pt x="140468" y="44570"/>
                </a:lnTo>
                <a:lnTo>
                  <a:pt x="139246" y="42130"/>
                </a:lnTo>
                <a:lnTo>
                  <a:pt x="138023" y="39528"/>
                </a:lnTo>
                <a:lnTo>
                  <a:pt x="136394" y="36844"/>
                </a:lnTo>
                <a:lnTo>
                  <a:pt x="126046" y="22773"/>
                </a:lnTo>
                <a:lnTo>
                  <a:pt x="124009" y="20577"/>
                </a:lnTo>
                <a:lnTo>
                  <a:pt x="121728" y="18706"/>
                </a:lnTo>
                <a:lnTo>
                  <a:pt x="119528" y="16673"/>
                </a:lnTo>
                <a:lnTo>
                  <a:pt x="117083" y="14640"/>
                </a:lnTo>
                <a:lnTo>
                  <a:pt x="114639" y="13013"/>
                </a:lnTo>
                <a:lnTo>
                  <a:pt x="112195" y="11386"/>
                </a:lnTo>
                <a:lnTo>
                  <a:pt x="109750" y="10004"/>
                </a:lnTo>
                <a:lnTo>
                  <a:pt x="107306" y="8377"/>
                </a:lnTo>
                <a:lnTo>
                  <a:pt x="104454" y="7157"/>
                </a:lnTo>
                <a:lnTo>
                  <a:pt x="101766" y="6100"/>
                </a:lnTo>
                <a:lnTo>
                  <a:pt x="99158" y="4880"/>
                </a:lnTo>
                <a:lnTo>
                  <a:pt x="96307" y="3904"/>
                </a:lnTo>
                <a:lnTo>
                  <a:pt x="93455" y="3090"/>
                </a:lnTo>
                <a:lnTo>
                  <a:pt x="90766" y="2277"/>
                </a:lnTo>
                <a:lnTo>
                  <a:pt x="76100" y="0"/>
                </a:lnTo>
                <a:lnTo>
                  <a:pt x="73085" y="0"/>
                </a:lnTo>
                <a:lnTo>
                  <a:pt x="70234" y="0"/>
                </a:lnTo>
                <a:lnTo>
                  <a:pt x="67219" y="244"/>
                </a:lnTo>
                <a:lnTo>
                  <a:pt x="64367" y="650"/>
                </a:lnTo>
                <a:lnTo>
                  <a:pt x="61515" y="1057"/>
                </a:lnTo>
                <a:lnTo>
                  <a:pt x="36665" y="10004"/>
                </a:lnTo>
                <a:lnTo>
                  <a:pt x="33976" y="11386"/>
                </a:lnTo>
                <a:lnTo>
                  <a:pt x="31776" y="13013"/>
                </a:lnTo>
                <a:lnTo>
                  <a:pt x="29332" y="14640"/>
                </a:lnTo>
                <a:lnTo>
                  <a:pt x="26887" y="16673"/>
                </a:lnTo>
                <a:lnTo>
                  <a:pt x="14666" y="29524"/>
                </a:lnTo>
                <a:lnTo>
                  <a:pt x="13036" y="31720"/>
                </a:lnTo>
                <a:lnTo>
                  <a:pt x="11243" y="34160"/>
                </a:lnTo>
                <a:lnTo>
                  <a:pt x="9777" y="36844"/>
                </a:lnTo>
                <a:lnTo>
                  <a:pt x="8392" y="39528"/>
                </a:lnTo>
                <a:lnTo>
                  <a:pt x="7170" y="42130"/>
                </a:lnTo>
                <a:lnTo>
                  <a:pt x="5947" y="44570"/>
                </a:lnTo>
                <a:lnTo>
                  <a:pt x="4888" y="47417"/>
                </a:lnTo>
                <a:lnTo>
                  <a:pt x="3910" y="50264"/>
                </a:lnTo>
                <a:lnTo>
                  <a:pt x="3096" y="53111"/>
                </a:lnTo>
                <a:lnTo>
                  <a:pt x="2281" y="55957"/>
                </a:lnTo>
                <a:lnTo>
                  <a:pt x="244" y="70435"/>
                </a:lnTo>
                <a:lnTo>
                  <a:pt x="0" y="73444"/>
                </a:lnTo>
                <a:lnTo>
                  <a:pt x="244" y="76535"/>
                </a:lnTo>
                <a:lnTo>
                  <a:pt x="407" y="79381"/>
                </a:lnTo>
                <a:lnTo>
                  <a:pt x="651" y="82391"/>
                </a:lnTo>
                <a:lnTo>
                  <a:pt x="1059" y="85237"/>
                </a:lnTo>
                <a:lnTo>
                  <a:pt x="1466" y="88084"/>
                </a:lnTo>
                <a:lnTo>
                  <a:pt x="2281" y="91175"/>
                </a:lnTo>
                <a:lnTo>
                  <a:pt x="3096" y="93777"/>
                </a:lnTo>
                <a:lnTo>
                  <a:pt x="3910" y="96624"/>
                </a:lnTo>
                <a:lnTo>
                  <a:pt x="4888" y="99471"/>
                </a:lnTo>
                <a:lnTo>
                  <a:pt x="13036" y="115168"/>
                </a:lnTo>
                <a:lnTo>
                  <a:pt x="14666" y="117608"/>
                </a:lnTo>
                <a:lnTo>
                  <a:pt x="16458" y="119804"/>
                </a:lnTo>
                <a:lnTo>
                  <a:pt x="18495" y="122082"/>
                </a:lnTo>
                <a:lnTo>
                  <a:pt x="20369" y="124278"/>
                </a:lnTo>
                <a:lnTo>
                  <a:pt x="22569" y="126311"/>
                </a:lnTo>
                <a:lnTo>
                  <a:pt x="24606" y="128344"/>
                </a:lnTo>
                <a:lnTo>
                  <a:pt x="26887" y="130215"/>
                </a:lnTo>
                <a:lnTo>
                  <a:pt x="29332" y="132004"/>
                </a:lnTo>
                <a:lnTo>
                  <a:pt x="31776" y="133875"/>
                </a:lnTo>
                <a:lnTo>
                  <a:pt x="33976" y="135502"/>
                </a:lnTo>
                <a:lnTo>
                  <a:pt x="36665" y="136884"/>
                </a:lnTo>
                <a:lnTo>
                  <a:pt x="39272" y="138348"/>
                </a:lnTo>
                <a:lnTo>
                  <a:pt x="41961" y="139731"/>
                </a:lnTo>
                <a:lnTo>
                  <a:pt x="44405" y="140951"/>
                </a:lnTo>
                <a:lnTo>
                  <a:pt x="47257" y="142171"/>
                </a:lnTo>
                <a:lnTo>
                  <a:pt x="50109" y="142984"/>
                </a:lnTo>
                <a:lnTo>
                  <a:pt x="52716" y="144042"/>
                </a:lnTo>
                <a:lnTo>
                  <a:pt x="55812" y="144611"/>
                </a:lnTo>
                <a:lnTo>
                  <a:pt x="58419" y="145262"/>
                </a:lnTo>
                <a:lnTo>
                  <a:pt x="61515" y="145831"/>
                </a:lnTo>
                <a:lnTo>
                  <a:pt x="64367" y="146482"/>
                </a:lnTo>
                <a:lnTo>
                  <a:pt x="67219" y="146645"/>
                </a:lnTo>
                <a:lnTo>
                  <a:pt x="70234" y="146889"/>
                </a:lnTo>
                <a:lnTo>
                  <a:pt x="73085" y="146889"/>
                </a:lnTo>
                <a:lnTo>
                  <a:pt x="76100" y="146889"/>
                </a:lnTo>
                <a:lnTo>
                  <a:pt x="78952" y="146645"/>
                </a:lnTo>
                <a:lnTo>
                  <a:pt x="82048" y="146482"/>
                </a:lnTo>
                <a:lnTo>
                  <a:pt x="84900" y="145831"/>
                </a:lnTo>
                <a:lnTo>
                  <a:pt x="87751" y="145262"/>
                </a:lnTo>
                <a:lnTo>
                  <a:pt x="90766" y="144611"/>
                </a:lnTo>
                <a:lnTo>
                  <a:pt x="93455" y="144042"/>
                </a:lnTo>
                <a:lnTo>
                  <a:pt x="96307" y="142984"/>
                </a:lnTo>
                <a:lnTo>
                  <a:pt x="99158" y="142171"/>
                </a:lnTo>
                <a:lnTo>
                  <a:pt x="101766" y="140951"/>
                </a:lnTo>
                <a:lnTo>
                  <a:pt x="104454" y="139731"/>
                </a:lnTo>
                <a:lnTo>
                  <a:pt x="107306" y="138348"/>
                </a:lnTo>
                <a:lnTo>
                  <a:pt x="109750" y="136884"/>
                </a:lnTo>
                <a:lnTo>
                  <a:pt x="112195" y="135502"/>
                </a:lnTo>
                <a:lnTo>
                  <a:pt x="114639" y="133875"/>
                </a:lnTo>
                <a:lnTo>
                  <a:pt x="117083" y="132004"/>
                </a:lnTo>
                <a:lnTo>
                  <a:pt x="119528" y="130215"/>
                </a:lnTo>
                <a:lnTo>
                  <a:pt x="129876" y="119804"/>
                </a:lnTo>
                <a:lnTo>
                  <a:pt x="131750" y="117608"/>
                </a:lnTo>
                <a:lnTo>
                  <a:pt x="133379" y="115168"/>
                </a:lnTo>
                <a:lnTo>
                  <a:pt x="135009" y="112728"/>
                </a:lnTo>
                <a:lnTo>
                  <a:pt x="136394" y="110288"/>
                </a:lnTo>
                <a:lnTo>
                  <a:pt x="138023" y="107604"/>
                </a:lnTo>
                <a:lnTo>
                  <a:pt x="139246" y="105002"/>
                </a:lnTo>
                <a:lnTo>
                  <a:pt x="140468" y="102155"/>
                </a:lnTo>
                <a:lnTo>
                  <a:pt x="141445" y="99471"/>
                </a:lnTo>
                <a:lnTo>
                  <a:pt x="142505" y="96624"/>
                </a:lnTo>
                <a:lnTo>
                  <a:pt x="143319" y="93777"/>
                </a:lnTo>
                <a:lnTo>
                  <a:pt x="144134" y="91175"/>
                </a:lnTo>
                <a:lnTo>
                  <a:pt x="144705" y="88084"/>
                </a:lnTo>
                <a:lnTo>
                  <a:pt x="145356" y="85237"/>
                </a:lnTo>
                <a:lnTo>
                  <a:pt x="145764" y="82391"/>
                </a:lnTo>
                <a:lnTo>
                  <a:pt x="146171" y="79381"/>
                </a:lnTo>
                <a:lnTo>
                  <a:pt x="146334" y="76535"/>
                </a:lnTo>
                <a:lnTo>
                  <a:pt x="146334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5818506" y="2664330"/>
            <a:ext cx="146050" cy="147320"/>
          </a:xfrm>
          <a:custGeom>
            <a:avLst/>
            <a:gdLst/>
            <a:ahLst/>
            <a:cxnLst/>
            <a:rect l="l" t="t" r="r" b="b"/>
            <a:pathLst>
              <a:path w="146050" h="147319">
                <a:moveTo>
                  <a:pt x="145927" y="73444"/>
                </a:moveTo>
                <a:lnTo>
                  <a:pt x="145927" y="70435"/>
                </a:lnTo>
                <a:lnTo>
                  <a:pt x="145764" y="67588"/>
                </a:lnTo>
                <a:lnTo>
                  <a:pt x="145519" y="64741"/>
                </a:lnTo>
                <a:lnTo>
                  <a:pt x="145112" y="61651"/>
                </a:lnTo>
                <a:lnTo>
                  <a:pt x="144542" y="58804"/>
                </a:lnTo>
                <a:lnTo>
                  <a:pt x="143890" y="55957"/>
                </a:lnTo>
                <a:lnTo>
                  <a:pt x="143319" y="53111"/>
                </a:lnTo>
                <a:lnTo>
                  <a:pt x="142260" y="50264"/>
                </a:lnTo>
                <a:lnTo>
                  <a:pt x="141445" y="47417"/>
                </a:lnTo>
                <a:lnTo>
                  <a:pt x="140223" y="44570"/>
                </a:lnTo>
                <a:lnTo>
                  <a:pt x="139001" y="42130"/>
                </a:lnTo>
                <a:lnTo>
                  <a:pt x="137616" y="39528"/>
                </a:lnTo>
                <a:lnTo>
                  <a:pt x="136149" y="36844"/>
                </a:lnTo>
                <a:lnTo>
                  <a:pt x="134764" y="34160"/>
                </a:lnTo>
                <a:lnTo>
                  <a:pt x="133135" y="31720"/>
                </a:lnTo>
                <a:lnTo>
                  <a:pt x="131261" y="29524"/>
                </a:lnTo>
                <a:lnTo>
                  <a:pt x="129468" y="27084"/>
                </a:lnTo>
                <a:lnTo>
                  <a:pt x="127594" y="24806"/>
                </a:lnTo>
                <a:lnTo>
                  <a:pt x="125557" y="22773"/>
                </a:lnTo>
                <a:lnTo>
                  <a:pt x="123520" y="20577"/>
                </a:lnTo>
                <a:lnTo>
                  <a:pt x="121320" y="18706"/>
                </a:lnTo>
                <a:lnTo>
                  <a:pt x="119039" y="16673"/>
                </a:lnTo>
                <a:lnTo>
                  <a:pt x="116839" y="14640"/>
                </a:lnTo>
                <a:lnTo>
                  <a:pt x="114639" y="13013"/>
                </a:lnTo>
                <a:lnTo>
                  <a:pt x="111950" y="11386"/>
                </a:lnTo>
                <a:lnTo>
                  <a:pt x="109506" y="10004"/>
                </a:lnTo>
                <a:lnTo>
                  <a:pt x="106899" y="8377"/>
                </a:lnTo>
                <a:lnTo>
                  <a:pt x="104454" y="7157"/>
                </a:lnTo>
                <a:lnTo>
                  <a:pt x="101603" y="6100"/>
                </a:lnTo>
                <a:lnTo>
                  <a:pt x="98751" y="4880"/>
                </a:lnTo>
                <a:lnTo>
                  <a:pt x="75937" y="0"/>
                </a:lnTo>
                <a:lnTo>
                  <a:pt x="72841" y="0"/>
                </a:lnTo>
                <a:lnTo>
                  <a:pt x="69826" y="0"/>
                </a:lnTo>
                <a:lnTo>
                  <a:pt x="52716" y="3090"/>
                </a:lnTo>
                <a:lnTo>
                  <a:pt x="49701" y="3904"/>
                </a:lnTo>
                <a:lnTo>
                  <a:pt x="47012" y="4880"/>
                </a:lnTo>
                <a:lnTo>
                  <a:pt x="44405" y="6100"/>
                </a:lnTo>
                <a:lnTo>
                  <a:pt x="41553" y="7157"/>
                </a:lnTo>
                <a:lnTo>
                  <a:pt x="38865" y="8377"/>
                </a:lnTo>
                <a:lnTo>
                  <a:pt x="36420" y="10004"/>
                </a:lnTo>
                <a:lnTo>
                  <a:pt x="33813" y="11386"/>
                </a:lnTo>
                <a:lnTo>
                  <a:pt x="31369" y="13013"/>
                </a:lnTo>
                <a:lnTo>
                  <a:pt x="28924" y="14640"/>
                </a:lnTo>
                <a:lnTo>
                  <a:pt x="26643" y="16673"/>
                </a:lnTo>
                <a:lnTo>
                  <a:pt x="24606" y="18706"/>
                </a:lnTo>
                <a:lnTo>
                  <a:pt x="22406" y="20577"/>
                </a:lnTo>
                <a:lnTo>
                  <a:pt x="20369" y="22773"/>
                </a:lnTo>
                <a:lnTo>
                  <a:pt x="18332" y="24806"/>
                </a:lnTo>
                <a:lnTo>
                  <a:pt x="16295" y="27084"/>
                </a:lnTo>
                <a:lnTo>
                  <a:pt x="14421" y="29524"/>
                </a:lnTo>
                <a:lnTo>
                  <a:pt x="12629" y="31720"/>
                </a:lnTo>
                <a:lnTo>
                  <a:pt x="11162" y="34160"/>
                </a:lnTo>
                <a:lnTo>
                  <a:pt x="9532" y="36844"/>
                </a:lnTo>
                <a:lnTo>
                  <a:pt x="8147" y="39528"/>
                </a:lnTo>
                <a:lnTo>
                  <a:pt x="6925" y="42130"/>
                </a:lnTo>
                <a:lnTo>
                  <a:pt x="5703" y="44570"/>
                </a:lnTo>
                <a:lnTo>
                  <a:pt x="4481" y="47417"/>
                </a:lnTo>
                <a:lnTo>
                  <a:pt x="3666" y="50264"/>
                </a:lnTo>
                <a:lnTo>
                  <a:pt x="2607" y="53111"/>
                </a:lnTo>
                <a:lnTo>
                  <a:pt x="2036" y="55957"/>
                </a:lnTo>
                <a:lnTo>
                  <a:pt x="1385" y="58804"/>
                </a:lnTo>
                <a:lnTo>
                  <a:pt x="814" y="61651"/>
                </a:lnTo>
                <a:lnTo>
                  <a:pt x="162" y="64741"/>
                </a:lnTo>
                <a:lnTo>
                  <a:pt x="0" y="67588"/>
                </a:lnTo>
                <a:lnTo>
                  <a:pt x="0" y="70435"/>
                </a:lnTo>
                <a:lnTo>
                  <a:pt x="0" y="73444"/>
                </a:lnTo>
                <a:lnTo>
                  <a:pt x="0" y="76535"/>
                </a:lnTo>
                <a:lnTo>
                  <a:pt x="0" y="79381"/>
                </a:lnTo>
                <a:lnTo>
                  <a:pt x="162" y="82391"/>
                </a:lnTo>
                <a:lnTo>
                  <a:pt x="814" y="85237"/>
                </a:lnTo>
                <a:lnTo>
                  <a:pt x="1385" y="88084"/>
                </a:lnTo>
                <a:lnTo>
                  <a:pt x="2036" y="91175"/>
                </a:lnTo>
                <a:lnTo>
                  <a:pt x="2607" y="93777"/>
                </a:lnTo>
                <a:lnTo>
                  <a:pt x="3666" y="96624"/>
                </a:lnTo>
                <a:lnTo>
                  <a:pt x="4481" y="99471"/>
                </a:lnTo>
                <a:lnTo>
                  <a:pt x="5703" y="102155"/>
                </a:lnTo>
                <a:lnTo>
                  <a:pt x="6925" y="105002"/>
                </a:lnTo>
                <a:lnTo>
                  <a:pt x="8147" y="107604"/>
                </a:lnTo>
                <a:lnTo>
                  <a:pt x="9532" y="110288"/>
                </a:lnTo>
                <a:lnTo>
                  <a:pt x="11162" y="112728"/>
                </a:lnTo>
                <a:lnTo>
                  <a:pt x="12629" y="115168"/>
                </a:lnTo>
                <a:lnTo>
                  <a:pt x="36420" y="136884"/>
                </a:lnTo>
                <a:lnTo>
                  <a:pt x="38865" y="138348"/>
                </a:lnTo>
                <a:lnTo>
                  <a:pt x="41553" y="139731"/>
                </a:lnTo>
                <a:lnTo>
                  <a:pt x="44405" y="140951"/>
                </a:lnTo>
                <a:lnTo>
                  <a:pt x="47012" y="142171"/>
                </a:lnTo>
                <a:lnTo>
                  <a:pt x="49701" y="142984"/>
                </a:lnTo>
                <a:lnTo>
                  <a:pt x="52716" y="144042"/>
                </a:lnTo>
                <a:lnTo>
                  <a:pt x="55405" y="144611"/>
                </a:lnTo>
                <a:lnTo>
                  <a:pt x="58175" y="145262"/>
                </a:lnTo>
                <a:lnTo>
                  <a:pt x="61271" y="145831"/>
                </a:lnTo>
                <a:lnTo>
                  <a:pt x="64123" y="146482"/>
                </a:lnTo>
                <a:lnTo>
                  <a:pt x="67137" y="146645"/>
                </a:lnTo>
                <a:lnTo>
                  <a:pt x="69826" y="146889"/>
                </a:lnTo>
                <a:lnTo>
                  <a:pt x="72841" y="146889"/>
                </a:lnTo>
                <a:lnTo>
                  <a:pt x="75937" y="146889"/>
                </a:lnTo>
                <a:lnTo>
                  <a:pt x="78789" y="146645"/>
                </a:lnTo>
                <a:lnTo>
                  <a:pt x="81803" y="146482"/>
                </a:lnTo>
                <a:lnTo>
                  <a:pt x="84655" y="145831"/>
                </a:lnTo>
                <a:lnTo>
                  <a:pt x="87507" y="145262"/>
                </a:lnTo>
                <a:lnTo>
                  <a:pt x="90359" y="144611"/>
                </a:lnTo>
                <a:lnTo>
                  <a:pt x="93210" y="144042"/>
                </a:lnTo>
                <a:lnTo>
                  <a:pt x="96062" y="142984"/>
                </a:lnTo>
                <a:lnTo>
                  <a:pt x="98751" y="142171"/>
                </a:lnTo>
                <a:lnTo>
                  <a:pt x="101603" y="140951"/>
                </a:lnTo>
                <a:lnTo>
                  <a:pt x="104454" y="139731"/>
                </a:lnTo>
                <a:lnTo>
                  <a:pt x="106899" y="138348"/>
                </a:lnTo>
                <a:lnTo>
                  <a:pt x="109506" y="136884"/>
                </a:lnTo>
                <a:lnTo>
                  <a:pt x="111950" y="135502"/>
                </a:lnTo>
                <a:lnTo>
                  <a:pt x="114639" y="133875"/>
                </a:lnTo>
                <a:lnTo>
                  <a:pt x="116839" y="132004"/>
                </a:lnTo>
                <a:lnTo>
                  <a:pt x="119039" y="130215"/>
                </a:lnTo>
                <a:lnTo>
                  <a:pt x="140223" y="102155"/>
                </a:lnTo>
                <a:lnTo>
                  <a:pt x="141445" y="99471"/>
                </a:lnTo>
                <a:lnTo>
                  <a:pt x="142260" y="96624"/>
                </a:lnTo>
                <a:lnTo>
                  <a:pt x="143319" y="93777"/>
                </a:lnTo>
                <a:lnTo>
                  <a:pt x="143890" y="91175"/>
                </a:lnTo>
                <a:lnTo>
                  <a:pt x="145927" y="76535"/>
                </a:lnTo>
                <a:lnTo>
                  <a:pt x="145927" y="7344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193953" y="4972171"/>
            <a:ext cx="0" cy="118110"/>
          </a:xfrm>
          <a:custGeom>
            <a:avLst/>
            <a:gdLst/>
            <a:ahLst/>
            <a:cxnLst/>
            <a:rect l="l" t="t" r="r" b="b"/>
            <a:pathLst>
              <a:path h="118110">
                <a:moveTo>
                  <a:pt x="0" y="0"/>
                </a:moveTo>
                <a:lnTo>
                  <a:pt x="0" y="1179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563619" y="4972171"/>
            <a:ext cx="0" cy="118110"/>
          </a:xfrm>
          <a:custGeom>
            <a:avLst/>
            <a:gdLst/>
            <a:ahLst/>
            <a:cxnLst/>
            <a:rect l="l" t="t" r="r" b="b"/>
            <a:pathLst>
              <a:path h="118110">
                <a:moveTo>
                  <a:pt x="0" y="0"/>
                </a:moveTo>
                <a:lnTo>
                  <a:pt x="0" y="1179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193953" y="506837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4">
                <a:moveTo>
                  <a:pt x="0" y="0"/>
                </a:moveTo>
                <a:lnTo>
                  <a:pt x="0" y="1643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193953" y="4972171"/>
            <a:ext cx="0" cy="118110"/>
          </a:xfrm>
          <a:custGeom>
            <a:avLst/>
            <a:gdLst/>
            <a:ahLst/>
            <a:cxnLst/>
            <a:rect l="l" t="t" r="r" b="b"/>
            <a:pathLst>
              <a:path h="118110">
                <a:moveTo>
                  <a:pt x="0" y="0"/>
                </a:moveTo>
                <a:lnTo>
                  <a:pt x="0" y="1179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563619" y="4972171"/>
            <a:ext cx="0" cy="118110"/>
          </a:xfrm>
          <a:custGeom>
            <a:avLst/>
            <a:gdLst/>
            <a:ahLst/>
            <a:cxnLst/>
            <a:rect l="l" t="t" r="r" b="b"/>
            <a:pathLst>
              <a:path h="118110">
                <a:moveTo>
                  <a:pt x="0" y="0"/>
                </a:moveTo>
                <a:lnTo>
                  <a:pt x="0" y="1179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563619" y="4964436"/>
            <a:ext cx="0" cy="43815"/>
          </a:xfrm>
          <a:custGeom>
            <a:avLst/>
            <a:gdLst/>
            <a:ahLst/>
            <a:cxnLst/>
            <a:rect l="l" t="t" r="r" b="b"/>
            <a:pathLst>
              <a:path h="43814">
                <a:moveTo>
                  <a:pt x="0" y="435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193953" y="4964436"/>
            <a:ext cx="0" cy="43815"/>
          </a:xfrm>
          <a:custGeom>
            <a:avLst/>
            <a:gdLst/>
            <a:ahLst/>
            <a:cxnLst/>
            <a:rect l="l" t="t" r="r" b="b"/>
            <a:pathLst>
              <a:path h="43814">
                <a:moveTo>
                  <a:pt x="0" y="435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630187" y="5030942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>
                <a:moveTo>
                  <a:pt x="0" y="0"/>
                </a:moveTo>
                <a:lnTo>
                  <a:pt x="6656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060818" y="5030942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>
                <a:moveTo>
                  <a:pt x="6640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559545" y="5015896"/>
            <a:ext cx="66675" cy="22225"/>
          </a:xfrm>
          <a:custGeom>
            <a:avLst/>
            <a:gdLst/>
            <a:ahLst/>
            <a:cxnLst/>
            <a:rect l="l" t="t" r="r" b="b"/>
            <a:pathLst>
              <a:path w="66675" h="22225">
                <a:moveTo>
                  <a:pt x="66567" y="0"/>
                </a:moveTo>
                <a:lnTo>
                  <a:pt x="0" y="10980"/>
                </a:lnTo>
                <a:lnTo>
                  <a:pt x="66567" y="22171"/>
                </a:lnTo>
                <a:lnTo>
                  <a:pt x="665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563619" y="5019962"/>
            <a:ext cx="66675" cy="22225"/>
          </a:xfrm>
          <a:custGeom>
            <a:avLst/>
            <a:gdLst/>
            <a:ahLst/>
            <a:cxnLst/>
            <a:rect l="l" t="t" r="r" b="b"/>
            <a:pathLst>
              <a:path w="66675" h="22225">
                <a:moveTo>
                  <a:pt x="66567" y="0"/>
                </a:moveTo>
                <a:lnTo>
                  <a:pt x="66567" y="22171"/>
                </a:lnTo>
                <a:lnTo>
                  <a:pt x="0" y="10980"/>
                </a:lnTo>
                <a:lnTo>
                  <a:pt x="6656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2123149" y="5015896"/>
            <a:ext cx="67310" cy="22225"/>
          </a:xfrm>
          <a:custGeom>
            <a:avLst/>
            <a:gdLst/>
            <a:ahLst/>
            <a:cxnLst/>
            <a:rect l="l" t="t" r="r" b="b"/>
            <a:pathLst>
              <a:path w="67310" h="22225">
                <a:moveTo>
                  <a:pt x="0" y="0"/>
                </a:moveTo>
                <a:lnTo>
                  <a:pt x="0" y="22171"/>
                </a:lnTo>
                <a:lnTo>
                  <a:pt x="66730" y="109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2127223" y="5019962"/>
            <a:ext cx="67310" cy="22225"/>
          </a:xfrm>
          <a:custGeom>
            <a:avLst/>
            <a:gdLst/>
            <a:ahLst/>
            <a:cxnLst/>
            <a:rect l="l" t="t" r="r" b="b"/>
            <a:pathLst>
              <a:path w="67310" h="22225">
                <a:moveTo>
                  <a:pt x="0" y="0"/>
                </a:moveTo>
                <a:lnTo>
                  <a:pt x="0" y="22171"/>
                </a:lnTo>
                <a:lnTo>
                  <a:pt x="66730" y="1098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301260" y="4997791"/>
            <a:ext cx="11430" cy="67310"/>
          </a:xfrm>
          <a:custGeom>
            <a:avLst/>
            <a:gdLst/>
            <a:ahLst/>
            <a:cxnLst/>
            <a:rect l="l" t="t" r="r" b="b"/>
            <a:pathLst>
              <a:path w="11430" h="67310">
                <a:moveTo>
                  <a:pt x="0" y="11191"/>
                </a:moveTo>
                <a:lnTo>
                  <a:pt x="10999" y="0"/>
                </a:lnTo>
                <a:lnTo>
                  <a:pt x="10999" y="667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2301260" y="5064501"/>
            <a:ext cx="22225" cy="0"/>
          </a:xfrm>
          <a:custGeom>
            <a:avLst/>
            <a:gdLst/>
            <a:ahLst/>
            <a:cxnLst/>
            <a:rect l="l" t="t" r="r" b="b"/>
            <a:pathLst>
              <a:path w="22225">
                <a:moveTo>
                  <a:pt x="0" y="0"/>
                </a:moveTo>
                <a:lnTo>
                  <a:pt x="2216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2345421" y="5053317"/>
            <a:ext cx="0" cy="11430"/>
          </a:xfrm>
          <a:custGeom>
            <a:avLst/>
            <a:gdLst/>
            <a:ahLst/>
            <a:cxnLst/>
            <a:rect l="l" t="t" r="r" b="b"/>
            <a:pathLst>
              <a:path h="11429">
                <a:moveTo>
                  <a:pt x="0" y="111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2367583" y="499779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5" h="67310">
                <a:moveTo>
                  <a:pt x="11243" y="66710"/>
                </a:moveTo>
                <a:lnTo>
                  <a:pt x="0" y="55526"/>
                </a:lnTo>
                <a:lnTo>
                  <a:pt x="0" y="11191"/>
                </a:lnTo>
                <a:lnTo>
                  <a:pt x="11243" y="0"/>
                </a:lnTo>
                <a:lnTo>
                  <a:pt x="22162" y="0"/>
                </a:lnTo>
                <a:lnTo>
                  <a:pt x="33406" y="11191"/>
                </a:lnTo>
                <a:lnTo>
                  <a:pt x="33406" y="55526"/>
                </a:lnTo>
                <a:lnTo>
                  <a:pt x="22162" y="66710"/>
                </a:lnTo>
                <a:lnTo>
                  <a:pt x="11243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2423151" y="499779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5" h="67310">
                <a:moveTo>
                  <a:pt x="11243" y="66710"/>
                </a:moveTo>
                <a:lnTo>
                  <a:pt x="0" y="55526"/>
                </a:lnTo>
                <a:lnTo>
                  <a:pt x="0" y="11191"/>
                </a:lnTo>
                <a:lnTo>
                  <a:pt x="11243" y="0"/>
                </a:lnTo>
                <a:lnTo>
                  <a:pt x="21999" y="0"/>
                </a:lnTo>
                <a:lnTo>
                  <a:pt x="33161" y="11191"/>
                </a:lnTo>
                <a:lnTo>
                  <a:pt x="33161" y="55526"/>
                </a:lnTo>
                <a:lnTo>
                  <a:pt x="21999" y="66710"/>
                </a:lnTo>
                <a:lnTo>
                  <a:pt x="11243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2193953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2933448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2260358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7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2685592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18137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2189879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404" y="0"/>
                </a:moveTo>
                <a:lnTo>
                  <a:pt x="0" y="11183"/>
                </a:lnTo>
                <a:lnTo>
                  <a:pt x="66404" y="22366"/>
                </a:lnTo>
                <a:lnTo>
                  <a:pt x="664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2193953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404" y="0"/>
                </a:moveTo>
                <a:lnTo>
                  <a:pt x="66404" y="22366"/>
                </a:lnTo>
                <a:lnTo>
                  <a:pt x="0" y="11183"/>
                </a:lnTo>
                <a:lnTo>
                  <a:pt x="6640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2862888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486" y="1118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2866962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486" y="1118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2474890" y="5117181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44324" y="44335"/>
                </a:moveTo>
                <a:lnTo>
                  <a:pt x="0" y="44335"/>
                </a:lnTo>
                <a:lnTo>
                  <a:pt x="33324" y="0"/>
                </a:lnTo>
                <a:lnTo>
                  <a:pt x="33324" y="667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2541457" y="5172707"/>
            <a:ext cx="0" cy="11430"/>
          </a:xfrm>
          <a:custGeom>
            <a:avLst/>
            <a:gdLst/>
            <a:ahLst/>
            <a:cxnLst/>
            <a:rect l="l" t="t" r="r" b="b"/>
            <a:pathLst>
              <a:path h="11429">
                <a:moveTo>
                  <a:pt x="0" y="111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2563619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5" h="67310">
                <a:moveTo>
                  <a:pt x="10999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0999" y="0"/>
                </a:lnTo>
                <a:lnTo>
                  <a:pt x="22162" y="0"/>
                </a:lnTo>
                <a:lnTo>
                  <a:pt x="33161" y="11183"/>
                </a:lnTo>
                <a:lnTo>
                  <a:pt x="33161" y="55526"/>
                </a:lnTo>
                <a:lnTo>
                  <a:pt x="22162" y="66710"/>
                </a:lnTo>
                <a:lnTo>
                  <a:pt x="10999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2619187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5" h="67310">
                <a:moveTo>
                  <a:pt x="10999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0999" y="0"/>
                </a:lnTo>
                <a:lnTo>
                  <a:pt x="22162" y="0"/>
                </a:lnTo>
                <a:lnTo>
                  <a:pt x="33161" y="11183"/>
                </a:lnTo>
                <a:lnTo>
                  <a:pt x="33161" y="55526"/>
                </a:lnTo>
                <a:lnTo>
                  <a:pt x="22162" y="66710"/>
                </a:lnTo>
                <a:lnTo>
                  <a:pt x="10999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2933448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3672780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2999853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7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3425250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18120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2929374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404" y="0"/>
                </a:moveTo>
                <a:lnTo>
                  <a:pt x="0" y="11183"/>
                </a:lnTo>
                <a:lnTo>
                  <a:pt x="66404" y="22366"/>
                </a:lnTo>
                <a:lnTo>
                  <a:pt x="664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2933448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404" y="0"/>
                </a:moveTo>
                <a:lnTo>
                  <a:pt x="66404" y="22366"/>
                </a:lnTo>
                <a:lnTo>
                  <a:pt x="0" y="11183"/>
                </a:lnTo>
                <a:lnTo>
                  <a:pt x="6640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3602383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323" y="1118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3606457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323" y="1118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3214629" y="5117181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44161" y="44335"/>
                </a:moveTo>
                <a:lnTo>
                  <a:pt x="0" y="44335"/>
                </a:lnTo>
                <a:lnTo>
                  <a:pt x="32917" y="0"/>
                </a:lnTo>
                <a:lnTo>
                  <a:pt x="32917" y="667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3280952" y="5172707"/>
            <a:ext cx="0" cy="11430"/>
          </a:xfrm>
          <a:custGeom>
            <a:avLst/>
            <a:gdLst/>
            <a:ahLst/>
            <a:cxnLst/>
            <a:rect l="l" t="t" r="r" b="b"/>
            <a:pathLst>
              <a:path h="11429">
                <a:moveTo>
                  <a:pt x="0" y="111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3303114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1243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1243" y="0"/>
                </a:lnTo>
                <a:lnTo>
                  <a:pt x="22243" y="0"/>
                </a:lnTo>
                <a:lnTo>
                  <a:pt x="33243" y="11183"/>
                </a:lnTo>
                <a:lnTo>
                  <a:pt x="33243" y="55526"/>
                </a:lnTo>
                <a:lnTo>
                  <a:pt x="22243" y="66710"/>
                </a:lnTo>
                <a:lnTo>
                  <a:pt x="11243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3358519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1162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1162" y="0"/>
                </a:lnTo>
                <a:lnTo>
                  <a:pt x="22162" y="0"/>
                </a:lnTo>
                <a:lnTo>
                  <a:pt x="33406" y="11183"/>
                </a:lnTo>
                <a:lnTo>
                  <a:pt x="33406" y="55526"/>
                </a:lnTo>
                <a:lnTo>
                  <a:pt x="22162" y="66710"/>
                </a:lnTo>
                <a:lnTo>
                  <a:pt x="11162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3672780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4412520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3739592" y="5150332"/>
            <a:ext cx="180975" cy="0"/>
          </a:xfrm>
          <a:custGeom>
            <a:avLst/>
            <a:gdLst/>
            <a:ahLst/>
            <a:cxnLst/>
            <a:rect l="l" t="t" r="r" b="b"/>
            <a:pathLst>
              <a:path w="180975">
                <a:moveTo>
                  <a:pt x="0" y="0"/>
                </a:moveTo>
                <a:lnTo>
                  <a:pt x="18096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4164582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18120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3668707" y="5135083"/>
            <a:ext cx="67310" cy="22860"/>
          </a:xfrm>
          <a:custGeom>
            <a:avLst/>
            <a:gdLst/>
            <a:ahLst/>
            <a:cxnLst/>
            <a:rect l="l" t="t" r="r" b="b"/>
            <a:pathLst>
              <a:path w="67310" h="22860">
                <a:moveTo>
                  <a:pt x="66812" y="0"/>
                </a:moveTo>
                <a:lnTo>
                  <a:pt x="0" y="11183"/>
                </a:lnTo>
                <a:lnTo>
                  <a:pt x="66812" y="22366"/>
                </a:lnTo>
                <a:lnTo>
                  <a:pt x="66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3672780" y="5139149"/>
            <a:ext cx="67310" cy="22860"/>
          </a:xfrm>
          <a:custGeom>
            <a:avLst/>
            <a:gdLst/>
            <a:ahLst/>
            <a:cxnLst/>
            <a:rect l="l" t="t" r="r" b="b"/>
            <a:pathLst>
              <a:path w="67310" h="22860">
                <a:moveTo>
                  <a:pt x="66812" y="0"/>
                </a:moveTo>
                <a:lnTo>
                  <a:pt x="66812" y="22366"/>
                </a:lnTo>
                <a:lnTo>
                  <a:pt x="0" y="11183"/>
                </a:lnTo>
                <a:lnTo>
                  <a:pt x="6681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4341715" y="5135083"/>
            <a:ext cx="67310" cy="22860"/>
          </a:xfrm>
          <a:custGeom>
            <a:avLst/>
            <a:gdLst/>
            <a:ahLst/>
            <a:cxnLst/>
            <a:rect l="l" t="t" r="r" b="b"/>
            <a:pathLst>
              <a:path w="67310" h="22860">
                <a:moveTo>
                  <a:pt x="0" y="0"/>
                </a:moveTo>
                <a:lnTo>
                  <a:pt x="0" y="22366"/>
                </a:lnTo>
                <a:lnTo>
                  <a:pt x="66730" y="1118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4345789" y="5139149"/>
            <a:ext cx="67310" cy="22860"/>
          </a:xfrm>
          <a:custGeom>
            <a:avLst/>
            <a:gdLst/>
            <a:ahLst/>
            <a:cxnLst/>
            <a:rect l="l" t="t" r="r" b="b"/>
            <a:pathLst>
              <a:path w="67310" h="22860">
                <a:moveTo>
                  <a:pt x="0" y="0"/>
                </a:moveTo>
                <a:lnTo>
                  <a:pt x="0" y="22366"/>
                </a:lnTo>
                <a:lnTo>
                  <a:pt x="66730" y="1118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3953879" y="5117181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44405" y="44335"/>
                </a:moveTo>
                <a:lnTo>
                  <a:pt x="0" y="44335"/>
                </a:lnTo>
                <a:lnTo>
                  <a:pt x="33406" y="0"/>
                </a:lnTo>
                <a:lnTo>
                  <a:pt x="33406" y="667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4020447" y="5172707"/>
            <a:ext cx="0" cy="11430"/>
          </a:xfrm>
          <a:custGeom>
            <a:avLst/>
            <a:gdLst/>
            <a:ahLst/>
            <a:cxnLst/>
            <a:rect l="l" t="t" r="r" b="b"/>
            <a:pathLst>
              <a:path h="11429">
                <a:moveTo>
                  <a:pt x="0" y="111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4042691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0999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0999" y="0"/>
                </a:lnTo>
                <a:lnTo>
                  <a:pt x="22162" y="0"/>
                </a:lnTo>
                <a:lnTo>
                  <a:pt x="33324" y="11183"/>
                </a:lnTo>
                <a:lnTo>
                  <a:pt x="33324" y="55526"/>
                </a:lnTo>
                <a:lnTo>
                  <a:pt x="22162" y="66710"/>
                </a:lnTo>
                <a:lnTo>
                  <a:pt x="10999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4098259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0999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0999" y="0"/>
                </a:lnTo>
                <a:lnTo>
                  <a:pt x="21999" y="0"/>
                </a:lnTo>
                <a:lnTo>
                  <a:pt x="33161" y="11183"/>
                </a:lnTo>
                <a:lnTo>
                  <a:pt x="33161" y="55526"/>
                </a:lnTo>
                <a:lnTo>
                  <a:pt x="21999" y="66710"/>
                </a:lnTo>
                <a:lnTo>
                  <a:pt x="10999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4412520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5151852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4478924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12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4904158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18137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4408446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404" y="0"/>
                </a:moveTo>
                <a:lnTo>
                  <a:pt x="0" y="11183"/>
                </a:lnTo>
                <a:lnTo>
                  <a:pt x="66404" y="22366"/>
                </a:lnTo>
                <a:lnTo>
                  <a:pt x="664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4412520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404" y="0"/>
                </a:moveTo>
                <a:lnTo>
                  <a:pt x="66404" y="22366"/>
                </a:lnTo>
                <a:lnTo>
                  <a:pt x="0" y="11183"/>
                </a:lnTo>
                <a:lnTo>
                  <a:pt x="6640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081455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323" y="1118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5085529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323" y="1118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4693456" y="5117181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44324" y="44335"/>
                </a:moveTo>
                <a:lnTo>
                  <a:pt x="0" y="44335"/>
                </a:lnTo>
                <a:lnTo>
                  <a:pt x="33406" y="0"/>
                </a:lnTo>
                <a:lnTo>
                  <a:pt x="33406" y="667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4760024" y="5172707"/>
            <a:ext cx="0" cy="11430"/>
          </a:xfrm>
          <a:custGeom>
            <a:avLst/>
            <a:gdLst/>
            <a:ahLst/>
            <a:cxnLst/>
            <a:rect l="l" t="t" r="r" b="b"/>
            <a:pathLst>
              <a:path h="11429">
                <a:moveTo>
                  <a:pt x="0" y="111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4782186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0999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0999" y="0"/>
                </a:lnTo>
                <a:lnTo>
                  <a:pt x="22162" y="0"/>
                </a:lnTo>
                <a:lnTo>
                  <a:pt x="33161" y="11183"/>
                </a:lnTo>
                <a:lnTo>
                  <a:pt x="33161" y="55526"/>
                </a:lnTo>
                <a:lnTo>
                  <a:pt x="22162" y="66710"/>
                </a:lnTo>
                <a:lnTo>
                  <a:pt x="10999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4837591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1162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1162" y="0"/>
                </a:lnTo>
                <a:lnTo>
                  <a:pt x="22324" y="0"/>
                </a:lnTo>
                <a:lnTo>
                  <a:pt x="33324" y="11183"/>
                </a:lnTo>
                <a:lnTo>
                  <a:pt x="33324" y="55526"/>
                </a:lnTo>
                <a:lnTo>
                  <a:pt x="22324" y="66710"/>
                </a:lnTo>
                <a:lnTo>
                  <a:pt x="11162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5151852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5891347" y="5119214"/>
            <a:ext cx="0" cy="98425"/>
          </a:xfrm>
          <a:custGeom>
            <a:avLst/>
            <a:gdLst/>
            <a:ahLst/>
            <a:cxnLst/>
            <a:rect l="l" t="t" r="r" b="b"/>
            <a:pathLst>
              <a:path h="98425">
                <a:moveTo>
                  <a:pt x="0" y="0"/>
                </a:moveTo>
                <a:lnTo>
                  <a:pt x="0" y="980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5218419" y="515033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7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5643816" y="5150332"/>
            <a:ext cx="180975" cy="0"/>
          </a:xfrm>
          <a:custGeom>
            <a:avLst/>
            <a:gdLst/>
            <a:ahLst/>
            <a:cxnLst/>
            <a:rect l="l" t="t" r="r" b="b"/>
            <a:pathLst>
              <a:path w="180975">
                <a:moveTo>
                  <a:pt x="18096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5147778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567" y="0"/>
                </a:moveTo>
                <a:lnTo>
                  <a:pt x="0" y="11183"/>
                </a:lnTo>
                <a:lnTo>
                  <a:pt x="66567" y="22366"/>
                </a:lnTo>
                <a:lnTo>
                  <a:pt x="665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5151852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66567" y="0"/>
                </a:moveTo>
                <a:lnTo>
                  <a:pt x="66567" y="22366"/>
                </a:lnTo>
                <a:lnTo>
                  <a:pt x="0" y="11183"/>
                </a:lnTo>
                <a:lnTo>
                  <a:pt x="6656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5820705" y="5135083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567" y="1118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5824779" y="5139149"/>
            <a:ext cx="66675" cy="22860"/>
          </a:xfrm>
          <a:custGeom>
            <a:avLst/>
            <a:gdLst/>
            <a:ahLst/>
            <a:cxnLst/>
            <a:rect l="l" t="t" r="r" b="b"/>
            <a:pathLst>
              <a:path w="66675" h="22860">
                <a:moveTo>
                  <a:pt x="0" y="0"/>
                </a:moveTo>
                <a:lnTo>
                  <a:pt x="0" y="22366"/>
                </a:lnTo>
                <a:lnTo>
                  <a:pt x="66567" y="11183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5432951" y="5117181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44405" y="44335"/>
                </a:moveTo>
                <a:lnTo>
                  <a:pt x="0" y="44335"/>
                </a:lnTo>
                <a:lnTo>
                  <a:pt x="33161" y="0"/>
                </a:lnTo>
                <a:lnTo>
                  <a:pt x="33161" y="667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5499519" y="5172707"/>
            <a:ext cx="0" cy="11430"/>
          </a:xfrm>
          <a:custGeom>
            <a:avLst/>
            <a:gdLst/>
            <a:ahLst/>
            <a:cxnLst/>
            <a:rect l="l" t="t" r="r" b="b"/>
            <a:pathLst>
              <a:path h="11429">
                <a:moveTo>
                  <a:pt x="0" y="111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5521681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1243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1243" y="0"/>
                </a:lnTo>
                <a:lnTo>
                  <a:pt x="22243" y="0"/>
                </a:lnTo>
                <a:lnTo>
                  <a:pt x="33243" y="11183"/>
                </a:lnTo>
                <a:lnTo>
                  <a:pt x="33243" y="55526"/>
                </a:lnTo>
                <a:lnTo>
                  <a:pt x="22243" y="66710"/>
                </a:lnTo>
                <a:lnTo>
                  <a:pt x="11243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5577086" y="5117181"/>
            <a:ext cx="33655" cy="67310"/>
          </a:xfrm>
          <a:custGeom>
            <a:avLst/>
            <a:gdLst/>
            <a:ahLst/>
            <a:cxnLst/>
            <a:rect l="l" t="t" r="r" b="b"/>
            <a:pathLst>
              <a:path w="33654" h="67310">
                <a:moveTo>
                  <a:pt x="11162" y="66710"/>
                </a:moveTo>
                <a:lnTo>
                  <a:pt x="0" y="55526"/>
                </a:lnTo>
                <a:lnTo>
                  <a:pt x="0" y="11183"/>
                </a:lnTo>
                <a:lnTo>
                  <a:pt x="11162" y="0"/>
                </a:lnTo>
                <a:lnTo>
                  <a:pt x="22162" y="0"/>
                </a:lnTo>
                <a:lnTo>
                  <a:pt x="33406" y="11183"/>
                </a:lnTo>
                <a:lnTo>
                  <a:pt x="33406" y="55526"/>
                </a:lnTo>
                <a:lnTo>
                  <a:pt x="22162" y="66710"/>
                </a:lnTo>
                <a:lnTo>
                  <a:pt x="11162" y="66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 txBox="1"/>
          <p:nvPr/>
        </p:nvSpPr>
        <p:spPr>
          <a:xfrm>
            <a:off x="5466042" y="4820243"/>
            <a:ext cx="10033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latin typeface="Tahoma"/>
                <a:cs typeface="Tahoma"/>
              </a:rPr>
              <a:t>a'</a:t>
            </a:r>
            <a:endParaRPr sz="800">
              <a:latin typeface="Tahoma"/>
              <a:cs typeface="Tahoma"/>
            </a:endParaRPr>
          </a:p>
        </p:txBody>
      </p:sp>
      <p:sp>
        <p:nvSpPr>
          <p:cNvPr id="326" name="object 326"/>
          <p:cNvSpPr/>
          <p:nvPr/>
        </p:nvSpPr>
        <p:spPr>
          <a:xfrm>
            <a:off x="5336644" y="2953390"/>
            <a:ext cx="185420" cy="186055"/>
          </a:xfrm>
          <a:custGeom>
            <a:avLst/>
            <a:gdLst/>
            <a:ahLst/>
            <a:cxnLst/>
            <a:rect l="l" t="t" r="r" b="b"/>
            <a:pathLst>
              <a:path w="185420" h="186055">
                <a:moveTo>
                  <a:pt x="185036" y="0"/>
                </a:moveTo>
                <a:lnTo>
                  <a:pt x="0" y="18544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5336644" y="3324517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171266" y="17145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5336644" y="3138832"/>
            <a:ext cx="0" cy="186055"/>
          </a:xfrm>
          <a:custGeom>
            <a:avLst/>
            <a:gdLst/>
            <a:ahLst/>
            <a:cxnLst/>
            <a:rect l="l" t="t" r="r" b="b"/>
            <a:pathLst>
              <a:path h="186054">
                <a:moveTo>
                  <a:pt x="0" y="18568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5521681" y="2953390"/>
            <a:ext cx="185420" cy="186055"/>
          </a:xfrm>
          <a:custGeom>
            <a:avLst/>
            <a:gdLst/>
            <a:ahLst/>
            <a:cxnLst/>
            <a:rect l="l" t="t" r="r" b="b"/>
            <a:pathLst>
              <a:path w="185420" h="186055">
                <a:moveTo>
                  <a:pt x="0" y="0"/>
                </a:moveTo>
                <a:lnTo>
                  <a:pt x="184873" y="18544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5535532" y="3324517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5706555" y="3138832"/>
            <a:ext cx="0" cy="186055"/>
          </a:xfrm>
          <a:custGeom>
            <a:avLst/>
            <a:gdLst/>
            <a:ahLst/>
            <a:cxnLst/>
            <a:rect l="l" t="t" r="r" b="b"/>
            <a:pathLst>
              <a:path h="186054">
                <a:moveTo>
                  <a:pt x="0" y="18568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5336644" y="4272545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5336644" y="4288974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5336644" y="4305485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5336644" y="4321752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5336644" y="4338181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5535532" y="4288161"/>
            <a:ext cx="22860" cy="22225"/>
          </a:xfrm>
          <a:custGeom>
            <a:avLst/>
            <a:gdLst/>
            <a:ahLst/>
            <a:cxnLst/>
            <a:rect l="l" t="t" r="r" b="b"/>
            <a:pathLst>
              <a:path w="22860" h="22225">
                <a:moveTo>
                  <a:pt x="0" y="22204"/>
                </a:moveTo>
                <a:lnTo>
                  <a:pt x="2224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5336644" y="4354692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5535532" y="4296294"/>
            <a:ext cx="30480" cy="31115"/>
          </a:xfrm>
          <a:custGeom>
            <a:avLst/>
            <a:gdLst/>
            <a:ahLst/>
            <a:cxnLst/>
            <a:rect l="l" t="t" r="r" b="b"/>
            <a:pathLst>
              <a:path w="30479" h="31114">
                <a:moveTo>
                  <a:pt x="0" y="30500"/>
                </a:moveTo>
                <a:lnTo>
                  <a:pt x="303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5336644" y="4370959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5535532" y="4304672"/>
            <a:ext cx="38735" cy="38735"/>
          </a:xfrm>
          <a:custGeom>
            <a:avLst/>
            <a:gdLst/>
            <a:ahLst/>
            <a:cxnLst/>
            <a:rect l="l" t="t" r="r" b="b"/>
            <a:pathLst>
              <a:path w="38735" h="38735">
                <a:moveTo>
                  <a:pt x="0" y="38389"/>
                </a:moveTo>
                <a:lnTo>
                  <a:pt x="385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5336644" y="4387469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5535532" y="4312805"/>
            <a:ext cx="46990" cy="46990"/>
          </a:xfrm>
          <a:custGeom>
            <a:avLst/>
            <a:gdLst/>
            <a:ahLst/>
            <a:cxnLst/>
            <a:rect l="l" t="t" r="r" b="b"/>
            <a:pathLst>
              <a:path w="46989" h="46989">
                <a:moveTo>
                  <a:pt x="0" y="46766"/>
                </a:moveTo>
                <a:lnTo>
                  <a:pt x="466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5336644" y="4403736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5535532" y="4320938"/>
            <a:ext cx="55244" cy="55244"/>
          </a:xfrm>
          <a:custGeom>
            <a:avLst/>
            <a:gdLst/>
            <a:ahLst/>
            <a:cxnLst/>
            <a:rect l="l" t="t" r="r" b="b"/>
            <a:pathLst>
              <a:path w="55245" h="55245">
                <a:moveTo>
                  <a:pt x="0" y="55144"/>
                </a:moveTo>
                <a:lnTo>
                  <a:pt x="5475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5336644" y="4420166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95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5535532" y="4329072"/>
            <a:ext cx="63500" cy="63500"/>
          </a:xfrm>
          <a:custGeom>
            <a:avLst/>
            <a:gdLst/>
            <a:ahLst/>
            <a:cxnLst/>
            <a:rect l="l" t="t" r="r" b="b"/>
            <a:pathLst>
              <a:path w="63500" h="63500">
                <a:moveTo>
                  <a:pt x="0" y="63277"/>
                </a:moveTo>
                <a:lnTo>
                  <a:pt x="631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5336644" y="4436676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14"/>
                </a:moveTo>
                <a:lnTo>
                  <a:pt x="1712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5535532" y="4337368"/>
            <a:ext cx="71755" cy="71755"/>
          </a:xfrm>
          <a:custGeom>
            <a:avLst/>
            <a:gdLst/>
            <a:ahLst/>
            <a:cxnLst/>
            <a:rect l="l" t="t" r="r" b="b"/>
            <a:pathLst>
              <a:path w="71754" h="71754">
                <a:moveTo>
                  <a:pt x="0" y="71411"/>
                </a:moveTo>
                <a:lnTo>
                  <a:pt x="712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5337459" y="4452943"/>
            <a:ext cx="170815" cy="170815"/>
          </a:xfrm>
          <a:custGeom>
            <a:avLst/>
            <a:gdLst/>
            <a:ahLst/>
            <a:cxnLst/>
            <a:rect l="l" t="t" r="r" b="b"/>
            <a:pathLst>
              <a:path w="170814" h="170814">
                <a:moveTo>
                  <a:pt x="0" y="170801"/>
                </a:moveTo>
                <a:lnTo>
                  <a:pt x="17045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5535532" y="4345501"/>
            <a:ext cx="80010" cy="80010"/>
          </a:xfrm>
          <a:custGeom>
            <a:avLst/>
            <a:gdLst/>
            <a:ahLst/>
            <a:cxnLst/>
            <a:rect l="l" t="t" r="r" b="b"/>
            <a:pathLst>
              <a:path w="80010" h="80010">
                <a:moveTo>
                  <a:pt x="0" y="79544"/>
                </a:moveTo>
                <a:lnTo>
                  <a:pt x="7944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5345607" y="4469373"/>
            <a:ext cx="162560" cy="162560"/>
          </a:xfrm>
          <a:custGeom>
            <a:avLst/>
            <a:gdLst/>
            <a:ahLst/>
            <a:cxnLst/>
            <a:rect l="l" t="t" r="r" b="b"/>
            <a:pathLst>
              <a:path w="162560" h="162560">
                <a:moveTo>
                  <a:pt x="0" y="162505"/>
                </a:moveTo>
                <a:lnTo>
                  <a:pt x="1623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5535532" y="4353879"/>
            <a:ext cx="87630" cy="88265"/>
          </a:xfrm>
          <a:custGeom>
            <a:avLst/>
            <a:gdLst/>
            <a:ahLst/>
            <a:cxnLst/>
            <a:rect l="l" t="t" r="r" b="b"/>
            <a:pathLst>
              <a:path w="87629" h="88264">
                <a:moveTo>
                  <a:pt x="0" y="87677"/>
                </a:moveTo>
                <a:lnTo>
                  <a:pt x="875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5353999" y="4485883"/>
            <a:ext cx="154305" cy="154940"/>
          </a:xfrm>
          <a:custGeom>
            <a:avLst/>
            <a:gdLst/>
            <a:ahLst/>
            <a:cxnLst/>
            <a:rect l="l" t="t" r="r" b="b"/>
            <a:pathLst>
              <a:path w="154304" h="154939">
                <a:moveTo>
                  <a:pt x="0" y="154534"/>
                </a:moveTo>
                <a:lnTo>
                  <a:pt x="1539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5535532" y="4362012"/>
            <a:ext cx="95885" cy="96520"/>
          </a:xfrm>
          <a:custGeom>
            <a:avLst/>
            <a:gdLst/>
            <a:ahLst/>
            <a:cxnLst/>
            <a:rect l="l" t="t" r="r" b="b"/>
            <a:pathLst>
              <a:path w="95885" h="96520">
                <a:moveTo>
                  <a:pt x="0" y="95973"/>
                </a:moveTo>
                <a:lnTo>
                  <a:pt x="957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5362147" y="4502150"/>
            <a:ext cx="146050" cy="146685"/>
          </a:xfrm>
          <a:custGeom>
            <a:avLst/>
            <a:gdLst/>
            <a:ahLst/>
            <a:cxnLst/>
            <a:rect l="l" t="t" r="r" b="b"/>
            <a:pathLst>
              <a:path w="146050" h="146685">
                <a:moveTo>
                  <a:pt x="0" y="146401"/>
                </a:moveTo>
                <a:lnTo>
                  <a:pt x="1457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5535532" y="4370145"/>
            <a:ext cx="104139" cy="104139"/>
          </a:xfrm>
          <a:custGeom>
            <a:avLst/>
            <a:gdLst/>
            <a:ahLst/>
            <a:cxnLst/>
            <a:rect l="l" t="t" r="r" b="b"/>
            <a:pathLst>
              <a:path w="104139" h="104139">
                <a:moveTo>
                  <a:pt x="0" y="104107"/>
                </a:moveTo>
                <a:lnTo>
                  <a:pt x="1038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5370295" y="4518580"/>
            <a:ext cx="137795" cy="138430"/>
          </a:xfrm>
          <a:custGeom>
            <a:avLst/>
            <a:gdLst/>
            <a:ahLst/>
            <a:cxnLst/>
            <a:rect l="l" t="t" r="r" b="b"/>
            <a:pathLst>
              <a:path w="137795" h="138429">
                <a:moveTo>
                  <a:pt x="0" y="138104"/>
                </a:moveTo>
                <a:lnTo>
                  <a:pt x="1376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5535532" y="4378279"/>
            <a:ext cx="112395" cy="113030"/>
          </a:xfrm>
          <a:custGeom>
            <a:avLst/>
            <a:gdLst/>
            <a:ahLst/>
            <a:cxnLst/>
            <a:rect l="l" t="t" r="r" b="b"/>
            <a:pathLst>
              <a:path w="112395" h="113029">
                <a:moveTo>
                  <a:pt x="0" y="112484"/>
                </a:moveTo>
                <a:lnTo>
                  <a:pt x="1119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5378442" y="4535091"/>
            <a:ext cx="129539" cy="130175"/>
          </a:xfrm>
          <a:custGeom>
            <a:avLst/>
            <a:gdLst/>
            <a:ahLst/>
            <a:cxnLst/>
            <a:rect l="l" t="t" r="r" b="b"/>
            <a:pathLst>
              <a:path w="129539" h="130175">
                <a:moveTo>
                  <a:pt x="0" y="129727"/>
                </a:moveTo>
                <a:lnTo>
                  <a:pt x="12946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5535532" y="4386656"/>
            <a:ext cx="120650" cy="120650"/>
          </a:xfrm>
          <a:custGeom>
            <a:avLst/>
            <a:gdLst/>
            <a:ahLst/>
            <a:cxnLst/>
            <a:rect l="l" t="t" r="r" b="b"/>
            <a:pathLst>
              <a:path w="120650" h="120650">
                <a:moveTo>
                  <a:pt x="0" y="120536"/>
                </a:moveTo>
                <a:lnTo>
                  <a:pt x="1200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5386590" y="4551357"/>
            <a:ext cx="121920" cy="121920"/>
          </a:xfrm>
          <a:custGeom>
            <a:avLst/>
            <a:gdLst/>
            <a:ahLst/>
            <a:cxnLst/>
            <a:rect l="l" t="t" r="r" b="b"/>
            <a:pathLst>
              <a:path w="121920" h="121920">
                <a:moveTo>
                  <a:pt x="0" y="121594"/>
                </a:moveTo>
                <a:lnTo>
                  <a:pt x="1213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5535532" y="4394789"/>
            <a:ext cx="128905" cy="128905"/>
          </a:xfrm>
          <a:custGeom>
            <a:avLst/>
            <a:gdLst/>
            <a:ahLst/>
            <a:cxnLst/>
            <a:rect l="l" t="t" r="r" b="b"/>
            <a:pathLst>
              <a:path w="128904" h="128904">
                <a:moveTo>
                  <a:pt x="0" y="128751"/>
                </a:moveTo>
                <a:lnTo>
                  <a:pt x="1284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5394738" y="4567868"/>
            <a:ext cx="113664" cy="113664"/>
          </a:xfrm>
          <a:custGeom>
            <a:avLst/>
            <a:gdLst/>
            <a:ahLst/>
            <a:cxnLst/>
            <a:rect l="l" t="t" r="r" b="b"/>
            <a:pathLst>
              <a:path w="113664" h="113664">
                <a:moveTo>
                  <a:pt x="0" y="113216"/>
                </a:moveTo>
                <a:lnTo>
                  <a:pt x="11317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5535532" y="4403085"/>
            <a:ext cx="137160" cy="137160"/>
          </a:xfrm>
          <a:custGeom>
            <a:avLst/>
            <a:gdLst/>
            <a:ahLst/>
            <a:cxnLst/>
            <a:rect l="l" t="t" r="r" b="b"/>
            <a:pathLst>
              <a:path w="137160" h="137160">
                <a:moveTo>
                  <a:pt x="0" y="136884"/>
                </a:moveTo>
                <a:lnTo>
                  <a:pt x="1366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5402804" y="4584298"/>
            <a:ext cx="105410" cy="105410"/>
          </a:xfrm>
          <a:custGeom>
            <a:avLst/>
            <a:gdLst/>
            <a:ahLst/>
            <a:cxnLst/>
            <a:rect l="l" t="t" r="r" b="b"/>
            <a:pathLst>
              <a:path w="105410" h="105410">
                <a:moveTo>
                  <a:pt x="0" y="105164"/>
                </a:moveTo>
                <a:lnTo>
                  <a:pt x="10510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5535532" y="4411219"/>
            <a:ext cx="145415" cy="145415"/>
          </a:xfrm>
          <a:custGeom>
            <a:avLst/>
            <a:gdLst/>
            <a:ahLst/>
            <a:cxnLst/>
            <a:rect l="l" t="t" r="r" b="b"/>
            <a:pathLst>
              <a:path w="145414" h="145414">
                <a:moveTo>
                  <a:pt x="0" y="145262"/>
                </a:moveTo>
                <a:lnTo>
                  <a:pt x="1447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5410952" y="4600564"/>
            <a:ext cx="97155" cy="97790"/>
          </a:xfrm>
          <a:custGeom>
            <a:avLst/>
            <a:gdLst/>
            <a:ahLst/>
            <a:cxnLst/>
            <a:rect l="l" t="t" r="r" b="b"/>
            <a:pathLst>
              <a:path w="97154" h="97789">
                <a:moveTo>
                  <a:pt x="0" y="97275"/>
                </a:moveTo>
                <a:lnTo>
                  <a:pt x="9695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5535532" y="4419352"/>
            <a:ext cx="153035" cy="153670"/>
          </a:xfrm>
          <a:custGeom>
            <a:avLst/>
            <a:gdLst/>
            <a:ahLst/>
            <a:cxnLst/>
            <a:rect l="l" t="t" r="r" b="b"/>
            <a:pathLst>
              <a:path w="153035" h="153670">
                <a:moveTo>
                  <a:pt x="0" y="153395"/>
                </a:moveTo>
                <a:lnTo>
                  <a:pt x="15293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5419344" y="4616831"/>
            <a:ext cx="88900" cy="89535"/>
          </a:xfrm>
          <a:custGeom>
            <a:avLst/>
            <a:gdLst/>
            <a:ahLst/>
            <a:cxnLst/>
            <a:rect l="l" t="t" r="r" b="b"/>
            <a:pathLst>
              <a:path w="88900" h="89535">
                <a:moveTo>
                  <a:pt x="0" y="89109"/>
                </a:moveTo>
                <a:lnTo>
                  <a:pt x="885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5535532" y="4427486"/>
            <a:ext cx="161290" cy="161925"/>
          </a:xfrm>
          <a:custGeom>
            <a:avLst/>
            <a:gdLst/>
            <a:ahLst/>
            <a:cxnLst/>
            <a:rect l="l" t="t" r="r" b="b"/>
            <a:pathLst>
              <a:path w="161289" h="161925">
                <a:moveTo>
                  <a:pt x="0" y="161691"/>
                </a:moveTo>
                <a:lnTo>
                  <a:pt x="1610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5427492" y="4633505"/>
            <a:ext cx="80645" cy="80645"/>
          </a:xfrm>
          <a:custGeom>
            <a:avLst/>
            <a:gdLst/>
            <a:ahLst/>
            <a:cxnLst/>
            <a:rect l="l" t="t" r="r" b="b"/>
            <a:pathLst>
              <a:path w="80645" h="80645">
                <a:moveTo>
                  <a:pt x="0" y="80569"/>
                </a:moveTo>
                <a:lnTo>
                  <a:pt x="8041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5535532" y="4435619"/>
            <a:ext cx="169545" cy="170180"/>
          </a:xfrm>
          <a:custGeom>
            <a:avLst/>
            <a:gdLst/>
            <a:ahLst/>
            <a:cxnLst/>
            <a:rect l="l" t="t" r="r" b="b"/>
            <a:pathLst>
              <a:path w="169545" h="170179">
                <a:moveTo>
                  <a:pt x="0" y="170069"/>
                </a:moveTo>
                <a:lnTo>
                  <a:pt x="1691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5435640" y="4649771"/>
            <a:ext cx="72390" cy="73025"/>
          </a:xfrm>
          <a:custGeom>
            <a:avLst/>
            <a:gdLst/>
            <a:ahLst/>
            <a:cxnLst/>
            <a:rect l="l" t="t" r="r" b="b"/>
            <a:pathLst>
              <a:path w="72389" h="73025">
                <a:moveTo>
                  <a:pt x="0" y="72435"/>
                </a:moveTo>
                <a:lnTo>
                  <a:pt x="7227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5535532" y="4450503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5443788" y="4666038"/>
            <a:ext cx="64135" cy="64769"/>
          </a:xfrm>
          <a:custGeom>
            <a:avLst/>
            <a:gdLst/>
            <a:ahLst/>
            <a:cxnLst/>
            <a:rect l="l" t="t" r="r" b="b"/>
            <a:pathLst>
              <a:path w="64135" h="64770">
                <a:moveTo>
                  <a:pt x="0" y="64302"/>
                </a:moveTo>
                <a:lnTo>
                  <a:pt x="641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5535532" y="4466770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5451936" y="4682549"/>
            <a:ext cx="56515" cy="56515"/>
          </a:xfrm>
          <a:custGeom>
            <a:avLst/>
            <a:gdLst/>
            <a:ahLst/>
            <a:cxnLst/>
            <a:rect l="l" t="t" r="r" b="b"/>
            <a:pathLst>
              <a:path w="56514" h="56514">
                <a:moveTo>
                  <a:pt x="0" y="56136"/>
                </a:moveTo>
                <a:lnTo>
                  <a:pt x="559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5535532" y="4483037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858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5460002" y="4699060"/>
            <a:ext cx="48260" cy="48260"/>
          </a:xfrm>
          <a:custGeom>
            <a:avLst/>
            <a:gdLst/>
            <a:ahLst/>
            <a:cxnLst/>
            <a:rect l="l" t="t" r="r" b="b"/>
            <a:pathLst>
              <a:path w="48260" h="48260">
                <a:moveTo>
                  <a:pt x="0" y="47962"/>
                </a:moveTo>
                <a:lnTo>
                  <a:pt x="479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5535532" y="4499710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5468150" y="4715294"/>
            <a:ext cx="40005" cy="40005"/>
          </a:xfrm>
          <a:custGeom>
            <a:avLst/>
            <a:gdLst/>
            <a:ahLst/>
            <a:cxnLst/>
            <a:rect l="l" t="t" r="r" b="b"/>
            <a:pathLst>
              <a:path w="40004" h="40004">
                <a:moveTo>
                  <a:pt x="0" y="39861"/>
                </a:moveTo>
                <a:lnTo>
                  <a:pt x="397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5535532" y="4515977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451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5476297" y="4731764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0" y="31525"/>
                </a:moveTo>
                <a:lnTo>
                  <a:pt x="3161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5535532" y="4532244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866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5484690" y="4748242"/>
            <a:ext cx="23495" cy="23495"/>
          </a:xfrm>
          <a:custGeom>
            <a:avLst/>
            <a:gdLst/>
            <a:ahLst/>
            <a:cxnLst/>
            <a:rect l="l" t="t" r="r" b="b"/>
            <a:pathLst>
              <a:path w="23495" h="23495">
                <a:moveTo>
                  <a:pt x="0" y="23188"/>
                </a:moveTo>
                <a:lnTo>
                  <a:pt x="232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5535532" y="4548754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22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5492837" y="4764509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0" y="15054"/>
                </a:moveTo>
                <a:lnTo>
                  <a:pt x="1507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5535532" y="4565184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468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5535532" y="4581451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874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5535532" y="4597961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38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5535532" y="4614391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476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5336644" y="4252211"/>
            <a:ext cx="185420" cy="186055"/>
          </a:xfrm>
          <a:custGeom>
            <a:avLst/>
            <a:gdLst/>
            <a:ahLst/>
            <a:cxnLst/>
            <a:rect l="l" t="t" r="r" b="b"/>
            <a:pathLst>
              <a:path w="185420" h="186054">
                <a:moveTo>
                  <a:pt x="185036" y="0"/>
                </a:moveTo>
                <a:lnTo>
                  <a:pt x="0" y="18544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5336644" y="4623175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171266" y="17163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5336644" y="4437652"/>
            <a:ext cx="0" cy="186055"/>
          </a:xfrm>
          <a:custGeom>
            <a:avLst/>
            <a:gdLst/>
            <a:ahLst/>
            <a:cxnLst/>
            <a:rect l="l" t="t" r="r" b="b"/>
            <a:pathLst>
              <a:path h="186054">
                <a:moveTo>
                  <a:pt x="0" y="18552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5521681" y="4252211"/>
            <a:ext cx="185420" cy="186055"/>
          </a:xfrm>
          <a:custGeom>
            <a:avLst/>
            <a:gdLst/>
            <a:ahLst/>
            <a:cxnLst/>
            <a:rect l="l" t="t" r="r" b="b"/>
            <a:pathLst>
              <a:path w="185420" h="186054">
                <a:moveTo>
                  <a:pt x="0" y="0"/>
                </a:moveTo>
                <a:lnTo>
                  <a:pt x="184873" y="18544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5535532" y="4623175"/>
            <a:ext cx="171450" cy="172085"/>
          </a:xfrm>
          <a:custGeom>
            <a:avLst/>
            <a:gdLst/>
            <a:ahLst/>
            <a:cxnLst/>
            <a:rect l="l" t="t" r="r" b="b"/>
            <a:pathLst>
              <a:path w="171450" h="172085">
                <a:moveTo>
                  <a:pt x="0" y="171638"/>
                </a:moveTo>
                <a:lnTo>
                  <a:pt x="1710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5706555" y="4437652"/>
            <a:ext cx="0" cy="186055"/>
          </a:xfrm>
          <a:custGeom>
            <a:avLst/>
            <a:gdLst/>
            <a:ahLst/>
            <a:cxnLst/>
            <a:rect l="l" t="t" r="r" b="b"/>
            <a:pathLst>
              <a:path h="186054">
                <a:moveTo>
                  <a:pt x="0" y="18552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 txBox="1"/>
          <p:nvPr/>
        </p:nvSpPr>
        <p:spPr>
          <a:xfrm>
            <a:off x="3714115" y="1295145"/>
            <a:ext cx="5251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Times New Roman"/>
                <a:cs typeface="Times New Roman"/>
              </a:rPr>
              <a:t>BAB</a:t>
            </a:r>
            <a:r>
              <a:rPr sz="1400" b="1" spc="-7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6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0" name="object 400"/>
          <p:cNvSpPr txBox="1"/>
          <p:nvPr/>
        </p:nvSpPr>
        <p:spPr>
          <a:xfrm>
            <a:off x="1427733" y="1724913"/>
            <a:ext cx="11957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233E5F"/>
                </a:solidFill>
                <a:latin typeface="Times New Roman"/>
                <a:cs typeface="Times New Roman"/>
              </a:rPr>
              <a:t>BALOK</a:t>
            </a:r>
            <a:r>
              <a:rPr sz="1400" spc="-75" dirty="0">
                <a:solidFill>
                  <a:srgbClr val="233E5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233E5F"/>
                </a:solidFill>
                <a:latin typeface="Times New Roman"/>
                <a:cs typeface="Times New Roman"/>
              </a:rPr>
              <a:t>ANAK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1" name="object 401"/>
          <p:cNvSpPr txBox="1"/>
          <p:nvPr/>
        </p:nvSpPr>
        <p:spPr>
          <a:xfrm>
            <a:off x="1427733" y="2279650"/>
            <a:ext cx="2046605" cy="537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5285" algn="l"/>
              </a:tabLst>
            </a:pPr>
            <a:r>
              <a:rPr sz="1200" b="1" dirty="0">
                <a:latin typeface="Times New Roman"/>
                <a:cs typeface="Times New Roman"/>
              </a:rPr>
              <a:t>6.1.	</a:t>
            </a:r>
            <a:r>
              <a:rPr sz="1200" b="1" spc="-5" dirty="0">
                <a:latin typeface="Times New Roman"/>
                <a:cs typeface="Times New Roman"/>
              </a:rPr>
              <a:t>Perencanaan </a:t>
            </a:r>
            <a:r>
              <a:rPr sz="1200" b="1" dirty="0">
                <a:latin typeface="Times New Roman"/>
                <a:cs typeface="Times New Roman"/>
              </a:rPr>
              <a:t>Balok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Anak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Times New Roman"/>
              <a:cs typeface="Times New Roman"/>
            </a:endParaRPr>
          </a:p>
          <a:p>
            <a:pPr marL="727710">
              <a:lnSpc>
                <a:spcPct val="100000"/>
              </a:lnSpc>
              <a:tabLst>
                <a:tab pos="1098550" algn="l"/>
                <a:tab pos="1469390" algn="l"/>
              </a:tabLst>
            </a:pPr>
            <a:r>
              <a:rPr sz="1000" dirty="0">
                <a:latin typeface="Tahoma"/>
                <a:cs typeface="Tahoma"/>
              </a:rPr>
              <a:t>1	2	3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02" name="object 402"/>
          <p:cNvSpPr txBox="1"/>
          <p:nvPr/>
        </p:nvSpPr>
        <p:spPr>
          <a:xfrm>
            <a:off x="2647314" y="5113400"/>
            <a:ext cx="26276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Times New Roman"/>
                <a:cs typeface="Times New Roman"/>
              </a:rPr>
              <a:t>Gambar 6.1 </a:t>
            </a:r>
            <a:r>
              <a:rPr sz="1100" b="1" spc="-5" dirty="0">
                <a:latin typeface="Times New Roman"/>
                <a:cs typeface="Times New Roman"/>
              </a:rPr>
              <a:t>Area Pembebanan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Anak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3" name="object 403"/>
          <p:cNvSpPr txBox="1"/>
          <p:nvPr/>
        </p:nvSpPr>
        <p:spPr>
          <a:xfrm>
            <a:off x="1427733" y="5519394"/>
            <a:ext cx="744220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Keterangan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  Balok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Anak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4" name="object 404"/>
          <p:cNvSpPr txBox="1"/>
          <p:nvPr/>
        </p:nvSpPr>
        <p:spPr>
          <a:xfrm>
            <a:off x="2342133" y="5832728"/>
            <a:ext cx="50736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a-a’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5" name="object 405"/>
          <p:cNvSpPr txBox="1"/>
          <p:nvPr/>
        </p:nvSpPr>
        <p:spPr>
          <a:xfrm>
            <a:off x="1418589" y="6558153"/>
            <a:ext cx="5074920" cy="7264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5"/>
              </a:spcBef>
              <a:tabLst>
                <a:tab pos="471170" algn="l"/>
              </a:tabLst>
            </a:pPr>
            <a:r>
              <a:rPr sz="1100" b="1" dirty="0">
                <a:latin typeface="Times New Roman"/>
                <a:cs typeface="Times New Roman"/>
              </a:rPr>
              <a:t>6.1.1	Perhitungan </a:t>
            </a:r>
            <a:r>
              <a:rPr sz="1100" b="1" spc="-5" dirty="0">
                <a:latin typeface="Times New Roman"/>
                <a:cs typeface="Times New Roman"/>
              </a:rPr>
              <a:t>Lebar Equivalen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5080" indent="-9525">
              <a:lnSpc>
                <a:spcPct val="143700"/>
              </a:lnSpc>
            </a:pPr>
            <a:r>
              <a:rPr sz="800" spc="-5" dirty="0">
                <a:latin typeface="Times New Roman"/>
                <a:cs typeface="Times New Roman"/>
              </a:rPr>
              <a:t>Untuk mengubah beban segitiga dan beban trapesium dari pelat menjadi beban merata pada bagian balok, maka beban pelat  harus diubah menjadi beban </a:t>
            </a:r>
            <a:r>
              <a:rPr sz="800" i="1" spc="-5" dirty="0">
                <a:latin typeface="Times New Roman"/>
                <a:cs typeface="Times New Roman"/>
              </a:rPr>
              <a:t>equivalent </a:t>
            </a:r>
            <a:r>
              <a:rPr sz="800" spc="-5" dirty="0">
                <a:latin typeface="Times New Roman"/>
                <a:cs typeface="Times New Roman"/>
              </a:rPr>
              <a:t>yang besarnya dapat ditentukan sebagai berikut</a:t>
            </a:r>
            <a:r>
              <a:rPr sz="800" spc="30" dirty="0">
                <a:latin typeface="Times New Roman"/>
                <a:cs typeface="Times New Roman"/>
              </a:rPr>
              <a:t> </a:t>
            </a:r>
            <a:r>
              <a:rPr sz="800" dirty="0">
                <a:latin typeface="Times New Roman"/>
                <a:cs typeface="Times New Roman"/>
              </a:rPr>
              <a:t>: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06" name="object 406"/>
          <p:cNvSpPr txBox="1"/>
          <p:nvPr/>
        </p:nvSpPr>
        <p:spPr>
          <a:xfrm>
            <a:off x="1427733" y="7636001"/>
            <a:ext cx="15386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a Lebar </a:t>
            </a:r>
            <a:r>
              <a:rPr sz="1100" spc="-5" dirty="0">
                <a:latin typeface="Times New Roman"/>
                <a:cs typeface="Times New Roman"/>
              </a:rPr>
              <a:t>Equivalent </a:t>
            </a:r>
            <a:r>
              <a:rPr sz="1100" dirty="0">
                <a:latin typeface="Times New Roman"/>
                <a:cs typeface="Times New Roman"/>
              </a:rPr>
              <a:t>Tipe I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7" name="object 407"/>
          <p:cNvSpPr txBox="1"/>
          <p:nvPr/>
        </p:nvSpPr>
        <p:spPr>
          <a:xfrm>
            <a:off x="4639436" y="8117585"/>
            <a:ext cx="7600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Leq = </a:t>
            </a:r>
            <a:r>
              <a:rPr sz="1100" spc="-5" dirty="0">
                <a:latin typeface="Times New Roman"/>
                <a:cs typeface="Times New Roman"/>
              </a:rPr>
              <a:t>1/6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8" name="object 408"/>
          <p:cNvSpPr txBox="1"/>
          <p:nvPr/>
        </p:nvSpPr>
        <p:spPr>
          <a:xfrm>
            <a:off x="4186809" y="8172450"/>
            <a:ext cx="2482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70" dirty="0">
                <a:latin typeface="Arial"/>
                <a:cs typeface="Arial"/>
              </a:rPr>
              <a:t>½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05" dirty="0">
                <a:latin typeface="Arial"/>
                <a:cs typeface="Arial"/>
              </a:rPr>
              <a:t>Lx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9" name="object 409"/>
          <p:cNvSpPr/>
          <p:nvPr/>
        </p:nvSpPr>
        <p:spPr>
          <a:xfrm>
            <a:off x="2099945" y="8255634"/>
            <a:ext cx="1846580" cy="273685"/>
          </a:xfrm>
          <a:custGeom>
            <a:avLst/>
            <a:gdLst/>
            <a:ahLst/>
            <a:cxnLst/>
            <a:rect l="l" t="t" r="r" b="b"/>
            <a:pathLst>
              <a:path w="1846579" h="273684">
                <a:moveTo>
                  <a:pt x="0" y="273685"/>
                </a:moveTo>
                <a:lnTo>
                  <a:pt x="1846580" y="273685"/>
                </a:lnTo>
                <a:lnTo>
                  <a:pt x="1846580" y="0"/>
                </a:lnTo>
                <a:lnTo>
                  <a:pt x="0" y="0"/>
                </a:lnTo>
                <a:lnTo>
                  <a:pt x="0" y="273685"/>
                </a:lnTo>
                <a:close/>
              </a:path>
            </a:pathLst>
          </a:custGeom>
          <a:ln w="9525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2099945" y="7981314"/>
            <a:ext cx="1846580" cy="548640"/>
          </a:xfrm>
          <a:custGeom>
            <a:avLst/>
            <a:gdLst/>
            <a:ahLst/>
            <a:cxnLst/>
            <a:rect l="l" t="t" r="r" b="b"/>
            <a:pathLst>
              <a:path w="1846579" h="548640">
                <a:moveTo>
                  <a:pt x="0" y="548640"/>
                </a:moveTo>
                <a:lnTo>
                  <a:pt x="381000" y="0"/>
                </a:lnTo>
                <a:lnTo>
                  <a:pt x="1465580" y="0"/>
                </a:lnTo>
                <a:lnTo>
                  <a:pt x="1846580" y="548640"/>
                </a:lnTo>
                <a:lnTo>
                  <a:pt x="0" y="54864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2101214" y="8654414"/>
            <a:ext cx="1845310" cy="0"/>
          </a:xfrm>
          <a:custGeom>
            <a:avLst/>
            <a:gdLst/>
            <a:ahLst/>
            <a:cxnLst/>
            <a:rect l="l" t="t" r="r" b="b"/>
            <a:pathLst>
              <a:path w="1845310">
                <a:moveTo>
                  <a:pt x="0" y="0"/>
                </a:moveTo>
                <a:lnTo>
                  <a:pt x="184531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2099945" y="8621394"/>
            <a:ext cx="0" cy="78105"/>
          </a:xfrm>
          <a:custGeom>
            <a:avLst/>
            <a:gdLst/>
            <a:ahLst/>
            <a:cxnLst/>
            <a:rect l="l" t="t" r="r" b="b"/>
            <a:pathLst>
              <a:path h="78104">
                <a:moveTo>
                  <a:pt x="0" y="0"/>
                </a:moveTo>
                <a:lnTo>
                  <a:pt x="0" y="7810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3945254" y="8634729"/>
            <a:ext cx="0" cy="78105"/>
          </a:xfrm>
          <a:custGeom>
            <a:avLst/>
            <a:gdLst/>
            <a:ahLst/>
            <a:cxnLst/>
            <a:rect l="l" t="t" r="r" b="b"/>
            <a:pathLst>
              <a:path h="78104">
                <a:moveTo>
                  <a:pt x="0" y="0"/>
                </a:moveTo>
                <a:lnTo>
                  <a:pt x="0" y="7810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4086225" y="7980679"/>
            <a:ext cx="0" cy="548005"/>
          </a:xfrm>
          <a:custGeom>
            <a:avLst/>
            <a:gdLst/>
            <a:ahLst/>
            <a:cxnLst/>
            <a:rect l="l" t="t" r="r" b="b"/>
            <a:pathLst>
              <a:path h="548004">
                <a:moveTo>
                  <a:pt x="0" y="548004"/>
                </a:moveTo>
                <a:lnTo>
                  <a:pt x="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4037965" y="852995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303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4057015" y="7981950"/>
            <a:ext cx="113030" cy="0"/>
          </a:xfrm>
          <a:custGeom>
            <a:avLst/>
            <a:gdLst/>
            <a:ahLst/>
            <a:cxnLst/>
            <a:rect l="l" t="t" r="r" b="b"/>
            <a:pathLst>
              <a:path w="113029">
                <a:moveTo>
                  <a:pt x="0" y="0"/>
                </a:moveTo>
                <a:lnTo>
                  <a:pt x="11303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 txBox="1"/>
          <p:nvPr/>
        </p:nvSpPr>
        <p:spPr>
          <a:xfrm>
            <a:off x="1420113" y="8602269"/>
            <a:ext cx="1650364" cy="44259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455"/>
              </a:spcBef>
            </a:pPr>
            <a:r>
              <a:rPr sz="1000" spc="-95" dirty="0">
                <a:latin typeface="Arial"/>
                <a:cs typeface="Arial"/>
              </a:rPr>
              <a:t>Ly</a:t>
            </a:r>
            <a:endParaRPr sz="1000">
              <a:latin typeface="Arial"/>
              <a:cs typeface="Arial"/>
            </a:endParaRPr>
          </a:p>
          <a:p>
            <a:pPr marR="64135" algn="r">
              <a:lnSpc>
                <a:spcPct val="100000"/>
              </a:lnSpc>
              <a:spcBef>
                <a:spcPts val="405"/>
              </a:spcBef>
            </a:pPr>
            <a:r>
              <a:rPr sz="1100" dirty="0">
                <a:latin typeface="Times New Roman"/>
                <a:cs typeface="Times New Roman"/>
              </a:rPr>
              <a:t>b   Lebar </a:t>
            </a:r>
            <a:r>
              <a:rPr sz="1100" spc="-5" dirty="0">
                <a:latin typeface="Times New Roman"/>
                <a:cs typeface="Times New Roman"/>
              </a:rPr>
              <a:t>Equivalent </a:t>
            </a:r>
            <a:r>
              <a:rPr sz="1100" dirty="0">
                <a:latin typeface="Times New Roman"/>
                <a:cs typeface="Times New Roman"/>
              </a:rPr>
              <a:t>Tipe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II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18" name="object 418"/>
          <p:cNvSpPr txBox="1"/>
          <p:nvPr/>
        </p:nvSpPr>
        <p:spPr>
          <a:xfrm>
            <a:off x="1784350" y="8283701"/>
            <a:ext cx="20129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5" dirty="0">
                <a:latin typeface="Arial"/>
                <a:cs typeface="Arial"/>
              </a:rPr>
              <a:t>Leg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9" name="object 419"/>
          <p:cNvSpPr/>
          <p:nvPr/>
        </p:nvSpPr>
        <p:spPr>
          <a:xfrm>
            <a:off x="2016125" y="8255634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4320"/>
                </a:moveTo>
                <a:lnTo>
                  <a:pt x="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1967864" y="852995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30">
                <a:moveTo>
                  <a:pt x="0" y="0"/>
                </a:moveTo>
                <a:lnTo>
                  <a:pt x="11303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1986914" y="8255634"/>
            <a:ext cx="113030" cy="0"/>
          </a:xfrm>
          <a:custGeom>
            <a:avLst/>
            <a:gdLst/>
            <a:ahLst/>
            <a:cxnLst/>
            <a:rect l="l" t="t" r="r" b="b"/>
            <a:pathLst>
              <a:path w="113030">
                <a:moveTo>
                  <a:pt x="0" y="0"/>
                </a:moveTo>
                <a:lnTo>
                  <a:pt x="11303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6035045" y="8269793"/>
            <a:ext cx="302260" cy="0"/>
          </a:xfrm>
          <a:custGeom>
            <a:avLst/>
            <a:gdLst/>
            <a:ahLst/>
            <a:cxnLst/>
            <a:rect l="l" t="t" r="r" b="b"/>
            <a:pathLst>
              <a:path w="302260">
                <a:moveTo>
                  <a:pt x="0" y="0"/>
                </a:moveTo>
                <a:lnTo>
                  <a:pt x="302109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 txBox="1"/>
          <p:nvPr/>
        </p:nvSpPr>
        <p:spPr>
          <a:xfrm>
            <a:off x="5549130" y="8294958"/>
            <a:ext cx="101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95" dirty="0">
                <a:latin typeface="Symbol"/>
                <a:cs typeface="Symbol"/>
              </a:rPr>
              <a:t></a:t>
            </a:r>
            <a:r>
              <a:rPr sz="1800" spc="7" baseline="-16203" dirty="0">
                <a:latin typeface="Symbol"/>
                <a:cs typeface="Symbol"/>
              </a:rPr>
              <a:t></a:t>
            </a:r>
            <a:endParaRPr sz="1800" baseline="-16203">
              <a:latin typeface="Symbol"/>
              <a:cs typeface="Symbol"/>
            </a:endParaRPr>
          </a:p>
        </p:txBody>
      </p:sp>
      <p:sp>
        <p:nvSpPr>
          <p:cNvPr id="424" name="object 424"/>
          <p:cNvSpPr txBox="1"/>
          <p:nvPr/>
        </p:nvSpPr>
        <p:spPr>
          <a:xfrm>
            <a:off x="5549130" y="7998813"/>
            <a:ext cx="101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95" dirty="0">
                <a:latin typeface="Symbol"/>
                <a:cs typeface="Symbol"/>
              </a:rPr>
              <a:t></a:t>
            </a:r>
            <a:r>
              <a:rPr sz="1800" spc="7" baseline="-20833" dirty="0">
                <a:latin typeface="Symbol"/>
                <a:cs typeface="Symbol"/>
              </a:rPr>
              <a:t></a:t>
            </a:r>
            <a:endParaRPr sz="1800" baseline="-20833">
              <a:latin typeface="Symbol"/>
              <a:cs typeface="Symbol"/>
            </a:endParaRPr>
          </a:p>
        </p:txBody>
      </p:sp>
      <p:sp>
        <p:nvSpPr>
          <p:cNvPr id="425" name="object 425"/>
          <p:cNvSpPr txBox="1"/>
          <p:nvPr/>
        </p:nvSpPr>
        <p:spPr>
          <a:xfrm>
            <a:off x="6343684" y="8139742"/>
            <a:ext cx="2419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Symbol"/>
                <a:cs typeface="Symbol"/>
              </a:rPr>
              <a:t></a:t>
            </a:r>
            <a:r>
              <a:rPr sz="1200" spc="250" dirty="0">
                <a:latin typeface="Times New Roman"/>
                <a:cs typeface="Times New Roman"/>
              </a:rPr>
              <a:t> </a:t>
            </a:r>
            <a:r>
              <a:rPr sz="1800" spc="7" baseline="-11574" dirty="0">
                <a:latin typeface="Symbol"/>
                <a:cs typeface="Symbol"/>
              </a:rPr>
              <a:t></a:t>
            </a:r>
            <a:endParaRPr sz="1800" baseline="-11574">
              <a:latin typeface="Symbol"/>
              <a:cs typeface="Symbol"/>
            </a:endParaRPr>
          </a:p>
        </p:txBody>
      </p:sp>
      <p:sp>
        <p:nvSpPr>
          <p:cNvPr id="426" name="object 426"/>
          <p:cNvSpPr txBox="1"/>
          <p:nvPr/>
        </p:nvSpPr>
        <p:spPr>
          <a:xfrm>
            <a:off x="5943013" y="8262009"/>
            <a:ext cx="6426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aseline="-11574" dirty="0">
                <a:latin typeface="Symbol"/>
                <a:cs typeface="Symbol"/>
              </a:rPr>
              <a:t></a:t>
            </a:r>
            <a:r>
              <a:rPr sz="1800" baseline="-1157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2.Ly </a:t>
            </a:r>
            <a:r>
              <a:rPr sz="1800" baseline="-11574" dirty="0">
                <a:latin typeface="Symbol"/>
                <a:cs typeface="Symbol"/>
              </a:rPr>
              <a:t></a:t>
            </a:r>
            <a:r>
              <a:rPr sz="1800" spc="120" baseline="-11574" dirty="0">
                <a:latin typeface="Times New Roman"/>
                <a:cs typeface="Times New Roman"/>
              </a:rPr>
              <a:t> </a:t>
            </a:r>
            <a:r>
              <a:rPr sz="1800" spc="-442" baseline="-11574" dirty="0">
                <a:latin typeface="Symbol"/>
                <a:cs typeface="Symbol"/>
              </a:rPr>
              <a:t></a:t>
            </a:r>
            <a:r>
              <a:rPr sz="1800" spc="-442" baseline="-27777" dirty="0">
                <a:latin typeface="Symbol"/>
                <a:cs typeface="Symbol"/>
              </a:rPr>
              <a:t></a:t>
            </a:r>
            <a:endParaRPr sz="1800" baseline="-27777">
              <a:latin typeface="Symbol"/>
              <a:cs typeface="Symbol"/>
            </a:endParaRPr>
          </a:p>
        </p:txBody>
      </p:sp>
      <p:sp>
        <p:nvSpPr>
          <p:cNvPr id="427" name="object 427"/>
          <p:cNvSpPr txBox="1"/>
          <p:nvPr/>
        </p:nvSpPr>
        <p:spPr>
          <a:xfrm>
            <a:off x="5943013" y="8054785"/>
            <a:ext cx="6426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aseline="4629" dirty="0">
                <a:latin typeface="Symbol"/>
                <a:cs typeface="Symbol"/>
              </a:rPr>
              <a:t></a:t>
            </a:r>
            <a:r>
              <a:rPr sz="1800" baseline="4629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Times New Roman"/>
                <a:cs typeface="Times New Roman"/>
              </a:rPr>
              <a:t>Lx </a:t>
            </a:r>
            <a:r>
              <a:rPr sz="1800" spc="67" baseline="4629" dirty="0">
                <a:latin typeface="Symbol"/>
                <a:cs typeface="Symbol"/>
              </a:rPr>
              <a:t></a:t>
            </a:r>
            <a:r>
              <a:rPr sz="1050" spc="67" baseline="71428" dirty="0">
                <a:latin typeface="Times New Roman"/>
                <a:cs typeface="Times New Roman"/>
              </a:rPr>
              <a:t>2</a:t>
            </a:r>
            <a:r>
              <a:rPr sz="1050" spc="104" baseline="71428" dirty="0">
                <a:latin typeface="Times New Roman"/>
                <a:cs typeface="Times New Roman"/>
              </a:rPr>
              <a:t> </a:t>
            </a:r>
            <a:r>
              <a:rPr sz="1800" spc="-442" baseline="20833" dirty="0">
                <a:latin typeface="Symbol"/>
                <a:cs typeface="Symbol"/>
              </a:rPr>
              <a:t></a:t>
            </a:r>
            <a:r>
              <a:rPr sz="1200" spc="-295" dirty="0">
                <a:latin typeface="Symbol"/>
                <a:cs typeface="Symbol"/>
              </a:rPr>
              <a:t>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28" name="object 428"/>
          <p:cNvSpPr txBox="1"/>
          <p:nvPr/>
        </p:nvSpPr>
        <p:spPr>
          <a:xfrm>
            <a:off x="5549130" y="8142913"/>
            <a:ext cx="4787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" baseline="-9259" dirty="0">
                <a:latin typeface="Symbol"/>
                <a:cs typeface="Symbol"/>
              </a:rPr>
              <a:t></a:t>
            </a:r>
            <a:r>
              <a:rPr sz="1200" spc="-15" dirty="0">
                <a:latin typeface="Times New Roman"/>
                <a:cs typeface="Times New Roman"/>
              </a:rPr>
              <a:t>3 </a:t>
            </a:r>
            <a:r>
              <a:rPr sz="1200" spc="5" dirty="0">
                <a:latin typeface="Symbol"/>
                <a:cs typeface="Symbol"/>
              </a:rPr>
              <a:t></a:t>
            </a:r>
            <a:r>
              <a:rPr sz="1200" spc="-229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4.</a:t>
            </a:r>
            <a:r>
              <a:rPr sz="1200" spc="-2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93322" y="9976735"/>
            <a:ext cx="685800" cy="687070"/>
          </a:xfrm>
          <a:custGeom>
            <a:avLst/>
            <a:gdLst/>
            <a:ahLst/>
            <a:cxnLst/>
            <a:rect l="l" t="t" r="r" b="b"/>
            <a:pathLst>
              <a:path w="685800" h="687070">
                <a:moveTo>
                  <a:pt x="685308" y="68676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80796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20" y="72782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09830" y="9864497"/>
            <a:ext cx="71120" cy="71755"/>
          </a:xfrm>
          <a:custGeom>
            <a:avLst/>
            <a:gdLst/>
            <a:ahLst/>
            <a:cxnLst/>
            <a:rect l="l" t="t" r="r" b="b"/>
            <a:pathLst>
              <a:path w="71119" h="71754">
                <a:moveTo>
                  <a:pt x="70965" y="7118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09154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3" y="72782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74006" y="9800242"/>
            <a:ext cx="135255" cy="135890"/>
          </a:xfrm>
          <a:custGeom>
            <a:avLst/>
            <a:gdLst/>
            <a:ahLst/>
            <a:cxnLst/>
            <a:rect l="l" t="t" r="r" b="b"/>
            <a:pathLst>
              <a:path w="135255" h="135890">
                <a:moveTo>
                  <a:pt x="135148" y="1354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37507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1" y="72782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38186" y="9735859"/>
            <a:ext cx="199390" cy="200025"/>
          </a:xfrm>
          <a:custGeom>
            <a:avLst/>
            <a:gdLst/>
            <a:ahLst/>
            <a:cxnLst/>
            <a:rect l="l" t="t" r="r" b="b"/>
            <a:pathLst>
              <a:path w="199389" h="200025">
                <a:moveTo>
                  <a:pt x="199320" y="19981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265993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9" y="72782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02364" y="9671609"/>
            <a:ext cx="264160" cy="264160"/>
          </a:xfrm>
          <a:custGeom>
            <a:avLst/>
            <a:gdLst/>
            <a:ahLst/>
            <a:cxnLst/>
            <a:rect l="l" t="t" r="r" b="b"/>
            <a:pathLst>
              <a:path w="264160" h="264159">
                <a:moveTo>
                  <a:pt x="263628" y="26406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94349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3" y="72782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066672" y="9607222"/>
            <a:ext cx="328295" cy="328930"/>
          </a:xfrm>
          <a:custGeom>
            <a:avLst/>
            <a:gdLst/>
            <a:ahLst/>
            <a:cxnLst/>
            <a:rect l="l" t="t" r="r" b="b"/>
            <a:pathLst>
              <a:path w="328295" h="328929">
                <a:moveTo>
                  <a:pt x="327676" y="32845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22703" y="9935678"/>
            <a:ext cx="697865" cy="699135"/>
          </a:xfrm>
          <a:custGeom>
            <a:avLst/>
            <a:gdLst/>
            <a:ahLst/>
            <a:cxnLst/>
            <a:rect l="l" t="t" r="r" b="b"/>
            <a:pathLst>
              <a:path w="697864" h="699134">
                <a:moveTo>
                  <a:pt x="697551" y="69890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30850" y="9542973"/>
            <a:ext cx="392430" cy="393065"/>
          </a:xfrm>
          <a:custGeom>
            <a:avLst/>
            <a:gdLst/>
            <a:ahLst/>
            <a:cxnLst/>
            <a:rect l="l" t="t" r="r" b="b"/>
            <a:pathLst>
              <a:path w="392429" h="393065">
                <a:moveTo>
                  <a:pt x="391853" y="39270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51196" y="9935678"/>
            <a:ext cx="633730" cy="635000"/>
          </a:xfrm>
          <a:custGeom>
            <a:avLst/>
            <a:gdLst/>
            <a:ahLst/>
            <a:cxnLst/>
            <a:rect l="l" t="t" r="r" b="b"/>
            <a:pathLst>
              <a:path w="633729" h="635000">
                <a:moveTo>
                  <a:pt x="633233" y="63464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195025" y="9478586"/>
            <a:ext cx="456565" cy="457200"/>
          </a:xfrm>
          <a:custGeom>
            <a:avLst/>
            <a:gdLst/>
            <a:ahLst/>
            <a:cxnLst/>
            <a:rect l="l" t="t" r="r" b="b"/>
            <a:pathLst>
              <a:path w="456564" h="457200">
                <a:moveTo>
                  <a:pt x="456171" y="45709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779547" y="9935678"/>
            <a:ext cx="569595" cy="570865"/>
          </a:xfrm>
          <a:custGeom>
            <a:avLst/>
            <a:gdLst/>
            <a:ahLst/>
            <a:cxnLst/>
            <a:rect l="l" t="t" r="r" b="b"/>
            <a:pathLst>
              <a:path w="569595" h="570865">
                <a:moveTo>
                  <a:pt x="569058" y="57026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59202" y="9414203"/>
            <a:ext cx="520700" cy="521970"/>
          </a:xfrm>
          <a:custGeom>
            <a:avLst/>
            <a:gdLst/>
            <a:ahLst/>
            <a:cxnLst/>
            <a:rect l="l" t="t" r="r" b="b"/>
            <a:pathLst>
              <a:path w="520700" h="521970">
                <a:moveTo>
                  <a:pt x="520345" y="52147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07898" y="9935678"/>
            <a:ext cx="505459" cy="506095"/>
          </a:xfrm>
          <a:custGeom>
            <a:avLst/>
            <a:gdLst/>
            <a:ahLst/>
            <a:cxnLst/>
            <a:rect l="l" t="t" r="r" b="b"/>
            <a:pathLst>
              <a:path w="505460" h="506095">
                <a:moveTo>
                  <a:pt x="504882" y="5060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323378" y="9349954"/>
            <a:ext cx="584835" cy="586105"/>
          </a:xfrm>
          <a:custGeom>
            <a:avLst/>
            <a:gdLst/>
            <a:ahLst/>
            <a:cxnLst/>
            <a:rect l="l" t="t" r="r" b="b"/>
            <a:pathLst>
              <a:path w="584835" h="586104">
                <a:moveTo>
                  <a:pt x="584520" y="5857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036249" y="9935678"/>
            <a:ext cx="441325" cy="441959"/>
          </a:xfrm>
          <a:custGeom>
            <a:avLst/>
            <a:gdLst/>
            <a:ahLst/>
            <a:cxnLst/>
            <a:rect l="l" t="t" r="r" b="b"/>
            <a:pathLst>
              <a:path w="441325" h="441959">
                <a:moveTo>
                  <a:pt x="440849" y="44162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387555" y="9285560"/>
            <a:ext cx="648970" cy="650240"/>
          </a:xfrm>
          <a:custGeom>
            <a:avLst/>
            <a:gdLst/>
            <a:ahLst/>
            <a:cxnLst/>
            <a:rect l="l" t="t" r="r" b="b"/>
            <a:pathLst>
              <a:path w="648970" h="650240">
                <a:moveTo>
                  <a:pt x="648694" y="65011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64742" y="9935678"/>
            <a:ext cx="376555" cy="377825"/>
          </a:xfrm>
          <a:custGeom>
            <a:avLst/>
            <a:gdLst/>
            <a:ahLst/>
            <a:cxnLst/>
            <a:rect l="l" t="t" r="r" b="b"/>
            <a:pathLst>
              <a:path w="376554" h="377825">
                <a:moveTo>
                  <a:pt x="376531" y="37724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51736" y="9221317"/>
            <a:ext cx="713105" cy="714375"/>
          </a:xfrm>
          <a:custGeom>
            <a:avLst/>
            <a:gdLst/>
            <a:ahLst/>
            <a:cxnLst/>
            <a:rect l="l" t="t" r="r" b="b"/>
            <a:pathLst>
              <a:path w="713104" h="714375">
                <a:moveTo>
                  <a:pt x="713006" y="71436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293093" y="9935678"/>
            <a:ext cx="312420" cy="313055"/>
          </a:xfrm>
          <a:custGeom>
            <a:avLst/>
            <a:gdLst/>
            <a:ahLst/>
            <a:cxnLst/>
            <a:rect l="l" t="t" r="r" b="b"/>
            <a:pathLst>
              <a:path w="312420" h="313054">
                <a:moveTo>
                  <a:pt x="312356" y="31299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566783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0" y="727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421444" y="9935678"/>
            <a:ext cx="248285" cy="248920"/>
          </a:xfrm>
          <a:custGeom>
            <a:avLst/>
            <a:gdLst/>
            <a:ahLst/>
            <a:cxnLst/>
            <a:rect l="l" t="t" r="r" b="b"/>
            <a:pathLst>
              <a:path w="248285" h="248920">
                <a:moveTo>
                  <a:pt x="248180" y="24860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695134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0" y="727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49937" y="9935678"/>
            <a:ext cx="184150" cy="184785"/>
          </a:xfrm>
          <a:custGeom>
            <a:avLst/>
            <a:gdLst/>
            <a:ahLst/>
            <a:cxnLst/>
            <a:rect l="l" t="t" r="r" b="b"/>
            <a:pathLst>
              <a:path w="184150" h="184784">
                <a:moveTo>
                  <a:pt x="183863" y="18435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823609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27" y="727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78288" y="9935678"/>
            <a:ext cx="120014" cy="120014"/>
          </a:xfrm>
          <a:custGeom>
            <a:avLst/>
            <a:gdLst/>
            <a:ahLst/>
            <a:cxnLst/>
            <a:rect l="l" t="t" r="r" b="b"/>
            <a:pathLst>
              <a:path w="120014" h="120015">
                <a:moveTo>
                  <a:pt x="119705" y="11997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951960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27" y="727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06639" y="9935678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55529" y="5558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080329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10" y="727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38863" y="9935678"/>
            <a:ext cx="2179320" cy="0"/>
          </a:xfrm>
          <a:custGeom>
            <a:avLst/>
            <a:gdLst/>
            <a:ahLst/>
            <a:cxnLst/>
            <a:rect l="l" t="t" r="r" b="b"/>
            <a:pathLst>
              <a:path w="2179320">
                <a:moveTo>
                  <a:pt x="0" y="0"/>
                </a:moveTo>
                <a:lnTo>
                  <a:pt x="21789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38863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0" y="0"/>
                </a:moveTo>
                <a:lnTo>
                  <a:pt x="726320" y="7278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191495" y="9935678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27" y="0"/>
                </a:moveTo>
                <a:lnTo>
                  <a:pt x="0" y="7278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465183" y="10663504"/>
            <a:ext cx="726440" cy="0"/>
          </a:xfrm>
          <a:custGeom>
            <a:avLst/>
            <a:gdLst/>
            <a:ahLst/>
            <a:cxnLst/>
            <a:rect l="l" t="t" r="r" b="b"/>
            <a:pathLst>
              <a:path w="726439">
                <a:moveTo>
                  <a:pt x="72631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738863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0" y="727830"/>
                </a:moveTo>
                <a:lnTo>
                  <a:pt x="7263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191495" y="9207847"/>
            <a:ext cx="726440" cy="728345"/>
          </a:xfrm>
          <a:custGeom>
            <a:avLst/>
            <a:gdLst/>
            <a:ahLst/>
            <a:cxnLst/>
            <a:rect l="l" t="t" r="r" b="b"/>
            <a:pathLst>
              <a:path w="726439" h="728345">
                <a:moveTo>
                  <a:pt x="726327" y="727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5083305" y="9595827"/>
            <a:ext cx="460375" cy="6254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900" spc="10" dirty="0">
                <a:latin typeface="Verdana"/>
                <a:cs typeface="Verdana"/>
              </a:rPr>
              <a:t>a'</a:t>
            </a:r>
            <a:endParaRPr sz="39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208795" y="9595827"/>
            <a:ext cx="325755" cy="6254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900" spc="15" dirty="0">
                <a:latin typeface="Verdana"/>
                <a:cs typeface="Verdana"/>
              </a:rPr>
              <a:t>a</a:t>
            </a:r>
            <a:endParaRPr sz="3900">
              <a:latin typeface="Verdana"/>
              <a:cs typeface="Verdana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3465183" y="9207847"/>
            <a:ext cx="726440" cy="0"/>
          </a:xfrm>
          <a:custGeom>
            <a:avLst/>
            <a:gdLst/>
            <a:ahLst/>
            <a:cxnLst/>
            <a:rect l="l" t="t" r="r" b="b"/>
            <a:pathLst>
              <a:path w="726439">
                <a:moveTo>
                  <a:pt x="72631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507455" y="10351048"/>
            <a:ext cx="462915" cy="0"/>
          </a:xfrm>
          <a:custGeom>
            <a:avLst/>
            <a:gdLst/>
            <a:ahLst/>
            <a:cxnLst/>
            <a:rect l="l" t="t" r="r" b="b"/>
            <a:pathLst>
              <a:path w="462914">
                <a:moveTo>
                  <a:pt x="46281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507455" y="9935678"/>
            <a:ext cx="231775" cy="415925"/>
          </a:xfrm>
          <a:custGeom>
            <a:avLst/>
            <a:gdLst/>
            <a:ahLst/>
            <a:cxnLst/>
            <a:rect l="l" t="t" r="r" b="b"/>
            <a:pathLst>
              <a:path w="231775" h="415925">
                <a:moveTo>
                  <a:pt x="0" y="415369"/>
                </a:moveTo>
                <a:lnTo>
                  <a:pt x="2314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738863" y="9935678"/>
            <a:ext cx="231775" cy="415925"/>
          </a:xfrm>
          <a:custGeom>
            <a:avLst/>
            <a:gdLst/>
            <a:ahLst/>
            <a:cxnLst/>
            <a:rect l="l" t="t" r="r" b="b"/>
            <a:pathLst>
              <a:path w="231775" h="415925">
                <a:moveTo>
                  <a:pt x="0" y="0"/>
                </a:moveTo>
                <a:lnTo>
                  <a:pt x="231411" y="4153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686401" y="10351048"/>
            <a:ext cx="462915" cy="0"/>
          </a:xfrm>
          <a:custGeom>
            <a:avLst/>
            <a:gdLst/>
            <a:ahLst/>
            <a:cxnLst/>
            <a:rect l="l" t="t" r="r" b="b"/>
            <a:pathLst>
              <a:path w="462914">
                <a:moveTo>
                  <a:pt x="46282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686401" y="9935678"/>
            <a:ext cx="231775" cy="415925"/>
          </a:xfrm>
          <a:custGeom>
            <a:avLst/>
            <a:gdLst/>
            <a:ahLst/>
            <a:cxnLst/>
            <a:rect l="l" t="t" r="r" b="b"/>
            <a:pathLst>
              <a:path w="231775" h="415925">
                <a:moveTo>
                  <a:pt x="0" y="415369"/>
                </a:moveTo>
                <a:lnTo>
                  <a:pt x="2314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917823" y="9935678"/>
            <a:ext cx="231775" cy="415925"/>
          </a:xfrm>
          <a:custGeom>
            <a:avLst/>
            <a:gdLst/>
            <a:ahLst/>
            <a:cxnLst/>
            <a:rect l="l" t="t" r="r" b="b"/>
            <a:pathLst>
              <a:path w="231775" h="415925">
                <a:moveTo>
                  <a:pt x="0" y="0"/>
                </a:moveTo>
                <a:lnTo>
                  <a:pt x="231404" y="41536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4639436" y="1535937"/>
            <a:ext cx="7600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Leq = </a:t>
            </a:r>
            <a:r>
              <a:rPr sz="1100" spc="-5" dirty="0">
                <a:latin typeface="Times New Roman"/>
                <a:cs typeface="Times New Roman"/>
              </a:rPr>
              <a:t>1/3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2391541" y="3737402"/>
            <a:ext cx="86995" cy="0"/>
          </a:xfrm>
          <a:custGeom>
            <a:avLst/>
            <a:gdLst/>
            <a:ahLst/>
            <a:cxnLst/>
            <a:rect l="l" t="t" r="r" b="b"/>
            <a:pathLst>
              <a:path w="86994">
                <a:moveTo>
                  <a:pt x="0" y="0"/>
                </a:moveTo>
                <a:lnTo>
                  <a:pt x="86876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021011" y="3737402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3819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2623157" y="3499451"/>
            <a:ext cx="7493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5" dirty="0">
                <a:latin typeface="Symbol"/>
                <a:cs typeface="Symbol"/>
              </a:rPr>
              <a:t>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218125" y="3620192"/>
            <a:ext cx="21209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7" baseline="-5555" dirty="0">
                <a:latin typeface="Symbol"/>
                <a:cs typeface="Symbol"/>
              </a:rPr>
              <a:t></a:t>
            </a:r>
            <a:r>
              <a:rPr sz="1500" spc="135" baseline="-5555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Symbol"/>
                <a:cs typeface="Symbol"/>
              </a:rPr>
              <a:t>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943069" y="3729465"/>
            <a:ext cx="48704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7" baseline="-8333" dirty="0">
                <a:latin typeface="Symbol"/>
                <a:cs typeface="Symbol"/>
              </a:rPr>
              <a:t></a:t>
            </a:r>
            <a:r>
              <a:rPr sz="1500" spc="7" baseline="-8333" dirty="0">
                <a:latin typeface="Times New Roman"/>
                <a:cs typeface="Times New Roman"/>
              </a:rPr>
              <a:t> </a:t>
            </a:r>
            <a:r>
              <a:rPr sz="1000" dirty="0">
                <a:latin typeface="Arial"/>
                <a:cs typeface="Arial"/>
              </a:rPr>
              <a:t>2.3 </a:t>
            </a:r>
            <a:r>
              <a:rPr sz="1500" spc="7" baseline="-8333" dirty="0">
                <a:latin typeface="Symbol"/>
                <a:cs typeface="Symbol"/>
              </a:rPr>
              <a:t></a:t>
            </a:r>
            <a:r>
              <a:rPr sz="1500" spc="277" baseline="-8333" dirty="0">
                <a:latin typeface="Times New Roman"/>
                <a:cs typeface="Times New Roman"/>
              </a:rPr>
              <a:t> </a:t>
            </a:r>
            <a:r>
              <a:rPr sz="1500" spc="-284" baseline="-5555" dirty="0">
                <a:latin typeface="Symbol"/>
                <a:cs typeface="Symbol"/>
              </a:rPr>
              <a:t></a:t>
            </a:r>
            <a:r>
              <a:rPr sz="1500" spc="-284" baseline="-33333" dirty="0">
                <a:latin typeface="Symbol"/>
                <a:cs typeface="Symbol"/>
              </a:rPr>
              <a:t></a:t>
            </a:r>
            <a:endParaRPr sz="1500" baseline="-33333">
              <a:latin typeface="Symbol"/>
              <a:cs typeface="Symbo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656333" y="3621646"/>
            <a:ext cx="13620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4360" algn="l"/>
                <a:tab pos="838200" algn="l"/>
              </a:tabLst>
            </a:pPr>
            <a:r>
              <a:rPr sz="1650" baseline="2525" dirty="0">
                <a:latin typeface="Times New Roman"/>
                <a:cs typeface="Times New Roman"/>
              </a:rPr>
              <a:t>Leq	=	</a:t>
            </a:r>
            <a:r>
              <a:rPr sz="1500" spc="-7" baseline="2777" dirty="0">
                <a:latin typeface="Arial"/>
                <a:cs typeface="Arial"/>
              </a:rPr>
              <a:t>.2.</a:t>
            </a:r>
            <a:r>
              <a:rPr sz="1500" spc="-7" baseline="5555" dirty="0">
                <a:latin typeface="Symbol"/>
                <a:cs typeface="Symbol"/>
              </a:rPr>
              <a:t></a:t>
            </a:r>
            <a:r>
              <a:rPr sz="1500" spc="-7" baseline="2777" dirty="0">
                <a:latin typeface="Arial"/>
                <a:cs typeface="Arial"/>
              </a:rPr>
              <a:t>3 </a:t>
            </a:r>
            <a:r>
              <a:rPr sz="1500" spc="7" baseline="2777" dirty="0">
                <a:latin typeface="Symbol"/>
                <a:cs typeface="Symbol"/>
              </a:rPr>
              <a:t></a:t>
            </a:r>
            <a:r>
              <a:rPr sz="1500" spc="-187" baseline="2777" dirty="0">
                <a:latin typeface="Times New Roman"/>
                <a:cs typeface="Times New Roman"/>
              </a:rPr>
              <a:t> </a:t>
            </a:r>
            <a:r>
              <a:rPr sz="1500" spc="-7" baseline="2777" dirty="0">
                <a:latin typeface="Arial"/>
                <a:cs typeface="Arial"/>
              </a:rPr>
              <a:t>4</a:t>
            </a:r>
            <a:r>
              <a:rPr sz="1000" spc="-5" dirty="0">
                <a:latin typeface="Symbol"/>
                <a:cs typeface="Symbol"/>
              </a:rPr>
              <a:t>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387623" y="3740919"/>
            <a:ext cx="31051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7650" algn="l"/>
              </a:tabLst>
            </a:pPr>
            <a:r>
              <a:rPr sz="1500" spc="7" baseline="5555" dirty="0">
                <a:latin typeface="Arial"/>
                <a:cs typeface="Arial"/>
              </a:rPr>
              <a:t>6	</a:t>
            </a:r>
            <a:r>
              <a:rPr sz="1000" spc="-385" dirty="0">
                <a:latin typeface="Symbol"/>
                <a:cs typeface="Symbol"/>
              </a:rPr>
              <a:t></a:t>
            </a:r>
            <a:r>
              <a:rPr sz="1500" spc="7" baseline="-27777" dirty="0">
                <a:latin typeface="Symbol"/>
                <a:cs typeface="Symbol"/>
              </a:rPr>
              <a:t></a:t>
            </a:r>
            <a:endParaRPr sz="1500" baseline="-27777">
              <a:latin typeface="Symbol"/>
              <a:cs typeface="Symbo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391387" y="3553316"/>
            <a:ext cx="103886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3880" algn="l"/>
              </a:tabLst>
            </a:pPr>
            <a:r>
              <a:rPr sz="1500" spc="7" baseline="2777" dirty="0">
                <a:latin typeface="Arial"/>
                <a:cs typeface="Arial"/>
              </a:rPr>
              <a:t>1	</a:t>
            </a:r>
            <a:r>
              <a:rPr sz="1000" spc="5" dirty="0">
                <a:latin typeface="Symbol"/>
                <a:cs typeface="Symbol"/>
              </a:rPr>
              <a:t>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500" spc="7" baseline="2777" dirty="0">
                <a:latin typeface="Arial"/>
                <a:cs typeface="Arial"/>
              </a:rPr>
              <a:t>2 </a:t>
            </a:r>
            <a:r>
              <a:rPr sz="1000" spc="40" dirty="0">
                <a:latin typeface="Symbol"/>
                <a:cs typeface="Symbol"/>
              </a:rPr>
              <a:t></a:t>
            </a:r>
            <a:r>
              <a:rPr sz="1200" spc="60" baseline="41666" dirty="0">
                <a:latin typeface="Arial"/>
                <a:cs typeface="Arial"/>
              </a:rPr>
              <a:t>2</a:t>
            </a:r>
            <a:r>
              <a:rPr sz="1200" spc="-22" baseline="41666" dirty="0">
                <a:latin typeface="Arial"/>
                <a:cs typeface="Arial"/>
              </a:rPr>
              <a:t> </a:t>
            </a:r>
            <a:r>
              <a:rPr sz="1500" spc="7" baseline="22222" dirty="0">
                <a:latin typeface="Symbol"/>
                <a:cs typeface="Symbol"/>
              </a:rPr>
              <a:t></a:t>
            </a:r>
            <a:endParaRPr sz="1500" baseline="22222">
              <a:latin typeface="Symbol"/>
              <a:cs typeface="Symbo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427733" y="4040250"/>
            <a:ext cx="3169285" cy="2544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2296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0,85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2110" algn="l"/>
              </a:tabLst>
            </a:pPr>
            <a:r>
              <a:rPr sz="1200" b="1" dirty="0">
                <a:latin typeface="Times New Roman"/>
                <a:cs typeface="Times New Roman"/>
              </a:rPr>
              <a:t>6.2.	</a:t>
            </a:r>
            <a:r>
              <a:rPr sz="1200" b="1" spc="-5" dirty="0">
                <a:latin typeface="Times New Roman"/>
                <a:cs typeface="Times New Roman"/>
              </a:rPr>
              <a:t>Perhitungan Pembebanan </a:t>
            </a:r>
            <a:r>
              <a:rPr sz="1200" b="1" dirty="0">
                <a:latin typeface="Times New Roman"/>
                <a:cs typeface="Times New Roman"/>
              </a:rPr>
              <a:t>Balok</a:t>
            </a:r>
            <a:r>
              <a:rPr sz="1200" b="1" spc="1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Anak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240665" marR="1355725" indent="-228600">
              <a:lnSpc>
                <a:spcPct val="143600"/>
              </a:lnSpc>
              <a:tabLst>
                <a:tab pos="461645" algn="l"/>
              </a:tabLst>
            </a:pPr>
            <a:r>
              <a:rPr sz="1100" dirty="0">
                <a:latin typeface="Times New Roman"/>
                <a:cs typeface="Times New Roman"/>
              </a:rPr>
              <a:t>Data : Pembebanan </a:t>
            </a:r>
            <a:r>
              <a:rPr sz="1100" spc="-5" dirty="0">
                <a:latin typeface="Times New Roman"/>
                <a:cs typeface="Times New Roman"/>
              </a:rPr>
              <a:t>Balok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Anak  </a:t>
            </a:r>
            <a:r>
              <a:rPr sz="1100" dirty="0">
                <a:latin typeface="Times New Roman"/>
                <a:cs typeface="Times New Roman"/>
              </a:rPr>
              <a:t>h	= 1/10 .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</a:t>
            </a:r>
            <a:endParaRPr sz="1100">
              <a:latin typeface="Times New Roman"/>
              <a:cs typeface="Times New Roman"/>
            </a:endParaRPr>
          </a:p>
          <a:p>
            <a:pPr marL="46164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1/10 .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3000</a:t>
            </a:r>
            <a:endParaRPr sz="1100">
              <a:latin typeface="Times New Roman"/>
              <a:cs typeface="Times New Roman"/>
            </a:endParaRPr>
          </a:p>
          <a:p>
            <a:pPr marL="240665" marR="2122170" indent="220979">
              <a:lnSpc>
                <a:spcPct val="143600"/>
              </a:lnSpc>
              <a:tabLst>
                <a:tab pos="461645" algn="l"/>
              </a:tabLst>
            </a:pPr>
            <a:r>
              <a:rPr sz="1100" dirty="0">
                <a:latin typeface="Times New Roman"/>
                <a:cs typeface="Times New Roman"/>
              </a:rPr>
              <a:t>= 300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  </a:t>
            </a:r>
            <a:r>
              <a:rPr sz="1100" dirty="0">
                <a:latin typeface="Times New Roman"/>
                <a:cs typeface="Times New Roman"/>
              </a:rPr>
              <a:t>b	= 1/15 .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</a:t>
            </a:r>
            <a:endParaRPr sz="11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1/15 .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3000</a:t>
            </a:r>
            <a:endParaRPr sz="11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200 </a:t>
            </a:r>
            <a:r>
              <a:rPr sz="1100" spc="-5" dirty="0">
                <a:latin typeface="Times New Roman"/>
                <a:cs typeface="Times New Roman"/>
              </a:rPr>
              <a:t>mm </a:t>
            </a:r>
            <a:r>
              <a:rPr sz="1100" dirty="0">
                <a:latin typeface="Times New Roman"/>
                <a:cs typeface="Times New Roman"/>
              </a:rPr>
              <a:t>(h dipakai = 300 </a:t>
            </a:r>
            <a:r>
              <a:rPr sz="1100" spc="-10" dirty="0">
                <a:latin typeface="Times New Roman"/>
                <a:cs typeface="Times New Roman"/>
              </a:rPr>
              <a:t>mm, </a:t>
            </a:r>
            <a:r>
              <a:rPr sz="1100" dirty="0">
                <a:latin typeface="Times New Roman"/>
                <a:cs typeface="Times New Roman"/>
              </a:rPr>
              <a:t>b = 200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427733" y="8562593"/>
            <a:ext cx="245173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1645" algn="l"/>
              </a:tabLst>
            </a:pPr>
            <a:r>
              <a:rPr sz="1100" b="1" dirty="0">
                <a:latin typeface="Times New Roman"/>
                <a:cs typeface="Times New Roman"/>
              </a:rPr>
              <a:t>6.2.1	</a:t>
            </a:r>
            <a:r>
              <a:rPr sz="1100" b="1" spc="-5" dirty="0">
                <a:latin typeface="Times New Roman"/>
                <a:cs typeface="Times New Roman"/>
              </a:rPr>
              <a:t>Pembebanan </a:t>
            </a:r>
            <a:r>
              <a:rPr sz="1100" b="1" dirty="0">
                <a:latin typeface="Times New Roman"/>
                <a:cs typeface="Times New Roman"/>
              </a:rPr>
              <a:t>Balok </a:t>
            </a:r>
            <a:r>
              <a:rPr sz="1100" b="1" spc="-5" dirty="0">
                <a:latin typeface="Times New Roman"/>
                <a:cs typeface="Times New Roman"/>
              </a:rPr>
              <a:t>Anak </a:t>
            </a:r>
            <a:r>
              <a:rPr sz="1100" b="1" dirty="0">
                <a:latin typeface="Times New Roman"/>
                <a:cs typeface="Times New Roman"/>
              </a:rPr>
              <a:t>as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a-a'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2200275" y="1777999"/>
            <a:ext cx="1097280" cy="296545"/>
          </a:xfrm>
          <a:custGeom>
            <a:avLst/>
            <a:gdLst/>
            <a:ahLst/>
            <a:cxnLst/>
            <a:rect l="l" t="t" r="r" b="b"/>
            <a:pathLst>
              <a:path w="1097279" h="296544">
                <a:moveTo>
                  <a:pt x="0" y="296545"/>
                </a:moveTo>
                <a:lnTo>
                  <a:pt x="1097279" y="296545"/>
                </a:lnTo>
                <a:lnTo>
                  <a:pt x="1097279" y="0"/>
                </a:lnTo>
                <a:lnTo>
                  <a:pt x="0" y="0"/>
                </a:lnTo>
                <a:lnTo>
                  <a:pt x="0" y="296545"/>
                </a:lnTo>
                <a:close/>
              </a:path>
            </a:pathLst>
          </a:custGeom>
          <a:ln w="9525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200275" y="1210309"/>
            <a:ext cx="1097280" cy="741680"/>
          </a:xfrm>
          <a:custGeom>
            <a:avLst/>
            <a:gdLst/>
            <a:ahLst/>
            <a:cxnLst/>
            <a:rect l="l" t="t" r="r" b="b"/>
            <a:pathLst>
              <a:path w="1097279" h="741680">
                <a:moveTo>
                  <a:pt x="548639" y="0"/>
                </a:moveTo>
                <a:lnTo>
                  <a:pt x="0" y="741679"/>
                </a:lnTo>
                <a:lnTo>
                  <a:pt x="1097279" y="741679"/>
                </a:lnTo>
                <a:lnTo>
                  <a:pt x="548639" y="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00910" y="2127249"/>
            <a:ext cx="1096645" cy="0"/>
          </a:xfrm>
          <a:custGeom>
            <a:avLst/>
            <a:gdLst/>
            <a:ahLst/>
            <a:cxnLst/>
            <a:rect l="l" t="t" r="r" b="b"/>
            <a:pathLst>
              <a:path w="1096645">
                <a:moveTo>
                  <a:pt x="0" y="0"/>
                </a:moveTo>
                <a:lnTo>
                  <a:pt x="109664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00275" y="2100579"/>
            <a:ext cx="0" cy="63500"/>
          </a:xfrm>
          <a:custGeom>
            <a:avLst/>
            <a:gdLst/>
            <a:ahLst/>
            <a:cxnLst/>
            <a:rect l="l" t="t" r="r" b="b"/>
            <a:pathLst>
              <a:path h="63500">
                <a:moveTo>
                  <a:pt x="0" y="0"/>
                </a:moveTo>
                <a:lnTo>
                  <a:pt x="0" y="635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296920" y="2111374"/>
            <a:ext cx="0" cy="63500"/>
          </a:xfrm>
          <a:custGeom>
            <a:avLst/>
            <a:gdLst/>
            <a:ahLst/>
            <a:cxnLst/>
            <a:rect l="l" t="t" r="r" b="b"/>
            <a:pathLst>
              <a:path h="63500">
                <a:moveTo>
                  <a:pt x="0" y="0"/>
                </a:moveTo>
                <a:lnTo>
                  <a:pt x="0" y="635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422015" y="1209674"/>
            <a:ext cx="0" cy="741045"/>
          </a:xfrm>
          <a:custGeom>
            <a:avLst/>
            <a:gdLst/>
            <a:ahLst/>
            <a:cxnLst/>
            <a:rect l="l" t="t" r="r" b="b"/>
            <a:pathLst>
              <a:path h="741044">
                <a:moveTo>
                  <a:pt x="0" y="741044"/>
                </a:moveTo>
                <a:lnTo>
                  <a:pt x="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388995" y="1951989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810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402329" y="121094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810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748914" y="1210309"/>
            <a:ext cx="0" cy="741680"/>
          </a:xfrm>
          <a:custGeom>
            <a:avLst/>
            <a:gdLst/>
            <a:ahLst/>
            <a:cxnLst/>
            <a:rect l="l" t="t" r="r" b="b"/>
            <a:pathLst>
              <a:path h="741680">
                <a:moveTo>
                  <a:pt x="0" y="0"/>
                </a:moveTo>
                <a:lnTo>
                  <a:pt x="0" y="741679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3508375" y="1386585"/>
            <a:ext cx="2190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70" dirty="0">
                <a:latin typeface="Arial"/>
                <a:cs typeface="Arial"/>
              </a:rPr>
              <a:t>½</a:t>
            </a:r>
            <a:r>
              <a:rPr sz="1000" spc="-110" dirty="0">
                <a:latin typeface="Arial"/>
                <a:cs typeface="Arial"/>
              </a:rPr>
              <a:t>Lx</a:t>
            </a:r>
            <a:endParaRPr sz="100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427733" y="1682241"/>
            <a:ext cx="2272030" cy="1734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5930">
              <a:lnSpc>
                <a:spcPct val="100000"/>
              </a:lnSpc>
              <a:spcBef>
                <a:spcPts val="95"/>
              </a:spcBef>
            </a:pPr>
            <a:r>
              <a:rPr sz="1000" spc="-105" dirty="0">
                <a:latin typeface="Arial"/>
                <a:cs typeface="Arial"/>
              </a:rPr>
              <a:t>Leg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462280" algn="ctr">
              <a:lnSpc>
                <a:spcPct val="100000"/>
              </a:lnSpc>
            </a:pPr>
            <a:r>
              <a:rPr sz="1000" spc="-105" dirty="0">
                <a:latin typeface="Arial"/>
                <a:cs typeface="Arial"/>
              </a:rPr>
              <a:t>Lx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  <a:tabLst>
                <a:tab pos="461645" algn="l"/>
              </a:tabLst>
            </a:pPr>
            <a:r>
              <a:rPr sz="1100" b="1" dirty="0">
                <a:latin typeface="Times New Roman"/>
                <a:cs typeface="Times New Roman"/>
              </a:rPr>
              <a:t>6.1.2	Lebar </a:t>
            </a:r>
            <a:r>
              <a:rPr sz="1100" b="1" spc="-5" dirty="0">
                <a:latin typeface="Times New Roman"/>
                <a:cs typeface="Times New Roman"/>
              </a:rPr>
              <a:t>Equivalent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-5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Anak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65"/>
              </a:spcBef>
            </a:pPr>
            <a:r>
              <a:rPr sz="11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Balok anak</a:t>
            </a:r>
            <a:r>
              <a:rPr sz="1100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10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1(a-a’)</a:t>
            </a:r>
            <a:endParaRPr sz="1100">
              <a:latin typeface="Times New Roman"/>
              <a:cs typeface="Times New Roman"/>
            </a:endParaRPr>
          </a:p>
          <a:p>
            <a:pPr marL="240665" marR="425450">
              <a:lnSpc>
                <a:spcPct val="143600"/>
              </a:lnSpc>
              <a:spcBef>
                <a:spcPts val="5"/>
              </a:spcBef>
            </a:pPr>
            <a:r>
              <a:rPr sz="1100" dirty="0">
                <a:latin typeface="Times New Roman"/>
                <a:cs typeface="Times New Roman"/>
              </a:rPr>
              <a:t>Lebar </a:t>
            </a:r>
            <a:r>
              <a:rPr sz="1100" spc="-5" dirty="0">
                <a:latin typeface="Times New Roman"/>
                <a:cs typeface="Times New Roman"/>
              </a:rPr>
              <a:t>Equivalent Trapesium  Dimana </a:t>
            </a:r>
            <a:r>
              <a:rPr sz="1100" dirty="0">
                <a:latin typeface="Times New Roman"/>
                <a:cs typeface="Times New Roman"/>
              </a:rPr>
              <a:t>Lx : 2.00 Ly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:3.00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595974" y="6864771"/>
            <a:ext cx="288925" cy="3898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350" spc="15" dirty="0">
                <a:latin typeface="Verdana"/>
                <a:cs typeface="Verdana"/>
              </a:rPr>
              <a:t>a'</a:t>
            </a:r>
            <a:endParaRPr sz="235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51837" y="6864771"/>
            <a:ext cx="207645" cy="3898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350" spc="20" dirty="0">
                <a:latin typeface="Verdana"/>
                <a:cs typeface="Verdana"/>
              </a:rPr>
              <a:t>a</a:t>
            </a:r>
            <a:endParaRPr sz="2350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178508" y="7076016"/>
            <a:ext cx="1322070" cy="0"/>
          </a:xfrm>
          <a:custGeom>
            <a:avLst/>
            <a:gdLst/>
            <a:ahLst/>
            <a:cxnLst/>
            <a:rect l="l" t="t" r="r" b="b"/>
            <a:pathLst>
              <a:path w="1322070">
                <a:moveTo>
                  <a:pt x="0" y="0"/>
                </a:moveTo>
                <a:lnTo>
                  <a:pt x="13220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78508" y="6722691"/>
            <a:ext cx="0" cy="353695"/>
          </a:xfrm>
          <a:custGeom>
            <a:avLst/>
            <a:gdLst/>
            <a:ahLst/>
            <a:cxnLst/>
            <a:rect l="l" t="t" r="r" b="b"/>
            <a:pathLst>
              <a:path h="353695">
                <a:moveTo>
                  <a:pt x="0" y="35332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8508" y="6722691"/>
            <a:ext cx="1322070" cy="0"/>
          </a:xfrm>
          <a:custGeom>
            <a:avLst/>
            <a:gdLst/>
            <a:ahLst/>
            <a:cxnLst/>
            <a:rect l="l" t="t" r="r" b="b"/>
            <a:pathLst>
              <a:path w="1322070">
                <a:moveTo>
                  <a:pt x="0" y="0"/>
                </a:moveTo>
                <a:lnTo>
                  <a:pt x="13220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00569" y="6722691"/>
            <a:ext cx="0" cy="353695"/>
          </a:xfrm>
          <a:custGeom>
            <a:avLst/>
            <a:gdLst/>
            <a:ahLst/>
            <a:cxnLst/>
            <a:rect l="l" t="t" r="r" b="b"/>
            <a:pathLst>
              <a:path h="353695">
                <a:moveTo>
                  <a:pt x="0" y="0"/>
                </a:moveTo>
                <a:lnTo>
                  <a:pt x="0" y="3533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60405" y="6558630"/>
            <a:ext cx="708660" cy="260350"/>
          </a:xfrm>
          <a:custGeom>
            <a:avLst/>
            <a:gdLst/>
            <a:ahLst/>
            <a:cxnLst/>
            <a:rect l="l" t="t" r="r" b="b"/>
            <a:pathLst>
              <a:path w="708660" h="260350">
                <a:moveTo>
                  <a:pt x="0" y="259768"/>
                </a:moveTo>
                <a:lnTo>
                  <a:pt x="0" y="0"/>
                </a:lnTo>
                <a:lnTo>
                  <a:pt x="70847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61491" y="6545309"/>
            <a:ext cx="0" cy="80010"/>
          </a:xfrm>
          <a:custGeom>
            <a:avLst/>
            <a:gdLst/>
            <a:ahLst/>
            <a:cxnLst/>
            <a:rect l="l" t="t" r="r" b="b"/>
            <a:pathLst>
              <a:path h="80009">
                <a:moveTo>
                  <a:pt x="0" y="7951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08516" y="654530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40">
                <a:moveTo>
                  <a:pt x="52974" y="13321"/>
                </a:moveTo>
                <a:lnTo>
                  <a:pt x="39654" y="0"/>
                </a:lnTo>
                <a:lnTo>
                  <a:pt x="13319" y="0"/>
                </a:lnTo>
                <a:lnTo>
                  <a:pt x="0" y="13321"/>
                </a:lnTo>
                <a:lnTo>
                  <a:pt x="0" y="39830"/>
                </a:lnTo>
                <a:lnTo>
                  <a:pt x="13319" y="53010"/>
                </a:lnTo>
                <a:lnTo>
                  <a:pt x="52974" y="530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787825" y="654530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40">
                <a:moveTo>
                  <a:pt x="0" y="0"/>
                </a:moveTo>
                <a:lnTo>
                  <a:pt x="0" y="39830"/>
                </a:lnTo>
                <a:lnTo>
                  <a:pt x="13300" y="53010"/>
                </a:lnTo>
                <a:lnTo>
                  <a:pt x="26468" y="53010"/>
                </a:lnTo>
                <a:lnTo>
                  <a:pt x="52955" y="265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40781" y="6545309"/>
            <a:ext cx="0" cy="53340"/>
          </a:xfrm>
          <a:custGeom>
            <a:avLst/>
            <a:gdLst/>
            <a:ahLst/>
            <a:cxnLst/>
            <a:rect l="l" t="t" r="r" b="b"/>
            <a:pathLst>
              <a:path h="53340">
                <a:moveTo>
                  <a:pt x="0" y="0"/>
                </a:moveTo>
                <a:lnTo>
                  <a:pt x="0" y="530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67249" y="6545309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0" y="0"/>
                </a:moveTo>
                <a:lnTo>
                  <a:pt x="528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867249" y="6571814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282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946539" y="6518798"/>
            <a:ext cx="13335" cy="80010"/>
          </a:xfrm>
          <a:custGeom>
            <a:avLst/>
            <a:gdLst/>
            <a:ahLst/>
            <a:cxnLst/>
            <a:rect l="l" t="t" r="r" b="b"/>
            <a:pathLst>
              <a:path w="13335" h="80009">
                <a:moveTo>
                  <a:pt x="0" y="13327"/>
                </a:moveTo>
                <a:lnTo>
                  <a:pt x="13167" y="0"/>
                </a:lnTo>
                <a:lnTo>
                  <a:pt x="13167" y="7952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946539" y="6598319"/>
            <a:ext cx="26670" cy="0"/>
          </a:xfrm>
          <a:custGeom>
            <a:avLst/>
            <a:gdLst/>
            <a:ahLst/>
            <a:cxnLst/>
            <a:rect l="l" t="t" r="r" b="b"/>
            <a:pathLst>
              <a:path w="26670">
                <a:moveTo>
                  <a:pt x="0" y="0"/>
                </a:moveTo>
                <a:lnTo>
                  <a:pt x="264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999361" y="6518798"/>
            <a:ext cx="13335" cy="80010"/>
          </a:xfrm>
          <a:custGeom>
            <a:avLst/>
            <a:gdLst/>
            <a:ahLst/>
            <a:cxnLst/>
            <a:rect l="l" t="t" r="r" b="b"/>
            <a:pathLst>
              <a:path w="13335" h="80009">
                <a:moveTo>
                  <a:pt x="0" y="13327"/>
                </a:moveTo>
                <a:lnTo>
                  <a:pt x="13300" y="0"/>
                </a:lnTo>
                <a:lnTo>
                  <a:pt x="13300" y="7952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999361" y="6598319"/>
            <a:ext cx="26670" cy="0"/>
          </a:xfrm>
          <a:custGeom>
            <a:avLst/>
            <a:gdLst/>
            <a:ahLst/>
            <a:cxnLst/>
            <a:rect l="l" t="t" r="r" b="b"/>
            <a:pathLst>
              <a:path w="26670">
                <a:moveTo>
                  <a:pt x="0" y="0"/>
                </a:moveTo>
                <a:lnTo>
                  <a:pt x="264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052316" y="6518798"/>
            <a:ext cx="53340" cy="80010"/>
          </a:xfrm>
          <a:custGeom>
            <a:avLst/>
            <a:gdLst/>
            <a:ahLst/>
            <a:cxnLst/>
            <a:rect l="l" t="t" r="r" b="b"/>
            <a:pathLst>
              <a:path w="53339" h="80009">
                <a:moveTo>
                  <a:pt x="13167" y="79521"/>
                </a:moveTo>
                <a:lnTo>
                  <a:pt x="0" y="66341"/>
                </a:lnTo>
                <a:lnTo>
                  <a:pt x="0" y="53016"/>
                </a:lnTo>
                <a:lnTo>
                  <a:pt x="13167" y="39832"/>
                </a:lnTo>
                <a:lnTo>
                  <a:pt x="39635" y="39832"/>
                </a:lnTo>
                <a:lnTo>
                  <a:pt x="52802" y="26510"/>
                </a:lnTo>
                <a:lnTo>
                  <a:pt x="52802" y="13327"/>
                </a:lnTo>
                <a:lnTo>
                  <a:pt x="39635" y="0"/>
                </a:lnTo>
                <a:lnTo>
                  <a:pt x="13167" y="0"/>
                </a:lnTo>
                <a:lnTo>
                  <a:pt x="0" y="13327"/>
                </a:lnTo>
                <a:lnTo>
                  <a:pt x="0" y="26510"/>
                </a:lnTo>
                <a:lnTo>
                  <a:pt x="13167" y="3983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065483" y="6558630"/>
            <a:ext cx="40005" cy="40005"/>
          </a:xfrm>
          <a:custGeom>
            <a:avLst/>
            <a:gdLst/>
            <a:ahLst/>
            <a:cxnLst/>
            <a:rect l="l" t="t" r="r" b="b"/>
            <a:pathLst>
              <a:path w="40004" h="40004">
                <a:moveTo>
                  <a:pt x="26468" y="0"/>
                </a:moveTo>
                <a:lnTo>
                  <a:pt x="39635" y="13183"/>
                </a:lnTo>
                <a:lnTo>
                  <a:pt x="39635" y="26509"/>
                </a:lnTo>
                <a:lnTo>
                  <a:pt x="26468" y="39689"/>
                </a:lnTo>
                <a:lnTo>
                  <a:pt x="0" y="3968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131606" y="6518798"/>
            <a:ext cx="53340" cy="80010"/>
          </a:xfrm>
          <a:custGeom>
            <a:avLst/>
            <a:gdLst/>
            <a:ahLst/>
            <a:cxnLst/>
            <a:rect l="l" t="t" r="r" b="b"/>
            <a:pathLst>
              <a:path w="53339" h="80009">
                <a:moveTo>
                  <a:pt x="0" y="13327"/>
                </a:moveTo>
                <a:lnTo>
                  <a:pt x="13167" y="0"/>
                </a:lnTo>
                <a:lnTo>
                  <a:pt x="39654" y="0"/>
                </a:lnTo>
                <a:lnTo>
                  <a:pt x="52955" y="13327"/>
                </a:lnTo>
                <a:lnTo>
                  <a:pt x="52955" y="26510"/>
                </a:lnTo>
                <a:lnTo>
                  <a:pt x="39654" y="39832"/>
                </a:lnTo>
                <a:lnTo>
                  <a:pt x="13167" y="39832"/>
                </a:lnTo>
                <a:lnTo>
                  <a:pt x="0" y="53016"/>
                </a:lnTo>
                <a:lnTo>
                  <a:pt x="0" y="79521"/>
                </a:lnTo>
                <a:lnTo>
                  <a:pt x="52955" y="7952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10896" y="6585139"/>
            <a:ext cx="13335" cy="26670"/>
          </a:xfrm>
          <a:custGeom>
            <a:avLst/>
            <a:gdLst/>
            <a:ahLst/>
            <a:cxnLst/>
            <a:rect l="l" t="t" r="r" b="b"/>
            <a:pathLst>
              <a:path w="13335" h="26670">
                <a:moveTo>
                  <a:pt x="13319" y="0"/>
                </a:moveTo>
                <a:lnTo>
                  <a:pt x="13319" y="13180"/>
                </a:lnTo>
                <a:lnTo>
                  <a:pt x="0" y="265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50550" y="6518798"/>
            <a:ext cx="53340" cy="80010"/>
          </a:xfrm>
          <a:custGeom>
            <a:avLst/>
            <a:gdLst/>
            <a:ahLst/>
            <a:cxnLst/>
            <a:rect l="l" t="t" r="r" b="b"/>
            <a:pathLst>
              <a:path w="53339" h="80009">
                <a:moveTo>
                  <a:pt x="0" y="13327"/>
                </a:moveTo>
                <a:lnTo>
                  <a:pt x="13300" y="0"/>
                </a:lnTo>
                <a:lnTo>
                  <a:pt x="39635" y="0"/>
                </a:lnTo>
                <a:lnTo>
                  <a:pt x="52955" y="13327"/>
                </a:lnTo>
                <a:lnTo>
                  <a:pt x="52955" y="26510"/>
                </a:lnTo>
                <a:lnTo>
                  <a:pt x="39635" y="39832"/>
                </a:lnTo>
                <a:lnTo>
                  <a:pt x="13300" y="39832"/>
                </a:lnTo>
                <a:lnTo>
                  <a:pt x="0" y="53016"/>
                </a:lnTo>
                <a:lnTo>
                  <a:pt x="0" y="79521"/>
                </a:lnTo>
                <a:lnTo>
                  <a:pt x="52955" y="7952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409264" y="6518798"/>
            <a:ext cx="0" cy="80010"/>
          </a:xfrm>
          <a:custGeom>
            <a:avLst/>
            <a:gdLst/>
            <a:ahLst/>
            <a:cxnLst/>
            <a:rect l="l" t="t" r="r" b="b"/>
            <a:pathLst>
              <a:path h="80009">
                <a:moveTo>
                  <a:pt x="0" y="7952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409264" y="6545309"/>
            <a:ext cx="53340" cy="26670"/>
          </a:xfrm>
          <a:custGeom>
            <a:avLst/>
            <a:gdLst/>
            <a:ahLst/>
            <a:cxnLst/>
            <a:rect l="l" t="t" r="r" b="b"/>
            <a:pathLst>
              <a:path w="53339" h="26670">
                <a:moveTo>
                  <a:pt x="0" y="26505"/>
                </a:moveTo>
                <a:lnTo>
                  <a:pt x="26487" y="26505"/>
                </a:lnTo>
                <a:lnTo>
                  <a:pt x="5282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435751" y="6571814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0" y="0"/>
                </a:moveTo>
                <a:lnTo>
                  <a:pt x="26334" y="265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488573" y="6545309"/>
            <a:ext cx="53340" cy="80010"/>
          </a:xfrm>
          <a:custGeom>
            <a:avLst/>
            <a:gdLst/>
            <a:ahLst/>
            <a:cxnLst/>
            <a:rect l="l" t="t" r="r" b="b"/>
            <a:pathLst>
              <a:path w="53339" h="80009">
                <a:moveTo>
                  <a:pt x="0" y="66335"/>
                </a:moveTo>
                <a:lnTo>
                  <a:pt x="13148" y="79519"/>
                </a:lnTo>
                <a:lnTo>
                  <a:pt x="39635" y="79519"/>
                </a:lnTo>
                <a:lnTo>
                  <a:pt x="52955" y="66335"/>
                </a:lnTo>
                <a:lnTo>
                  <a:pt x="52955" y="13321"/>
                </a:lnTo>
                <a:lnTo>
                  <a:pt x="39635" y="0"/>
                </a:lnTo>
                <a:lnTo>
                  <a:pt x="13148" y="0"/>
                </a:lnTo>
                <a:lnTo>
                  <a:pt x="0" y="13321"/>
                </a:lnTo>
                <a:lnTo>
                  <a:pt x="0" y="39830"/>
                </a:lnTo>
                <a:lnTo>
                  <a:pt x="13148" y="53010"/>
                </a:lnTo>
                <a:lnTo>
                  <a:pt x="52955" y="530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567863" y="6518798"/>
            <a:ext cx="53340" cy="80010"/>
          </a:xfrm>
          <a:custGeom>
            <a:avLst/>
            <a:gdLst/>
            <a:ahLst/>
            <a:cxnLst/>
            <a:rect l="l" t="t" r="r" b="b"/>
            <a:pathLst>
              <a:path w="53339" h="80009">
                <a:moveTo>
                  <a:pt x="0" y="79521"/>
                </a:moveTo>
                <a:lnTo>
                  <a:pt x="529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647153" y="6545309"/>
            <a:ext cx="0" cy="53340"/>
          </a:xfrm>
          <a:custGeom>
            <a:avLst/>
            <a:gdLst/>
            <a:ahLst/>
            <a:cxnLst/>
            <a:rect l="l" t="t" r="r" b="b"/>
            <a:pathLst>
              <a:path h="53340">
                <a:moveTo>
                  <a:pt x="0" y="5301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47153" y="6545309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0" y="13321"/>
                </a:moveTo>
                <a:lnTo>
                  <a:pt x="13300" y="0"/>
                </a:lnTo>
                <a:lnTo>
                  <a:pt x="26468" y="13321"/>
                </a:lnTo>
                <a:lnTo>
                  <a:pt x="26468" y="265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673621" y="6545309"/>
            <a:ext cx="26670" cy="53340"/>
          </a:xfrm>
          <a:custGeom>
            <a:avLst/>
            <a:gdLst/>
            <a:ahLst/>
            <a:cxnLst/>
            <a:rect l="l" t="t" r="r" b="b"/>
            <a:pathLst>
              <a:path w="26670" h="53340">
                <a:moveTo>
                  <a:pt x="0" y="13321"/>
                </a:moveTo>
                <a:lnTo>
                  <a:pt x="13319" y="0"/>
                </a:lnTo>
                <a:lnTo>
                  <a:pt x="26487" y="13321"/>
                </a:lnTo>
                <a:lnTo>
                  <a:pt x="26487" y="5301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38103" y="7328050"/>
            <a:ext cx="281305" cy="0"/>
          </a:xfrm>
          <a:custGeom>
            <a:avLst/>
            <a:gdLst/>
            <a:ahLst/>
            <a:cxnLst/>
            <a:rect l="l" t="t" r="r" b="b"/>
            <a:pathLst>
              <a:path w="281304">
                <a:moveTo>
                  <a:pt x="28081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038103" y="7076016"/>
            <a:ext cx="140970" cy="252095"/>
          </a:xfrm>
          <a:custGeom>
            <a:avLst/>
            <a:gdLst/>
            <a:ahLst/>
            <a:cxnLst/>
            <a:rect l="l" t="t" r="r" b="b"/>
            <a:pathLst>
              <a:path w="140969" h="252095">
                <a:moveTo>
                  <a:pt x="0" y="252034"/>
                </a:moveTo>
                <a:lnTo>
                  <a:pt x="1404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178508" y="7076016"/>
            <a:ext cx="140970" cy="252095"/>
          </a:xfrm>
          <a:custGeom>
            <a:avLst/>
            <a:gdLst/>
            <a:ahLst/>
            <a:cxnLst/>
            <a:rect l="l" t="t" r="r" b="b"/>
            <a:pathLst>
              <a:path w="140970" h="252095">
                <a:moveTo>
                  <a:pt x="0" y="0"/>
                </a:moveTo>
                <a:lnTo>
                  <a:pt x="140407" y="25203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360156" y="7328050"/>
            <a:ext cx="281305" cy="0"/>
          </a:xfrm>
          <a:custGeom>
            <a:avLst/>
            <a:gdLst/>
            <a:ahLst/>
            <a:cxnLst/>
            <a:rect l="l" t="t" r="r" b="b"/>
            <a:pathLst>
              <a:path w="281304">
                <a:moveTo>
                  <a:pt x="28080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60156" y="7076016"/>
            <a:ext cx="140970" cy="252095"/>
          </a:xfrm>
          <a:custGeom>
            <a:avLst/>
            <a:gdLst/>
            <a:ahLst/>
            <a:cxnLst/>
            <a:rect l="l" t="t" r="r" b="b"/>
            <a:pathLst>
              <a:path w="140970" h="252095">
                <a:moveTo>
                  <a:pt x="0" y="252034"/>
                </a:moveTo>
                <a:lnTo>
                  <a:pt x="1404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00569" y="7076016"/>
            <a:ext cx="140970" cy="252095"/>
          </a:xfrm>
          <a:custGeom>
            <a:avLst/>
            <a:gdLst/>
            <a:ahLst/>
            <a:cxnLst/>
            <a:rect l="l" t="t" r="r" b="b"/>
            <a:pathLst>
              <a:path w="140970" h="252095">
                <a:moveTo>
                  <a:pt x="0" y="0"/>
                </a:moveTo>
                <a:lnTo>
                  <a:pt x="140393" y="25203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1436877" y="2425040"/>
            <a:ext cx="4968240" cy="1802764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  <a:tabLst>
                <a:tab pos="289560" algn="l"/>
              </a:tabLst>
            </a:pPr>
            <a:r>
              <a:rPr sz="1100" dirty="0">
                <a:latin typeface="Times New Roman"/>
                <a:cs typeface="Times New Roman"/>
              </a:rPr>
              <a:t>a	Beban </a:t>
            </a:r>
            <a:r>
              <a:rPr sz="1100" spc="-5" dirty="0">
                <a:latin typeface="Times New Roman"/>
                <a:cs typeface="Times New Roman"/>
              </a:rPr>
              <a:t>Mati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(qD)</a:t>
            </a:r>
            <a:endParaRPr sz="1100">
              <a:latin typeface="Times New Roman"/>
              <a:cs typeface="Times New Roman"/>
            </a:endParaRPr>
          </a:p>
          <a:p>
            <a:pPr marL="36322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Pembebanan </a:t>
            </a:r>
            <a:r>
              <a:rPr sz="1100" spc="-5" dirty="0">
                <a:latin typeface="Times New Roman"/>
                <a:cs typeface="Times New Roman"/>
              </a:rPr>
              <a:t>balok elemen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a-a’</a:t>
            </a:r>
            <a:endParaRPr sz="1100">
              <a:latin typeface="Times New Roman"/>
              <a:cs typeface="Times New Roman"/>
            </a:endParaRPr>
          </a:p>
          <a:p>
            <a:pPr marL="544195" indent="-180975">
              <a:lnSpc>
                <a:spcPct val="100000"/>
              </a:lnSpc>
              <a:spcBef>
                <a:spcPts val="660"/>
              </a:spcBef>
              <a:buFont typeface="Symbol"/>
              <a:buChar char=""/>
              <a:tabLst>
                <a:tab pos="544830" algn="l"/>
                <a:tab pos="1893570" algn="l"/>
                <a:tab pos="4627880" algn="l"/>
              </a:tabLst>
            </a:pPr>
            <a:r>
              <a:rPr sz="1200" spc="-5" dirty="0">
                <a:latin typeface="Times New Roman"/>
                <a:cs typeface="Times New Roman"/>
              </a:rPr>
              <a:t>Berat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sendiri	</a:t>
            </a:r>
            <a:r>
              <a:rPr sz="1200" dirty="0">
                <a:latin typeface="Times New Roman"/>
                <a:cs typeface="Times New Roman"/>
              </a:rPr>
              <a:t>= 0,20 x </a:t>
            </a:r>
            <a:r>
              <a:rPr sz="1200" spc="-5" dirty="0">
                <a:latin typeface="Times New Roman"/>
                <a:cs typeface="Times New Roman"/>
              </a:rPr>
              <a:t>(0,3 </a:t>
            </a:r>
            <a:r>
              <a:rPr sz="1200" dirty="0">
                <a:latin typeface="Times New Roman"/>
                <a:cs typeface="Times New Roman"/>
              </a:rPr>
              <a:t>– 0,12) x </a:t>
            </a:r>
            <a:r>
              <a:rPr sz="1200" spc="-5" dirty="0">
                <a:latin typeface="Times New Roman"/>
                <a:cs typeface="Times New Roman"/>
              </a:rPr>
              <a:t>2400 kg/m</a:t>
            </a:r>
            <a:r>
              <a:rPr sz="1200" spc="-7" baseline="38194" dirty="0">
                <a:latin typeface="Times New Roman"/>
                <a:cs typeface="Times New Roman"/>
              </a:rPr>
              <a:t>3  </a:t>
            </a:r>
            <a:r>
              <a:rPr sz="1200" spc="104" baseline="3819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= 86,4	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endParaRPr sz="1200">
              <a:latin typeface="Times New Roman"/>
              <a:cs typeface="Times New Roman"/>
            </a:endParaRPr>
          </a:p>
          <a:p>
            <a:pPr marL="544195" indent="-180975">
              <a:lnSpc>
                <a:spcPct val="100000"/>
              </a:lnSpc>
              <a:spcBef>
                <a:spcPts val="705"/>
              </a:spcBef>
              <a:buFont typeface="Symbol"/>
              <a:buChar char=""/>
              <a:tabLst>
                <a:tab pos="544830" algn="l"/>
                <a:tab pos="1893570" algn="l"/>
                <a:tab pos="4062095" algn="l"/>
              </a:tabLst>
            </a:pPr>
            <a:r>
              <a:rPr sz="1200" spc="-5" dirty="0">
                <a:latin typeface="Times New Roman"/>
                <a:cs typeface="Times New Roman"/>
              </a:rPr>
              <a:t>Beban</a:t>
            </a:r>
            <a:r>
              <a:rPr sz="1200" dirty="0">
                <a:latin typeface="Times New Roman"/>
                <a:cs typeface="Times New Roman"/>
              </a:rPr>
              <a:t> Plat	= (0,85x2) x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411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r>
              <a:rPr sz="1200" spc="-7" baseline="38194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= 698,7 </a:t>
            </a:r>
            <a:r>
              <a:rPr sz="1200" spc="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endParaRPr sz="1200">
              <a:latin typeface="Times New Roman"/>
              <a:cs typeface="Times New Roman"/>
            </a:endParaRPr>
          </a:p>
          <a:p>
            <a:pPr marR="10795" algn="r">
              <a:lnSpc>
                <a:spcPct val="100000"/>
              </a:lnSpc>
              <a:spcBef>
                <a:spcPts val="635"/>
              </a:spcBef>
            </a:pPr>
            <a:r>
              <a:rPr sz="1200" spc="-5" dirty="0">
                <a:latin typeface="Times New Roman"/>
                <a:cs typeface="Times New Roman"/>
              </a:rPr>
              <a:t>qD1=785,1</a:t>
            </a:r>
            <a:r>
              <a:rPr sz="1200" spc="24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endParaRPr sz="1200">
              <a:latin typeface="Times New Roman"/>
              <a:cs typeface="Times New Roman"/>
            </a:endParaRPr>
          </a:p>
          <a:p>
            <a:pPr marL="363220">
              <a:lnSpc>
                <a:spcPct val="100000"/>
              </a:lnSpc>
              <a:spcBef>
                <a:spcPts val="630"/>
              </a:spcBef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hidup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(qL)</a:t>
            </a:r>
            <a:endParaRPr sz="1100">
              <a:latin typeface="Times New Roman"/>
              <a:cs typeface="Times New Roman"/>
            </a:endParaRPr>
          </a:p>
          <a:p>
            <a:pPr marL="36322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hidup digunakan 400</a:t>
            </a:r>
            <a:r>
              <a:rPr sz="1100" spc="1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87398" y="4274946"/>
            <a:ext cx="18161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qL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342133" y="4208207"/>
            <a:ext cx="1332230" cy="516255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sz="1100" dirty="0">
                <a:latin typeface="Times New Roman"/>
                <a:cs typeface="Times New Roman"/>
              </a:rPr>
              <a:t>= (0.85x2) x 400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dirty="0">
                <a:latin typeface="Times New Roman"/>
                <a:cs typeface="Times New Roman"/>
              </a:rPr>
              <a:t>= 680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436877" y="5041772"/>
            <a:ext cx="150558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89560" algn="l"/>
              </a:tabLst>
            </a:pPr>
            <a:r>
              <a:rPr sz="1100" dirty="0">
                <a:latin typeface="Times New Roman"/>
                <a:cs typeface="Times New Roman"/>
              </a:rPr>
              <a:t>b	Beban </a:t>
            </a:r>
            <a:r>
              <a:rPr sz="1100" spc="-5" dirty="0">
                <a:latin typeface="Times New Roman"/>
                <a:cs typeface="Times New Roman"/>
              </a:rPr>
              <a:t>berfaktor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(qU)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787398" y="5282564"/>
            <a:ext cx="19685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qU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342133" y="5215826"/>
            <a:ext cx="1569720" cy="77851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sz="1100" dirty="0">
                <a:latin typeface="Times New Roman"/>
                <a:cs typeface="Times New Roman"/>
              </a:rPr>
              <a:t>= 1,2. qD + 1,6.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qL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dirty="0">
                <a:latin typeface="Times New Roman"/>
                <a:cs typeface="Times New Roman"/>
              </a:rPr>
              <a:t>= 1,2 x 785,1 + 1,6 x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680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dirty="0">
                <a:latin typeface="Times New Roman"/>
                <a:cs typeface="Times New Roman"/>
              </a:rPr>
              <a:t>= 1182,2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kg/m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427733" y="8132826"/>
            <a:ext cx="2914015" cy="939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2110" algn="l"/>
              </a:tabLst>
            </a:pPr>
            <a:r>
              <a:rPr sz="1200" b="1" dirty="0">
                <a:latin typeface="Times New Roman"/>
                <a:cs typeface="Times New Roman"/>
              </a:rPr>
              <a:t>6.3.	</a:t>
            </a:r>
            <a:r>
              <a:rPr sz="1200" b="1" spc="-5" dirty="0">
                <a:latin typeface="Times New Roman"/>
                <a:cs typeface="Times New Roman"/>
              </a:rPr>
              <a:t>Perhitungan Tulangan </a:t>
            </a:r>
            <a:r>
              <a:rPr sz="1200" b="1" dirty="0">
                <a:latin typeface="Times New Roman"/>
                <a:cs typeface="Times New Roman"/>
              </a:rPr>
              <a:t>Balok</a:t>
            </a:r>
            <a:r>
              <a:rPr sz="1200" b="1" spc="1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Anak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dirty="0">
                <a:latin typeface="Times New Roman"/>
                <a:cs typeface="Times New Roman"/>
              </a:rPr>
              <a:t>6.3.1 Perhitungan Tulangan Balok </a:t>
            </a:r>
            <a:r>
              <a:rPr sz="1100" b="1" spc="-5" dirty="0">
                <a:latin typeface="Times New Roman"/>
                <a:cs typeface="Times New Roman"/>
              </a:rPr>
              <a:t>Anak </a:t>
            </a:r>
            <a:r>
              <a:rPr sz="1100" b="1" dirty="0">
                <a:latin typeface="Times New Roman"/>
                <a:cs typeface="Times New Roman"/>
              </a:rPr>
              <a:t>as</a:t>
            </a:r>
            <a:r>
              <a:rPr sz="1100" b="1" spc="-1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a-a’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100" b="1" dirty="0">
                <a:latin typeface="Times New Roman"/>
                <a:cs typeface="Times New Roman"/>
              </a:rPr>
              <a:t>1. Tulangan </a:t>
            </a:r>
            <a:r>
              <a:rPr sz="1100" b="1" spc="-5" dirty="0">
                <a:latin typeface="Times New Roman"/>
                <a:cs typeface="Times New Roman"/>
              </a:rPr>
              <a:t>Lentur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2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Anak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309234" y="3503294"/>
            <a:ext cx="1371600" cy="0"/>
          </a:xfrm>
          <a:custGeom>
            <a:avLst/>
            <a:gdLst/>
            <a:ahLst/>
            <a:cxnLst/>
            <a:rect l="l" t="t" r="r" b="b"/>
            <a:pathLst>
              <a:path w="1371600">
                <a:moveTo>
                  <a:pt x="0" y="0"/>
                </a:moveTo>
                <a:lnTo>
                  <a:pt x="137159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07566" y="592327"/>
            <a:ext cx="3157855" cy="655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355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46355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dirty="0">
                <a:latin typeface="Times New Roman"/>
                <a:cs typeface="Times New Roman"/>
              </a:rPr>
              <a:t>Data </a:t>
            </a:r>
            <a:r>
              <a:rPr sz="1100" spc="-5" dirty="0">
                <a:latin typeface="Times New Roman"/>
                <a:cs typeface="Times New Roman"/>
              </a:rPr>
              <a:t>Perencanaan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588516" y="1323112"/>
          <a:ext cx="3895090" cy="1117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6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8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930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90170" algn="r">
                        <a:lnSpc>
                          <a:spcPts val="1205"/>
                        </a:lnSpc>
                      </a:pP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baseline="-11904" dirty="0">
                          <a:latin typeface="Times New Roman"/>
                          <a:cs typeface="Times New Roman"/>
                        </a:rPr>
                        <a:t>t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16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R="8064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8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40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R="14541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h - p - 1/2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t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24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f’c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240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55880">
                        <a:lnSpc>
                          <a:spcPts val="124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25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 –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40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– ½ . 16–</a:t>
                      </a:r>
                      <a:r>
                        <a:rPr sz="11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88900">
                        <a:lnSpc>
                          <a:spcPts val="124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244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607566" y="2985643"/>
            <a:ext cx="127381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9304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Tumpuan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87398" y="3375786"/>
            <a:ext cx="6457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53085" algn="l"/>
              </a:tabLst>
            </a:pPr>
            <a:r>
              <a:rPr sz="1100" spc="-2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b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481148" y="3490077"/>
            <a:ext cx="601980" cy="0"/>
          </a:xfrm>
          <a:custGeom>
            <a:avLst/>
            <a:gdLst/>
            <a:ahLst/>
            <a:cxnLst/>
            <a:rect l="l" t="t" r="r" b="b"/>
            <a:pathLst>
              <a:path w="601980">
                <a:moveTo>
                  <a:pt x="0" y="0"/>
                </a:moveTo>
                <a:lnTo>
                  <a:pt x="601371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89468" y="3490077"/>
            <a:ext cx="508000" cy="0"/>
          </a:xfrm>
          <a:custGeom>
            <a:avLst/>
            <a:gdLst/>
            <a:ahLst/>
            <a:cxnLst/>
            <a:rect l="l" t="t" r="r" b="b"/>
            <a:pathLst>
              <a:path w="508000">
                <a:moveTo>
                  <a:pt x="0" y="0"/>
                </a:moveTo>
                <a:lnTo>
                  <a:pt x="507951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03944" y="3517475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98133" y="3517475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98133" y="3358568"/>
            <a:ext cx="690880" cy="333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210"/>
              </a:lnSpc>
              <a:spcBef>
                <a:spcPts val="100"/>
              </a:spcBef>
              <a:tabLst>
                <a:tab pos="605155" algn="l"/>
              </a:tabLst>
            </a:pPr>
            <a:r>
              <a:rPr sz="1200" spc="5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635" algn="ctr">
              <a:lnSpc>
                <a:spcPts val="1210"/>
              </a:lnSpc>
            </a:pP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23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05917" y="3483402"/>
            <a:ext cx="1530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76311" y="3265327"/>
            <a:ext cx="131254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4075" algn="l"/>
                <a:tab pos="1240155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dirty="0">
                <a:latin typeface="Times New Roman"/>
                <a:cs typeface="Times New Roman"/>
              </a:rPr>
              <a:t>'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-40" dirty="0">
                <a:latin typeface="Times New Roman"/>
                <a:cs typeface="Times New Roman"/>
              </a:rPr>
              <a:t>c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spc="10" dirty="0">
                <a:latin typeface="Times New Roman"/>
                <a:cs typeface="Times New Roman"/>
              </a:rPr>
              <a:t>β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81174" y="4015225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993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27370" y="4015225"/>
            <a:ext cx="575945" cy="0"/>
          </a:xfrm>
          <a:custGeom>
            <a:avLst/>
            <a:gdLst/>
            <a:ahLst/>
            <a:cxnLst/>
            <a:rect l="l" t="t" r="r" b="b"/>
            <a:pathLst>
              <a:path w="575945">
                <a:moveTo>
                  <a:pt x="0" y="0"/>
                </a:moveTo>
                <a:lnTo>
                  <a:pt x="575881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806304" y="3912979"/>
            <a:ext cx="75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Symbol"/>
                <a:cs typeface="Symbol"/>
              </a:rPr>
              <a:t>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49175" y="4007249"/>
            <a:ext cx="7327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7" baseline="-8333" dirty="0">
                <a:latin typeface="Symbol"/>
                <a:cs typeface="Symbol"/>
              </a:rPr>
              <a:t></a:t>
            </a:r>
            <a:r>
              <a:rPr sz="1500" spc="-120" baseline="-8333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600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10" dirty="0">
                <a:latin typeface="Symbol"/>
                <a:cs typeface="Symbol"/>
              </a:rPr>
              <a:t></a:t>
            </a:r>
            <a:r>
              <a:rPr sz="1000" spc="-35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240</a:t>
            </a:r>
            <a:r>
              <a:rPr sz="1000" spc="-190" dirty="0">
                <a:latin typeface="Arial"/>
                <a:cs typeface="Arial"/>
              </a:rPr>
              <a:t> </a:t>
            </a:r>
            <a:r>
              <a:rPr sz="1500" spc="7" baseline="-8333" dirty="0">
                <a:latin typeface="Symbol"/>
                <a:cs typeface="Symbol"/>
              </a:rPr>
              <a:t></a:t>
            </a:r>
            <a:endParaRPr sz="1500" baseline="-8333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49175" y="3831600"/>
            <a:ext cx="7327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9715" algn="l"/>
                <a:tab pos="669290" algn="l"/>
              </a:tabLst>
            </a:pPr>
            <a:r>
              <a:rPr sz="1000" spc="5" dirty="0">
                <a:latin typeface="Symbol"/>
                <a:cs typeface="Symbol"/>
              </a:rPr>
              <a:t></a:t>
            </a:r>
            <a:r>
              <a:rPr sz="1000" spc="5" dirty="0">
                <a:latin typeface="Times New Roman"/>
                <a:cs typeface="Times New Roman"/>
              </a:rPr>
              <a:t>	</a:t>
            </a:r>
            <a:r>
              <a:rPr sz="1500" spc="60" baseline="2777" dirty="0">
                <a:latin typeface="Arial"/>
                <a:cs typeface="Arial"/>
              </a:rPr>
              <a:t>60</a:t>
            </a:r>
            <a:r>
              <a:rPr sz="1500" spc="15" baseline="2777" dirty="0">
                <a:latin typeface="Arial"/>
                <a:cs typeface="Arial"/>
              </a:rPr>
              <a:t>0</a:t>
            </a:r>
            <a:r>
              <a:rPr sz="1500" baseline="2777" dirty="0">
                <a:latin typeface="Arial"/>
                <a:cs typeface="Arial"/>
              </a:rPr>
              <a:t>	</a:t>
            </a:r>
            <a:r>
              <a:rPr sz="1000" spc="5" dirty="0">
                <a:latin typeface="Symbol"/>
                <a:cs typeface="Symbol"/>
              </a:rPr>
              <a:t>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917139" y="3912979"/>
            <a:ext cx="3073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89" baseline="2777" dirty="0">
                <a:latin typeface="Arial"/>
                <a:cs typeface="Arial"/>
              </a:rPr>
              <a:t>0</a:t>
            </a:r>
            <a:r>
              <a:rPr sz="1500" spc="-97" baseline="2777" dirty="0">
                <a:latin typeface="Arial"/>
                <a:cs typeface="Arial"/>
              </a:rPr>
              <a:t>,</a:t>
            </a:r>
            <a:r>
              <a:rPr sz="1500" spc="60" baseline="2777" dirty="0">
                <a:latin typeface="Arial"/>
                <a:cs typeface="Arial"/>
              </a:rPr>
              <a:t>8</a:t>
            </a:r>
            <a:r>
              <a:rPr sz="1500" spc="-82" baseline="2777" dirty="0">
                <a:latin typeface="Arial"/>
                <a:cs typeface="Arial"/>
              </a:rPr>
              <a:t>5</a:t>
            </a:r>
            <a:r>
              <a:rPr sz="1000" spc="5" dirty="0">
                <a:latin typeface="Symbol"/>
                <a:cs typeface="Symbol"/>
              </a:rPr>
              <a:t>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28417" y="3812877"/>
            <a:ext cx="5943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-32828" dirty="0">
                <a:latin typeface="Times New Roman"/>
                <a:cs typeface="Times New Roman"/>
              </a:rPr>
              <a:t>=</a:t>
            </a:r>
            <a:r>
              <a:rPr sz="1650" spc="277" baseline="-32828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Arial"/>
                <a:cs typeface="Arial"/>
              </a:rPr>
              <a:t>0,85.25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328417" y="4007249"/>
            <a:ext cx="501650" cy="45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9715">
              <a:lnSpc>
                <a:spcPct val="100000"/>
              </a:lnSpc>
              <a:spcBef>
                <a:spcPts val="95"/>
              </a:spcBef>
            </a:pP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4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0,054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87398" y="4537074"/>
            <a:ext cx="2908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28417" y="4439894"/>
            <a:ext cx="804545" cy="75755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0,054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0,040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87398" y="5354192"/>
            <a:ext cx="261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240" baseline="7575" dirty="0">
                <a:latin typeface="Times New Roman"/>
                <a:cs typeface="Times New Roman"/>
              </a:rPr>
              <a:t> </a:t>
            </a:r>
            <a:r>
              <a:rPr sz="700" spc="-10" dirty="0">
                <a:latin typeface="Times New Roman"/>
                <a:cs typeface="Times New Roman"/>
              </a:rPr>
              <a:t>min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481099" y="5454979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135" y="0"/>
                </a:lnTo>
              </a:path>
            </a:pathLst>
          </a:custGeom>
          <a:ln w="61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794089" y="5454979"/>
            <a:ext cx="229870" cy="0"/>
          </a:xfrm>
          <a:custGeom>
            <a:avLst/>
            <a:gdLst/>
            <a:ahLst/>
            <a:cxnLst/>
            <a:rect l="l" t="t" r="r" b="b"/>
            <a:pathLst>
              <a:path w="229869">
                <a:moveTo>
                  <a:pt x="0" y="0"/>
                </a:moveTo>
                <a:lnTo>
                  <a:pt x="229473" y="0"/>
                </a:lnTo>
              </a:path>
            </a:pathLst>
          </a:custGeom>
          <a:ln w="61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495712" y="5447007"/>
            <a:ext cx="54927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705" algn="l"/>
              </a:tabLst>
            </a:pPr>
            <a:r>
              <a:rPr sz="1000" spc="15" dirty="0">
                <a:latin typeface="Arial"/>
                <a:cs typeface="Arial"/>
              </a:rPr>
              <a:t>f</a:t>
            </a:r>
            <a:r>
              <a:rPr sz="1000" spc="10" dirty="0">
                <a:latin typeface="Arial"/>
                <a:cs typeface="Arial"/>
              </a:rPr>
              <a:t>y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056702" y="5346844"/>
            <a:ext cx="5289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30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Arial"/>
                <a:cs typeface="Arial"/>
              </a:rPr>
              <a:t>0,0058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328417" y="5252603"/>
            <a:ext cx="66484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-32828" dirty="0">
                <a:latin typeface="Times New Roman"/>
                <a:cs typeface="Times New Roman"/>
              </a:rPr>
              <a:t>= </a:t>
            </a:r>
            <a:r>
              <a:rPr sz="1000" spc="-75" dirty="0">
                <a:latin typeface="Arial"/>
                <a:cs typeface="Arial"/>
              </a:rPr>
              <a:t>1,4 </a:t>
            </a:r>
            <a:r>
              <a:rPr sz="1500" spc="15" baseline="-36111" dirty="0">
                <a:latin typeface="Symbol"/>
                <a:cs typeface="Symbol"/>
              </a:rPr>
              <a:t></a:t>
            </a:r>
            <a:r>
              <a:rPr sz="1500" spc="300" baseline="-36111" dirty="0">
                <a:latin typeface="Times New Roman"/>
                <a:cs typeface="Times New Roman"/>
              </a:rPr>
              <a:t> </a:t>
            </a:r>
            <a:r>
              <a:rPr sz="1000" spc="-75" dirty="0">
                <a:latin typeface="Arial"/>
                <a:cs typeface="Arial"/>
              </a:rPr>
              <a:t>1,4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87398" y="5880582"/>
            <a:ext cx="2294890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  <a:tabLst>
                <a:tab pos="372110" algn="l"/>
              </a:tabLst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 </a:t>
            </a:r>
            <a:r>
              <a:rPr sz="1100" dirty="0">
                <a:latin typeface="Times New Roman"/>
                <a:cs typeface="Times New Roman"/>
              </a:rPr>
              <a:t>:  Mu	= 1213,35 </a:t>
            </a:r>
            <a:r>
              <a:rPr sz="1100" spc="-10" dirty="0">
                <a:latin typeface="Times New Roman"/>
                <a:cs typeface="Times New Roman"/>
              </a:rPr>
              <a:t>kgm= </a:t>
            </a:r>
            <a:r>
              <a:rPr sz="1100" dirty="0">
                <a:latin typeface="Times New Roman"/>
                <a:cs typeface="Times New Roman"/>
              </a:rPr>
              <a:t>1,2134.10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-75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787398" y="6573392"/>
            <a:ext cx="46418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7211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300006" y="6688776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740033" y="6688412"/>
            <a:ext cx="678180" cy="0"/>
          </a:xfrm>
          <a:custGeom>
            <a:avLst/>
            <a:gdLst/>
            <a:ahLst/>
            <a:cxnLst/>
            <a:rect l="l" t="t" r="r" b="b"/>
            <a:pathLst>
              <a:path w="678179">
                <a:moveTo>
                  <a:pt x="0" y="0"/>
                </a:moveTo>
                <a:lnTo>
                  <a:pt x="677938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361099" y="6681409"/>
            <a:ext cx="8261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8015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0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297673" y="6465578"/>
            <a:ext cx="11029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5609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5" dirty="0">
                <a:latin typeface="Times New Roman"/>
                <a:cs typeface="Times New Roman"/>
              </a:rPr>
              <a:t>1,2134.10</a:t>
            </a:r>
            <a:r>
              <a:rPr sz="1050" spc="-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589402" y="6573392"/>
            <a:ext cx="198056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95985" algn="l"/>
              </a:tabLst>
            </a:pPr>
            <a:r>
              <a:rPr sz="1100" dirty="0">
                <a:latin typeface="Times New Roman"/>
                <a:cs typeface="Times New Roman"/>
              </a:rPr>
              <a:t>=	= </a:t>
            </a:r>
            <a:r>
              <a:rPr sz="1100" spc="-5" dirty="0">
                <a:latin typeface="Times New Roman"/>
                <a:cs typeface="Times New Roman"/>
              </a:rPr>
              <a:t>1,5168.10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89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787398" y="7099553"/>
            <a:ext cx="46418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72110" algn="l"/>
              </a:tabLst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300232" y="7213647"/>
            <a:ext cx="333375" cy="0"/>
          </a:xfrm>
          <a:custGeom>
            <a:avLst/>
            <a:gdLst/>
            <a:ahLst/>
            <a:cxnLst/>
            <a:rect l="l" t="t" r="r" b="b"/>
            <a:pathLst>
              <a:path w="333375">
                <a:moveTo>
                  <a:pt x="0" y="0"/>
                </a:moveTo>
                <a:lnTo>
                  <a:pt x="332919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794561" y="7213647"/>
            <a:ext cx="695325" cy="0"/>
          </a:xfrm>
          <a:custGeom>
            <a:avLst/>
            <a:gdLst/>
            <a:ahLst/>
            <a:cxnLst/>
            <a:rect l="l" t="t" r="r" b="b"/>
            <a:pathLst>
              <a:path w="695325">
                <a:moveTo>
                  <a:pt x="0" y="0"/>
                </a:moveTo>
                <a:lnTo>
                  <a:pt x="694839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3619170" y="7086829"/>
            <a:ext cx="4330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20" dirty="0">
                <a:latin typeface="Times New Roman"/>
                <a:cs typeface="Times New Roman"/>
              </a:rPr>
              <a:t>1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2739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297621" y="7211861"/>
            <a:ext cx="11449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37845" algn="l"/>
              </a:tabLst>
            </a:pPr>
            <a:r>
              <a:rPr sz="1200" spc="10" dirty="0">
                <a:latin typeface="Times New Roman"/>
                <a:cs typeface="Times New Roman"/>
              </a:rPr>
              <a:t>b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d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200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spc="25" dirty="0">
                <a:latin typeface="Times New Roman"/>
                <a:cs typeface="Times New Roman"/>
              </a:rPr>
              <a:t>244</a:t>
            </a:r>
            <a:r>
              <a:rPr sz="1050" spc="3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347117" y="6985751"/>
            <a:ext cx="1281430" cy="2127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161290" algn="r">
              <a:lnSpc>
                <a:spcPts val="440"/>
              </a:lnSpc>
              <a:spcBef>
                <a:spcPts val="95"/>
              </a:spcBef>
            </a:pPr>
            <a:r>
              <a:rPr sz="700" spc="5" dirty="0">
                <a:latin typeface="Times New Roman"/>
                <a:cs typeface="Times New Roman"/>
              </a:rPr>
              <a:t>7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sz="1200" spc="70" dirty="0">
                <a:latin typeface="Times New Roman"/>
                <a:cs typeface="Times New Roman"/>
              </a:rPr>
              <a:t>Mn </a:t>
            </a:r>
            <a:r>
              <a:rPr sz="1800" spc="15" baseline="-34722" dirty="0">
                <a:latin typeface="Symbol"/>
                <a:cs typeface="Symbol"/>
              </a:rPr>
              <a:t></a:t>
            </a:r>
            <a:r>
              <a:rPr sz="1800" spc="15" baseline="-347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1,5168.10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800" spc="15" baseline="-34722" dirty="0">
                <a:latin typeface="Symbol"/>
                <a:cs typeface="Symbol"/>
              </a:rPr>
              <a:t></a:t>
            </a:r>
            <a:endParaRPr sz="1800" baseline="-34722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787398" y="7559801"/>
            <a:ext cx="464184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2110" algn="l"/>
              </a:tabLst>
            </a:pPr>
            <a:r>
              <a:rPr sz="1100" dirty="0">
                <a:latin typeface="Times New Roman"/>
                <a:cs typeface="Times New Roman"/>
              </a:rPr>
              <a:t>m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2300197" y="7680131"/>
            <a:ext cx="434975" cy="0"/>
          </a:xfrm>
          <a:custGeom>
            <a:avLst/>
            <a:gdLst/>
            <a:ahLst/>
            <a:cxnLst/>
            <a:rect l="l" t="t" r="r" b="b"/>
            <a:pathLst>
              <a:path w="434975">
                <a:moveTo>
                  <a:pt x="0" y="0"/>
                </a:moveTo>
                <a:lnTo>
                  <a:pt x="434459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93336" y="7680131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645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2294109" y="7672472"/>
            <a:ext cx="10407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5155" algn="l"/>
              </a:tabLst>
            </a:pPr>
            <a:r>
              <a:rPr sz="1000" spc="-10" dirty="0">
                <a:latin typeface="Arial"/>
                <a:cs typeface="Arial"/>
              </a:rPr>
              <a:t>0,85.f'</a:t>
            </a:r>
            <a:r>
              <a:rPr sz="1000" spc="-160" dirty="0">
                <a:latin typeface="Arial"/>
                <a:cs typeface="Arial"/>
              </a:rPr>
              <a:t> </a:t>
            </a:r>
            <a:r>
              <a:rPr sz="1000" spc="10" dirty="0">
                <a:latin typeface="Arial"/>
                <a:cs typeface="Arial"/>
              </a:rPr>
              <a:t>c	</a:t>
            </a:r>
            <a:r>
              <a:rPr sz="1000" spc="-10" dirty="0">
                <a:latin typeface="Arial"/>
                <a:cs typeface="Arial"/>
              </a:rPr>
              <a:t>0,85.25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454991" y="7491076"/>
            <a:ext cx="7867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4830" algn="l"/>
              </a:tabLst>
            </a:pPr>
            <a:r>
              <a:rPr sz="1000" spc="15" dirty="0">
                <a:latin typeface="Arial"/>
                <a:cs typeface="Arial"/>
              </a:rPr>
              <a:t>f</a:t>
            </a:r>
            <a:r>
              <a:rPr sz="1000" spc="10" dirty="0">
                <a:latin typeface="Arial"/>
                <a:cs typeface="Arial"/>
              </a:rPr>
              <a:t>y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35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767612" y="7572246"/>
            <a:ext cx="108458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6900" algn="l"/>
              </a:tabLst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10" dirty="0">
                <a:latin typeface="Times New Roman"/>
                <a:cs typeface="Times New Roman"/>
              </a:rPr>
              <a:t>	</a:t>
            </a: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85" dirty="0">
                <a:latin typeface="Times New Roman"/>
                <a:cs typeface="Times New Roman"/>
              </a:rPr>
              <a:t> </a:t>
            </a: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787398" y="8326373"/>
            <a:ext cx="1028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2335096" y="844149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055931" y="8441495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765640" y="848635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85140" y="8489449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816599" y="8238545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853709" y="8238545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3545173" y="8295895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480903" y="848369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214951" y="8433881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053604" y="8218868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182114" y="8314775"/>
            <a:ext cx="855344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1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2352903" y="8198132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47061" y="1218945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14277" y="1335210"/>
            <a:ext cx="406400" cy="0"/>
          </a:xfrm>
          <a:custGeom>
            <a:avLst/>
            <a:gdLst/>
            <a:ahLst/>
            <a:cxnLst/>
            <a:rect l="l" t="t" r="r" b="b"/>
            <a:pathLst>
              <a:path w="406400">
                <a:moveTo>
                  <a:pt x="0" y="0"/>
                </a:moveTo>
                <a:lnTo>
                  <a:pt x="406082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26788" y="1335210"/>
            <a:ext cx="982344" cy="0"/>
          </a:xfrm>
          <a:custGeom>
            <a:avLst/>
            <a:gdLst/>
            <a:ahLst/>
            <a:cxnLst/>
            <a:rect l="l" t="t" r="r" b="b"/>
            <a:pathLst>
              <a:path w="982345">
                <a:moveTo>
                  <a:pt x="0" y="0"/>
                </a:moveTo>
                <a:lnTo>
                  <a:pt x="98216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27204" y="136150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30">
                <a:moveTo>
                  <a:pt x="0" y="11147"/>
                </a:moveTo>
                <a:lnTo>
                  <a:pt x="19277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46481" y="1364606"/>
            <a:ext cx="28575" cy="137795"/>
          </a:xfrm>
          <a:custGeom>
            <a:avLst/>
            <a:gdLst/>
            <a:ahLst/>
            <a:cxnLst/>
            <a:rect l="l" t="t" r="r" b="b"/>
            <a:pathLst>
              <a:path w="28575" h="137794">
                <a:moveTo>
                  <a:pt x="0" y="0"/>
                </a:moveTo>
                <a:lnTo>
                  <a:pt x="28131" y="137356"/>
                </a:lnTo>
              </a:path>
            </a:pathLst>
          </a:custGeom>
          <a:ln w="126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77776" y="1131951"/>
            <a:ext cx="37465" cy="370205"/>
          </a:xfrm>
          <a:custGeom>
            <a:avLst/>
            <a:gdLst/>
            <a:ahLst/>
            <a:cxnLst/>
            <a:rect l="l" t="t" r="r" b="b"/>
            <a:pathLst>
              <a:path w="37464" h="370205">
                <a:moveTo>
                  <a:pt x="0" y="370011"/>
                </a:moveTo>
                <a:lnTo>
                  <a:pt x="37289" y="0"/>
                </a:lnTo>
              </a:path>
            </a:pathLst>
          </a:custGeom>
          <a:ln w="6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215065" y="1131951"/>
            <a:ext cx="1207135" cy="0"/>
          </a:xfrm>
          <a:custGeom>
            <a:avLst/>
            <a:gdLst/>
            <a:ahLst/>
            <a:cxnLst/>
            <a:rect l="l" t="t" r="r" b="b"/>
            <a:pathLst>
              <a:path w="1207135">
                <a:moveTo>
                  <a:pt x="0" y="0"/>
                </a:moveTo>
                <a:lnTo>
                  <a:pt x="120653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427871" y="1208490"/>
            <a:ext cx="651510" cy="3778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0,0055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66541" y="1112274"/>
            <a:ext cx="194691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70585" algn="l"/>
              </a:tabLst>
            </a:pPr>
            <a:r>
              <a:rPr sz="1200" spc="10" dirty="0">
                <a:latin typeface="Times New Roman"/>
                <a:cs typeface="Times New Roman"/>
              </a:rPr>
              <a:t>1	</a:t>
            </a:r>
            <a:r>
              <a:rPr sz="1200" spc="-15" dirty="0">
                <a:latin typeface="Times New Roman"/>
                <a:cs typeface="Times New Roman"/>
              </a:rPr>
              <a:t>2.11,294.1,2739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32945" y="1378024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32945" y="109153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95258" y="1208490"/>
            <a:ext cx="1652270" cy="327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0215">
              <a:lnSpc>
                <a:spcPts val="1190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31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ts val="1190"/>
              </a:lnSpc>
              <a:tabLst>
                <a:tab pos="1410335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114" dirty="0">
                <a:latin typeface="Times New Roman"/>
                <a:cs typeface="Times New Roman"/>
              </a:rPr>
              <a:t>1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29</a:t>
            </a: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87398" y="1581699"/>
            <a:ext cx="2143125" cy="1530985"/>
          </a:xfrm>
          <a:prstGeom prst="rect">
            <a:avLst/>
          </a:prstGeom>
        </p:spPr>
        <p:txBody>
          <a:bodyPr vert="horz" wrap="square" lIns="0" tIns="844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min</a:t>
            </a:r>
            <a:endParaRPr sz="1050" baseline="-11904">
              <a:latin typeface="Times New Roman"/>
              <a:cs typeface="Times New Roman"/>
            </a:endParaRPr>
          </a:p>
          <a:p>
            <a:pPr marL="12700" marR="5080">
              <a:lnSpc>
                <a:spcPts val="2060"/>
              </a:lnSpc>
              <a:spcBef>
                <a:spcPts val="18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max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 tunggal  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1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0.0058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100" spc="-5" dirty="0">
                <a:latin typeface="Times New Roman"/>
                <a:cs typeface="Times New Roman"/>
              </a:rPr>
              <a:t>As perlu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615"/>
              </a:spcBef>
            </a:pPr>
            <a:r>
              <a:rPr sz="1100" dirty="0">
                <a:latin typeface="Times New Roman"/>
                <a:cs typeface="Times New Roman"/>
              </a:rPr>
              <a:t>= 0,0058. 200 .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244</a:t>
            </a:r>
            <a:endParaRPr sz="1100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283,04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mm</a:t>
            </a:r>
            <a:r>
              <a:rPr sz="1050" spc="-22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87398" y="3247770"/>
            <a:ext cx="6457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53085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493632" y="3541084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89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481186" y="3368747"/>
            <a:ext cx="565785" cy="0"/>
          </a:xfrm>
          <a:custGeom>
            <a:avLst/>
            <a:gdLst/>
            <a:ahLst/>
            <a:cxnLst/>
            <a:rect l="l" t="t" r="r" b="b"/>
            <a:pathLst>
              <a:path w="565785">
                <a:moveTo>
                  <a:pt x="0" y="0"/>
                </a:moveTo>
                <a:lnTo>
                  <a:pt x="565686" y="0"/>
                </a:lnTo>
              </a:path>
            </a:pathLst>
          </a:custGeom>
          <a:ln w="61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491823" y="3433341"/>
            <a:ext cx="542290" cy="278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>
              <a:lnSpc>
                <a:spcPts val="994"/>
              </a:lnSpc>
              <a:spcBef>
                <a:spcPts val="100"/>
              </a:spcBef>
            </a:pPr>
            <a:r>
              <a:rPr sz="1500" baseline="36111" dirty="0">
                <a:latin typeface="Arial"/>
                <a:cs typeface="Arial"/>
              </a:rPr>
              <a:t>1</a:t>
            </a:r>
            <a:r>
              <a:rPr sz="1500" spc="-209" baseline="36111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.</a:t>
            </a:r>
            <a:r>
              <a:rPr sz="1000" spc="-13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π</a:t>
            </a:r>
            <a:r>
              <a:rPr sz="1000" spc="-135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.16</a:t>
            </a:r>
            <a:r>
              <a:rPr sz="1200" spc="60" baseline="31250" dirty="0">
                <a:latin typeface="Arial"/>
                <a:cs typeface="Arial"/>
              </a:rPr>
              <a:t>2</a:t>
            </a:r>
            <a:endParaRPr sz="1200" baseline="31250">
              <a:latin typeface="Arial"/>
              <a:cs typeface="Arial"/>
            </a:endParaRPr>
          </a:p>
          <a:p>
            <a:pPr marL="12700">
              <a:lnSpc>
                <a:spcPts val="994"/>
              </a:lnSpc>
            </a:pPr>
            <a:r>
              <a:rPr sz="1000" dirty="0"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28229" y="3179497"/>
            <a:ext cx="49530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5" dirty="0">
                <a:latin typeface="Arial"/>
                <a:cs typeface="Arial"/>
              </a:rPr>
              <a:t>As</a:t>
            </a:r>
            <a:r>
              <a:rPr sz="1000" spc="-195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perlu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481200" y="3988121"/>
            <a:ext cx="496570" cy="0"/>
          </a:xfrm>
          <a:custGeom>
            <a:avLst/>
            <a:gdLst/>
            <a:ahLst/>
            <a:cxnLst/>
            <a:rect l="l" t="t" r="r" b="b"/>
            <a:pathLst>
              <a:path w="496569">
                <a:moveTo>
                  <a:pt x="0" y="0"/>
                </a:moveTo>
                <a:lnTo>
                  <a:pt x="49638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328417" y="3860914"/>
            <a:ext cx="18116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50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283,04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1,41 </a:t>
            </a:r>
            <a:r>
              <a:rPr sz="1200" spc="15" dirty="0">
                <a:latin typeface="Symbol"/>
                <a:cs typeface="Symbol"/>
              </a:rPr>
              <a:t>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2 </a:t>
            </a:r>
            <a:r>
              <a:rPr sz="1200" spc="-20" dirty="0">
                <a:latin typeface="Times New Roman"/>
                <a:cs typeface="Times New Roman"/>
              </a:rPr>
              <a:t>tulangan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87398" y="3876406"/>
            <a:ext cx="2870835" cy="1320800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703580">
              <a:lnSpc>
                <a:spcPct val="100000"/>
              </a:lnSpc>
              <a:spcBef>
                <a:spcPts val="919"/>
              </a:spcBef>
            </a:pPr>
            <a:r>
              <a:rPr sz="1200" spc="-20" dirty="0">
                <a:latin typeface="Times New Roman"/>
                <a:cs typeface="Times New Roman"/>
              </a:rPr>
              <a:t>201,062</a:t>
            </a:r>
            <a:endParaRPr sz="1200">
              <a:latin typeface="Times New Roman"/>
              <a:cs typeface="Times New Roman"/>
            </a:endParaRPr>
          </a:p>
          <a:p>
            <a:pPr marL="12700" marR="1226820">
              <a:lnSpc>
                <a:spcPct val="150000"/>
              </a:lnSpc>
              <a:spcBef>
                <a:spcPts val="100"/>
              </a:spcBef>
              <a:tabLst>
                <a:tab pos="553085" algn="l"/>
              </a:tabLst>
            </a:pPr>
            <a:r>
              <a:rPr sz="1100" spc="-5" dirty="0">
                <a:latin typeface="Times New Roman"/>
                <a:cs typeface="Times New Roman"/>
              </a:rPr>
              <a:t>Dipakai tulangan </a:t>
            </a:r>
            <a:r>
              <a:rPr sz="1100" dirty="0">
                <a:latin typeface="Times New Roman"/>
                <a:cs typeface="Times New Roman"/>
              </a:rPr>
              <a:t>2 Ø 16 </a:t>
            </a:r>
            <a:r>
              <a:rPr sz="1100" spc="-20" dirty="0">
                <a:latin typeface="Times New Roman"/>
                <a:cs typeface="Times New Roman"/>
              </a:rPr>
              <a:t>mm  </a:t>
            </a: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dirty="0">
                <a:latin typeface="Times New Roman"/>
                <a:cs typeface="Times New Roman"/>
              </a:rPr>
              <a:t> ada	= 2 . ¼ . </a:t>
            </a:r>
            <a:r>
              <a:rPr sz="1100" dirty="0">
                <a:latin typeface="Symbol"/>
                <a:cs typeface="Symbol"/>
              </a:rPr>
              <a:t></a:t>
            </a:r>
            <a:r>
              <a:rPr sz="1100" dirty="0">
                <a:latin typeface="Times New Roman"/>
                <a:cs typeface="Times New Roman"/>
              </a:rPr>
              <a:t> .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615"/>
              </a:spcBef>
            </a:pPr>
            <a:r>
              <a:rPr sz="1100" dirty="0">
                <a:latin typeface="Times New Roman"/>
                <a:cs typeface="Times New Roman"/>
              </a:rPr>
              <a:t>= 2 . ¼ . </a:t>
            </a:r>
            <a:r>
              <a:rPr sz="1100" spc="-5" dirty="0">
                <a:latin typeface="Times New Roman"/>
                <a:cs typeface="Times New Roman"/>
              </a:rPr>
              <a:t>3,14 </a:t>
            </a:r>
            <a:r>
              <a:rPr sz="1100" dirty="0">
                <a:latin typeface="Times New Roman"/>
                <a:cs typeface="Times New Roman"/>
              </a:rPr>
              <a:t>.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500"/>
              </a:spcBef>
            </a:pPr>
            <a:r>
              <a:rPr sz="1100" dirty="0">
                <a:latin typeface="Times New Roman"/>
                <a:cs typeface="Times New Roman"/>
              </a:rPr>
              <a:t>= 402,124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dirty="0">
                <a:latin typeface="Times New Roman"/>
                <a:cs typeface="Times New Roman"/>
              </a:rPr>
              <a:t>perlu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12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Aman..!!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87398" y="5360288"/>
            <a:ext cx="20256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037787" y="5475926"/>
            <a:ext cx="645160" cy="0"/>
          </a:xfrm>
          <a:custGeom>
            <a:avLst/>
            <a:gdLst/>
            <a:ahLst/>
            <a:cxnLst/>
            <a:rect l="l" t="t" r="r" b="b"/>
            <a:pathLst>
              <a:path w="645160">
                <a:moveTo>
                  <a:pt x="0" y="0"/>
                </a:moveTo>
                <a:lnTo>
                  <a:pt x="644608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033224" y="5467980"/>
            <a:ext cx="6553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0,85, </a:t>
            </a: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dirty="0">
                <a:latin typeface="Times New Roman"/>
                <a:cs typeface="Times New Roman"/>
              </a:rPr>
              <a:t>'</a:t>
            </a:r>
            <a:r>
              <a:rPr sz="1200" i="1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i="1" dirty="0">
                <a:latin typeface="Times New Roman"/>
                <a:cs typeface="Times New Roman"/>
              </a:rPr>
              <a:t>b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77031" y="5252894"/>
            <a:ext cx="5683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5" dirty="0">
                <a:latin typeface="Times New Roman"/>
                <a:cs typeface="Times New Roman"/>
              </a:rPr>
              <a:t>Asada</a:t>
            </a:r>
            <a:r>
              <a:rPr sz="1200" spc="-5" dirty="0">
                <a:latin typeface="Times New Roman"/>
                <a:cs typeface="Times New Roman"/>
              </a:rPr>
              <a:t>.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864055" y="5481127"/>
            <a:ext cx="706120" cy="0"/>
          </a:xfrm>
          <a:custGeom>
            <a:avLst/>
            <a:gdLst/>
            <a:ahLst/>
            <a:cxnLst/>
            <a:rect l="l" t="t" r="r" b="b"/>
            <a:pathLst>
              <a:path w="706120">
                <a:moveTo>
                  <a:pt x="0" y="0"/>
                </a:moveTo>
                <a:lnTo>
                  <a:pt x="705852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872744" y="5473468"/>
            <a:ext cx="70231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Arial"/>
                <a:cs typeface="Arial"/>
              </a:rPr>
              <a:t>0,85.25.200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715062" y="5266835"/>
            <a:ext cx="14116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5" baseline="-30092" dirty="0">
                <a:latin typeface="Symbol"/>
                <a:cs typeface="Symbol"/>
              </a:rPr>
              <a:t></a:t>
            </a:r>
            <a:r>
              <a:rPr sz="1800" spc="15" baseline="-30092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Arial"/>
                <a:cs typeface="Arial"/>
              </a:rPr>
              <a:t>402,124.240 </a:t>
            </a:r>
            <a:r>
              <a:rPr sz="1500" spc="15" baseline="-36111" dirty="0">
                <a:latin typeface="Symbol"/>
                <a:cs typeface="Symbol"/>
              </a:rPr>
              <a:t></a:t>
            </a:r>
            <a:r>
              <a:rPr sz="1500" spc="-142" baseline="-36111" dirty="0">
                <a:latin typeface="Times New Roman"/>
                <a:cs typeface="Times New Roman"/>
              </a:rPr>
              <a:t> </a:t>
            </a:r>
            <a:r>
              <a:rPr sz="1500" spc="-7" baseline="-36111" dirty="0">
                <a:latin typeface="Arial"/>
                <a:cs typeface="Arial"/>
              </a:rPr>
              <a:t>22,708</a:t>
            </a:r>
            <a:endParaRPr sz="1500" baseline="-36111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781301" y="5671794"/>
            <a:ext cx="2426970" cy="124079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685"/>
              </a:spcBef>
            </a:pPr>
            <a:r>
              <a:rPr sz="1100" dirty="0">
                <a:latin typeface="Times New Roman"/>
                <a:cs typeface="Times New Roman"/>
              </a:rPr>
              <a:t>Mn </a:t>
            </a:r>
            <a:r>
              <a:rPr sz="1100" spc="-5" dirty="0">
                <a:latin typeface="Times New Roman"/>
                <a:cs typeface="Times New Roman"/>
              </a:rPr>
              <a:t>ada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dirty="0">
                <a:latin typeface="Times New Roman"/>
                <a:cs typeface="Times New Roman"/>
              </a:rPr>
              <a:t>ada . fy (d –</a:t>
            </a:r>
            <a:r>
              <a:rPr sz="1100" spc="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a/2)</a:t>
            </a:r>
            <a:endParaRPr sz="1100">
              <a:latin typeface="Times New Roman"/>
              <a:cs typeface="Times New Roman"/>
            </a:endParaRPr>
          </a:p>
          <a:p>
            <a:pPr marL="559435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402,124 . 240 (244 –</a:t>
            </a:r>
            <a:r>
              <a:rPr sz="1100" spc="-1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22,708/2)</a:t>
            </a:r>
            <a:endParaRPr sz="1100">
              <a:latin typeface="Times New Roman"/>
              <a:cs typeface="Times New Roman"/>
            </a:endParaRPr>
          </a:p>
          <a:p>
            <a:pPr marL="55943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2,2453.10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142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  <a:p>
            <a:pPr marL="18415" marR="806450" indent="-6350">
              <a:lnSpc>
                <a:spcPts val="1930"/>
              </a:lnSpc>
              <a:spcBef>
                <a:spcPts val="155"/>
              </a:spcBef>
            </a:pPr>
            <a:r>
              <a:rPr sz="1100" dirty="0">
                <a:latin typeface="Times New Roman"/>
                <a:cs typeface="Times New Roman"/>
              </a:rPr>
              <a:t>Mn </a:t>
            </a:r>
            <a:r>
              <a:rPr sz="1100" spc="-5" dirty="0">
                <a:latin typeface="Times New Roman"/>
                <a:cs typeface="Times New Roman"/>
              </a:rPr>
              <a:t>ada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Mn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Aman..!!  Kontrol Spasi</a:t>
            </a:r>
            <a:r>
              <a:rPr sz="1100" dirty="0">
                <a:latin typeface="Times New Roman"/>
                <a:cs typeface="Times New Roman"/>
              </a:rPr>
              <a:t> 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787398" y="7073645"/>
            <a:ext cx="6457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53085" algn="l"/>
              </a:tabLst>
            </a:pPr>
            <a:r>
              <a:rPr sz="1100" dirty="0">
                <a:latin typeface="Times New Roman"/>
                <a:cs typeface="Times New Roman"/>
              </a:rPr>
              <a:t>S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480927" y="7188110"/>
            <a:ext cx="2058670" cy="0"/>
          </a:xfrm>
          <a:custGeom>
            <a:avLst/>
            <a:gdLst/>
            <a:ahLst/>
            <a:cxnLst/>
            <a:rect l="l" t="t" r="r" b="b"/>
            <a:pathLst>
              <a:path w="2058670">
                <a:moveTo>
                  <a:pt x="0" y="0"/>
                </a:moveTo>
                <a:lnTo>
                  <a:pt x="2058373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382178" y="7180460"/>
            <a:ext cx="2755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5" dirty="0">
                <a:latin typeface="Times New Roman"/>
                <a:cs typeface="Times New Roman"/>
              </a:rPr>
              <a:t>n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spc="50" dirty="0">
                <a:latin typeface="Times New Roman"/>
                <a:cs typeface="Times New Roman"/>
              </a:rPr>
              <a:t>-1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478645" y="6956807"/>
            <a:ext cx="205105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00" spc="15" dirty="0">
                <a:latin typeface="Times New Roman"/>
                <a:cs typeface="Times New Roman"/>
              </a:rPr>
              <a:t>b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-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2p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-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n</a:t>
            </a:r>
            <a:r>
              <a:rPr sz="1250" i="1" spc="-10" dirty="0">
                <a:latin typeface="Symbol"/>
                <a:cs typeface="Symbol"/>
              </a:rPr>
              <a:t></a:t>
            </a:r>
            <a:r>
              <a:rPr sz="1250" i="1" spc="30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tulangan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-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-45" dirty="0">
                <a:latin typeface="Times New Roman"/>
                <a:cs typeface="Times New Roman"/>
              </a:rPr>
              <a:t>2</a:t>
            </a:r>
            <a:r>
              <a:rPr sz="1250" i="1" spc="-45" dirty="0">
                <a:latin typeface="Symbol"/>
                <a:cs typeface="Symbol"/>
              </a:rPr>
              <a:t></a:t>
            </a:r>
            <a:r>
              <a:rPr sz="1250" i="1" spc="-2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sengkang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481146" y="7641877"/>
            <a:ext cx="1273175" cy="0"/>
          </a:xfrm>
          <a:custGeom>
            <a:avLst/>
            <a:gdLst/>
            <a:ahLst/>
            <a:cxnLst/>
            <a:rect l="l" t="t" r="r" b="b"/>
            <a:pathLst>
              <a:path w="1273175">
                <a:moveTo>
                  <a:pt x="0" y="0"/>
                </a:moveTo>
                <a:lnTo>
                  <a:pt x="1273156" y="0"/>
                </a:lnTo>
              </a:path>
            </a:pathLst>
          </a:custGeom>
          <a:ln w="61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781301" y="7410667"/>
            <a:ext cx="3292475" cy="64325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559435">
              <a:lnSpc>
                <a:spcPct val="100000"/>
              </a:lnSpc>
              <a:spcBef>
                <a:spcPts val="330"/>
              </a:spcBef>
            </a:pPr>
            <a:r>
              <a:rPr sz="1650" baseline="-32828" dirty="0">
                <a:latin typeface="Times New Roman"/>
                <a:cs typeface="Times New Roman"/>
              </a:rPr>
              <a:t>=</a:t>
            </a:r>
            <a:r>
              <a:rPr sz="1650" spc="397" baseline="-32828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200</a:t>
            </a:r>
            <a:r>
              <a:rPr sz="1000" spc="-16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2</a:t>
            </a:r>
            <a:r>
              <a:rPr sz="1000" spc="-16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.</a:t>
            </a:r>
            <a:r>
              <a:rPr sz="1000" spc="-145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30</a:t>
            </a:r>
            <a:r>
              <a:rPr sz="1000" spc="-12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65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2.16</a:t>
            </a:r>
            <a:r>
              <a:rPr sz="1000" spc="-12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2</a:t>
            </a:r>
            <a:r>
              <a:rPr sz="1000" spc="-16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.</a:t>
            </a:r>
            <a:r>
              <a:rPr sz="1000" spc="-145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8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650" baseline="-32828" dirty="0">
                <a:latin typeface="Times New Roman"/>
                <a:cs typeface="Times New Roman"/>
              </a:rPr>
              <a:t>=</a:t>
            </a:r>
            <a:r>
              <a:rPr sz="1650" spc="-7" baseline="-32828" dirty="0">
                <a:latin typeface="Times New Roman"/>
                <a:cs typeface="Times New Roman"/>
              </a:rPr>
              <a:t> </a:t>
            </a:r>
            <a:r>
              <a:rPr sz="1650" baseline="-32828" dirty="0">
                <a:latin typeface="Times New Roman"/>
                <a:cs typeface="Times New Roman"/>
              </a:rPr>
              <a:t>92</a:t>
            </a:r>
            <a:r>
              <a:rPr sz="1650" spc="-15" baseline="-32828" dirty="0">
                <a:latin typeface="Times New Roman"/>
                <a:cs typeface="Times New Roman"/>
              </a:rPr>
              <a:t> </a:t>
            </a:r>
            <a:r>
              <a:rPr sz="1650" baseline="-32828" dirty="0">
                <a:latin typeface="Times New Roman"/>
                <a:cs typeface="Times New Roman"/>
              </a:rPr>
              <a:t>&gt; 25 </a:t>
            </a:r>
            <a:r>
              <a:rPr sz="1650" spc="-7" baseline="-32828" dirty="0">
                <a:latin typeface="Times New Roman"/>
                <a:cs typeface="Times New Roman"/>
              </a:rPr>
              <a:t>mm…..ok!!</a:t>
            </a:r>
            <a:endParaRPr sz="1650" baseline="-32828">
              <a:latin typeface="Times New Roman"/>
              <a:cs typeface="Times New Roman"/>
            </a:endParaRPr>
          </a:p>
          <a:p>
            <a:pPr marR="589915" algn="ctr">
              <a:lnSpc>
                <a:spcPct val="100000"/>
              </a:lnSpc>
              <a:spcBef>
                <a:spcPts val="209"/>
              </a:spcBef>
            </a:pPr>
            <a:r>
              <a:rPr sz="1000" spc="15" dirty="0">
                <a:latin typeface="Arial"/>
                <a:cs typeface="Arial"/>
              </a:rPr>
              <a:t>2 </a:t>
            </a:r>
            <a:r>
              <a:rPr sz="1000" spc="15" dirty="0">
                <a:latin typeface="Symbol"/>
                <a:cs typeface="Symbol"/>
              </a:rPr>
              <a:t></a:t>
            </a:r>
            <a:r>
              <a:rPr sz="1000" spc="-200" dirty="0">
                <a:latin typeface="Times New Roman"/>
                <a:cs typeface="Times New Roman"/>
              </a:rPr>
              <a:t> </a:t>
            </a:r>
            <a:r>
              <a:rPr sz="1000" spc="15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</a:t>
            </a:r>
            <a:r>
              <a:rPr sz="1100" b="1" dirty="0">
                <a:latin typeface="Times New Roman"/>
                <a:cs typeface="Times New Roman"/>
              </a:rPr>
              <a:t>tulangan 2 </a:t>
            </a:r>
            <a:r>
              <a:rPr sz="1100" b="1" spc="-5" dirty="0">
                <a:latin typeface="Times New Roman"/>
                <a:cs typeface="Times New Roman"/>
              </a:rPr>
              <a:t>Ø16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607566" y="8582405"/>
            <a:ext cx="12903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9304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7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Lapangan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87398" y="1206753"/>
            <a:ext cx="1701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8417" y="1206753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481148" y="1321552"/>
            <a:ext cx="601980" cy="0"/>
          </a:xfrm>
          <a:custGeom>
            <a:avLst/>
            <a:gdLst/>
            <a:ahLst/>
            <a:cxnLst/>
            <a:rect l="l" t="t" r="r" b="b"/>
            <a:pathLst>
              <a:path w="601980">
                <a:moveTo>
                  <a:pt x="0" y="0"/>
                </a:moveTo>
                <a:lnTo>
                  <a:pt x="601371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89468" y="1321552"/>
            <a:ext cx="508000" cy="0"/>
          </a:xfrm>
          <a:custGeom>
            <a:avLst/>
            <a:gdLst/>
            <a:ahLst/>
            <a:cxnLst/>
            <a:rect l="l" t="t" r="r" b="b"/>
            <a:pathLst>
              <a:path w="508000">
                <a:moveTo>
                  <a:pt x="0" y="0"/>
                </a:moveTo>
                <a:lnTo>
                  <a:pt x="507951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703944" y="1348951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98133" y="1348951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98133" y="1190043"/>
            <a:ext cx="690880" cy="333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210"/>
              </a:lnSpc>
              <a:spcBef>
                <a:spcPts val="100"/>
              </a:spcBef>
              <a:tabLst>
                <a:tab pos="605155" algn="l"/>
              </a:tabLst>
            </a:pPr>
            <a:r>
              <a:rPr sz="1200" spc="5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635" algn="ctr">
              <a:lnSpc>
                <a:spcPts val="1210"/>
              </a:lnSpc>
            </a:pP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23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5917" y="1314877"/>
            <a:ext cx="1530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76311" y="1096802"/>
            <a:ext cx="131254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4075" algn="l"/>
                <a:tab pos="1240155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dirty="0">
                <a:latin typeface="Times New Roman"/>
                <a:cs typeface="Times New Roman"/>
              </a:rPr>
              <a:t>'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-40" dirty="0">
                <a:latin typeface="Times New Roman"/>
                <a:cs typeface="Times New Roman"/>
              </a:rPr>
              <a:t>c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spc="10" dirty="0">
                <a:latin typeface="Times New Roman"/>
                <a:cs typeface="Times New Roman"/>
              </a:rPr>
              <a:t>β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481174" y="1846700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993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27370" y="1846700"/>
            <a:ext cx="575945" cy="0"/>
          </a:xfrm>
          <a:custGeom>
            <a:avLst/>
            <a:gdLst/>
            <a:ahLst/>
            <a:cxnLst/>
            <a:rect l="l" t="t" r="r" b="b"/>
            <a:pathLst>
              <a:path w="575945">
                <a:moveTo>
                  <a:pt x="0" y="0"/>
                </a:moveTo>
                <a:lnTo>
                  <a:pt x="575881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806304" y="1744454"/>
            <a:ext cx="75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Symbol"/>
                <a:cs typeface="Symbol"/>
              </a:rPr>
              <a:t>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149175" y="1838724"/>
            <a:ext cx="7327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7" baseline="-8333" dirty="0">
                <a:latin typeface="Symbol"/>
                <a:cs typeface="Symbol"/>
              </a:rPr>
              <a:t></a:t>
            </a:r>
            <a:r>
              <a:rPr sz="1500" spc="-120" baseline="-8333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600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10" dirty="0">
                <a:latin typeface="Symbol"/>
                <a:cs typeface="Symbol"/>
              </a:rPr>
              <a:t></a:t>
            </a:r>
            <a:r>
              <a:rPr sz="1000" spc="-35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240</a:t>
            </a:r>
            <a:r>
              <a:rPr sz="1000" spc="-190" dirty="0">
                <a:latin typeface="Arial"/>
                <a:cs typeface="Arial"/>
              </a:rPr>
              <a:t> </a:t>
            </a:r>
            <a:r>
              <a:rPr sz="1500" spc="7" baseline="-8333" dirty="0">
                <a:latin typeface="Symbol"/>
                <a:cs typeface="Symbol"/>
              </a:rPr>
              <a:t></a:t>
            </a:r>
            <a:endParaRPr sz="1500" baseline="-8333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49175" y="1663075"/>
            <a:ext cx="7327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9715" algn="l"/>
                <a:tab pos="669290" algn="l"/>
              </a:tabLst>
            </a:pPr>
            <a:r>
              <a:rPr sz="1000" spc="5" dirty="0">
                <a:latin typeface="Symbol"/>
                <a:cs typeface="Symbol"/>
              </a:rPr>
              <a:t></a:t>
            </a:r>
            <a:r>
              <a:rPr sz="1000" spc="5" dirty="0">
                <a:latin typeface="Times New Roman"/>
                <a:cs typeface="Times New Roman"/>
              </a:rPr>
              <a:t>	</a:t>
            </a:r>
            <a:r>
              <a:rPr sz="1500" spc="60" baseline="2777" dirty="0">
                <a:latin typeface="Arial"/>
                <a:cs typeface="Arial"/>
              </a:rPr>
              <a:t>60</a:t>
            </a:r>
            <a:r>
              <a:rPr sz="1500" spc="15" baseline="2777" dirty="0">
                <a:latin typeface="Arial"/>
                <a:cs typeface="Arial"/>
              </a:rPr>
              <a:t>0</a:t>
            </a:r>
            <a:r>
              <a:rPr sz="1500" baseline="2777" dirty="0">
                <a:latin typeface="Arial"/>
                <a:cs typeface="Arial"/>
              </a:rPr>
              <a:t>	</a:t>
            </a:r>
            <a:r>
              <a:rPr sz="1000" spc="5" dirty="0">
                <a:latin typeface="Symbol"/>
                <a:cs typeface="Symbol"/>
              </a:rPr>
              <a:t>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17139" y="1744454"/>
            <a:ext cx="3073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89" baseline="2777" dirty="0">
                <a:latin typeface="Arial"/>
                <a:cs typeface="Arial"/>
              </a:rPr>
              <a:t>0</a:t>
            </a:r>
            <a:r>
              <a:rPr sz="1500" spc="-97" baseline="2777" dirty="0">
                <a:latin typeface="Arial"/>
                <a:cs typeface="Arial"/>
              </a:rPr>
              <a:t>,</a:t>
            </a:r>
            <a:r>
              <a:rPr sz="1500" spc="60" baseline="2777" dirty="0">
                <a:latin typeface="Arial"/>
                <a:cs typeface="Arial"/>
              </a:rPr>
              <a:t>8</a:t>
            </a:r>
            <a:r>
              <a:rPr sz="1500" spc="-82" baseline="2777" dirty="0">
                <a:latin typeface="Arial"/>
                <a:cs typeface="Arial"/>
              </a:rPr>
              <a:t>5</a:t>
            </a:r>
            <a:r>
              <a:rPr sz="1000" spc="5" dirty="0">
                <a:latin typeface="Symbol"/>
                <a:cs typeface="Symbol"/>
              </a:rPr>
              <a:t>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28417" y="1644352"/>
            <a:ext cx="5943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-32828" dirty="0">
                <a:latin typeface="Times New Roman"/>
                <a:cs typeface="Times New Roman"/>
              </a:rPr>
              <a:t>=</a:t>
            </a:r>
            <a:r>
              <a:rPr sz="1650" spc="277" baseline="-32828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Arial"/>
                <a:cs typeface="Arial"/>
              </a:rPr>
              <a:t>0,85.25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28417" y="1838724"/>
            <a:ext cx="5016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9715">
              <a:lnSpc>
                <a:spcPct val="100000"/>
              </a:lnSpc>
              <a:spcBef>
                <a:spcPts val="95"/>
              </a:spcBef>
            </a:pP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0,054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87398" y="2368042"/>
            <a:ext cx="2908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328417" y="2271116"/>
            <a:ext cx="804545" cy="75755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0,054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0,040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787398" y="3185286"/>
            <a:ext cx="261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240" baseline="7575" dirty="0">
                <a:latin typeface="Times New Roman"/>
                <a:cs typeface="Times New Roman"/>
              </a:rPr>
              <a:t> </a:t>
            </a:r>
            <a:r>
              <a:rPr sz="700" spc="-10" dirty="0">
                <a:latin typeface="Times New Roman"/>
                <a:cs typeface="Times New Roman"/>
              </a:rPr>
              <a:t>min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481099" y="3286454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135" y="0"/>
                </a:lnTo>
              </a:path>
            </a:pathLst>
          </a:custGeom>
          <a:ln w="61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94089" y="3286454"/>
            <a:ext cx="229870" cy="0"/>
          </a:xfrm>
          <a:custGeom>
            <a:avLst/>
            <a:gdLst/>
            <a:ahLst/>
            <a:cxnLst/>
            <a:rect l="l" t="t" r="r" b="b"/>
            <a:pathLst>
              <a:path w="229869">
                <a:moveTo>
                  <a:pt x="0" y="0"/>
                </a:moveTo>
                <a:lnTo>
                  <a:pt x="229473" y="0"/>
                </a:lnTo>
              </a:path>
            </a:pathLst>
          </a:custGeom>
          <a:ln w="61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495712" y="3278481"/>
            <a:ext cx="54927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705" algn="l"/>
              </a:tabLst>
            </a:pPr>
            <a:r>
              <a:rPr sz="1000" spc="15" dirty="0">
                <a:latin typeface="Arial"/>
                <a:cs typeface="Arial"/>
              </a:rPr>
              <a:t>f</a:t>
            </a:r>
            <a:r>
              <a:rPr sz="1000" spc="10" dirty="0">
                <a:latin typeface="Arial"/>
                <a:cs typeface="Arial"/>
              </a:rPr>
              <a:t>y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40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056702" y="3178319"/>
            <a:ext cx="52895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30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Arial"/>
                <a:cs typeface="Arial"/>
              </a:rPr>
              <a:t>0,0058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328417" y="3084078"/>
            <a:ext cx="66484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-32828" dirty="0">
                <a:latin typeface="Times New Roman"/>
                <a:cs typeface="Times New Roman"/>
              </a:rPr>
              <a:t>= </a:t>
            </a:r>
            <a:r>
              <a:rPr sz="1000" spc="-75" dirty="0">
                <a:latin typeface="Arial"/>
                <a:cs typeface="Arial"/>
              </a:rPr>
              <a:t>1,4 </a:t>
            </a:r>
            <a:r>
              <a:rPr sz="1500" spc="15" baseline="-36111" dirty="0">
                <a:latin typeface="Symbol"/>
                <a:cs typeface="Symbol"/>
              </a:rPr>
              <a:t></a:t>
            </a:r>
            <a:r>
              <a:rPr sz="1500" spc="300" baseline="-36111" dirty="0">
                <a:latin typeface="Times New Roman"/>
                <a:cs typeface="Times New Roman"/>
              </a:rPr>
              <a:t> </a:t>
            </a:r>
            <a:r>
              <a:rPr sz="1000" spc="-75" dirty="0">
                <a:latin typeface="Arial"/>
                <a:cs typeface="Arial"/>
              </a:rPr>
              <a:t>1,4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87398" y="3711675"/>
            <a:ext cx="2294890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  <a:tabLst>
                <a:tab pos="372110" algn="l"/>
              </a:tabLst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 </a:t>
            </a:r>
            <a:r>
              <a:rPr sz="1100" dirty="0">
                <a:latin typeface="Times New Roman"/>
                <a:cs typeface="Times New Roman"/>
              </a:rPr>
              <a:t>:  Mu	= 1213,35 </a:t>
            </a:r>
            <a:r>
              <a:rPr sz="1100" spc="-10" dirty="0">
                <a:latin typeface="Times New Roman"/>
                <a:cs typeface="Times New Roman"/>
              </a:rPr>
              <a:t>kgm= </a:t>
            </a:r>
            <a:r>
              <a:rPr sz="1100" dirty="0">
                <a:latin typeface="Times New Roman"/>
                <a:cs typeface="Times New Roman"/>
              </a:rPr>
              <a:t>1,2134.10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-82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87398" y="4404486"/>
            <a:ext cx="46418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7211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300006" y="452025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40033" y="4519883"/>
            <a:ext cx="678180" cy="0"/>
          </a:xfrm>
          <a:custGeom>
            <a:avLst/>
            <a:gdLst/>
            <a:ahLst/>
            <a:cxnLst/>
            <a:rect l="l" t="t" r="r" b="b"/>
            <a:pathLst>
              <a:path w="678179">
                <a:moveTo>
                  <a:pt x="0" y="0"/>
                </a:moveTo>
                <a:lnTo>
                  <a:pt x="677938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361099" y="4512879"/>
            <a:ext cx="8261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8015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0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297673" y="4297049"/>
            <a:ext cx="11029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5609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5" dirty="0">
                <a:latin typeface="Times New Roman"/>
                <a:cs typeface="Times New Roman"/>
              </a:rPr>
              <a:t>1,2134.10</a:t>
            </a:r>
            <a:r>
              <a:rPr sz="1050" spc="-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589402" y="4404486"/>
            <a:ext cx="198056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95985" algn="l"/>
              </a:tabLst>
            </a:pPr>
            <a:r>
              <a:rPr sz="1100" dirty="0">
                <a:latin typeface="Times New Roman"/>
                <a:cs typeface="Times New Roman"/>
              </a:rPr>
              <a:t>=	= </a:t>
            </a:r>
            <a:r>
              <a:rPr sz="1100" spc="-5" dirty="0">
                <a:latin typeface="Times New Roman"/>
                <a:cs typeface="Times New Roman"/>
              </a:rPr>
              <a:t>1,5168.10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89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87398" y="4930520"/>
            <a:ext cx="46418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72110" algn="l"/>
              </a:tabLst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300232" y="5045122"/>
            <a:ext cx="333375" cy="0"/>
          </a:xfrm>
          <a:custGeom>
            <a:avLst/>
            <a:gdLst/>
            <a:ahLst/>
            <a:cxnLst/>
            <a:rect l="l" t="t" r="r" b="b"/>
            <a:pathLst>
              <a:path w="333375">
                <a:moveTo>
                  <a:pt x="0" y="0"/>
                </a:moveTo>
                <a:lnTo>
                  <a:pt x="332919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95192" y="5045122"/>
            <a:ext cx="695325" cy="0"/>
          </a:xfrm>
          <a:custGeom>
            <a:avLst/>
            <a:gdLst/>
            <a:ahLst/>
            <a:cxnLst/>
            <a:rect l="l" t="t" r="r" b="b"/>
            <a:pathLst>
              <a:path w="695325">
                <a:moveTo>
                  <a:pt x="0" y="0"/>
                </a:moveTo>
                <a:lnTo>
                  <a:pt x="694839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3620179" y="4918304"/>
            <a:ext cx="4330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20" dirty="0">
                <a:latin typeface="Times New Roman"/>
                <a:cs typeface="Times New Roman"/>
              </a:rPr>
              <a:t>1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2739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97621" y="5043336"/>
            <a:ext cx="114554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38480" algn="l"/>
              </a:tabLst>
            </a:pPr>
            <a:r>
              <a:rPr sz="1200" spc="10" dirty="0">
                <a:latin typeface="Times New Roman"/>
                <a:cs typeface="Times New Roman"/>
              </a:rPr>
              <a:t>b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d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200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spc="25" dirty="0">
                <a:latin typeface="Times New Roman"/>
                <a:cs typeface="Times New Roman"/>
              </a:rPr>
              <a:t>244</a:t>
            </a:r>
            <a:r>
              <a:rPr sz="1050" spc="3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346803" y="4817226"/>
            <a:ext cx="1282065" cy="2127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161290" algn="r">
              <a:lnSpc>
                <a:spcPts val="440"/>
              </a:lnSpc>
              <a:spcBef>
                <a:spcPts val="95"/>
              </a:spcBef>
            </a:pPr>
            <a:r>
              <a:rPr sz="700" spc="5" dirty="0">
                <a:latin typeface="Times New Roman"/>
                <a:cs typeface="Times New Roman"/>
              </a:rPr>
              <a:t>7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sz="1200" spc="70" dirty="0">
                <a:latin typeface="Times New Roman"/>
                <a:cs typeface="Times New Roman"/>
              </a:rPr>
              <a:t>Mn </a:t>
            </a:r>
            <a:r>
              <a:rPr sz="1800" spc="15" baseline="-34722" dirty="0">
                <a:latin typeface="Symbol"/>
                <a:cs typeface="Symbol"/>
              </a:rPr>
              <a:t></a:t>
            </a:r>
            <a:r>
              <a:rPr sz="1800" spc="15" baseline="-347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1,5168.10</a:t>
            </a:r>
            <a:r>
              <a:rPr sz="1200" spc="170" dirty="0">
                <a:latin typeface="Times New Roman"/>
                <a:cs typeface="Times New Roman"/>
              </a:rPr>
              <a:t> </a:t>
            </a:r>
            <a:r>
              <a:rPr sz="1800" spc="15" baseline="-34722" dirty="0">
                <a:latin typeface="Symbol"/>
                <a:cs typeface="Symbol"/>
              </a:rPr>
              <a:t></a:t>
            </a:r>
            <a:endParaRPr sz="1800" baseline="-34722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787398" y="5390768"/>
            <a:ext cx="46418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72110" algn="l"/>
              </a:tabLst>
            </a:pPr>
            <a:r>
              <a:rPr sz="1100" dirty="0">
                <a:latin typeface="Times New Roman"/>
                <a:cs typeface="Times New Roman"/>
              </a:rPr>
              <a:t>m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300197" y="5511606"/>
            <a:ext cx="434975" cy="0"/>
          </a:xfrm>
          <a:custGeom>
            <a:avLst/>
            <a:gdLst/>
            <a:ahLst/>
            <a:cxnLst/>
            <a:rect l="l" t="t" r="r" b="b"/>
            <a:pathLst>
              <a:path w="434975">
                <a:moveTo>
                  <a:pt x="0" y="0"/>
                </a:moveTo>
                <a:lnTo>
                  <a:pt x="434459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893336" y="5511606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645" y="0"/>
                </a:lnTo>
              </a:path>
            </a:pathLst>
          </a:custGeom>
          <a:ln w="6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2294109" y="5503948"/>
            <a:ext cx="10407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5155" algn="l"/>
              </a:tabLst>
            </a:pPr>
            <a:r>
              <a:rPr sz="1000" spc="-10" dirty="0">
                <a:latin typeface="Arial"/>
                <a:cs typeface="Arial"/>
              </a:rPr>
              <a:t>0,85.f'</a:t>
            </a:r>
            <a:r>
              <a:rPr sz="1000" spc="-160" dirty="0">
                <a:latin typeface="Arial"/>
                <a:cs typeface="Arial"/>
              </a:rPr>
              <a:t> </a:t>
            </a:r>
            <a:r>
              <a:rPr sz="1000" spc="10" dirty="0">
                <a:latin typeface="Arial"/>
                <a:cs typeface="Arial"/>
              </a:rPr>
              <a:t>c	</a:t>
            </a:r>
            <a:r>
              <a:rPr sz="1000" spc="-10" dirty="0">
                <a:latin typeface="Arial"/>
                <a:cs typeface="Arial"/>
              </a:rPr>
              <a:t>0,85.25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454991" y="5322552"/>
            <a:ext cx="786765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4830" algn="l"/>
              </a:tabLst>
            </a:pPr>
            <a:r>
              <a:rPr sz="1000" spc="15" dirty="0">
                <a:latin typeface="Arial"/>
                <a:cs typeface="Arial"/>
              </a:rPr>
              <a:t>f</a:t>
            </a:r>
            <a:r>
              <a:rPr sz="1000" spc="10" dirty="0">
                <a:latin typeface="Arial"/>
                <a:cs typeface="Arial"/>
              </a:rPr>
              <a:t>y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35" dirty="0">
                <a:latin typeface="Arial"/>
                <a:cs typeface="Arial"/>
              </a:rPr>
              <a:t>240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767612" y="5403721"/>
            <a:ext cx="108458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6900" algn="l"/>
              </a:tabLst>
            </a:pP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10" dirty="0">
                <a:latin typeface="Times New Roman"/>
                <a:cs typeface="Times New Roman"/>
              </a:rPr>
              <a:t>	</a:t>
            </a:r>
            <a:r>
              <a:rPr sz="1000" spc="10" dirty="0">
                <a:latin typeface="Symbol"/>
                <a:cs typeface="Symbol"/>
              </a:rPr>
              <a:t></a:t>
            </a:r>
            <a:r>
              <a:rPr sz="1000" spc="-85" dirty="0">
                <a:latin typeface="Times New Roman"/>
                <a:cs typeface="Times New Roman"/>
              </a:rPr>
              <a:t> </a:t>
            </a:r>
            <a:r>
              <a:rPr sz="1000" spc="-25" dirty="0">
                <a:latin typeface="Arial"/>
                <a:cs typeface="Arial"/>
              </a:rPr>
              <a:t>11,294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787398" y="6157340"/>
            <a:ext cx="10287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335096" y="6272970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055931" y="6272970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65640" y="6317831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785140" y="6320923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816599" y="6070021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853709" y="6070021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3545173" y="6127371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480903" y="6315166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214951" y="6265356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053604" y="6050343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182114" y="6146250"/>
            <a:ext cx="855344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1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352903" y="6029608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2147061" y="6750557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414277" y="6865425"/>
            <a:ext cx="406400" cy="0"/>
          </a:xfrm>
          <a:custGeom>
            <a:avLst/>
            <a:gdLst/>
            <a:ahLst/>
            <a:cxnLst/>
            <a:rect l="l" t="t" r="r" b="b"/>
            <a:pathLst>
              <a:path w="406400">
                <a:moveTo>
                  <a:pt x="0" y="0"/>
                </a:moveTo>
                <a:lnTo>
                  <a:pt x="406082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426788" y="6865425"/>
            <a:ext cx="982344" cy="0"/>
          </a:xfrm>
          <a:custGeom>
            <a:avLst/>
            <a:gdLst/>
            <a:ahLst/>
            <a:cxnLst/>
            <a:rect l="l" t="t" r="r" b="b"/>
            <a:pathLst>
              <a:path w="982345">
                <a:moveTo>
                  <a:pt x="0" y="0"/>
                </a:moveTo>
                <a:lnTo>
                  <a:pt x="98216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127204" y="689171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277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146481" y="6894821"/>
            <a:ext cx="28575" cy="137795"/>
          </a:xfrm>
          <a:custGeom>
            <a:avLst/>
            <a:gdLst/>
            <a:ahLst/>
            <a:cxnLst/>
            <a:rect l="l" t="t" r="r" b="b"/>
            <a:pathLst>
              <a:path w="28575" h="137795">
                <a:moveTo>
                  <a:pt x="0" y="0"/>
                </a:moveTo>
                <a:lnTo>
                  <a:pt x="28131" y="137356"/>
                </a:lnTo>
              </a:path>
            </a:pathLst>
          </a:custGeom>
          <a:ln w="126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177776" y="6662166"/>
            <a:ext cx="37465" cy="370205"/>
          </a:xfrm>
          <a:custGeom>
            <a:avLst/>
            <a:gdLst/>
            <a:ahLst/>
            <a:cxnLst/>
            <a:rect l="l" t="t" r="r" b="b"/>
            <a:pathLst>
              <a:path w="37464" h="370204">
                <a:moveTo>
                  <a:pt x="0" y="370011"/>
                </a:moveTo>
                <a:lnTo>
                  <a:pt x="37289" y="0"/>
                </a:lnTo>
              </a:path>
            </a:pathLst>
          </a:custGeom>
          <a:ln w="6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215065" y="6662166"/>
            <a:ext cx="1207135" cy="0"/>
          </a:xfrm>
          <a:custGeom>
            <a:avLst/>
            <a:gdLst/>
            <a:ahLst/>
            <a:cxnLst/>
            <a:rect l="l" t="t" r="r" b="b"/>
            <a:pathLst>
              <a:path w="1207135">
                <a:moveTo>
                  <a:pt x="0" y="0"/>
                </a:moveTo>
                <a:lnTo>
                  <a:pt x="1206531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4427871" y="6738705"/>
            <a:ext cx="651510" cy="3778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0,0055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566541" y="6642489"/>
            <a:ext cx="194691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70585" algn="l"/>
              </a:tabLst>
            </a:pPr>
            <a:r>
              <a:rPr sz="1200" spc="10" dirty="0">
                <a:latin typeface="Times New Roman"/>
                <a:cs typeface="Times New Roman"/>
              </a:rPr>
              <a:t>1	</a:t>
            </a:r>
            <a:r>
              <a:rPr sz="1200" spc="-15" dirty="0">
                <a:latin typeface="Times New Roman"/>
                <a:cs typeface="Times New Roman"/>
              </a:rPr>
              <a:t>2.11,294.1,2739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2832945" y="6908239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2832945" y="6621753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2395258" y="6738705"/>
            <a:ext cx="1652270" cy="327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0215">
              <a:lnSpc>
                <a:spcPts val="1190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31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ts val="1190"/>
              </a:lnSpc>
              <a:tabLst>
                <a:tab pos="1410335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114" dirty="0">
                <a:latin typeface="Times New Roman"/>
                <a:cs typeface="Times New Roman"/>
              </a:rPr>
              <a:t>1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29</a:t>
            </a: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787398" y="7112467"/>
            <a:ext cx="2143125" cy="153162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min</a:t>
            </a:r>
            <a:endParaRPr sz="1050" baseline="-11904">
              <a:latin typeface="Times New Roman"/>
              <a:cs typeface="Times New Roman"/>
            </a:endParaRPr>
          </a:p>
          <a:p>
            <a:pPr marL="12700" marR="5080">
              <a:lnSpc>
                <a:spcPts val="2050"/>
              </a:lnSpc>
              <a:spcBef>
                <a:spcPts val="19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max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 tunggal  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1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0.0058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100" spc="-5" dirty="0">
                <a:latin typeface="Times New Roman"/>
                <a:cs typeface="Times New Roman"/>
              </a:rPr>
              <a:t>As perlu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620"/>
              </a:spcBef>
            </a:pPr>
            <a:r>
              <a:rPr sz="1100" dirty="0">
                <a:latin typeface="Times New Roman"/>
                <a:cs typeface="Times New Roman"/>
              </a:rPr>
              <a:t>= 0,0058. 200 .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244</a:t>
            </a:r>
            <a:endParaRPr sz="1100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283,04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mm</a:t>
            </a:r>
            <a:r>
              <a:rPr sz="1050" spc="-22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787398" y="8779255"/>
            <a:ext cx="6457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53085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2493632" y="9071732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89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481186" y="8899183"/>
            <a:ext cx="565785" cy="0"/>
          </a:xfrm>
          <a:custGeom>
            <a:avLst/>
            <a:gdLst/>
            <a:ahLst/>
            <a:cxnLst/>
            <a:rect l="l" t="t" r="r" b="b"/>
            <a:pathLst>
              <a:path w="565785">
                <a:moveTo>
                  <a:pt x="0" y="0"/>
                </a:moveTo>
                <a:lnTo>
                  <a:pt x="565686" y="0"/>
                </a:lnTo>
              </a:path>
            </a:pathLst>
          </a:custGeom>
          <a:ln w="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2491823" y="8963873"/>
            <a:ext cx="542290" cy="278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>
              <a:lnSpc>
                <a:spcPts val="994"/>
              </a:lnSpc>
              <a:spcBef>
                <a:spcPts val="100"/>
              </a:spcBef>
            </a:pPr>
            <a:r>
              <a:rPr sz="1500" baseline="36111" dirty="0">
                <a:latin typeface="Arial"/>
                <a:cs typeface="Arial"/>
              </a:rPr>
              <a:t>1</a:t>
            </a:r>
            <a:r>
              <a:rPr sz="1500" spc="-209" baseline="36111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.</a:t>
            </a:r>
            <a:r>
              <a:rPr sz="1000" spc="-13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π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.16</a:t>
            </a:r>
            <a:r>
              <a:rPr sz="1200" spc="60" baseline="31250" dirty="0">
                <a:latin typeface="Arial"/>
                <a:cs typeface="Arial"/>
              </a:rPr>
              <a:t>2</a:t>
            </a:r>
            <a:endParaRPr sz="1200" baseline="31250">
              <a:latin typeface="Arial"/>
              <a:cs typeface="Arial"/>
            </a:endParaRPr>
          </a:p>
          <a:p>
            <a:pPr marL="12700">
              <a:lnSpc>
                <a:spcPts val="994"/>
              </a:lnSpc>
            </a:pPr>
            <a:r>
              <a:rPr sz="1000" dirty="0"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528229" y="8709716"/>
            <a:ext cx="49530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15" dirty="0">
                <a:latin typeface="Arial"/>
                <a:cs typeface="Arial"/>
              </a:rPr>
              <a:t>As</a:t>
            </a:r>
            <a:r>
              <a:rPr sz="1000" spc="-180" dirty="0">
                <a:latin typeface="Arial"/>
                <a:cs typeface="Arial"/>
              </a:rPr>
              <a:t> </a:t>
            </a:r>
            <a:r>
              <a:rPr sz="1000" spc="20" dirty="0">
                <a:latin typeface="Arial"/>
                <a:cs typeface="Arial"/>
              </a:rPr>
              <a:t>perlu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81200" y="1283021"/>
            <a:ext cx="496570" cy="0"/>
          </a:xfrm>
          <a:custGeom>
            <a:avLst/>
            <a:gdLst/>
            <a:ahLst/>
            <a:cxnLst/>
            <a:rect l="l" t="t" r="r" b="b"/>
            <a:pathLst>
              <a:path w="496569">
                <a:moveTo>
                  <a:pt x="0" y="0"/>
                </a:moveTo>
                <a:lnTo>
                  <a:pt x="49638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28417" y="1155814"/>
            <a:ext cx="18116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50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283,04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1,41 </a:t>
            </a:r>
            <a:r>
              <a:rPr sz="1200" spc="15" dirty="0">
                <a:latin typeface="Symbol"/>
                <a:cs typeface="Symbol"/>
              </a:rPr>
              <a:t>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2 </a:t>
            </a:r>
            <a:r>
              <a:rPr sz="1200" spc="-20" dirty="0">
                <a:latin typeface="Times New Roman"/>
                <a:cs typeface="Times New Roman"/>
              </a:rPr>
              <a:t>tulangan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87398" y="1173376"/>
            <a:ext cx="2870835" cy="1318260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703580">
              <a:lnSpc>
                <a:spcPct val="100000"/>
              </a:lnSpc>
              <a:spcBef>
                <a:spcPts val="905"/>
              </a:spcBef>
            </a:pPr>
            <a:r>
              <a:rPr sz="1200" spc="-20" dirty="0">
                <a:latin typeface="Times New Roman"/>
                <a:cs typeface="Times New Roman"/>
              </a:rPr>
              <a:t>201,062</a:t>
            </a:r>
            <a:endParaRPr sz="1200">
              <a:latin typeface="Times New Roman"/>
              <a:cs typeface="Times New Roman"/>
            </a:endParaRPr>
          </a:p>
          <a:p>
            <a:pPr marL="12700" marR="1226820">
              <a:lnSpc>
                <a:spcPct val="150900"/>
              </a:lnSpc>
              <a:spcBef>
                <a:spcPts val="70"/>
              </a:spcBef>
              <a:tabLst>
                <a:tab pos="553085" algn="l"/>
              </a:tabLst>
            </a:pPr>
            <a:r>
              <a:rPr sz="1100" spc="-5" dirty="0">
                <a:latin typeface="Times New Roman"/>
                <a:cs typeface="Times New Roman"/>
              </a:rPr>
              <a:t>Dipakai tulangan </a:t>
            </a:r>
            <a:r>
              <a:rPr sz="1100" dirty="0">
                <a:latin typeface="Times New Roman"/>
                <a:cs typeface="Times New Roman"/>
              </a:rPr>
              <a:t>2 Ø 16 </a:t>
            </a:r>
            <a:r>
              <a:rPr sz="1100" spc="-20" dirty="0">
                <a:latin typeface="Times New Roman"/>
                <a:cs typeface="Times New Roman"/>
              </a:rPr>
              <a:t>mm  </a:t>
            </a: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dirty="0">
                <a:latin typeface="Times New Roman"/>
                <a:cs typeface="Times New Roman"/>
              </a:rPr>
              <a:t> ada	= 2 . ¼ . </a:t>
            </a:r>
            <a:r>
              <a:rPr sz="1100" dirty="0">
                <a:latin typeface="Symbol"/>
                <a:cs typeface="Symbol"/>
              </a:rPr>
              <a:t></a:t>
            </a:r>
            <a:r>
              <a:rPr sz="1100" dirty="0">
                <a:latin typeface="Times New Roman"/>
                <a:cs typeface="Times New Roman"/>
              </a:rPr>
              <a:t> .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615"/>
              </a:spcBef>
            </a:pPr>
            <a:r>
              <a:rPr sz="1100" dirty="0">
                <a:latin typeface="Times New Roman"/>
                <a:cs typeface="Times New Roman"/>
              </a:rPr>
              <a:t>= 2 . ¼ . </a:t>
            </a:r>
            <a:r>
              <a:rPr sz="1100" spc="-5" dirty="0">
                <a:latin typeface="Times New Roman"/>
                <a:cs typeface="Times New Roman"/>
              </a:rPr>
              <a:t>3,14 </a:t>
            </a:r>
            <a:r>
              <a:rPr sz="1100" dirty="0">
                <a:latin typeface="Times New Roman"/>
                <a:cs typeface="Times New Roman"/>
              </a:rPr>
              <a:t>.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567055">
              <a:lnSpc>
                <a:spcPct val="100000"/>
              </a:lnSpc>
              <a:spcBef>
                <a:spcPts val="505"/>
              </a:spcBef>
            </a:pPr>
            <a:r>
              <a:rPr sz="1100" dirty="0">
                <a:latin typeface="Times New Roman"/>
                <a:cs typeface="Times New Roman"/>
              </a:rPr>
              <a:t>= 402,124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dirty="0">
                <a:latin typeface="Times New Roman"/>
                <a:cs typeface="Times New Roman"/>
              </a:rPr>
              <a:t>perlu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12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Aman..!!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87398" y="2653030"/>
            <a:ext cx="20256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37787" y="2768921"/>
            <a:ext cx="645160" cy="0"/>
          </a:xfrm>
          <a:custGeom>
            <a:avLst/>
            <a:gdLst/>
            <a:ahLst/>
            <a:cxnLst/>
            <a:rect l="l" t="t" r="r" b="b"/>
            <a:pathLst>
              <a:path w="645160">
                <a:moveTo>
                  <a:pt x="0" y="0"/>
                </a:moveTo>
                <a:lnTo>
                  <a:pt x="644608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033224" y="2760975"/>
            <a:ext cx="6553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0,85, </a:t>
            </a: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dirty="0">
                <a:latin typeface="Times New Roman"/>
                <a:cs typeface="Times New Roman"/>
              </a:rPr>
              <a:t>'</a:t>
            </a:r>
            <a:r>
              <a:rPr sz="1200" i="1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i="1" dirty="0">
                <a:latin typeface="Times New Roman"/>
                <a:cs typeface="Times New Roman"/>
              </a:rPr>
              <a:t>b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77031" y="2545889"/>
            <a:ext cx="5683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5" dirty="0">
                <a:latin typeface="Times New Roman"/>
                <a:cs typeface="Times New Roman"/>
              </a:rPr>
              <a:t>Asada</a:t>
            </a:r>
            <a:r>
              <a:rPr sz="1200" spc="-5" dirty="0">
                <a:latin typeface="Times New Roman"/>
                <a:cs typeface="Times New Roman"/>
              </a:rPr>
              <a:t>.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864055" y="2774437"/>
            <a:ext cx="706120" cy="0"/>
          </a:xfrm>
          <a:custGeom>
            <a:avLst/>
            <a:gdLst/>
            <a:ahLst/>
            <a:cxnLst/>
            <a:rect l="l" t="t" r="r" b="b"/>
            <a:pathLst>
              <a:path w="706120">
                <a:moveTo>
                  <a:pt x="0" y="0"/>
                </a:moveTo>
                <a:lnTo>
                  <a:pt x="705852" y="0"/>
                </a:lnTo>
              </a:path>
            </a:pathLst>
          </a:custGeom>
          <a:ln w="61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872744" y="2766769"/>
            <a:ext cx="70231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Arial"/>
                <a:cs typeface="Arial"/>
              </a:rPr>
              <a:t>0,85.25.200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15062" y="2560229"/>
            <a:ext cx="14116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5" baseline="-30092" dirty="0">
                <a:latin typeface="Symbol"/>
                <a:cs typeface="Symbol"/>
              </a:rPr>
              <a:t></a:t>
            </a:r>
            <a:r>
              <a:rPr sz="1800" spc="15" baseline="-30092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Arial"/>
                <a:cs typeface="Arial"/>
              </a:rPr>
              <a:t>402,124.240 </a:t>
            </a:r>
            <a:r>
              <a:rPr sz="1500" spc="15" baseline="-36111" dirty="0">
                <a:latin typeface="Symbol"/>
                <a:cs typeface="Symbol"/>
              </a:rPr>
              <a:t></a:t>
            </a:r>
            <a:r>
              <a:rPr sz="1500" spc="-142" baseline="-36111" dirty="0">
                <a:latin typeface="Times New Roman"/>
                <a:cs typeface="Times New Roman"/>
              </a:rPr>
              <a:t> </a:t>
            </a:r>
            <a:r>
              <a:rPr sz="1500" spc="-7" baseline="-36111" dirty="0">
                <a:latin typeface="Arial"/>
                <a:cs typeface="Arial"/>
              </a:rPr>
              <a:t>22,708</a:t>
            </a:r>
            <a:endParaRPr sz="1500" baseline="-36111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81301" y="2967963"/>
            <a:ext cx="2426970" cy="123888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Mn </a:t>
            </a:r>
            <a:r>
              <a:rPr sz="1100" spc="-5" dirty="0">
                <a:latin typeface="Times New Roman"/>
                <a:cs typeface="Times New Roman"/>
              </a:rPr>
              <a:t>ada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dirty="0">
                <a:latin typeface="Times New Roman"/>
                <a:cs typeface="Times New Roman"/>
              </a:rPr>
              <a:t>ada . fy (d –</a:t>
            </a:r>
            <a:r>
              <a:rPr sz="1100" spc="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a/2)</a:t>
            </a:r>
            <a:endParaRPr sz="1100">
              <a:latin typeface="Times New Roman"/>
              <a:cs typeface="Times New Roman"/>
            </a:endParaRPr>
          </a:p>
          <a:p>
            <a:pPr marL="55943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402,124 . 240 (244 –</a:t>
            </a:r>
            <a:r>
              <a:rPr sz="1100" spc="-10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22,708/2)</a:t>
            </a:r>
            <a:endParaRPr sz="1100">
              <a:latin typeface="Times New Roman"/>
              <a:cs typeface="Times New Roman"/>
            </a:endParaRPr>
          </a:p>
          <a:p>
            <a:pPr marL="55943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2,2453.10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135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  <a:p>
            <a:pPr marL="18415" marR="806450" indent="-6350">
              <a:lnSpc>
                <a:spcPts val="1939"/>
              </a:lnSpc>
              <a:spcBef>
                <a:spcPts val="150"/>
              </a:spcBef>
            </a:pPr>
            <a:r>
              <a:rPr sz="1100" dirty="0">
                <a:latin typeface="Times New Roman"/>
                <a:cs typeface="Times New Roman"/>
              </a:rPr>
              <a:t>Mn </a:t>
            </a:r>
            <a:r>
              <a:rPr sz="1100" spc="-5" dirty="0">
                <a:latin typeface="Times New Roman"/>
                <a:cs typeface="Times New Roman"/>
              </a:rPr>
              <a:t>ada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Mn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Aman..!!  Kontrol Spasi</a:t>
            </a:r>
            <a:r>
              <a:rPr sz="1100" dirty="0">
                <a:latin typeface="Times New Roman"/>
                <a:cs typeface="Times New Roman"/>
              </a:rPr>
              <a:t> 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87398" y="4367910"/>
            <a:ext cx="6457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53085" algn="l"/>
              </a:tabLst>
            </a:pPr>
            <a:r>
              <a:rPr sz="1100" dirty="0">
                <a:latin typeface="Times New Roman"/>
                <a:cs typeface="Times New Roman"/>
              </a:rPr>
              <a:t>S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480927" y="4483010"/>
            <a:ext cx="2058670" cy="0"/>
          </a:xfrm>
          <a:custGeom>
            <a:avLst/>
            <a:gdLst/>
            <a:ahLst/>
            <a:cxnLst/>
            <a:rect l="l" t="t" r="r" b="b"/>
            <a:pathLst>
              <a:path w="2058670">
                <a:moveTo>
                  <a:pt x="0" y="0"/>
                </a:moveTo>
                <a:lnTo>
                  <a:pt x="2058373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382178" y="4475360"/>
            <a:ext cx="2755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5" dirty="0">
                <a:latin typeface="Times New Roman"/>
                <a:cs typeface="Times New Roman"/>
              </a:rPr>
              <a:t>n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spc="50" dirty="0">
                <a:latin typeface="Times New Roman"/>
                <a:cs typeface="Times New Roman"/>
              </a:rPr>
              <a:t>-1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78645" y="4251706"/>
            <a:ext cx="205105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00" spc="15" dirty="0">
                <a:latin typeface="Times New Roman"/>
                <a:cs typeface="Times New Roman"/>
              </a:rPr>
              <a:t>b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-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2p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-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n</a:t>
            </a:r>
            <a:r>
              <a:rPr sz="1250" i="1" spc="-10" dirty="0">
                <a:latin typeface="Symbol"/>
                <a:cs typeface="Symbol"/>
              </a:rPr>
              <a:t></a:t>
            </a:r>
            <a:r>
              <a:rPr sz="1250" i="1" spc="30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tulangan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-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-45" dirty="0">
                <a:latin typeface="Times New Roman"/>
                <a:cs typeface="Times New Roman"/>
              </a:rPr>
              <a:t>2</a:t>
            </a:r>
            <a:r>
              <a:rPr sz="1250" i="1" spc="-45" dirty="0">
                <a:latin typeface="Symbol"/>
                <a:cs typeface="Symbol"/>
              </a:rPr>
              <a:t></a:t>
            </a:r>
            <a:r>
              <a:rPr sz="1250" i="1" spc="-2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sengkang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481146" y="4936777"/>
            <a:ext cx="1273175" cy="0"/>
          </a:xfrm>
          <a:custGeom>
            <a:avLst/>
            <a:gdLst/>
            <a:ahLst/>
            <a:cxnLst/>
            <a:rect l="l" t="t" r="r" b="b"/>
            <a:pathLst>
              <a:path w="1273175">
                <a:moveTo>
                  <a:pt x="0" y="0"/>
                </a:moveTo>
                <a:lnTo>
                  <a:pt x="1273156" y="0"/>
                </a:lnTo>
              </a:path>
            </a:pathLst>
          </a:custGeom>
          <a:ln w="61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781301" y="4705567"/>
            <a:ext cx="3354070" cy="64325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559435">
              <a:lnSpc>
                <a:spcPct val="100000"/>
              </a:lnSpc>
              <a:spcBef>
                <a:spcPts val="330"/>
              </a:spcBef>
            </a:pPr>
            <a:r>
              <a:rPr sz="1650" baseline="-32828" dirty="0">
                <a:latin typeface="Times New Roman"/>
                <a:cs typeface="Times New Roman"/>
              </a:rPr>
              <a:t>=</a:t>
            </a:r>
            <a:r>
              <a:rPr sz="1650" spc="397" baseline="-32828" dirty="0">
                <a:latin typeface="Times New Roman"/>
                <a:cs typeface="Times New Roman"/>
              </a:rPr>
              <a:t> </a:t>
            </a:r>
            <a:r>
              <a:rPr sz="1000" spc="30" dirty="0">
                <a:latin typeface="Arial"/>
                <a:cs typeface="Arial"/>
              </a:rPr>
              <a:t>200</a:t>
            </a:r>
            <a:r>
              <a:rPr sz="1000" spc="-16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2</a:t>
            </a:r>
            <a:r>
              <a:rPr sz="1000" spc="-16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.</a:t>
            </a:r>
            <a:r>
              <a:rPr sz="1000" spc="-145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30</a:t>
            </a:r>
            <a:r>
              <a:rPr sz="1000" spc="-12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2.16</a:t>
            </a:r>
            <a:r>
              <a:rPr sz="1000" spc="-12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2</a:t>
            </a:r>
            <a:r>
              <a:rPr sz="1000" spc="-16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.</a:t>
            </a:r>
            <a:r>
              <a:rPr sz="1000" spc="-145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8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650" baseline="-32828" dirty="0">
                <a:latin typeface="Times New Roman"/>
                <a:cs typeface="Times New Roman"/>
              </a:rPr>
              <a:t>= 92</a:t>
            </a:r>
            <a:r>
              <a:rPr sz="1650" spc="-15" baseline="-32828" dirty="0">
                <a:latin typeface="Times New Roman"/>
                <a:cs typeface="Times New Roman"/>
              </a:rPr>
              <a:t> </a:t>
            </a:r>
            <a:r>
              <a:rPr sz="1650" baseline="-32828" dirty="0">
                <a:latin typeface="Times New Roman"/>
                <a:cs typeface="Times New Roman"/>
              </a:rPr>
              <a:t>&gt; 25 </a:t>
            </a:r>
            <a:r>
              <a:rPr sz="1650" spc="-7" baseline="-32828" dirty="0">
                <a:latin typeface="Times New Roman"/>
                <a:cs typeface="Times New Roman"/>
              </a:rPr>
              <a:t>mm…..oke!!</a:t>
            </a:r>
            <a:endParaRPr sz="1650" baseline="-32828">
              <a:latin typeface="Times New Roman"/>
              <a:cs typeface="Times New Roman"/>
            </a:endParaRPr>
          </a:p>
          <a:p>
            <a:pPr marR="651510" algn="ctr">
              <a:lnSpc>
                <a:spcPct val="100000"/>
              </a:lnSpc>
              <a:spcBef>
                <a:spcPts val="209"/>
              </a:spcBef>
            </a:pPr>
            <a:r>
              <a:rPr sz="1000" spc="15" dirty="0">
                <a:latin typeface="Arial"/>
                <a:cs typeface="Arial"/>
              </a:rPr>
              <a:t>2 </a:t>
            </a:r>
            <a:r>
              <a:rPr sz="1000" spc="15" dirty="0">
                <a:latin typeface="Symbol"/>
                <a:cs typeface="Symbol"/>
              </a:rPr>
              <a:t></a:t>
            </a:r>
            <a:r>
              <a:rPr sz="1000" spc="-200" dirty="0">
                <a:latin typeface="Times New Roman"/>
                <a:cs typeface="Times New Roman"/>
              </a:rPr>
              <a:t> </a:t>
            </a:r>
            <a:r>
              <a:rPr sz="1000" spc="15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</a:t>
            </a:r>
            <a:r>
              <a:rPr sz="1100" b="1" dirty="0">
                <a:latin typeface="Times New Roman"/>
                <a:cs typeface="Times New Roman"/>
              </a:rPr>
              <a:t>tulangan 2 </a:t>
            </a:r>
            <a:r>
              <a:rPr sz="1100" b="1" spc="-5" dirty="0">
                <a:latin typeface="Times New Roman"/>
                <a:cs typeface="Times New Roman"/>
              </a:rPr>
              <a:t>Ø16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27733" y="8217255"/>
            <a:ext cx="2437130" cy="501015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100" b="1" dirty="0">
                <a:latin typeface="Times New Roman"/>
                <a:cs typeface="Times New Roman"/>
              </a:rPr>
              <a:t>2. Tulangan </a:t>
            </a:r>
            <a:r>
              <a:rPr sz="1100" b="1" spc="-5" dirty="0">
                <a:latin typeface="Times New Roman"/>
                <a:cs typeface="Times New Roman"/>
              </a:rPr>
              <a:t>Geser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2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anak</a:t>
            </a:r>
            <a:endParaRPr sz="1100">
              <a:latin typeface="Times New Roman"/>
              <a:cs typeface="Times New Roman"/>
            </a:endParaRPr>
          </a:p>
          <a:p>
            <a:pPr marL="19240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07566" y="8692997"/>
            <a:ext cx="198755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spc="5" dirty="0">
                <a:latin typeface="Times New Roman"/>
                <a:cs typeface="Times New Roman"/>
              </a:rPr>
              <a:t>Vu  </a:t>
            </a:r>
            <a:r>
              <a:rPr sz="1100" dirty="0">
                <a:latin typeface="Times New Roman"/>
                <a:cs typeface="Times New Roman"/>
              </a:rPr>
              <a:t>f’c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147061" y="8692997"/>
            <a:ext cx="150812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1685,21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16852,1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25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Mpa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07566" y="981812"/>
            <a:ext cx="142875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fy  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07566" y="1586230"/>
            <a:ext cx="19113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5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20201" y="1693639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30">
                <a:moveTo>
                  <a:pt x="0" y="11129"/>
                </a:moveTo>
                <a:lnTo>
                  <a:pt x="19499" y="0"/>
                </a:lnTo>
              </a:path>
            </a:pathLst>
          </a:custGeom>
          <a:ln w="63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39700" y="1696647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69">
                <a:moveTo>
                  <a:pt x="0" y="0"/>
                </a:moveTo>
                <a:lnTo>
                  <a:pt x="28031" y="51734"/>
                </a:lnTo>
              </a:path>
            </a:pathLst>
          </a:custGeom>
          <a:ln w="127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70778" y="1594079"/>
            <a:ext cx="38100" cy="154305"/>
          </a:xfrm>
          <a:custGeom>
            <a:avLst/>
            <a:gdLst/>
            <a:ahLst/>
            <a:cxnLst/>
            <a:rect l="l" t="t" r="r" b="b"/>
            <a:pathLst>
              <a:path w="38100" h="154305">
                <a:moveTo>
                  <a:pt x="0" y="154302"/>
                </a:moveTo>
                <a:lnTo>
                  <a:pt x="37475" y="0"/>
                </a:lnTo>
              </a:path>
            </a:pathLst>
          </a:custGeom>
          <a:ln w="6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08253" y="1594079"/>
            <a:ext cx="172085" cy="0"/>
          </a:xfrm>
          <a:custGeom>
            <a:avLst/>
            <a:gdLst/>
            <a:ahLst/>
            <a:cxnLst/>
            <a:rect l="l" t="t" r="r" b="b"/>
            <a:pathLst>
              <a:path w="172085">
                <a:moveTo>
                  <a:pt x="0" y="0"/>
                </a:moveTo>
                <a:lnTo>
                  <a:pt x="171839" y="0"/>
                </a:lnTo>
              </a:path>
            </a:pathLst>
          </a:custGeom>
          <a:ln w="6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48925" y="1699967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60">
                <a:moveTo>
                  <a:pt x="0" y="9623"/>
                </a:moveTo>
                <a:lnTo>
                  <a:pt x="15856" y="0"/>
                </a:lnTo>
              </a:path>
            </a:pathLst>
          </a:custGeom>
          <a:ln w="63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64781" y="1703275"/>
            <a:ext cx="22860" cy="45085"/>
          </a:xfrm>
          <a:custGeom>
            <a:avLst/>
            <a:gdLst/>
            <a:ahLst/>
            <a:cxnLst/>
            <a:rect l="l" t="t" r="r" b="b"/>
            <a:pathLst>
              <a:path w="22860" h="45085">
                <a:moveTo>
                  <a:pt x="0" y="0"/>
                </a:moveTo>
                <a:lnTo>
                  <a:pt x="22260" y="44510"/>
                </a:lnTo>
              </a:path>
            </a:pathLst>
          </a:custGeom>
          <a:ln w="127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90395" y="1611242"/>
            <a:ext cx="31750" cy="137160"/>
          </a:xfrm>
          <a:custGeom>
            <a:avLst/>
            <a:gdLst/>
            <a:ahLst/>
            <a:cxnLst/>
            <a:rect l="l" t="t" r="r" b="b"/>
            <a:pathLst>
              <a:path w="31750" h="137160">
                <a:moveTo>
                  <a:pt x="0" y="136543"/>
                </a:moveTo>
                <a:lnTo>
                  <a:pt x="31713" y="0"/>
                </a:lnTo>
              </a:path>
            </a:pathLst>
          </a:custGeom>
          <a:ln w="63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22109" y="1611242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822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147061" y="981812"/>
            <a:ext cx="2268220" cy="105727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240</a:t>
            </a:r>
            <a:r>
              <a:rPr sz="1100" spc="-5" dirty="0">
                <a:latin typeface="Times New Roman"/>
                <a:cs typeface="Times New Roman"/>
              </a:rPr>
              <a:t> 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254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  <a:tabLst>
                <a:tab pos="567690" algn="l"/>
              </a:tabLst>
            </a:pPr>
            <a:r>
              <a:rPr sz="1100" dirty="0">
                <a:latin typeface="Times New Roman"/>
                <a:cs typeface="Times New Roman"/>
              </a:rPr>
              <a:t>= 1/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6 .	</a:t>
            </a:r>
            <a:r>
              <a:rPr sz="1200" spc="30" dirty="0">
                <a:latin typeface="Times New Roman"/>
                <a:cs typeface="Times New Roman"/>
              </a:rPr>
              <a:t>f'c </a:t>
            </a:r>
            <a:r>
              <a:rPr sz="1100" dirty="0">
                <a:latin typeface="Times New Roman"/>
                <a:cs typeface="Times New Roman"/>
              </a:rPr>
              <a:t>.b .d = 1/ 6 . </a:t>
            </a:r>
            <a:r>
              <a:rPr sz="1000" spc="20" dirty="0">
                <a:latin typeface="Arial"/>
                <a:cs typeface="Arial"/>
              </a:rPr>
              <a:t>25</a:t>
            </a:r>
            <a:r>
              <a:rPr sz="1000" spc="-100" dirty="0">
                <a:latin typeface="Arial"/>
                <a:cs typeface="Arial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.200.244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100" dirty="0">
                <a:latin typeface="Times New Roman"/>
                <a:cs typeface="Times New Roman"/>
              </a:rPr>
              <a:t>= 40666,667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07566" y="2013559"/>
            <a:ext cx="3309620" cy="1229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99185">
              <a:lnSpc>
                <a:spcPct val="143600"/>
              </a:lnSpc>
              <a:spcBef>
                <a:spcPts val="100"/>
              </a:spcBef>
              <a:tabLst>
                <a:tab pos="551815" algn="l"/>
              </a:tabLst>
            </a:pPr>
            <a:r>
              <a:rPr sz="1100" dirty="0">
                <a:latin typeface="Times New Roman"/>
                <a:cs typeface="Times New Roman"/>
              </a:rPr>
              <a:t>Ø Vc = 0,6 . 40666,667 N = </a:t>
            </a:r>
            <a:r>
              <a:rPr sz="1100" spc="-5" dirty="0">
                <a:latin typeface="Times New Roman"/>
                <a:cs typeface="Times New Roman"/>
              </a:rPr>
              <a:t>24400 </a:t>
            </a:r>
            <a:r>
              <a:rPr sz="1100" dirty="0">
                <a:latin typeface="Times New Roman"/>
                <a:cs typeface="Times New Roman"/>
              </a:rPr>
              <a:t>N  3 Ø Vc	= 3 . </a:t>
            </a:r>
            <a:r>
              <a:rPr sz="1100" spc="-5" dirty="0">
                <a:latin typeface="Times New Roman"/>
                <a:cs typeface="Times New Roman"/>
              </a:rPr>
              <a:t>24400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73200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Syarat tulangan geser </a:t>
            </a:r>
            <a:r>
              <a:rPr sz="1100" dirty="0">
                <a:latin typeface="Times New Roman"/>
                <a:cs typeface="Times New Roman"/>
              </a:rPr>
              <a:t>: Vu &lt; Ø Vc &lt; 3 Ø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363345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16852,1 </a:t>
            </a:r>
            <a:r>
              <a:rPr sz="1100" dirty="0">
                <a:latin typeface="Times New Roman"/>
                <a:cs typeface="Times New Roman"/>
              </a:rPr>
              <a:t>N &lt; </a:t>
            </a:r>
            <a:r>
              <a:rPr sz="1100" spc="-5" dirty="0">
                <a:latin typeface="Times New Roman"/>
                <a:cs typeface="Times New Roman"/>
              </a:rPr>
              <a:t>24400 </a:t>
            </a:r>
            <a:r>
              <a:rPr sz="1100" dirty="0">
                <a:latin typeface="Times New Roman"/>
                <a:cs typeface="Times New Roman"/>
              </a:rPr>
              <a:t>N &lt; </a:t>
            </a:r>
            <a:r>
              <a:rPr sz="1100" spc="-5" dirty="0">
                <a:latin typeface="Times New Roman"/>
                <a:cs typeface="Times New Roman"/>
              </a:rPr>
              <a:t>73200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Tulangan geser sebagai</a:t>
            </a:r>
            <a:r>
              <a:rPr sz="1100" spc="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pembentuk.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07566" y="3404742"/>
            <a:ext cx="37782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max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61309" y="3520040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37" y="0"/>
                </a:lnTo>
              </a:path>
            </a:pathLst>
          </a:custGeom>
          <a:ln w="64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735170" y="3513014"/>
            <a:ext cx="10096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47061" y="3392837"/>
            <a:ext cx="138239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d/2 = </a:t>
            </a:r>
            <a:r>
              <a:rPr sz="1800" spc="-7" baseline="34722" dirty="0">
                <a:latin typeface="Times New Roman"/>
                <a:cs typeface="Times New Roman"/>
              </a:rPr>
              <a:t>244 </a:t>
            </a:r>
            <a:r>
              <a:rPr sz="1100" dirty="0">
                <a:latin typeface="Times New Roman"/>
                <a:cs typeface="Times New Roman"/>
              </a:rPr>
              <a:t>= 122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27733" y="3767454"/>
            <a:ext cx="3441700" cy="673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240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sengkang dengan </a:t>
            </a:r>
            <a:r>
              <a:rPr sz="1100" b="1" dirty="0">
                <a:latin typeface="Times New Roman"/>
                <a:cs typeface="Times New Roman"/>
              </a:rPr>
              <a:t>tulangan Ø 8 – </a:t>
            </a:r>
            <a:r>
              <a:rPr sz="1100" b="1" spc="-5" dirty="0">
                <a:latin typeface="Times New Roman"/>
                <a:cs typeface="Times New Roman"/>
              </a:rPr>
              <a:t>100</a:t>
            </a:r>
            <a:r>
              <a:rPr sz="1100" b="1" dirty="0">
                <a:latin typeface="Times New Roman"/>
                <a:cs typeface="Times New Roman"/>
              </a:rPr>
              <a:t> mm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100" dirty="0">
                <a:latin typeface="Times New Roman"/>
                <a:cs typeface="Times New Roman"/>
              </a:rPr>
              <a:t>Jadi </a:t>
            </a:r>
            <a:r>
              <a:rPr sz="1100" spc="-5" dirty="0">
                <a:latin typeface="Times New Roman"/>
                <a:cs typeface="Times New Roman"/>
              </a:rPr>
              <a:t>tulangan yang </a:t>
            </a:r>
            <a:r>
              <a:rPr sz="1100" dirty="0">
                <a:latin typeface="Times New Roman"/>
                <a:cs typeface="Times New Roman"/>
              </a:rPr>
              <a:t>digunakan </a:t>
            </a:r>
            <a:r>
              <a:rPr sz="1100" spc="-5" dirty="0">
                <a:latin typeface="Times New Roman"/>
                <a:cs typeface="Times New Roman"/>
              </a:rPr>
              <a:t>untuk </a:t>
            </a:r>
            <a:r>
              <a:rPr sz="1100" dirty="0">
                <a:latin typeface="Times New Roman"/>
                <a:cs typeface="Times New Roman"/>
              </a:rPr>
              <a:t>balok anak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27733" y="4415510"/>
            <a:ext cx="960755" cy="508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8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Untuk Tumpuan  Untuk</a:t>
            </a:r>
            <a:r>
              <a:rPr sz="1100" spc="-10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Lapangan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799714" y="4415510"/>
            <a:ext cx="488950" cy="5080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: 2 </a:t>
            </a:r>
            <a:r>
              <a:rPr sz="1100" b="1" dirty="0">
                <a:latin typeface="Times New Roman"/>
                <a:cs typeface="Times New Roman"/>
              </a:rPr>
              <a:t>Ø</a:t>
            </a:r>
            <a:r>
              <a:rPr sz="1100" b="1" spc="-9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: 2 </a:t>
            </a:r>
            <a:r>
              <a:rPr sz="1100" b="1" dirty="0">
                <a:latin typeface="Times New Roman"/>
                <a:cs typeface="Times New Roman"/>
              </a:rPr>
              <a:t>Ø</a:t>
            </a:r>
            <a:r>
              <a:rPr sz="1100" b="1" spc="-9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7733" y="4970144"/>
            <a:ext cx="73596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Untuk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42133" y="4970144"/>
            <a:ext cx="93091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b="1" dirty="0">
                <a:latin typeface="Times New Roman"/>
                <a:cs typeface="Times New Roman"/>
              </a:rPr>
              <a:t>Ø 8 – 100</a:t>
            </a:r>
            <a:r>
              <a:rPr sz="1100" b="1" spc="-9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08236" y="2582627"/>
            <a:ext cx="4341561" cy="23213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17229" y="3764984"/>
            <a:ext cx="68870" cy="688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17229" y="3764984"/>
            <a:ext cx="68870" cy="688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00076" y="2555720"/>
            <a:ext cx="0" cy="51435"/>
          </a:xfrm>
          <a:custGeom>
            <a:avLst/>
            <a:gdLst/>
            <a:ahLst/>
            <a:cxnLst/>
            <a:rect l="l" t="t" r="r" b="b"/>
            <a:pathLst>
              <a:path h="51435">
                <a:moveTo>
                  <a:pt x="0" y="5108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459612" y="4754004"/>
            <a:ext cx="156845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-5" dirty="0">
                <a:latin typeface="Verdana"/>
                <a:cs typeface="Verdana"/>
              </a:rPr>
              <a:t>b'</a:t>
            </a:r>
            <a:endParaRPr sz="1150">
              <a:latin typeface="Verdana"/>
              <a:cs typeface="Verdana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141052" y="2730494"/>
          <a:ext cx="4274817" cy="2171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5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4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4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73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73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1350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3495">
                        <a:lnSpc>
                          <a:spcPct val="100000"/>
                        </a:lnSpc>
                      </a:pPr>
                      <a:r>
                        <a:rPr sz="1150" dirty="0">
                          <a:latin typeface="Verdana"/>
                          <a:cs typeface="Verdana"/>
                        </a:rPr>
                        <a:t>a</a:t>
                      </a:r>
                      <a:endParaRPr sz="115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9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9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R="167640" algn="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700" dirty="0">
                          <a:latin typeface="Verdana"/>
                          <a:cs typeface="Verdana"/>
                        </a:rPr>
                        <a:t>1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60020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700" dirty="0">
                          <a:latin typeface="Verdana"/>
                          <a:cs typeface="Verdana"/>
                        </a:rPr>
                        <a:t>1</a:t>
                      </a:r>
                      <a:endParaRPr sz="7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86995">
                        <a:lnSpc>
                          <a:spcPts val="1180"/>
                        </a:lnSpc>
                        <a:tabLst>
                          <a:tab pos="692785" algn="l"/>
                        </a:tabLst>
                      </a:pPr>
                      <a:r>
                        <a:rPr sz="1150" dirty="0">
                          <a:latin typeface="Verdana"/>
                          <a:cs typeface="Verdana"/>
                        </a:rPr>
                        <a:t>a'	</a:t>
                      </a:r>
                      <a:r>
                        <a:rPr sz="1725" spc="7" baseline="9661" dirty="0">
                          <a:latin typeface="Verdana"/>
                          <a:cs typeface="Verdana"/>
                        </a:rPr>
                        <a:t>b</a:t>
                      </a:r>
                      <a:endParaRPr sz="1725" baseline="9661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198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700" dirty="0">
                          <a:latin typeface="Verdana"/>
                          <a:cs typeface="Verdana"/>
                        </a:rPr>
                        <a:t>2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700" dirty="0">
                          <a:latin typeface="Verdana"/>
                          <a:cs typeface="Verdana"/>
                        </a:rPr>
                        <a:t>2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1363305" y="2616390"/>
            <a:ext cx="114300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A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571478" y="3373045"/>
            <a:ext cx="0" cy="856615"/>
          </a:xfrm>
          <a:custGeom>
            <a:avLst/>
            <a:gdLst/>
            <a:ahLst/>
            <a:cxnLst/>
            <a:rect l="l" t="t" r="r" b="b"/>
            <a:pathLst>
              <a:path h="856614">
                <a:moveTo>
                  <a:pt x="0" y="0"/>
                </a:moveTo>
                <a:lnTo>
                  <a:pt x="0" y="85623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36983" y="2646377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4">
                <a:moveTo>
                  <a:pt x="169154" y="84696"/>
                </a:moveTo>
                <a:lnTo>
                  <a:pt x="169154" y="81136"/>
                </a:lnTo>
                <a:lnTo>
                  <a:pt x="168946" y="78073"/>
                </a:lnTo>
                <a:lnTo>
                  <a:pt x="165000" y="58948"/>
                </a:lnTo>
                <a:lnTo>
                  <a:pt x="164170" y="55884"/>
                </a:lnTo>
                <a:lnTo>
                  <a:pt x="162932" y="52987"/>
                </a:lnTo>
                <a:lnTo>
                  <a:pt x="161685" y="49840"/>
                </a:lnTo>
                <a:lnTo>
                  <a:pt x="160439" y="46943"/>
                </a:lnTo>
                <a:lnTo>
                  <a:pt x="158778" y="44293"/>
                </a:lnTo>
                <a:lnTo>
                  <a:pt x="157116" y="41396"/>
                </a:lnTo>
                <a:lnTo>
                  <a:pt x="155455" y="38498"/>
                </a:lnTo>
                <a:lnTo>
                  <a:pt x="153793" y="35766"/>
                </a:lnTo>
                <a:lnTo>
                  <a:pt x="143209" y="23595"/>
                </a:lnTo>
                <a:lnTo>
                  <a:pt x="140924" y="21277"/>
                </a:lnTo>
                <a:lnTo>
                  <a:pt x="138440" y="19207"/>
                </a:lnTo>
                <a:lnTo>
                  <a:pt x="135740" y="17137"/>
                </a:lnTo>
                <a:lnTo>
                  <a:pt x="133248" y="15316"/>
                </a:lnTo>
                <a:lnTo>
                  <a:pt x="130548" y="13660"/>
                </a:lnTo>
                <a:lnTo>
                  <a:pt x="127640" y="11756"/>
                </a:lnTo>
                <a:lnTo>
                  <a:pt x="125156" y="10100"/>
                </a:lnTo>
                <a:lnTo>
                  <a:pt x="122041" y="8693"/>
                </a:lnTo>
                <a:lnTo>
                  <a:pt x="119133" y="7451"/>
                </a:lnTo>
                <a:lnTo>
                  <a:pt x="116225" y="5961"/>
                </a:lnTo>
                <a:lnTo>
                  <a:pt x="113118" y="4967"/>
                </a:lnTo>
                <a:lnTo>
                  <a:pt x="110210" y="3891"/>
                </a:lnTo>
                <a:lnTo>
                  <a:pt x="106887" y="3063"/>
                </a:lnTo>
                <a:lnTo>
                  <a:pt x="103980" y="2235"/>
                </a:lnTo>
                <a:lnTo>
                  <a:pt x="100665" y="1407"/>
                </a:lnTo>
                <a:lnTo>
                  <a:pt x="97549" y="993"/>
                </a:lnTo>
                <a:lnTo>
                  <a:pt x="94226" y="579"/>
                </a:lnTo>
                <a:lnTo>
                  <a:pt x="91111" y="165"/>
                </a:lnTo>
                <a:lnTo>
                  <a:pt x="87796" y="0"/>
                </a:lnTo>
                <a:lnTo>
                  <a:pt x="84681" y="0"/>
                </a:lnTo>
                <a:lnTo>
                  <a:pt x="81358" y="0"/>
                </a:lnTo>
                <a:lnTo>
                  <a:pt x="78242" y="165"/>
                </a:lnTo>
                <a:lnTo>
                  <a:pt x="75135" y="579"/>
                </a:lnTo>
                <a:lnTo>
                  <a:pt x="71812" y="993"/>
                </a:lnTo>
                <a:lnTo>
                  <a:pt x="68697" y="1407"/>
                </a:lnTo>
                <a:lnTo>
                  <a:pt x="65382" y="2235"/>
                </a:lnTo>
                <a:lnTo>
                  <a:pt x="62266" y="3063"/>
                </a:lnTo>
                <a:lnTo>
                  <a:pt x="59151" y="3891"/>
                </a:lnTo>
                <a:lnTo>
                  <a:pt x="56243" y="4967"/>
                </a:lnTo>
                <a:lnTo>
                  <a:pt x="53136" y="5961"/>
                </a:lnTo>
                <a:lnTo>
                  <a:pt x="50021" y="7451"/>
                </a:lnTo>
                <a:lnTo>
                  <a:pt x="47113" y="8693"/>
                </a:lnTo>
                <a:lnTo>
                  <a:pt x="44205" y="10100"/>
                </a:lnTo>
                <a:lnTo>
                  <a:pt x="41505" y="11756"/>
                </a:lnTo>
                <a:lnTo>
                  <a:pt x="38813" y="13660"/>
                </a:lnTo>
                <a:lnTo>
                  <a:pt x="35906" y="15316"/>
                </a:lnTo>
                <a:lnTo>
                  <a:pt x="33413" y="17137"/>
                </a:lnTo>
                <a:lnTo>
                  <a:pt x="30921" y="19207"/>
                </a:lnTo>
                <a:lnTo>
                  <a:pt x="28437" y="21277"/>
                </a:lnTo>
                <a:lnTo>
                  <a:pt x="26152" y="23595"/>
                </a:lnTo>
                <a:lnTo>
                  <a:pt x="23660" y="25831"/>
                </a:lnTo>
                <a:lnTo>
                  <a:pt x="21583" y="28314"/>
                </a:lnTo>
                <a:lnTo>
                  <a:pt x="19506" y="30798"/>
                </a:lnTo>
                <a:lnTo>
                  <a:pt x="17429" y="33282"/>
                </a:lnTo>
                <a:lnTo>
                  <a:pt x="15568" y="35766"/>
                </a:lnTo>
                <a:lnTo>
                  <a:pt x="13699" y="38498"/>
                </a:lnTo>
                <a:lnTo>
                  <a:pt x="12037" y="41396"/>
                </a:lnTo>
                <a:lnTo>
                  <a:pt x="10376" y="44293"/>
                </a:lnTo>
                <a:lnTo>
                  <a:pt x="8922" y="46943"/>
                </a:lnTo>
                <a:lnTo>
                  <a:pt x="7676" y="49840"/>
                </a:lnTo>
                <a:lnTo>
                  <a:pt x="6222" y="52987"/>
                </a:lnTo>
                <a:lnTo>
                  <a:pt x="5184" y="55884"/>
                </a:lnTo>
                <a:lnTo>
                  <a:pt x="3946" y="58948"/>
                </a:lnTo>
                <a:lnTo>
                  <a:pt x="3115" y="62094"/>
                </a:lnTo>
                <a:lnTo>
                  <a:pt x="2284" y="65405"/>
                </a:lnTo>
                <a:lnTo>
                  <a:pt x="1869" y="68303"/>
                </a:lnTo>
                <a:lnTo>
                  <a:pt x="1246" y="71615"/>
                </a:lnTo>
                <a:lnTo>
                  <a:pt x="623" y="74678"/>
                </a:lnTo>
                <a:lnTo>
                  <a:pt x="415" y="78073"/>
                </a:lnTo>
                <a:lnTo>
                  <a:pt x="207" y="81136"/>
                </a:lnTo>
                <a:lnTo>
                  <a:pt x="0" y="84696"/>
                </a:lnTo>
                <a:lnTo>
                  <a:pt x="207" y="87759"/>
                </a:lnTo>
                <a:lnTo>
                  <a:pt x="415" y="91071"/>
                </a:lnTo>
                <a:lnTo>
                  <a:pt x="623" y="94217"/>
                </a:lnTo>
                <a:lnTo>
                  <a:pt x="1246" y="97529"/>
                </a:lnTo>
                <a:lnTo>
                  <a:pt x="1869" y="100840"/>
                </a:lnTo>
                <a:lnTo>
                  <a:pt x="2284" y="103904"/>
                </a:lnTo>
                <a:lnTo>
                  <a:pt x="3115" y="107050"/>
                </a:lnTo>
                <a:lnTo>
                  <a:pt x="3946" y="110113"/>
                </a:lnTo>
                <a:lnTo>
                  <a:pt x="5184" y="113259"/>
                </a:lnTo>
                <a:lnTo>
                  <a:pt x="6222" y="116157"/>
                </a:lnTo>
                <a:lnTo>
                  <a:pt x="7676" y="119220"/>
                </a:lnTo>
                <a:lnTo>
                  <a:pt x="8922" y="122118"/>
                </a:lnTo>
                <a:lnTo>
                  <a:pt x="10376" y="125016"/>
                </a:lnTo>
                <a:lnTo>
                  <a:pt x="12037" y="127748"/>
                </a:lnTo>
                <a:lnTo>
                  <a:pt x="13699" y="130646"/>
                </a:lnTo>
                <a:lnTo>
                  <a:pt x="15568" y="133295"/>
                </a:lnTo>
                <a:lnTo>
                  <a:pt x="26152" y="145548"/>
                </a:lnTo>
                <a:lnTo>
                  <a:pt x="28437" y="147784"/>
                </a:lnTo>
                <a:lnTo>
                  <a:pt x="30921" y="149853"/>
                </a:lnTo>
                <a:lnTo>
                  <a:pt x="33413" y="151923"/>
                </a:lnTo>
                <a:lnTo>
                  <a:pt x="35906" y="153828"/>
                </a:lnTo>
                <a:lnTo>
                  <a:pt x="38813" y="155483"/>
                </a:lnTo>
                <a:lnTo>
                  <a:pt x="41505" y="157305"/>
                </a:lnTo>
                <a:lnTo>
                  <a:pt x="44205" y="158961"/>
                </a:lnTo>
                <a:lnTo>
                  <a:pt x="47113" y="160451"/>
                </a:lnTo>
                <a:lnTo>
                  <a:pt x="50021" y="161693"/>
                </a:lnTo>
                <a:lnTo>
                  <a:pt x="53136" y="163100"/>
                </a:lnTo>
                <a:lnTo>
                  <a:pt x="56243" y="164177"/>
                </a:lnTo>
                <a:lnTo>
                  <a:pt x="59151" y="165418"/>
                </a:lnTo>
                <a:lnTo>
                  <a:pt x="62266" y="165998"/>
                </a:lnTo>
                <a:lnTo>
                  <a:pt x="65382" y="167074"/>
                </a:lnTo>
                <a:lnTo>
                  <a:pt x="68697" y="167654"/>
                </a:lnTo>
                <a:lnTo>
                  <a:pt x="71812" y="168068"/>
                </a:lnTo>
                <a:lnTo>
                  <a:pt x="75135" y="168482"/>
                </a:lnTo>
                <a:lnTo>
                  <a:pt x="78242" y="168896"/>
                </a:lnTo>
                <a:lnTo>
                  <a:pt x="81358" y="169144"/>
                </a:lnTo>
                <a:lnTo>
                  <a:pt x="84681" y="169144"/>
                </a:lnTo>
                <a:lnTo>
                  <a:pt x="87796" y="169144"/>
                </a:lnTo>
                <a:lnTo>
                  <a:pt x="91111" y="168896"/>
                </a:lnTo>
                <a:lnTo>
                  <a:pt x="94226" y="168482"/>
                </a:lnTo>
                <a:lnTo>
                  <a:pt x="97549" y="168068"/>
                </a:lnTo>
                <a:lnTo>
                  <a:pt x="100665" y="167654"/>
                </a:lnTo>
                <a:lnTo>
                  <a:pt x="103980" y="167074"/>
                </a:lnTo>
                <a:lnTo>
                  <a:pt x="106887" y="165998"/>
                </a:lnTo>
                <a:lnTo>
                  <a:pt x="110210" y="165418"/>
                </a:lnTo>
                <a:lnTo>
                  <a:pt x="113118" y="164177"/>
                </a:lnTo>
                <a:lnTo>
                  <a:pt x="116225" y="163100"/>
                </a:lnTo>
                <a:lnTo>
                  <a:pt x="119133" y="161693"/>
                </a:lnTo>
                <a:lnTo>
                  <a:pt x="122041" y="160451"/>
                </a:lnTo>
                <a:lnTo>
                  <a:pt x="125156" y="158961"/>
                </a:lnTo>
                <a:lnTo>
                  <a:pt x="127640" y="157305"/>
                </a:lnTo>
                <a:lnTo>
                  <a:pt x="130548" y="155483"/>
                </a:lnTo>
                <a:lnTo>
                  <a:pt x="145494" y="143230"/>
                </a:lnTo>
                <a:lnTo>
                  <a:pt x="147778" y="140995"/>
                </a:lnTo>
                <a:lnTo>
                  <a:pt x="157116" y="127748"/>
                </a:lnTo>
                <a:lnTo>
                  <a:pt x="158778" y="125016"/>
                </a:lnTo>
                <a:lnTo>
                  <a:pt x="160439" y="122118"/>
                </a:lnTo>
                <a:lnTo>
                  <a:pt x="161685" y="119220"/>
                </a:lnTo>
                <a:lnTo>
                  <a:pt x="162932" y="116157"/>
                </a:lnTo>
                <a:lnTo>
                  <a:pt x="164170" y="113259"/>
                </a:lnTo>
                <a:lnTo>
                  <a:pt x="165000" y="110113"/>
                </a:lnTo>
                <a:lnTo>
                  <a:pt x="166039" y="107050"/>
                </a:lnTo>
                <a:lnTo>
                  <a:pt x="166870" y="103904"/>
                </a:lnTo>
                <a:lnTo>
                  <a:pt x="167493" y="100840"/>
                </a:lnTo>
                <a:lnTo>
                  <a:pt x="168116" y="97529"/>
                </a:lnTo>
                <a:lnTo>
                  <a:pt x="168531" y="94217"/>
                </a:lnTo>
                <a:lnTo>
                  <a:pt x="168946" y="91071"/>
                </a:lnTo>
                <a:lnTo>
                  <a:pt x="169154" y="87759"/>
                </a:lnTo>
                <a:lnTo>
                  <a:pt x="169154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06138" y="2731074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2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36983" y="3288348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5">
                <a:moveTo>
                  <a:pt x="169154" y="84696"/>
                </a:moveTo>
                <a:lnTo>
                  <a:pt x="169154" y="81550"/>
                </a:lnTo>
                <a:lnTo>
                  <a:pt x="168946" y="78238"/>
                </a:lnTo>
                <a:lnTo>
                  <a:pt x="168531" y="75175"/>
                </a:lnTo>
                <a:lnTo>
                  <a:pt x="168116" y="71863"/>
                </a:lnTo>
                <a:lnTo>
                  <a:pt x="167493" y="68551"/>
                </a:lnTo>
                <a:lnTo>
                  <a:pt x="166870" y="65405"/>
                </a:lnTo>
                <a:lnTo>
                  <a:pt x="166039" y="62094"/>
                </a:lnTo>
                <a:lnTo>
                  <a:pt x="165000" y="59196"/>
                </a:lnTo>
                <a:lnTo>
                  <a:pt x="164170" y="56133"/>
                </a:lnTo>
                <a:lnTo>
                  <a:pt x="162932" y="53235"/>
                </a:lnTo>
                <a:lnTo>
                  <a:pt x="161685" y="50089"/>
                </a:lnTo>
                <a:lnTo>
                  <a:pt x="160439" y="47025"/>
                </a:lnTo>
                <a:lnTo>
                  <a:pt x="158778" y="44293"/>
                </a:lnTo>
                <a:lnTo>
                  <a:pt x="157116" y="41396"/>
                </a:lnTo>
                <a:lnTo>
                  <a:pt x="155455" y="38746"/>
                </a:lnTo>
                <a:lnTo>
                  <a:pt x="127640" y="12004"/>
                </a:lnTo>
                <a:lnTo>
                  <a:pt x="125156" y="10349"/>
                </a:lnTo>
                <a:lnTo>
                  <a:pt x="122041" y="8941"/>
                </a:lnTo>
                <a:lnTo>
                  <a:pt x="119133" y="7451"/>
                </a:lnTo>
                <a:lnTo>
                  <a:pt x="116225" y="6209"/>
                </a:lnTo>
                <a:lnTo>
                  <a:pt x="113118" y="5215"/>
                </a:lnTo>
                <a:lnTo>
                  <a:pt x="110210" y="3974"/>
                </a:lnTo>
                <a:lnTo>
                  <a:pt x="106887" y="3146"/>
                </a:lnTo>
                <a:lnTo>
                  <a:pt x="87796" y="248"/>
                </a:lnTo>
                <a:lnTo>
                  <a:pt x="84681" y="0"/>
                </a:lnTo>
                <a:lnTo>
                  <a:pt x="81358" y="248"/>
                </a:lnTo>
                <a:lnTo>
                  <a:pt x="78242" y="413"/>
                </a:lnTo>
                <a:lnTo>
                  <a:pt x="75135" y="662"/>
                </a:lnTo>
                <a:lnTo>
                  <a:pt x="71812" y="1076"/>
                </a:lnTo>
                <a:lnTo>
                  <a:pt x="68697" y="1490"/>
                </a:lnTo>
                <a:lnTo>
                  <a:pt x="65382" y="2318"/>
                </a:lnTo>
                <a:lnTo>
                  <a:pt x="62266" y="3146"/>
                </a:lnTo>
                <a:lnTo>
                  <a:pt x="59151" y="3974"/>
                </a:lnTo>
                <a:lnTo>
                  <a:pt x="56243" y="5215"/>
                </a:lnTo>
                <a:lnTo>
                  <a:pt x="53136" y="6209"/>
                </a:lnTo>
                <a:lnTo>
                  <a:pt x="50021" y="7451"/>
                </a:lnTo>
                <a:lnTo>
                  <a:pt x="47113" y="8941"/>
                </a:lnTo>
                <a:lnTo>
                  <a:pt x="44205" y="10349"/>
                </a:lnTo>
                <a:lnTo>
                  <a:pt x="41505" y="12004"/>
                </a:lnTo>
                <a:lnTo>
                  <a:pt x="13699" y="38746"/>
                </a:lnTo>
                <a:lnTo>
                  <a:pt x="7676" y="50089"/>
                </a:lnTo>
                <a:lnTo>
                  <a:pt x="6222" y="53235"/>
                </a:lnTo>
                <a:lnTo>
                  <a:pt x="5184" y="56133"/>
                </a:lnTo>
                <a:lnTo>
                  <a:pt x="3946" y="59196"/>
                </a:lnTo>
                <a:lnTo>
                  <a:pt x="3115" y="62094"/>
                </a:lnTo>
                <a:lnTo>
                  <a:pt x="2284" y="65405"/>
                </a:lnTo>
                <a:lnTo>
                  <a:pt x="1869" y="68551"/>
                </a:lnTo>
                <a:lnTo>
                  <a:pt x="1246" y="71863"/>
                </a:lnTo>
                <a:lnTo>
                  <a:pt x="623" y="75175"/>
                </a:lnTo>
                <a:lnTo>
                  <a:pt x="415" y="78238"/>
                </a:lnTo>
                <a:lnTo>
                  <a:pt x="207" y="81550"/>
                </a:lnTo>
                <a:lnTo>
                  <a:pt x="0" y="84696"/>
                </a:lnTo>
                <a:lnTo>
                  <a:pt x="207" y="88008"/>
                </a:lnTo>
                <a:lnTo>
                  <a:pt x="415" y="91071"/>
                </a:lnTo>
                <a:lnTo>
                  <a:pt x="623" y="94383"/>
                </a:lnTo>
                <a:lnTo>
                  <a:pt x="1246" y="97529"/>
                </a:lnTo>
                <a:lnTo>
                  <a:pt x="1869" y="100840"/>
                </a:lnTo>
                <a:lnTo>
                  <a:pt x="2284" y="103904"/>
                </a:lnTo>
                <a:lnTo>
                  <a:pt x="3115" y="107298"/>
                </a:lnTo>
                <a:lnTo>
                  <a:pt x="3946" y="110196"/>
                </a:lnTo>
                <a:lnTo>
                  <a:pt x="5184" y="113259"/>
                </a:lnTo>
                <a:lnTo>
                  <a:pt x="6222" y="116405"/>
                </a:lnTo>
                <a:lnTo>
                  <a:pt x="7676" y="119303"/>
                </a:lnTo>
                <a:lnTo>
                  <a:pt x="8922" y="122366"/>
                </a:lnTo>
                <a:lnTo>
                  <a:pt x="10376" y="125099"/>
                </a:lnTo>
                <a:lnTo>
                  <a:pt x="19506" y="138511"/>
                </a:lnTo>
                <a:lnTo>
                  <a:pt x="21583" y="140995"/>
                </a:lnTo>
                <a:lnTo>
                  <a:pt x="38813" y="155732"/>
                </a:lnTo>
                <a:lnTo>
                  <a:pt x="41505" y="157553"/>
                </a:lnTo>
                <a:lnTo>
                  <a:pt x="44205" y="159043"/>
                </a:lnTo>
                <a:lnTo>
                  <a:pt x="47113" y="160451"/>
                </a:lnTo>
                <a:lnTo>
                  <a:pt x="50021" y="161941"/>
                </a:lnTo>
                <a:lnTo>
                  <a:pt x="53136" y="163183"/>
                </a:lnTo>
                <a:lnTo>
                  <a:pt x="56243" y="164425"/>
                </a:lnTo>
                <a:lnTo>
                  <a:pt x="59151" y="165418"/>
                </a:lnTo>
                <a:lnTo>
                  <a:pt x="75135" y="168730"/>
                </a:lnTo>
                <a:lnTo>
                  <a:pt x="78242" y="169144"/>
                </a:lnTo>
                <a:lnTo>
                  <a:pt x="81358" y="169392"/>
                </a:lnTo>
                <a:lnTo>
                  <a:pt x="84681" y="169392"/>
                </a:lnTo>
                <a:lnTo>
                  <a:pt x="87796" y="169392"/>
                </a:lnTo>
                <a:lnTo>
                  <a:pt x="91111" y="169144"/>
                </a:lnTo>
                <a:lnTo>
                  <a:pt x="94226" y="168730"/>
                </a:lnTo>
                <a:lnTo>
                  <a:pt x="97549" y="168316"/>
                </a:lnTo>
                <a:lnTo>
                  <a:pt x="100665" y="167902"/>
                </a:lnTo>
                <a:lnTo>
                  <a:pt x="103980" y="167074"/>
                </a:lnTo>
                <a:lnTo>
                  <a:pt x="106887" y="166246"/>
                </a:lnTo>
                <a:lnTo>
                  <a:pt x="110210" y="165418"/>
                </a:lnTo>
                <a:lnTo>
                  <a:pt x="113118" y="164425"/>
                </a:lnTo>
                <a:lnTo>
                  <a:pt x="116225" y="163183"/>
                </a:lnTo>
                <a:lnTo>
                  <a:pt x="119133" y="161941"/>
                </a:lnTo>
                <a:lnTo>
                  <a:pt x="122041" y="160451"/>
                </a:lnTo>
                <a:lnTo>
                  <a:pt x="125156" y="159043"/>
                </a:lnTo>
                <a:lnTo>
                  <a:pt x="127640" y="157553"/>
                </a:lnTo>
                <a:lnTo>
                  <a:pt x="130548" y="155732"/>
                </a:lnTo>
                <a:lnTo>
                  <a:pt x="133248" y="153828"/>
                </a:lnTo>
                <a:lnTo>
                  <a:pt x="135740" y="152006"/>
                </a:lnTo>
                <a:lnTo>
                  <a:pt x="138440" y="150102"/>
                </a:lnTo>
                <a:lnTo>
                  <a:pt x="155455" y="130646"/>
                </a:lnTo>
                <a:lnTo>
                  <a:pt x="157116" y="127996"/>
                </a:lnTo>
                <a:lnTo>
                  <a:pt x="158778" y="125099"/>
                </a:lnTo>
                <a:lnTo>
                  <a:pt x="160439" y="122366"/>
                </a:lnTo>
                <a:lnTo>
                  <a:pt x="161685" y="119303"/>
                </a:lnTo>
                <a:lnTo>
                  <a:pt x="162932" y="116405"/>
                </a:lnTo>
                <a:lnTo>
                  <a:pt x="164170" y="113259"/>
                </a:lnTo>
                <a:lnTo>
                  <a:pt x="165000" y="110196"/>
                </a:lnTo>
                <a:lnTo>
                  <a:pt x="166039" y="107298"/>
                </a:lnTo>
                <a:lnTo>
                  <a:pt x="169154" y="88008"/>
                </a:lnTo>
                <a:lnTo>
                  <a:pt x="169154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06138" y="3373045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2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336983" y="3730128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5">
                <a:moveTo>
                  <a:pt x="169154" y="84530"/>
                </a:moveTo>
                <a:lnTo>
                  <a:pt x="169154" y="81219"/>
                </a:lnTo>
                <a:lnTo>
                  <a:pt x="168946" y="78073"/>
                </a:lnTo>
                <a:lnTo>
                  <a:pt x="165000" y="58865"/>
                </a:lnTo>
                <a:lnTo>
                  <a:pt x="164170" y="55967"/>
                </a:lnTo>
                <a:lnTo>
                  <a:pt x="162932" y="52821"/>
                </a:lnTo>
                <a:lnTo>
                  <a:pt x="161685" y="49923"/>
                </a:lnTo>
                <a:lnTo>
                  <a:pt x="160439" y="47025"/>
                </a:lnTo>
                <a:lnTo>
                  <a:pt x="158778" y="43962"/>
                </a:lnTo>
                <a:lnTo>
                  <a:pt x="157116" y="41230"/>
                </a:lnTo>
                <a:lnTo>
                  <a:pt x="155455" y="38581"/>
                </a:lnTo>
                <a:lnTo>
                  <a:pt x="153793" y="35849"/>
                </a:lnTo>
                <a:lnTo>
                  <a:pt x="143209" y="23678"/>
                </a:lnTo>
                <a:lnTo>
                  <a:pt x="140924" y="21360"/>
                </a:lnTo>
                <a:lnTo>
                  <a:pt x="138440" y="19290"/>
                </a:lnTo>
                <a:lnTo>
                  <a:pt x="135740" y="17220"/>
                </a:lnTo>
                <a:lnTo>
                  <a:pt x="133248" y="15399"/>
                </a:lnTo>
                <a:lnTo>
                  <a:pt x="130548" y="13329"/>
                </a:lnTo>
                <a:lnTo>
                  <a:pt x="127640" y="11673"/>
                </a:lnTo>
                <a:lnTo>
                  <a:pt x="125156" y="10183"/>
                </a:lnTo>
                <a:lnTo>
                  <a:pt x="122041" y="8775"/>
                </a:lnTo>
                <a:lnTo>
                  <a:pt x="106887" y="2980"/>
                </a:lnTo>
                <a:lnTo>
                  <a:pt x="103980" y="2152"/>
                </a:lnTo>
                <a:lnTo>
                  <a:pt x="100665" y="1490"/>
                </a:lnTo>
                <a:lnTo>
                  <a:pt x="97549" y="827"/>
                </a:lnTo>
                <a:lnTo>
                  <a:pt x="94226" y="248"/>
                </a:lnTo>
                <a:lnTo>
                  <a:pt x="91111" y="0"/>
                </a:lnTo>
                <a:lnTo>
                  <a:pt x="87796" y="0"/>
                </a:lnTo>
                <a:lnTo>
                  <a:pt x="84681" y="0"/>
                </a:lnTo>
                <a:lnTo>
                  <a:pt x="81358" y="0"/>
                </a:lnTo>
                <a:lnTo>
                  <a:pt x="78242" y="0"/>
                </a:lnTo>
                <a:lnTo>
                  <a:pt x="75135" y="248"/>
                </a:lnTo>
                <a:lnTo>
                  <a:pt x="71812" y="827"/>
                </a:lnTo>
                <a:lnTo>
                  <a:pt x="68697" y="1490"/>
                </a:lnTo>
                <a:lnTo>
                  <a:pt x="65382" y="2152"/>
                </a:lnTo>
                <a:lnTo>
                  <a:pt x="62266" y="2980"/>
                </a:lnTo>
                <a:lnTo>
                  <a:pt x="59151" y="3808"/>
                </a:lnTo>
                <a:lnTo>
                  <a:pt x="56243" y="4801"/>
                </a:lnTo>
                <a:lnTo>
                  <a:pt x="53136" y="6043"/>
                </a:lnTo>
                <a:lnTo>
                  <a:pt x="50021" y="7285"/>
                </a:lnTo>
                <a:lnTo>
                  <a:pt x="47113" y="8775"/>
                </a:lnTo>
                <a:lnTo>
                  <a:pt x="26152" y="23678"/>
                </a:lnTo>
                <a:lnTo>
                  <a:pt x="23660" y="25913"/>
                </a:lnTo>
                <a:lnTo>
                  <a:pt x="21583" y="28232"/>
                </a:lnTo>
                <a:lnTo>
                  <a:pt x="19506" y="30467"/>
                </a:lnTo>
                <a:lnTo>
                  <a:pt x="17429" y="33199"/>
                </a:lnTo>
                <a:lnTo>
                  <a:pt x="7676" y="49923"/>
                </a:lnTo>
                <a:lnTo>
                  <a:pt x="6222" y="52821"/>
                </a:lnTo>
                <a:lnTo>
                  <a:pt x="5184" y="55967"/>
                </a:lnTo>
                <a:lnTo>
                  <a:pt x="3946" y="58865"/>
                </a:lnTo>
                <a:lnTo>
                  <a:pt x="3115" y="62176"/>
                </a:lnTo>
                <a:lnTo>
                  <a:pt x="2284" y="65240"/>
                </a:lnTo>
                <a:lnTo>
                  <a:pt x="1869" y="68386"/>
                </a:lnTo>
                <a:lnTo>
                  <a:pt x="1246" y="71698"/>
                </a:lnTo>
                <a:lnTo>
                  <a:pt x="623" y="74761"/>
                </a:lnTo>
                <a:lnTo>
                  <a:pt x="415" y="78073"/>
                </a:lnTo>
                <a:lnTo>
                  <a:pt x="207" y="81219"/>
                </a:lnTo>
                <a:lnTo>
                  <a:pt x="0" y="84530"/>
                </a:lnTo>
                <a:lnTo>
                  <a:pt x="207" y="87842"/>
                </a:lnTo>
                <a:lnTo>
                  <a:pt x="415" y="91154"/>
                </a:lnTo>
                <a:lnTo>
                  <a:pt x="623" y="94217"/>
                </a:lnTo>
                <a:lnTo>
                  <a:pt x="1246" y="97529"/>
                </a:lnTo>
                <a:lnTo>
                  <a:pt x="1869" y="100675"/>
                </a:lnTo>
                <a:lnTo>
                  <a:pt x="2284" y="103738"/>
                </a:lnTo>
                <a:lnTo>
                  <a:pt x="3115" y="106884"/>
                </a:lnTo>
                <a:lnTo>
                  <a:pt x="3946" y="109948"/>
                </a:lnTo>
                <a:lnTo>
                  <a:pt x="5184" y="113094"/>
                </a:lnTo>
                <a:lnTo>
                  <a:pt x="6222" y="116157"/>
                </a:lnTo>
                <a:lnTo>
                  <a:pt x="15568" y="133129"/>
                </a:lnTo>
                <a:lnTo>
                  <a:pt x="17429" y="135862"/>
                </a:lnTo>
                <a:lnTo>
                  <a:pt x="19506" y="138345"/>
                </a:lnTo>
                <a:lnTo>
                  <a:pt x="21583" y="140829"/>
                </a:lnTo>
                <a:lnTo>
                  <a:pt x="23660" y="143313"/>
                </a:lnTo>
                <a:lnTo>
                  <a:pt x="26152" y="145548"/>
                </a:lnTo>
                <a:lnTo>
                  <a:pt x="28437" y="147618"/>
                </a:lnTo>
                <a:lnTo>
                  <a:pt x="30921" y="149936"/>
                </a:lnTo>
                <a:lnTo>
                  <a:pt x="33413" y="152006"/>
                </a:lnTo>
                <a:lnTo>
                  <a:pt x="35906" y="153828"/>
                </a:lnTo>
                <a:lnTo>
                  <a:pt x="38813" y="155483"/>
                </a:lnTo>
                <a:lnTo>
                  <a:pt x="41505" y="157139"/>
                </a:lnTo>
                <a:lnTo>
                  <a:pt x="44205" y="158795"/>
                </a:lnTo>
                <a:lnTo>
                  <a:pt x="47113" y="160451"/>
                </a:lnTo>
                <a:lnTo>
                  <a:pt x="50021" y="161693"/>
                </a:lnTo>
                <a:lnTo>
                  <a:pt x="53136" y="162935"/>
                </a:lnTo>
                <a:lnTo>
                  <a:pt x="56243" y="164177"/>
                </a:lnTo>
                <a:lnTo>
                  <a:pt x="59151" y="165004"/>
                </a:lnTo>
                <a:lnTo>
                  <a:pt x="62266" y="166081"/>
                </a:lnTo>
                <a:lnTo>
                  <a:pt x="65382" y="166909"/>
                </a:lnTo>
                <a:lnTo>
                  <a:pt x="68697" y="167488"/>
                </a:lnTo>
                <a:lnTo>
                  <a:pt x="71812" y="168151"/>
                </a:lnTo>
                <a:lnTo>
                  <a:pt x="75135" y="168565"/>
                </a:lnTo>
                <a:lnTo>
                  <a:pt x="78242" y="168978"/>
                </a:lnTo>
                <a:lnTo>
                  <a:pt x="81358" y="169144"/>
                </a:lnTo>
                <a:lnTo>
                  <a:pt x="84681" y="169144"/>
                </a:lnTo>
                <a:lnTo>
                  <a:pt x="87796" y="169144"/>
                </a:lnTo>
                <a:lnTo>
                  <a:pt x="91111" y="168978"/>
                </a:lnTo>
                <a:lnTo>
                  <a:pt x="94226" y="168565"/>
                </a:lnTo>
                <a:lnTo>
                  <a:pt x="97549" y="168151"/>
                </a:lnTo>
                <a:lnTo>
                  <a:pt x="100665" y="167488"/>
                </a:lnTo>
                <a:lnTo>
                  <a:pt x="103980" y="166909"/>
                </a:lnTo>
                <a:lnTo>
                  <a:pt x="106887" y="166081"/>
                </a:lnTo>
                <a:lnTo>
                  <a:pt x="110210" y="165004"/>
                </a:lnTo>
                <a:lnTo>
                  <a:pt x="113118" y="164177"/>
                </a:lnTo>
                <a:lnTo>
                  <a:pt x="116225" y="162935"/>
                </a:lnTo>
                <a:lnTo>
                  <a:pt x="119133" y="161693"/>
                </a:lnTo>
                <a:lnTo>
                  <a:pt x="122041" y="160451"/>
                </a:lnTo>
                <a:lnTo>
                  <a:pt x="125156" y="158795"/>
                </a:lnTo>
                <a:lnTo>
                  <a:pt x="127640" y="157139"/>
                </a:lnTo>
                <a:lnTo>
                  <a:pt x="130548" y="155483"/>
                </a:lnTo>
                <a:lnTo>
                  <a:pt x="133248" y="153828"/>
                </a:lnTo>
                <a:lnTo>
                  <a:pt x="135740" y="152006"/>
                </a:lnTo>
                <a:lnTo>
                  <a:pt x="138440" y="149936"/>
                </a:lnTo>
                <a:lnTo>
                  <a:pt x="140924" y="147618"/>
                </a:lnTo>
                <a:lnTo>
                  <a:pt x="143209" y="145548"/>
                </a:lnTo>
                <a:lnTo>
                  <a:pt x="162932" y="116157"/>
                </a:lnTo>
                <a:lnTo>
                  <a:pt x="164170" y="113094"/>
                </a:lnTo>
                <a:lnTo>
                  <a:pt x="165000" y="109948"/>
                </a:lnTo>
                <a:lnTo>
                  <a:pt x="166039" y="106884"/>
                </a:lnTo>
                <a:lnTo>
                  <a:pt x="166870" y="103738"/>
                </a:lnTo>
                <a:lnTo>
                  <a:pt x="167493" y="100675"/>
                </a:lnTo>
                <a:lnTo>
                  <a:pt x="168116" y="97529"/>
                </a:lnTo>
                <a:lnTo>
                  <a:pt x="168531" y="94217"/>
                </a:lnTo>
                <a:lnTo>
                  <a:pt x="168946" y="91154"/>
                </a:lnTo>
                <a:lnTo>
                  <a:pt x="169154" y="87842"/>
                </a:lnTo>
                <a:lnTo>
                  <a:pt x="169154" y="8453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354374" y="3258444"/>
            <a:ext cx="125730" cy="1057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B</a:t>
            </a:r>
            <a:endParaRPr sz="1150">
              <a:latin typeface="Tahoma"/>
              <a:cs typeface="Tahoma"/>
            </a:endParaRPr>
          </a:p>
          <a:p>
            <a:pPr marL="12700" marR="5080" indent="6985">
              <a:lnSpc>
                <a:spcPct val="235400"/>
              </a:lnSpc>
              <a:spcBef>
                <a:spcPts val="245"/>
              </a:spcBef>
            </a:pPr>
            <a:r>
              <a:rPr sz="1150" dirty="0">
                <a:latin typeface="Tahoma"/>
                <a:cs typeface="Tahoma"/>
              </a:rPr>
              <a:t>C  </a:t>
            </a:r>
            <a:r>
              <a:rPr sz="1150" spc="5" dirty="0">
                <a:latin typeface="Tahoma"/>
                <a:cs typeface="Tahoma"/>
              </a:rPr>
              <a:t>D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506138" y="3814659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2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336983" y="4144669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5">
                <a:moveTo>
                  <a:pt x="169154" y="84613"/>
                </a:moveTo>
                <a:lnTo>
                  <a:pt x="169154" y="81301"/>
                </a:lnTo>
                <a:lnTo>
                  <a:pt x="168946" y="78238"/>
                </a:lnTo>
                <a:lnTo>
                  <a:pt x="168531" y="74926"/>
                </a:lnTo>
                <a:lnTo>
                  <a:pt x="168116" y="71615"/>
                </a:lnTo>
                <a:lnTo>
                  <a:pt x="167493" y="68469"/>
                </a:lnTo>
                <a:lnTo>
                  <a:pt x="166870" y="65157"/>
                </a:lnTo>
                <a:lnTo>
                  <a:pt x="166039" y="62094"/>
                </a:lnTo>
                <a:lnTo>
                  <a:pt x="165000" y="58948"/>
                </a:lnTo>
                <a:lnTo>
                  <a:pt x="164170" y="56050"/>
                </a:lnTo>
                <a:lnTo>
                  <a:pt x="162932" y="52987"/>
                </a:lnTo>
                <a:lnTo>
                  <a:pt x="161685" y="49840"/>
                </a:lnTo>
                <a:lnTo>
                  <a:pt x="160439" y="46943"/>
                </a:lnTo>
                <a:lnTo>
                  <a:pt x="158778" y="44045"/>
                </a:lnTo>
                <a:lnTo>
                  <a:pt x="157116" y="41396"/>
                </a:lnTo>
                <a:lnTo>
                  <a:pt x="155455" y="38663"/>
                </a:lnTo>
                <a:lnTo>
                  <a:pt x="140924" y="21525"/>
                </a:lnTo>
                <a:lnTo>
                  <a:pt x="138440" y="19207"/>
                </a:lnTo>
                <a:lnTo>
                  <a:pt x="135740" y="17386"/>
                </a:lnTo>
                <a:lnTo>
                  <a:pt x="133248" y="15316"/>
                </a:lnTo>
                <a:lnTo>
                  <a:pt x="130548" y="13412"/>
                </a:lnTo>
                <a:lnTo>
                  <a:pt x="116225" y="6209"/>
                </a:lnTo>
                <a:lnTo>
                  <a:pt x="113118" y="4719"/>
                </a:lnTo>
                <a:lnTo>
                  <a:pt x="110210" y="3891"/>
                </a:lnTo>
                <a:lnTo>
                  <a:pt x="106887" y="2897"/>
                </a:lnTo>
                <a:lnTo>
                  <a:pt x="103980" y="2235"/>
                </a:lnTo>
                <a:lnTo>
                  <a:pt x="100665" y="1407"/>
                </a:lnTo>
                <a:lnTo>
                  <a:pt x="97549" y="827"/>
                </a:lnTo>
                <a:lnTo>
                  <a:pt x="94226" y="413"/>
                </a:lnTo>
                <a:lnTo>
                  <a:pt x="91111" y="0"/>
                </a:lnTo>
                <a:lnTo>
                  <a:pt x="87796" y="0"/>
                </a:lnTo>
                <a:lnTo>
                  <a:pt x="84681" y="0"/>
                </a:lnTo>
                <a:lnTo>
                  <a:pt x="81358" y="0"/>
                </a:lnTo>
                <a:lnTo>
                  <a:pt x="78242" y="0"/>
                </a:lnTo>
                <a:lnTo>
                  <a:pt x="75135" y="413"/>
                </a:lnTo>
                <a:lnTo>
                  <a:pt x="71812" y="827"/>
                </a:lnTo>
                <a:lnTo>
                  <a:pt x="68697" y="1407"/>
                </a:lnTo>
                <a:lnTo>
                  <a:pt x="65382" y="2235"/>
                </a:lnTo>
                <a:lnTo>
                  <a:pt x="62266" y="2897"/>
                </a:lnTo>
                <a:lnTo>
                  <a:pt x="59151" y="3891"/>
                </a:lnTo>
                <a:lnTo>
                  <a:pt x="56243" y="4719"/>
                </a:lnTo>
                <a:lnTo>
                  <a:pt x="53136" y="6209"/>
                </a:lnTo>
                <a:lnTo>
                  <a:pt x="50021" y="7202"/>
                </a:lnTo>
                <a:lnTo>
                  <a:pt x="47113" y="8693"/>
                </a:lnTo>
                <a:lnTo>
                  <a:pt x="44205" y="10349"/>
                </a:lnTo>
                <a:lnTo>
                  <a:pt x="41505" y="11756"/>
                </a:lnTo>
                <a:lnTo>
                  <a:pt x="38813" y="13412"/>
                </a:lnTo>
                <a:lnTo>
                  <a:pt x="35906" y="15316"/>
                </a:lnTo>
                <a:lnTo>
                  <a:pt x="33413" y="17386"/>
                </a:lnTo>
                <a:lnTo>
                  <a:pt x="30921" y="19207"/>
                </a:lnTo>
                <a:lnTo>
                  <a:pt x="28437" y="21525"/>
                </a:lnTo>
                <a:lnTo>
                  <a:pt x="26152" y="23595"/>
                </a:lnTo>
                <a:lnTo>
                  <a:pt x="23660" y="25831"/>
                </a:lnTo>
                <a:lnTo>
                  <a:pt x="21583" y="28314"/>
                </a:lnTo>
                <a:lnTo>
                  <a:pt x="12037" y="41396"/>
                </a:lnTo>
                <a:lnTo>
                  <a:pt x="10376" y="44045"/>
                </a:lnTo>
                <a:lnTo>
                  <a:pt x="8922" y="46943"/>
                </a:lnTo>
                <a:lnTo>
                  <a:pt x="7676" y="49840"/>
                </a:lnTo>
                <a:lnTo>
                  <a:pt x="6222" y="52987"/>
                </a:lnTo>
                <a:lnTo>
                  <a:pt x="5184" y="56050"/>
                </a:lnTo>
                <a:lnTo>
                  <a:pt x="3946" y="58948"/>
                </a:lnTo>
                <a:lnTo>
                  <a:pt x="3115" y="62094"/>
                </a:lnTo>
                <a:lnTo>
                  <a:pt x="2284" y="65157"/>
                </a:lnTo>
                <a:lnTo>
                  <a:pt x="1869" y="68469"/>
                </a:lnTo>
                <a:lnTo>
                  <a:pt x="1246" y="71615"/>
                </a:lnTo>
                <a:lnTo>
                  <a:pt x="623" y="74926"/>
                </a:lnTo>
                <a:lnTo>
                  <a:pt x="415" y="78238"/>
                </a:lnTo>
                <a:lnTo>
                  <a:pt x="207" y="81301"/>
                </a:lnTo>
                <a:lnTo>
                  <a:pt x="0" y="84613"/>
                </a:lnTo>
                <a:lnTo>
                  <a:pt x="207" y="87759"/>
                </a:lnTo>
                <a:lnTo>
                  <a:pt x="415" y="91071"/>
                </a:lnTo>
                <a:lnTo>
                  <a:pt x="623" y="94217"/>
                </a:lnTo>
                <a:lnTo>
                  <a:pt x="1246" y="97529"/>
                </a:lnTo>
                <a:lnTo>
                  <a:pt x="1869" y="100592"/>
                </a:lnTo>
                <a:lnTo>
                  <a:pt x="2284" y="103904"/>
                </a:lnTo>
                <a:lnTo>
                  <a:pt x="3115" y="107050"/>
                </a:lnTo>
                <a:lnTo>
                  <a:pt x="3946" y="110113"/>
                </a:lnTo>
                <a:lnTo>
                  <a:pt x="5184" y="113011"/>
                </a:lnTo>
                <a:lnTo>
                  <a:pt x="6222" y="116157"/>
                </a:lnTo>
                <a:lnTo>
                  <a:pt x="7676" y="119220"/>
                </a:lnTo>
                <a:lnTo>
                  <a:pt x="8922" y="122118"/>
                </a:lnTo>
                <a:lnTo>
                  <a:pt x="10376" y="125016"/>
                </a:lnTo>
                <a:lnTo>
                  <a:pt x="12037" y="127914"/>
                </a:lnTo>
                <a:lnTo>
                  <a:pt x="13699" y="130397"/>
                </a:lnTo>
                <a:lnTo>
                  <a:pt x="15568" y="133295"/>
                </a:lnTo>
                <a:lnTo>
                  <a:pt x="44205" y="158795"/>
                </a:lnTo>
                <a:lnTo>
                  <a:pt x="47113" y="160451"/>
                </a:lnTo>
                <a:lnTo>
                  <a:pt x="50021" y="161858"/>
                </a:lnTo>
                <a:lnTo>
                  <a:pt x="53136" y="162935"/>
                </a:lnTo>
                <a:lnTo>
                  <a:pt x="56243" y="164177"/>
                </a:lnTo>
                <a:lnTo>
                  <a:pt x="59151" y="165170"/>
                </a:lnTo>
                <a:lnTo>
                  <a:pt x="62266" y="166246"/>
                </a:lnTo>
                <a:lnTo>
                  <a:pt x="65382" y="167074"/>
                </a:lnTo>
                <a:lnTo>
                  <a:pt x="68697" y="167654"/>
                </a:lnTo>
                <a:lnTo>
                  <a:pt x="71812" y="168316"/>
                </a:lnTo>
                <a:lnTo>
                  <a:pt x="75135" y="168730"/>
                </a:lnTo>
                <a:lnTo>
                  <a:pt x="78242" y="168896"/>
                </a:lnTo>
                <a:lnTo>
                  <a:pt x="81358" y="169144"/>
                </a:lnTo>
                <a:lnTo>
                  <a:pt x="84681" y="169310"/>
                </a:lnTo>
                <a:lnTo>
                  <a:pt x="87796" y="169144"/>
                </a:lnTo>
                <a:lnTo>
                  <a:pt x="91111" y="168896"/>
                </a:lnTo>
                <a:lnTo>
                  <a:pt x="94226" y="168730"/>
                </a:lnTo>
                <a:lnTo>
                  <a:pt x="97549" y="168316"/>
                </a:lnTo>
                <a:lnTo>
                  <a:pt x="100665" y="167654"/>
                </a:lnTo>
                <a:lnTo>
                  <a:pt x="103980" y="167074"/>
                </a:lnTo>
                <a:lnTo>
                  <a:pt x="106887" y="166246"/>
                </a:lnTo>
                <a:lnTo>
                  <a:pt x="110210" y="165170"/>
                </a:lnTo>
                <a:lnTo>
                  <a:pt x="113118" y="164177"/>
                </a:lnTo>
                <a:lnTo>
                  <a:pt x="116225" y="162935"/>
                </a:lnTo>
                <a:lnTo>
                  <a:pt x="119133" y="161858"/>
                </a:lnTo>
                <a:lnTo>
                  <a:pt x="122041" y="160451"/>
                </a:lnTo>
                <a:lnTo>
                  <a:pt x="125156" y="158795"/>
                </a:lnTo>
                <a:lnTo>
                  <a:pt x="127640" y="157305"/>
                </a:lnTo>
                <a:lnTo>
                  <a:pt x="130548" y="155649"/>
                </a:lnTo>
                <a:lnTo>
                  <a:pt x="145494" y="143230"/>
                </a:lnTo>
                <a:lnTo>
                  <a:pt x="147778" y="140995"/>
                </a:lnTo>
                <a:lnTo>
                  <a:pt x="149855" y="138511"/>
                </a:lnTo>
                <a:lnTo>
                  <a:pt x="151924" y="135779"/>
                </a:lnTo>
                <a:lnTo>
                  <a:pt x="153793" y="133295"/>
                </a:lnTo>
                <a:lnTo>
                  <a:pt x="155455" y="130397"/>
                </a:lnTo>
                <a:lnTo>
                  <a:pt x="157116" y="127914"/>
                </a:lnTo>
                <a:lnTo>
                  <a:pt x="158778" y="125016"/>
                </a:lnTo>
                <a:lnTo>
                  <a:pt x="160439" y="122118"/>
                </a:lnTo>
                <a:lnTo>
                  <a:pt x="161685" y="119220"/>
                </a:lnTo>
                <a:lnTo>
                  <a:pt x="162932" y="116157"/>
                </a:lnTo>
                <a:lnTo>
                  <a:pt x="164170" y="113011"/>
                </a:lnTo>
                <a:lnTo>
                  <a:pt x="165000" y="110113"/>
                </a:lnTo>
                <a:lnTo>
                  <a:pt x="166039" y="107050"/>
                </a:lnTo>
                <a:lnTo>
                  <a:pt x="166870" y="103904"/>
                </a:lnTo>
                <a:lnTo>
                  <a:pt x="167493" y="100592"/>
                </a:lnTo>
                <a:lnTo>
                  <a:pt x="168116" y="97529"/>
                </a:lnTo>
                <a:lnTo>
                  <a:pt x="168531" y="94217"/>
                </a:lnTo>
                <a:lnTo>
                  <a:pt x="168946" y="91071"/>
                </a:lnTo>
                <a:lnTo>
                  <a:pt x="169154" y="87759"/>
                </a:lnTo>
                <a:lnTo>
                  <a:pt x="169154" y="846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363097" y="4756901"/>
            <a:ext cx="108585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E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506138" y="4229282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2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336983" y="4786855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5">
                <a:moveTo>
                  <a:pt x="169154" y="84472"/>
                </a:moveTo>
                <a:lnTo>
                  <a:pt x="169154" y="81161"/>
                </a:lnTo>
                <a:lnTo>
                  <a:pt x="168946" y="78056"/>
                </a:lnTo>
                <a:lnTo>
                  <a:pt x="165000" y="58799"/>
                </a:lnTo>
                <a:lnTo>
                  <a:pt x="164170" y="55901"/>
                </a:lnTo>
                <a:lnTo>
                  <a:pt x="162932" y="52796"/>
                </a:lnTo>
                <a:lnTo>
                  <a:pt x="161685" y="49898"/>
                </a:lnTo>
                <a:lnTo>
                  <a:pt x="160439" y="47001"/>
                </a:lnTo>
                <a:lnTo>
                  <a:pt x="158778" y="43896"/>
                </a:lnTo>
                <a:lnTo>
                  <a:pt x="157116" y="41412"/>
                </a:lnTo>
                <a:lnTo>
                  <a:pt x="155455" y="38514"/>
                </a:lnTo>
                <a:lnTo>
                  <a:pt x="143209" y="23604"/>
                </a:lnTo>
                <a:lnTo>
                  <a:pt x="140924" y="21327"/>
                </a:lnTo>
                <a:lnTo>
                  <a:pt x="138440" y="19257"/>
                </a:lnTo>
                <a:lnTo>
                  <a:pt x="135740" y="17187"/>
                </a:lnTo>
                <a:lnTo>
                  <a:pt x="133248" y="15324"/>
                </a:lnTo>
                <a:lnTo>
                  <a:pt x="130548" y="13255"/>
                </a:lnTo>
                <a:lnTo>
                  <a:pt x="127640" y="11599"/>
                </a:lnTo>
                <a:lnTo>
                  <a:pt x="125156" y="10150"/>
                </a:lnTo>
                <a:lnTo>
                  <a:pt x="122041" y="8701"/>
                </a:lnTo>
                <a:lnTo>
                  <a:pt x="106887" y="2897"/>
                </a:lnTo>
                <a:lnTo>
                  <a:pt x="103980" y="2069"/>
                </a:lnTo>
                <a:lnTo>
                  <a:pt x="100665" y="1448"/>
                </a:lnTo>
                <a:lnTo>
                  <a:pt x="97549" y="827"/>
                </a:lnTo>
                <a:lnTo>
                  <a:pt x="94226" y="413"/>
                </a:lnTo>
                <a:lnTo>
                  <a:pt x="91111" y="206"/>
                </a:lnTo>
                <a:lnTo>
                  <a:pt x="87796" y="0"/>
                </a:lnTo>
                <a:lnTo>
                  <a:pt x="84681" y="0"/>
                </a:lnTo>
                <a:lnTo>
                  <a:pt x="81358" y="0"/>
                </a:lnTo>
                <a:lnTo>
                  <a:pt x="78242" y="206"/>
                </a:lnTo>
                <a:lnTo>
                  <a:pt x="75135" y="413"/>
                </a:lnTo>
                <a:lnTo>
                  <a:pt x="71812" y="827"/>
                </a:lnTo>
                <a:lnTo>
                  <a:pt x="68697" y="1448"/>
                </a:lnTo>
                <a:lnTo>
                  <a:pt x="65382" y="2069"/>
                </a:lnTo>
                <a:lnTo>
                  <a:pt x="62266" y="2897"/>
                </a:lnTo>
                <a:lnTo>
                  <a:pt x="59151" y="3725"/>
                </a:lnTo>
                <a:lnTo>
                  <a:pt x="56243" y="4768"/>
                </a:lnTo>
                <a:lnTo>
                  <a:pt x="53136" y="6010"/>
                </a:lnTo>
                <a:lnTo>
                  <a:pt x="50021" y="7252"/>
                </a:lnTo>
                <a:lnTo>
                  <a:pt x="47113" y="8701"/>
                </a:lnTo>
                <a:lnTo>
                  <a:pt x="26152" y="23604"/>
                </a:lnTo>
                <a:lnTo>
                  <a:pt x="23660" y="25880"/>
                </a:lnTo>
                <a:lnTo>
                  <a:pt x="21583" y="28157"/>
                </a:lnTo>
                <a:lnTo>
                  <a:pt x="19506" y="30641"/>
                </a:lnTo>
                <a:lnTo>
                  <a:pt x="17429" y="33125"/>
                </a:lnTo>
                <a:lnTo>
                  <a:pt x="15568" y="35815"/>
                </a:lnTo>
                <a:lnTo>
                  <a:pt x="13699" y="38514"/>
                </a:lnTo>
                <a:lnTo>
                  <a:pt x="12037" y="41412"/>
                </a:lnTo>
                <a:lnTo>
                  <a:pt x="10376" y="43896"/>
                </a:lnTo>
                <a:lnTo>
                  <a:pt x="8922" y="47001"/>
                </a:lnTo>
                <a:lnTo>
                  <a:pt x="7676" y="49898"/>
                </a:lnTo>
                <a:lnTo>
                  <a:pt x="6222" y="52796"/>
                </a:lnTo>
                <a:lnTo>
                  <a:pt x="5184" y="55901"/>
                </a:lnTo>
                <a:lnTo>
                  <a:pt x="3946" y="58799"/>
                </a:lnTo>
                <a:lnTo>
                  <a:pt x="3115" y="62110"/>
                </a:lnTo>
                <a:lnTo>
                  <a:pt x="2284" y="65215"/>
                </a:lnTo>
                <a:lnTo>
                  <a:pt x="1869" y="68320"/>
                </a:lnTo>
                <a:lnTo>
                  <a:pt x="1246" y="71640"/>
                </a:lnTo>
                <a:lnTo>
                  <a:pt x="623" y="74744"/>
                </a:lnTo>
                <a:lnTo>
                  <a:pt x="415" y="78056"/>
                </a:lnTo>
                <a:lnTo>
                  <a:pt x="207" y="81161"/>
                </a:lnTo>
                <a:lnTo>
                  <a:pt x="0" y="84472"/>
                </a:lnTo>
                <a:lnTo>
                  <a:pt x="207" y="87784"/>
                </a:lnTo>
                <a:lnTo>
                  <a:pt x="415" y="91096"/>
                </a:lnTo>
                <a:lnTo>
                  <a:pt x="623" y="94201"/>
                </a:lnTo>
                <a:lnTo>
                  <a:pt x="1246" y="97512"/>
                </a:lnTo>
                <a:lnTo>
                  <a:pt x="1869" y="100617"/>
                </a:lnTo>
                <a:lnTo>
                  <a:pt x="2284" y="103722"/>
                </a:lnTo>
                <a:lnTo>
                  <a:pt x="3115" y="106835"/>
                </a:lnTo>
                <a:lnTo>
                  <a:pt x="3946" y="110146"/>
                </a:lnTo>
                <a:lnTo>
                  <a:pt x="5184" y="113044"/>
                </a:lnTo>
                <a:lnTo>
                  <a:pt x="6222" y="116149"/>
                </a:lnTo>
                <a:lnTo>
                  <a:pt x="7676" y="119253"/>
                </a:lnTo>
                <a:lnTo>
                  <a:pt x="8922" y="121944"/>
                </a:lnTo>
                <a:lnTo>
                  <a:pt x="10376" y="124842"/>
                </a:lnTo>
                <a:lnTo>
                  <a:pt x="12037" y="127740"/>
                </a:lnTo>
                <a:lnTo>
                  <a:pt x="13699" y="130430"/>
                </a:lnTo>
                <a:lnTo>
                  <a:pt x="15568" y="133121"/>
                </a:lnTo>
                <a:lnTo>
                  <a:pt x="17429" y="135812"/>
                </a:lnTo>
                <a:lnTo>
                  <a:pt x="19506" y="138296"/>
                </a:lnTo>
                <a:lnTo>
                  <a:pt x="21583" y="140788"/>
                </a:lnTo>
                <a:lnTo>
                  <a:pt x="23660" y="143271"/>
                </a:lnTo>
                <a:lnTo>
                  <a:pt x="26152" y="145548"/>
                </a:lnTo>
                <a:lnTo>
                  <a:pt x="28437" y="147825"/>
                </a:lnTo>
                <a:lnTo>
                  <a:pt x="30921" y="149895"/>
                </a:lnTo>
                <a:lnTo>
                  <a:pt x="33413" y="151965"/>
                </a:lnTo>
                <a:lnTo>
                  <a:pt x="35906" y="153828"/>
                </a:lnTo>
                <a:lnTo>
                  <a:pt x="38813" y="155483"/>
                </a:lnTo>
                <a:lnTo>
                  <a:pt x="41505" y="157139"/>
                </a:lnTo>
                <a:lnTo>
                  <a:pt x="44205" y="158795"/>
                </a:lnTo>
                <a:lnTo>
                  <a:pt x="47113" y="160451"/>
                </a:lnTo>
                <a:lnTo>
                  <a:pt x="50021" y="161693"/>
                </a:lnTo>
                <a:lnTo>
                  <a:pt x="53136" y="162935"/>
                </a:lnTo>
                <a:lnTo>
                  <a:pt x="56243" y="164177"/>
                </a:lnTo>
                <a:lnTo>
                  <a:pt x="59151" y="165211"/>
                </a:lnTo>
                <a:lnTo>
                  <a:pt x="62266" y="166039"/>
                </a:lnTo>
                <a:lnTo>
                  <a:pt x="65382" y="166867"/>
                </a:lnTo>
                <a:lnTo>
                  <a:pt x="68697" y="167488"/>
                </a:lnTo>
                <a:lnTo>
                  <a:pt x="71812" y="168109"/>
                </a:lnTo>
                <a:lnTo>
                  <a:pt x="75135" y="168523"/>
                </a:lnTo>
                <a:lnTo>
                  <a:pt x="78242" y="168937"/>
                </a:lnTo>
                <a:lnTo>
                  <a:pt x="81358" y="169144"/>
                </a:lnTo>
                <a:lnTo>
                  <a:pt x="84681" y="169144"/>
                </a:lnTo>
                <a:lnTo>
                  <a:pt x="87796" y="169144"/>
                </a:lnTo>
                <a:lnTo>
                  <a:pt x="91111" y="168937"/>
                </a:lnTo>
                <a:lnTo>
                  <a:pt x="94226" y="168523"/>
                </a:lnTo>
                <a:lnTo>
                  <a:pt x="97549" y="168109"/>
                </a:lnTo>
                <a:lnTo>
                  <a:pt x="100665" y="167488"/>
                </a:lnTo>
                <a:lnTo>
                  <a:pt x="103980" y="166867"/>
                </a:lnTo>
                <a:lnTo>
                  <a:pt x="106887" y="166039"/>
                </a:lnTo>
                <a:lnTo>
                  <a:pt x="110210" y="165211"/>
                </a:lnTo>
                <a:lnTo>
                  <a:pt x="113118" y="164177"/>
                </a:lnTo>
                <a:lnTo>
                  <a:pt x="116225" y="162935"/>
                </a:lnTo>
                <a:lnTo>
                  <a:pt x="119133" y="161693"/>
                </a:lnTo>
                <a:lnTo>
                  <a:pt x="122041" y="160451"/>
                </a:lnTo>
                <a:lnTo>
                  <a:pt x="125156" y="158795"/>
                </a:lnTo>
                <a:lnTo>
                  <a:pt x="127640" y="157139"/>
                </a:lnTo>
                <a:lnTo>
                  <a:pt x="130548" y="155483"/>
                </a:lnTo>
                <a:lnTo>
                  <a:pt x="143209" y="145548"/>
                </a:lnTo>
                <a:lnTo>
                  <a:pt x="145494" y="143271"/>
                </a:lnTo>
                <a:lnTo>
                  <a:pt x="155455" y="130430"/>
                </a:lnTo>
                <a:lnTo>
                  <a:pt x="157116" y="127740"/>
                </a:lnTo>
                <a:lnTo>
                  <a:pt x="165000" y="110146"/>
                </a:lnTo>
                <a:lnTo>
                  <a:pt x="166039" y="106835"/>
                </a:lnTo>
                <a:lnTo>
                  <a:pt x="166870" y="103722"/>
                </a:lnTo>
                <a:lnTo>
                  <a:pt x="167493" y="100617"/>
                </a:lnTo>
                <a:lnTo>
                  <a:pt x="168116" y="97512"/>
                </a:lnTo>
                <a:lnTo>
                  <a:pt x="168531" y="94201"/>
                </a:lnTo>
                <a:lnTo>
                  <a:pt x="168946" y="91096"/>
                </a:lnTo>
                <a:lnTo>
                  <a:pt x="169154" y="87784"/>
                </a:lnTo>
                <a:lnTo>
                  <a:pt x="169154" y="84472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06138" y="4871328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5">
                <a:moveTo>
                  <a:pt x="0" y="0"/>
                </a:moveTo>
                <a:lnTo>
                  <a:pt x="15420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059885" y="2254853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4">
                <a:moveTo>
                  <a:pt x="168980" y="84696"/>
                </a:moveTo>
                <a:lnTo>
                  <a:pt x="168980" y="81384"/>
                </a:lnTo>
                <a:lnTo>
                  <a:pt x="168730" y="78073"/>
                </a:lnTo>
                <a:lnTo>
                  <a:pt x="168315" y="74926"/>
                </a:lnTo>
                <a:lnTo>
                  <a:pt x="168149" y="71615"/>
                </a:lnTo>
                <a:lnTo>
                  <a:pt x="167484" y="68551"/>
                </a:lnTo>
                <a:lnTo>
                  <a:pt x="166654" y="65405"/>
                </a:lnTo>
                <a:lnTo>
                  <a:pt x="166072" y="62342"/>
                </a:lnTo>
                <a:lnTo>
                  <a:pt x="164992" y="59030"/>
                </a:lnTo>
                <a:lnTo>
                  <a:pt x="163995" y="56133"/>
                </a:lnTo>
                <a:lnTo>
                  <a:pt x="162749" y="52987"/>
                </a:lnTo>
                <a:lnTo>
                  <a:pt x="161669" y="49923"/>
                </a:lnTo>
                <a:lnTo>
                  <a:pt x="160007" y="47191"/>
                </a:lnTo>
                <a:lnTo>
                  <a:pt x="158761" y="44293"/>
                </a:lnTo>
                <a:lnTo>
                  <a:pt x="157100" y="41396"/>
                </a:lnTo>
                <a:lnTo>
                  <a:pt x="155438" y="38746"/>
                </a:lnTo>
                <a:lnTo>
                  <a:pt x="153361" y="36014"/>
                </a:lnTo>
                <a:lnTo>
                  <a:pt x="151533" y="33365"/>
                </a:lnTo>
                <a:lnTo>
                  <a:pt x="149623" y="30881"/>
                </a:lnTo>
                <a:lnTo>
                  <a:pt x="147379" y="28397"/>
                </a:lnTo>
                <a:lnTo>
                  <a:pt x="145303" y="25913"/>
                </a:lnTo>
                <a:lnTo>
                  <a:pt x="142976" y="23595"/>
                </a:lnTo>
                <a:lnTo>
                  <a:pt x="140733" y="21360"/>
                </a:lnTo>
                <a:lnTo>
                  <a:pt x="138241" y="19290"/>
                </a:lnTo>
                <a:lnTo>
                  <a:pt x="135749" y="17220"/>
                </a:lnTo>
                <a:lnTo>
                  <a:pt x="133090" y="15316"/>
                </a:lnTo>
                <a:lnTo>
                  <a:pt x="130598" y="13660"/>
                </a:lnTo>
                <a:lnTo>
                  <a:pt x="127690" y="12004"/>
                </a:lnTo>
                <a:lnTo>
                  <a:pt x="124782" y="10349"/>
                </a:lnTo>
                <a:lnTo>
                  <a:pt x="122041" y="8693"/>
                </a:lnTo>
                <a:lnTo>
                  <a:pt x="118967" y="7451"/>
                </a:lnTo>
                <a:lnTo>
                  <a:pt x="116059" y="6209"/>
                </a:lnTo>
                <a:lnTo>
                  <a:pt x="87813" y="0"/>
                </a:lnTo>
                <a:lnTo>
                  <a:pt x="84490" y="0"/>
                </a:lnTo>
                <a:lnTo>
                  <a:pt x="81166" y="0"/>
                </a:lnTo>
                <a:lnTo>
                  <a:pt x="52920" y="6209"/>
                </a:lnTo>
                <a:lnTo>
                  <a:pt x="49846" y="7451"/>
                </a:lnTo>
                <a:lnTo>
                  <a:pt x="46938" y="8693"/>
                </a:lnTo>
                <a:lnTo>
                  <a:pt x="44197" y="10349"/>
                </a:lnTo>
                <a:lnTo>
                  <a:pt x="41289" y="12004"/>
                </a:lnTo>
                <a:lnTo>
                  <a:pt x="38381" y="13660"/>
                </a:lnTo>
                <a:lnTo>
                  <a:pt x="35889" y="15316"/>
                </a:lnTo>
                <a:lnTo>
                  <a:pt x="33231" y="17220"/>
                </a:lnTo>
                <a:lnTo>
                  <a:pt x="30738" y="19290"/>
                </a:lnTo>
                <a:lnTo>
                  <a:pt x="28246" y="21360"/>
                </a:lnTo>
                <a:lnTo>
                  <a:pt x="17446" y="33365"/>
                </a:lnTo>
                <a:lnTo>
                  <a:pt x="15369" y="36014"/>
                </a:lnTo>
                <a:lnTo>
                  <a:pt x="13458" y="38746"/>
                </a:lnTo>
                <a:lnTo>
                  <a:pt x="11797" y="41396"/>
                </a:lnTo>
                <a:lnTo>
                  <a:pt x="10218" y="44293"/>
                </a:lnTo>
                <a:lnTo>
                  <a:pt x="8723" y="47191"/>
                </a:lnTo>
                <a:lnTo>
                  <a:pt x="7310" y="49923"/>
                </a:lnTo>
                <a:lnTo>
                  <a:pt x="6064" y="52987"/>
                </a:lnTo>
                <a:lnTo>
                  <a:pt x="4984" y="56133"/>
                </a:lnTo>
                <a:lnTo>
                  <a:pt x="3987" y="59030"/>
                </a:lnTo>
                <a:lnTo>
                  <a:pt x="2907" y="62342"/>
                </a:lnTo>
                <a:lnTo>
                  <a:pt x="2326" y="65405"/>
                </a:lnTo>
                <a:lnTo>
                  <a:pt x="1495" y="68551"/>
                </a:lnTo>
                <a:lnTo>
                  <a:pt x="830" y="71615"/>
                </a:lnTo>
                <a:lnTo>
                  <a:pt x="664" y="74926"/>
                </a:lnTo>
                <a:lnTo>
                  <a:pt x="249" y="78073"/>
                </a:lnTo>
                <a:lnTo>
                  <a:pt x="0" y="81384"/>
                </a:lnTo>
                <a:lnTo>
                  <a:pt x="0" y="84696"/>
                </a:lnTo>
                <a:lnTo>
                  <a:pt x="0" y="88008"/>
                </a:lnTo>
                <a:lnTo>
                  <a:pt x="249" y="91071"/>
                </a:lnTo>
                <a:lnTo>
                  <a:pt x="664" y="94383"/>
                </a:lnTo>
                <a:lnTo>
                  <a:pt x="830" y="97529"/>
                </a:lnTo>
                <a:lnTo>
                  <a:pt x="1495" y="100840"/>
                </a:lnTo>
                <a:lnTo>
                  <a:pt x="2326" y="103904"/>
                </a:lnTo>
                <a:lnTo>
                  <a:pt x="2907" y="107050"/>
                </a:lnTo>
                <a:lnTo>
                  <a:pt x="8723" y="122118"/>
                </a:lnTo>
                <a:lnTo>
                  <a:pt x="10218" y="125264"/>
                </a:lnTo>
                <a:lnTo>
                  <a:pt x="11797" y="127748"/>
                </a:lnTo>
                <a:lnTo>
                  <a:pt x="13458" y="130646"/>
                </a:lnTo>
                <a:lnTo>
                  <a:pt x="15369" y="133378"/>
                </a:lnTo>
                <a:lnTo>
                  <a:pt x="17446" y="136027"/>
                </a:lnTo>
                <a:lnTo>
                  <a:pt x="19274" y="138511"/>
                </a:lnTo>
                <a:lnTo>
                  <a:pt x="21350" y="140995"/>
                </a:lnTo>
                <a:lnTo>
                  <a:pt x="23677" y="143313"/>
                </a:lnTo>
                <a:lnTo>
                  <a:pt x="25920" y="145548"/>
                </a:lnTo>
                <a:lnTo>
                  <a:pt x="28246" y="147866"/>
                </a:lnTo>
                <a:lnTo>
                  <a:pt x="30738" y="149936"/>
                </a:lnTo>
                <a:lnTo>
                  <a:pt x="33231" y="152006"/>
                </a:lnTo>
                <a:lnTo>
                  <a:pt x="35889" y="153828"/>
                </a:lnTo>
                <a:lnTo>
                  <a:pt x="38381" y="155732"/>
                </a:lnTo>
                <a:lnTo>
                  <a:pt x="41289" y="157553"/>
                </a:lnTo>
                <a:lnTo>
                  <a:pt x="44197" y="159043"/>
                </a:lnTo>
                <a:lnTo>
                  <a:pt x="46938" y="160451"/>
                </a:lnTo>
                <a:lnTo>
                  <a:pt x="49846" y="161941"/>
                </a:lnTo>
                <a:lnTo>
                  <a:pt x="52920" y="163183"/>
                </a:lnTo>
                <a:lnTo>
                  <a:pt x="55828" y="164425"/>
                </a:lnTo>
                <a:lnTo>
                  <a:pt x="81166" y="169144"/>
                </a:lnTo>
                <a:lnTo>
                  <a:pt x="84490" y="169144"/>
                </a:lnTo>
                <a:lnTo>
                  <a:pt x="87813" y="169144"/>
                </a:lnTo>
                <a:lnTo>
                  <a:pt x="116059" y="163183"/>
                </a:lnTo>
                <a:lnTo>
                  <a:pt x="118967" y="161941"/>
                </a:lnTo>
                <a:lnTo>
                  <a:pt x="122041" y="160451"/>
                </a:lnTo>
                <a:lnTo>
                  <a:pt x="124782" y="159043"/>
                </a:lnTo>
                <a:lnTo>
                  <a:pt x="127690" y="157553"/>
                </a:lnTo>
                <a:lnTo>
                  <a:pt x="130598" y="155732"/>
                </a:lnTo>
                <a:lnTo>
                  <a:pt x="133090" y="153828"/>
                </a:lnTo>
                <a:lnTo>
                  <a:pt x="135749" y="152006"/>
                </a:lnTo>
                <a:lnTo>
                  <a:pt x="138241" y="149936"/>
                </a:lnTo>
                <a:lnTo>
                  <a:pt x="140733" y="147866"/>
                </a:lnTo>
                <a:lnTo>
                  <a:pt x="142976" y="145548"/>
                </a:lnTo>
                <a:lnTo>
                  <a:pt x="145303" y="143313"/>
                </a:lnTo>
                <a:lnTo>
                  <a:pt x="147379" y="140995"/>
                </a:lnTo>
                <a:lnTo>
                  <a:pt x="149623" y="138511"/>
                </a:lnTo>
                <a:lnTo>
                  <a:pt x="151533" y="136027"/>
                </a:lnTo>
                <a:lnTo>
                  <a:pt x="153361" y="133378"/>
                </a:lnTo>
                <a:lnTo>
                  <a:pt x="155438" y="130646"/>
                </a:lnTo>
                <a:lnTo>
                  <a:pt x="157100" y="127748"/>
                </a:lnTo>
                <a:lnTo>
                  <a:pt x="158761" y="125264"/>
                </a:lnTo>
                <a:lnTo>
                  <a:pt x="160007" y="122118"/>
                </a:lnTo>
                <a:lnTo>
                  <a:pt x="161669" y="119220"/>
                </a:lnTo>
                <a:lnTo>
                  <a:pt x="162749" y="116323"/>
                </a:lnTo>
                <a:lnTo>
                  <a:pt x="163995" y="113259"/>
                </a:lnTo>
                <a:lnTo>
                  <a:pt x="164992" y="110362"/>
                </a:lnTo>
                <a:lnTo>
                  <a:pt x="166072" y="107050"/>
                </a:lnTo>
                <a:lnTo>
                  <a:pt x="166654" y="103904"/>
                </a:lnTo>
                <a:lnTo>
                  <a:pt x="167484" y="100840"/>
                </a:lnTo>
                <a:lnTo>
                  <a:pt x="168149" y="97529"/>
                </a:lnTo>
                <a:lnTo>
                  <a:pt x="168315" y="94383"/>
                </a:lnTo>
                <a:lnTo>
                  <a:pt x="168730" y="91071"/>
                </a:lnTo>
                <a:lnTo>
                  <a:pt x="168980" y="88008"/>
                </a:lnTo>
                <a:lnTo>
                  <a:pt x="168980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44375" y="2423997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4">
                <a:moveTo>
                  <a:pt x="0" y="0"/>
                </a:moveTo>
                <a:lnTo>
                  <a:pt x="0" y="13213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14423" y="2254853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4" h="169544">
                <a:moveTo>
                  <a:pt x="169146" y="84696"/>
                </a:moveTo>
                <a:lnTo>
                  <a:pt x="168897" y="81384"/>
                </a:lnTo>
                <a:lnTo>
                  <a:pt x="168730" y="78073"/>
                </a:lnTo>
                <a:lnTo>
                  <a:pt x="168481" y="74926"/>
                </a:lnTo>
                <a:lnTo>
                  <a:pt x="167900" y="71615"/>
                </a:lnTo>
                <a:lnTo>
                  <a:pt x="167484" y="68551"/>
                </a:lnTo>
                <a:lnTo>
                  <a:pt x="166820" y="65405"/>
                </a:lnTo>
                <a:lnTo>
                  <a:pt x="165989" y="62342"/>
                </a:lnTo>
                <a:lnTo>
                  <a:pt x="165158" y="59030"/>
                </a:lnTo>
                <a:lnTo>
                  <a:pt x="163912" y="56133"/>
                </a:lnTo>
                <a:lnTo>
                  <a:pt x="162915" y="52987"/>
                </a:lnTo>
                <a:lnTo>
                  <a:pt x="161669" y="49923"/>
                </a:lnTo>
                <a:lnTo>
                  <a:pt x="160173" y="47191"/>
                </a:lnTo>
                <a:lnTo>
                  <a:pt x="158761" y="44293"/>
                </a:lnTo>
                <a:lnTo>
                  <a:pt x="157100" y="41396"/>
                </a:lnTo>
                <a:lnTo>
                  <a:pt x="155438" y="38746"/>
                </a:lnTo>
                <a:lnTo>
                  <a:pt x="153527" y="36014"/>
                </a:lnTo>
                <a:lnTo>
                  <a:pt x="151700" y="33365"/>
                </a:lnTo>
                <a:lnTo>
                  <a:pt x="149623" y="30881"/>
                </a:lnTo>
                <a:lnTo>
                  <a:pt x="147546" y="28397"/>
                </a:lnTo>
                <a:lnTo>
                  <a:pt x="145469" y="25913"/>
                </a:lnTo>
                <a:lnTo>
                  <a:pt x="143143" y="23595"/>
                </a:lnTo>
                <a:lnTo>
                  <a:pt x="140650" y="21360"/>
                </a:lnTo>
                <a:lnTo>
                  <a:pt x="138241" y="19290"/>
                </a:lnTo>
                <a:lnTo>
                  <a:pt x="135915" y="17220"/>
                </a:lnTo>
                <a:lnTo>
                  <a:pt x="133256" y="15316"/>
                </a:lnTo>
                <a:lnTo>
                  <a:pt x="130349" y="13660"/>
                </a:lnTo>
                <a:lnTo>
                  <a:pt x="127607" y="12004"/>
                </a:lnTo>
                <a:lnTo>
                  <a:pt x="106838" y="3146"/>
                </a:lnTo>
                <a:lnTo>
                  <a:pt x="103764" y="2318"/>
                </a:lnTo>
                <a:lnTo>
                  <a:pt x="100441" y="1655"/>
                </a:lnTo>
                <a:lnTo>
                  <a:pt x="97533" y="1076"/>
                </a:lnTo>
                <a:lnTo>
                  <a:pt x="94210" y="662"/>
                </a:lnTo>
                <a:lnTo>
                  <a:pt x="91053" y="248"/>
                </a:lnTo>
                <a:lnTo>
                  <a:pt x="87730" y="0"/>
                </a:lnTo>
                <a:lnTo>
                  <a:pt x="84407" y="0"/>
                </a:lnTo>
                <a:lnTo>
                  <a:pt x="81333" y="0"/>
                </a:lnTo>
                <a:lnTo>
                  <a:pt x="78010" y="248"/>
                </a:lnTo>
                <a:lnTo>
                  <a:pt x="74936" y="662"/>
                </a:lnTo>
                <a:lnTo>
                  <a:pt x="71613" y="1076"/>
                </a:lnTo>
                <a:lnTo>
                  <a:pt x="68456" y="1655"/>
                </a:lnTo>
                <a:lnTo>
                  <a:pt x="65132" y="2318"/>
                </a:lnTo>
                <a:lnTo>
                  <a:pt x="62225" y="3146"/>
                </a:lnTo>
                <a:lnTo>
                  <a:pt x="58902" y="3974"/>
                </a:lnTo>
                <a:lnTo>
                  <a:pt x="41455" y="12004"/>
                </a:lnTo>
                <a:lnTo>
                  <a:pt x="38548" y="13660"/>
                </a:lnTo>
                <a:lnTo>
                  <a:pt x="35889" y="15316"/>
                </a:lnTo>
                <a:lnTo>
                  <a:pt x="33397" y="17220"/>
                </a:lnTo>
                <a:lnTo>
                  <a:pt x="30904" y="19290"/>
                </a:lnTo>
                <a:lnTo>
                  <a:pt x="28412" y="21360"/>
                </a:lnTo>
                <a:lnTo>
                  <a:pt x="25920" y="23595"/>
                </a:lnTo>
                <a:lnTo>
                  <a:pt x="23594" y="25913"/>
                </a:lnTo>
                <a:lnTo>
                  <a:pt x="21350" y="28397"/>
                </a:lnTo>
                <a:lnTo>
                  <a:pt x="19274" y="30881"/>
                </a:lnTo>
                <a:lnTo>
                  <a:pt x="17197" y="33365"/>
                </a:lnTo>
                <a:lnTo>
                  <a:pt x="15369" y="36014"/>
                </a:lnTo>
                <a:lnTo>
                  <a:pt x="13707" y="38746"/>
                </a:lnTo>
                <a:lnTo>
                  <a:pt x="12046" y="41396"/>
                </a:lnTo>
                <a:lnTo>
                  <a:pt x="10384" y="44293"/>
                </a:lnTo>
                <a:lnTo>
                  <a:pt x="8723" y="47191"/>
                </a:lnTo>
                <a:lnTo>
                  <a:pt x="7477" y="49923"/>
                </a:lnTo>
                <a:lnTo>
                  <a:pt x="6230" y="52987"/>
                </a:lnTo>
                <a:lnTo>
                  <a:pt x="4984" y="56133"/>
                </a:lnTo>
                <a:lnTo>
                  <a:pt x="4153" y="59030"/>
                </a:lnTo>
                <a:lnTo>
                  <a:pt x="3073" y="62342"/>
                </a:lnTo>
                <a:lnTo>
                  <a:pt x="2243" y="65405"/>
                </a:lnTo>
                <a:lnTo>
                  <a:pt x="1661" y="68551"/>
                </a:lnTo>
                <a:lnTo>
                  <a:pt x="996" y="71615"/>
                </a:lnTo>
                <a:lnTo>
                  <a:pt x="581" y="74926"/>
                </a:lnTo>
                <a:lnTo>
                  <a:pt x="166" y="78073"/>
                </a:lnTo>
                <a:lnTo>
                  <a:pt x="0" y="81384"/>
                </a:lnTo>
                <a:lnTo>
                  <a:pt x="0" y="84696"/>
                </a:lnTo>
                <a:lnTo>
                  <a:pt x="0" y="88008"/>
                </a:lnTo>
                <a:lnTo>
                  <a:pt x="166" y="91071"/>
                </a:lnTo>
                <a:lnTo>
                  <a:pt x="581" y="94383"/>
                </a:lnTo>
                <a:lnTo>
                  <a:pt x="996" y="97529"/>
                </a:lnTo>
                <a:lnTo>
                  <a:pt x="1661" y="100840"/>
                </a:lnTo>
                <a:lnTo>
                  <a:pt x="2243" y="103904"/>
                </a:lnTo>
                <a:lnTo>
                  <a:pt x="3073" y="107050"/>
                </a:lnTo>
                <a:lnTo>
                  <a:pt x="4153" y="110362"/>
                </a:lnTo>
                <a:lnTo>
                  <a:pt x="4984" y="113259"/>
                </a:lnTo>
                <a:lnTo>
                  <a:pt x="6230" y="116323"/>
                </a:lnTo>
                <a:lnTo>
                  <a:pt x="7477" y="119220"/>
                </a:lnTo>
                <a:lnTo>
                  <a:pt x="8723" y="122118"/>
                </a:lnTo>
                <a:lnTo>
                  <a:pt x="10384" y="125264"/>
                </a:lnTo>
                <a:lnTo>
                  <a:pt x="12046" y="127748"/>
                </a:lnTo>
                <a:lnTo>
                  <a:pt x="13707" y="130646"/>
                </a:lnTo>
                <a:lnTo>
                  <a:pt x="30904" y="149936"/>
                </a:lnTo>
                <a:lnTo>
                  <a:pt x="33397" y="152006"/>
                </a:lnTo>
                <a:lnTo>
                  <a:pt x="47105" y="160451"/>
                </a:lnTo>
                <a:lnTo>
                  <a:pt x="50012" y="161941"/>
                </a:lnTo>
                <a:lnTo>
                  <a:pt x="52920" y="163183"/>
                </a:lnTo>
                <a:lnTo>
                  <a:pt x="55994" y="164425"/>
                </a:lnTo>
                <a:lnTo>
                  <a:pt x="58902" y="165418"/>
                </a:lnTo>
                <a:lnTo>
                  <a:pt x="62225" y="166246"/>
                </a:lnTo>
                <a:lnTo>
                  <a:pt x="65132" y="167074"/>
                </a:lnTo>
                <a:lnTo>
                  <a:pt x="81333" y="169144"/>
                </a:lnTo>
                <a:lnTo>
                  <a:pt x="84407" y="169144"/>
                </a:lnTo>
                <a:lnTo>
                  <a:pt x="87730" y="169144"/>
                </a:lnTo>
                <a:lnTo>
                  <a:pt x="91053" y="168978"/>
                </a:lnTo>
                <a:lnTo>
                  <a:pt x="94210" y="168730"/>
                </a:lnTo>
                <a:lnTo>
                  <a:pt x="97533" y="168316"/>
                </a:lnTo>
                <a:lnTo>
                  <a:pt x="100441" y="167737"/>
                </a:lnTo>
                <a:lnTo>
                  <a:pt x="103764" y="167074"/>
                </a:lnTo>
                <a:lnTo>
                  <a:pt x="106838" y="166246"/>
                </a:lnTo>
                <a:lnTo>
                  <a:pt x="109994" y="165418"/>
                </a:lnTo>
                <a:lnTo>
                  <a:pt x="113068" y="164425"/>
                </a:lnTo>
                <a:lnTo>
                  <a:pt x="116225" y="163183"/>
                </a:lnTo>
                <a:lnTo>
                  <a:pt x="119133" y="161941"/>
                </a:lnTo>
                <a:lnTo>
                  <a:pt x="122041" y="160451"/>
                </a:lnTo>
                <a:lnTo>
                  <a:pt x="124948" y="159043"/>
                </a:lnTo>
                <a:lnTo>
                  <a:pt x="127607" y="157553"/>
                </a:lnTo>
                <a:lnTo>
                  <a:pt x="130349" y="155732"/>
                </a:lnTo>
                <a:lnTo>
                  <a:pt x="133256" y="153828"/>
                </a:lnTo>
                <a:lnTo>
                  <a:pt x="135915" y="152006"/>
                </a:lnTo>
                <a:lnTo>
                  <a:pt x="138241" y="149936"/>
                </a:lnTo>
                <a:lnTo>
                  <a:pt x="140650" y="147866"/>
                </a:lnTo>
                <a:lnTo>
                  <a:pt x="153527" y="133378"/>
                </a:lnTo>
                <a:lnTo>
                  <a:pt x="155438" y="130646"/>
                </a:lnTo>
                <a:lnTo>
                  <a:pt x="157100" y="127748"/>
                </a:lnTo>
                <a:lnTo>
                  <a:pt x="158761" y="125264"/>
                </a:lnTo>
                <a:lnTo>
                  <a:pt x="160173" y="122118"/>
                </a:lnTo>
                <a:lnTo>
                  <a:pt x="161669" y="119220"/>
                </a:lnTo>
                <a:lnTo>
                  <a:pt x="162915" y="116323"/>
                </a:lnTo>
                <a:lnTo>
                  <a:pt x="163912" y="113259"/>
                </a:lnTo>
                <a:lnTo>
                  <a:pt x="165158" y="110362"/>
                </a:lnTo>
                <a:lnTo>
                  <a:pt x="165989" y="107050"/>
                </a:lnTo>
                <a:lnTo>
                  <a:pt x="166820" y="103904"/>
                </a:lnTo>
                <a:lnTo>
                  <a:pt x="167484" y="100840"/>
                </a:lnTo>
                <a:lnTo>
                  <a:pt x="167900" y="97529"/>
                </a:lnTo>
                <a:lnTo>
                  <a:pt x="168481" y="94383"/>
                </a:lnTo>
                <a:lnTo>
                  <a:pt x="168730" y="91071"/>
                </a:lnTo>
                <a:lnTo>
                  <a:pt x="168897" y="88008"/>
                </a:lnTo>
                <a:lnTo>
                  <a:pt x="169146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799794" y="2227433"/>
            <a:ext cx="106045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3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998830" y="2423997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4">
                <a:moveTo>
                  <a:pt x="0" y="0"/>
                </a:moveTo>
                <a:lnTo>
                  <a:pt x="0" y="13213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769127" y="2254853"/>
            <a:ext cx="168910" cy="169545"/>
          </a:xfrm>
          <a:custGeom>
            <a:avLst/>
            <a:gdLst/>
            <a:ahLst/>
            <a:cxnLst/>
            <a:rect l="l" t="t" r="r" b="b"/>
            <a:pathLst>
              <a:path w="168910" h="169544">
                <a:moveTo>
                  <a:pt x="168897" y="84696"/>
                </a:moveTo>
                <a:lnTo>
                  <a:pt x="168730" y="81384"/>
                </a:lnTo>
                <a:lnTo>
                  <a:pt x="168481" y="78073"/>
                </a:lnTo>
                <a:lnTo>
                  <a:pt x="168315" y="74926"/>
                </a:lnTo>
                <a:lnTo>
                  <a:pt x="167900" y="71615"/>
                </a:lnTo>
                <a:lnTo>
                  <a:pt x="167235" y="68551"/>
                </a:lnTo>
                <a:lnTo>
                  <a:pt x="166654" y="65405"/>
                </a:lnTo>
                <a:lnTo>
                  <a:pt x="160007" y="47191"/>
                </a:lnTo>
                <a:lnTo>
                  <a:pt x="158512" y="44293"/>
                </a:lnTo>
                <a:lnTo>
                  <a:pt x="149373" y="30881"/>
                </a:lnTo>
                <a:lnTo>
                  <a:pt x="147296" y="28397"/>
                </a:lnTo>
                <a:lnTo>
                  <a:pt x="135499" y="17220"/>
                </a:lnTo>
                <a:lnTo>
                  <a:pt x="133007" y="15316"/>
                </a:lnTo>
                <a:lnTo>
                  <a:pt x="130349" y="13660"/>
                </a:lnTo>
                <a:lnTo>
                  <a:pt x="127607" y="12004"/>
                </a:lnTo>
                <a:lnTo>
                  <a:pt x="124699" y="10349"/>
                </a:lnTo>
                <a:lnTo>
                  <a:pt x="122041" y="8693"/>
                </a:lnTo>
                <a:lnTo>
                  <a:pt x="118884" y="7451"/>
                </a:lnTo>
                <a:lnTo>
                  <a:pt x="115976" y="6209"/>
                </a:lnTo>
                <a:lnTo>
                  <a:pt x="112902" y="4967"/>
                </a:lnTo>
                <a:lnTo>
                  <a:pt x="93960" y="662"/>
                </a:lnTo>
                <a:lnTo>
                  <a:pt x="90887" y="248"/>
                </a:lnTo>
                <a:lnTo>
                  <a:pt x="87563" y="0"/>
                </a:lnTo>
                <a:lnTo>
                  <a:pt x="84407" y="0"/>
                </a:lnTo>
                <a:lnTo>
                  <a:pt x="81166" y="0"/>
                </a:lnTo>
                <a:lnTo>
                  <a:pt x="62059" y="3146"/>
                </a:lnTo>
                <a:lnTo>
                  <a:pt x="58902" y="3974"/>
                </a:lnTo>
                <a:lnTo>
                  <a:pt x="55828" y="4967"/>
                </a:lnTo>
                <a:lnTo>
                  <a:pt x="52920" y="6209"/>
                </a:lnTo>
                <a:lnTo>
                  <a:pt x="49763" y="7451"/>
                </a:lnTo>
                <a:lnTo>
                  <a:pt x="46855" y="8693"/>
                </a:lnTo>
                <a:lnTo>
                  <a:pt x="43948" y="10349"/>
                </a:lnTo>
                <a:lnTo>
                  <a:pt x="41040" y="12004"/>
                </a:lnTo>
                <a:lnTo>
                  <a:pt x="38548" y="13660"/>
                </a:lnTo>
                <a:lnTo>
                  <a:pt x="35889" y="15316"/>
                </a:lnTo>
                <a:lnTo>
                  <a:pt x="33148" y="17220"/>
                </a:lnTo>
                <a:lnTo>
                  <a:pt x="30489" y="19290"/>
                </a:lnTo>
                <a:lnTo>
                  <a:pt x="27997" y="21360"/>
                </a:lnTo>
                <a:lnTo>
                  <a:pt x="25920" y="23595"/>
                </a:lnTo>
                <a:lnTo>
                  <a:pt x="23594" y="25913"/>
                </a:lnTo>
                <a:lnTo>
                  <a:pt x="21350" y="28397"/>
                </a:lnTo>
                <a:lnTo>
                  <a:pt x="19274" y="30881"/>
                </a:lnTo>
                <a:lnTo>
                  <a:pt x="17197" y="33365"/>
                </a:lnTo>
                <a:lnTo>
                  <a:pt x="15369" y="36014"/>
                </a:lnTo>
                <a:lnTo>
                  <a:pt x="13458" y="38746"/>
                </a:lnTo>
                <a:lnTo>
                  <a:pt x="11797" y="41396"/>
                </a:lnTo>
                <a:lnTo>
                  <a:pt x="10135" y="44293"/>
                </a:lnTo>
                <a:lnTo>
                  <a:pt x="8723" y="47191"/>
                </a:lnTo>
                <a:lnTo>
                  <a:pt x="7227" y="49923"/>
                </a:lnTo>
                <a:lnTo>
                  <a:pt x="5981" y="52987"/>
                </a:lnTo>
                <a:lnTo>
                  <a:pt x="4984" y="56133"/>
                </a:lnTo>
                <a:lnTo>
                  <a:pt x="3904" y="59030"/>
                </a:lnTo>
                <a:lnTo>
                  <a:pt x="581" y="74926"/>
                </a:lnTo>
                <a:lnTo>
                  <a:pt x="166" y="78073"/>
                </a:lnTo>
                <a:lnTo>
                  <a:pt x="0" y="81384"/>
                </a:lnTo>
                <a:lnTo>
                  <a:pt x="0" y="84696"/>
                </a:lnTo>
                <a:lnTo>
                  <a:pt x="0" y="88008"/>
                </a:lnTo>
                <a:lnTo>
                  <a:pt x="166" y="91071"/>
                </a:lnTo>
                <a:lnTo>
                  <a:pt x="581" y="94383"/>
                </a:lnTo>
                <a:lnTo>
                  <a:pt x="830" y="97529"/>
                </a:lnTo>
                <a:lnTo>
                  <a:pt x="4984" y="113259"/>
                </a:lnTo>
                <a:lnTo>
                  <a:pt x="5981" y="116323"/>
                </a:lnTo>
                <a:lnTo>
                  <a:pt x="7227" y="119220"/>
                </a:lnTo>
                <a:lnTo>
                  <a:pt x="8723" y="122118"/>
                </a:lnTo>
                <a:lnTo>
                  <a:pt x="10135" y="125264"/>
                </a:lnTo>
                <a:lnTo>
                  <a:pt x="11797" y="127748"/>
                </a:lnTo>
                <a:lnTo>
                  <a:pt x="13458" y="130646"/>
                </a:lnTo>
                <a:lnTo>
                  <a:pt x="15369" y="133378"/>
                </a:lnTo>
                <a:lnTo>
                  <a:pt x="25920" y="145548"/>
                </a:lnTo>
                <a:lnTo>
                  <a:pt x="27997" y="147866"/>
                </a:lnTo>
                <a:lnTo>
                  <a:pt x="30489" y="149936"/>
                </a:lnTo>
                <a:lnTo>
                  <a:pt x="33148" y="152006"/>
                </a:lnTo>
                <a:lnTo>
                  <a:pt x="35889" y="153828"/>
                </a:lnTo>
                <a:lnTo>
                  <a:pt x="38548" y="155732"/>
                </a:lnTo>
                <a:lnTo>
                  <a:pt x="41040" y="157553"/>
                </a:lnTo>
                <a:lnTo>
                  <a:pt x="43948" y="159043"/>
                </a:lnTo>
                <a:lnTo>
                  <a:pt x="46855" y="160451"/>
                </a:lnTo>
                <a:lnTo>
                  <a:pt x="49763" y="161941"/>
                </a:lnTo>
                <a:lnTo>
                  <a:pt x="52920" y="163183"/>
                </a:lnTo>
                <a:lnTo>
                  <a:pt x="55828" y="164425"/>
                </a:lnTo>
                <a:lnTo>
                  <a:pt x="58902" y="165418"/>
                </a:lnTo>
                <a:lnTo>
                  <a:pt x="62059" y="166246"/>
                </a:lnTo>
                <a:lnTo>
                  <a:pt x="65132" y="167074"/>
                </a:lnTo>
                <a:lnTo>
                  <a:pt x="68289" y="167737"/>
                </a:lnTo>
                <a:lnTo>
                  <a:pt x="71613" y="168316"/>
                </a:lnTo>
                <a:lnTo>
                  <a:pt x="74686" y="168730"/>
                </a:lnTo>
                <a:lnTo>
                  <a:pt x="78010" y="168978"/>
                </a:lnTo>
                <a:lnTo>
                  <a:pt x="81166" y="169144"/>
                </a:lnTo>
                <a:lnTo>
                  <a:pt x="84407" y="169144"/>
                </a:lnTo>
                <a:lnTo>
                  <a:pt x="87563" y="169144"/>
                </a:lnTo>
                <a:lnTo>
                  <a:pt x="124699" y="159043"/>
                </a:lnTo>
                <a:lnTo>
                  <a:pt x="127607" y="157553"/>
                </a:lnTo>
                <a:lnTo>
                  <a:pt x="142976" y="145548"/>
                </a:lnTo>
                <a:lnTo>
                  <a:pt x="145219" y="143313"/>
                </a:lnTo>
                <a:lnTo>
                  <a:pt x="160007" y="122118"/>
                </a:lnTo>
                <a:lnTo>
                  <a:pt x="161420" y="119220"/>
                </a:lnTo>
                <a:lnTo>
                  <a:pt x="167235" y="100840"/>
                </a:lnTo>
                <a:lnTo>
                  <a:pt x="167900" y="97529"/>
                </a:lnTo>
                <a:lnTo>
                  <a:pt x="168315" y="94383"/>
                </a:lnTo>
                <a:lnTo>
                  <a:pt x="168481" y="91071"/>
                </a:lnTo>
                <a:lnTo>
                  <a:pt x="168730" y="88008"/>
                </a:lnTo>
                <a:lnTo>
                  <a:pt x="168897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654083" y="2225114"/>
            <a:ext cx="106045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4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853534" y="2423997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4">
                <a:moveTo>
                  <a:pt x="0" y="0"/>
                </a:moveTo>
                <a:lnTo>
                  <a:pt x="0" y="13213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623582" y="2254853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5" h="169544">
                <a:moveTo>
                  <a:pt x="168980" y="84696"/>
                </a:moveTo>
                <a:lnTo>
                  <a:pt x="168980" y="81384"/>
                </a:lnTo>
                <a:lnTo>
                  <a:pt x="168730" y="78073"/>
                </a:lnTo>
                <a:lnTo>
                  <a:pt x="168315" y="74926"/>
                </a:lnTo>
                <a:lnTo>
                  <a:pt x="167900" y="71615"/>
                </a:lnTo>
                <a:lnTo>
                  <a:pt x="167484" y="68551"/>
                </a:lnTo>
                <a:lnTo>
                  <a:pt x="166903" y="65405"/>
                </a:lnTo>
                <a:lnTo>
                  <a:pt x="165823" y="62342"/>
                </a:lnTo>
                <a:lnTo>
                  <a:pt x="165241" y="59030"/>
                </a:lnTo>
                <a:lnTo>
                  <a:pt x="163995" y="56133"/>
                </a:lnTo>
                <a:lnTo>
                  <a:pt x="162915" y="52987"/>
                </a:lnTo>
                <a:lnTo>
                  <a:pt x="161503" y="49923"/>
                </a:lnTo>
                <a:lnTo>
                  <a:pt x="160257" y="47191"/>
                </a:lnTo>
                <a:lnTo>
                  <a:pt x="158761" y="44293"/>
                </a:lnTo>
                <a:lnTo>
                  <a:pt x="157100" y="41396"/>
                </a:lnTo>
                <a:lnTo>
                  <a:pt x="155272" y="38746"/>
                </a:lnTo>
                <a:lnTo>
                  <a:pt x="153610" y="36014"/>
                </a:lnTo>
                <a:lnTo>
                  <a:pt x="151700" y="33365"/>
                </a:lnTo>
                <a:lnTo>
                  <a:pt x="149623" y="30881"/>
                </a:lnTo>
                <a:lnTo>
                  <a:pt x="147546" y="28397"/>
                </a:lnTo>
                <a:lnTo>
                  <a:pt x="130349" y="13660"/>
                </a:lnTo>
                <a:lnTo>
                  <a:pt x="127690" y="12004"/>
                </a:lnTo>
                <a:lnTo>
                  <a:pt x="106671" y="3146"/>
                </a:lnTo>
                <a:lnTo>
                  <a:pt x="103764" y="2318"/>
                </a:lnTo>
                <a:lnTo>
                  <a:pt x="87813" y="0"/>
                </a:lnTo>
                <a:lnTo>
                  <a:pt x="84490" y="0"/>
                </a:lnTo>
                <a:lnTo>
                  <a:pt x="81416" y="0"/>
                </a:lnTo>
                <a:lnTo>
                  <a:pt x="78093" y="248"/>
                </a:lnTo>
                <a:lnTo>
                  <a:pt x="74936" y="662"/>
                </a:lnTo>
                <a:lnTo>
                  <a:pt x="71613" y="1076"/>
                </a:lnTo>
                <a:lnTo>
                  <a:pt x="50012" y="7451"/>
                </a:lnTo>
                <a:lnTo>
                  <a:pt x="46938" y="8693"/>
                </a:lnTo>
                <a:lnTo>
                  <a:pt x="44031" y="10349"/>
                </a:lnTo>
                <a:lnTo>
                  <a:pt x="41289" y="12004"/>
                </a:lnTo>
                <a:lnTo>
                  <a:pt x="38631" y="13660"/>
                </a:lnTo>
                <a:lnTo>
                  <a:pt x="35889" y="15316"/>
                </a:lnTo>
                <a:lnTo>
                  <a:pt x="19357" y="30881"/>
                </a:lnTo>
                <a:lnTo>
                  <a:pt x="17280" y="33365"/>
                </a:lnTo>
                <a:lnTo>
                  <a:pt x="15369" y="36014"/>
                </a:lnTo>
                <a:lnTo>
                  <a:pt x="13541" y="38746"/>
                </a:lnTo>
                <a:lnTo>
                  <a:pt x="11880" y="41396"/>
                </a:lnTo>
                <a:lnTo>
                  <a:pt x="10384" y="44293"/>
                </a:lnTo>
                <a:lnTo>
                  <a:pt x="8723" y="47191"/>
                </a:lnTo>
                <a:lnTo>
                  <a:pt x="1661" y="68551"/>
                </a:lnTo>
                <a:lnTo>
                  <a:pt x="1080" y="71615"/>
                </a:lnTo>
                <a:lnTo>
                  <a:pt x="415" y="74926"/>
                </a:lnTo>
                <a:lnTo>
                  <a:pt x="249" y="78073"/>
                </a:lnTo>
                <a:lnTo>
                  <a:pt x="0" y="81384"/>
                </a:lnTo>
                <a:lnTo>
                  <a:pt x="0" y="84696"/>
                </a:lnTo>
                <a:lnTo>
                  <a:pt x="0" y="88008"/>
                </a:lnTo>
                <a:lnTo>
                  <a:pt x="249" y="91071"/>
                </a:lnTo>
                <a:lnTo>
                  <a:pt x="415" y="94383"/>
                </a:lnTo>
                <a:lnTo>
                  <a:pt x="1080" y="97529"/>
                </a:lnTo>
                <a:lnTo>
                  <a:pt x="1661" y="100840"/>
                </a:lnTo>
                <a:lnTo>
                  <a:pt x="7477" y="119220"/>
                </a:lnTo>
                <a:lnTo>
                  <a:pt x="8723" y="122118"/>
                </a:lnTo>
                <a:lnTo>
                  <a:pt x="10384" y="125264"/>
                </a:lnTo>
                <a:lnTo>
                  <a:pt x="11880" y="127748"/>
                </a:lnTo>
                <a:lnTo>
                  <a:pt x="13541" y="130646"/>
                </a:lnTo>
                <a:lnTo>
                  <a:pt x="41289" y="157553"/>
                </a:lnTo>
                <a:lnTo>
                  <a:pt x="46938" y="160451"/>
                </a:lnTo>
                <a:lnTo>
                  <a:pt x="50012" y="161941"/>
                </a:lnTo>
                <a:lnTo>
                  <a:pt x="81416" y="169144"/>
                </a:lnTo>
                <a:lnTo>
                  <a:pt x="84490" y="169144"/>
                </a:lnTo>
                <a:lnTo>
                  <a:pt x="87813" y="169144"/>
                </a:lnTo>
                <a:lnTo>
                  <a:pt x="106671" y="166246"/>
                </a:lnTo>
                <a:lnTo>
                  <a:pt x="109994" y="165418"/>
                </a:lnTo>
                <a:lnTo>
                  <a:pt x="112902" y="164425"/>
                </a:lnTo>
                <a:lnTo>
                  <a:pt x="116059" y="163183"/>
                </a:lnTo>
                <a:lnTo>
                  <a:pt x="119133" y="161941"/>
                </a:lnTo>
                <a:lnTo>
                  <a:pt x="121875" y="160451"/>
                </a:lnTo>
                <a:lnTo>
                  <a:pt x="124948" y="159043"/>
                </a:lnTo>
                <a:lnTo>
                  <a:pt x="127690" y="157553"/>
                </a:lnTo>
                <a:lnTo>
                  <a:pt x="130349" y="155732"/>
                </a:lnTo>
                <a:lnTo>
                  <a:pt x="133090" y="153828"/>
                </a:lnTo>
                <a:lnTo>
                  <a:pt x="135749" y="152006"/>
                </a:lnTo>
                <a:lnTo>
                  <a:pt x="155272" y="130646"/>
                </a:lnTo>
                <a:lnTo>
                  <a:pt x="157100" y="127748"/>
                </a:lnTo>
                <a:lnTo>
                  <a:pt x="158761" y="125264"/>
                </a:lnTo>
                <a:lnTo>
                  <a:pt x="160257" y="122118"/>
                </a:lnTo>
                <a:lnTo>
                  <a:pt x="161503" y="119220"/>
                </a:lnTo>
                <a:lnTo>
                  <a:pt x="162915" y="116323"/>
                </a:lnTo>
                <a:lnTo>
                  <a:pt x="163995" y="113259"/>
                </a:lnTo>
                <a:lnTo>
                  <a:pt x="165241" y="110362"/>
                </a:lnTo>
                <a:lnTo>
                  <a:pt x="165823" y="107050"/>
                </a:lnTo>
                <a:lnTo>
                  <a:pt x="166903" y="103904"/>
                </a:lnTo>
                <a:lnTo>
                  <a:pt x="167484" y="100840"/>
                </a:lnTo>
                <a:lnTo>
                  <a:pt x="167900" y="97529"/>
                </a:lnTo>
                <a:lnTo>
                  <a:pt x="168315" y="94383"/>
                </a:lnTo>
                <a:lnTo>
                  <a:pt x="168730" y="91071"/>
                </a:lnTo>
                <a:lnTo>
                  <a:pt x="168980" y="88008"/>
                </a:lnTo>
                <a:lnTo>
                  <a:pt x="168980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510199" y="2225114"/>
            <a:ext cx="106045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5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708072" y="2423997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4">
                <a:moveTo>
                  <a:pt x="0" y="0"/>
                </a:moveTo>
                <a:lnTo>
                  <a:pt x="0" y="13213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480779" y="2254853"/>
            <a:ext cx="169545" cy="169545"/>
          </a:xfrm>
          <a:custGeom>
            <a:avLst/>
            <a:gdLst/>
            <a:ahLst/>
            <a:cxnLst/>
            <a:rect l="l" t="t" r="r" b="b"/>
            <a:pathLst>
              <a:path w="169545" h="169544">
                <a:moveTo>
                  <a:pt x="168980" y="84696"/>
                </a:moveTo>
                <a:lnTo>
                  <a:pt x="168980" y="81384"/>
                </a:lnTo>
                <a:lnTo>
                  <a:pt x="168730" y="78073"/>
                </a:lnTo>
                <a:lnTo>
                  <a:pt x="168315" y="74926"/>
                </a:lnTo>
                <a:lnTo>
                  <a:pt x="168149" y="71615"/>
                </a:lnTo>
                <a:lnTo>
                  <a:pt x="167484" y="68551"/>
                </a:lnTo>
                <a:lnTo>
                  <a:pt x="166654" y="65405"/>
                </a:lnTo>
                <a:lnTo>
                  <a:pt x="165823" y="62342"/>
                </a:lnTo>
                <a:lnTo>
                  <a:pt x="164992" y="59030"/>
                </a:lnTo>
                <a:lnTo>
                  <a:pt x="163995" y="56133"/>
                </a:lnTo>
                <a:lnTo>
                  <a:pt x="162915" y="52987"/>
                </a:lnTo>
                <a:lnTo>
                  <a:pt x="161669" y="49923"/>
                </a:lnTo>
                <a:lnTo>
                  <a:pt x="160257" y="47191"/>
                </a:lnTo>
                <a:lnTo>
                  <a:pt x="158761" y="44293"/>
                </a:lnTo>
                <a:lnTo>
                  <a:pt x="157100" y="41396"/>
                </a:lnTo>
                <a:lnTo>
                  <a:pt x="155438" y="38746"/>
                </a:lnTo>
                <a:lnTo>
                  <a:pt x="153610" y="36014"/>
                </a:lnTo>
                <a:lnTo>
                  <a:pt x="151533" y="33365"/>
                </a:lnTo>
                <a:lnTo>
                  <a:pt x="149706" y="30881"/>
                </a:lnTo>
                <a:lnTo>
                  <a:pt x="138241" y="19290"/>
                </a:lnTo>
                <a:lnTo>
                  <a:pt x="135749" y="17220"/>
                </a:lnTo>
                <a:lnTo>
                  <a:pt x="133090" y="15316"/>
                </a:lnTo>
                <a:lnTo>
                  <a:pt x="130349" y="13660"/>
                </a:lnTo>
                <a:lnTo>
                  <a:pt x="127690" y="12004"/>
                </a:lnTo>
                <a:lnTo>
                  <a:pt x="124782" y="10349"/>
                </a:lnTo>
                <a:lnTo>
                  <a:pt x="122041" y="8693"/>
                </a:lnTo>
                <a:lnTo>
                  <a:pt x="119133" y="7451"/>
                </a:lnTo>
                <a:lnTo>
                  <a:pt x="116059" y="6209"/>
                </a:lnTo>
                <a:lnTo>
                  <a:pt x="113151" y="4967"/>
                </a:lnTo>
                <a:lnTo>
                  <a:pt x="109994" y="3974"/>
                </a:lnTo>
                <a:lnTo>
                  <a:pt x="87813" y="0"/>
                </a:lnTo>
                <a:lnTo>
                  <a:pt x="84490" y="0"/>
                </a:lnTo>
                <a:lnTo>
                  <a:pt x="81166" y="0"/>
                </a:lnTo>
                <a:lnTo>
                  <a:pt x="52920" y="6209"/>
                </a:lnTo>
                <a:lnTo>
                  <a:pt x="50012" y="7451"/>
                </a:lnTo>
                <a:lnTo>
                  <a:pt x="46938" y="8693"/>
                </a:lnTo>
                <a:lnTo>
                  <a:pt x="44197" y="10349"/>
                </a:lnTo>
                <a:lnTo>
                  <a:pt x="41289" y="12004"/>
                </a:lnTo>
                <a:lnTo>
                  <a:pt x="38381" y="13660"/>
                </a:lnTo>
                <a:lnTo>
                  <a:pt x="35889" y="15316"/>
                </a:lnTo>
                <a:lnTo>
                  <a:pt x="33231" y="17220"/>
                </a:lnTo>
                <a:lnTo>
                  <a:pt x="30738" y="19290"/>
                </a:lnTo>
                <a:lnTo>
                  <a:pt x="28246" y="21360"/>
                </a:lnTo>
                <a:lnTo>
                  <a:pt x="25754" y="23595"/>
                </a:lnTo>
                <a:lnTo>
                  <a:pt x="23677" y="25913"/>
                </a:lnTo>
                <a:lnTo>
                  <a:pt x="21600" y="28397"/>
                </a:lnTo>
                <a:lnTo>
                  <a:pt x="19357" y="30881"/>
                </a:lnTo>
                <a:lnTo>
                  <a:pt x="17446" y="33365"/>
                </a:lnTo>
                <a:lnTo>
                  <a:pt x="15369" y="36014"/>
                </a:lnTo>
                <a:lnTo>
                  <a:pt x="13541" y="38746"/>
                </a:lnTo>
                <a:lnTo>
                  <a:pt x="11880" y="41396"/>
                </a:lnTo>
                <a:lnTo>
                  <a:pt x="10384" y="44293"/>
                </a:lnTo>
                <a:lnTo>
                  <a:pt x="8972" y="47191"/>
                </a:lnTo>
                <a:lnTo>
                  <a:pt x="7310" y="49923"/>
                </a:lnTo>
                <a:lnTo>
                  <a:pt x="6230" y="52987"/>
                </a:lnTo>
                <a:lnTo>
                  <a:pt x="4984" y="56133"/>
                </a:lnTo>
                <a:lnTo>
                  <a:pt x="3987" y="59030"/>
                </a:lnTo>
                <a:lnTo>
                  <a:pt x="2907" y="62342"/>
                </a:lnTo>
                <a:lnTo>
                  <a:pt x="2326" y="65405"/>
                </a:lnTo>
                <a:lnTo>
                  <a:pt x="1495" y="68551"/>
                </a:lnTo>
                <a:lnTo>
                  <a:pt x="830" y="71615"/>
                </a:lnTo>
                <a:lnTo>
                  <a:pt x="664" y="74926"/>
                </a:lnTo>
                <a:lnTo>
                  <a:pt x="249" y="78073"/>
                </a:lnTo>
                <a:lnTo>
                  <a:pt x="249" y="81384"/>
                </a:lnTo>
                <a:lnTo>
                  <a:pt x="0" y="84696"/>
                </a:lnTo>
                <a:lnTo>
                  <a:pt x="249" y="88008"/>
                </a:lnTo>
                <a:lnTo>
                  <a:pt x="249" y="91071"/>
                </a:lnTo>
                <a:lnTo>
                  <a:pt x="664" y="94383"/>
                </a:lnTo>
                <a:lnTo>
                  <a:pt x="830" y="97529"/>
                </a:lnTo>
                <a:lnTo>
                  <a:pt x="1495" y="100840"/>
                </a:lnTo>
                <a:lnTo>
                  <a:pt x="2326" y="103904"/>
                </a:lnTo>
                <a:lnTo>
                  <a:pt x="2907" y="107050"/>
                </a:lnTo>
                <a:lnTo>
                  <a:pt x="3987" y="110362"/>
                </a:lnTo>
                <a:lnTo>
                  <a:pt x="4984" y="113259"/>
                </a:lnTo>
                <a:lnTo>
                  <a:pt x="6230" y="116323"/>
                </a:lnTo>
                <a:lnTo>
                  <a:pt x="7310" y="119220"/>
                </a:lnTo>
                <a:lnTo>
                  <a:pt x="8972" y="122118"/>
                </a:lnTo>
                <a:lnTo>
                  <a:pt x="10384" y="125264"/>
                </a:lnTo>
                <a:lnTo>
                  <a:pt x="11880" y="127748"/>
                </a:lnTo>
                <a:lnTo>
                  <a:pt x="13541" y="130646"/>
                </a:lnTo>
                <a:lnTo>
                  <a:pt x="15369" y="133378"/>
                </a:lnTo>
                <a:lnTo>
                  <a:pt x="17446" y="136027"/>
                </a:lnTo>
                <a:lnTo>
                  <a:pt x="19357" y="138511"/>
                </a:lnTo>
                <a:lnTo>
                  <a:pt x="21600" y="140995"/>
                </a:lnTo>
                <a:lnTo>
                  <a:pt x="23677" y="143313"/>
                </a:lnTo>
                <a:lnTo>
                  <a:pt x="25754" y="145548"/>
                </a:lnTo>
                <a:lnTo>
                  <a:pt x="28246" y="147866"/>
                </a:lnTo>
                <a:lnTo>
                  <a:pt x="30738" y="149936"/>
                </a:lnTo>
                <a:lnTo>
                  <a:pt x="33231" y="152006"/>
                </a:lnTo>
                <a:lnTo>
                  <a:pt x="35889" y="153828"/>
                </a:lnTo>
                <a:lnTo>
                  <a:pt x="38381" y="155732"/>
                </a:lnTo>
                <a:lnTo>
                  <a:pt x="41289" y="157553"/>
                </a:lnTo>
                <a:lnTo>
                  <a:pt x="44197" y="159043"/>
                </a:lnTo>
                <a:lnTo>
                  <a:pt x="46938" y="160451"/>
                </a:lnTo>
                <a:lnTo>
                  <a:pt x="50012" y="161941"/>
                </a:lnTo>
                <a:lnTo>
                  <a:pt x="52920" y="163183"/>
                </a:lnTo>
                <a:lnTo>
                  <a:pt x="55828" y="164425"/>
                </a:lnTo>
                <a:lnTo>
                  <a:pt x="59151" y="165418"/>
                </a:lnTo>
                <a:lnTo>
                  <a:pt x="81166" y="169144"/>
                </a:lnTo>
                <a:lnTo>
                  <a:pt x="84490" y="169144"/>
                </a:lnTo>
                <a:lnTo>
                  <a:pt x="87813" y="169144"/>
                </a:lnTo>
                <a:lnTo>
                  <a:pt x="116059" y="163183"/>
                </a:lnTo>
                <a:lnTo>
                  <a:pt x="119133" y="161941"/>
                </a:lnTo>
                <a:lnTo>
                  <a:pt x="122041" y="160451"/>
                </a:lnTo>
                <a:lnTo>
                  <a:pt x="124782" y="159043"/>
                </a:lnTo>
                <a:lnTo>
                  <a:pt x="127690" y="157553"/>
                </a:lnTo>
                <a:lnTo>
                  <a:pt x="130349" y="155732"/>
                </a:lnTo>
                <a:lnTo>
                  <a:pt x="133090" y="153828"/>
                </a:lnTo>
                <a:lnTo>
                  <a:pt x="135749" y="152006"/>
                </a:lnTo>
                <a:lnTo>
                  <a:pt x="138241" y="149936"/>
                </a:lnTo>
                <a:lnTo>
                  <a:pt x="140733" y="147866"/>
                </a:lnTo>
                <a:lnTo>
                  <a:pt x="143059" y="145548"/>
                </a:lnTo>
                <a:lnTo>
                  <a:pt x="145303" y="143313"/>
                </a:lnTo>
                <a:lnTo>
                  <a:pt x="147629" y="140995"/>
                </a:lnTo>
                <a:lnTo>
                  <a:pt x="149706" y="138511"/>
                </a:lnTo>
                <a:lnTo>
                  <a:pt x="151533" y="136027"/>
                </a:lnTo>
                <a:lnTo>
                  <a:pt x="153610" y="133378"/>
                </a:lnTo>
                <a:lnTo>
                  <a:pt x="155438" y="130646"/>
                </a:lnTo>
                <a:lnTo>
                  <a:pt x="157100" y="127748"/>
                </a:lnTo>
                <a:lnTo>
                  <a:pt x="158761" y="125264"/>
                </a:lnTo>
                <a:lnTo>
                  <a:pt x="160257" y="122118"/>
                </a:lnTo>
                <a:lnTo>
                  <a:pt x="161669" y="119220"/>
                </a:lnTo>
                <a:lnTo>
                  <a:pt x="162915" y="116323"/>
                </a:lnTo>
                <a:lnTo>
                  <a:pt x="163995" y="113259"/>
                </a:lnTo>
                <a:lnTo>
                  <a:pt x="164992" y="110362"/>
                </a:lnTo>
                <a:lnTo>
                  <a:pt x="165823" y="107050"/>
                </a:lnTo>
                <a:lnTo>
                  <a:pt x="166654" y="103904"/>
                </a:lnTo>
                <a:lnTo>
                  <a:pt x="167484" y="100840"/>
                </a:lnTo>
                <a:lnTo>
                  <a:pt x="168149" y="97529"/>
                </a:lnTo>
                <a:lnTo>
                  <a:pt x="168315" y="94383"/>
                </a:lnTo>
                <a:lnTo>
                  <a:pt x="168730" y="91071"/>
                </a:lnTo>
                <a:lnTo>
                  <a:pt x="168980" y="88008"/>
                </a:lnTo>
                <a:lnTo>
                  <a:pt x="168980" y="846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362245" y="2227184"/>
            <a:ext cx="106045" cy="201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50" spc="5" dirty="0">
                <a:latin typeface="Tahoma"/>
                <a:cs typeface="Tahoma"/>
              </a:rPr>
              <a:t>6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565269" y="2423997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4">
                <a:moveTo>
                  <a:pt x="0" y="0"/>
                </a:moveTo>
                <a:lnTo>
                  <a:pt x="0" y="13213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332244" y="2254272"/>
            <a:ext cx="170058" cy="3018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144375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998830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82757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69">
                <a:moveTo>
                  <a:pt x="0" y="0"/>
                </a:moveTo>
                <a:lnTo>
                  <a:pt x="31835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642260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69">
                <a:moveTo>
                  <a:pt x="31818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140221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381" y="0"/>
                </a:moveTo>
                <a:lnTo>
                  <a:pt x="0" y="6424"/>
                </a:lnTo>
                <a:lnTo>
                  <a:pt x="38381" y="12841"/>
                </a:lnTo>
                <a:lnTo>
                  <a:pt x="3838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144375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381" y="0"/>
                </a:moveTo>
                <a:lnTo>
                  <a:pt x="38381" y="12832"/>
                </a:lnTo>
                <a:lnTo>
                  <a:pt x="0" y="6416"/>
                </a:lnTo>
                <a:lnTo>
                  <a:pt x="3838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956294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41"/>
                </a:lnTo>
                <a:lnTo>
                  <a:pt x="38381" y="64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960448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381" y="641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520468" y="4980225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25504" y="25880"/>
                </a:moveTo>
                <a:lnTo>
                  <a:pt x="0" y="25880"/>
                </a:lnTo>
                <a:lnTo>
                  <a:pt x="19274" y="0"/>
                </a:lnTo>
                <a:lnTo>
                  <a:pt x="19274" y="38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558684" y="5012522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71478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480" y="0"/>
                </a:lnTo>
                <a:lnTo>
                  <a:pt x="12877" y="0"/>
                </a:lnTo>
                <a:lnTo>
                  <a:pt x="19357" y="6416"/>
                </a:lnTo>
                <a:lnTo>
                  <a:pt x="19357" y="32297"/>
                </a:lnTo>
                <a:lnTo>
                  <a:pt x="12877" y="38713"/>
                </a:lnTo>
                <a:lnTo>
                  <a:pt x="6480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603712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396" y="0"/>
                </a:lnTo>
                <a:lnTo>
                  <a:pt x="12877" y="0"/>
                </a:lnTo>
                <a:lnTo>
                  <a:pt x="19274" y="6416"/>
                </a:lnTo>
                <a:lnTo>
                  <a:pt x="19274" y="32297"/>
                </a:lnTo>
                <a:lnTo>
                  <a:pt x="12877" y="38713"/>
                </a:lnTo>
                <a:lnTo>
                  <a:pt x="6396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998830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853534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037461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0" y="0"/>
                </a:moveTo>
                <a:lnTo>
                  <a:pt x="3181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496798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31818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994676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631" y="0"/>
                </a:moveTo>
                <a:lnTo>
                  <a:pt x="0" y="6424"/>
                </a:lnTo>
                <a:lnTo>
                  <a:pt x="38631" y="12841"/>
                </a:lnTo>
                <a:lnTo>
                  <a:pt x="386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998830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631" y="0"/>
                </a:moveTo>
                <a:lnTo>
                  <a:pt x="38631" y="12832"/>
                </a:lnTo>
                <a:lnTo>
                  <a:pt x="0" y="6416"/>
                </a:lnTo>
                <a:lnTo>
                  <a:pt x="3863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810832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41"/>
                </a:lnTo>
                <a:lnTo>
                  <a:pt x="38631" y="64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814986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548" y="641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374923" y="4980225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25587" y="25880"/>
                </a:moveTo>
                <a:lnTo>
                  <a:pt x="0" y="25880"/>
                </a:lnTo>
                <a:lnTo>
                  <a:pt x="19107" y="0"/>
                </a:lnTo>
                <a:lnTo>
                  <a:pt x="19107" y="38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413388" y="5012522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426182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480" y="0"/>
                </a:lnTo>
                <a:lnTo>
                  <a:pt x="12877" y="0"/>
                </a:lnTo>
                <a:lnTo>
                  <a:pt x="19357" y="6416"/>
                </a:lnTo>
                <a:lnTo>
                  <a:pt x="19357" y="32297"/>
                </a:lnTo>
                <a:lnTo>
                  <a:pt x="12877" y="38713"/>
                </a:lnTo>
                <a:lnTo>
                  <a:pt x="6480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458167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480" y="0"/>
                </a:lnTo>
                <a:lnTo>
                  <a:pt x="12877" y="0"/>
                </a:lnTo>
                <a:lnTo>
                  <a:pt x="19357" y="6416"/>
                </a:lnTo>
                <a:lnTo>
                  <a:pt x="19357" y="32297"/>
                </a:lnTo>
                <a:lnTo>
                  <a:pt x="12877" y="38713"/>
                </a:lnTo>
                <a:lnTo>
                  <a:pt x="6480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853534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708072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91999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0" y="0"/>
                </a:moveTo>
                <a:lnTo>
                  <a:pt x="31835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351253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31843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49463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381" y="0"/>
                </a:moveTo>
                <a:lnTo>
                  <a:pt x="0" y="6424"/>
                </a:lnTo>
                <a:lnTo>
                  <a:pt x="38381" y="12841"/>
                </a:lnTo>
                <a:lnTo>
                  <a:pt x="3838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853534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465" y="0"/>
                </a:moveTo>
                <a:lnTo>
                  <a:pt x="38465" y="12832"/>
                </a:lnTo>
                <a:lnTo>
                  <a:pt x="0" y="6416"/>
                </a:lnTo>
                <a:lnTo>
                  <a:pt x="3846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665536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41"/>
                </a:lnTo>
                <a:lnTo>
                  <a:pt x="38381" y="64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669690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381" y="641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229461" y="4980225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25754" y="25880"/>
                </a:moveTo>
                <a:lnTo>
                  <a:pt x="0" y="25880"/>
                </a:lnTo>
                <a:lnTo>
                  <a:pt x="19274" y="0"/>
                </a:lnTo>
                <a:lnTo>
                  <a:pt x="19274" y="38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267843" y="5012522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280720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396" y="0"/>
                </a:lnTo>
                <a:lnTo>
                  <a:pt x="12877" y="0"/>
                </a:lnTo>
                <a:lnTo>
                  <a:pt x="19274" y="6416"/>
                </a:lnTo>
                <a:lnTo>
                  <a:pt x="19274" y="32297"/>
                </a:lnTo>
                <a:lnTo>
                  <a:pt x="12877" y="38713"/>
                </a:lnTo>
                <a:lnTo>
                  <a:pt x="6396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312872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480" y="0"/>
                </a:lnTo>
                <a:lnTo>
                  <a:pt x="12877" y="0"/>
                </a:lnTo>
                <a:lnTo>
                  <a:pt x="19357" y="6416"/>
                </a:lnTo>
                <a:lnTo>
                  <a:pt x="19357" y="32297"/>
                </a:lnTo>
                <a:lnTo>
                  <a:pt x="12877" y="38713"/>
                </a:lnTo>
                <a:lnTo>
                  <a:pt x="6480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708072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562777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746704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0" y="0"/>
                </a:moveTo>
                <a:lnTo>
                  <a:pt x="3181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205791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31835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703919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631" y="0"/>
                </a:moveTo>
                <a:lnTo>
                  <a:pt x="0" y="6424"/>
                </a:lnTo>
                <a:lnTo>
                  <a:pt x="38631" y="12841"/>
                </a:lnTo>
                <a:lnTo>
                  <a:pt x="386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708072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631" y="0"/>
                </a:moveTo>
                <a:lnTo>
                  <a:pt x="38631" y="12832"/>
                </a:lnTo>
                <a:lnTo>
                  <a:pt x="0" y="6416"/>
                </a:lnTo>
                <a:lnTo>
                  <a:pt x="3863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519992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41"/>
                </a:lnTo>
                <a:lnTo>
                  <a:pt x="38631" y="64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524146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631" y="641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083916" y="4980225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25754" y="25880"/>
                </a:moveTo>
                <a:lnTo>
                  <a:pt x="0" y="25880"/>
                </a:lnTo>
                <a:lnTo>
                  <a:pt x="19357" y="0"/>
                </a:lnTo>
                <a:lnTo>
                  <a:pt x="19357" y="38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122547" y="5012522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135424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396" y="0"/>
                </a:lnTo>
                <a:lnTo>
                  <a:pt x="12877" y="0"/>
                </a:lnTo>
                <a:lnTo>
                  <a:pt x="19274" y="6416"/>
                </a:lnTo>
                <a:lnTo>
                  <a:pt x="19274" y="32297"/>
                </a:lnTo>
                <a:lnTo>
                  <a:pt x="12877" y="38713"/>
                </a:lnTo>
                <a:lnTo>
                  <a:pt x="6396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167576" y="4980225"/>
            <a:ext cx="19050" cy="38735"/>
          </a:xfrm>
          <a:custGeom>
            <a:avLst/>
            <a:gdLst/>
            <a:ahLst/>
            <a:cxnLst/>
            <a:rect l="l" t="t" r="r" b="b"/>
            <a:pathLst>
              <a:path w="19050" h="38735">
                <a:moveTo>
                  <a:pt x="6230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230" y="0"/>
                </a:lnTo>
                <a:lnTo>
                  <a:pt x="12710" y="0"/>
                </a:lnTo>
                <a:lnTo>
                  <a:pt x="18941" y="6416"/>
                </a:lnTo>
                <a:lnTo>
                  <a:pt x="18941" y="32297"/>
                </a:lnTo>
                <a:lnTo>
                  <a:pt x="12710" y="38713"/>
                </a:lnTo>
                <a:lnTo>
                  <a:pt x="6230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562777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417315" y="4991195"/>
            <a:ext cx="0" cy="46990"/>
          </a:xfrm>
          <a:custGeom>
            <a:avLst/>
            <a:gdLst/>
            <a:ahLst/>
            <a:cxnLst/>
            <a:rect l="l" t="t" r="r" b="b"/>
            <a:pathLst>
              <a:path h="46989">
                <a:moveTo>
                  <a:pt x="0" y="0"/>
                </a:moveTo>
                <a:lnTo>
                  <a:pt x="0" y="4679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600993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0" y="0"/>
                </a:moveTo>
                <a:lnTo>
                  <a:pt x="31835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6060495" y="4999689"/>
            <a:ext cx="318770" cy="0"/>
          </a:xfrm>
          <a:custGeom>
            <a:avLst/>
            <a:gdLst/>
            <a:ahLst/>
            <a:cxnLst/>
            <a:rect l="l" t="t" r="r" b="b"/>
            <a:pathLst>
              <a:path w="318770">
                <a:moveTo>
                  <a:pt x="31835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558623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215" y="0"/>
                </a:moveTo>
                <a:lnTo>
                  <a:pt x="0" y="6424"/>
                </a:lnTo>
                <a:lnTo>
                  <a:pt x="38215" y="12841"/>
                </a:lnTo>
                <a:lnTo>
                  <a:pt x="382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562777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215" y="0"/>
                </a:moveTo>
                <a:lnTo>
                  <a:pt x="38215" y="12832"/>
                </a:lnTo>
                <a:lnTo>
                  <a:pt x="0" y="6416"/>
                </a:lnTo>
                <a:lnTo>
                  <a:pt x="382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374696" y="4989125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41"/>
                </a:lnTo>
                <a:lnTo>
                  <a:pt x="38465" y="64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378850" y="4993273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465" y="641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938620" y="4980225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25754" y="25880"/>
                </a:moveTo>
                <a:lnTo>
                  <a:pt x="0" y="25880"/>
                </a:lnTo>
                <a:lnTo>
                  <a:pt x="19357" y="0"/>
                </a:lnTo>
                <a:lnTo>
                  <a:pt x="19357" y="3871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977252" y="5012522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989963" y="4980225"/>
            <a:ext cx="19050" cy="38735"/>
          </a:xfrm>
          <a:custGeom>
            <a:avLst/>
            <a:gdLst/>
            <a:ahLst/>
            <a:cxnLst/>
            <a:rect l="l" t="t" r="r" b="b"/>
            <a:pathLst>
              <a:path w="19050" h="38735">
                <a:moveTo>
                  <a:pt x="6396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396" y="0"/>
                </a:lnTo>
                <a:lnTo>
                  <a:pt x="12793" y="0"/>
                </a:lnTo>
                <a:lnTo>
                  <a:pt x="19024" y="6416"/>
                </a:lnTo>
                <a:lnTo>
                  <a:pt x="19024" y="32297"/>
                </a:lnTo>
                <a:lnTo>
                  <a:pt x="12793" y="38713"/>
                </a:lnTo>
                <a:lnTo>
                  <a:pt x="6396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021864" y="498022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713"/>
                </a:moveTo>
                <a:lnTo>
                  <a:pt x="0" y="32297"/>
                </a:lnTo>
                <a:lnTo>
                  <a:pt x="0" y="6416"/>
                </a:lnTo>
                <a:lnTo>
                  <a:pt x="6480" y="0"/>
                </a:lnTo>
                <a:lnTo>
                  <a:pt x="12877" y="0"/>
                </a:lnTo>
                <a:lnTo>
                  <a:pt x="19357" y="6416"/>
                </a:lnTo>
                <a:lnTo>
                  <a:pt x="19357" y="32297"/>
                </a:lnTo>
                <a:lnTo>
                  <a:pt x="12877" y="38713"/>
                </a:lnTo>
                <a:lnTo>
                  <a:pt x="6480" y="3871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946567" y="2731074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946567" y="3373045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984949" y="2769324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984949" y="3122516"/>
            <a:ext cx="0" cy="212090"/>
          </a:xfrm>
          <a:custGeom>
            <a:avLst/>
            <a:gdLst/>
            <a:ahLst/>
            <a:cxnLst/>
            <a:rect l="l" t="t" r="r" b="b"/>
            <a:pathLst>
              <a:path h="212089">
                <a:moveTo>
                  <a:pt x="0" y="2120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974398" y="272693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250"/>
                </a:lnTo>
                <a:lnTo>
                  <a:pt x="12877" y="38250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978552" y="273107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250"/>
                </a:moveTo>
                <a:lnTo>
                  <a:pt x="0" y="38250"/>
                </a:lnTo>
                <a:lnTo>
                  <a:pt x="6396" y="0"/>
                </a:lnTo>
                <a:lnTo>
                  <a:pt x="12877" y="382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974398" y="3330407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498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978552" y="3334547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498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946567" y="3373045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946567" y="4229282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984949" y="3411544"/>
            <a:ext cx="0" cy="319405"/>
          </a:xfrm>
          <a:custGeom>
            <a:avLst/>
            <a:gdLst/>
            <a:ahLst/>
            <a:cxnLst/>
            <a:rect l="l" t="t" r="r" b="b"/>
            <a:pathLst>
              <a:path h="319404">
                <a:moveTo>
                  <a:pt x="0" y="0"/>
                </a:moveTo>
                <a:lnTo>
                  <a:pt x="0" y="31883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984949" y="3871786"/>
            <a:ext cx="0" cy="319405"/>
          </a:xfrm>
          <a:custGeom>
            <a:avLst/>
            <a:gdLst/>
            <a:ahLst/>
            <a:cxnLst/>
            <a:rect l="l" t="t" r="r" b="b"/>
            <a:pathLst>
              <a:path h="319404">
                <a:moveTo>
                  <a:pt x="0" y="31883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974398" y="3368905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498"/>
                </a:lnTo>
                <a:lnTo>
                  <a:pt x="12877" y="38498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978552" y="3373045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498"/>
                </a:moveTo>
                <a:lnTo>
                  <a:pt x="0" y="38498"/>
                </a:lnTo>
                <a:lnTo>
                  <a:pt x="6396" y="0"/>
                </a:lnTo>
                <a:lnTo>
                  <a:pt x="12877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974398" y="4186479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663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978552" y="4190619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663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946567" y="4229282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1946567" y="4871328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984949" y="4267864"/>
            <a:ext cx="0" cy="212090"/>
          </a:xfrm>
          <a:custGeom>
            <a:avLst/>
            <a:gdLst/>
            <a:ahLst/>
            <a:cxnLst/>
            <a:rect l="l" t="t" r="r" b="b"/>
            <a:pathLst>
              <a:path h="212089">
                <a:moveTo>
                  <a:pt x="0" y="0"/>
                </a:moveTo>
                <a:lnTo>
                  <a:pt x="0" y="21175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1984949" y="4620816"/>
            <a:ext cx="0" cy="212090"/>
          </a:xfrm>
          <a:custGeom>
            <a:avLst/>
            <a:gdLst/>
            <a:ahLst/>
            <a:cxnLst/>
            <a:rect l="l" t="t" r="r" b="b"/>
            <a:pathLst>
              <a:path h="212089">
                <a:moveTo>
                  <a:pt x="0" y="21200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974398" y="4225143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581"/>
                </a:lnTo>
                <a:lnTo>
                  <a:pt x="12877" y="38581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978552" y="422928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581"/>
                </a:moveTo>
                <a:lnTo>
                  <a:pt x="0" y="38581"/>
                </a:lnTo>
                <a:lnTo>
                  <a:pt x="6396" y="0"/>
                </a:lnTo>
                <a:lnTo>
                  <a:pt x="12877" y="3858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1974398" y="482868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1978552" y="483282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1812728" y="2731074"/>
            <a:ext cx="159385" cy="0"/>
          </a:xfrm>
          <a:custGeom>
            <a:avLst/>
            <a:gdLst/>
            <a:ahLst/>
            <a:cxnLst/>
            <a:rect l="l" t="t" r="r" b="b"/>
            <a:pathLst>
              <a:path w="159385">
                <a:moveTo>
                  <a:pt x="1587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1812728" y="4871328"/>
            <a:ext cx="159385" cy="0"/>
          </a:xfrm>
          <a:custGeom>
            <a:avLst/>
            <a:gdLst/>
            <a:ahLst/>
            <a:cxnLst/>
            <a:rect l="l" t="t" r="r" b="b"/>
            <a:pathLst>
              <a:path w="159385">
                <a:moveTo>
                  <a:pt x="1587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851277" y="2769324"/>
            <a:ext cx="0" cy="951865"/>
          </a:xfrm>
          <a:custGeom>
            <a:avLst/>
            <a:gdLst/>
            <a:ahLst/>
            <a:cxnLst/>
            <a:rect l="l" t="t" r="r" b="b"/>
            <a:pathLst>
              <a:path h="951864">
                <a:moveTo>
                  <a:pt x="0" y="0"/>
                </a:moveTo>
                <a:lnTo>
                  <a:pt x="0" y="9515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851277" y="3881472"/>
            <a:ext cx="0" cy="951865"/>
          </a:xfrm>
          <a:custGeom>
            <a:avLst/>
            <a:gdLst/>
            <a:ahLst/>
            <a:cxnLst/>
            <a:rect l="l" t="t" r="r" b="b"/>
            <a:pathLst>
              <a:path h="951864">
                <a:moveTo>
                  <a:pt x="0" y="95134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840726" y="272693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250"/>
                </a:lnTo>
                <a:lnTo>
                  <a:pt x="12877" y="38250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844880" y="273107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250"/>
                </a:moveTo>
                <a:lnTo>
                  <a:pt x="0" y="38250"/>
                </a:lnTo>
                <a:lnTo>
                  <a:pt x="6396" y="0"/>
                </a:lnTo>
                <a:lnTo>
                  <a:pt x="12877" y="382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840726" y="482868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844880" y="483282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946567" y="2731074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946567" y="3373045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984949" y="2769324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984949" y="3122516"/>
            <a:ext cx="0" cy="212090"/>
          </a:xfrm>
          <a:custGeom>
            <a:avLst/>
            <a:gdLst/>
            <a:ahLst/>
            <a:cxnLst/>
            <a:rect l="l" t="t" r="r" b="b"/>
            <a:pathLst>
              <a:path h="212089">
                <a:moveTo>
                  <a:pt x="0" y="2120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974398" y="272693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250"/>
                </a:lnTo>
                <a:lnTo>
                  <a:pt x="12877" y="38250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978552" y="273107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250"/>
                </a:moveTo>
                <a:lnTo>
                  <a:pt x="0" y="38250"/>
                </a:lnTo>
                <a:lnTo>
                  <a:pt x="6396" y="0"/>
                </a:lnTo>
                <a:lnTo>
                  <a:pt x="12877" y="382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974398" y="3330407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498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978552" y="3334547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498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946567" y="3373045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946567" y="4229282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984949" y="3411544"/>
            <a:ext cx="0" cy="319405"/>
          </a:xfrm>
          <a:custGeom>
            <a:avLst/>
            <a:gdLst/>
            <a:ahLst/>
            <a:cxnLst/>
            <a:rect l="l" t="t" r="r" b="b"/>
            <a:pathLst>
              <a:path h="319404">
                <a:moveTo>
                  <a:pt x="0" y="0"/>
                </a:moveTo>
                <a:lnTo>
                  <a:pt x="0" y="31883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984949" y="3871786"/>
            <a:ext cx="0" cy="319405"/>
          </a:xfrm>
          <a:custGeom>
            <a:avLst/>
            <a:gdLst/>
            <a:ahLst/>
            <a:cxnLst/>
            <a:rect l="l" t="t" r="r" b="b"/>
            <a:pathLst>
              <a:path h="319404">
                <a:moveTo>
                  <a:pt x="0" y="31883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974398" y="3368905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498"/>
                </a:lnTo>
                <a:lnTo>
                  <a:pt x="12877" y="38498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978552" y="3373045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498"/>
                </a:moveTo>
                <a:lnTo>
                  <a:pt x="0" y="38498"/>
                </a:lnTo>
                <a:lnTo>
                  <a:pt x="6396" y="0"/>
                </a:lnTo>
                <a:lnTo>
                  <a:pt x="12877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74398" y="4186479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663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78552" y="4190619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663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46567" y="4229282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946567" y="4871328"/>
            <a:ext cx="92710" cy="0"/>
          </a:xfrm>
          <a:custGeom>
            <a:avLst/>
            <a:gdLst/>
            <a:ahLst/>
            <a:cxnLst/>
            <a:rect l="l" t="t" r="r" b="b"/>
            <a:pathLst>
              <a:path w="92710">
                <a:moveTo>
                  <a:pt x="9213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984949" y="4267864"/>
            <a:ext cx="0" cy="212090"/>
          </a:xfrm>
          <a:custGeom>
            <a:avLst/>
            <a:gdLst/>
            <a:ahLst/>
            <a:cxnLst/>
            <a:rect l="l" t="t" r="r" b="b"/>
            <a:pathLst>
              <a:path h="212089">
                <a:moveTo>
                  <a:pt x="0" y="0"/>
                </a:moveTo>
                <a:lnTo>
                  <a:pt x="0" y="21175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984949" y="4620816"/>
            <a:ext cx="0" cy="212090"/>
          </a:xfrm>
          <a:custGeom>
            <a:avLst/>
            <a:gdLst/>
            <a:ahLst/>
            <a:cxnLst/>
            <a:rect l="l" t="t" r="r" b="b"/>
            <a:pathLst>
              <a:path h="212089">
                <a:moveTo>
                  <a:pt x="0" y="21200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974398" y="4225143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581"/>
                </a:lnTo>
                <a:lnTo>
                  <a:pt x="12877" y="38581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978552" y="422928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581"/>
                </a:moveTo>
                <a:lnTo>
                  <a:pt x="0" y="38581"/>
                </a:lnTo>
                <a:lnTo>
                  <a:pt x="6396" y="0"/>
                </a:lnTo>
                <a:lnTo>
                  <a:pt x="12877" y="3858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974398" y="482868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978552" y="483282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812728" y="2731074"/>
            <a:ext cx="159385" cy="0"/>
          </a:xfrm>
          <a:custGeom>
            <a:avLst/>
            <a:gdLst/>
            <a:ahLst/>
            <a:cxnLst/>
            <a:rect l="l" t="t" r="r" b="b"/>
            <a:pathLst>
              <a:path w="159385">
                <a:moveTo>
                  <a:pt x="1587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812728" y="4871328"/>
            <a:ext cx="159385" cy="0"/>
          </a:xfrm>
          <a:custGeom>
            <a:avLst/>
            <a:gdLst/>
            <a:ahLst/>
            <a:cxnLst/>
            <a:rect l="l" t="t" r="r" b="b"/>
            <a:pathLst>
              <a:path w="159385">
                <a:moveTo>
                  <a:pt x="15876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851277" y="2769324"/>
            <a:ext cx="0" cy="951865"/>
          </a:xfrm>
          <a:custGeom>
            <a:avLst/>
            <a:gdLst/>
            <a:ahLst/>
            <a:cxnLst/>
            <a:rect l="l" t="t" r="r" b="b"/>
            <a:pathLst>
              <a:path h="951864">
                <a:moveTo>
                  <a:pt x="0" y="0"/>
                </a:moveTo>
                <a:lnTo>
                  <a:pt x="0" y="9515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851277" y="3881472"/>
            <a:ext cx="0" cy="951865"/>
          </a:xfrm>
          <a:custGeom>
            <a:avLst/>
            <a:gdLst/>
            <a:ahLst/>
            <a:cxnLst/>
            <a:rect l="l" t="t" r="r" b="b"/>
            <a:pathLst>
              <a:path h="951864">
                <a:moveTo>
                  <a:pt x="0" y="95134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1840726" y="272693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6396" y="0"/>
                </a:moveTo>
                <a:lnTo>
                  <a:pt x="0" y="38250"/>
                </a:lnTo>
                <a:lnTo>
                  <a:pt x="12877" y="38250"/>
                </a:lnTo>
                <a:lnTo>
                  <a:pt x="6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1844880" y="2731074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38250"/>
                </a:moveTo>
                <a:lnTo>
                  <a:pt x="0" y="38250"/>
                </a:lnTo>
                <a:lnTo>
                  <a:pt x="6396" y="0"/>
                </a:lnTo>
                <a:lnTo>
                  <a:pt x="12877" y="382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1840726" y="482868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1844880" y="4832822"/>
            <a:ext cx="13335" cy="38735"/>
          </a:xfrm>
          <a:custGeom>
            <a:avLst/>
            <a:gdLst/>
            <a:ahLst/>
            <a:cxnLst/>
            <a:rect l="l" t="t" r="r" b="b"/>
            <a:pathLst>
              <a:path w="13335" h="38735">
                <a:moveTo>
                  <a:pt x="12877" y="0"/>
                </a:moveTo>
                <a:lnTo>
                  <a:pt x="0" y="0"/>
                </a:lnTo>
                <a:lnTo>
                  <a:pt x="6396" y="38506"/>
                </a:lnTo>
                <a:lnTo>
                  <a:pt x="1287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825772" y="3776740"/>
            <a:ext cx="6350" cy="38735"/>
          </a:xfrm>
          <a:custGeom>
            <a:avLst/>
            <a:gdLst/>
            <a:ahLst/>
            <a:cxnLst/>
            <a:rect l="l" t="t" r="r" b="b"/>
            <a:pathLst>
              <a:path w="6350" h="38735">
                <a:moveTo>
                  <a:pt x="0" y="6457"/>
                </a:moveTo>
                <a:lnTo>
                  <a:pt x="6230" y="0"/>
                </a:lnTo>
                <a:lnTo>
                  <a:pt x="6230" y="3849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1825772" y="3815238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6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1851277" y="3776740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498"/>
                </a:moveTo>
                <a:lnTo>
                  <a:pt x="0" y="32123"/>
                </a:lnTo>
                <a:lnTo>
                  <a:pt x="0" y="6457"/>
                </a:lnTo>
                <a:lnTo>
                  <a:pt x="6480" y="0"/>
                </a:lnTo>
                <a:lnTo>
                  <a:pt x="12710" y="0"/>
                </a:lnTo>
                <a:lnTo>
                  <a:pt x="19107" y="6457"/>
                </a:lnTo>
                <a:lnTo>
                  <a:pt x="19107" y="32123"/>
                </a:lnTo>
                <a:lnTo>
                  <a:pt x="12710" y="38498"/>
                </a:lnTo>
                <a:lnTo>
                  <a:pt x="6480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1923970" y="4539455"/>
            <a:ext cx="26034" cy="19050"/>
          </a:xfrm>
          <a:custGeom>
            <a:avLst/>
            <a:gdLst/>
            <a:ahLst/>
            <a:cxnLst/>
            <a:rect l="l" t="t" r="r" b="b"/>
            <a:pathLst>
              <a:path w="26035" h="19050">
                <a:moveTo>
                  <a:pt x="0" y="6416"/>
                </a:moveTo>
                <a:lnTo>
                  <a:pt x="6396" y="0"/>
                </a:lnTo>
                <a:lnTo>
                  <a:pt x="19274" y="0"/>
                </a:lnTo>
                <a:lnTo>
                  <a:pt x="25504" y="6416"/>
                </a:lnTo>
                <a:lnTo>
                  <a:pt x="25504" y="12832"/>
                </a:lnTo>
                <a:lnTo>
                  <a:pt x="19274" y="19050"/>
                </a:lnTo>
                <a:lnTo>
                  <a:pt x="12877" y="190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923970" y="4558506"/>
            <a:ext cx="26034" cy="19685"/>
          </a:xfrm>
          <a:custGeom>
            <a:avLst/>
            <a:gdLst/>
            <a:ahLst/>
            <a:cxnLst/>
            <a:rect l="l" t="t" r="r" b="b"/>
            <a:pathLst>
              <a:path w="26035" h="19685">
                <a:moveTo>
                  <a:pt x="19274" y="0"/>
                </a:moveTo>
                <a:lnTo>
                  <a:pt x="25504" y="6416"/>
                </a:lnTo>
                <a:lnTo>
                  <a:pt x="25504" y="12832"/>
                </a:lnTo>
                <a:lnTo>
                  <a:pt x="19274" y="19249"/>
                </a:lnTo>
                <a:lnTo>
                  <a:pt x="6396" y="19249"/>
                </a:lnTo>
                <a:lnTo>
                  <a:pt x="0" y="1283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1962352" y="4571339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1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974979" y="453945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299"/>
                </a:moveTo>
                <a:lnTo>
                  <a:pt x="0" y="31883"/>
                </a:lnTo>
                <a:lnTo>
                  <a:pt x="0" y="6416"/>
                </a:lnTo>
                <a:lnTo>
                  <a:pt x="6480" y="0"/>
                </a:lnTo>
                <a:lnTo>
                  <a:pt x="12877" y="0"/>
                </a:lnTo>
                <a:lnTo>
                  <a:pt x="19357" y="6416"/>
                </a:lnTo>
                <a:lnTo>
                  <a:pt x="19357" y="31883"/>
                </a:lnTo>
                <a:lnTo>
                  <a:pt x="12877" y="38299"/>
                </a:lnTo>
                <a:lnTo>
                  <a:pt x="6480" y="3829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007214" y="4539455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299"/>
                </a:moveTo>
                <a:lnTo>
                  <a:pt x="0" y="31883"/>
                </a:lnTo>
                <a:lnTo>
                  <a:pt x="0" y="6416"/>
                </a:lnTo>
                <a:lnTo>
                  <a:pt x="6396" y="0"/>
                </a:lnTo>
                <a:lnTo>
                  <a:pt x="12793" y="0"/>
                </a:lnTo>
                <a:lnTo>
                  <a:pt x="19274" y="6416"/>
                </a:lnTo>
                <a:lnTo>
                  <a:pt x="19274" y="31883"/>
                </a:lnTo>
                <a:lnTo>
                  <a:pt x="12793" y="38299"/>
                </a:lnTo>
                <a:lnTo>
                  <a:pt x="6396" y="3829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1928290" y="3784026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25754" y="25665"/>
                </a:moveTo>
                <a:lnTo>
                  <a:pt x="0" y="25665"/>
                </a:lnTo>
                <a:lnTo>
                  <a:pt x="19357" y="0"/>
                </a:lnTo>
                <a:lnTo>
                  <a:pt x="19357" y="3825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1966672" y="3815901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3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1979549" y="3784026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250"/>
                </a:moveTo>
                <a:lnTo>
                  <a:pt x="0" y="31875"/>
                </a:lnTo>
                <a:lnTo>
                  <a:pt x="0" y="6375"/>
                </a:lnTo>
                <a:lnTo>
                  <a:pt x="6480" y="0"/>
                </a:lnTo>
                <a:lnTo>
                  <a:pt x="12877" y="0"/>
                </a:lnTo>
                <a:lnTo>
                  <a:pt x="19357" y="6375"/>
                </a:lnTo>
                <a:lnTo>
                  <a:pt x="19357" y="31875"/>
                </a:lnTo>
                <a:lnTo>
                  <a:pt x="12877" y="38250"/>
                </a:lnTo>
                <a:lnTo>
                  <a:pt x="6480" y="382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011700" y="3784026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480" y="38250"/>
                </a:moveTo>
                <a:lnTo>
                  <a:pt x="0" y="31875"/>
                </a:lnTo>
                <a:lnTo>
                  <a:pt x="0" y="6375"/>
                </a:lnTo>
                <a:lnTo>
                  <a:pt x="6480" y="0"/>
                </a:lnTo>
                <a:lnTo>
                  <a:pt x="12877" y="0"/>
                </a:lnTo>
                <a:lnTo>
                  <a:pt x="19357" y="6375"/>
                </a:lnTo>
                <a:lnTo>
                  <a:pt x="19357" y="31875"/>
                </a:lnTo>
                <a:lnTo>
                  <a:pt x="12877" y="38250"/>
                </a:lnTo>
                <a:lnTo>
                  <a:pt x="6480" y="3825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1929536" y="3036826"/>
            <a:ext cx="26034" cy="19685"/>
          </a:xfrm>
          <a:custGeom>
            <a:avLst/>
            <a:gdLst/>
            <a:ahLst/>
            <a:cxnLst/>
            <a:rect l="l" t="t" r="r" b="b"/>
            <a:pathLst>
              <a:path w="26035" h="19685">
                <a:moveTo>
                  <a:pt x="0" y="6375"/>
                </a:moveTo>
                <a:lnTo>
                  <a:pt x="6480" y="0"/>
                </a:lnTo>
                <a:lnTo>
                  <a:pt x="19274" y="0"/>
                </a:lnTo>
                <a:lnTo>
                  <a:pt x="25754" y="6375"/>
                </a:lnTo>
                <a:lnTo>
                  <a:pt x="25754" y="12832"/>
                </a:lnTo>
                <a:lnTo>
                  <a:pt x="19274" y="19207"/>
                </a:lnTo>
                <a:lnTo>
                  <a:pt x="12877" y="1920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1929536" y="3056034"/>
            <a:ext cx="26034" cy="19685"/>
          </a:xfrm>
          <a:custGeom>
            <a:avLst/>
            <a:gdLst/>
            <a:ahLst/>
            <a:cxnLst/>
            <a:rect l="l" t="t" r="r" b="b"/>
            <a:pathLst>
              <a:path w="26035" h="19685">
                <a:moveTo>
                  <a:pt x="19274" y="0"/>
                </a:moveTo>
                <a:lnTo>
                  <a:pt x="25754" y="6457"/>
                </a:lnTo>
                <a:lnTo>
                  <a:pt x="25754" y="12915"/>
                </a:lnTo>
                <a:lnTo>
                  <a:pt x="19274" y="19290"/>
                </a:lnTo>
                <a:lnTo>
                  <a:pt x="6480" y="19290"/>
                </a:lnTo>
                <a:lnTo>
                  <a:pt x="0" y="12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968167" y="3068949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3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1981044" y="3036826"/>
            <a:ext cx="19050" cy="38735"/>
          </a:xfrm>
          <a:custGeom>
            <a:avLst/>
            <a:gdLst/>
            <a:ahLst/>
            <a:cxnLst/>
            <a:rect l="l" t="t" r="r" b="b"/>
            <a:pathLst>
              <a:path w="19050" h="38735">
                <a:moveTo>
                  <a:pt x="6396" y="38498"/>
                </a:moveTo>
                <a:lnTo>
                  <a:pt x="0" y="32123"/>
                </a:lnTo>
                <a:lnTo>
                  <a:pt x="0" y="6375"/>
                </a:lnTo>
                <a:lnTo>
                  <a:pt x="6396" y="0"/>
                </a:lnTo>
                <a:lnTo>
                  <a:pt x="12627" y="0"/>
                </a:lnTo>
                <a:lnTo>
                  <a:pt x="18858" y="6375"/>
                </a:lnTo>
                <a:lnTo>
                  <a:pt x="18858" y="32123"/>
                </a:lnTo>
                <a:lnTo>
                  <a:pt x="12627" y="38498"/>
                </a:lnTo>
                <a:lnTo>
                  <a:pt x="6396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2012780" y="3036826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498"/>
                </a:moveTo>
                <a:lnTo>
                  <a:pt x="0" y="32123"/>
                </a:lnTo>
                <a:lnTo>
                  <a:pt x="0" y="6375"/>
                </a:lnTo>
                <a:lnTo>
                  <a:pt x="6396" y="0"/>
                </a:lnTo>
                <a:lnTo>
                  <a:pt x="12877" y="0"/>
                </a:lnTo>
                <a:lnTo>
                  <a:pt x="19274" y="6375"/>
                </a:lnTo>
                <a:lnTo>
                  <a:pt x="19274" y="32123"/>
                </a:lnTo>
                <a:lnTo>
                  <a:pt x="12877" y="38498"/>
                </a:lnTo>
                <a:lnTo>
                  <a:pt x="6396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2144375" y="2621705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0"/>
                </a:moveTo>
                <a:lnTo>
                  <a:pt x="0" y="372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571478" y="2621705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0"/>
                </a:moveTo>
                <a:lnTo>
                  <a:pt x="0" y="372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2182757" y="2620463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484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2428501" y="2620463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10484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2140221" y="2609949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381" y="0"/>
                </a:moveTo>
                <a:lnTo>
                  <a:pt x="0" y="6375"/>
                </a:lnTo>
                <a:lnTo>
                  <a:pt x="38381" y="12832"/>
                </a:lnTo>
                <a:lnTo>
                  <a:pt x="3838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2144375" y="2614088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38381" y="0"/>
                </a:moveTo>
                <a:lnTo>
                  <a:pt x="38381" y="12832"/>
                </a:lnTo>
                <a:lnTo>
                  <a:pt x="0" y="6375"/>
                </a:lnTo>
                <a:lnTo>
                  <a:pt x="3838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529191" y="2609949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132" y="637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533345" y="2614088"/>
            <a:ext cx="38735" cy="13335"/>
          </a:xfrm>
          <a:custGeom>
            <a:avLst/>
            <a:gdLst/>
            <a:ahLst/>
            <a:cxnLst/>
            <a:rect l="l" t="t" r="r" b="b"/>
            <a:pathLst>
              <a:path w="38735" h="13335">
                <a:moveTo>
                  <a:pt x="0" y="0"/>
                </a:moveTo>
                <a:lnTo>
                  <a:pt x="0" y="12832"/>
                </a:lnTo>
                <a:lnTo>
                  <a:pt x="38132" y="637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2306709" y="2601256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5" h="38735">
                <a:moveTo>
                  <a:pt x="0" y="6375"/>
                </a:moveTo>
                <a:lnTo>
                  <a:pt x="6396" y="0"/>
                </a:lnTo>
                <a:lnTo>
                  <a:pt x="19274" y="0"/>
                </a:lnTo>
                <a:lnTo>
                  <a:pt x="25671" y="6375"/>
                </a:lnTo>
                <a:lnTo>
                  <a:pt x="25671" y="12832"/>
                </a:lnTo>
                <a:lnTo>
                  <a:pt x="19274" y="19207"/>
                </a:lnTo>
                <a:lnTo>
                  <a:pt x="6396" y="19207"/>
                </a:lnTo>
                <a:lnTo>
                  <a:pt x="0" y="25665"/>
                </a:lnTo>
                <a:lnTo>
                  <a:pt x="0" y="38498"/>
                </a:lnTo>
                <a:lnTo>
                  <a:pt x="25671" y="3849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2345257" y="2633296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645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2144375" y="260829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2571478" y="2608293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24" y="-579"/>
                </a:moveTo>
                <a:lnTo>
                  <a:pt x="124" y="5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2571478" y="2620463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124" y="-579"/>
                </a:moveTo>
                <a:lnTo>
                  <a:pt x="124" y="5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2357968" y="2601256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498"/>
                </a:moveTo>
                <a:lnTo>
                  <a:pt x="0" y="32040"/>
                </a:lnTo>
                <a:lnTo>
                  <a:pt x="0" y="6375"/>
                </a:lnTo>
                <a:lnTo>
                  <a:pt x="6396" y="0"/>
                </a:lnTo>
                <a:lnTo>
                  <a:pt x="12877" y="0"/>
                </a:lnTo>
                <a:lnTo>
                  <a:pt x="19274" y="6375"/>
                </a:lnTo>
                <a:lnTo>
                  <a:pt x="19274" y="32040"/>
                </a:lnTo>
                <a:lnTo>
                  <a:pt x="12877" y="38498"/>
                </a:lnTo>
                <a:lnTo>
                  <a:pt x="6396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2390119" y="2601256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6396" y="38498"/>
                </a:moveTo>
                <a:lnTo>
                  <a:pt x="0" y="32040"/>
                </a:lnTo>
                <a:lnTo>
                  <a:pt x="0" y="6375"/>
                </a:lnTo>
                <a:lnTo>
                  <a:pt x="6396" y="0"/>
                </a:lnTo>
                <a:lnTo>
                  <a:pt x="12877" y="0"/>
                </a:lnTo>
                <a:lnTo>
                  <a:pt x="19107" y="6375"/>
                </a:lnTo>
                <a:lnTo>
                  <a:pt x="19107" y="32040"/>
                </a:lnTo>
                <a:lnTo>
                  <a:pt x="12877" y="38498"/>
                </a:lnTo>
                <a:lnTo>
                  <a:pt x="6396" y="384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708072" y="273107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0" y="0"/>
                </a:moveTo>
                <a:lnTo>
                  <a:pt x="427352" y="42811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708072" y="3373045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0" y="428118"/>
                </a:moveTo>
                <a:lnTo>
                  <a:pt x="42735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135424" y="3159193"/>
            <a:ext cx="0" cy="213995"/>
          </a:xfrm>
          <a:custGeom>
            <a:avLst/>
            <a:gdLst/>
            <a:ahLst/>
            <a:cxnLst/>
            <a:rect l="l" t="t" r="r" b="b"/>
            <a:pathLst>
              <a:path h="213995">
                <a:moveTo>
                  <a:pt x="0" y="2138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80720" y="273107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427352" y="0"/>
                </a:moveTo>
                <a:lnTo>
                  <a:pt x="0" y="42811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280720" y="3373045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427352" y="42811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280720" y="3159193"/>
            <a:ext cx="0" cy="213995"/>
          </a:xfrm>
          <a:custGeom>
            <a:avLst/>
            <a:gdLst/>
            <a:ahLst/>
            <a:cxnLst/>
            <a:rect l="l" t="t" r="r" b="b"/>
            <a:pathLst>
              <a:path h="213995">
                <a:moveTo>
                  <a:pt x="0" y="2138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426182" y="444318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427352" y="42814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2998830" y="444318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0" y="428143"/>
                </a:moveTo>
                <a:lnTo>
                  <a:pt x="42735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280720" y="444318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427352" y="42814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853534" y="444318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0" y="428143"/>
                </a:moveTo>
                <a:lnTo>
                  <a:pt x="42718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5135424" y="444318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427352" y="42814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708072" y="4443184"/>
            <a:ext cx="427355" cy="428625"/>
          </a:xfrm>
          <a:custGeom>
            <a:avLst/>
            <a:gdLst/>
            <a:ahLst/>
            <a:cxnLst/>
            <a:rect l="l" t="t" r="r" b="b"/>
            <a:pathLst>
              <a:path w="427354" h="428625">
                <a:moveTo>
                  <a:pt x="0" y="428143"/>
                </a:moveTo>
                <a:lnTo>
                  <a:pt x="42735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 txBox="1"/>
          <p:nvPr/>
        </p:nvSpPr>
        <p:spPr>
          <a:xfrm>
            <a:off x="2058670" y="592327"/>
            <a:ext cx="2707005" cy="10077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 marL="1530350" marR="426720" indent="121920">
              <a:lnSpc>
                <a:spcPct val="143600"/>
              </a:lnSpc>
              <a:spcBef>
                <a:spcPts val="535"/>
              </a:spcBef>
            </a:pPr>
            <a:r>
              <a:rPr sz="1400" b="1" spc="-5" dirty="0">
                <a:latin typeface="Times New Roman"/>
                <a:cs typeface="Times New Roman"/>
              </a:rPr>
              <a:t>BAB </a:t>
            </a:r>
            <a:r>
              <a:rPr sz="1400" b="1" dirty="0">
                <a:latin typeface="Times New Roman"/>
                <a:cs typeface="Times New Roman"/>
              </a:rPr>
              <a:t>7  </a:t>
            </a:r>
            <a:r>
              <a:rPr sz="1400" b="1" spc="-10" dirty="0">
                <a:latin typeface="Times New Roman"/>
                <a:cs typeface="Times New Roman"/>
              </a:rPr>
              <a:t>P</a:t>
            </a:r>
            <a:r>
              <a:rPr sz="1400" b="1" dirty="0">
                <a:latin typeface="Times New Roman"/>
                <a:cs typeface="Times New Roman"/>
              </a:rPr>
              <a:t>O</a:t>
            </a:r>
            <a:r>
              <a:rPr sz="1400" b="1" spc="-10" dirty="0">
                <a:latin typeface="Times New Roman"/>
                <a:cs typeface="Times New Roman"/>
              </a:rPr>
              <a:t>R</a:t>
            </a:r>
            <a:r>
              <a:rPr sz="1400" b="1" dirty="0">
                <a:latin typeface="Times New Roman"/>
                <a:cs typeface="Times New Roman"/>
              </a:rPr>
              <a:t>T</a:t>
            </a:r>
            <a:r>
              <a:rPr sz="1400" b="1" spc="-10" dirty="0">
                <a:latin typeface="Times New Roman"/>
                <a:cs typeface="Times New Roman"/>
              </a:rPr>
              <a:t>A</a:t>
            </a:r>
            <a:r>
              <a:rPr sz="1400" b="1" dirty="0">
                <a:latin typeface="Times New Roman"/>
                <a:cs typeface="Times New Roman"/>
              </a:rPr>
              <a:t>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08" name="object 208"/>
          <p:cNvSpPr txBox="1"/>
          <p:nvPr/>
        </p:nvSpPr>
        <p:spPr>
          <a:xfrm>
            <a:off x="1427733" y="1897313"/>
            <a:ext cx="1622425" cy="53213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  <a:tabLst>
                <a:tab pos="354965" algn="l"/>
              </a:tabLst>
            </a:pPr>
            <a:r>
              <a:rPr sz="1100" b="1" dirty="0">
                <a:latin typeface="Times New Roman"/>
                <a:cs typeface="Times New Roman"/>
              </a:rPr>
              <a:t>7.1.	Perencanaan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 marL="672465">
              <a:lnSpc>
                <a:spcPct val="100000"/>
              </a:lnSpc>
              <a:spcBef>
                <a:spcPts val="660"/>
              </a:spcBef>
              <a:tabLst>
                <a:tab pos="1528445" algn="l"/>
              </a:tabLst>
            </a:pPr>
            <a:r>
              <a:rPr sz="1150" spc="5" dirty="0">
                <a:latin typeface="Tahoma"/>
                <a:cs typeface="Tahoma"/>
              </a:rPr>
              <a:t>1	2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209" name="object 209"/>
          <p:cNvSpPr/>
          <p:nvPr/>
        </p:nvSpPr>
        <p:spPr>
          <a:xfrm>
            <a:off x="1466390" y="7023644"/>
            <a:ext cx="151765" cy="0"/>
          </a:xfrm>
          <a:custGeom>
            <a:avLst/>
            <a:gdLst/>
            <a:ahLst/>
            <a:cxnLst/>
            <a:rect l="l" t="t" r="r" b="b"/>
            <a:pathLst>
              <a:path w="151765">
                <a:moveTo>
                  <a:pt x="0" y="0"/>
                </a:moveTo>
                <a:lnTo>
                  <a:pt x="151431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1789054" y="7023644"/>
            <a:ext cx="320675" cy="0"/>
          </a:xfrm>
          <a:custGeom>
            <a:avLst/>
            <a:gdLst/>
            <a:ahLst/>
            <a:cxnLst/>
            <a:rect l="l" t="t" r="r" b="b"/>
            <a:pathLst>
              <a:path w="320675">
                <a:moveTo>
                  <a:pt x="0" y="0"/>
                </a:moveTo>
                <a:lnTo>
                  <a:pt x="320156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666829" y="7023644"/>
            <a:ext cx="151765" cy="0"/>
          </a:xfrm>
          <a:custGeom>
            <a:avLst/>
            <a:gdLst/>
            <a:ahLst/>
            <a:cxnLst/>
            <a:rect l="l" t="t" r="r" b="b"/>
            <a:pathLst>
              <a:path w="151764">
                <a:moveTo>
                  <a:pt x="0" y="0"/>
                </a:moveTo>
                <a:lnTo>
                  <a:pt x="151350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89679" y="7023644"/>
            <a:ext cx="316230" cy="0"/>
          </a:xfrm>
          <a:custGeom>
            <a:avLst/>
            <a:gdLst/>
            <a:ahLst/>
            <a:cxnLst/>
            <a:rect l="l" t="t" r="r" b="b"/>
            <a:pathLst>
              <a:path w="316229">
                <a:moveTo>
                  <a:pt x="0" y="0"/>
                </a:moveTo>
                <a:lnTo>
                  <a:pt x="315614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 txBox="1"/>
          <p:nvPr/>
        </p:nvSpPr>
        <p:spPr>
          <a:xfrm>
            <a:off x="1427733" y="5110352"/>
            <a:ext cx="5068570" cy="25933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60855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Times New Roman"/>
                <a:cs typeface="Times New Roman"/>
              </a:rPr>
              <a:t>Gambar 7.1 Denah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7.1.1	Menentukan </a:t>
            </a:r>
            <a:r>
              <a:rPr sz="1100" b="1" spc="-5" dirty="0">
                <a:latin typeface="Times New Roman"/>
                <a:cs typeface="Times New Roman"/>
              </a:rPr>
              <a:t>Dimensi </a:t>
            </a:r>
            <a:r>
              <a:rPr sz="1100" b="1" dirty="0">
                <a:latin typeface="Times New Roman"/>
                <a:cs typeface="Times New Roman"/>
              </a:rPr>
              <a:t>Perencanaan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1100" dirty="0">
                <a:latin typeface="Times New Roman"/>
                <a:cs typeface="Times New Roman"/>
              </a:rPr>
              <a:t>Pembatasan </a:t>
            </a:r>
            <a:r>
              <a:rPr sz="1100" spc="-5" dirty="0">
                <a:latin typeface="Times New Roman"/>
                <a:cs typeface="Times New Roman"/>
              </a:rPr>
              <a:t>Ukuran Balok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 marL="12700" marR="5080">
              <a:lnSpc>
                <a:spcPts val="1910"/>
              </a:lnSpc>
              <a:spcBef>
                <a:spcPts val="145"/>
              </a:spcBef>
            </a:pPr>
            <a:r>
              <a:rPr sz="1100" dirty="0">
                <a:latin typeface="Times New Roman"/>
                <a:cs typeface="Times New Roman"/>
              </a:rPr>
              <a:t>Berdasarkan </a:t>
            </a:r>
            <a:r>
              <a:rPr sz="1100" spc="-10" dirty="0">
                <a:latin typeface="Times New Roman"/>
                <a:cs typeface="Times New Roman"/>
              </a:rPr>
              <a:t>SK </a:t>
            </a:r>
            <a:r>
              <a:rPr sz="1100" spc="-5" dirty="0">
                <a:latin typeface="Times New Roman"/>
                <a:cs typeface="Times New Roman"/>
              </a:rPr>
              <a:t>SNI </a:t>
            </a:r>
            <a:r>
              <a:rPr sz="1100" dirty="0">
                <a:latin typeface="Times New Roman"/>
                <a:cs typeface="Times New Roman"/>
              </a:rPr>
              <a:t>T </a:t>
            </a:r>
            <a:r>
              <a:rPr sz="1100" spc="-5" dirty="0">
                <a:latin typeface="Times New Roman"/>
                <a:cs typeface="Times New Roman"/>
              </a:rPr>
              <a:t>15-1991-03 </a:t>
            </a:r>
            <a:r>
              <a:rPr sz="1100" dirty="0">
                <a:latin typeface="Times New Roman"/>
                <a:cs typeface="Times New Roman"/>
              </a:rPr>
              <a:t>tentang </a:t>
            </a:r>
            <a:r>
              <a:rPr sz="1100" spc="-5" dirty="0">
                <a:latin typeface="Times New Roman"/>
                <a:cs typeface="Times New Roman"/>
              </a:rPr>
              <a:t>pembatasan tebal minimum </a:t>
            </a:r>
            <a:r>
              <a:rPr sz="1100" dirty="0">
                <a:latin typeface="Times New Roman"/>
                <a:cs typeface="Times New Roman"/>
              </a:rPr>
              <a:t>dimensi </a:t>
            </a:r>
            <a:r>
              <a:rPr sz="1100" spc="-5" dirty="0">
                <a:latin typeface="Times New Roman"/>
                <a:cs typeface="Times New Roman"/>
              </a:rPr>
              <a:t>balok  </a:t>
            </a:r>
            <a:r>
              <a:rPr sz="1100" dirty="0">
                <a:latin typeface="Times New Roman"/>
                <a:cs typeface="Times New Roman"/>
              </a:rPr>
              <a:t>sebagai </a:t>
            </a:r>
            <a:r>
              <a:rPr sz="1100" spc="-5" dirty="0">
                <a:latin typeface="Times New Roman"/>
                <a:cs typeface="Times New Roman"/>
              </a:rPr>
              <a:t>berikut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>
              <a:latin typeface="Times New Roman"/>
              <a:cs typeface="Times New Roman"/>
            </a:endParaRPr>
          </a:p>
          <a:p>
            <a:pPr marL="74930">
              <a:lnSpc>
                <a:spcPts val="1190"/>
              </a:lnSpc>
              <a:tabLst>
                <a:tab pos="3275329" algn="l"/>
              </a:tabLst>
            </a:pPr>
            <a:r>
              <a:rPr sz="1800" i="1" spc="15" baseline="34722" dirty="0">
                <a:latin typeface="Times New Roman"/>
                <a:cs typeface="Times New Roman"/>
              </a:rPr>
              <a:t>L 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 </a:t>
            </a:r>
            <a:r>
              <a:rPr sz="1800" baseline="34722" dirty="0">
                <a:latin typeface="Times New Roman"/>
                <a:cs typeface="Times New Roman"/>
              </a:rPr>
              <a:t>4000</a:t>
            </a:r>
            <a:r>
              <a:rPr sz="1800" spc="-247" baseline="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250</a:t>
            </a:r>
            <a:r>
              <a:rPr sz="1200" i="1" spc="10" dirty="0">
                <a:latin typeface="Times New Roman"/>
                <a:cs typeface="Times New Roman"/>
              </a:rPr>
              <a:t>mm	</a:t>
            </a:r>
            <a:r>
              <a:rPr sz="1800" i="1" spc="22" baseline="34722" dirty="0">
                <a:latin typeface="Times New Roman"/>
                <a:cs typeface="Times New Roman"/>
              </a:rPr>
              <a:t>L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baseline="34722" dirty="0">
                <a:latin typeface="Times New Roman"/>
                <a:cs typeface="Times New Roman"/>
              </a:rPr>
              <a:t>5000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312,5</a:t>
            </a:r>
            <a:r>
              <a:rPr sz="1200" i="1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31750">
              <a:lnSpc>
                <a:spcPts val="1190"/>
              </a:lnSpc>
              <a:tabLst>
                <a:tab pos="438784" algn="l"/>
                <a:tab pos="3232150" algn="l"/>
                <a:tab pos="3637279" algn="l"/>
              </a:tabLst>
            </a:pPr>
            <a:r>
              <a:rPr sz="1200" spc="5" dirty="0">
                <a:latin typeface="Times New Roman"/>
                <a:cs typeface="Times New Roman"/>
              </a:rPr>
              <a:t>16	16	16	</a:t>
            </a:r>
            <a:r>
              <a:rPr sz="1200" spc="-5" dirty="0">
                <a:latin typeface="Times New Roman"/>
                <a:cs typeface="Times New Roman"/>
              </a:rPr>
              <a:t>16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1100" spc="-5" dirty="0">
                <a:latin typeface="Times New Roman"/>
                <a:cs typeface="Times New Roman"/>
              </a:rPr>
              <a:t>Direncanakan dimensi balok </a:t>
            </a:r>
            <a:r>
              <a:rPr sz="1100" dirty="0">
                <a:latin typeface="Times New Roman"/>
                <a:cs typeface="Times New Roman"/>
              </a:rPr>
              <a:t>portal : </a:t>
            </a:r>
            <a:r>
              <a:rPr sz="1100" spc="-5" dirty="0">
                <a:latin typeface="Times New Roman"/>
                <a:cs typeface="Times New Roman"/>
              </a:rPr>
              <a:t>200 mm </a:t>
            </a:r>
            <a:r>
              <a:rPr sz="1100" dirty="0">
                <a:latin typeface="Times New Roman"/>
                <a:cs typeface="Times New Roman"/>
              </a:rPr>
              <a:t>x 400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4" name="object 214"/>
          <p:cNvSpPr txBox="1"/>
          <p:nvPr/>
        </p:nvSpPr>
        <p:spPr>
          <a:xfrm>
            <a:off x="1427733" y="8647277"/>
            <a:ext cx="3365500" cy="501015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7.1.2	</a:t>
            </a:r>
            <a:r>
              <a:rPr sz="1100" b="1" spc="-5" dirty="0">
                <a:latin typeface="Times New Roman"/>
                <a:cs typeface="Times New Roman"/>
              </a:rPr>
              <a:t>Ukuran penampang</a:t>
            </a:r>
            <a:r>
              <a:rPr sz="1100" b="1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kolom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Untuk </a:t>
            </a:r>
            <a:r>
              <a:rPr sz="1100" spc="-5" dirty="0">
                <a:latin typeface="Times New Roman"/>
                <a:cs typeface="Times New Roman"/>
              </a:rPr>
              <a:t>penampang </a:t>
            </a:r>
            <a:r>
              <a:rPr sz="1100" dirty="0">
                <a:latin typeface="Times New Roman"/>
                <a:cs typeface="Times New Roman"/>
              </a:rPr>
              <a:t>kolom harus </a:t>
            </a:r>
            <a:r>
              <a:rPr sz="1100" spc="-5" dirty="0">
                <a:latin typeface="Times New Roman"/>
                <a:cs typeface="Times New Roman"/>
              </a:rPr>
              <a:t>memenuhi sebagai berikut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24653" y="7066925"/>
            <a:ext cx="663575" cy="664845"/>
          </a:xfrm>
          <a:custGeom>
            <a:avLst/>
            <a:gdLst/>
            <a:ahLst/>
            <a:cxnLst/>
            <a:rect l="l" t="t" r="r" b="b"/>
            <a:pathLst>
              <a:path w="663575" h="664845">
                <a:moveTo>
                  <a:pt x="0" y="664698"/>
                </a:moveTo>
                <a:lnTo>
                  <a:pt x="3841" y="660792"/>
                </a:lnTo>
                <a:lnTo>
                  <a:pt x="66343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53740" y="7066925"/>
            <a:ext cx="692785" cy="694055"/>
          </a:xfrm>
          <a:custGeom>
            <a:avLst/>
            <a:gdLst/>
            <a:ahLst/>
            <a:cxnLst/>
            <a:rect l="l" t="t" r="r" b="b"/>
            <a:pathLst>
              <a:path w="692785" h="694054">
                <a:moveTo>
                  <a:pt x="0" y="693921"/>
                </a:moveTo>
                <a:lnTo>
                  <a:pt x="33007" y="660792"/>
                </a:lnTo>
                <a:lnTo>
                  <a:pt x="6926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82945" y="7066925"/>
            <a:ext cx="721995" cy="723265"/>
          </a:xfrm>
          <a:custGeom>
            <a:avLst/>
            <a:gdLst/>
            <a:ahLst/>
            <a:cxnLst/>
            <a:rect l="l" t="t" r="r" b="b"/>
            <a:pathLst>
              <a:path w="721995" h="723265">
                <a:moveTo>
                  <a:pt x="0" y="723027"/>
                </a:moveTo>
                <a:lnTo>
                  <a:pt x="62172" y="660792"/>
                </a:lnTo>
                <a:lnTo>
                  <a:pt x="7216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12032" y="7066925"/>
            <a:ext cx="751205" cy="752475"/>
          </a:xfrm>
          <a:custGeom>
            <a:avLst/>
            <a:gdLst/>
            <a:ahLst/>
            <a:cxnLst/>
            <a:rect l="l" t="t" r="r" b="b"/>
            <a:pathLst>
              <a:path w="751204" h="752475">
                <a:moveTo>
                  <a:pt x="0" y="752327"/>
                </a:moveTo>
                <a:lnTo>
                  <a:pt x="91377" y="660792"/>
                </a:lnTo>
                <a:lnTo>
                  <a:pt x="75085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41198" y="7066925"/>
            <a:ext cx="780415" cy="781685"/>
          </a:xfrm>
          <a:custGeom>
            <a:avLst/>
            <a:gdLst/>
            <a:ahLst/>
            <a:cxnLst/>
            <a:rect l="l" t="t" r="r" b="b"/>
            <a:pathLst>
              <a:path w="780414" h="781684">
                <a:moveTo>
                  <a:pt x="0" y="781433"/>
                </a:moveTo>
                <a:lnTo>
                  <a:pt x="120464" y="660792"/>
                </a:lnTo>
                <a:lnTo>
                  <a:pt x="7800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70402" y="7066925"/>
            <a:ext cx="809625" cy="810895"/>
          </a:xfrm>
          <a:custGeom>
            <a:avLst/>
            <a:gdLst/>
            <a:ahLst/>
            <a:cxnLst/>
            <a:rect l="l" t="t" r="r" b="b"/>
            <a:pathLst>
              <a:path w="809625" h="810895">
                <a:moveTo>
                  <a:pt x="0" y="810773"/>
                </a:moveTo>
                <a:lnTo>
                  <a:pt x="149630" y="660792"/>
                </a:lnTo>
                <a:lnTo>
                  <a:pt x="8091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299568" y="7080911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5892"/>
                </a:moveTo>
                <a:lnTo>
                  <a:pt x="178756" y="646805"/>
                </a:lnTo>
                <a:lnTo>
                  <a:pt x="82435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28655" y="7110017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6087"/>
                </a:moveTo>
                <a:lnTo>
                  <a:pt x="207843" y="617700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357860" y="7727717"/>
            <a:ext cx="237490" cy="237490"/>
          </a:xfrm>
          <a:custGeom>
            <a:avLst/>
            <a:gdLst/>
            <a:ahLst/>
            <a:cxnLst/>
            <a:rect l="l" t="t" r="r" b="b"/>
            <a:pathLst>
              <a:path w="237489" h="237490">
                <a:moveTo>
                  <a:pt x="0" y="237492"/>
                </a:moveTo>
                <a:lnTo>
                  <a:pt x="2368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03734" y="7139317"/>
            <a:ext cx="278765" cy="279400"/>
          </a:xfrm>
          <a:custGeom>
            <a:avLst/>
            <a:gdLst/>
            <a:ahLst/>
            <a:cxnLst/>
            <a:rect l="l" t="t" r="r" b="b"/>
            <a:pathLst>
              <a:path w="278764" h="279400">
                <a:moveTo>
                  <a:pt x="0" y="278904"/>
                </a:moveTo>
                <a:lnTo>
                  <a:pt x="27844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94751" y="7444788"/>
            <a:ext cx="282575" cy="283210"/>
          </a:xfrm>
          <a:custGeom>
            <a:avLst/>
            <a:gdLst/>
            <a:ahLst/>
            <a:cxnLst/>
            <a:rect l="l" t="t" r="r" b="b"/>
            <a:pathLst>
              <a:path w="282575" h="283209">
                <a:moveTo>
                  <a:pt x="0" y="282928"/>
                </a:moveTo>
                <a:lnTo>
                  <a:pt x="28244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386947" y="7727717"/>
            <a:ext cx="266700" cy="267335"/>
          </a:xfrm>
          <a:custGeom>
            <a:avLst/>
            <a:gdLst/>
            <a:ahLst/>
            <a:cxnLst/>
            <a:rect l="l" t="t" r="r" b="b"/>
            <a:pathLst>
              <a:path w="266700" h="267334">
                <a:moveTo>
                  <a:pt x="0" y="266715"/>
                </a:moveTo>
                <a:lnTo>
                  <a:pt x="2661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962025" y="7168423"/>
            <a:ext cx="249554" cy="250190"/>
          </a:xfrm>
          <a:custGeom>
            <a:avLst/>
            <a:gdLst/>
            <a:ahLst/>
            <a:cxnLst/>
            <a:rect l="l" t="t" r="r" b="b"/>
            <a:pathLst>
              <a:path w="249554" h="250190">
                <a:moveTo>
                  <a:pt x="0" y="249799"/>
                </a:moveTo>
                <a:lnTo>
                  <a:pt x="24935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53122" y="7503234"/>
            <a:ext cx="224154" cy="224790"/>
          </a:xfrm>
          <a:custGeom>
            <a:avLst/>
            <a:gdLst/>
            <a:ahLst/>
            <a:cxnLst/>
            <a:rect l="l" t="t" r="r" b="b"/>
            <a:pathLst>
              <a:path w="224154" h="224790">
                <a:moveTo>
                  <a:pt x="0" y="224483"/>
                </a:moveTo>
                <a:lnTo>
                  <a:pt x="22407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416034" y="7727717"/>
            <a:ext cx="295910" cy="296545"/>
          </a:xfrm>
          <a:custGeom>
            <a:avLst/>
            <a:gdLst/>
            <a:ahLst/>
            <a:cxnLst/>
            <a:rect l="l" t="t" r="r" b="b"/>
            <a:pathLst>
              <a:path w="295910" h="296545">
                <a:moveTo>
                  <a:pt x="0" y="295938"/>
                </a:moveTo>
                <a:lnTo>
                  <a:pt x="2953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80254" y="7197724"/>
            <a:ext cx="260350" cy="260985"/>
          </a:xfrm>
          <a:custGeom>
            <a:avLst/>
            <a:gdLst/>
            <a:ahLst/>
            <a:cxnLst/>
            <a:rect l="l" t="t" r="r" b="b"/>
            <a:pathLst>
              <a:path w="260350" h="260984">
                <a:moveTo>
                  <a:pt x="0" y="260660"/>
                </a:moveTo>
                <a:lnTo>
                  <a:pt x="2602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711414" y="7561640"/>
            <a:ext cx="166370" cy="166370"/>
          </a:xfrm>
          <a:custGeom>
            <a:avLst/>
            <a:gdLst/>
            <a:ahLst/>
            <a:cxnLst/>
            <a:rect l="l" t="t" r="r" b="b"/>
            <a:pathLst>
              <a:path w="166370" h="166370">
                <a:moveTo>
                  <a:pt x="0" y="166077"/>
                </a:moveTo>
                <a:lnTo>
                  <a:pt x="16578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445317" y="7727717"/>
            <a:ext cx="324485" cy="325120"/>
          </a:xfrm>
          <a:custGeom>
            <a:avLst/>
            <a:gdLst/>
            <a:ahLst/>
            <a:cxnLst/>
            <a:rect l="l" t="t" r="r" b="b"/>
            <a:pathLst>
              <a:path w="324485" h="325120">
                <a:moveTo>
                  <a:pt x="0" y="325121"/>
                </a:moveTo>
                <a:lnTo>
                  <a:pt x="32434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980254" y="7226868"/>
            <a:ext cx="289560" cy="290195"/>
          </a:xfrm>
          <a:custGeom>
            <a:avLst/>
            <a:gdLst/>
            <a:ahLst/>
            <a:cxnLst/>
            <a:rect l="l" t="t" r="r" b="b"/>
            <a:pathLst>
              <a:path w="289560" h="290195">
                <a:moveTo>
                  <a:pt x="0" y="289921"/>
                </a:moveTo>
                <a:lnTo>
                  <a:pt x="2894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769666" y="7567305"/>
            <a:ext cx="160655" cy="160655"/>
          </a:xfrm>
          <a:custGeom>
            <a:avLst/>
            <a:gdLst/>
            <a:ahLst/>
            <a:cxnLst/>
            <a:rect l="l" t="t" r="r" b="b"/>
            <a:pathLst>
              <a:path w="160654" h="160654">
                <a:moveTo>
                  <a:pt x="0" y="160412"/>
                </a:moveTo>
                <a:lnTo>
                  <a:pt x="1602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74404" y="7256052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6009"/>
                </a:moveTo>
                <a:lnTo>
                  <a:pt x="353632" y="471665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503570" y="7285275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5896"/>
                </a:moveTo>
                <a:lnTo>
                  <a:pt x="382758" y="442442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32657" y="7314497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5982"/>
                </a:moveTo>
                <a:lnTo>
                  <a:pt x="411924" y="413219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561862" y="7343681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5912"/>
                </a:moveTo>
                <a:lnTo>
                  <a:pt x="441089" y="384036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590949" y="7372904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5998"/>
                </a:moveTo>
                <a:lnTo>
                  <a:pt x="470294" y="354813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620115" y="7970484"/>
            <a:ext cx="257175" cy="257810"/>
          </a:xfrm>
          <a:custGeom>
            <a:avLst/>
            <a:gdLst/>
            <a:ahLst/>
            <a:cxnLst/>
            <a:rect l="l" t="t" r="r" b="b"/>
            <a:pathLst>
              <a:path w="257175" h="257809">
                <a:moveTo>
                  <a:pt x="0" y="257530"/>
                </a:moveTo>
                <a:lnTo>
                  <a:pt x="25708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119496" y="7402127"/>
            <a:ext cx="325755" cy="325755"/>
          </a:xfrm>
          <a:custGeom>
            <a:avLst/>
            <a:gdLst/>
            <a:ahLst/>
            <a:cxnLst/>
            <a:rect l="l" t="t" r="r" b="b"/>
            <a:pathLst>
              <a:path w="325754" h="325754">
                <a:moveTo>
                  <a:pt x="0" y="325590"/>
                </a:moveTo>
                <a:lnTo>
                  <a:pt x="32517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81899" y="7727717"/>
            <a:ext cx="238125" cy="238125"/>
          </a:xfrm>
          <a:custGeom>
            <a:avLst/>
            <a:gdLst/>
            <a:ahLst/>
            <a:cxnLst/>
            <a:rect l="l" t="t" r="r" b="b"/>
            <a:pathLst>
              <a:path w="238125" h="238125">
                <a:moveTo>
                  <a:pt x="0" y="238078"/>
                </a:moveTo>
                <a:lnTo>
                  <a:pt x="2375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649319" y="8028930"/>
            <a:ext cx="227965" cy="228600"/>
          </a:xfrm>
          <a:custGeom>
            <a:avLst/>
            <a:gdLst/>
            <a:ahLst/>
            <a:cxnLst/>
            <a:rect l="l" t="t" r="r" b="b"/>
            <a:pathLst>
              <a:path w="227964" h="228600">
                <a:moveTo>
                  <a:pt x="0" y="228390"/>
                </a:moveTo>
                <a:lnTo>
                  <a:pt x="2278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177788" y="7431232"/>
            <a:ext cx="296545" cy="296545"/>
          </a:xfrm>
          <a:custGeom>
            <a:avLst/>
            <a:gdLst/>
            <a:ahLst/>
            <a:cxnLst/>
            <a:rect l="l" t="t" r="r" b="b"/>
            <a:pathLst>
              <a:path w="296545" h="296545">
                <a:moveTo>
                  <a:pt x="0" y="296485"/>
                </a:moveTo>
                <a:lnTo>
                  <a:pt x="29596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940191" y="7727717"/>
            <a:ext cx="238125" cy="238125"/>
          </a:xfrm>
          <a:custGeom>
            <a:avLst/>
            <a:gdLst/>
            <a:ahLst/>
            <a:cxnLst/>
            <a:rect l="l" t="t" r="r" b="b"/>
            <a:pathLst>
              <a:path w="238125" h="238125">
                <a:moveTo>
                  <a:pt x="0" y="238078"/>
                </a:moveTo>
                <a:lnTo>
                  <a:pt x="2375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678485" y="8087336"/>
            <a:ext cx="198755" cy="199390"/>
          </a:xfrm>
          <a:custGeom>
            <a:avLst/>
            <a:gdLst/>
            <a:ahLst/>
            <a:cxnLst/>
            <a:rect l="l" t="t" r="r" b="b"/>
            <a:pathLst>
              <a:path w="198754" h="199390">
                <a:moveTo>
                  <a:pt x="0" y="199097"/>
                </a:moveTo>
                <a:lnTo>
                  <a:pt x="1987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36158" y="7460532"/>
            <a:ext cx="267335" cy="267335"/>
          </a:xfrm>
          <a:custGeom>
            <a:avLst/>
            <a:gdLst/>
            <a:ahLst/>
            <a:cxnLst/>
            <a:rect l="l" t="t" r="r" b="b"/>
            <a:pathLst>
              <a:path w="267335" h="267334">
                <a:moveTo>
                  <a:pt x="0" y="267184"/>
                </a:moveTo>
                <a:lnTo>
                  <a:pt x="26676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980254" y="7727717"/>
            <a:ext cx="255904" cy="256540"/>
          </a:xfrm>
          <a:custGeom>
            <a:avLst/>
            <a:gdLst/>
            <a:ahLst/>
            <a:cxnLst/>
            <a:rect l="l" t="t" r="r" b="b"/>
            <a:pathLst>
              <a:path w="255904" h="256540">
                <a:moveTo>
                  <a:pt x="0" y="256362"/>
                </a:moveTo>
                <a:lnTo>
                  <a:pt x="2559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707572" y="8114886"/>
            <a:ext cx="200660" cy="201295"/>
          </a:xfrm>
          <a:custGeom>
            <a:avLst/>
            <a:gdLst/>
            <a:ahLst/>
            <a:cxnLst/>
            <a:rect l="l" t="t" r="r" b="b"/>
            <a:pathLst>
              <a:path w="200660" h="201295">
                <a:moveTo>
                  <a:pt x="0" y="200757"/>
                </a:moveTo>
                <a:lnTo>
                  <a:pt x="2003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294411" y="7489638"/>
            <a:ext cx="238125" cy="238125"/>
          </a:xfrm>
          <a:custGeom>
            <a:avLst/>
            <a:gdLst/>
            <a:ahLst/>
            <a:cxnLst/>
            <a:rect l="l" t="t" r="r" b="b"/>
            <a:pathLst>
              <a:path w="238125" h="238125">
                <a:moveTo>
                  <a:pt x="0" y="238078"/>
                </a:moveTo>
                <a:lnTo>
                  <a:pt x="2375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980254" y="7727717"/>
            <a:ext cx="314325" cy="314960"/>
          </a:xfrm>
          <a:custGeom>
            <a:avLst/>
            <a:gdLst/>
            <a:ahLst/>
            <a:cxnLst/>
            <a:rect l="l" t="t" r="r" b="b"/>
            <a:pathLst>
              <a:path w="314325" h="314959">
                <a:moveTo>
                  <a:pt x="0" y="314768"/>
                </a:moveTo>
                <a:lnTo>
                  <a:pt x="31415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736777" y="8114886"/>
            <a:ext cx="229870" cy="230504"/>
          </a:xfrm>
          <a:custGeom>
            <a:avLst/>
            <a:gdLst/>
            <a:ahLst/>
            <a:cxnLst/>
            <a:rect l="l" t="t" r="r" b="b"/>
            <a:pathLst>
              <a:path w="229870" h="230504">
                <a:moveTo>
                  <a:pt x="0" y="229968"/>
                </a:moveTo>
                <a:lnTo>
                  <a:pt x="22956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352703" y="7518861"/>
            <a:ext cx="208915" cy="208915"/>
          </a:xfrm>
          <a:custGeom>
            <a:avLst/>
            <a:gdLst/>
            <a:ahLst/>
            <a:cxnLst/>
            <a:rect l="l" t="t" r="r" b="b"/>
            <a:pathLst>
              <a:path w="208914" h="208915">
                <a:moveTo>
                  <a:pt x="0" y="208856"/>
                </a:moveTo>
                <a:lnTo>
                  <a:pt x="2085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980254" y="7727717"/>
            <a:ext cx="372745" cy="373380"/>
          </a:xfrm>
          <a:custGeom>
            <a:avLst/>
            <a:gdLst/>
            <a:ahLst/>
            <a:cxnLst/>
            <a:rect l="l" t="t" r="r" b="b"/>
            <a:pathLst>
              <a:path w="372745" h="373379">
                <a:moveTo>
                  <a:pt x="0" y="373198"/>
                </a:moveTo>
                <a:lnTo>
                  <a:pt x="3724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765864" y="7548084"/>
            <a:ext cx="824865" cy="826135"/>
          </a:xfrm>
          <a:custGeom>
            <a:avLst/>
            <a:gdLst/>
            <a:ahLst/>
            <a:cxnLst/>
            <a:rect l="l" t="t" r="r" b="b"/>
            <a:pathLst>
              <a:path w="824864" h="826134">
                <a:moveTo>
                  <a:pt x="0" y="825982"/>
                </a:moveTo>
                <a:lnTo>
                  <a:pt x="645209" y="179633"/>
                </a:lnTo>
                <a:lnTo>
                  <a:pt x="8244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809730" y="7577267"/>
            <a:ext cx="810260" cy="811530"/>
          </a:xfrm>
          <a:custGeom>
            <a:avLst/>
            <a:gdLst/>
            <a:ahLst/>
            <a:cxnLst/>
            <a:rect l="l" t="t" r="r" b="b"/>
            <a:pathLst>
              <a:path w="810260" h="811529">
                <a:moveTo>
                  <a:pt x="0" y="811355"/>
                </a:moveTo>
                <a:lnTo>
                  <a:pt x="659596" y="150449"/>
                </a:lnTo>
                <a:lnTo>
                  <a:pt x="80973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868100" y="7606490"/>
            <a:ext cx="781050" cy="782320"/>
          </a:xfrm>
          <a:custGeom>
            <a:avLst/>
            <a:gdLst/>
            <a:ahLst/>
            <a:cxnLst/>
            <a:rect l="l" t="t" r="r" b="b"/>
            <a:pathLst>
              <a:path w="781050" h="782320">
                <a:moveTo>
                  <a:pt x="0" y="782132"/>
                </a:moveTo>
                <a:lnTo>
                  <a:pt x="659517" y="121227"/>
                </a:lnTo>
                <a:lnTo>
                  <a:pt x="78057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926392" y="7635712"/>
            <a:ext cx="751840" cy="753110"/>
          </a:xfrm>
          <a:custGeom>
            <a:avLst/>
            <a:gdLst/>
            <a:ahLst/>
            <a:cxnLst/>
            <a:rect l="l" t="t" r="r" b="b"/>
            <a:pathLst>
              <a:path w="751839" h="753109">
                <a:moveTo>
                  <a:pt x="0" y="752910"/>
                </a:moveTo>
                <a:lnTo>
                  <a:pt x="659478" y="92004"/>
                </a:lnTo>
                <a:lnTo>
                  <a:pt x="7513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984645" y="7664896"/>
            <a:ext cx="722630" cy="723900"/>
          </a:xfrm>
          <a:custGeom>
            <a:avLst/>
            <a:gdLst/>
            <a:ahLst/>
            <a:cxnLst/>
            <a:rect l="l" t="t" r="r" b="b"/>
            <a:pathLst>
              <a:path w="722629" h="723900">
                <a:moveTo>
                  <a:pt x="0" y="723726"/>
                </a:moveTo>
                <a:lnTo>
                  <a:pt x="659596" y="62820"/>
                </a:lnTo>
                <a:lnTo>
                  <a:pt x="7222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043015" y="7694119"/>
            <a:ext cx="693420" cy="694690"/>
          </a:xfrm>
          <a:custGeom>
            <a:avLst/>
            <a:gdLst/>
            <a:ahLst/>
            <a:cxnLst/>
            <a:rect l="l" t="t" r="r" b="b"/>
            <a:pathLst>
              <a:path w="693420" h="694690">
                <a:moveTo>
                  <a:pt x="0" y="694503"/>
                </a:moveTo>
                <a:lnTo>
                  <a:pt x="659400" y="33598"/>
                </a:lnTo>
                <a:lnTo>
                  <a:pt x="692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101189" y="7723224"/>
            <a:ext cx="664210" cy="665480"/>
          </a:xfrm>
          <a:custGeom>
            <a:avLst/>
            <a:gdLst/>
            <a:ahLst/>
            <a:cxnLst/>
            <a:rect l="l" t="t" r="r" b="b"/>
            <a:pathLst>
              <a:path w="664210" h="665479">
                <a:moveTo>
                  <a:pt x="0" y="665398"/>
                </a:moveTo>
                <a:lnTo>
                  <a:pt x="659517" y="4492"/>
                </a:lnTo>
                <a:lnTo>
                  <a:pt x="66402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20850" y="7727717"/>
            <a:ext cx="659765" cy="661035"/>
          </a:xfrm>
          <a:custGeom>
            <a:avLst/>
            <a:gdLst/>
            <a:ahLst/>
            <a:cxnLst/>
            <a:rect l="l" t="t" r="r" b="b"/>
            <a:pathLst>
              <a:path w="659764" h="661034">
                <a:moveTo>
                  <a:pt x="0" y="0"/>
                </a:moveTo>
                <a:lnTo>
                  <a:pt x="659517" y="6609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110088" y="7727717"/>
            <a:ext cx="659765" cy="661035"/>
          </a:xfrm>
          <a:custGeom>
            <a:avLst/>
            <a:gdLst/>
            <a:ahLst/>
            <a:cxnLst/>
            <a:rect l="l" t="t" r="r" b="b"/>
            <a:pathLst>
              <a:path w="659764" h="661034">
                <a:moveTo>
                  <a:pt x="659517" y="0"/>
                </a:moveTo>
                <a:lnTo>
                  <a:pt x="0" y="6609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780368" y="8388622"/>
            <a:ext cx="330200" cy="0"/>
          </a:xfrm>
          <a:custGeom>
            <a:avLst/>
            <a:gdLst/>
            <a:ahLst/>
            <a:cxnLst/>
            <a:rect l="l" t="t" r="r" b="b"/>
            <a:pathLst>
              <a:path w="330200">
                <a:moveTo>
                  <a:pt x="32971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120850" y="7066925"/>
            <a:ext cx="659765" cy="661035"/>
          </a:xfrm>
          <a:custGeom>
            <a:avLst/>
            <a:gdLst/>
            <a:ahLst/>
            <a:cxnLst/>
            <a:rect l="l" t="t" r="r" b="b"/>
            <a:pathLst>
              <a:path w="659764" h="661034">
                <a:moveTo>
                  <a:pt x="0" y="660792"/>
                </a:moveTo>
                <a:lnTo>
                  <a:pt x="65951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110088" y="7066925"/>
            <a:ext cx="659765" cy="661035"/>
          </a:xfrm>
          <a:custGeom>
            <a:avLst/>
            <a:gdLst/>
            <a:ahLst/>
            <a:cxnLst/>
            <a:rect l="l" t="t" r="r" b="b"/>
            <a:pathLst>
              <a:path w="659764" h="661034">
                <a:moveTo>
                  <a:pt x="659517" y="66079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780368" y="7066925"/>
            <a:ext cx="330200" cy="0"/>
          </a:xfrm>
          <a:custGeom>
            <a:avLst/>
            <a:gdLst/>
            <a:ahLst/>
            <a:cxnLst/>
            <a:rect l="l" t="t" r="r" b="b"/>
            <a:pathLst>
              <a:path w="330200">
                <a:moveTo>
                  <a:pt x="32971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2889456" y="7536767"/>
            <a:ext cx="162560" cy="2978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750" spc="25" dirty="0">
                <a:latin typeface="Verdana"/>
                <a:cs typeface="Verdana"/>
              </a:rPr>
              <a:t>a</a:t>
            </a:r>
            <a:endParaRPr sz="1750">
              <a:latin typeface="Verdana"/>
              <a:cs typeface="Verdana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868807" y="7391806"/>
            <a:ext cx="112395" cy="1892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050" spc="15" dirty="0">
                <a:latin typeface="Verdana"/>
                <a:cs typeface="Verdana"/>
              </a:rPr>
              <a:t>1</a:t>
            </a:r>
            <a:endParaRPr sz="1050">
              <a:latin typeface="Verdana"/>
              <a:cs typeface="Verdana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868807" y="7939262"/>
            <a:ext cx="112395" cy="1892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050" spc="15" dirty="0">
                <a:latin typeface="Verdana"/>
                <a:cs typeface="Verdana"/>
              </a:rPr>
              <a:t>1</a:t>
            </a:r>
            <a:endParaRPr sz="1050">
              <a:latin typeface="Verdana"/>
              <a:cs typeface="Verdana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4821940" y="7536767"/>
            <a:ext cx="222250" cy="2978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750" spc="10" dirty="0">
                <a:latin typeface="Verdana"/>
                <a:cs typeface="Verdana"/>
              </a:rPr>
              <a:t>a'</a:t>
            </a:r>
            <a:endParaRPr sz="1750">
              <a:latin typeface="Verdana"/>
              <a:cs typeface="Verdana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3120850" y="7727717"/>
            <a:ext cx="1649095" cy="0"/>
          </a:xfrm>
          <a:custGeom>
            <a:avLst/>
            <a:gdLst/>
            <a:ahLst/>
            <a:cxnLst/>
            <a:rect l="l" t="t" r="r" b="b"/>
            <a:pathLst>
              <a:path w="1649095">
                <a:moveTo>
                  <a:pt x="164875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015674" y="7916375"/>
            <a:ext cx="210185" cy="0"/>
          </a:xfrm>
          <a:custGeom>
            <a:avLst/>
            <a:gdLst/>
            <a:ahLst/>
            <a:cxnLst/>
            <a:rect l="l" t="t" r="r" b="b"/>
            <a:pathLst>
              <a:path w="210185">
                <a:moveTo>
                  <a:pt x="21015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015674" y="7727717"/>
            <a:ext cx="105410" cy="189230"/>
          </a:xfrm>
          <a:custGeom>
            <a:avLst/>
            <a:gdLst/>
            <a:ahLst/>
            <a:cxnLst/>
            <a:rect l="l" t="t" r="r" b="b"/>
            <a:pathLst>
              <a:path w="105410" h="189229">
                <a:moveTo>
                  <a:pt x="0" y="188658"/>
                </a:moveTo>
                <a:lnTo>
                  <a:pt x="10517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120850" y="7727717"/>
            <a:ext cx="105410" cy="189230"/>
          </a:xfrm>
          <a:custGeom>
            <a:avLst/>
            <a:gdLst/>
            <a:ahLst/>
            <a:cxnLst/>
            <a:rect l="l" t="t" r="r" b="b"/>
            <a:pathLst>
              <a:path w="105410" h="189229">
                <a:moveTo>
                  <a:pt x="0" y="0"/>
                </a:moveTo>
                <a:lnTo>
                  <a:pt x="104980" y="1886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664625" y="7916375"/>
            <a:ext cx="210185" cy="0"/>
          </a:xfrm>
          <a:custGeom>
            <a:avLst/>
            <a:gdLst/>
            <a:ahLst/>
            <a:cxnLst/>
            <a:rect l="l" t="t" r="r" b="b"/>
            <a:pathLst>
              <a:path w="210185">
                <a:moveTo>
                  <a:pt x="21007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4664625" y="7727717"/>
            <a:ext cx="105410" cy="189230"/>
          </a:xfrm>
          <a:custGeom>
            <a:avLst/>
            <a:gdLst/>
            <a:ahLst/>
            <a:cxnLst/>
            <a:rect l="l" t="t" r="r" b="b"/>
            <a:pathLst>
              <a:path w="105410" h="189229">
                <a:moveTo>
                  <a:pt x="0" y="188658"/>
                </a:moveTo>
                <a:lnTo>
                  <a:pt x="10498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769606" y="7727717"/>
            <a:ext cx="105410" cy="189230"/>
          </a:xfrm>
          <a:custGeom>
            <a:avLst/>
            <a:gdLst/>
            <a:ahLst/>
            <a:cxnLst/>
            <a:rect l="l" t="t" r="r" b="b"/>
            <a:pathLst>
              <a:path w="105410" h="189229">
                <a:moveTo>
                  <a:pt x="0" y="0"/>
                </a:moveTo>
                <a:lnTo>
                  <a:pt x="105097" y="1886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1427733" y="1168653"/>
            <a:ext cx="6654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1) bc ≥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300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2874828" y="1284515"/>
            <a:ext cx="163195" cy="0"/>
          </a:xfrm>
          <a:custGeom>
            <a:avLst/>
            <a:gdLst/>
            <a:ahLst/>
            <a:cxnLst/>
            <a:rect l="l" t="t" r="r" b="b"/>
            <a:pathLst>
              <a:path w="163194">
                <a:moveTo>
                  <a:pt x="0" y="0"/>
                </a:moveTo>
                <a:lnTo>
                  <a:pt x="162988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2685414" y="1157721"/>
            <a:ext cx="711200" cy="3282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2) </a:t>
            </a:r>
            <a:r>
              <a:rPr sz="1800" i="1" baseline="34722" dirty="0">
                <a:latin typeface="Times New Roman"/>
                <a:cs typeface="Times New Roman"/>
              </a:rPr>
              <a:t>bc </a:t>
            </a:r>
            <a:r>
              <a:rPr sz="1200" spc="5" dirty="0">
                <a:latin typeface="Symbol"/>
                <a:cs typeface="Symbol"/>
              </a:rPr>
              <a:t>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0,4</a:t>
            </a:r>
            <a:endParaRPr sz="1200">
              <a:latin typeface="Times New Roman"/>
              <a:cs typeface="Times New Roman"/>
            </a:endParaRPr>
          </a:p>
          <a:p>
            <a:pPr marL="199390">
              <a:lnSpc>
                <a:spcPts val="1190"/>
              </a:lnSpc>
            </a:pPr>
            <a:r>
              <a:rPr sz="1200" i="1" spc="-5" dirty="0">
                <a:latin typeface="Times New Roman"/>
                <a:cs typeface="Times New Roman"/>
              </a:rPr>
              <a:t>hc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4475076" y="1284515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309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4285869" y="1157721"/>
            <a:ext cx="755650" cy="327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3) </a:t>
            </a:r>
            <a:r>
              <a:rPr sz="1800" i="1" baseline="34722" dirty="0">
                <a:latin typeface="Times New Roman"/>
                <a:cs typeface="Times New Roman"/>
              </a:rPr>
              <a:t>Lcn </a:t>
            </a:r>
            <a:r>
              <a:rPr sz="1200" spc="5" dirty="0">
                <a:latin typeface="Symbol"/>
                <a:cs typeface="Symbol"/>
              </a:rPr>
              <a:t>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16</a:t>
            </a:r>
            <a:endParaRPr sz="1200">
              <a:latin typeface="Times New Roman"/>
              <a:cs typeface="Times New Roman"/>
            </a:endParaRPr>
          </a:p>
          <a:p>
            <a:pPr marL="240665">
              <a:lnSpc>
                <a:spcPts val="1190"/>
              </a:lnSpc>
            </a:pPr>
            <a:r>
              <a:rPr sz="1200" i="1" spc="-5" dirty="0">
                <a:latin typeface="Times New Roman"/>
                <a:cs typeface="Times New Roman"/>
              </a:rPr>
              <a:t>bc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427733" y="1455776"/>
            <a:ext cx="2517775" cy="203644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spc="-5" dirty="0">
                <a:latin typeface="Times New Roman"/>
                <a:cs typeface="Times New Roman"/>
              </a:rPr>
              <a:t>Dimana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  <a:tabLst>
                <a:tab pos="354965" algn="l"/>
              </a:tabLst>
            </a:pPr>
            <a:r>
              <a:rPr sz="1100" dirty="0">
                <a:latin typeface="Times New Roman"/>
                <a:cs typeface="Times New Roman"/>
              </a:rPr>
              <a:t>bc	= lebar </a:t>
            </a:r>
            <a:r>
              <a:rPr sz="1100" spc="-5" dirty="0">
                <a:latin typeface="Times New Roman"/>
                <a:cs typeface="Times New Roman"/>
              </a:rPr>
              <a:t>kolom</a:t>
            </a:r>
            <a:endParaRPr sz="1100">
              <a:latin typeface="Times New Roman"/>
              <a:cs typeface="Times New Roman"/>
            </a:endParaRPr>
          </a:p>
          <a:p>
            <a:pPr marL="12700" marR="897890">
              <a:lnSpc>
                <a:spcPct val="143600"/>
              </a:lnSpc>
              <a:tabLst>
                <a:tab pos="354965" algn="l"/>
              </a:tabLst>
            </a:pPr>
            <a:r>
              <a:rPr sz="1100" dirty="0">
                <a:latin typeface="Times New Roman"/>
                <a:cs typeface="Times New Roman"/>
              </a:rPr>
              <a:t>Lcn = </a:t>
            </a:r>
            <a:r>
              <a:rPr sz="1100" spc="-5" dirty="0">
                <a:latin typeface="Times New Roman"/>
                <a:cs typeface="Times New Roman"/>
              </a:rPr>
              <a:t>Tinggi </a:t>
            </a:r>
            <a:r>
              <a:rPr sz="1100" dirty="0">
                <a:latin typeface="Times New Roman"/>
                <a:cs typeface="Times New Roman"/>
              </a:rPr>
              <a:t>bersih </a:t>
            </a:r>
            <a:r>
              <a:rPr sz="1100" spc="-5" dirty="0">
                <a:latin typeface="Times New Roman"/>
                <a:cs typeface="Times New Roman"/>
              </a:rPr>
              <a:t>kolom  </a:t>
            </a:r>
            <a:r>
              <a:rPr sz="1100" dirty="0">
                <a:latin typeface="Times New Roman"/>
                <a:cs typeface="Times New Roman"/>
              </a:rPr>
              <a:t>hc	= </a:t>
            </a:r>
            <a:r>
              <a:rPr sz="1100" spc="-5" dirty="0">
                <a:latin typeface="Times New Roman"/>
                <a:cs typeface="Times New Roman"/>
              </a:rPr>
              <a:t>Tinggi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Kolom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Dimensi kolom </a:t>
            </a:r>
            <a:r>
              <a:rPr sz="1100" dirty="0">
                <a:latin typeface="Times New Roman"/>
                <a:cs typeface="Times New Roman"/>
              </a:rPr>
              <a:t>direncanakan </a:t>
            </a:r>
            <a:r>
              <a:rPr sz="1100" spc="5" dirty="0">
                <a:latin typeface="Times New Roman"/>
                <a:cs typeface="Times New Roman"/>
              </a:rPr>
              <a:t>300 </a:t>
            </a:r>
            <a:r>
              <a:rPr sz="1100" dirty="0">
                <a:latin typeface="Times New Roman"/>
                <a:cs typeface="Times New Roman"/>
              </a:rPr>
              <a:t>x 300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354965" algn="l"/>
              </a:tabLst>
            </a:pPr>
            <a:r>
              <a:rPr sz="1100" b="1" dirty="0">
                <a:latin typeface="Times New Roman"/>
                <a:cs typeface="Times New Roman"/>
              </a:rPr>
              <a:t>7.2	Perhitungan Beban </a:t>
            </a:r>
            <a:r>
              <a:rPr sz="1100" b="1" spc="-5" dirty="0">
                <a:latin typeface="Times New Roman"/>
                <a:cs typeface="Times New Roman"/>
              </a:rPr>
              <a:t>Equvalent</a:t>
            </a:r>
            <a:r>
              <a:rPr sz="1100" b="1" spc="-6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Plat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7.2.1	Lebar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Equvalent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427733" y="3674490"/>
            <a:ext cx="9385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Pelat type </a:t>
            </a:r>
            <a:r>
              <a:rPr sz="1100" dirty="0">
                <a:latin typeface="Times New Roman"/>
                <a:cs typeface="Times New Roman"/>
              </a:rPr>
              <a:t>1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Leq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2917378" y="3789162"/>
            <a:ext cx="90170" cy="0"/>
          </a:xfrm>
          <a:custGeom>
            <a:avLst/>
            <a:gdLst/>
            <a:ahLst/>
            <a:cxnLst/>
            <a:rect l="l" t="t" r="r" b="b"/>
            <a:pathLst>
              <a:path w="90169">
                <a:moveTo>
                  <a:pt x="0" y="0"/>
                </a:moveTo>
                <a:lnTo>
                  <a:pt x="89589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611774" y="3789162"/>
            <a:ext cx="259079" cy="0"/>
          </a:xfrm>
          <a:custGeom>
            <a:avLst/>
            <a:gdLst/>
            <a:ahLst/>
            <a:cxnLst/>
            <a:rect l="l" t="t" r="r" b="b"/>
            <a:pathLst>
              <a:path w="259079">
                <a:moveTo>
                  <a:pt x="0" y="0"/>
                </a:moveTo>
                <a:lnTo>
                  <a:pt x="258708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3180052" y="3815838"/>
            <a:ext cx="9112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38200" algn="l"/>
              </a:tabLst>
            </a:pPr>
            <a:r>
              <a:rPr sz="1200" spc="5" dirty="0">
                <a:latin typeface="Symbol"/>
                <a:cs typeface="Symbol"/>
              </a:rPr>
              <a:t>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911281" y="3566532"/>
            <a:ext cx="117983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81305" algn="l"/>
                <a:tab pos="755650" algn="l"/>
              </a:tabLst>
            </a:pPr>
            <a:r>
              <a:rPr sz="1200" spc="10" dirty="0">
                <a:latin typeface="Times New Roman"/>
                <a:cs typeface="Times New Roman"/>
              </a:rPr>
              <a:t>1	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spc="7" baseline="2314" dirty="0">
                <a:latin typeface="Times New Roman"/>
                <a:cs typeface="Times New Roman"/>
              </a:rPr>
              <a:t>	</a:t>
            </a:r>
            <a:r>
              <a:rPr sz="1200" i="1" spc="20" dirty="0">
                <a:latin typeface="Times New Roman"/>
                <a:cs typeface="Times New Roman"/>
              </a:rPr>
              <a:t>Lx </a:t>
            </a:r>
            <a:r>
              <a:rPr sz="1050" spc="7" baseline="-15873" dirty="0">
                <a:latin typeface="Times New Roman"/>
                <a:cs typeface="Times New Roman"/>
              </a:rPr>
              <a:t>2</a:t>
            </a:r>
            <a:r>
              <a:rPr sz="1050" spc="-89" baseline="-15873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2799714" y="3662535"/>
            <a:ext cx="1291590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  <a:tabLst>
                <a:tab pos="238125" algn="l"/>
                <a:tab pos="1077595" algn="l"/>
              </a:tabLst>
            </a:pPr>
            <a:r>
              <a:rPr sz="1100" dirty="0">
                <a:latin typeface="Times New Roman"/>
                <a:cs typeface="Times New Roman"/>
              </a:rPr>
              <a:t>=	</a:t>
            </a:r>
            <a:r>
              <a:rPr sz="1200" i="1" spc="30" dirty="0">
                <a:latin typeface="Times New Roman"/>
                <a:cs typeface="Times New Roman"/>
              </a:rPr>
              <a:t>Lx</a:t>
            </a:r>
            <a:r>
              <a:rPr sz="1800" spc="44" baseline="2314" dirty="0">
                <a:latin typeface="Symbol"/>
                <a:cs typeface="Symbol"/>
              </a:rPr>
              <a:t></a:t>
            </a:r>
            <a:r>
              <a:rPr sz="1200" spc="30" dirty="0">
                <a:latin typeface="Times New Roman"/>
                <a:cs typeface="Times New Roman"/>
              </a:rPr>
              <a:t>3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4(	</a:t>
            </a:r>
            <a:r>
              <a:rPr sz="1200" spc="5" dirty="0">
                <a:latin typeface="Times New Roman"/>
                <a:cs typeface="Times New Roman"/>
              </a:rPr>
              <a:t>)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</a:t>
            </a:r>
            <a:endParaRPr sz="1800" baseline="2314">
              <a:latin typeface="Symbol"/>
              <a:cs typeface="Symbol"/>
            </a:endParaRPr>
          </a:p>
          <a:p>
            <a:pPr marL="125095">
              <a:lnSpc>
                <a:spcPts val="1190"/>
              </a:lnSpc>
              <a:tabLst>
                <a:tab pos="822325" algn="l"/>
              </a:tabLst>
            </a:pPr>
            <a:r>
              <a:rPr sz="1200" spc="10" dirty="0">
                <a:latin typeface="Times New Roman"/>
                <a:cs typeface="Times New Roman"/>
              </a:rPr>
              <a:t>6	</a:t>
            </a:r>
            <a:r>
              <a:rPr sz="1200" spc="35" dirty="0">
                <a:latin typeface="Times New Roman"/>
                <a:cs typeface="Times New Roman"/>
              </a:rPr>
              <a:t>2</a:t>
            </a:r>
            <a:r>
              <a:rPr sz="1200" i="1" spc="35" dirty="0">
                <a:latin typeface="Times New Roman"/>
                <a:cs typeface="Times New Roman"/>
              </a:rPr>
              <a:t>Ly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2961856" y="4316218"/>
            <a:ext cx="89535" cy="0"/>
          </a:xfrm>
          <a:custGeom>
            <a:avLst/>
            <a:gdLst/>
            <a:ahLst/>
            <a:cxnLst/>
            <a:rect l="l" t="t" r="r" b="b"/>
            <a:pathLst>
              <a:path w="89535">
                <a:moveTo>
                  <a:pt x="0" y="0"/>
                </a:moveTo>
                <a:lnTo>
                  <a:pt x="89460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598807" y="4316218"/>
            <a:ext cx="203835" cy="0"/>
          </a:xfrm>
          <a:custGeom>
            <a:avLst/>
            <a:gdLst/>
            <a:ahLst/>
            <a:cxnLst/>
            <a:rect l="l" t="t" r="r" b="b"/>
            <a:pathLst>
              <a:path w="203835">
                <a:moveTo>
                  <a:pt x="0" y="0"/>
                </a:moveTo>
                <a:lnTo>
                  <a:pt x="203810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3596497" y="4308269"/>
            <a:ext cx="21780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2.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3652253" y="4093312"/>
            <a:ext cx="103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3938286" y="4326748"/>
            <a:ext cx="85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3860161" y="4104396"/>
            <a:ext cx="1638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7" baseline="-11904" dirty="0">
                <a:latin typeface="Times New Roman"/>
                <a:cs typeface="Times New Roman"/>
              </a:rPr>
              <a:t>2</a:t>
            </a:r>
            <a:r>
              <a:rPr sz="1050" spc="15" baseline="-1190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3167139" y="4326748"/>
            <a:ext cx="85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3167139" y="4104396"/>
            <a:ext cx="85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3055310" y="4202024"/>
            <a:ext cx="14395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54380" algn="l"/>
              </a:tabLst>
            </a:pPr>
            <a:r>
              <a:rPr sz="1800" spc="30" baseline="4629" dirty="0">
                <a:latin typeface="Times New Roman"/>
                <a:cs typeface="Times New Roman"/>
              </a:rPr>
              <a:t>.4</a:t>
            </a:r>
            <a:r>
              <a:rPr sz="1200" spc="20" dirty="0">
                <a:latin typeface="Symbol"/>
                <a:cs typeface="Symbol"/>
              </a:rPr>
              <a:t></a:t>
            </a:r>
            <a:r>
              <a:rPr sz="1800" spc="30" baseline="4629" dirty="0">
                <a:latin typeface="Times New Roman"/>
                <a:cs typeface="Times New Roman"/>
              </a:rPr>
              <a:t>3</a:t>
            </a:r>
            <a:r>
              <a:rPr sz="1800" spc="-195" baseline="4629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</a:t>
            </a:r>
            <a:r>
              <a:rPr sz="1800" spc="-104" baseline="4629" dirty="0">
                <a:latin typeface="Times New Roman"/>
                <a:cs typeface="Times New Roman"/>
              </a:rPr>
              <a:t> </a:t>
            </a:r>
            <a:r>
              <a:rPr sz="1800" baseline="4629" dirty="0">
                <a:latin typeface="Times New Roman"/>
                <a:cs typeface="Times New Roman"/>
              </a:rPr>
              <a:t>4(	</a:t>
            </a:r>
            <a:r>
              <a:rPr sz="1800" spc="7" baseline="4629" dirty="0">
                <a:latin typeface="Times New Roman"/>
                <a:cs typeface="Times New Roman"/>
              </a:rPr>
              <a:t>) </a:t>
            </a:r>
            <a:r>
              <a:rPr sz="1200" spc="10" dirty="0">
                <a:latin typeface="Symbol"/>
                <a:cs typeface="Symbol"/>
              </a:rPr>
              <a:t>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</a:t>
            </a:r>
            <a:r>
              <a:rPr sz="1800" spc="-202" baseline="4629" dirty="0">
                <a:latin typeface="Times New Roman"/>
                <a:cs typeface="Times New Roman"/>
              </a:rPr>
              <a:t> </a:t>
            </a:r>
            <a:r>
              <a:rPr sz="1800" spc="-44" baseline="4629" dirty="0">
                <a:latin typeface="Times New Roman"/>
                <a:cs typeface="Times New Roman"/>
              </a:rPr>
              <a:t>1,573</a:t>
            </a:r>
            <a:endParaRPr sz="1800" baseline="4629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2822838" y="4061126"/>
            <a:ext cx="238125" cy="45593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7" baseline="-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  <a:p>
            <a:pPr marL="146685">
              <a:lnSpc>
                <a:spcPct val="100000"/>
              </a:lnSpc>
              <a:spcBef>
                <a:spcPts val="254"/>
              </a:spcBef>
            </a:pPr>
            <a:r>
              <a:rPr sz="1200" spc="10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462786" y="4700142"/>
            <a:ext cx="9385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Pelat type </a:t>
            </a:r>
            <a:r>
              <a:rPr sz="1100" dirty="0">
                <a:latin typeface="Times New Roman"/>
                <a:cs typeface="Times New Roman"/>
              </a:rPr>
              <a:t>2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Leq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2952253" y="4815440"/>
            <a:ext cx="83185" cy="0"/>
          </a:xfrm>
          <a:custGeom>
            <a:avLst/>
            <a:gdLst/>
            <a:ahLst/>
            <a:cxnLst/>
            <a:rect l="l" t="t" r="r" b="b"/>
            <a:pathLst>
              <a:path w="83185">
                <a:moveTo>
                  <a:pt x="0" y="0"/>
                </a:moveTo>
                <a:lnTo>
                  <a:pt x="82663" y="0"/>
                </a:lnTo>
              </a:path>
            </a:pathLst>
          </a:custGeom>
          <a:ln w="64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917211" y="5289460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>
                <a:moveTo>
                  <a:pt x="0" y="0"/>
                </a:moveTo>
                <a:lnTo>
                  <a:pt x="82444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2799714" y="4688461"/>
            <a:ext cx="842010" cy="8007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-7" baseline="34722" dirty="0">
                <a:latin typeface="Times New Roman"/>
                <a:cs typeface="Times New Roman"/>
              </a:rPr>
              <a:t>1</a:t>
            </a:r>
            <a:r>
              <a:rPr sz="1800" spc="-315" baseline="34722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i="1" spc="20" dirty="0">
                <a:latin typeface="Times New Roman"/>
                <a:cs typeface="Times New Roman"/>
              </a:rPr>
              <a:t>Lx</a:t>
            </a:r>
            <a:endParaRPr sz="1200">
              <a:latin typeface="Times New Roman"/>
              <a:cs typeface="Times New Roman"/>
            </a:endParaRPr>
          </a:p>
          <a:p>
            <a:pPr marR="441959" algn="ctr">
              <a:lnSpc>
                <a:spcPts val="1190"/>
              </a:lnSpc>
            </a:pPr>
            <a:r>
              <a:rPr sz="1200" spc="-5" dirty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800" spc="7" baseline="34722" dirty="0">
                <a:latin typeface="Times New Roman"/>
                <a:cs typeface="Times New Roman"/>
              </a:rPr>
              <a:t>1</a:t>
            </a:r>
            <a:r>
              <a:rPr sz="1800" spc="-247" baseline="347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.2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0,667</a:t>
            </a:r>
            <a:endParaRPr sz="1200">
              <a:latin typeface="Times New Roman"/>
              <a:cs typeface="Times New Roman"/>
            </a:endParaRPr>
          </a:p>
          <a:p>
            <a:pPr marL="122555">
              <a:lnSpc>
                <a:spcPts val="1190"/>
              </a:lnSpc>
            </a:pPr>
            <a:r>
              <a:rPr sz="1200" spc="5" dirty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1427733" y="5777864"/>
            <a:ext cx="2402840" cy="676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7.2.2	</a:t>
            </a:r>
            <a:r>
              <a:rPr sz="1100" b="1" spc="-5" dirty="0">
                <a:latin typeface="Times New Roman"/>
                <a:cs typeface="Times New Roman"/>
              </a:rPr>
              <a:t>Pembebanan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dirty="0">
                <a:latin typeface="Times New Roman"/>
                <a:cs typeface="Times New Roman"/>
              </a:rPr>
              <a:t>1. Pembebanan Balok Portal </a:t>
            </a:r>
            <a:r>
              <a:rPr sz="1100" b="1" spc="-5" dirty="0">
                <a:latin typeface="Times New Roman"/>
                <a:cs typeface="Times New Roman"/>
              </a:rPr>
              <a:t>As-4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(a-a’)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1656333" y="8595461"/>
            <a:ext cx="216725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Pembebanan </a:t>
            </a:r>
            <a:r>
              <a:rPr sz="1100" spc="-5" dirty="0">
                <a:latin typeface="Times New Roman"/>
                <a:cs typeface="Times New Roman"/>
              </a:rPr>
              <a:t>balok </a:t>
            </a:r>
            <a:r>
              <a:rPr sz="1100" dirty="0">
                <a:latin typeface="Times New Roman"/>
                <a:cs typeface="Times New Roman"/>
              </a:rPr>
              <a:t>induk </a:t>
            </a:r>
            <a:r>
              <a:rPr sz="1100" spc="-5" dirty="0">
                <a:latin typeface="Times New Roman"/>
                <a:cs typeface="Times New Roman"/>
              </a:rPr>
              <a:t>element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a-a’</a:t>
            </a:r>
            <a:endParaRPr sz="11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Mati (qD)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54438" y="4646801"/>
            <a:ext cx="458470" cy="458470"/>
          </a:xfrm>
          <a:custGeom>
            <a:avLst/>
            <a:gdLst/>
            <a:ahLst/>
            <a:cxnLst/>
            <a:rect l="l" t="t" r="r" b="b"/>
            <a:pathLst>
              <a:path w="458470" h="458470">
                <a:moveTo>
                  <a:pt x="0" y="458121"/>
                </a:moveTo>
                <a:lnTo>
                  <a:pt x="4579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36380" y="4687768"/>
            <a:ext cx="417195" cy="417195"/>
          </a:xfrm>
          <a:custGeom>
            <a:avLst/>
            <a:gdLst/>
            <a:ahLst/>
            <a:cxnLst/>
            <a:rect l="l" t="t" r="r" b="b"/>
            <a:pathLst>
              <a:path w="417195" h="417195">
                <a:moveTo>
                  <a:pt x="0" y="417153"/>
                </a:moveTo>
                <a:lnTo>
                  <a:pt x="4169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18239" y="4887101"/>
            <a:ext cx="218440" cy="218440"/>
          </a:xfrm>
          <a:custGeom>
            <a:avLst/>
            <a:gdLst/>
            <a:ahLst/>
            <a:cxnLst/>
            <a:rect l="l" t="t" r="r" b="b"/>
            <a:pathLst>
              <a:path w="218439" h="218439">
                <a:moveTo>
                  <a:pt x="0" y="217820"/>
                </a:moveTo>
                <a:lnTo>
                  <a:pt x="21788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476942" y="4728652"/>
            <a:ext cx="117475" cy="118110"/>
          </a:xfrm>
          <a:custGeom>
            <a:avLst/>
            <a:gdLst/>
            <a:ahLst/>
            <a:cxnLst/>
            <a:rect l="l" t="t" r="r" b="b"/>
            <a:pathLst>
              <a:path w="117475" h="118110">
                <a:moveTo>
                  <a:pt x="0" y="117482"/>
                </a:moveTo>
                <a:lnTo>
                  <a:pt x="1174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00181" y="4968952"/>
            <a:ext cx="136525" cy="136525"/>
          </a:xfrm>
          <a:custGeom>
            <a:avLst/>
            <a:gdLst/>
            <a:ahLst/>
            <a:cxnLst/>
            <a:rect l="l" t="t" r="r" b="b"/>
            <a:pathLst>
              <a:path w="136525" h="136525">
                <a:moveTo>
                  <a:pt x="0" y="135969"/>
                </a:moveTo>
                <a:lnTo>
                  <a:pt x="13593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58885" y="4769619"/>
            <a:ext cx="76835" cy="76835"/>
          </a:xfrm>
          <a:custGeom>
            <a:avLst/>
            <a:gdLst/>
            <a:ahLst/>
            <a:cxnLst/>
            <a:rect l="l" t="t" r="r" b="b"/>
            <a:pathLst>
              <a:path w="76835" h="76835">
                <a:moveTo>
                  <a:pt x="0" y="76514"/>
                </a:moveTo>
                <a:lnTo>
                  <a:pt x="763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82039" y="5050929"/>
            <a:ext cx="54610" cy="54610"/>
          </a:xfrm>
          <a:custGeom>
            <a:avLst/>
            <a:gdLst/>
            <a:ahLst/>
            <a:cxnLst/>
            <a:rect l="l" t="t" r="r" b="b"/>
            <a:pathLst>
              <a:path w="54610" h="54610">
                <a:moveTo>
                  <a:pt x="0" y="53992"/>
                </a:moveTo>
                <a:lnTo>
                  <a:pt x="540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99624" y="4810629"/>
            <a:ext cx="76835" cy="76835"/>
          </a:xfrm>
          <a:custGeom>
            <a:avLst/>
            <a:gdLst/>
            <a:ahLst/>
            <a:cxnLst/>
            <a:rect l="l" t="t" r="r" b="b"/>
            <a:pathLst>
              <a:path w="76835" h="76835">
                <a:moveTo>
                  <a:pt x="0" y="76598"/>
                </a:moveTo>
                <a:lnTo>
                  <a:pt x="765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63982" y="5057526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0" y="47396"/>
                </a:moveTo>
                <a:lnTo>
                  <a:pt x="4736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99624" y="4851680"/>
            <a:ext cx="118110" cy="118110"/>
          </a:xfrm>
          <a:custGeom>
            <a:avLst/>
            <a:gdLst/>
            <a:ahLst/>
            <a:cxnLst/>
            <a:rect l="l" t="t" r="r" b="b"/>
            <a:pathLst>
              <a:path w="118110" h="118110">
                <a:moveTo>
                  <a:pt x="0" y="117482"/>
                </a:moveTo>
                <a:lnTo>
                  <a:pt x="1174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45840" y="5057526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0" y="47396"/>
                </a:moveTo>
                <a:lnTo>
                  <a:pt x="474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99624" y="4892564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0" y="158659"/>
                </a:moveTo>
                <a:lnTo>
                  <a:pt x="1585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27782" y="4933531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0" y="171391"/>
                </a:moveTo>
                <a:lnTo>
                  <a:pt x="17127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09725" y="4974540"/>
            <a:ext cx="130810" cy="130810"/>
          </a:xfrm>
          <a:custGeom>
            <a:avLst/>
            <a:gdLst/>
            <a:ahLst/>
            <a:cxnLst/>
            <a:rect l="l" t="t" r="r" b="b"/>
            <a:pathLst>
              <a:path w="130810" h="130810">
                <a:moveTo>
                  <a:pt x="0" y="130381"/>
                </a:moveTo>
                <a:lnTo>
                  <a:pt x="1302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791583" y="5015508"/>
            <a:ext cx="89535" cy="89535"/>
          </a:xfrm>
          <a:custGeom>
            <a:avLst/>
            <a:gdLst/>
            <a:ahLst/>
            <a:cxnLst/>
            <a:rect l="l" t="t" r="r" b="b"/>
            <a:pathLst>
              <a:path w="89535" h="89535">
                <a:moveTo>
                  <a:pt x="0" y="89414"/>
                </a:moveTo>
                <a:lnTo>
                  <a:pt x="893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73525" y="5056475"/>
            <a:ext cx="48895" cy="48895"/>
          </a:xfrm>
          <a:custGeom>
            <a:avLst/>
            <a:gdLst/>
            <a:ahLst/>
            <a:cxnLst/>
            <a:rect l="l" t="t" r="r" b="b"/>
            <a:pathLst>
              <a:path w="48895" h="48895">
                <a:moveTo>
                  <a:pt x="0" y="48446"/>
                </a:moveTo>
                <a:lnTo>
                  <a:pt x="4842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037326" y="4674869"/>
            <a:ext cx="429895" cy="430530"/>
          </a:xfrm>
          <a:custGeom>
            <a:avLst/>
            <a:gdLst/>
            <a:ahLst/>
            <a:cxnLst/>
            <a:rect l="l" t="t" r="r" b="b"/>
            <a:pathLst>
              <a:path w="429895" h="430529">
                <a:moveTo>
                  <a:pt x="0" y="430053"/>
                </a:moveTo>
                <a:lnTo>
                  <a:pt x="4297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119142" y="4861554"/>
            <a:ext cx="243204" cy="243840"/>
          </a:xfrm>
          <a:custGeom>
            <a:avLst/>
            <a:gdLst/>
            <a:ahLst/>
            <a:cxnLst/>
            <a:rect l="l" t="t" r="r" b="b"/>
            <a:pathLst>
              <a:path w="243204" h="243839">
                <a:moveTo>
                  <a:pt x="0" y="243367"/>
                </a:moveTo>
                <a:lnTo>
                  <a:pt x="24321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377888" y="4715836"/>
            <a:ext cx="130175" cy="130810"/>
          </a:xfrm>
          <a:custGeom>
            <a:avLst/>
            <a:gdLst/>
            <a:ahLst/>
            <a:cxnLst/>
            <a:rect l="l" t="t" r="r" b="b"/>
            <a:pathLst>
              <a:path w="130175" h="130810">
                <a:moveTo>
                  <a:pt x="0" y="130297"/>
                </a:moveTo>
                <a:lnTo>
                  <a:pt x="1300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201127" y="4943406"/>
            <a:ext cx="161290" cy="161925"/>
          </a:xfrm>
          <a:custGeom>
            <a:avLst/>
            <a:gdLst/>
            <a:ahLst/>
            <a:cxnLst/>
            <a:rect l="l" t="t" r="r" b="b"/>
            <a:pathLst>
              <a:path w="161289" h="161925">
                <a:moveTo>
                  <a:pt x="0" y="161516"/>
                </a:moveTo>
                <a:lnTo>
                  <a:pt x="16122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459830" y="4756804"/>
            <a:ext cx="89535" cy="89535"/>
          </a:xfrm>
          <a:custGeom>
            <a:avLst/>
            <a:gdLst/>
            <a:ahLst/>
            <a:cxnLst/>
            <a:rect l="l" t="t" r="r" b="b"/>
            <a:pathLst>
              <a:path w="89535" h="89535">
                <a:moveTo>
                  <a:pt x="0" y="89330"/>
                </a:moveTo>
                <a:lnTo>
                  <a:pt x="891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282943" y="5025382"/>
            <a:ext cx="80010" cy="80010"/>
          </a:xfrm>
          <a:custGeom>
            <a:avLst/>
            <a:gdLst/>
            <a:ahLst/>
            <a:cxnLst/>
            <a:rect l="l" t="t" r="r" b="b"/>
            <a:pathLst>
              <a:path w="80010" h="80010">
                <a:moveTo>
                  <a:pt x="0" y="79539"/>
                </a:moveTo>
                <a:lnTo>
                  <a:pt x="7940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525942" y="4797813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0" y="63951"/>
                </a:moveTo>
                <a:lnTo>
                  <a:pt x="639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364885" y="5057526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0" y="47396"/>
                </a:moveTo>
                <a:lnTo>
                  <a:pt x="4728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25942" y="4838781"/>
            <a:ext cx="105410" cy="105410"/>
          </a:xfrm>
          <a:custGeom>
            <a:avLst/>
            <a:gdLst/>
            <a:ahLst/>
            <a:cxnLst/>
            <a:rect l="l" t="t" r="r" b="b"/>
            <a:pathLst>
              <a:path w="105410" h="105410">
                <a:moveTo>
                  <a:pt x="0" y="104834"/>
                </a:moveTo>
                <a:lnTo>
                  <a:pt x="1049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446743" y="5057526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0" y="47396"/>
                </a:moveTo>
                <a:lnTo>
                  <a:pt x="472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25942" y="4879748"/>
            <a:ext cx="146050" cy="146050"/>
          </a:xfrm>
          <a:custGeom>
            <a:avLst/>
            <a:gdLst/>
            <a:ahLst/>
            <a:cxnLst/>
            <a:rect l="l" t="t" r="r" b="b"/>
            <a:pathLst>
              <a:path w="146050" h="146050">
                <a:moveTo>
                  <a:pt x="0" y="145928"/>
                </a:moveTo>
                <a:lnTo>
                  <a:pt x="1457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28686" y="4920716"/>
            <a:ext cx="184150" cy="184785"/>
          </a:xfrm>
          <a:custGeom>
            <a:avLst/>
            <a:gdLst/>
            <a:ahLst/>
            <a:cxnLst/>
            <a:rect l="l" t="t" r="r" b="b"/>
            <a:pathLst>
              <a:path w="184150" h="184785">
                <a:moveTo>
                  <a:pt x="0" y="184206"/>
                </a:moveTo>
                <a:lnTo>
                  <a:pt x="1840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10544" y="4961725"/>
            <a:ext cx="143510" cy="143510"/>
          </a:xfrm>
          <a:custGeom>
            <a:avLst/>
            <a:gdLst/>
            <a:ahLst/>
            <a:cxnLst/>
            <a:rect l="l" t="t" r="r" b="b"/>
            <a:pathLst>
              <a:path w="143510" h="143510">
                <a:moveTo>
                  <a:pt x="0" y="143196"/>
                </a:moveTo>
                <a:lnTo>
                  <a:pt x="1431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92486" y="5002693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0" y="102229"/>
                </a:moveTo>
                <a:lnTo>
                  <a:pt x="10220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774345" y="5043534"/>
            <a:ext cx="61594" cy="61594"/>
          </a:xfrm>
          <a:custGeom>
            <a:avLst/>
            <a:gdLst/>
            <a:ahLst/>
            <a:cxnLst/>
            <a:rect l="l" t="t" r="r" b="b"/>
            <a:pathLst>
              <a:path w="61595" h="61595">
                <a:moveTo>
                  <a:pt x="0" y="61388"/>
                </a:moveTo>
                <a:lnTo>
                  <a:pt x="6117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56287" y="5084543"/>
            <a:ext cx="20320" cy="20955"/>
          </a:xfrm>
          <a:custGeom>
            <a:avLst/>
            <a:gdLst/>
            <a:ahLst/>
            <a:cxnLst/>
            <a:rect l="l" t="t" r="r" b="b"/>
            <a:pathLst>
              <a:path w="20320" h="20954">
                <a:moveTo>
                  <a:pt x="0" y="20378"/>
                </a:moveTo>
                <a:lnTo>
                  <a:pt x="202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709294" y="4852851"/>
            <a:ext cx="224790" cy="407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00" spc="10" dirty="0">
                <a:latin typeface="Verdana"/>
                <a:cs typeface="Verdana"/>
              </a:rPr>
              <a:t>b</a:t>
            </a:r>
            <a:endParaRPr sz="25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440939" y="4816883"/>
            <a:ext cx="147955" cy="255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500" spc="5" dirty="0">
                <a:latin typeface="Verdana"/>
                <a:cs typeface="Verdana"/>
              </a:rPr>
              <a:t>2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947989" y="4844657"/>
            <a:ext cx="309245" cy="407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00" spc="-5" dirty="0">
                <a:latin typeface="Verdana"/>
                <a:cs typeface="Verdana"/>
              </a:rPr>
              <a:t>b'</a:t>
            </a:r>
            <a:endParaRPr sz="2500">
              <a:latin typeface="Verdana"/>
              <a:cs typeface="Verdana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043799" y="5104922"/>
            <a:ext cx="1853564" cy="0"/>
          </a:xfrm>
          <a:custGeom>
            <a:avLst/>
            <a:gdLst/>
            <a:ahLst/>
            <a:cxnLst/>
            <a:rect l="l" t="t" r="r" b="b"/>
            <a:pathLst>
              <a:path w="1853564">
                <a:moveTo>
                  <a:pt x="185297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4367299" y="4816883"/>
            <a:ext cx="147955" cy="255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500" spc="5" dirty="0">
                <a:latin typeface="Verdana"/>
                <a:cs typeface="Verdana"/>
              </a:rPr>
              <a:t>2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901016" y="4842346"/>
            <a:ext cx="139065" cy="255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500" spc="5" dirty="0">
                <a:latin typeface="Verdana"/>
                <a:cs typeface="Verdana"/>
              </a:rPr>
              <a:t>x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895999" y="5369467"/>
            <a:ext cx="295910" cy="0"/>
          </a:xfrm>
          <a:custGeom>
            <a:avLst/>
            <a:gdLst/>
            <a:ahLst/>
            <a:cxnLst/>
            <a:rect l="l" t="t" r="r" b="b"/>
            <a:pathLst>
              <a:path w="295910">
                <a:moveTo>
                  <a:pt x="29534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95999" y="5104922"/>
            <a:ext cx="147955" cy="264795"/>
          </a:xfrm>
          <a:custGeom>
            <a:avLst/>
            <a:gdLst/>
            <a:ahLst/>
            <a:cxnLst/>
            <a:rect l="l" t="t" r="r" b="b"/>
            <a:pathLst>
              <a:path w="147955" h="264795">
                <a:moveTo>
                  <a:pt x="0" y="264544"/>
                </a:moveTo>
                <a:lnTo>
                  <a:pt x="14780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043799" y="5104922"/>
            <a:ext cx="147955" cy="264795"/>
          </a:xfrm>
          <a:custGeom>
            <a:avLst/>
            <a:gdLst/>
            <a:ahLst/>
            <a:cxnLst/>
            <a:rect l="l" t="t" r="r" b="b"/>
            <a:pathLst>
              <a:path w="147955" h="264795">
                <a:moveTo>
                  <a:pt x="0" y="0"/>
                </a:moveTo>
                <a:lnTo>
                  <a:pt x="147547" y="26454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749141" y="5369467"/>
            <a:ext cx="295910" cy="0"/>
          </a:xfrm>
          <a:custGeom>
            <a:avLst/>
            <a:gdLst/>
            <a:ahLst/>
            <a:cxnLst/>
            <a:rect l="l" t="t" r="r" b="b"/>
            <a:pathLst>
              <a:path w="295910">
                <a:moveTo>
                  <a:pt x="29530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749141" y="5104922"/>
            <a:ext cx="147955" cy="264795"/>
          </a:xfrm>
          <a:custGeom>
            <a:avLst/>
            <a:gdLst/>
            <a:ahLst/>
            <a:cxnLst/>
            <a:rect l="l" t="t" r="r" b="b"/>
            <a:pathLst>
              <a:path w="147954" h="264795">
                <a:moveTo>
                  <a:pt x="0" y="264544"/>
                </a:moveTo>
                <a:lnTo>
                  <a:pt x="1476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896773" y="5104922"/>
            <a:ext cx="147955" cy="264795"/>
          </a:xfrm>
          <a:custGeom>
            <a:avLst/>
            <a:gdLst/>
            <a:ahLst/>
            <a:cxnLst/>
            <a:rect l="l" t="t" r="r" b="b"/>
            <a:pathLst>
              <a:path w="147954" h="264795">
                <a:moveTo>
                  <a:pt x="0" y="0"/>
                </a:moveTo>
                <a:lnTo>
                  <a:pt x="147673" y="26454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43799" y="4641339"/>
            <a:ext cx="463550" cy="464184"/>
          </a:xfrm>
          <a:custGeom>
            <a:avLst/>
            <a:gdLst/>
            <a:ahLst/>
            <a:cxnLst/>
            <a:rect l="l" t="t" r="r" b="b"/>
            <a:pathLst>
              <a:path w="463550" h="464185">
                <a:moveTo>
                  <a:pt x="0" y="463583"/>
                </a:moveTo>
                <a:lnTo>
                  <a:pt x="4632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433445" y="4641339"/>
            <a:ext cx="463550" cy="464184"/>
          </a:xfrm>
          <a:custGeom>
            <a:avLst/>
            <a:gdLst/>
            <a:ahLst/>
            <a:cxnLst/>
            <a:rect l="l" t="t" r="r" b="b"/>
            <a:pathLst>
              <a:path w="463550" h="464185">
                <a:moveTo>
                  <a:pt x="0" y="0"/>
                </a:moveTo>
                <a:lnTo>
                  <a:pt x="463327" y="46358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507001" y="4641339"/>
            <a:ext cx="463550" cy="464184"/>
          </a:xfrm>
          <a:custGeom>
            <a:avLst/>
            <a:gdLst/>
            <a:ahLst/>
            <a:cxnLst/>
            <a:rect l="l" t="t" r="r" b="b"/>
            <a:pathLst>
              <a:path w="463550" h="464185">
                <a:moveTo>
                  <a:pt x="463243" y="46358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970244" y="4641339"/>
            <a:ext cx="463550" cy="464184"/>
          </a:xfrm>
          <a:custGeom>
            <a:avLst/>
            <a:gdLst/>
            <a:ahLst/>
            <a:cxnLst/>
            <a:rect l="l" t="t" r="r" b="b"/>
            <a:pathLst>
              <a:path w="463550" h="464185">
                <a:moveTo>
                  <a:pt x="0" y="463583"/>
                </a:moveTo>
                <a:lnTo>
                  <a:pt x="46320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866855" y="5290137"/>
            <a:ext cx="207010" cy="0"/>
          </a:xfrm>
          <a:custGeom>
            <a:avLst/>
            <a:gdLst/>
            <a:ahLst/>
            <a:cxnLst/>
            <a:rect l="l" t="t" r="r" b="b"/>
            <a:pathLst>
              <a:path w="207010">
                <a:moveTo>
                  <a:pt x="20673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866855" y="5104922"/>
            <a:ext cx="103505" cy="185420"/>
          </a:xfrm>
          <a:custGeom>
            <a:avLst/>
            <a:gdLst/>
            <a:ahLst/>
            <a:cxnLst/>
            <a:rect l="l" t="t" r="r" b="b"/>
            <a:pathLst>
              <a:path w="103504" h="185420">
                <a:moveTo>
                  <a:pt x="0" y="185214"/>
                </a:moveTo>
                <a:lnTo>
                  <a:pt x="1033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970244" y="5104922"/>
            <a:ext cx="103505" cy="185420"/>
          </a:xfrm>
          <a:custGeom>
            <a:avLst/>
            <a:gdLst/>
            <a:ahLst/>
            <a:cxnLst/>
            <a:rect l="l" t="t" r="r" b="b"/>
            <a:pathLst>
              <a:path w="103504" h="185420">
                <a:moveTo>
                  <a:pt x="0" y="0"/>
                </a:moveTo>
                <a:lnTo>
                  <a:pt x="103346" y="18521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1656333" y="981812"/>
            <a:ext cx="1143635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sendiri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balok  </a:t>
            </a:r>
            <a:r>
              <a:rPr sz="1100" dirty="0">
                <a:latin typeface="Times New Roman"/>
                <a:cs typeface="Times New Roman"/>
              </a:rPr>
              <a:t>Berat </a:t>
            </a:r>
            <a:r>
              <a:rPr sz="1100" spc="-5" dirty="0">
                <a:latin typeface="Times New Roman"/>
                <a:cs typeface="Times New Roman"/>
              </a:rPr>
              <a:t>pelat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lantai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142614" y="981812"/>
            <a:ext cx="152717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0,20 . (0,4 – 0,12) .</a:t>
            </a:r>
            <a:r>
              <a:rPr sz="1100" spc="-10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2400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411 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1,573.2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427733" y="1695957"/>
            <a:ext cx="19685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qD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743069" y="981812"/>
            <a:ext cx="1570355" cy="90805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812165" algn="l"/>
              </a:tabLst>
            </a:pPr>
            <a:r>
              <a:rPr sz="1100" dirty="0">
                <a:latin typeface="Times New Roman"/>
                <a:cs typeface="Times New Roman"/>
              </a:rPr>
              <a:t>=  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134,4	</a:t>
            </a:r>
            <a:r>
              <a:rPr sz="1100" spc="-5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575"/>
              </a:spcBef>
              <a:tabLst>
                <a:tab pos="1270000" algn="l"/>
              </a:tabLst>
            </a:pPr>
            <a:r>
              <a:rPr sz="11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=   1293	k</a:t>
            </a:r>
            <a:r>
              <a:rPr sz="1100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g</a:t>
            </a:r>
            <a:r>
              <a:rPr sz="11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/m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  <a:tabLst>
                <a:tab pos="1270000" algn="l"/>
              </a:tabLst>
            </a:pPr>
            <a:r>
              <a:rPr sz="1100" dirty="0">
                <a:latin typeface="Times New Roman"/>
                <a:cs typeface="Times New Roman"/>
              </a:rPr>
              <a:t>= 1427,4	k</a:t>
            </a:r>
            <a:r>
              <a:rPr sz="1100" spc="-15" dirty="0">
                <a:latin typeface="Times New Roman"/>
                <a:cs typeface="Times New Roman"/>
              </a:rPr>
              <a:t>g</a:t>
            </a:r>
            <a:r>
              <a:rPr sz="1100" dirty="0">
                <a:latin typeface="Times New Roman"/>
                <a:cs typeface="Times New Roman"/>
              </a:rPr>
              <a:t>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427733" y="1861159"/>
            <a:ext cx="2752090" cy="219329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675"/>
              </a:spcBef>
              <a:buFont typeface="Wingdings"/>
              <a:buChar char=""/>
              <a:tabLst>
                <a:tab pos="4699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hidup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(qL)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75"/>
              </a:spcBef>
              <a:tabLst>
                <a:tab pos="1841500" algn="l"/>
              </a:tabLst>
            </a:pPr>
            <a:r>
              <a:rPr sz="1100" dirty="0">
                <a:latin typeface="Times New Roman"/>
                <a:cs typeface="Times New Roman"/>
              </a:rPr>
              <a:t>qL = 200 . 1,573,2.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	= 1258,4</a:t>
            </a:r>
            <a:r>
              <a:rPr sz="1100" spc="23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00">
              <a:latin typeface="Times New Roman"/>
              <a:cs typeface="Times New Roman"/>
            </a:endParaRPr>
          </a:p>
          <a:p>
            <a:pPr marL="241300" marR="1001394">
              <a:lnSpc>
                <a:spcPct val="143900"/>
              </a:lnSpc>
              <a:buFont typeface="Wingdings"/>
              <a:buChar char=""/>
              <a:tabLst>
                <a:tab pos="4699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berfaktor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(qU1)  </a:t>
            </a:r>
            <a:r>
              <a:rPr sz="1100" dirty="0">
                <a:latin typeface="Times New Roman"/>
                <a:cs typeface="Times New Roman"/>
              </a:rPr>
              <a:t>qU = 1,2 . qD + 1,6 .</a:t>
            </a:r>
            <a:r>
              <a:rPr sz="1100" spc="-1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qL</a:t>
            </a:r>
            <a:endParaRPr sz="1100">
              <a:latin typeface="Times New Roman"/>
              <a:cs typeface="Times New Roman"/>
            </a:endParaRPr>
          </a:p>
          <a:p>
            <a:pPr marL="926465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(1,2 . 1427,4 ) + (1,6 </a:t>
            </a:r>
            <a:r>
              <a:rPr sz="1100" spc="-5" dirty="0">
                <a:latin typeface="Times New Roman"/>
                <a:cs typeface="Times New Roman"/>
              </a:rPr>
              <a:t>.1258,4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  <a:p>
            <a:pPr marL="9264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= 3726,32</a:t>
            </a:r>
            <a:r>
              <a:rPr sz="1100" spc="2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dirty="0">
                <a:latin typeface="Times New Roman"/>
                <a:cs typeface="Times New Roman"/>
              </a:rPr>
              <a:t>2. Pembebanan Balok Portal </a:t>
            </a:r>
            <a:r>
              <a:rPr sz="1100" b="1" spc="-5" dirty="0">
                <a:latin typeface="Times New Roman"/>
                <a:cs typeface="Times New Roman"/>
              </a:rPr>
              <a:t>As-E</a:t>
            </a:r>
            <a:r>
              <a:rPr sz="1100" b="1" spc="-5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(b-b’)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427733" y="5953734"/>
            <a:ext cx="236410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241300" algn="l"/>
              </a:tabLst>
            </a:pPr>
            <a:r>
              <a:rPr sz="1100" spc="-5" dirty="0">
                <a:latin typeface="Times New Roman"/>
                <a:cs typeface="Times New Roman"/>
              </a:rPr>
              <a:t>Pembebanan balok </a:t>
            </a:r>
            <a:r>
              <a:rPr sz="1100" dirty="0">
                <a:latin typeface="Times New Roman"/>
                <a:cs typeface="Times New Roman"/>
              </a:rPr>
              <a:t>induk </a:t>
            </a:r>
            <a:r>
              <a:rPr sz="1100" spc="-5" dirty="0">
                <a:latin typeface="Times New Roman"/>
                <a:cs typeface="Times New Roman"/>
              </a:rPr>
              <a:t>element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b-x</a:t>
            </a:r>
            <a:endParaRPr sz="1100">
              <a:latin typeface="Times New Roman"/>
              <a:cs typeface="Times New Roman"/>
            </a:endParaRPr>
          </a:p>
          <a:p>
            <a:pPr marL="469900" lvl="1" indent="-2286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4699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Mati (qD)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849748" y="6434937"/>
            <a:ext cx="629285" cy="5080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248285" algn="l"/>
              </a:tabLst>
            </a:pPr>
            <a:r>
              <a:rPr sz="1100" dirty="0">
                <a:latin typeface="Times New Roman"/>
                <a:cs typeface="Times New Roman"/>
              </a:rPr>
              <a:t>=	134,4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  <a:tabLst>
                <a:tab pos="231775" algn="l"/>
              </a:tabLst>
            </a:pPr>
            <a:r>
              <a:rPr sz="1100" dirty="0">
                <a:latin typeface="Times New Roman"/>
                <a:cs typeface="Times New Roman"/>
              </a:rPr>
              <a:t>=	274,</a:t>
            </a:r>
            <a:r>
              <a:rPr sz="1100" spc="-15" dirty="0">
                <a:latin typeface="Times New Roman"/>
                <a:cs typeface="Times New Roman"/>
              </a:rPr>
              <a:t>1</a:t>
            </a:r>
            <a:r>
              <a:rPr sz="1100" dirty="0">
                <a:latin typeface="Times New Roman"/>
                <a:cs typeface="Times New Roman"/>
              </a:rPr>
              <a:t>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613272" y="6434937"/>
            <a:ext cx="313055" cy="508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39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k</a:t>
            </a:r>
            <a:r>
              <a:rPr sz="1100" spc="-15" dirty="0">
                <a:latin typeface="Times New Roman"/>
                <a:cs typeface="Times New Roman"/>
              </a:rPr>
              <a:t>g</a:t>
            </a:r>
            <a:r>
              <a:rPr sz="1100" dirty="0">
                <a:latin typeface="Times New Roman"/>
                <a:cs typeface="Times New Roman"/>
              </a:rPr>
              <a:t>/m  k</a:t>
            </a:r>
            <a:r>
              <a:rPr sz="1100" spc="-15" dirty="0">
                <a:latin typeface="Times New Roman"/>
                <a:cs typeface="Times New Roman"/>
              </a:rPr>
              <a:t>g</a:t>
            </a:r>
            <a:r>
              <a:rPr sz="1100" dirty="0">
                <a:latin typeface="Times New Roman"/>
                <a:cs typeface="Times New Roman"/>
              </a:rPr>
              <a:t>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656333" y="6434937"/>
            <a:ext cx="1143635" cy="748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8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sendiri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balok  </a:t>
            </a:r>
            <a:r>
              <a:rPr sz="1100" dirty="0">
                <a:latin typeface="Times New Roman"/>
                <a:cs typeface="Times New Roman"/>
              </a:rPr>
              <a:t>Berat </a:t>
            </a:r>
            <a:r>
              <a:rPr sz="1100" spc="-5" dirty="0">
                <a:latin typeface="Times New Roman"/>
                <a:cs typeface="Times New Roman"/>
              </a:rPr>
              <a:t>pelat lantai  </a:t>
            </a:r>
            <a:r>
              <a:rPr sz="1100" dirty="0">
                <a:latin typeface="Times New Roman"/>
                <a:cs typeface="Times New Roman"/>
              </a:rPr>
              <a:t>Berat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dinding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3028314" y="6434937"/>
            <a:ext cx="1546860" cy="7486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0,20 . (0,4 – 0,12) .</a:t>
            </a:r>
            <a:r>
              <a:rPr sz="1100" spc="-10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2400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411 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0,667</a:t>
            </a:r>
            <a:endParaRPr sz="1100">
              <a:latin typeface="Times New Roman"/>
              <a:cs typeface="Times New Roman"/>
            </a:endParaRPr>
          </a:p>
          <a:p>
            <a:pPr marL="32384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0,15 . ( 4- 0,3 )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1700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1427733" y="7392161"/>
            <a:ext cx="19685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qD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849748" y="6989826"/>
            <a:ext cx="1038225" cy="5962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31775" algn="l"/>
                <a:tab pos="720725" algn="l"/>
              </a:tabLst>
            </a:pPr>
            <a:r>
              <a:rPr sz="11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=	943,5	</a:t>
            </a:r>
            <a:r>
              <a:rPr sz="110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48285" algn="l"/>
              </a:tabLst>
            </a:pPr>
            <a:r>
              <a:rPr sz="1100" dirty="0">
                <a:latin typeface="Times New Roman"/>
                <a:cs typeface="Times New Roman"/>
              </a:rPr>
              <a:t>=	1352,02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656333" y="7555839"/>
            <a:ext cx="1779270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Wingdings"/>
              <a:buChar char=""/>
              <a:tabLst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hidup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(qL)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qL = 400 . 0,667 = 266,8</a:t>
            </a:r>
            <a:r>
              <a:rPr sz="1100" spc="19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656333" y="8520276"/>
            <a:ext cx="2178050" cy="5080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Wingdings"/>
              <a:buChar char=""/>
              <a:tabLst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berfaktor (qU1)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  <a:tabLst>
                <a:tab pos="1155700" algn="l"/>
              </a:tabLst>
            </a:pPr>
            <a:r>
              <a:rPr sz="1100" spc="-5" dirty="0">
                <a:latin typeface="Times New Roman"/>
                <a:cs typeface="Times New Roman"/>
              </a:rPr>
              <a:t>qU1	</a:t>
            </a:r>
            <a:r>
              <a:rPr sz="1100" dirty="0">
                <a:latin typeface="Times New Roman"/>
                <a:cs typeface="Times New Roman"/>
              </a:rPr>
              <a:t>= 1,2 qD + </a:t>
            </a:r>
            <a:r>
              <a:rPr sz="1100" spc="-5" dirty="0">
                <a:latin typeface="Times New Roman"/>
                <a:cs typeface="Times New Roman"/>
              </a:rPr>
              <a:t>1,6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qL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6148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1384300">
              <a:lnSpc>
                <a:spcPct val="100000"/>
              </a:lnSpc>
            </a:pPr>
            <a:r>
              <a:rPr sz="1100" dirty="0">
                <a:latin typeface="Times New Roman"/>
                <a:cs typeface="Times New Roman"/>
              </a:rPr>
              <a:t>= (1,2 . </a:t>
            </a:r>
            <a:r>
              <a:rPr sz="1100" spc="-5" dirty="0">
                <a:latin typeface="Times New Roman"/>
                <a:cs typeface="Times New Roman"/>
              </a:rPr>
              <a:t>1352,02) </a:t>
            </a:r>
            <a:r>
              <a:rPr sz="1100" dirty="0">
                <a:latin typeface="Times New Roman"/>
                <a:cs typeface="Times New Roman"/>
              </a:rPr>
              <a:t>+ (1,6 . </a:t>
            </a:r>
            <a:r>
              <a:rPr sz="1100" spc="-5" dirty="0">
                <a:latin typeface="Times New Roman"/>
                <a:cs typeface="Times New Roman"/>
              </a:rPr>
              <a:t>266,8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  <a:p>
            <a:pPr marL="13843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 2049,30</a:t>
            </a:r>
            <a:r>
              <a:rPr sz="1100" spc="25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2"/>
              <a:tabLst>
                <a:tab pos="241300" algn="l"/>
              </a:tabLst>
            </a:pPr>
            <a:r>
              <a:rPr sz="1100" spc="-5" dirty="0">
                <a:latin typeface="Times New Roman"/>
                <a:cs typeface="Times New Roman"/>
              </a:rPr>
              <a:t>Pembebanan balok </a:t>
            </a:r>
            <a:r>
              <a:rPr sz="1100" dirty="0">
                <a:latin typeface="Times New Roman"/>
                <a:cs typeface="Times New Roman"/>
              </a:rPr>
              <a:t>induk </a:t>
            </a:r>
            <a:r>
              <a:rPr sz="1100" spc="-5" dirty="0">
                <a:latin typeface="Times New Roman"/>
                <a:cs typeface="Times New Roman"/>
              </a:rPr>
              <a:t>element x-b’</a:t>
            </a:r>
            <a:endParaRPr sz="1100">
              <a:latin typeface="Times New Roman"/>
              <a:cs typeface="Times New Roman"/>
            </a:endParaRPr>
          </a:p>
          <a:p>
            <a:pPr marL="469900" lvl="1" indent="-2286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4699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Mati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(qD)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49748" y="2182723"/>
            <a:ext cx="62928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248285" algn="l"/>
              </a:tabLst>
            </a:pPr>
            <a:r>
              <a:rPr sz="1100" dirty="0">
                <a:latin typeface="Times New Roman"/>
                <a:cs typeface="Times New Roman"/>
              </a:rPr>
              <a:t>=	134,4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  <a:tabLst>
                <a:tab pos="231775" algn="l"/>
              </a:tabLst>
            </a:pPr>
            <a:r>
              <a:rPr sz="1100" dirty="0">
                <a:latin typeface="Times New Roman"/>
                <a:cs typeface="Times New Roman"/>
              </a:rPr>
              <a:t>=	274,</a:t>
            </a:r>
            <a:r>
              <a:rPr sz="1100" spc="-15" dirty="0">
                <a:latin typeface="Times New Roman"/>
                <a:cs typeface="Times New Roman"/>
              </a:rPr>
              <a:t>1</a:t>
            </a:r>
            <a:r>
              <a:rPr sz="1100" dirty="0">
                <a:latin typeface="Times New Roman"/>
                <a:cs typeface="Times New Roman"/>
              </a:rPr>
              <a:t>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13272" y="2182723"/>
            <a:ext cx="313055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k</a:t>
            </a:r>
            <a:r>
              <a:rPr sz="1100" spc="-15" dirty="0">
                <a:latin typeface="Times New Roman"/>
                <a:cs typeface="Times New Roman"/>
              </a:rPr>
              <a:t>g</a:t>
            </a:r>
            <a:r>
              <a:rPr sz="1100" dirty="0">
                <a:latin typeface="Times New Roman"/>
                <a:cs typeface="Times New Roman"/>
              </a:rPr>
              <a:t>/m  k</a:t>
            </a:r>
            <a:r>
              <a:rPr sz="1100" spc="-15" dirty="0">
                <a:latin typeface="Times New Roman"/>
                <a:cs typeface="Times New Roman"/>
              </a:rPr>
              <a:t>g</a:t>
            </a:r>
            <a:r>
              <a:rPr sz="1100" dirty="0">
                <a:latin typeface="Times New Roman"/>
                <a:cs typeface="Times New Roman"/>
              </a:rPr>
              <a:t>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6333" y="2182723"/>
            <a:ext cx="1143635" cy="748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sendiri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balok  </a:t>
            </a:r>
            <a:r>
              <a:rPr sz="1100" dirty="0">
                <a:latin typeface="Times New Roman"/>
                <a:cs typeface="Times New Roman"/>
              </a:rPr>
              <a:t>Berat </a:t>
            </a:r>
            <a:r>
              <a:rPr sz="1100" spc="-5" dirty="0">
                <a:latin typeface="Times New Roman"/>
                <a:cs typeface="Times New Roman"/>
              </a:rPr>
              <a:t>pelat lantai  </a:t>
            </a:r>
            <a:r>
              <a:rPr sz="1100" dirty="0">
                <a:latin typeface="Times New Roman"/>
                <a:cs typeface="Times New Roman"/>
              </a:rPr>
              <a:t>Berat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dinding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28314" y="2182723"/>
            <a:ext cx="1546860" cy="7480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0,20 . (0,4 – 0,12) .</a:t>
            </a:r>
            <a:r>
              <a:rPr sz="1100" spc="-10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2400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411 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0,667</a:t>
            </a:r>
            <a:endParaRPr sz="1100">
              <a:latin typeface="Times New Roman"/>
              <a:cs typeface="Times New Roman"/>
            </a:endParaRPr>
          </a:p>
          <a:p>
            <a:pPr marL="32384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0,15 . ( 4- 0,3 )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1700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27733" y="3138043"/>
            <a:ext cx="19685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qD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49748" y="2736849"/>
            <a:ext cx="1038225" cy="594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775" algn="l"/>
                <a:tab pos="720725" algn="l"/>
              </a:tabLst>
            </a:pPr>
            <a:r>
              <a:rPr sz="11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=	943,5	</a:t>
            </a:r>
            <a:r>
              <a:rPr sz="110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48285" algn="l"/>
              </a:tabLst>
            </a:pPr>
            <a:r>
              <a:rPr sz="1100" dirty="0">
                <a:latin typeface="Times New Roman"/>
                <a:cs typeface="Times New Roman"/>
              </a:rPr>
              <a:t>=	1352,02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56333" y="3303244"/>
            <a:ext cx="177863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Wingdings"/>
              <a:buChar char=""/>
              <a:tabLst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hidup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(qL)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qL = 400 . 0,667 = 266,8</a:t>
            </a:r>
            <a:r>
              <a:rPr sz="1100" spc="19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56333" y="4338954"/>
            <a:ext cx="15271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berfaktor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(qU1)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6333" y="4579746"/>
            <a:ext cx="26670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q</a:t>
            </a:r>
            <a:r>
              <a:rPr sz="1100" spc="-10" dirty="0">
                <a:latin typeface="Times New Roman"/>
                <a:cs typeface="Times New Roman"/>
              </a:rPr>
              <a:t>U</a:t>
            </a:r>
            <a:r>
              <a:rPr sz="1100" dirty="0">
                <a:latin typeface="Times New Roman"/>
                <a:cs typeface="Times New Roman"/>
              </a:rPr>
              <a:t>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99714" y="4506950"/>
            <a:ext cx="1836420" cy="74549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1,2 qD + </a:t>
            </a:r>
            <a:r>
              <a:rPr sz="1100" spc="-5" dirty="0">
                <a:latin typeface="Times New Roman"/>
                <a:cs typeface="Times New Roman"/>
              </a:rPr>
              <a:t>1,6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qL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(1,2 . </a:t>
            </a:r>
            <a:r>
              <a:rPr sz="1100" spc="-5" dirty="0">
                <a:latin typeface="Times New Roman"/>
                <a:cs typeface="Times New Roman"/>
              </a:rPr>
              <a:t>1352,02) </a:t>
            </a:r>
            <a:r>
              <a:rPr sz="1100" dirty="0">
                <a:latin typeface="Times New Roman"/>
                <a:cs typeface="Times New Roman"/>
              </a:rPr>
              <a:t>+ (1,6 . </a:t>
            </a:r>
            <a:r>
              <a:rPr sz="1100" spc="-5" dirty="0">
                <a:latin typeface="Times New Roman"/>
                <a:cs typeface="Times New Roman"/>
              </a:rPr>
              <a:t>266,8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= 2049,30</a:t>
            </a:r>
            <a:r>
              <a:rPr sz="1100" spc="25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kg/m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27733" y="5543168"/>
            <a:ext cx="2293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Times New Roman"/>
                <a:cs typeface="Times New Roman"/>
              </a:rPr>
              <a:t>3. Perencanaan </a:t>
            </a:r>
            <a:r>
              <a:rPr sz="1100" b="1" spc="-5" dirty="0">
                <a:latin typeface="Times New Roman"/>
                <a:cs typeface="Times New Roman"/>
              </a:rPr>
              <a:t>pembebanan</a:t>
            </a:r>
            <a:r>
              <a:rPr sz="1100" b="1" spc="-3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ringbalk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974716" y="6262496"/>
            <a:ext cx="87121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4957,18</a:t>
            </a:r>
            <a:r>
              <a:rPr sz="1100" spc="215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kg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27733" y="5949162"/>
            <a:ext cx="1634489" cy="9906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AutoNum type="alphaLcPeriod"/>
              <a:tabLst>
                <a:tab pos="240665" algn="l"/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Titik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Reaksi kuda-kuda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utama</a:t>
            </a:r>
            <a:endParaRPr sz="11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90"/>
              </a:spcBef>
              <a:buAutoNum type="alphaLcPeriod" startAt="2"/>
              <a:tabLst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Beban</a:t>
            </a:r>
            <a:r>
              <a:rPr sz="1100" spc="-5" dirty="0">
                <a:latin typeface="Times New Roman"/>
                <a:cs typeface="Times New Roman"/>
              </a:rPr>
              <a:t> Merata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sendiri ring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balk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42614" y="6745985"/>
            <a:ext cx="10147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0,20 . </a:t>
            </a:r>
            <a:r>
              <a:rPr sz="1100" spc="-5" dirty="0">
                <a:latin typeface="Times New Roman"/>
                <a:cs typeface="Times New Roman"/>
              </a:rPr>
              <a:t>0,3.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2400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71669" y="6745985"/>
            <a:ext cx="38544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144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83377" y="6745985"/>
            <a:ext cx="31305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5" dirty="0">
                <a:latin typeface="Times New Roman"/>
                <a:cs typeface="Times New Roman"/>
              </a:rPr>
              <a:t>kg</a:t>
            </a:r>
            <a:r>
              <a:rPr sz="1100" spc="15" dirty="0">
                <a:latin typeface="Times New Roman"/>
                <a:cs typeface="Times New Roman"/>
              </a:rPr>
              <a:t>/</a:t>
            </a: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27733" y="7230617"/>
            <a:ext cx="208216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Times New Roman"/>
                <a:cs typeface="Times New Roman"/>
              </a:rPr>
              <a:t>4. Perencanaan </a:t>
            </a:r>
            <a:r>
              <a:rPr sz="1100" b="1" spc="-5" dirty="0">
                <a:latin typeface="Times New Roman"/>
                <a:cs typeface="Times New Roman"/>
              </a:rPr>
              <a:t>pembebanan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Sloof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971669" y="7949945"/>
            <a:ext cx="4552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1700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18428" y="7949945"/>
            <a:ext cx="3130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5" dirty="0">
                <a:latin typeface="Times New Roman"/>
                <a:cs typeface="Times New Roman"/>
              </a:rPr>
              <a:t>kg</a:t>
            </a:r>
            <a:r>
              <a:rPr sz="1100" spc="15" dirty="0">
                <a:latin typeface="Times New Roman"/>
                <a:cs typeface="Times New Roman"/>
              </a:rPr>
              <a:t>/</a:t>
            </a: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7733" y="7636611"/>
            <a:ext cx="2898140" cy="780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marR="1584960" indent="-228600">
              <a:lnSpc>
                <a:spcPct val="143600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1100" dirty="0">
                <a:latin typeface="Times New Roman"/>
                <a:cs typeface="Times New Roman"/>
              </a:rPr>
              <a:t>a.	Beban </a:t>
            </a:r>
            <a:r>
              <a:rPr sz="1100" spc="-5" dirty="0">
                <a:latin typeface="Times New Roman"/>
                <a:cs typeface="Times New Roman"/>
              </a:rPr>
              <a:t>Merata  </a:t>
            </a:r>
            <a:r>
              <a:rPr sz="1100" dirty="0">
                <a:latin typeface="Times New Roman"/>
                <a:cs typeface="Times New Roman"/>
              </a:rPr>
              <a:t>Beban </a:t>
            </a:r>
            <a:r>
              <a:rPr sz="1100" spc="-5" dirty="0">
                <a:latin typeface="Times New Roman"/>
                <a:cs typeface="Times New Roman"/>
              </a:rPr>
              <a:t>reaksi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tanah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  <a:tabLst>
                <a:tab pos="354965" algn="l"/>
              </a:tabLst>
            </a:pPr>
            <a:r>
              <a:rPr sz="1300" b="1" spc="-5" dirty="0">
                <a:latin typeface="Times New Roman"/>
                <a:cs typeface="Times New Roman"/>
              </a:rPr>
              <a:t>7.3	PENULANGAN BALOK</a:t>
            </a:r>
            <a:r>
              <a:rPr sz="1300" b="1" spc="-15" dirty="0">
                <a:latin typeface="Times New Roman"/>
                <a:cs typeface="Times New Roman"/>
              </a:rPr>
              <a:t> </a:t>
            </a:r>
            <a:r>
              <a:rPr sz="1300" b="1" spc="-5" dirty="0">
                <a:latin typeface="Times New Roman"/>
                <a:cs typeface="Times New Roman"/>
              </a:rPr>
              <a:t>PORTAL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27733" y="8640571"/>
            <a:ext cx="3732529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7.3.1	Perhitungan </a:t>
            </a:r>
            <a:r>
              <a:rPr sz="1100" b="1" spc="-5" dirty="0">
                <a:latin typeface="Times New Roman"/>
                <a:cs typeface="Times New Roman"/>
              </a:rPr>
              <a:t>Tulangan Lentur </a:t>
            </a:r>
            <a:r>
              <a:rPr sz="1100" b="1" dirty="0">
                <a:latin typeface="Times New Roman"/>
                <a:cs typeface="Times New Roman"/>
              </a:rPr>
              <a:t>Balok Portal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Melintang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333" y="592327"/>
            <a:ext cx="4836160" cy="11372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146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4146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ct val="143600"/>
              </a:lnSpc>
              <a:spcBef>
                <a:spcPts val="695"/>
              </a:spcBef>
            </a:pPr>
            <a:r>
              <a:rPr sz="1100" dirty="0">
                <a:latin typeface="Times New Roman"/>
                <a:cs typeface="Times New Roman"/>
              </a:rPr>
              <a:t>Untuk contoh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dirty="0">
                <a:latin typeface="Times New Roman"/>
                <a:cs typeface="Times New Roman"/>
              </a:rPr>
              <a:t>tulangan </a:t>
            </a:r>
            <a:r>
              <a:rPr sz="1100" spc="-5" dirty="0">
                <a:latin typeface="Times New Roman"/>
                <a:cs typeface="Times New Roman"/>
              </a:rPr>
              <a:t>lentur balok portal memanjang diambil </a:t>
            </a:r>
            <a:r>
              <a:rPr sz="1100" dirty="0">
                <a:latin typeface="Times New Roman"/>
                <a:cs typeface="Times New Roman"/>
              </a:rPr>
              <a:t>yang  paling </a:t>
            </a:r>
            <a:r>
              <a:rPr sz="1100" spc="-5" dirty="0">
                <a:latin typeface="Times New Roman"/>
                <a:cs typeface="Times New Roman"/>
              </a:rPr>
              <a:t>besar yaitu </a:t>
            </a:r>
            <a:r>
              <a:rPr sz="1100" b="1" spc="-5" dirty="0">
                <a:latin typeface="Times New Roman"/>
                <a:cs typeface="Times New Roman"/>
              </a:rPr>
              <a:t>Portal </a:t>
            </a:r>
            <a:r>
              <a:rPr sz="1100" b="1" spc="-10" dirty="0">
                <a:latin typeface="Times New Roman"/>
                <a:cs typeface="Times New Roman"/>
              </a:rPr>
              <a:t>As </a:t>
            </a:r>
            <a:r>
              <a:rPr sz="1100" b="1" dirty="0">
                <a:latin typeface="Times New Roman"/>
                <a:cs typeface="Times New Roman"/>
              </a:rPr>
              <a:t>4 bentang</a:t>
            </a:r>
            <a:r>
              <a:rPr sz="1100" b="1" spc="1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a-a’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Data </a:t>
            </a:r>
            <a:r>
              <a:rPr sz="1100" spc="-5" dirty="0">
                <a:latin typeface="Times New Roman"/>
                <a:cs typeface="Times New Roman"/>
              </a:rPr>
              <a:t>perencanaan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623567" y="1804696"/>
          <a:ext cx="3870958" cy="11188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7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7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8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930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400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32715" algn="r">
                        <a:lnSpc>
                          <a:spcPts val="1205"/>
                        </a:lnSpc>
                      </a:pP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baseline="-11904" dirty="0">
                          <a:latin typeface="Times New Roman"/>
                          <a:cs typeface="Times New Roman"/>
                        </a:rPr>
                        <a:t>t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16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R="8191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8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R="14668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h - p - 1/2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t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60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240"/>
                        </a:lnSpc>
                        <a:spcBef>
                          <a:spcPts val="59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f’c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360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8100">
                        <a:lnSpc>
                          <a:spcPts val="1240"/>
                        </a:lnSpc>
                        <a:spcBef>
                          <a:spcPts val="59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25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400 –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30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– ½ . 16 -</a:t>
                      </a:r>
                      <a:r>
                        <a:rPr sz="11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87630">
                        <a:lnSpc>
                          <a:spcPts val="1240"/>
                        </a:lnSpc>
                        <a:spcBef>
                          <a:spcPts val="59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354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656333" y="3122802"/>
            <a:ext cx="1701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28417" y="3122802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481146" y="3237982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>
                <a:moveTo>
                  <a:pt x="0" y="0"/>
                </a:moveTo>
                <a:lnTo>
                  <a:pt x="594094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5243" y="3237982"/>
            <a:ext cx="513080" cy="0"/>
          </a:xfrm>
          <a:custGeom>
            <a:avLst/>
            <a:gdLst/>
            <a:ahLst/>
            <a:cxnLst/>
            <a:rect l="l" t="t" r="r" b="b"/>
            <a:pathLst>
              <a:path w="513079">
                <a:moveTo>
                  <a:pt x="0" y="0"/>
                </a:moveTo>
                <a:lnTo>
                  <a:pt x="512641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94370" y="326465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83928" y="326465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2433" y="3108031"/>
            <a:ext cx="1076960" cy="330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700">
              <a:lnSpc>
                <a:spcPts val="1200"/>
              </a:lnSpc>
              <a:spcBef>
                <a:spcPts val="95"/>
              </a:spcBef>
              <a:tabLst>
                <a:tab pos="1004569" algn="l"/>
              </a:tabLst>
            </a:pPr>
            <a:r>
              <a:rPr sz="1200" spc="5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ts val="1200"/>
              </a:lnSpc>
              <a:tabLst>
                <a:tab pos="480059" algn="l"/>
              </a:tabLst>
            </a:pPr>
            <a:r>
              <a:rPr sz="1200" dirty="0">
                <a:latin typeface="Times New Roman"/>
                <a:cs typeface="Times New Roman"/>
              </a:rPr>
              <a:t>fy	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76308" y="3015351"/>
            <a:ext cx="13030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1375" algn="l"/>
                <a:tab pos="1230630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spc="90" dirty="0">
                <a:latin typeface="Times New Roman"/>
                <a:cs typeface="Times New Roman"/>
              </a:rPr>
              <a:t>'</a:t>
            </a:r>
            <a:r>
              <a:rPr sz="1200" spc="-40" dirty="0">
                <a:latin typeface="Times New Roman"/>
                <a:cs typeface="Times New Roman"/>
              </a:rPr>
              <a:t>c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spc="10" dirty="0">
                <a:latin typeface="Times New Roman"/>
                <a:cs typeface="Times New Roman"/>
              </a:rPr>
              <a:t>β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481188" y="3767270"/>
            <a:ext cx="772795" cy="0"/>
          </a:xfrm>
          <a:custGeom>
            <a:avLst/>
            <a:gdLst/>
            <a:ahLst/>
            <a:cxnLst/>
            <a:rect l="l" t="t" r="r" b="b"/>
            <a:pathLst>
              <a:path w="772795">
                <a:moveTo>
                  <a:pt x="0" y="0"/>
                </a:moveTo>
                <a:lnTo>
                  <a:pt x="772430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353799" y="3767270"/>
            <a:ext cx="610235" cy="0"/>
          </a:xfrm>
          <a:custGeom>
            <a:avLst/>
            <a:gdLst/>
            <a:ahLst/>
            <a:cxnLst/>
            <a:rect l="l" t="t" r="r" b="b"/>
            <a:pathLst>
              <a:path w="610235">
                <a:moveTo>
                  <a:pt x="0" y="0"/>
                </a:moveTo>
                <a:lnTo>
                  <a:pt x="610205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262341" y="3778108"/>
            <a:ext cx="79375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20725" algn="l"/>
              </a:tabLst>
            </a:pPr>
            <a:r>
              <a:rPr sz="1200" spc="5" dirty="0">
                <a:latin typeface="Symbol"/>
                <a:cs typeface="Symbol"/>
              </a:rPr>
              <a:t>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740351" y="3759630"/>
            <a:ext cx="13157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34035" algn="l"/>
              </a:tabLst>
            </a:pPr>
            <a:r>
              <a:rPr sz="1200" dirty="0">
                <a:latin typeface="Times New Roman"/>
                <a:cs typeface="Times New Roman"/>
              </a:rPr>
              <a:t>360	</a:t>
            </a:r>
            <a:r>
              <a:rPr sz="1800" spc="7" baseline="39351" dirty="0">
                <a:latin typeface="Symbol"/>
                <a:cs typeface="Symbol"/>
              </a:rPr>
              <a:t></a:t>
            </a:r>
            <a:r>
              <a:rPr sz="1800" spc="-165" baseline="39351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600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350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800" spc="7" baseline="39351" dirty="0">
                <a:latin typeface="Symbol"/>
                <a:cs typeface="Symbol"/>
              </a:rPr>
              <a:t></a:t>
            </a:r>
            <a:endParaRPr sz="1800" baseline="39351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28417" y="3555756"/>
            <a:ext cx="17272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216660" algn="l"/>
                <a:tab pos="1654175" algn="l"/>
              </a:tabLst>
            </a:pPr>
            <a:r>
              <a:rPr sz="1650" baseline="-32828" dirty="0">
                <a:latin typeface="Times New Roman"/>
                <a:cs typeface="Times New Roman"/>
              </a:rPr>
              <a:t>= </a:t>
            </a:r>
            <a:r>
              <a:rPr sz="1650" spc="-15" baseline="-32828" dirty="0">
                <a:latin typeface="Times New Roman"/>
                <a:cs typeface="Times New Roman"/>
              </a:rPr>
              <a:t> </a:t>
            </a:r>
            <a:r>
              <a:rPr sz="1800" spc="-7" baseline="4629" dirty="0">
                <a:latin typeface="Times New Roman"/>
                <a:cs typeface="Times New Roman"/>
              </a:rPr>
              <a:t>0,85.25.0,8</a:t>
            </a:r>
            <a:r>
              <a:rPr sz="1800" spc="15" baseline="4629" dirty="0">
                <a:latin typeface="Times New Roman"/>
                <a:cs typeface="Times New Roman"/>
              </a:rPr>
              <a:t>5</a:t>
            </a:r>
            <a:r>
              <a:rPr sz="1800" spc="-187" baseline="462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-7" baseline="4629" dirty="0">
                <a:latin typeface="Times New Roman"/>
                <a:cs typeface="Times New Roman"/>
              </a:rPr>
              <a:t>60</a:t>
            </a:r>
            <a:r>
              <a:rPr sz="1800" spc="15" baseline="4629" dirty="0">
                <a:latin typeface="Times New Roman"/>
                <a:cs typeface="Times New Roman"/>
              </a:rPr>
              <a:t>0</a:t>
            </a:r>
            <a:r>
              <a:rPr sz="1800" baseline="4629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56333" y="4308474"/>
            <a:ext cx="2908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56333" y="5131688"/>
            <a:ext cx="10287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755394" y="5203316"/>
            <a:ext cx="162560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20" dirty="0">
                <a:latin typeface="Times New Roman"/>
                <a:cs typeface="Times New Roman"/>
              </a:rPr>
              <a:t>m</a:t>
            </a:r>
            <a:r>
              <a:rPr sz="700" dirty="0">
                <a:latin typeface="Times New Roman"/>
                <a:cs typeface="Times New Roman"/>
              </a:rPr>
              <a:t>i</a:t>
            </a:r>
            <a:r>
              <a:rPr sz="700" spc="-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481126" y="5247326"/>
            <a:ext cx="189865" cy="0"/>
          </a:xfrm>
          <a:custGeom>
            <a:avLst/>
            <a:gdLst/>
            <a:ahLst/>
            <a:cxnLst/>
            <a:rect l="l" t="t" r="r" b="b"/>
            <a:pathLst>
              <a:path w="189864">
                <a:moveTo>
                  <a:pt x="0" y="0"/>
                </a:moveTo>
                <a:lnTo>
                  <a:pt x="189490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42202" y="5247326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77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328417" y="3953992"/>
            <a:ext cx="1349375" cy="149415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0,031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0,031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0,023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  <a:spcBef>
                <a:spcPts val="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44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0,0038</a:t>
            </a:r>
            <a:endParaRPr sz="1200">
              <a:latin typeface="Times New Roman"/>
              <a:cs typeface="Times New Roman"/>
            </a:endParaRPr>
          </a:p>
          <a:p>
            <a:pPr marL="184150">
              <a:lnSpc>
                <a:spcPts val="1190"/>
              </a:lnSpc>
              <a:tabLst>
                <a:tab pos="518795" algn="l"/>
              </a:tabLst>
            </a:pPr>
            <a:r>
              <a:rPr sz="1200" spc="5" dirty="0">
                <a:latin typeface="Times New Roman"/>
                <a:cs typeface="Times New Roman"/>
              </a:rPr>
              <a:t>fy	</a:t>
            </a:r>
            <a:r>
              <a:rPr sz="1200" spc="-5" dirty="0">
                <a:latin typeface="Times New Roman"/>
                <a:cs typeface="Times New Roman"/>
              </a:rPr>
              <a:t>350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27733" y="5696178"/>
            <a:ext cx="2806700" cy="74168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Lapangan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80"/>
              </a:spcBef>
              <a:tabLst>
                <a:tab pos="731520" algn="l"/>
              </a:tabLst>
            </a:pPr>
            <a:r>
              <a:rPr sz="1100" dirty="0">
                <a:latin typeface="Times New Roman"/>
                <a:cs typeface="Times New Roman"/>
              </a:rPr>
              <a:t>Mu	= 5214,91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5,2149 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30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56333" y="6623684"/>
            <a:ext cx="5956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0292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300006" y="673894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40054" y="6738577"/>
            <a:ext cx="715010" cy="0"/>
          </a:xfrm>
          <a:custGeom>
            <a:avLst/>
            <a:gdLst/>
            <a:ahLst/>
            <a:cxnLst/>
            <a:rect l="l" t="t" r="r" b="b"/>
            <a:pathLst>
              <a:path w="715010">
                <a:moveTo>
                  <a:pt x="0" y="0"/>
                </a:moveTo>
                <a:lnTo>
                  <a:pt x="714424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361099" y="6731137"/>
            <a:ext cx="8445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6430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297673" y="6515742"/>
            <a:ext cx="11410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767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5" dirty="0">
                <a:latin typeface="Times New Roman"/>
                <a:cs typeface="Times New Roman"/>
              </a:rPr>
              <a:t>5,2149</a:t>
            </a:r>
            <a:r>
              <a:rPr sz="1200" spc="-21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.10</a:t>
            </a:r>
            <a:r>
              <a:rPr sz="1050" spc="22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589402" y="6623684"/>
            <a:ext cx="2088514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085" algn="l"/>
              </a:tabLst>
            </a:pPr>
            <a:r>
              <a:rPr sz="1100" dirty="0">
                <a:latin typeface="Times New Roman"/>
                <a:cs typeface="Times New Roman"/>
              </a:rPr>
              <a:t>=	= 6,5186 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15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656333" y="7149845"/>
            <a:ext cx="1885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300225" y="7263948"/>
            <a:ext cx="328930" cy="0"/>
          </a:xfrm>
          <a:custGeom>
            <a:avLst/>
            <a:gdLst/>
            <a:ahLst/>
            <a:cxnLst/>
            <a:rect l="l" t="t" r="r" b="b"/>
            <a:pathLst>
              <a:path w="328930">
                <a:moveTo>
                  <a:pt x="0" y="0"/>
                </a:moveTo>
                <a:lnTo>
                  <a:pt x="32840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00084" y="7263948"/>
            <a:ext cx="724535" cy="0"/>
          </a:xfrm>
          <a:custGeom>
            <a:avLst/>
            <a:gdLst/>
            <a:ahLst/>
            <a:cxnLst/>
            <a:rect l="l" t="t" r="r" b="b"/>
            <a:pathLst>
              <a:path w="724535">
                <a:moveTo>
                  <a:pt x="0" y="0"/>
                </a:moveTo>
                <a:lnTo>
                  <a:pt x="72393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3680204" y="7137062"/>
            <a:ext cx="2159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2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spc="10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47061" y="7149845"/>
            <a:ext cx="1313815" cy="3175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085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  <a:p>
            <a:pPr marL="163195">
              <a:lnSpc>
                <a:spcPts val="1205"/>
              </a:lnSpc>
              <a:tabLst>
                <a:tab pos="713105" algn="l"/>
              </a:tabLst>
            </a:pPr>
            <a:r>
              <a:rPr sz="1200" spc="10" dirty="0">
                <a:latin typeface="Times New Roman"/>
                <a:cs typeface="Times New Roman"/>
              </a:rPr>
              <a:t>b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Times New Roman"/>
                <a:cs typeface="Times New Roman"/>
              </a:rPr>
              <a:t>d</a:t>
            </a:r>
            <a:r>
              <a:rPr sz="1050" spc="89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200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21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354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344571" y="7035937"/>
            <a:ext cx="1323340" cy="21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63195" algn="r">
              <a:lnSpc>
                <a:spcPts val="44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7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sz="1200" spc="70" dirty="0">
                <a:latin typeface="Times New Roman"/>
                <a:cs typeface="Times New Roman"/>
              </a:rPr>
              <a:t>Mn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6,5186 </a:t>
            </a:r>
            <a:r>
              <a:rPr sz="1200" spc="15" dirty="0">
                <a:latin typeface="Times New Roman"/>
                <a:cs typeface="Times New Roman"/>
              </a:rPr>
              <a:t>.10</a:t>
            </a:r>
            <a:r>
              <a:rPr sz="1200" spc="130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endParaRPr sz="1800" baseline="-34722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56333" y="7622285"/>
            <a:ext cx="134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147061" y="7622285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2300216" y="7737161"/>
            <a:ext cx="477520" cy="0"/>
          </a:xfrm>
          <a:custGeom>
            <a:avLst/>
            <a:gdLst/>
            <a:ahLst/>
            <a:cxnLst/>
            <a:rect l="l" t="t" r="r" b="b"/>
            <a:pathLst>
              <a:path w="477519">
                <a:moveTo>
                  <a:pt x="0" y="0"/>
                </a:moveTo>
                <a:lnTo>
                  <a:pt x="47732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948939" y="7737161"/>
            <a:ext cx="467995" cy="0"/>
          </a:xfrm>
          <a:custGeom>
            <a:avLst/>
            <a:gdLst/>
            <a:ahLst/>
            <a:cxnLst/>
            <a:rect l="l" t="t" r="r" b="b"/>
            <a:pathLst>
              <a:path w="467995">
                <a:moveTo>
                  <a:pt x="0" y="0"/>
                </a:moveTo>
                <a:lnTo>
                  <a:pt x="46787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2295393" y="7729215"/>
            <a:ext cx="11334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1035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spc="85" dirty="0">
                <a:latin typeface="Times New Roman"/>
                <a:cs typeface="Times New Roman"/>
              </a:rPr>
              <a:t>'</a:t>
            </a:r>
            <a:r>
              <a:rPr sz="1200" spc="10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0,85.2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463006" y="7514128"/>
            <a:ext cx="847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5155" algn="l"/>
              </a:tabLst>
            </a:pPr>
            <a:r>
              <a:rPr sz="1200" spc="-5" dirty="0">
                <a:latin typeface="Times New Roman"/>
                <a:cs typeface="Times New Roman"/>
              </a:rPr>
              <a:t>f</a:t>
            </a:r>
            <a:r>
              <a:rPr sz="1200" spc="10" dirty="0">
                <a:latin typeface="Times New Roman"/>
                <a:cs typeface="Times New Roman"/>
              </a:rPr>
              <a:t>y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449160" y="7609954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809901" y="7609954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975686" y="828909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696521" y="8289095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06230" y="833395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25730" y="8337049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57188" y="8086145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94299" y="8086145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3185763" y="8143495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121492" y="833129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855541" y="8281481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694194" y="8066468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656333" y="8162375"/>
            <a:ext cx="1021715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328930" marR="5080" indent="-316865">
              <a:lnSpc>
                <a:spcPct val="65100"/>
              </a:lnSpc>
              <a:spcBef>
                <a:spcPts val="600"/>
              </a:spcBef>
              <a:tabLst>
                <a:tab pos="477520" algn="l"/>
              </a:tabLst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1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993493" y="8045732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939923" y="8881869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508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925220" y="8881869"/>
            <a:ext cx="810895" cy="0"/>
          </a:xfrm>
          <a:custGeom>
            <a:avLst/>
            <a:gdLst/>
            <a:ahLst/>
            <a:cxnLst/>
            <a:rect l="l" t="t" r="r" b="b"/>
            <a:pathLst>
              <a:path w="810895">
                <a:moveTo>
                  <a:pt x="0" y="0"/>
                </a:moveTo>
                <a:lnTo>
                  <a:pt x="810632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634900" y="8908192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60"/>
                </a:moveTo>
                <a:lnTo>
                  <a:pt x="19270" y="0"/>
                </a:lnTo>
              </a:path>
            </a:pathLst>
          </a:custGeom>
          <a:ln w="62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54171" y="8911301"/>
            <a:ext cx="28575" cy="137160"/>
          </a:xfrm>
          <a:custGeom>
            <a:avLst/>
            <a:gdLst/>
            <a:ahLst/>
            <a:cxnLst/>
            <a:rect l="l" t="t" r="r" b="b"/>
            <a:pathLst>
              <a:path w="28575" h="137159">
                <a:moveTo>
                  <a:pt x="0" y="0"/>
                </a:moveTo>
                <a:lnTo>
                  <a:pt x="28437" y="136598"/>
                </a:lnTo>
              </a:path>
            </a:pathLst>
          </a:custGeom>
          <a:ln w="126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85769" y="8678667"/>
            <a:ext cx="37465" cy="369570"/>
          </a:xfrm>
          <a:custGeom>
            <a:avLst/>
            <a:gdLst/>
            <a:ahLst/>
            <a:cxnLst/>
            <a:rect l="l" t="t" r="r" b="b"/>
            <a:pathLst>
              <a:path w="37464" h="369570">
                <a:moveTo>
                  <a:pt x="0" y="369232"/>
                </a:moveTo>
                <a:lnTo>
                  <a:pt x="37276" y="0"/>
                </a:lnTo>
              </a:path>
            </a:pathLst>
          </a:custGeom>
          <a:ln w="63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723046" y="8678667"/>
            <a:ext cx="1025525" cy="0"/>
          </a:xfrm>
          <a:custGeom>
            <a:avLst/>
            <a:gdLst/>
            <a:ahLst/>
            <a:cxnLst/>
            <a:rect l="l" t="t" r="r" b="b"/>
            <a:pathLst>
              <a:path w="1025525">
                <a:moveTo>
                  <a:pt x="0" y="0"/>
                </a:moveTo>
                <a:lnTo>
                  <a:pt x="1025451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3203460" y="8874262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089913" y="8658981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3755017" y="8755008"/>
            <a:ext cx="661035" cy="3778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0,0077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922939" y="8658981"/>
            <a:ext cx="91757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2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.16,941.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2,6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2350215" y="8924133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2350215" y="863822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787398" y="8755006"/>
            <a:ext cx="1119505" cy="32766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46050" marR="5080" indent="-133985">
              <a:lnSpc>
                <a:spcPct val="65200"/>
              </a:lnSpc>
              <a:spcBef>
                <a:spcPts val="600"/>
              </a:spcBef>
              <a:tabLst>
                <a:tab pos="57531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333" y="592327"/>
            <a:ext cx="3108960" cy="1906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146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4146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 marL="12700" marR="777240">
              <a:lnSpc>
                <a:spcPct val="152700"/>
              </a:lnSpc>
              <a:spcBef>
                <a:spcPts val="66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max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11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tunggal  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=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0,0077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  <a:tabLst>
                <a:tab pos="6978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perlu	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680085">
              <a:lnSpc>
                <a:spcPct val="100000"/>
              </a:lnSpc>
              <a:spcBef>
                <a:spcPts val="61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0,0077.200.354</a:t>
            </a:r>
            <a:endParaRPr sz="11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545,16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D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17291" y="2974503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20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87122" y="2776159"/>
            <a:ext cx="530225" cy="0"/>
          </a:xfrm>
          <a:custGeom>
            <a:avLst/>
            <a:gdLst/>
            <a:ahLst/>
            <a:cxnLst/>
            <a:rect l="l" t="t" r="r" b="b"/>
            <a:pathLst>
              <a:path w="530225">
                <a:moveTo>
                  <a:pt x="0" y="0"/>
                </a:moveTo>
                <a:lnTo>
                  <a:pt x="529848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69391" y="2776159"/>
            <a:ext cx="430530" cy="0"/>
          </a:xfrm>
          <a:custGeom>
            <a:avLst/>
            <a:gdLst/>
            <a:ahLst/>
            <a:cxnLst/>
            <a:rect l="l" t="t" r="r" b="b"/>
            <a:pathLst>
              <a:path w="430529">
                <a:moveTo>
                  <a:pt x="0" y="0"/>
                </a:moveTo>
                <a:lnTo>
                  <a:pt x="430230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867056" y="2768573"/>
            <a:ext cx="4394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-20" dirty="0">
                <a:latin typeface="Times New Roman"/>
                <a:cs typeface="Times New Roman"/>
              </a:rPr>
              <a:t>0,</a:t>
            </a:r>
            <a:r>
              <a:rPr sz="1200" spc="-5" dirty="0">
                <a:latin typeface="Times New Roman"/>
                <a:cs typeface="Times New Roman"/>
              </a:rPr>
              <a:t>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12448" y="2839266"/>
            <a:ext cx="472440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7" baseline="34722" dirty="0">
                <a:latin typeface="Times New Roman"/>
                <a:cs typeface="Times New Roman"/>
              </a:rPr>
              <a:t>1</a:t>
            </a:r>
            <a:r>
              <a:rPr sz="1800" spc="-240" baseline="34722" dirty="0">
                <a:latin typeface="Times New Roman"/>
                <a:cs typeface="Times New Roman"/>
              </a:rPr>
              <a:t> </a:t>
            </a:r>
            <a:r>
              <a:rPr sz="1250" i="1" spc="-20" dirty="0">
                <a:latin typeface="Symbol"/>
                <a:cs typeface="Symbol"/>
              </a:rPr>
              <a:t></a:t>
            </a:r>
            <a:r>
              <a:rPr sz="1250" i="1" spc="-2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.16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56333" y="2649373"/>
            <a:ext cx="270764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90525" algn="l"/>
              </a:tabLst>
            </a:pPr>
            <a:r>
              <a:rPr sz="1100" dirty="0">
                <a:latin typeface="Times New Roman"/>
                <a:cs typeface="Times New Roman"/>
              </a:rPr>
              <a:t>n	= </a:t>
            </a:r>
            <a:r>
              <a:rPr sz="1800" spc="22" baseline="34722" dirty="0">
                <a:latin typeface="Times New Roman"/>
                <a:cs typeface="Times New Roman"/>
              </a:rPr>
              <a:t>As </a:t>
            </a:r>
            <a:r>
              <a:rPr sz="1800" spc="7" baseline="34722" dirty="0">
                <a:latin typeface="Times New Roman"/>
                <a:cs typeface="Times New Roman"/>
              </a:rPr>
              <a:t>perlu </a:t>
            </a: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-44" baseline="34722" dirty="0">
                <a:latin typeface="Times New Roman"/>
                <a:cs typeface="Times New Roman"/>
              </a:rPr>
              <a:t>545,16 </a:t>
            </a:r>
            <a:r>
              <a:rPr sz="1100" dirty="0">
                <a:latin typeface="Times New Roman"/>
                <a:cs typeface="Times New Roman"/>
              </a:rPr>
              <a:t>= 2,7 ≈ 3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56333" y="2900056"/>
            <a:ext cx="2097405" cy="98806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570865">
              <a:lnSpc>
                <a:spcPct val="100000"/>
              </a:lnSpc>
              <a:spcBef>
                <a:spcPts val="625"/>
              </a:spcBef>
            </a:pPr>
            <a:r>
              <a:rPr sz="1200" spc="5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  <a:tabLst>
                <a:tab pos="3549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As’	</a:t>
            </a:r>
            <a:r>
              <a:rPr sz="1100" dirty="0">
                <a:latin typeface="Times New Roman"/>
                <a:cs typeface="Times New Roman"/>
              </a:rPr>
              <a:t>= 3 x </a:t>
            </a:r>
            <a:r>
              <a:rPr sz="1100" spc="-5" dirty="0">
                <a:latin typeface="Times New Roman"/>
                <a:cs typeface="Times New Roman"/>
              </a:rPr>
              <a:t>200,96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602,88</a:t>
            </a:r>
            <a:endParaRPr sz="1100">
              <a:latin typeface="Times New Roman"/>
              <a:cs typeface="Times New Roman"/>
            </a:endParaRPr>
          </a:p>
          <a:p>
            <a:pPr marL="12700" marR="5080">
              <a:lnSpc>
                <a:spcPct val="143600"/>
              </a:lnSpc>
              <a:spcBef>
                <a:spcPts val="15"/>
              </a:spcBef>
            </a:pPr>
            <a:r>
              <a:rPr sz="1100" spc="-5" dirty="0">
                <a:latin typeface="Times New Roman"/>
                <a:cs typeface="Times New Roman"/>
              </a:rPr>
              <a:t>As’&gt; As………………….aman </a:t>
            </a:r>
            <a:r>
              <a:rPr sz="1100" dirty="0">
                <a:latin typeface="Times New Roman"/>
                <a:cs typeface="Times New Roman"/>
              </a:rPr>
              <a:t>Ok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!  Jadi </a:t>
            </a:r>
            <a:r>
              <a:rPr sz="1100" spc="-5" dirty="0">
                <a:latin typeface="Times New Roman"/>
                <a:cs typeface="Times New Roman"/>
              </a:rPr>
              <a:t>dipakai tulangan </a:t>
            </a:r>
            <a:r>
              <a:rPr sz="1100" b="1" dirty="0">
                <a:latin typeface="Times New Roman"/>
                <a:cs typeface="Times New Roman"/>
              </a:rPr>
              <a:t>3 D </a:t>
            </a:r>
            <a:r>
              <a:rPr sz="1100" b="1" spc="-10" dirty="0">
                <a:latin typeface="Times New Roman"/>
                <a:cs typeface="Times New Roman"/>
              </a:rPr>
              <a:t>16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27733" y="4109440"/>
            <a:ext cx="2806700" cy="74168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Tumpuan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80"/>
              </a:spcBef>
              <a:tabLst>
                <a:tab pos="731520" algn="l"/>
              </a:tabLst>
            </a:pPr>
            <a:r>
              <a:rPr sz="1100" dirty="0">
                <a:latin typeface="Times New Roman"/>
                <a:cs typeface="Times New Roman"/>
              </a:rPr>
              <a:t>Mu	= 9996,61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9,9966 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30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6333" y="5037200"/>
            <a:ext cx="5956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0292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300006" y="515271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740054" y="5152343"/>
            <a:ext cx="712470" cy="0"/>
          </a:xfrm>
          <a:custGeom>
            <a:avLst/>
            <a:gdLst/>
            <a:ahLst/>
            <a:cxnLst/>
            <a:rect l="l" t="t" r="r" b="b"/>
            <a:pathLst>
              <a:path w="712470">
                <a:moveTo>
                  <a:pt x="0" y="0"/>
                </a:moveTo>
                <a:lnTo>
                  <a:pt x="711923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61099" y="5144904"/>
            <a:ext cx="84328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297673" y="4929509"/>
            <a:ext cx="11391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767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10" dirty="0">
                <a:latin typeface="Times New Roman"/>
                <a:cs typeface="Times New Roman"/>
              </a:rPr>
              <a:t>9,9966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.10</a:t>
            </a:r>
            <a:r>
              <a:rPr sz="1050" spc="22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589402" y="5037200"/>
            <a:ext cx="21939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085" algn="l"/>
              </a:tabLst>
            </a:pPr>
            <a:r>
              <a:rPr sz="1100" dirty="0">
                <a:latin typeface="Times New Roman"/>
                <a:cs typeface="Times New Roman"/>
              </a:rPr>
              <a:t>=	= 12,4958 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22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56333" y="5562980"/>
            <a:ext cx="1885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47061" y="5562980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300228" y="5678123"/>
            <a:ext cx="328295" cy="0"/>
          </a:xfrm>
          <a:custGeom>
            <a:avLst/>
            <a:gdLst/>
            <a:ahLst/>
            <a:cxnLst/>
            <a:rect l="l" t="t" r="r" b="b"/>
            <a:pathLst>
              <a:path w="328294">
                <a:moveTo>
                  <a:pt x="0" y="0"/>
                </a:moveTo>
                <a:lnTo>
                  <a:pt x="328138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99531" y="5678123"/>
            <a:ext cx="785495" cy="0"/>
          </a:xfrm>
          <a:custGeom>
            <a:avLst/>
            <a:gdLst/>
            <a:ahLst/>
            <a:cxnLst/>
            <a:rect l="l" t="t" r="r" b="b"/>
            <a:pathLst>
              <a:path w="785495">
                <a:moveTo>
                  <a:pt x="0" y="0"/>
                </a:moveTo>
                <a:lnTo>
                  <a:pt x="785201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344583" y="5454739"/>
            <a:ext cx="122491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8309" algn="l"/>
              </a:tabLst>
            </a:pPr>
            <a:r>
              <a:rPr sz="1200" spc="70" dirty="0">
                <a:latin typeface="Times New Roman"/>
                <a:cs typeface="Times New Roman"/>
              </a:rPr>
              <a:t>Mn	</a:t>
            </a:r>
            <a:r>
              <a:rPr sz="1200" dirty="0">
                <a:latin typeface="Times New Roman"/>
                <a:cs typeface="Times New Roman"/>
              </a:rPr>
              <a:t>12,495</a:t>
            </a:r>
            <a:r>
              <a:rPr sz="1200" spc="-2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8.10</a:t>
            </a:r>
            <a:r>
              <a:rPr sz="1050" spc="3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617075" y="5551174"/>
            <a:ext cx="48323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5,028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60748" y="5551174"/>
            <a:ext cx="1111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56333" y="6061328"/>
            <a:ext cx="134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147061" y="6061328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300216" y="6176966"/>
            <a:ext cx="477520" cy="0"/>
          </a:xfrm>
          <a:custGeom>
            <a:avLst/>
            <a:gdLst/>
            <a:ahLst/>
            <a:cxnLst/>
            <a:rect l="l" t="t" r="r" b="b"/>
            <a:pathLst>
              <a:path w="477519">
                <a:moveTo>
                  <a:pt x="0" y="0"/>
                </a:moveTo>
                <a:lnTo>
                  <a:pt x="47732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48939" y="6176966"/>
            <a:ext cx="467995" cy="0"/>
          </a:xfrm>
          <a:custGeom>
            <a:avLst/>
            <a:gdLst/>
            <a:ahLst/>
            <a:cxnLst/>
            <a:rect l="l" t="t" r="r" b="b"/>
            <a:pathLst>
              <a:path w="467995">
                <a:moveTo>
                  <a:pt x="0" y="0"/>
                </a:moveTo>
                <a:lnTo>
                  <a:pt x="46787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295393" y="6169020"/>
            <a:ext cx="11334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1035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spc="85" dirty="0">
                <a:latin typeface="Times New Roman"/>
                <a:cs typeface="Times New Roman"/>
              </a:rPr>
              <a:t>'</a:t>
            </a:r>
            <a:r>
              <a:rPr sz="1200" spc="10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0,85.2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297616" y="5575610"/>
            <a:ext cx="1249045" cy="586740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9"/>
              </a:spcBef>
              <a:tabLst>
                <a:tab pos="523875" algn="l"/>
              </a:tabLst>
            </a:pPr>
            <a:r>
              <a:rPr sz="1200" spc="10" dirty="0">
                <a:latin typeface="Times New Roman"/>
                <a:cs typeface="Times New Roman"/>
              </a:rPr>
              <a:t>b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Times New Roman"/>
                <a:cs typeface="Times New Roman"/>
              </a:rPr>
              <a:t>d</a:t>
            </a:r>
            <a:r>
              <a:rPr sz="1050" spc="89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200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352,5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  <a:p>
            <a:pPr marR="62865" algn="ctr">
              <a:lnSpc>
                <a:spcPct val="100000"/>
              </a:lnSpc>
              <a:spcBef>
                <a:spcPts val="765"/>
              </a:spcBef>
              <a:tabLst>
                <a:tab pos="592455" algn="l"/>
              </a:tabLst>
            </a:pPr>
            <a:r>
              <a:rPr sz="1200" spc="5" dirty="0">
                <a:latin typeface="Times New Roman"/>
                <a:cs typeface="Times New Roman"/>
              </a:rPr>
              <a:t>fy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809901" y="6049759"/>
            <a:ext cx="11861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51510" algn="l"/>
              </a:tabLst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975686" y="672826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696521" y="6728265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406230" y="6773126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425730" y="6776218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457188" y="6525316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494299" y="6525316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185763" y="6582665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121492" y="677046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855541" y="6720651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694194" y="6505638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656333" y="6601545"/>
            <a:ext cx="1021715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328930" marR="5080" indent="-316865">
              <a:lnSpc>
                <a:spcPct val="65100"/>
              </a:lnSpc>
              <a:spcBef>
                <a:spcPts val="600"/>
              </a:spcBef>
              <a:tabLst>
                <a:tab pos="477520" algn="l"/>
              </a:tabLst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1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993493" y="6484903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1939932" y="7321355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656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925591" y="7321355"/>
            <a:ext cx="953769" cy="0"/>
          </a:xfrm>
          <a:custGeom>
            <a:avLst/>
            <a:gdLst/>
            <a:ahLst/>
            <a:cxnLst/>
            <a:rect l="l" t="t" r="r" b="b"/>
            <a:pathLst>
              <a:path w="953770">
                <a:moveTo>
                  <a:pt x="0" y="0"/>
                </a:moveTo>
                <a:lnTo>
                  <a:pt x="95373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635165" y="734764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277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654442" y="7350751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31" y="136428"/>
                </a:lnTo>
              </a:path>
            </a:pathLst>
          </a:custGeom>
          <a:ln w="126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685736" y="7118405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4">
                <a:moveTo>
                  <a:pt x="0" y="368773"/>
                </a:moveTo>
                <a:lnTo>
                  <a:pt x="37289" y="0"/>
                </a:lnTo>
              </a:path>
            </a:pathLst>
          </a:custGeom>
          <a:ln w="6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723026" y="7118405"/>
            <a:ext cx="1169035" cy="0"/>
          </a:xfrm>
          <a:custGeom>
            <a:avLst/>
            <a:gdLst/>
            <a:ahLst/>
            <a:cxnLst/>
            <a:rect l="l" t="t" r="r" b="b"/>
            <a:pathLst>
              <a:path w="1169035">
                <a:moveTo>
                  <a:pt x="0" y="0"/>
                </a:moveTo>
                <a:lnTo>
                  <a:pt x="1168953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3898254" y="7194635"/>
            <a:ext cx="584835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0,016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089982" y="7098728"/>
            <a:ext cx="18935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5185" algn="l"/>
              </a:tabLst>
            </a:pPr>
            <a:r>
              <a:rPr sz="1200" spc="10" dirty="0">
                <a:latin typeface="Times New Roman"/>
                <a:cs typeface="Times New Roman"/>
              </a:rPr>
              <a:t>1	2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.16,941.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5,028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350380" y="736355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350380" y="707799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787398" y="7194635"/>
            <a:ext cx="1742439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  <a:tabLst>
                <a:tab pos="575310" algn="l"/>
              </a:tabLst>
            </a:pPr>
            <a:r>
              <a:rPr sz="1100" dirty="0">
                <a:latin typeface="Times New Roman"/>
                <a:cs typeface="Times New Roman"/>
              </a:rPr>
              <a:t>=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46050">
              <a:lnSpc>
                <a:spcPts val="1190"/>
              </a:lnSpc>
              <a:tabLst>
                <a:tab pos="1500505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20" dirty="0">
                <a:latin typeface="Times New Roman"/>
                <a:cs typeface="Times New Roman"/>
              </a:rPr>
              <a:t>6,</a:t>
            </a:r>
            <a:r>
              <a:rPr sz="1200" spc="-5" dirty="0">
                <a:latin typeface="Times New Roman"/>
                <a:cs typeface="Times New Roman"/>
              </a:rPr>
              <a:t>94</a:t>
            </a:r>
            <a:r>
              <a:rPr sz="1200" spc="10" dirty="0">
                <a:latin typeface="Times New Roman"/>
                <a:cs typeface="Times New Roman"/>
              </a:rPr>
              <a:t>1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656333" y="7551266"/>
            <a:ext cx="2336800" cy="1525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36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max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11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tunggal  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=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0,016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  <a:tabLst>
                <a:tab pos="6978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perlu	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680085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0,016.200.354</a:t>
            </a:r>
            <a:endParaRPr sz="11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1132,8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02991" y="1482888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20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72822" y="1284544"/>
            <a:ext cx="530225" cy="0"/>
          </a:xfrm>
          <a:custGeom>
            <a:avLst/>
            <a:gdLst/>
            <a:ahLst/>
            <a:cxnLst/>
            <a:rect l="l" t="t" r="r" b="b"/>
            <a:pathLst>
              <a:path w="530225">
                <a:moveTo>
                  <a:pt x="0" y="0"/>
                </a:moveTo>
                <a:lnTo>
                  <a:pt x="529848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55091" y="1284544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512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752756" y="1276958"/>
            <a:ext cx="43497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28</a:t>
            </a:r>
            <a:r>
              <a:rPr sz="1200" spc="-60" dirty="0">
                <a:latin typeface="Times New Roman"/>
                <a:cs typeface="Times New Roman"/>
              </a:rPr>
              <a:t>3</a:t>
            </a:r>
            <a:r>
              <a:rPr sz="1200" spc="-2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39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98148" y="1347651"/>
            <a:ext cx="472440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7" baseline="34722" dirty="0">
                <a:latin typeface="Times New Roman"/>
                <a:cs typeface="Times New Roman"/>
              </a:rPr>
              <a:t>1</a:t>
            </a:r>
            <a:r>
              <a:rPr sz="1800" spc="-240" baseline="34722" dirty="0">
                <a:latin typeface="Times New Roman"/>
                <a:cs typeface="Times New Roman"/>
              </a:rPr>
              <a:t> </a:t>
            </a:r>
            <a:r>
              <a:rPr sz="1250" i="1" spc="-20" dirty="0">
                <a:latin typeface="Symbol"/>
                <a:cs typeface="Symbol"/>
              </a:rPr>
              <a:t></a:t>
            </a:r>
            <a:r>
              <a:rPr sz="1250" i="1" spc="-2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.19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56333" y="1157758"/>
            <a:ext cx="259334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76225" algn="l"/>
              </a:tabLst>
            </a:pPr>
            <a:r>
              <a:rPr sz="1100" dirty="0">
                <a:latin typeface="Times New Roman"/>
                <a:cs typeface="Times New Roman"/>
              </a:rPr>
              <a:t>n	= </a:t>
            </a:r>
            <a:r>
              <a:rPr sz="1800" spc="22" baseline="34722" dirty="0">
                <a:latin typeface="Times New Roman"/>
                <a:cs typeface="Times New Roman"/>
              </a:rPr>
              <a:t>As </a:t>
            </a:r>
            <a:r>
              <a:rPr sz="1800" spc="7" baseline="34722" dirty="0">
                <a:latin typeface="Times New Roman"/>
                <a:cs typeface="Times New Roman"/>
              </a:rPr>
              <a:t>perlu </a:t>
            </a: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1132,8 </a:t>
            </a:r>
            <a:r>
              <a:rPr sz="1100" dirty="0">
                <a:latin typeface="Times New Roman"/>
                <a:cs typeface="Times New Roman"/>
              </a:rPr>
              <a:t>= 3,9 ≈ 4</a:t>
            </a:r>
            <a:r>
              <a:rPr sz="1100" spc="-15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56333" y="1409267"/>
            <a:ext cx="2097405" cy="984885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456565">
              <a:lnSpc>
                <a:spcPct val="100000"/>
              </a:lnSpc>
              <a:spcBef>
                <a:spcPts val="615"/>
              </a:spcBef>
            </a:pPr>
            <a:r>
              <a:rPr sz="1200" spc="5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  <a:tabLst>
                <a:tab pos="3549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As’	</a:t>
            </a:r>
            <a:r>
              <a:rPr sz="1100" dirty="0">
                <a:latin typeface="Times New Roman"/>
                <a:cs typeface="Times New Roman"/>
              </a:rPr>
              <a:t>= 4 x </a:t>
            </a:r>
            <a:r>
              <a:rPr sz="1100" spc="-5" dirty="0">
                <a:latin typeface="Times New Roman"/>
                <a:cs typeface="Times New Roman"/>
              </a:rPr>
              <a:t>283,39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1133,56</a:t>
            </a:r>
            <a:endParaRPr sz="1100">
              <a:latin typeface="Times New Roman"/>
              <a:cs typeface="Times New Roman"/>
            </a:endParaRPr>
          </a:p>
          <a:p>
            <a:pPr marL="12700" marR="5080">
              <a:lnSpc>
                <a:spcPct val="143600"/>
              </a:lnSpc>
            </a:pPr>
            <a:r>
              <a:rPr sz="1100" spc="-5" dirty="0">
                <a:latin typeface="Times New Roman"/>
                <a:cs typeface="Times New Roman"/>
              </a:rPr>
              <a:t>As’&gt; As………………….aman </a:t>
            </a:r>
            <a:r>
              <a:rPr sz="1100" dirty="0">
                <a:latin typeface="Times New Roman"/>
                <a:cs typeface="Times New Roman"/>
              </a:rPr>
              <a:t>Ok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!  Jadi </a:t>
            </a:r>
            <a:r>
              <a:rPr sz="1100" spc="-5" dirty="0">
                <a:latin typeface="Times New Roman"/>
                <a:cs typeface="Times New Roman"/>
              </a:rPr>
              <a:t>dipakai tulangan </a:t>
            </a:r>
            <a:r>
              <a:rPr sz="1100" b="1" dirty="0">
                <a:latin typeface="Times New Roman"/>
                <a:cs typeface="Times New Roman"/>
              </a:rPr>
              <a:t>4 D </a:t>
            </a:r>
            <a:r>
              <a:rPr sz="1100" b="1" spc="-10" dirty="0">
                <a:latin typeface="Times New Roman"/>
                <a:cs typeface="Times New Roman"/>
              </a:rPr>
              <a:t>19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27733" y="2615158"/>
            <a:ext cx="2783840" cy="501650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227965" indent="-227965">
              <a:lnSpc>
                <a:spcPct val="100000"/>
              </a:lnSpc>
              <a:spcBef>
                <a:spcPts val="655"/>
              </a:spcBef>
              <a:buFont typeface="Wingdings"/>
              <a:buChar char=""/>
              <a:tabLst>
                <a:tab pos="2279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Perhitungan Tulangan </a:t>
            </a:r>
            <a:r>
              <a:rPr sz="1100" b="1" spc="-5" dirty="0">
                <a:latin typeface="Times New Roman"/>
                <a:cs typeface="Times New Roman"/>
              </a:rPr>
              <a:t>Geser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 marR="100330" algn="ctr">
              <a:lnSpc>
                <a:spcPct val="100000"/>
              </a:lnSpc>
              <a:spcBef>
                <a:spcPts val="555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SAP </a:t>
            </a:r>
            <a:r>
              <a:rPr sz="110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42133" y="3089884"/>
            <a:ext cx="1369695" cy="991869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100" dirty="0">
                <a:latin typeface="Times New Roman"/>
                <a:cs typeface="Times New Roman"/>
              </a:rPr>
              <a:t>= 10754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107540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25</a:t>
            </a:r>
            <a:r>
              <a:rPr sz="1100" spc="2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240</a:t>
            </a:r>
            <a:r>
              <a:rPr sz="1100" spc="-5" dirty="0">
                <a:latin typeface="Times New Roman"/>
                <a:cs typeface="Times New Roman"/>
              </a:rPr>
              <a:t> 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354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56333" y="3089884"/>
            <a:ext cx="198755" cy="1282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43900"/>
              </a:lnSpc>
              <a:spcBef>
                <a:spcPts val="105"/>
              </a:spcBef>
            </a:pPr>
            <a:r>
              <a:rPr sz="1100" spc="5" dirty="0">
                <a:latin typeface="Times New Roman"/>
                <a:cs typeface="Times New Roman"/>
              </a:rPr>
              <a:t>Vu  </a:t>
            </a:r>
            <a:r>
              <a:rPr sz="1100" dirty="0">
                <a:latin typeface="Times New Roman"/>
                <a:cs typeface="Times New Roman"/>
              </a:rPr>
              <a:t>f’c  fy  d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1100" spc="5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42133" y="4178934"/>
            <a:ext cx="38989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1/6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81427" y="430462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215"/>
                </a:moveTo>
                <a:lnTo>
                  <a:pt x="19358" y="0"/>
                </a:lnTo>
              </a:path>
            </a:pathLst>
          </a:custGeom>
          <a:ln w="63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00786" y="4307657"/>
            <a:ext cx="28575" cy="64769"/>
          </a:xfrm>
          <a:custGeom>
            <a:avLst/>
            <a:gdLst/>
            <a:ahLst/>
            <a:cxnLst/>
            <a:rect l="l" t="t" r="r" b="b"/>
            <a:pathLst>
              <a:path w="28575" h="64770">
                <a:moveTo>
                  <a:pt x="0" y="0"/>
                </a:moveTo>
                <a:lnTo>
                  <a:pt x="28267" y="64263"/>
                </a:lnTo>
              </a:path>
            </a:pathLst>
          </a:custGeom>
          <a:ln w="125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32126" y="4186397"/>
            <a:ext cx="38100" cy="186055"/>
          </a:xfrm>
          <a:custGeom>
            <a:avLst/>
            <a:gdLst/>
            <a:ahLst/>
            <a:cxnLst/>
            <a:rect l="l" t="t" r="r" b="b"/>
            <a:pathLst>
              <a:path w="38100" h="186054">
                <a:moveTo>
                  <a:pt x="0" y="185523"/>
                </a:moveTo>
                <a:lnTo>
                  <a:pt x="37487" y="0"/>
                </a:lnTo>
              </a:path>
            </a:pathLst>
          </a:custGeom>
          <a:ln w="6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69613" y="4186397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3" y="0"/>
                </a:lnTo>
              </a:path>
            </a:pathLst>
          </a:custGeom>
          <a:ln w="63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895008" y="4166576"/>
            <a:ext cx="602615" cy="209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50" dirty="0">
                <a:latin typeface="Times New Roman"/>
                <a:cs typeface="Times New Roman"/>
              </a:rPr>
              <a:t>'</a:t>
            </a:r>
            <a:r>
              <a:rPr sz="1200" i="1" spc="50" dirty="0">
                <a:latin typeface="Times New Roman"/>
                <a:cs typeface="Times New Roman"/>
              </a:rPr>
              <a:t>c </a:t>
            </a:r>
            <a:r>
              <a:rPr sz="1100" dirty="0">
                <a:latin typeface="Times New Roman"/>
                <a:cs typeface="Times New Roman"/>
              </a:rPr>
              <a:t>. b .</a:t>
            </a:r>
            <a:r>
              <a:rPr sz="1100" spc="10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42133" y="4512690"/>
            <a:ext cx="38989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1/6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781548" y="4619719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29"/>
                </a:moveTo>
                <a:lnTo>
                  <a:pt x="19538" y="0"/>
                </a:lnTo>
              </a:path>
            </a:pathLst>
          </a:custGeom>
          <a:ln w="63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01086" y="4622727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70">
                <a:moveTo>
                  <a:pt x="0" y="0"/>
                </a:moveTo>
                <a:lnTo>
                  <a:pt x="28086" y="51734"/>
                </a:lnTo>
              </a:path>
            </a:pathLst>
          </a:custGeom>
          <a:ln w="127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832226" y="4520159"/>
            <a:ext cx="38100" cy="154305"/>
          </a:xfrm>
          <a:custGeom>
            <a:avLst/>
            <a:gdLst/>
            <a:ahLst/>
            <a:cxnLst/>
            <a:rect l="l" t="t" r="r" b="b"/>
            <a:pathLst>
              <a:path w="38100" h="154304">
                <a:moveTo>
                  <a:pt x="0" y="154302"/>
                </a:moveTo>
                <a:lnTo>
                  <a:pt x="37549" y="0"/>
                </a:lnTo>
              </a:path>
            </a:pathLst>
          </a:custGeom>
          <a:ln w="64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869776" y="4520159"/>
            <a:ext cx="165735" cy="0"/>
          </a:xfrm>
          <a:custGeom>
            <a:avLst/>
            <a:gdLst/>
            <a:ahLst/>
            <a:cxnLst/>
            <a:rect l="l" t="t" r="r" b="b"/>
            <a:pathLst>
              <a:path w="165735">
                <a:moveTo>
                  <a:pt x="0" y="0"/>
                </a:moveTo>
                <a:lnTo>
                  <a:pt x="165155" y="0"/>
                </a:lnTo>
              </a:path>
            </a:pathLst>
          </a:custGeom>
          <a:ln w="6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866540" y="4500386"/>
            <a:ext cx="140906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Times New Roman"/>
                <a:cs typeface="Times New Roman"/>
              </a:rPr>
              <a:t>25 </a:t>
            </a:r>
            <a:r>
              <a:rPr sz="1100" dirty="0">
                <a:latin typeface="Times New Roman"/>
                <a:cs typeface="Times New Roman"/>
              </a:rPr>
              <a:t>200 . </a:t>
            </a:r>
            <a:r>
              <a:rPr sz="1100" spc="-5" dirty="0">
                <a:latin typeface="Times New Roman"/>
                <a:cs typeface="Times New Roman"/>
              </a:rPr>
              <a:t>354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59000</a:t>
            </a:r>
            <a:r>
              <a:rPr sz="1100" spc="-1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656333" y="4699482"/>
            <a:ext cx="430530" cy="7480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5 Ø</a:t>
            </a:r>
            <a:r>
              <a:rPr sz="1100" spc="-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3 Ø</a:t>
            </a:r>
            <a:r>
              <a:rPr sz="1100" spc="-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342133" y="4699482"/>
            <a:ext cx="906144" cy="7480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0,6 . </a:t>
            </a:r>
            <a:r>
              <a:rPr sz="1100" spc="-5" dirty="0">
                <a:latin typeface="Times New Roman"/>
                <a:cs typeface="Times New Roman"/>
              </a:rPr>
              <a:t>59000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5 . </a:t>
            </a:r>
            <a:r>
              <a:rPr sz="1100" spc="-5" dirty="0">
                <a:latin typeface="Times New Roman"/>
                <a:cs typeface="Times New Roman"/>
              </a:rPr>
              <a:t>35400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3.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35400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56333" y="5494400"/>
            <a:ext cx="122809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Syarat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406266" y="4699482"/>
            <a:ext cx="2099310" cy="122936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35400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177000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524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2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106200</a:t>
            </a:r>
            <a:endParaRPr sz="1100">
              <a:latin typeface="Times New Roman"/>
              <a:cs typeface="Times New Roman"/>
            </a:endParaRPr>
          </a:p>
          <a:p>
            <a:pPr marL="381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: 3Ø Vc &lt; Vu &lt; 5Ø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47625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106200 </a:t>
            </a:r>
            <a:r>
              <a:rPr sz="1100" dirty="0">
                <a:latin typeface="Times New Roman"/>
                <a:cs typeface="Times New Roman"/>
              </a:rPr>
              <a:t>N &lt; </a:t>
            </a:r>
            <a:r>
              <a:rPr sz="1100" spc="-5" dirty="0">
                <a:latin typeface="Times New Roman"/>
                <a:cs typeface="Times New Roman"/>
              </a:rPr>
              <a:t>107540 </a:t>
            </a:r>
            <a:r>
              <a:rPr sz="1100" dirty="0">
                <a:latin typeface="Times New Roman"/>
                <a:cs typeface="Times New Roman"/>
              </a:rPr>
              <a:t>N &lt; 177000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607566" y="5904966"/>
            <a:ext cx="2186305" cy="748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73100" indent="48260">
              <a:lnSpc>
                <a:spcPct val="143600"/>
              </a:lnSpc>
              <a:spcBef>
                <a:spcPts val="100"/>
              </a:spcBef>
              <a:tabLst>
                <a:tab pos="551815" algn="l"/>
              </a:tabLst>
            </a:pPr>
            <a:r>
              <a:rPr sz="1100" spc="-5" dirty="0">
                <a:latin typeface="Times New Roman"/>
                <a:cs typeface="Times New Roman"/>
              </a:rPr>
              <a:t>diperlukan tulangan geser 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Vs	= Vu - Ø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55181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107540– 35400 = </a:t>
            </a:r>
            <a:r>
              <a:rPr sz="1100" spc="-5" dirty="0">
                <a:latin typeface="Times New Roman"/>
                <a:cs typeface="Times New Roman"/>
              </a:rPr>
              <a:t>72140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607566" y="6813041"/>
            <a:ext cx="6445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Vs </a:t>
            </a:r>
            <a:r>
              <a:rPr sz="1100" spc="-5" dirty="0">
                <a:latin typeface="Times New Roman"/>
                <a:cs typeface="Times New Roman"/>
              </a:rPr>
              <a:t>perlu</a:t>
            </a:r>
            <a:r>
              <a:rPr sz="1100" spc="1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300006" y="6928171"/>
            <a:ext cx="238125" cy="0"/>
          </a:xfrm>
          <a:custGeom>
            <a:avLst/>
            <a:gdLst/>
            <a:ahLst/>
            <a:cxnLst/>
            <a:rect l="l" t="t" r="r" b="b"/>
            <a:pathLst>
              <a:path w="238125">
                <a:moveTo>
                  <a:pt x="0" y="0"/>
                </a:moveTo>
                <a:lnTo>
                  <a:pt x="237840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670233" y="6928171"/>
            <a:ext cx="394335" cy="0"/>
          </a:xfrm>
          <a:custGeom>
            <a:avLst/>
            <a:gdLst/>
            <a:ahLst/>
            <a:cxnLst/>
            <a:rect l="l" t="t" r="r" b="b"/>
            <a:pathLst>
              <a:path w="394335">
                <a:moveTo>
                  <a:pt x="0" y="0"/>
                </a:moveTo>
                <a:lnTo>
                  <a:pt x="394187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313225" y="6920534"/>
            <a:ext cx="6629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1009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,6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285781" y="6697049"/>
            <a:ext cx="785495" cy="2184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391795" algn="l"/>
              </a:tabLst>
            </a:pPr>
            <a:r>
              <a:rPr sz="1250" i="1" spc="-55" dirty="0">
                <a:latin typeface="Symbol"/>
                <a:cs typeface="Symbol"/>
              </a:rPr>
              <a:t></a:t>
            </a:r>
            <a:r>
              <a:rPr sz="1200" i="1" spc="-35" dirty="0">
                <a:latin typeface="Times New Roman"/>
                <a:cs typeface="Times New Roman"/>
              </a:rPr>
              <a:t>V</a:t>
            </a:r>
            <a:r>
              <a:rPr sz="1200" i="1" spc="-5" dirty="0">
                <a:latin typeface="Times New Roman"/>
                <a:cs typeface="Times New Roman"/>
              </a:rPr>
              <a:t>s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72140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554351" y="6813041"/>
            <a:ext cx="140589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47370" algn="l"/>
              </a:tabLst>
            </a:pPr>
            <a:r>
              <a:rPr sz="1100" dirty="0">
                <a:latin typeface="Times New Roman"/>
                <a:cs typeface="Times New Roman"/>
              </a:rPr>
              <a:t>=	= 120233,33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07566" y="7210805"/>
            <a:ext cx="19558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0" dirty="0">
                <a:latin typeface="Times New Roman"/>
                <a:cs typeface="Times New Roman"/>
              </a:rPr>
              <a:t>Av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147061" y="7133690"/>
            <a:ext cx="1911350" cy="51625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2 . ¼ </a:t>
            </a:r>
            <a:r>
              <a:rPr sz="1100" dirty="0">
                <a:latin typeface="Symbol"/>
                <a:cs typeface="Symbol"/>
              </a:rPr>
              <a:t>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(8)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 2 . ¼ . </a:t>
            </a:r>
            <a:r>
              <a:rPr sz="1100" spc="-5" dirty="0">
                <a:latin typeface="Times New Roman"/>
                <a:cs typeface="Times New Roman"/>
              </a:rPr>
              <a:t>3,14 </a:t>
            </a:r>
            <a:r>
              <a:rPr sz="1100" dirty="0">
                <a:latin typeface="Times New Roman"/>
                <a:cs typeface="Times New Roman"/>
              </a:rPr>
              <a:t>. 64 = </a:t>
            </a:r>
            <a:r>
              <a:rPr sz="1100" spc="-5" dirty="0">
                <a:latin typeface="Times New Roman"/>
                <a:cs typeface="Times New Roman"/>
              </a:rPr>
              <a:t>100,531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607566" y="7809738"/>
            <a:ext cx="1035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265024" y="7924486"/>
            <a:ext cx="563245" cy="0"/>
          </a:xfrm>
          <a:custGeom>
            <a:avLst/>
            <a:gdLst/>
            <a:ahLst/>
            <a:cxnLst/>
            <a:rect l="l" t="t" r="r" b="b"/>
            <a:pathLst>
              <a:path w="563244">
                <a:moveTo>
                  <a:pt x="0" y="0"/>
                </a:moveTo>
                <a:lnTo>
                  <a:pt x="56314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999579" y="7924486"/>
            <a:ext cx="1022350" cy="0"/>
          </a:xfrm>
          <a:custGeom>
            <a:avLst/>
            <a:gdLst/>
            <a:ahLst/>
            <a:cxnLst/>
            <a:rect l="l" t="t" r="r" b="b"/>
            <a:pathLst>
              <a:path w="1022350">
                <a:moveTo>
                  <a:pt x="0" y="0"/>
                </a:moveTo>
                <a:lnTo>
                  <a:pt x="1022140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2147061" y="7669248"/>
            <a:ext cx="2654935" cy="45593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1650" baseline="-37878" dirty="0">
                <a:latin typeface="Times New Roman"/>
                <a:cs typeface="Times New Roman"/>
              </a:rPr>
              <a:t>= </a:t>
            </a:r>
            <a:r>
              <a:rPr sz="1200" spc="45" dirty="0">
                <a:latin typeface="Times New Roman"/>
                <a:cs typeface="Times New Roman"/>
              </a:rPr>
              <a:t>Av. </a:t>
            </a:r>
            <a:r>
              <a:rPr sz="1200" spc="5" dirty="0">
                <a:latin typeface="Times New Roman"/>
                <a:cs typeface="Times New Roman"/>
              </a:rPr>
              <a:t>fy .</a:t>
            </a:r>
            <a:r>
              <a:rPr sz="1200" spc="-24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d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100,531.240.354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800" spc="-37" baseline="-34722" dirty="0">
                <a:latin typeface="Times New Roman"/>
                <a:cs typeface="Times New Roman"/>
              </a:rPr>
              <a:t>71,04 </a:t>
            </a:r>
            <a:r>
              <a:rPr sz="1650" spc="-15" baseline="-37878" dirty="0">
                <a:latin typeface="Times New Roman"/>
                <a:cs typeface="Times New Roman"/>
              </a:rPr>
              <a:t>mm</a:t>
            </a:r>
            <a:endParaRPr sz="1650" baseline="-37878">
              <a:latin typeface="Times New Roman"/>
              <a:cs typeface="Times New Roman"/>
            </a:endParaRPr>
          </a:p>
          <a:p>
            <a:pPr marL="144145">
              <a:lnSpc>
                <a:spcPct val="100000"/>
              </a:lnSpc>
              <a:spcBef>
                <a:spcPts val="254"/>
              </a:spcBef>
              <a:tabLst>
                <a:tab pos="1040765" algn="l"/>
              </a:tabLst>
            </a:pPr>
            <a:r>
              <a:rPr sz="1200" spc="-30" dirty="0">
                <a:latin typeface="Times New Roman"/>
                <a:cs typeface="Times New Roman"/>
              </a:rPr>
              <a:t>Vs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perlu	</a:t>
            </a:r>
            <a:r>
              <a:rPr sz="1200" spc="-15" dirty="0">
                <a:latin typeface="Times New Roman"/>
                <a:cs typeface="Times New Roman"/>
              </a:rPr>
              <a:t>120233,33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07566" y="8311133"/>
            <a:ext cx="37719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max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2661265" y="8425725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451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2732846" y="8418076"/>
            <a:ext cx="10096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147061" y="8299168"/>
            <a:ext cx="197738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d/2 = </a:t>
            </a:r>
            <a:r>
              <a:rPr sz="1800" spc="-15" baseline="34722" dirty="0">
                <a:latin typeface="Times New Roman"/>
                <a:cs typeface="Times New Roman"/>
              </a:rPr>
              <a:t>344 </a:t>
            </a:r>
            <a:r>
              <a:rPr sz="1100" dirty="0">
                <a:latin typeface="Times New Roman"/>
                <a:cs typeface="Times New Roman"/>
              </a:rPr>
              <a:t>= 172 </a:t>
            </a:r>
            <a:r>
              <a:rPr sz="1100" spc="-5" dirty="0">
                <a:latin typeface="Times New Roman"/>
                <a:cs typeface="Times New Roman"/>
              </a:rPr>
              <a:t>mm </a:t>
            </a:r>
            <a:r>
              <a:rPr sz="1100" dirty="0">
                <a:latin typeface="Times New Roman"/>
                <a:cs typeface="Times New Roman"/>
              </a:rPr>
              <a:t>~ 150</a:t>
            </a:r>
            <a:r>
              <a:rPr sz="1100" spc="-1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607566" y="8671051"/>
            <a:ext cx="30816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Jadi </a:t>
            </a:r>
            <a:r>
              <a:rPr sz="1100" spc="-5" dirty="0">
                <a:latin typeface="Times New Roman"/>
                <a:cs typeface="Times New Roman"/>
              </a:rPr>
              <a:t>dipakai sengkang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b="1" dirty="0">
                <a:latin typeface="Times New Roman"/>
                <a:cs typeface="Times New Roman"/>
              </a:rPr>
              <a:t>Ø 8 – </a:t>
            </a:r>
            <a:r>
              <a:rPr sz="1100" b="1" spc="-5" dirty="0">
                <a:latin typeface="Times New Roman"/>
                <a:cs typeface="Times New Roman"/>
              </a:rPr>
              <a:t>150</a:t>
            </a:r>
            <a:r>
              <a:rPr sz="1100" b="1" spc="1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5068570" cy="1378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7.3.2	Perhitungan </a:t>
            </a:r>
            <a:r>
              <a:rPr sz="1100" b="1" spc="-5" dirty="0">
                <a:latin typeface="Times New Roman"/>
                <a:cs typeface="Times New Roman"/>
              </a:rPr>
              <a:t>Tulangan Lentur </a:t>
            </a:r>
            <a:r>
              <a:rPr sz="1100" b="1" dirty="0">
                <a:latin typeface="Times New Roman"/>
                <a:cs typeface="Times New Roman"/>
              </a:rPr>
              <a:t>Balok Portal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Memanjang</a:t>
            </a:r>
            <a:endParaRPr sz="1100">
              <a:latin typeface="Times New Roman"/>
              <a:cs typeface="Times New Roman"/>
            </a:endParaRPr>
          </a:p>
          <a:p>
            <a:pPr marL="240665" marR="5080">
              <a:lnSpc>
                <a:spcPts val="1900"/>
              </a:lnSpc>
              <a:spcBef>
                <a:spcPts val="130"/>
              </a:spcBef>
            </a:pPr>
            <a:r>
              <a:rPr sz="1100" dirty="0">
                <a:latin typeface="Times New Roman"/>
                <a:cs typeface="Times New Roman"/>
              </a:rPr>
              <a:t>Untuk contoh </a:t>
            </a:r>
            <a:r>
              <a:rPr sz="1100" spc="-5" dirty="0">
                <a:latin typeface="Times New Roman"/>
                <a:cs typeface="Times New Roman"/>
              </a:rPr>
              <a:t>perhitungan tulangan lentur balok portal </a:t>
            </a:r>
            <a:r>
              <a:rPr sz="1100" dirty="0">
                <a:latin typeface="Times New Roman"/>
                <a:cs typeface="Times New Roman"/>
              </a:rPr>
              <a:t>melintang </a:t>
            </a:r>
            <a:r>
              <a:rPr sz="1100" spc="-5" dirty="0">
                <a:latin typeface="Times New Roman"/>
                <a:cs typeface="Times New Roman"/>
              </a:rPr>
              <a:t>diambil yang </a:t>
            </a:r>
            <a:r>
              <a:rPr sz="1100" dirty="0">
                <a:latin typeface="Times New Roman"/>
                <a:cs typeface="Times New Roman"/>
              </a:rPr>
              <a:t>paling  </a:t>
            </a:r>
            <a:r>
              <a:rPr sz="1100" spc="-5" dirty="0">
                <a:latin typeface="Times New Roman"/>
                <a:cs typeface="Times New Roman"/>
              </a:rPr>
              <a:t>besar yaitu </a:t>
            </a:r>
            <a:r>
              <a:rPr sz="1100" b="1" dirty="0">
                <a:latin typeface="Times New Roman"/>
                <a:cs typeface="Times New Roman"/>
              </a:rPr>
              <a:t>Portal </a:t>
            </a:r>
            <a:r>
              <a:rPr sz="1100" b="1" spc="-5" dirty="0">
                <a:latin typeface="Times New Roman"/>
                <a:cs typeface="Times New Roman"/>
              </a:rPr>
              <a:t>As </a:t>
            </a:r>
            <a:r>
              <a:rPr sz="1100" b="1" dirty="0">
                <a:latin typeface="Times New Roman"/>
                <a:cs typeface="Times New Roman"/>
              </a:rPr>
              <a:t>E </a:t>
            </a:r>
            <a:r>
              <a:rPr sz="1100" b="1" spc="-5" dirty="0">
                <a:latin typeface="Times New Roman"/>
                <a:cs typeface="Times New Roman"/>
              </a:rPr>
              <a:t>bentang</a:t>
            </a:r>
            <a:r>
              <a:rPr sz="1100" b="1" spc="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b-b’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414"/>
              </a:spcBef>
            </a:pPr>
            <a:r>
              <a:rPr sz="1100" dirty="0">
                <a:latin typeface="Times New Roman"/>
                <a:cs typeface="Times New Roman"/>
              </a:rPr>
              <a:t>Data </a:t>
            </a:r>
            <a:r>
              <a:rPr sz="1100" spc="-5" dirty="0">
                <a:latin typeface="Times New Roman"/>
                <a:cs typeface="Times New Roman"/>
              </a:rPr>
              <a:t>perencanaan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623567" y="2045488"/>
          <a:ext cx="3870958" cy="11195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7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7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8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930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400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32715" algn="r">
                        <a:lnSpc>
                          <a:spcPts val="1205"/>
                        </a:lnSpc>
                      </a:pP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baseline="-11904" dirty="0">
                          <a:latin typeface="Times New Roman"/>
                          <a:cs typeface="Times New Roman"/>
                        </a:rPr>
                        <a:t>t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16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R="8191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8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R="146685" algn="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h - p - 1/2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t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60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240"/>
                        </a:lnSpc>
                        <a:spcBef>
                          <a:spcPts val="58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f’c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360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8100">
                        <a:lnSpc>
                          <a:spcPts val="1240"/>
                        </a:lnSpc>
                        <a:spcBef>
                          <a:spcPts val="58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25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400 –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30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– ½ . 16 -</a:t>
                      </a:r>
                      <a:r>
                        <a:rPr sz="11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87630">
                        <a:lnSpc>
                          <a:spcPts val="1240"/>
                        </a:lnSpc>
                        <a:spcBef>
                          <a:spcPts val="58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354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656333" y="3363594"/>
            <a:ext cx="1701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28417" y="3363594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481146" y="3478647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>
                <a:moveTo>
                  <a:pt x="0" y="0"/>
                </a:moveTo>
                <a:lnTo>
                  <a:pt x="594094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5243" y="3478647"/>
            <a:ext cx="513080" cy="0"/>
          </a:xfrm>
          <a:custGeom>
            <a:avLst/>
            <a:gdLst/>
            <a:ahLst/>
            <a:cxnLst/>
            <a:rect l="l" t="t" r="r" b="b"/>
            <a:pathLst>
              <a:path w="513079">
                <a:moveTo>
                  <a:pt x="0" y="0"/>
                </a:moveTo>
                <a:lnTo>
                  <a:pt x="512641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94370" y="350532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83928" y="350532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2433" y="3348695"/>
            <a:ext cx="1076960" cy="330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700">
              <a:lnSpc>
                <a:spcPts val="1200"/>
              </a:lnSpc>
              <a:spcBef>
                <a:spcPts val="95"/>
              </a:spcBef>
              <a:tabLst>
                <a:tab pos="1004569" algn="l"/>
              </a:tabLst>
            </a:pPr>
            <a:r>
              <a:rPr sz="1200" spc="5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ts val="1200"/>
              </a:lnSpc>
              <a:tabLst>
                <a:tab pos="480059" algn="l"/>
              </a:tabLst>
            </a:pPr>
            <a:r>
              <a:rPr sz="1200" dirty="0">
                <a:latin typeface="Times New Roman"/>
                <a:cs typeface="Times New Roman"/>
              </a:rPr>
              <a:t>fy	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76308" y="3256017"/>
            <a:ext cx="13030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1375" algn="l"/>
                <a:tab pos="1230630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spc="90" dirty="0">
                <a:latin typeface="Times New Roman"/>
                <a:cs typeface="Times New Roman"/>
              </a:rPr>
              <a:t>'</a:t>
            </a:r>
            <a:r>
              <a:rPr sz="1200" spc="-40" dirty="0">
                <a:latin typeface="Times New Roman"/>
                <a:cs typeface="Times New Roman"/>
              </a:rPr>
              <a:t>c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spc="10" dirty="0">
                <a:latin typeface="Times New Roman"/>
                <a:cs typeface="Times New Roman"/>
              </a:rPr>
              <a:t>β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481188" y="4007935"/>
            <a:ext cx="772795" cy="0"/>
          </a:xfrm>
          <a:custGeom>
            <a:avLst/>
            <a:gdLst/>
            <a:ahLst/>
            <a:cxnLst/>
            <a:rect l="l" t="t" r="r" b="b"/>
            <a:pathLst>
              <a:path w="772795">
                <a:moveTo>
                  <a:pt x="0" y="0"/>
                </a:moveTo>
                <a:lnTo>
                  <a:pt x="772430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353799" y="4007935"/>
            <a:ext cx="610235" cy="0"/>
          </a:xfrm>
          <a:custGeom>
            <a:avLst/>
            <a:gdLst/>
            <a:ahLst/>
            <a:cxnLst/>
            <a:rect l="l" t="t" r="r" b="b"/>
            <a:pathLst>
              <a:path w="610235">
                <a:moveTo>
                  <a:pt x="0" y="0"/>
                </a:moveTo>
                <a:lnTo>
                  <a:pt x="610205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28417" y="3774950"/>
            <a:ext cx="1727200" cy="69723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  <a:tabLst>
                <a:tab pos="1216660" algn="l"/>
                <a:tab pos="1654175" algn="l"/>
              </a:tabLst>
            </a:pPr>
            <a:r>
              <a:rPr sz="1650" baseline="-32828" dirty="0">
                <a:latin typeface="Times New Roman"/>
                <a:cs typeface="Times New Roman"/>
              </a:rPr>
              <a:t>= </a:t>
            </a:r>
            <a:r>
              <a:rPr sz="1650" spc="-15" baseline="-32828" dirty="0">
                <a:latin typeface="Times New Roman"/>
                <a:cs typeface="Times New Roman"/>
              </a:rPr>
              <a:t> </a:t>
            </a:r>
            <a:r>
              <a:rPr sz="1800" spc="-7" baseline="4629" dirty="0">
                <a:latin typeface="Times New Roman"/>
                <a:cs typeface="Times New Roman"/>
              </a:rPr>
              <a:t>0,85.25.0,8</a:t>
            </a:r>
            <a:r>
              <a:rPr sz="1800" spc="15" baseline="4629" dirty="0">
                <a:latin typeface="Times New Roman"/>
                <a:cs typeface="Times New Roman"/>
              </a:rPr>
              <a:t>5</a:t>
            </a:r>
            <a:r>
              <a:rPr sz="1800" spc="-187" baseline="462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-7" baseline="4629" dirty="0">
                <a:latin typeface="Times New Roman"/>
                <a:cs typeface="Times New Roman"/>
              </a:rPr>
              <a:t>60</a:t>
            </a:r>
            <a:r>
              <a:rPr sz="1800" spc="15" baseline="4629" dirty="0">
                <a:latin typeface="Times New Roman"/>
                <a:cs typeface="Times New Roman"/>
              </a:rPr>
              <a:t>0</a:t>
            </a:r>
            <a:r>
              <a:rPr sz="1800" baseline="4629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  <a:p>
            <a:pPr marL="424180">
              <a:lnSpc>
                <a:spcPts val="795"/>
              </a:lnSpc>
              <a:spcBef>
                <a:spcPts val="165"/>
              </a:spcBef>
              <a:tabLst>
                <a:tab pos="946150" algn="l"/>
              </a:tabLst>
            </a:pPr>
            <a:r>
              <a:rPr sz="1200" dirty="0">
                <a:latin typeface="Times New Roman"/>
                <a:cs typeface="Times New Roman"/>
              </a:rPr>
              <a:t>360	</a:t>
            </a:r>
            <a:r>
              <a:rPr sz="1800" spc="7" baseline="39351" dirty="0">
                <a:latin typeface="Symbol"/>
                <a:cs typeface="Symbol"/>
              </a:rPr>
              <a:t></a:t>
            </a:r>
            <a:r>
              <a:rPr sz="1800" spc="-165" baseline="39351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600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360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800" spc="7" baseline="39351" dirty="0">
                <a:latin typeface="Symbol"/>
                <a:cs typeface="Symbol"/>
              </a:rPr>
              <a:t></a:t>
            </a:r>
            <a:endParaRPr sz="1800" baseline="39351">
              <a:latin typeface="Symbol"/>
              <a:cs typeface="Symbol"/>
            </a:endParaRPr>
          </a:p>
          <a:p>
            <a:pPr marL="946150">
              <a:lnSpc>
                <a:spcPts val="795"/>
              </a:lnSpc>
              <a:tabLst>
                <a:tab pos="1654175" algn="l"/>
              </a:tabLst>
            </a:pPr>
            <a:r>
              <a:rPr sz="1200" spc="5" dirty="0">
                <a:latin typeface="Symbol"/>
                <a:cs typeface="Symbol"/>
              </a:rPr>
              <a:t>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0,031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56333" y="4790312"/>
            <a:ext cx="2908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56333" y="5613272"/>
            <a:ext cx="10287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55394" y="5684900"/>
            <a:ext cx="162560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20" dirty="0">
                <a:latin typeface="Times New Roman"/>
                <a:cs typeface="Times New Roman"/>
              </a:rPr>
              <a:t>m</a:t>
            </a:r>
            <a:r>
              <a:rPr sz="700" dirty="0">
                <a:latin typeface="Times New Roman"/>
                <a:cs typeface="Times New Roman"/>
              </a:rPr>
              <a:t>i</a:t>
            </a:r>
            <a:r>
              <a:rPr sz="700" spc="-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481126" y="5728656"/>
            <a:ext cx="189865" cy="0"/>
          </a:xfrm>
          <a:custGeom>
            <a:avLst/>
            <a:gdLst/>
            <a:ahLst/>
            <a:cxnLst/>
            <a:rect l="l" t="t" r="r" b="b"/>
            <a:pathLst>
              <a:path w="189864">
                <a:moveTo>
                  <a:pt x="0" y="0"/>
                </a:moveTo>
                <a:lnTo>
                  <a:pt x="189490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42202" y="5728656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77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328417" y="4691862"/>
            <a:ext cx="1349375" cy="123761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0,031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0,023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  <a:spcBef>
                <a:spcPts val="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44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0,0038</a:t>
            </a:r>
            <a:endParaRPr sz="1200">
              <a:latin typeface="Times New Roman"/>
              <a:cs typeface="Times New Roman"/>
            </a:endParaRPr>
          </a:p>
          <a:p>
            <a:pPr marL="184150">
              <a:lnSpc>
                <a:spcPts val="1190"/>
              </a:lnSpc>
              <a:tabLst>
                <a:tab pos="518795" algn="l"/>
              </a:tabLst>
            </a:pPr>
            <a:r>
              <a:rPr sz="1200" spc="5" dirty="0">
                <a:latin typeface="Times New Roman"/>
                <a:cs typeface="Times New Roman"/>
              </a:rPr>
              <a:t>fy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427733" y="6177762"/>
            <a:ext cx="2771775" cy="742315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Lapangan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80"/>
              </a:spcBef>
              <a:tabLst>
                <a:tab pos="731520" algn="l"/>
              </a:tabLst>
            </a:pPr>
            <a:r>
              <a:rPr sz="1100" dirty="0">
                <a:latin typeface="Times New Roman"/>
                <a:cs typeface="Times New Roman"/>
              </a:rPr>
              <a:t>Mu	= 3586,19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3,5862.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30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56333" y="7105650"/>
            <a:ext cx="5956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0292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300006" y="7220906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40046" y="7220542"/>
            <a:ext cx="708660" cy="0"/>
          </a:xfrm>
          <a:custGeom>
            <a:avLst/>
            <a:gdLst/>
            <a:ahLst/>
            <a:cxnLst/>
            <a:rect l="l" t="t" r="r" b="b"/>
            <a:pathLst>
              <a:path w="708660">
                <a:moveTo>
                  <a:pt x="0" y="0"/>
                </a:moveTo>
                <a:lnTo>
                  <a:pt x="708575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361099" y="7213102"/>
            <a:ext cx="84074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3890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97673" y="6997707"/>
            <a:ext cx="113538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767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10" dirty="0">
                <a:latin typeface="Times New Roman"/>
                <a:cs typeface="Times New Roman"/>
              </a:rPr>
              <a:t>3,5862</a:t>
            </a:r>
            <a:r>
              <a:rPr sz="1200" spc="-21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.10</a:t>
            </a:r>
            <a:r>
              <a:rPr sz="1050" spc="22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589402" y="7105650"/>
            <a:ext cx="207645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22019" algn="l"/>
              </a:tabLst>
            </a:pPr>
            <a:r>
              <a:rPr sz="1100" dirty="0">
                <a:latin typeface="Times New Roman"/>
                <a:cs typeface="Times New Roman"/>
              </a:rPr>
              <a:t>=	= 4,4828 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15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656333" y="7631429"/>
            <a:ext cx="1885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300229" y="7745914"/>
            <a:ext cx="328295" cy="0"/>
          </a:xfrm>
          <a:custGeom>
            <a:avLst/>
            <a:gdLst/>
            <a:ahLst/>
            <a:cxnLst/>
            <a:rect l="l" t="t" r="r" b="b"/>
            <a:pathLst>
              <a:path w="328294">
                <a:moveTo>
                  <a:pt x="0" y="0"/>
                </a:moveTo>
                <a:lnTo>
                  <a:pt x="328147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799861" y="7745914"/>
            <a:ext cx="723900" cy="0"/>
          </a:xfrm>
          <a:custGeom>
            <a:avLst/>
            <a:gdLst/>
            <a:ahLst/>
            <a:cxnLst/>
            <a:rect l="l" t="t" r="r" b="b"/>
            <a:pathLst>
              <a:path w="723900">
                <a:moveTo>
                  <a:pt x="0" y="0"/>
                </a:moveTo>
                <a:lnTo>
                  <a:pt x="72343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662789" y="7619027"/>
            <a:ext cx="3543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14" dirty="0">
                <a:latin typeface="Times New Roman"/>
                <a:cs typeface="Times New Roman"/>
              </a:rPr>
              <a:t>1</a:t>
            </a:r>
            <a:r>
              <a:rPr sz="1200" spc="-5" dirty="0">
                <a:latin typeface="Times New Roman"/>
                <a:cs typeface="Times New Roman"/>
              </a:rPr>
              <a:t>,789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147061" y="7631429"/>
            <a:ext cx="1313180" cy="318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9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  <a:p>
            <a:pPr marL="163195">
              <a:lnSpc>
                <a:spcPts val="1210"/>
              </a:lnSpc>
              <a:tabLst>
                <a:tab pos="712470" algn="l"/>
              </a:tabLst>
            </a:pPr>
            <a:r>
              <a:rPr sz="1200" spc="10" dirty="0">
                <a:latin typeface="Times New Roman"/>
                <a:cs typeface="Times New Roman"/>
              </a:rPr>
              <a:t>b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Times New Roman"/>
                <a:cs typeface="Times New Roman"/>
              </a:rPr>
              <a:t>d</a:t>
            </a:r>
            <a:r>
              <a:rPr sz="1050" spc="89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200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204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354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44585" y="7517901"/>
            <a:ext cx="1322705" cy="21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63830" algn="r">
              <a:lnSpc>
                <a:spcPts val="44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7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sz="1200" spc="70" dirty="0">
                <a:latin typeface="Times New Roman"/>
                <a:cs typeface="Times New Roman"/>
              </a:rPr>
              <a:t>Mn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4,4828 </a:t>
            </a:r>
            <a:r>
              <a:rPr sz="1200" spc="15" dirty="0">
                <a:latin typeface="Times New Roman"/>
                <a:cs typeface="Times New Roman"/>
              </a:rPr>
              <a:t>.10</a:t>
            </a:r>
            <a:r>
              <a:rPr sz="1200" spc="125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endParaRPr sz="1800" baseline="-34722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656333" y="8105393"/>
            <a:ext cx="134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147061" y="8105393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300216" y="8220396"/>
            <a:ext cx="477520" cy="0"/>
          </a:xfrm>
          <a:custGeom>
            <a:avLst/>
            <a:gdLst/>
            <a:ahLst/>
            <a:cxnLst/>
            <a:rect l="l" t="t" r="r" b="b"/>
            <a:pathLst>
              <a:path w="477519">
                <a:moveTo>
                  <a:pt x="0" y="0"/>
                </a:moveTo>
                <a:lnTo>
                  <a:pt x="47732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948939" y="8220396"/>
            <a:ext cx="467995" cy="0"/>
          </a:xfrm>
          <a:custGeom>
            <a:avLst/>
            <a:gdLst/>
            <a:ahLst/>
            <a:cxnLst/>
            <a:rect l="l" t="t" r="r" b="b"/>
            <a:pathLst>
              <a:path w="467995">
                <a:moveTo>
                  <a:pt x="0" y="0"/>
                </a:moveTo>
                <a:lnTo>
                  <a:pt x="46787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2295393" y="8212450"/>
            <a:ext cx="11334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1035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spc="85" dirty="0">
                <a:latin typeface="Times New Roman"/>
                <a:cs typeface="Times New Roman"/>
              </a:rPr>
              <a:t>'</a:t>
            </a:r>
            <a:r>
              <a:rPr sz="1200" spc="10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0,85.2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463006" y="7997363"/>
            <a:ext cx="847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5155" algn="l"/>
              </a:tabLst>
            </a:pPr>
            <a:r>
              <a:rPr sz="1200" spc="-5" dirty="0">
                <a:latin typeface="Times New Roman"/>
                <a:cs typeface="Times New Roman"/>
              </a:rPr>
              <a:t>f</a:t>
            </a:r>
            <a:r>
              <a:rPr sz="1200" spc="10" dirty="0">
                <a:latin typeface="Times New Roman"/>
                <a:cs typeface="Times New Roman"/>
              </a:rPr>
              <a:t>y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449160" y="8093188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809901" y="8093188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1975686" y="877042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696521" y="8770425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06230" y="881528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425730" y="8818378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57188" y="8567476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94299" y="8567476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3185763" y="8624826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121492" y="8812621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855541" y="8762811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694194" y="8547798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656333" y="8643943"/>
            <a:ext cx="1021715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328930" marR="5080" indent="-316865">
              <a:lnSpc>
                <a:spcPct val="65000"/>
              </a:lnSpc>
              <a:spcBef>
                <a:spcPts val="600"/>
              </a:spcBef>
              <a:tabLst>
                <a:tab pos="477520" algn="l"/>
              </a:tabLst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1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993493" y="8527063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39929" y="1335210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61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25161" y="1335210"/>
            <a:ext cx="934719" cy="0"/>
          </a:xfrm>
          <a:custGeom>
            <a:avLst/>
            <a:gdLst/>
            <a:ahLst/>
            <a:cxnLst/>
            <a:rect l="l" t="t" r="r" b="b"/>
            <a:pathLst>
              <a:path w="934720">
                <a:moveTo>
                  <a:pt x="0" y="0"/>
                </a:moveTo>
                <a:lnTo>
                  <a:pt x="934723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5083" y="136150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30">
                <a:moveTo>
                  <a:pt x="0" y="11147"/>
                </a:moveTo>
                <a:lnTo>
                  <a:pt x="19275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54359" y="1364606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28" y="136428"/>
                </a:lnTo>
              </a:path>
            </a:pathLst>
          </a:custGeom>
          <a:ln w="126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85649" y="1132261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4">
                <a:moveTo>
                  <a:pt x="0" y="368773"/>
                </a:moveTo>
                <a:lnTo>
                  <a:pt x="37285" y="0"/>
                </a:lnTo>
              </a:path>
            </a:pathLst>
          </a:custGeom>
          <a:ln w="6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22935" y="1132261"/>
            <a:ext cx="1149985" cy="0"/>
          </a:xfrm>
          <a:custGeom>
            <a:avLst/>
            <a:gdLst/>
            <a:ahLst/>
            <a:cxnLst/>
            <a:rect l="l" t="t" r="r" b="b"/>
            <a:pathLst>
              <a:path w="1149985">
                <a:moveTo>
                  <a:pt x="0" y="0"/>
                </a:moveTo>
                <a:lnTo>
                  <a:pt x="114959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878677" y="1208490"/>
            <a:ext cx="661035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0,0052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89961" y="1112583"/>
            <a:ext cx="187388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5185" algn="l"/>
              </a:tabLst>
            </a:pPr>
            <a:r>
              <a:rPr sz="1200" spc="10" dirty="0">
                <a:latin typeface="Times New Roman"/>
                <a:cs typeface="Times New Roman"/>
              </a:rPr>
              <a:t>1	2</a:t>
            </a:r>
            <a:r>
              <a:rPr sz="1200" spc="-25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.16,941.1,789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50013" y="1377406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50013" y="109184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87398" y="1208490"/>
            <a:ext cx="1732280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  <a:tabLst>
                <a:tab pos="574675" algn="l"/>
              </a:tabLst>
            </a:pPr>
            <a:r>
              <a:rPr sz="1100" dirty="0">
                <a:latin typeface="Times New Roman"/>
                <a:cs typeface="Times New Roman"/>
              </a:rPr>
              <a:t>=	</a:t>
            </a:r>
            <a:r>
              <a:rPr sz="1800" spc="15" baseline="6944" dirty="0">
                <a:latin typeface="Symbol"/>
                <a:cs typeface="Symbol"/>
              </a:rPr>
              <a:t></a:t>
            </a:r>
            <a:r>
              <a:rPr sz="1200" spc="1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46050">
              <a:lnSpc>
                <a:spcPts val="1190"/>
              </a:lnSpc>
              <a:tabLst>
                <a:tab pos="1490980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20" dirty="0">
                <a:latin typeface="Times New Roman"/>
                <a:cs typeface="Times New Roman"/>
              </a:rPr>
              <a:t>6,</a:t>
            </a:r>
            <a:r>
              <a:rPr sz="1200" spc="-5" dirty="0">
                <a:latin typeface="Times New Roman"/>
                <a:cs typeface="Times New Roman"/>
              </a:rPr>
              <a:t>94</a:t>
            </a:r>
            <a:r>
              <a:rPr sz="1200" spc="10" dirty="0">
                <a:latin typeface="Times New Roman"/>
                <a:cs typeface="Times New Roman"/>
              </a:rPr>
              <a:t>1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217291" y="3563148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20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187122" y="3364804"/>
            <a:ext cx="530225" cy="0"/>
          </a:xfrm>
          <a:custGeom>
            <a:avLst/>
            <a:gdLst/>
            <a:ahLst/>
            <a:cxnLst/>
            <a:rect l="l" t="t" r="r" b="b"/>
            <a:pathLst>
              <a:path w="530225">
                <a:moveTo>
                  <a:pt x="0" y="0"/>
                </a:moveTo>
                <a:lnTo>
                  <a:pt x="529848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69391" y="3364804"/>
            <a:ext cx="430530" cy="0"/>
          </a:xfrm>
          <a:custGeom>
            <a:avLst/>
            <a:gdLst/>
            <a:ahLst/>
            <a:cxnLst/>
            <a:rect l="l" t="t" r="r" b="b"/>
            <a:pathLst>
              <a:path w="430529">
                <a:moveTo>
                  <a:pt x="0" y="0"/>
                </a:moveTo>
                <a:lnTo>
                  <a:pt x="430230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867056" y="3357218"/>
            <a:ext cx="4394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-20" dirty="0">
                <a:latin typeface="Times New Roman"/>
                <a:cs typeface="Times New Roman"/>
              </a:rPr>
              <a:t>0,</a:t>
            </a:r>
            <a:r>
              <a:rPr sz="1200" spc="-5" dirty="0">
                <a:latin typeface="Times New Roman"/>
                <a:cs typeface="Times New Roman"/>
              </a:rPr>
              <a:t>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12448" y="3427911"/>
            <a:ext cx="472440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7" baseline="34722" dirty="0">
                <a:latin typeface="Times New Roman"/>
                <a:cs typeface="Times New Roman"/>
              </a:rPr>
              <a:t>1</a:t>
            </a:r>
            <a:r>
              <a:rPr sz="1800" spc="-240" baseline="34722" dirty="0">
                <a:latin typeface="Times New Roman"/>
                <a:cs typeface="Times New Roman"/>
              </a:rPr>
              <a:t> </a:t>
            </a:r>
            <a:r>
              <a:rPr sz="1250" i="1" spc="-20" dirty="0">
                <a:latin typeface="Symbol"/>
                <a:cs typeface="Symbol"/>
              </a:rPr>
              <a:t></a:t>
            </a:r>
            <a:r>
              <a:rPr sz="1250" i="1" spc="-2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.16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656333" y="1565502"/>
            <a:ext cx="2778125" cy="1880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46405">
              <a:lnSpc>
                <a:spcPct val="1527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max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11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tunggal  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=</a:t>
            </a:r>
            <a:r>
              <a:rPr sz="1100" spc="-1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0,0052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  <a:tabLst>
                <a:tab pos="6978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perlu	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680085">
              <a:lnSpc>
                <a:spcPct val="100000"/>
              </a:lnSpc>
              <a:spcBef>
                <a:spcPts val="61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0,0052.200.354</a:t>
            </a:r>
            <a:endParaRPr sz="11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368,16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D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90525" algn="l"/>
              </a:tabLst>
            </a:pPr>
            <a:r>
              <a:rPr sz="1100" dirty="0">
                <a:latin typeface="Times New Roman"/>
                <a:cs typeface="Times New Roman"/>
              </a:rPr>
              <a:t>n	= </a:t>
            </a:r>
            <a:r>
              <a:rPr sz="1800" spc="22" baseline="34722" dirty="0">
                <a:latin typeface="Times New Roman"/>
                <a:cs typeface="Times New Roman"/>
              </a:rPr>
              <a:t>As </a:t>
            </a:r>
            <a:r>
              <a:rPr sz="1800" spc="7" baseline="34722" dirty="0">
                <a:latin typeface="Times New Roman"/>
                <a:cs typeface="Times New Roman"/>
              </a:rPr>
              <a:t>perlu </a:t>
            </a: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-44" baseline="34722" dirty="0">
                <a:latin typeface="Times New Roman"/>
                <a:cs typeface="Times New Roman"/>
              </a:rPr>
              <a:t>368,16 </a:t>
            </a:r>
            <a:r>
              <a:rPr sz="1100" dirty="0">
                <a:latin typeface="Times New Roman"/>
                <a:cs typeface="Times New Roman"/>
              </a:rPr>
              <a:t>= 1,83 ≈ 2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56333" y="3487459"/>
            <a:ext cx="2097405" cy="991869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570865">
              <a:lnSpc>
                <a:spcPct val="100000"/>
              </a:lnSpc>
              <a:spcBef>
                <a:spcPts val="635"/>
              </a:spcBef>
            </a:pPr>
            <a:r>
              <a:rPr sz="1200" spc="5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  <a:tabLst>
                <a:tab pos="3549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As’	</a:t>
            </a:r>
            <a:r>
              <a:rPr sz="1100" dirty="0">
                <a:latin typeface="Times New Roman"/>
                <a:cs typeface="Times New Roman"/>
              </a:rPr>
              <a:t>= 2 x </a:t>
            </a:r>
            <a:r>
              <a:rPr sz="1100" spc="-5" dirty="0">
                <a:latin typeface="Times New Roman"/>
                <a:cs typeface="Times New Roman"/>
              </a:rPr>
              <a:t>200,96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401,92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As’&gt; As………………….aman </a:t>
            </a:r>
            <a:r>
              <a:rPr sz="1100" dirty="0">
                <a:latin typeface="Times New Roman"/>
                <a:cs typeface="Times New Roman"/>
              </a:rPr>
              <a:t>Ok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!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</a:t>
            </a:r>
            <a:r>
              <a:rPr sz="1100" b="1" dirty="0">
                <a:latin typeface="Times New Roman"/>
                <a:cs typeface="Times New Roman"/>
              </a:rPr>
              <a:t>tulangan 2 D 16</a:t>
            </a:r>
            <a:r>
              <a:rPr sz="1100" b="1" spc="-5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427733" y="4697958"/>
            <a:ext cx="2736850" cy="74168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Tumpuan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80"/>
              </a:spcBef>
              <a:tabLst>
                <a:tab pos="731520" algn="l"/>
              </a:tabLst>
            </a:pPr>
            <a:r>
              <a:rPr sz="1100" dirty="0">
                <a:latin typeface="Times New Roman"/>
                <a:cs typeface="Times New Roman"/>
              </a:rPr>
              <a:t>Mu	= 4820,49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4,8205.10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30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56333" y="5625464"/>
            <a:ext cx="5956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0292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300006" y="574072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361099" y="5733083"/>
            <a:ext cx="113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Times New Roman"/>
                <a:cs typeface="Times New Roman"/>
              </a:rPr>
              <a:t>φ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740054" y="5740353"/>
            <a:ext cx="716280" cy="0"/>
          </a:xfrm>
          <a:custGeom>
            <a:avLst/>
            <a:gdLst/>
            <a:ahLst/>
            <a:cxnLst/>
            <a:rect l="l" t="t" r="r" b="b"/>
            <a:pathLst>
              <a:path w="716279">
                <a:moveTo>
                  <a:pt x="0" y="0"/>
                </a:moveTo>
                <a:lnTo>
                  <a:pt x="715987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297673" y="5517519"/>
            <a:ext cx="11430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2120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5" dirty="0">
                <a:latin typeface="Times New Roman"/>
                <a:cs typeface="Times New Roman"/>
              </a:rPr>
              <a:t>4,8205</a:t>
            </a:r>
            <a:r>
              <a:rPr sz="1200" spc="-22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.10</a:t>
            </a:r>
            <a:r>
              <a:rPr sz="1050" spc="22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589402" y="5625464"/>
            <a:ext cx="205358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085" algn="l"/>
              </a:tabLst>
            </a:pPr>
            <a:r>
              <a:rPr sz="1100" dirty="0">
                <a:latin typeface="Times New Roman"/>
                <a:cs typeface="Times New Roman"/>
              </a:rPr>
              <a:t>=	= 6,026 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15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656333" y="6151244"/>
            <a:ext cx="1885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147061" y="6151244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300212" y="6266037"/>
            <a:ext cx="328295" cy="0"/>
          </a:xfrm>
          <a:custGeom>
            <a:avLst/>
            <a:gdLst/>
            <a:ahLst/>
            <a:cxnLst/>
            <a:rect l="l" t="t" r="r" b="b"/>
            <a:pathLst>
              <a:path w="328294">
                <a:moveTo>
                  <a:pt x="0" y="0"/>
                </a:moveTo>
                <a:lnTo>
                  <a:pt x="32823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99819" y="6266037"/>
            <a:ext cx="628650" cy="0"/>
          </a:xfrm>
          <a:custGeom>
            <a:avLst/>
            <a:gdLst/>
            <a:ahLst/>
            <a:cxnLst/>
            <a:rect l="l" t="t" r="r" b="b"/>
            <a:pathLst>
              <a:path w="628650">
                <a:moveTo>
                  <a:pt x="0" y="0"/>
                </a:moveTo>
                <a:lnTo>
                  <a:pt x="62843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344529" y="5732731"/>
            <a:ext cx="1068705" cy="51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4210">
              <a:lnSpc>
                <a:spcPct val="100000"/>
              </a:lnSpc>
              <a:spcBef>
                <a:spcPts val="100"/>
              </a:spcBef>
            </a:pPr>
            <a:r>
              <a:rPr sz="1200" spc="-20" dirty="0">
                <a:latin typeface="Times New Roman"/>
                <a:cs typeface="Times New Roman"/>
              </a:rPr>
              <a:t>0,8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  <a:tabLst>
                <a:tab pos="462915" algn="l"/>
              </a:tabLst>
            </a:pPr>
            <a:r>
              <a:rPr sz="1200" spc="125" dirty="0">
                <a:latin typeface="Times New Roman"/>
                <a:cs typeface="Times New Roman"/>
              </a:rPr>
              <a:t>M</a:t>
            </a:r>
            <a:r>
              <a:rPr sz="1200" spc="10" dirty="0">
                <a:latin typeface="Times New Roman"/>
                <a:cs typeface="Times New Roman"/>
              </a:rPr>
              <a:t>n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6,026</a:t>
            </a:r>
            <a:r>
              <a:rPr sz="1200" spc="30" dirty="0">
                <a:latin typeface="Times New Roman"/>
                <a:cs typeface="Times New Roman"/>
              </a:rPr>
              <a:t>.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65" dirty="0">
                <a:latin typeface="Times New Roman"/>
                <a:cs typeface="Times New Roman"/>
              </a:rPr>
              <a:t>0</a:t>
            </a:r>
            <a:r>
              <a:rPr sz="1050" spc="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460925" y="6139150"/>
            <a:ext cx="492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2,404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661118" y="6139150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56333" y="6623684"/>
            <a:ext cx="134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147061" y="6623684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300216" y="6738941"/>
            <a:ext cx="477520" cy="0"/>
          </a:xfrm>
          <a:custGeom>
            <a:avLst/>
            <a:gdLst/>
            <a:ahLst/>
            <a:cxnLst/>
            <a:rect l="l" t="t" r="r" b="b"/>
            <a:pathLst>
              <a:path w="477519">
                <a:moveTo>
                  <a:pt x="0" y="0"/>
                </a:moveTo>
                <a:lnTo>
                  <a:pt x="47732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948939" y="6738941"/>
            <a:ext cx="467995" cy="0"/>
          </a:xfrm>
          <a:custGeom>
            <a:avLst/>
            <a:gdLst/>
            <a:ahLst/>
            <a:cxnLst/>
            <a:rect l="l" t="t" r="r" b="b"/>
            <a:pathLst>
              <a:path w="467995">
                <a:moveTo>
                  <a:pt x="0" y="0"/>
                </a:moveTo>
                <a:lnTo>
                  <a:pt x="46787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295393" y="6730996"/>
            <a:ext cx="11334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1035" algn="l"/>
              </a:tabLst>
            </a:pPr>
            <a:r>
              <a:rPr sz="1200" spc="-5" dirty="0">
                <a:latin typeface="Times New Roman"/>
                <a:cs typeface="Times New Roman"/>
              </a:rPr>
              <a:t>0,85.f</a:t>
            </a:r>
            <a:r>
              <a:rPr sz="1200" spc="85" dirty="0">
                <a:latin typeface="Times New Roman"/>
                <a:cs typeface="Times New Roman"/>
              </a:rPr>
              <a:t>'</a:t>
            </a:r>
            <a:r>
              <a:rPr sz="1200" spc="10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0,85.2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297593" y="6188715"/>
            <a:ext cx="1115060" cy="535940"/>
          </a:xfrm>
          <a:prstGeom prst="rect">
            <a:avLst/>
          </a:prstGeom>
        </p:spPr>
        <p:txBody>
          <a:bodyPr vert="horz" wrap="square" lIns="0" tIns="844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65"/>
              </a:spcBef>
              <a:tabLst>
                <a:tab pos="502284" algn="l"/>
              </a:tabLst>
            </a:pPr>
            <a:r>
              <a:rPr sz="1200" spc="10" dirty="0">
                <a:latin typeface="Times New Roman"/>
                <a:cs typeface="Times New Roman"/>
              </a:rPr>
              <a:t>b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Times New Roman"/>
                <a:cs typeface="Times New Roman"/>
              </a:rPr>
              <a:t>d</a:t>
            </a:r>
            <a:r>
              <a:rPr sz="1050" spc="89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200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204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354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  <a:p>
            <a:pPr marL="62865" algn="ctr">
              <a:lnSpc>
                <a:spcPct val="100000"/>
              </a:lnSpc>
              <a:spcBef>
                <a:spcPts val="570"/>
              </a:spcBef>
              <a:tabLst>
                <a:tab pos="655955" algn="l"/>
              </a:tabLst>
            </a:pPr>
            <a:r>
              <a:rPr sz="1200" spc="5" dirty="0">
                <a:latin typeface="Times New Roman"/>
                <a:cs typeface="Times New Roman"/>
              </a:rPr>
              <a:t>fy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449160" y="6611734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809901" y="6611734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1975686" y="7531540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696521" y="7531540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406230" y="7576401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25730" y="7579493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57188" y="7328591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94299" y="7328591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3185763" y="7385941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121492" y="7573736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855541" y="7523926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694194" y="7308913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656333" y="7404820"/>
            <a:ext cx="1021715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328930" marR="5080" indent="-316865">
              <a:lnSpc>
                <a:spcPct val="65100"/>
              </a:lnSpc>
              <a:spcBef>
                <a:spcPts val="600"/>
              </a:spcBef>
              <a:tabLst>
                <a:tab pos="477520" algn="l"/>
              </a:tabLst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1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993493" y="7288178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1939936" y="8125900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72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925436" y="8125900"/>
            <a:ext cx="963930" cy="0"/>
          </a:xfrm>
          <a:custGeom>
            <a:avLst/>
            <a:gdLst/>
            <a:ahLst/>
            <a:cxnLst/>
            <a:rect l="l" t="t" r="r" b="b"/>
            <a:pathLst>
              <a:path w="963929">
                <a:moveTo>
                  <a:pt x="0" y="0"/>
                </a:moveTo>
                <a:lnTo>
                  <a:pt x="96331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634963" y="815219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596" y="0"/>
                </a:lnTo>
              </a:path>
            </a:pathLst>
          </a:custGeom>
          <a:ln w="621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654560" y="8155296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36" y="136428"/>
                </a:lnTo>
              </a:path>
            </a:pathLst>
          </a:custGeom>
          <a:ln w="1263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85859" y="7922951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4">
                <a:moveTo>
                  <a:pt x="0" y="368773"/>
                </a:moveTo>
                <a:lnTo>
                  <a:pt x="37295" y="0"/>
                </a:lnTo>
              </a:path>
            </a:pathLst>
          </a:custGeom>
          <a:ln w="63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723155" y="7922951"/>
            <a:ext cx="1178560" cy="0"/>
          </a:xfrm>
          <a:custGeom>
            <a:avLst/>
            <a:gdLst/>
            <a:ahLst/>
            <a:cxnLst/>
            <a:rect l="l" t="t" r="r" b="b"/>
            <a:pathLst>
              <a:path w="1178560">
                <a:moveTo>
                  <a:pt x="0" y="0"/>
                </a:moveTo>
                <a:lnTo>
                  <a:pt x="117824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3907682" y="7999180"/>
            <a:ext cx="661670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0,0071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2090012" y="7903273"/>
            <a:ext cx="190309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5185" algn="l"/>
              </a:tabLst>
            </a:pPr>
            <a:r>
              <a:rPr sz="1200" spc="10" dirty="0">
                <a:latin typeface="Times New Roman"/>
                <a:cs typeface="Times New Roman"/>
              </a:rPr>
              <a:t>1	2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.16,941.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2,404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350135" y="8168096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2350135" y="788253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787398" y="7999180"/>
            <a:ext cx="174688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  <a:tabLst>
                <a:tab pos="575310" algn="l"/>
              </a:tabLst>
            </a:pPr>
            <a:r>
              <a:rPr sz="1100" dirty="0">
                <a:latin typeface="Times New Roman"/>
                <a:cs typeface="Times New Roman"/>
              </a:rPr>
              <a:t>=	</a:t>
            </a:r>
            <a:r>
              <a:rPr sz="1800" spc="15" baseline="6944" dirty="0">
                <a:latin typeface="Symbol"/>
                <a:cs typeface="Symbol"/>
              </a:rPr>
              <a:t></a:t>
            </a:r>
            <a:r>
              <a:rPr sz="1200" spc="1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46050">
              <a:lnSpc>
                <a:spcPts val="1190"/>
              </a:lnSpc>
              <a:tabLst>
                <a:tab pos="1504950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20" dirty="0">
                <a:latin typeface="Times New Roman"/>
                <a:cs typeface="Times New Roman"/>
              </a:rPr>
              <a:t>6,</a:t>
            </a:r>
            <a:r>
              <a:rPr sz="1200" spc="-5" dirty="0">
                <a:latin typeface="Times New Roman"/>
                <a:cs typeface="Times New Roman"/>
              </a:rPr>
              <a:t>94</a:t>
            </a:r>
            <a:r>
              <a:rPr sz="1200" spc="10" dirty="0">
                <a:latin typeface="Times New Roman"/>
                <a:cs typeface="Times New Roman"/>
              </a:rPr>
              <a:t>1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656333" y="8357209"/>
            <a:ext cx="2336800" cy="795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2900"/>
              </a:lnSpc>
              <a:spcBef>
                <a:spcPts val="9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&lt;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7" baseline="-11904" dirty="0">
                <a:latin typeface="Times New Roman"/>
                <a:cs typeface="Times New Roman"/>
              </a:rPr>
              <a:t>max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11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tunggal  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=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0,0071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  <a:tabLst>
                <a:tab pos="6978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perlu	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02991" y="2204883"/>
            <a:ext cx="92075" cy="0"/>
          </a:xfrm>
          <a:custGeom>
            <a:avLst/>
            <a:gdLst/>
            <a:ahLst/>
            <a:cxnLst/>
            <a:rect l="l" t="t" r="r" b="b"/>
            <a:pathLst>
              <a:path w="92075">
                <a:moveTo>
                  <a:pt x="0" y="0"/>
                </a:moveTo>
                <a:lnTo>
                  <a:pt x="920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72822" y="2006539"/>
            <a:ext cx="530225" cy="0"/>
          </a:xfrm>
          <a:custGeom>
            <a:avLst/>
            <a:gdLst/>
            <a:ahLst/>
            <a:cxnLst/>
            <a:rect l="l" t="t" r="r" b="b"/>
            <a:pathLst>
              <a:path w="530225">
                <a:moveTo>
                  <a:pt x="0" y="0"/>
                </a:moveTo>
                <a:lnTo>
                  <a:pt x="529848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55091" y="2006539"/>
            <a:ext cx="430530" cy="0"/>
          </a:xfrm>
          <a:custGeom>
            <a:avLst/>
            <a:gdLst/>
            <a:ahLst/>
            <a:cxnLst/>
            <a:rect l="l" t="t" r="r" b="b"/>
            <a:pathLst>
              <a:path w="430530">
                <a:moveTo>
                  <a:pt x="0" y="0"/>
                </a:moveTo>
                <a:lnTo>
                  <a:pt x="430230" y="0"/>
                </a:lnTo>
              </a:path>
            </a:pathLst>
          </a:custGeom>
          <a:ln w="62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752756" y="1998953"/>
            <a:ext cx="4394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-20" dirty="0">
                <a:latin typeface="Times New Roman"/>
                <a:cs typeface="Times New Roman"/>
              </a:rPr>
              <a:t>0,</a:t>
            </a:r>
            <a:r>
              <a:rPr sz="1200" spc="-5" dirty="0">
                <a:latin typeface="Times New Roman"/>
                <a:cs typeface="Times New Roman"/>
              </a:rPr>
              <a:t>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98148" y="2069645"/>
            <a:ext cx="472440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7" baseline="34722" dirty="0">
                <a:latin typeface="Times New Roman"/>
                <a:cs typeface="Times New Roman"/>
              </a:rPr>
              <a:t>1</a:t>
            </a:r>
            <a:r>
              <a:rPr sz="1800" spc="-240" baseline="34722" dirty="0">
                <a:latin typeface="Times New Roman"/>
                <a:cs typeface="Times New Roman"/>
              </a:rPr>
              <a:t> </a:t>
            </a:r>
            <a:r>
              <a:rPr sz="1250" i="1" spc="-20" dirty="0">
                <a:latin typeface="Symbol"/>
                <a:cs typeface="Symbol"/>
              </a:rPr>
              <a:t></a:t>
            </a:r>
            <a:r>
              <a:rPr sz="1250" i="1" spc="-2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.16</a:t>
            </a:r>
            <a:r>
              <a:rPr sz="1050" spc="3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56333" y="981812"/>
            <a:ext cx="2593340" cy="110617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680085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0,0071.200.354</a:t>
            </a:r>
            <a:endParaRPr sz="11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502,68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276225" algn="l"/>
              </a:tabLst>
            </a:pPr>
            <a:r>
              <a:rPr sz="1100" dirty="0">
                <a:latin typeface="Times New Roman"/>
                <a:cs typeface="Times New Roman"/>
              </a:rPr>
              <a:t>n	= </a:t>
            </a:r>
            <a:r>
              <a:rPr sz="1800" spc="22" baseline="34722" dirty="0">
                <a:latin typeface="Times New Roman"/>
                <a:cs typeface="Times New Roman"/>
              </a:rPr>
              <a:t>As </a:t>
            </a:r>
            <a:r>
              <a:rPr sz="1800" spc="7" baseline="34722" dirty="0">
                <a:latin typeface="Times New Roman"/>
                <a:cs typeface="Times New Roman"/>
              </a:rPr>
              <a:t>perlu </a:t>
            </a: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-7" baseline="34722" dirty="0">
                <a:latin typeface="Times New Roman"/>
                <a:cs typeface="Times New Roman"/>
              </a:rPr>
              <a:t>502,68 </a:t>
            </a:r>
            <a:r>
              <a:rPr sz="1100" dirty="0">
                <a:latin typeface="Times New Roman"/>
                <a:cs typeface="Times New Roman"/>
              </a:rPr>
              <a:t>= 2,5 ≈ 3</a:t>
            </a:r>
            <a:r>
              <a:rPr sz="1100" spc="-19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56333" y="2130849"/>
            <a:ext cx="2097405" cy="98933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456565">
              <a:lnSpc>
                <a:spcPct val="100000"/>
              </a:lnSpc>
              <a:spcBef>
                <a:spcPts val="620"/>
              </a:spcBef>
            </a:pPr>
            <a:r>
              <a:rPr sz="1200" spc="5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  <a:tabLst>
                <a:tab pos="354965" algn="l"/>
              </a:tabLst>
            </a:pPr>
            <a:r>
              <a:rPr sz="1100" spc="-5" dirty="0">
                <a:latin typeface="Times New Roman"/>
                <a:cs typeface="Times New Roman"/>
              </a:rPr>
              <a:t>As’	</a:t>
            </a:r>
            <a:r>
              <a:rPr sz="1100" dirty="0">
                <a:latin typeface="Times New Roman"/>
                <a:cs typeface="Times New Roman"/>
              </a:rPr>
              <a:t>= 3 x </a:t>
            </a:r>
            <a:r>
              <a:rPr sz="1100" spc="-5" dirty="0">
                <a:latin typeface="Times New Roman"/>
                <a:cs typeface="Times New Roman"/>
              </a:rPr>
              <a:t>200,96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602,88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As’&gt; As………………….aman </a:t>
            </a:r>
            <a:r>
              <a:rPr sz="1100" dirty="0">
                <a:latin typeface="Times New Roman"/>
                <a:cs typeface="Times New Roman"/>
              </a:rPr>
              <a:t>Ok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!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</a:t>
            </a:r>
            <a:r>
              <a:rPr sz="1100" b="1" dirty="0">
                <a:latin typeface="Times New Roman"/>
                <a:cs typeface="Times New Roman"/>
              </a:rPr>
              <a:t>tulangan 3 D 16</a:t>
            </a:r>
            <a:r>
              <a:rPr sz="1100" b="1" spc="-5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27733" y="3339820"/>
            <a:ext cx="2783840" cy="501015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27965" indent="-227965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279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Perhitungan Tulangan </a:t>
            </a:r>
            <a:r>
              <a:rPr sz="1100" b="1" spc="-5" dirty="0">
                <a:latin typeface="Times New Roman"/>
                <a:cs typeface="Times New Roman"/>
              </a:rPr>
              <a:t>Geser </a:t>
            </a:r>
            <a:r>
              <a:rPr sz="1100" b="1" dirty="0">
                <a:latin typeface="Times New Roman"/>
                <a:cs typeface="Times New Roman"/>
              </a:rPr>
              <a:t>Balok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Portal</a:t>
            </a:r>
            <a:endParaRPr sz="1100">
              <a:latin typeface="Times New Roman"/>
              <a:cs typeface="Times New Roman"/>
            </a:endParaRPr>
          </a:p>
          <a:p>
            <a:pPr marR="100330" algn="ctr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SAP </a:t>
            </a:r>
            <a:r>
              <a:rPr sz="110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6333" y="3815308"/>
            <a:ext cx="198755" cy="9886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spc="5" dirty="0">
                <a:latin typeface="Times New Roman"/>
                <a:cs typeface="Times New Roman"/>
              </a:rPr>
              <a:t>Vu  </a:t>
            </a:r>
            <a:r>
              <a:rPr sz="1100" dirty="0">
                <a:latin typeface="Times New Roman"/>
                <a:cs typeface="Times New Roman"/>
              </a:rPr>
              <a:t>f’c  fy  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56333" y="4901564"/>
            <a:ext cx="19113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5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781427" y="5026877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87"/>
                </a:moveTo>
                <a:lnTo>
                  <a:pt x="19358" y="0"/>
                </a:lnTo>
              </a:path>
            </a:pathLst>
          </a:custGeom>
          <a:ln w="6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00786" y="5029901"/>
            <a:ext cx="28575" cy="64135"/>
          </a:xfrm>
          <a:custGeom>
            <a:avLst/>
            <a:gdLst/>
            <a:ahLst/>
            <a:cxnLst/>
            <a:rect l="l" t="t" r="r" b="b"/>
            <a:pathLst>
              <a:path w="28575" h="64135">
                <a:moveTo>
                  <a:pt x="0" y="0"/>
                </a:moveTo>
                <a:lnTo>
                  <a:pt x="28267" y="64104"/>
                </a:lnTo>
              </a:path>
            </a:pathLst>
          </a:custGeom>
          <a:ln w="12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32126" y="4908942"/>
            <a:ext cx="38100" cy="185420"/>
          </a:xfrm>
          <a:custGeom>
            <a:avLst/>
            <a:gdLst/>
            <a:ahLst/>
            <a:cxnLst/>
            <a:rect l="l" t="t" r="r" b="b"/>
            <a:pathLst>
              <a:path w="38100" h="185420">
                <a:moveTo>
                  <a:pt x="0" y="185063"/>
                </a:moveTo>
                <a:lnTo>
                  <a:pt x="37487" y="0"/>
                </a:lnTo>
              </a:path>
            </a:pathLst>
          </a:custGeom>
          <a:ln w="6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69613" y="4908942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3" y="0"/>
                </a:lnTo>
              </a:path>
            </a:pathLst>
          </a:custGeom>
          <a:ln w="6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342133" y="3815308"/>
            <a:ext cx="1508125" cy="12827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6326,37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63263,6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25</a:t>
            </a:r>
            <a:r>
              <a:rPr sz="1100" spc="2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240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354</a:t>
            </a:r>
            <a:r>
              <a:rPr sz="1100" spc="-5" dirty="0">
                <a:latin typeface="Times New Roman"/>
                <a:cs typeface="Times New Roman"/>
              </a:rPr>
              <a:t> mm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  <a:tabLst>
                <a:tab pos="565150" algn="l"/>
              </a:tabLst>
            </a:pPr>
            <a:r>
              <a:rPr sz="1100" dirty="0">
                <a:latin typeface="Times New Roman"/>
                <a:cs typeface="Times New Roman"/>
              </a:rPr>
              <a:t>= 1/6</a:t>
            </a:r>
            <a:r>
              <a:rPr sz="1100" spc="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	</a:t>
            </a: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50" dirty="0">
                <a:latin typeface="Times New Roman"/>
                <a:cs typeface="Times New Roman"/>
              </a:rPr>
              <a:t>'</a:t>
            </a:r>
            <a:r>
              <a:rPr sz="1200" i="1" spc="50" dirty="0">
                <a:latin typeface="Times New Roman"/>
                <a:cs typeface="Times New Roman"/>
              </a:rPr>
              <a:t>c </a:t>
            </a:r>
            <a:r>
              <a:rPr sz="1100" dirty="0">
                <a:latin typeface="Times New Roman"/>
                <a:cs typeface="Times New Roman"/>
              </a:rPr>
              <a:t>. b .</a:t>
            </a:r>
            <a:r>
              <a:rPr sz="1100" spc="1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781548" y="5343619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29"/>
                </a:moveTo>
                <a:lnTo>
                  <a:pt x="19538" y="0"/>
                </a:lnTo>
              </a:path>
            </a:pathLst>
          </a:custGeom>
          <a:ln w="63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01086" y="5346627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70">
                <a:moveTo>
                  <a:pt x="0" y="0"/>
                </a:moveTo>
                <a:lnTo>
                  <a:pt x="28086" y="51734"/>
                </a:lnTo>
              </a:path>
            </a:pathLst>
          </a:custGeom>
          <a:ln w="127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32226" y="5244059"/>
            <a:ext cx="38100" cy="154305"/>
          </a:xfrm>
          <a:custGeom>
            <a:avLst/>
            <a:gdLst/>
            <a:ahLst/>
            <a:cxnLst/>
            <a:rect l="l" t="t" r="r" b="b"/>
            <a:pathLst>
              <a:path w="38100" h="154304">
                <a:moveTo>
                  <a:pt x="0" y="154302"/>
                </a:moveTo>
                <a:lnTo>
                  <a:pt x="37549" y="0"/>
                </a:lnTo>
              </a:path>
            </a:pathLst>
          </a:custGeom>
          <a:ln w="64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69776" y="5244059"/>
            <a:ext cx="165735" cy="0"/>
          </a:xfrm>
          <a:custGeom>
            <a:avLst/>
            <a:gdLst/>
            <a:ahLst/>
            <a:cxnLst/>
            <a:rect l="l" t="t" r="r" b="b"/>
            <a:pathLst>
              <a:path w="165735">
                <a:moveTo>
                  <a:pt x="0" y="0"/>
                </a:moveTo>
                <a:lnTo>
                  <a:pt x="165155" y="0"/>
                </a:lnTo>
              </a:path>
            </a:pathLst>
          </a:custGeom>
          <a:ln w="6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656333" y="5421858"/>
            <a:ext cx="430530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3 Ø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42133" y="5129875"/>
            <a:ext cx="1933575" cy="799465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44"/>
              </a:spcBef>
              <a:tabLst>
                <a:tab pos="536575" algn="l"/>
              </a:tabLst>
            </a:pPr>
            <a:r>
              <a:rPr sz="1100" dirty="0">
                <a:latin typeface="Times New Roman"/>
                <a:cs typeface="Times New Roman"/>
              </a:rPr>
              <a:t>= 1/6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	</a:t>
            </a:r>
            <a:r>
              <a:rPr sz="1200" spc="5" dirty="0">
                <a:latin typeface="Times New Roman"/>
                <a:cs typeface="Times New Roman"/>
              </a:rPr>
              <a:t>25 </a:t>
            </a:r>
            <a:r>
              <a:rPr sz="1100" dirty="0">
                <a:latin typeface="Times New Roman"/>
                <a:cs typeface="Times New Roman"/>
              </a:rPr>
              <a:t>200 . </a:t>
            </a:r>
            <a:r>
              <a:rPr sz="1100" spc="-5" dirty="0">
                <a:latin typeface="Times New Roman"/>
                <a:cs typeface="Times New Roman"/>
              </a:rPr>
              <a:t>354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59000</a:t>
            </a:r>
            <a:r>
              <a:rPr sz="1100" spc="-1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sz="1100" dirty="0">
                <a:latin typeface="Times New Roman"/>
                <a:cs typeface="Times New Roman"/>
              </a:rPr>
              <a:t>= 0,6 . </a:t>
            </a:r>
            <a:r>
              <a:rPr sz="1100" spc="-5" dirty="0">
                <a:latin typeface="Times New Roman"/>
                <a:cs typeface="Times New Roman"/>
              </a:rPr>
              <a:t>59000 </a:t>
            </a:r>
            <a:r>
              <a:rPr sz="1100" dirty="0">
                <a:latin typeface="Times New Roman"/>
                <a:cs typeface="Times New Roman"/>
              </a:rPr>
              <a:t>N = </a:t>
            </a:r>
            <a:r>
              <a:rPr sz="1100" spc="-5" dirty="0">
                <a:latin typeface="Times New Roman"/>
                <a:cs typeface="Times New Roman"/>
              </a:rPr>
              <a:t>35400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3 . </a:t>
            </a:r>
            <a:r>
              <a:rPr sz="1100" spc="-5" dirty="0">
                <a:latin typeface="Times New Roman"/>
                <a:cs typeface="Times New Roman"/>
              </a:rPr>
              <a:t>35400 </a:t>
            </a:r>
            <a:r>
              <a:rPr sz="1100" dirty="0">
                <a:latin typeface="Times New Roman"/>
                <a:cs typeface="Times New Roman"/>
              </a:rPr>
              <a:t>N = </a:t>
            </a:r>
            <a:r>
              <a:rPr sz="1100" spc="-5" dirty="0">
                <a:latin typeface="Times New Roman"/>
                <a:cs typeface="Times New Roman"/>
              </a:rPr>
              <a:t>106200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56333" y="6218300"/>
            <a:ext cx="122809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Syarat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432175" y="6145758"/>
            <a:ext cx="2038350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: Ø Vc &lt; </a:t>
            </a:r>
            <a:r>
              <a:rPr sz="1100" spc="-5" dirty="0">
                <a:latin typeface="Times New Roman"/>
                <a:cs typeface="Times New Roman"/>
              </a:rPr>
              <a:t>Vu </a:t>
            </a:r>
            <a:r>
              <a:rPr sz="1100" dirty="0">
                <a:latin typeface="Times New Roman"/>
                <a:cs typeface="Times New Roman"/>
              </a:rPr>
              <a:t>&lt; 3Ø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35400 </a:t>
            </a:r>
            <a:r>
              <a:rPr sz="1100" dirty="0">
                <a:latin typeface="Times New Roman"/>
                <a:cs typeface="Times New Roman"/>
              </a:rPr>
              <a:t>N &lt; </a:t>
            </a:r>
            <a:r>
              <a:rPr sz="1100" spc="-5" dirty="0">
                <a:latin typeface="Times New Roman"/>
                <a:cs typeface="Times New Roman"/>
              </a:rPr>
              <a:t>63263,6 </a:t>
            </a:r>
            <a:r>
              <a:rPr sz="1100" dirty="0">
                <a:latin typeface="Times New Roman"/>
                <a:cs typeface="Times New Roman"/>
              </a:rPr>
              <a:t>N &lt; 106200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607566" y="6627722"/>
            <a:ext cx="2361565" cy="748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48360" indent="48260">
              <a:lnSpc>
                <a:spcPct val="143600"/>
              </a:lnSpc>
              <a:spcBef>
                <a:spcPts val="100"/>
              </a:spcBef>
              <a:tabLst>
                <a:tab pos="551815" algn="l"/>
              </a:tabLst>
            </a:pPr>
            <a:r>
              <a:rPr sz="1100" spc="-5" dirty="0">
                <a:latin typeface="Times New Roman"/>
                <a:cs typeface="Times New Roman"/>
              </a:rPr>
              <a:t>diperlukan tulangan geser 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Vs	= Vu - Ø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55181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63263,6 – </a:t>
            </a:r>
            <a:r>
              <a:rPr sz="1100" spc="-5" dirty="0">
                <a:latin typeface="Times New Roman"/>
                <a:cs typeface="Times New Roman"/>
              </a:rPr>
              <a:t>35400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27863,7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07566" y="7535417"/>
            <a:ext cx="64452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Vs </a:t>
            </a:r>
            <a:r>
              <a:rPr sz="1100" spc="-5" dirty="0">
                <a:latin typeface="Times New Roman"/>
                <a:cs typeface="Times New Roman"/>
              </a:rPr>
              <a:t>perlu</a:t>
            </a:r>
            <a:r>
              <a:rPr sz="1100" spc="1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300006" y="7650166"/>
            <a:ext cx="238125" cy="0"/>
          </a:xfrm>
          <a:custGeom>
            <a:avLst/>
            <a:gdLst/>
            <a:ahLst/>
            <a:cxnLst/>
            <a:rect l="l" t="t" r="r" b="b"/>
            <a:pathLst>
              <a:path w="238125">
                <a:moveTo>
                  <a:pt x="0" y="0"/>
                </a:moveTo>
                <a:lnTo>
                  <a:pt x="237840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670387" y="7650166"/>
            <a:ext cx="506730" cy="0"/>
          </a:xfrm>
          <a:custGeom>
            <a:avLst/>
            <a:gdLst/>
            <a:ahLst/>
            <a:cxnLst/>
            <a:rect l="l" t="t" r="r" b="b"/>
            <a:pathLst>
              <a:path w="506730">
                <a:moveTo>
                  <a:pt x="0" y="0"/>
                </a:moveTo>
                <a:lnTo>
                  <a:pt x="506608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313225" y="7642528"/>
            <a:ext cx="7194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16890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,6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20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285781" y="7419044"/>
            <a:ext cx="896619" cy="2184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394335" algn="l"/>
              </a:tabLst>
            </a:pPr>
            <a:r>
              <a:rPr sz="1250" i="1" spc="-55" dirty="0">
                <a:latin typeface="Symbol"/>
                <a:cs typeface="Symbol"/>
              </a:rPr>
              <a:t></a:t>
            </a:r>
            <a:r>
              <a:rPr sz="1200" i="1" spc="-35" dirty="0">
                <a:latin typeface="Times New Roman"/>
                <a:cs typeface="Times New Roman"/>
              </a:rPr>
              <a:t>V</a:t>
            </a:r>
            <a:r>
              <a:rPr sz="1200" i="1" spc="-5" dirty="0">
                <a:latin typeface="Times New Roman"/>
                <a:cs typeface="Times New Roman"/>
              </a:rPr>
              <a:t>s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2786</a:t>
            </a:r>
            <a:r>
              <a:rPr sz="1200" spc="-55" dirty="0">
                <a:latin typeface="Times New Roman"/>
                <a:cs typeface="Times New Roman"/>
              </a:rPr>
              <a:t>3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554351" y="7535417"/>
            <a:ext cx="13690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9605" algn="l"/>
              </a:tabLst>
            </a:pPr>
            <a:r>
              <a:rPr sz="1100" dirty="0">
                <a:latin typeface="Times New Roman"/>
                <a:cs typeface="Times New Roman"/>
              </a:rPr>
              <a:t>=	= 46439,5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607566" y="7933181"/>
            <a:ext cx="1955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0" dirty="0">
                <a:latin typeface="Times New Roman"/>
                <a:cs typeface="Times New Roman"/>
              </a:rPr>
              <a:t>Av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47061" y="7856067"/>
            <a:ext cx="1911350" cy="51625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2 . ¼ </a:t>
            </a:r>
            <a:r>
              <a:rPr sz="1100" dirty="0">
                <a:latin typeface="Symbol"/>
                <a:cs typeface="Symbol"/>
              </a:rPr>
              <a:t>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(8)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 2 . ¼ . </a:t>
            </a:r>
            <a:r>
              <a:rPr sz="1100" spc="-5" dirty="0">
                <a:latin typeface="Times New Roman"/>
                <a:cs typeface="Times New Roman"/>
              </a:rPr>
              <a:t>3,14 </a:t>
            </a:r>
            <a:r>
              <a:rPr sz="1100" dirty="0">
                <a:latin typeface="Times New Roman"/>
                <a:cs typeface="Times New Roman"/>
              </a:rPr>
              <a:t>. 64 = </a:t>
            </a:r>
            <a:r>
              <a:rPr sz="1100" spc="-5" dirty="0">
                <a:latin typeface="Times New Roman"/>
                <a:cs typeface="Times New Roman"/>
              </a:rPr>
              <a:t>100,531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07566" y="8532114"/>
            <a:ext cx="1035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265029" y="8647116"/>
            <a:ext cx="563245" cy="0"/>
          </a:xfrm>
          <a:custGeom>
            <a:avLst/>
            <a:gdLst/>
            <a:ahLst/>
            <a:cxnLst/>
            <a:rect l="l" t="t" r="r" b="b"/>
            <a:pathLst>
              <a:path w="563244">
                <a:moveTo>
                  <a:pt x="0" y="0"/>
                </a:moveTo>
                <a:lnTo>
                  <a:pt x="563248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999718" y="8647116"/>
            <a:ext cx="1022985" cy="0"/>
          </a:xfrm>
          <a:custGeom>
            <a:avLst/>
            <a:gdLst/>
            <a:ahLst/>
            <a:cxnLst/>
            <a:rect l="l" t="t" r="r" b="b"/>
            <a:pathLst>
              <a:path w="1022985">
                <a:moveTo>
                  <a:pt x="0" y="0"/>
                </a:moveTo>
                <a:lnTo>
                  <a:pt x="102257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2147061" y="8391570"/>
            <a:ext cx="2731135" cy="456565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650" baseline="-37878" dirty="0">
                <a:latin typeface="Times New Roman"/>
                <a:cs typeface="Times New Roman"/>
              </a:rPr>
              <a:t>= </a:t>
            </a:r>
            <a:r>
              <a:rPr sz="1200" spc="50" dirty="0">
                <a:latin typeface="Times New Roman"/>
                <a:cs typeface="Times New Roman"/>
              </a:rPr>
              <a:t>Av.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fy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d</a:t>
            </a:r>
            <a:r>
              <a:rPr sz="1200" spc="110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67" baseline="-34722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100,531.240.354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209" baseline="-34722" dirty="0">
                <a:latin typeface="Times New Roman"/>
                <a:cs typeface="Times New Roman"/>
              </a:rPr>
              <a:t> </a:t>
            </a:r>
            <a:r>
              <a:rPr sz="1800" spc="-22" baseline="-34722" dirty="0">
                <a:latin typeface="Times New Roman"/>
                <a:cs typeface="Times New Roman"/>
              </a:rPr>
              <a:t>183,92</a:t>
            </a:r>
            <a:r>
              <a:rPr sz="1800" spc="270" baseline="-34722" dirty="0">
                <a:latin typeface="Times New Roman"/>
                <a:cs typeface="Times New Roman"/>
              </a:rPr>
              <a:t> </a:t>
            </a:r>
            <a:r>
              <a:rPr sz="1650" spc="-15" baseline="-37878" dirty="0">
                <a:latin typeface="Times New Roman"/>
                <a:cs typeface="Times New Roman"/>
              </a:rPr>
              <a:t>mm</a:t>
            </a:r>
            <a:endParaRPr sz="1650" baseline="-37878">
              <a:latin typeface="Times New Roman"/>
              <a:cs typeface="Times New Roman"/>
            </a:endParaRPr>
          </a:p>
          <a:p>
            <a:pPr marL="144145">
              <a:lnSpc>
                <a:spcPct val="100000"/>
              </a:lnSpc>
              <a:spcBef>
                <a:spcPts val="254"/>
              </a:spcBef>
              <a:tabLst>
                <a:tab pos="1122045" algn="l"/>
              </a:tabLst>
            </a:pPr>
            <a:r>
              <a:rPr sz="1200" spc="-30" dirty="0">
                <a:latin typeface="Times New Roman"/>
                <a:cs typeface="Times New Roman"/>
              </a:rPr>
              <a:t>Vs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perlu	</a:t>
            </a:r>
            <a:r>
              <a:rPr sz="1200" spc="-10" dirty="0">
                <a:latin typeface="Times New Roman"/>
                <a:cs typeface="Times New Roman"/>
              </a:rPr>
              <a:t>46439,5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07566" y="1168653"/>
            <a:ext cx="37719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max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61265" y="1284515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756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732846" y="1276865"/>
            <a:ext cx="10096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47061" y="1156688"/>
            <a:ext cx="197738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d/2 = </a:t>
            </a:r>
            <a:r>
              <a:rPr sz="1800" spc="-15" baseline="34722" dirty="0">
                <a:latin typeface="Times New Roman"/>
                <a:cs typeface="Times New Roman"/>
              </a:rPr>
              <a:t>354 </a:t>
            </a:r>
            <a:r>
              <a:rPr sz="1100" dirty="0">
                <a:latin typeface="Times New Roman"/>
                <a:cs typeface="Times New Roman"/>
              </a:rPr>
              <a:t>= 177 </a:t>
            </a:r>
            <a:r>
              <a:rPr sz="1100" spc="-5" dirty="0">
                <a:latin typeface="Times New Roman"/>
                <a:cs typeface="Times New Roman"/>
              </a:rPr>
              <a:t>mm </a:t>
            </a:r>
            <a:r>
              <a:rPr sz="1100" dirty="0">
                <a:latin typeface="Times New Roman"/>
                <a:cs typeface="Times New Roman"/>
              </a:rPr>
              <a:t>~ 150</a:t>
            </a:r>
            <a:r>
              <a:rPr sz="1100" spc="-1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56333" y="1528318"/>
            <a:ext cx="30816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Jadi </a:t>
            </a:r>
            <a:r>
              <a:rPr sz="1100" spc="-5" dirty="0">
                <a:latin typeface="Times New Roman"/>
                <a:cs typeface="Times New Roman"/>
              </a:rPr>
              <a:t>dipakai sengkang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b="1" dirty="0">
                <a:latin typeface="Times New Roman"/>
                <a:cs typeface="Times New Roman"/>
              </a:rPr>
              <a:t>Ø 8 – </a:t>
            </a:r>
            <a:r>
              <a:rPr sz="1100" b="1" spc="-5" dirty="0">
                <a:latin typeface="Times New Roman"/>
                <a:cs typeface="Times New Roman"/>
              </a:rPr>
              <a:t>150</a:t>
            </a:r>
            <a:r>
              <a:rPr sz="1100" b="1" spc="2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2404618"/>
            <a:ext cx="5066030" cy="1582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dirty="0">
                <a:latin typeface="Times New Roman"/>
                <a:cs typeface="Times New Roman"/>
              </a:rPr>
              <a:t>7.4   </a:t>
            </a:r>
            <a:r>
              <a:rPr sz="1400" b="1" i="1" spc="-5" dirty="0">
                <a:latin typeface="Times New Roman"/>
                <a:cs typeface="Times New Roman"/>
              </a:rPr>
              <a:t>PENULANGAN</a:t>
            </a:r>
            <a:r>
              <a:rPr sz="1400" b="1" i="1" spc="-175" dirty="0">
                <a:latin typeface="Times New Roman"/>
                <a:cs typeface="Times New Roman"/>
              </a:rPr>
              <a:t> </a:t>
            </a:r>
            <a:r>
              <a:rPr sz="1400" b="1" i="1" spc="-5" dirty="0">
                <a:latin typeface="Times New Roman"/>
                <a:cs typeface="Times New Roman"/>
              </a:rPr>
              <a:t>KOLOM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7.4.1	Perhitungan </a:t>
            </a:r>
            <a:r>
              <a:rPr sz="1100" b="1" spc="-5" dirty="0">
                <a:latin typeface="Times New Roman"/>
                <a:cs typeface="Times New Roman"/>
              </a:rPr>
              <a:t>Tulangan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Lentur</a:t>
            </a:r>
            <a:endParaRPr sz="1100">
              <a:latin typeface="Times New Roman"/>
              <a:cs typeface="Times New Roman"/>
            </a:endParaRPr>
          </a:p>
          <a:p>
            <a:pPr marL="12700" marR="5080">
              <a:lnSpc>
                <a:spcPts val="1900"/>
              </a:lnSpc>
              <a:spcBef>
                <a:spcPts val="135"/>
              </a:spcBef>
            </a:pPr>
            <a:r>
              <a:rPr sz="1100" dirty="0">
                <a:latin typeface="Times New Roman"/>
                <a:cs typeface="Times New Roman"/>
              </a:rPr>
              <a:t>Untuk contoh </a:t>
            </a:r>
            <a:r>
              <a:rPr sz="1100" spc="-5" dirty="0">
                <a:latin typeface="Times New Roman"/>
                <a:cs typeface="Times New Roman"/>
              </a:rPr>
              <a:t>pehitungan tulangan lentur kolom </a:t>
            </a:r>
            <a:r>
              <a:rPr sz="1100" dirty="0">
                <a:latin typeface="Times New Roman"/>
                <a:cs typeface="Times New Roman"/>
              </a:rPr>
              <a:t>diambil </a:t>
            </a:r>
            <a:r>
              <a:rPr sz="1100" spc="-10" dirty="0">
                <a:latin typeface="Times New Roman"/>
                <a:cs typeface="Times New Roman"/>
              </a:rPr>
              <a:t>momen </a:t>
            </a:r>
            <a:r>
              <a:rPr sz="1100" dirty="0">
                <a:latin typeface="Times New Roman"/>
                <a:cs typeface="Times New Roman"/>
              </a:rPr>
              <a:t>terbesar </a:t>
            </a:r>
            <a:r>
              <a:rPr sz="1100" spc="-5" dirty="0">
                <a:latin typeface="Times New Roman"/>
                <a:cs typeface="Times New Roman"/>
              </a:rPr>
              <a:t>dari perhitungan 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SAP </a:t>
            </a:r>
            <a:r>
              <a:rPr sz="1100" dirty="0">
                <a:latin typeface="Times New Roman"/>
                <a:cs typeface="Times New Roman"/>
              </a:rPr>
              <a:t>2000.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dirty="0">
                <a:latin typeface="Times New Roman"/>
                <a:cs typeface="Times New Roman"/>
              </a:rPr>
              <a:t>Data </a:t>
            </a:r>
            <a:r>
              <a:rPr sz="1100" spc="-5" dirty="0">
                <a:latin typeface="Times New Roman"/>
                <a:cs typeface="Times New Roman"/>
              </a:rPr>
              <a:t>perencanaan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368805" y="4060570"/>
          <a:ext cx="3608070" cy="9690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0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4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565">
                <a:tc>
                  <a:txBody>
                    <a:bodyPr/>
                    <a:lstStyle/>
                    <a:p>
                      <a:pPr marR="40640" algn="ctr">
                        <a:lnSpc>
                          <a:spcPts val="124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ts val="124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ts val="1240"/>
                        </a:lnSpc>
                        <a:tabLst>
                          <a:tab pos="1007744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1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tulangan	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=19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R="40640"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220"/>
                        </a:spcBef>
                        <a:tabLst>
                          <a:tab pos="1018540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sengkang	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= 8</a:t>
                      </a:r>
                      <a:r>
                        <a:rPr sz="11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665">
                <a:tc>
                  <a:txBody>
                    <a:bodyPr/>
                    <a:lstStyle/>
                    <a:p>
                      <a:pPr marL="39370"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f’c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20</a:t>
                      </a:r>
                      <a:r>
                        <a:rPr sz="11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s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(tebal selimut)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= 40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1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L w="6350">
                      <a:solidFill>
                        <a:srgbClr val="000000"/>
                      </a:solidFill>
                      <a:prstDash val="solid"/>
                    </a:lnL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360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1427733" y="5098770"/>
            <a:ext cx="3742054" cy="1470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917064">
              <a:lnSpc>
                <a:spcPct val="1436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SAP </a:t>
            </a:r>
            <a:r>
              <a:rPr sz="1100" dirty="0">
                <a:latin typeface="Times New Roman"/>
                <a:cs typeface="Times New Roman"/>
              </a:rPr>
              <a:t>didapat :  Pu = 61565,56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615655,6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 marR="1499235">
              <a:lnSpc>
                <a:spcPct val="143600"/>
              </a:lnSpc>
              <a:tabLst>
                <a:tab pos="437515" algn="l"/>
              </a:tabLst>
            </a:pPr>
            <a:r>
              <a:rPr sz="1100" dirty="0">
                <a:latin typeface="Times New Roman"/>
                <a:cs typeface="Times New Roman"/>
              </a:rPr>
              <a:t>Mu = </a:t>
            </a:r>
            <a:r>
              <a:rPr sz="1100" spc="-5" dirty="0">
                <a:latin typeface="Times New Roman"/>
                <a:cs typeface="Times New Roman"/>
              </a:rPr>
              <a:t>479,34 kgm </a:t>
            </a:r>
            <a:r>
              <a:rPr sz="1100" dirty="0">
                <a:latin typeface="Times New Roman"/>
                <a:cs typeface="Times New Roman"/>
              </a:rPr>
              <a:t>= 0,4793.10</a:t>
            </a:r>
            <a:r>
              <a:rPr sz="1050" baseline="39682" dirty="0">
                <a:latin typeface="Times New Roman"/>
                <a:cs typeface="Times New Roman"/>
              </a:rPr>
              <a:t>7 </a:t>
            </a:r>
            <a:r>
              <a:rPr sz="1100" spc="-5" dirty="0">
                <a:latin typeface="Times New Roman"/>
                <a:cs typeface="Times New Roman"/>
              </a:rPr>
              <a:t>Nmm  </a:t>
            </a:r>
            <a:r>
              <a:rPr sz="1100" dirty="0">
                <a:latin typeface="Times New Roman"/>
                <a:cs typeface="Times New Roman"/>
              </a:rPr>
              <a:t>Vu =	21,67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0,0217.10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44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  <a:p>
            <a:pPr marL="12700" marR="5080">
              <a:lnSpc>
                <a:spcPct val="143600"/>
              </a:lnSpc>
            </a:pPr>
            <a:r>
              <a:rPr sz="1100" dirty="0">
                <a:latin typeface="Times New Roman"/>
                <a:cs typeface="Times New Roman"/>
              </a:rPr>
              <a:t>d = </a:t>
            </a:r>
            <a:r>
              <a:rPr sz="1100" spc="-5" dirty="0">
                <a:latin typeface="Times New Roman"/>
                <a:cs typeface="Times New Roman"/>
              </a:rPr>
              <a:t>h–s–ø sengkang–½ </a:t>
            </a:r>
            <a:r>
              <a:rPr sz="1100" dirty="0">
                <a:latin typeface="Times New Roman"/>
                <a:cs typeface="Times New Roman"/>
              </a:rPr>
              <a:t>ø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300–40–8–½ </a:t>
            </a:r>
            <a:r>
              <a:rPr sz="1100" dirty="0">
                <a:latin typeface="Times New Roman"/>
                <a:cs typeface="Times New Roman"/>
              </a:rPr>
              <a:t>.19 = 242,5 </a:t>
            </a:r>
            <a:r>
              <a:rPr sz="1100" spc="-20" dirty="0">
                <a:latin typeface="Times New Roman"/>
                <a:cs typeface="Times New Roman"/>
              </a:rPr>
              <a:t>mm  </a:t>
            </a:r>
            <a:r>
              <a:rPr sz="1100" dirty="0">
                <a:latin typeface="Times New Roman"/>
                <a:cs typeface="Times New Roman"/>
              </a:rPr>
              <a:t>d’= </a:t>
            </a:r>
            <a:r>
              <a:rPr sz="1100" spc="-5" dirty="0">
                <a:latin typeface="Times New Roman"/>
                <a:cs typeface="Times New Roman"/>
              </a:rPr>
              <a:t>h–d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300–244 </a:t>
            </a:r>
            <a:r>
              <a:rPr sz="1100" dirty="0">
                <a:latin typeface="Times New Roman"/>
                <a:cs typeface="Times New Roman"/>
              </a:rPr>
              <a:t>= 57,5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27733" y="6755129"/>
            <a:ext cx="2019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e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711573" y="6870022"/>
            <a:ext cx="227965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485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10467" y="6870022"/>
            <a:ext cx="699770" cy="0"/>
          </a:xfrm>
          <a:custGeom>
            <a:avLst/>
            <a:gdLst/>
            <a:ahLst/>
            <a:cxnLst/>
            <a:rect l="l" t="t" r="r" b="b"/>
            <a:pathLst>
              <a:path w="699769">
                <a:moveTo>
                  <a:pt x="0" y="0"/>
                </a:moveTo>
                <a:lnTo>
                  <a:pt x="699493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729121" y="6862401"/>
            <a:ext cx="102996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8945" algn="l"/>
              </a:tabLst>
            </a:pPr>
            <a:r>
              <a:rPr sz="1200" i="1" spc="-15" dirty="0">
                <a:latin typeface="Times New Roman"/>
                <a:cs typeface="Times New Roman"/>
              </a:rPr>
              <a:t>Pu	</a:t>
            </a:r>
            <a:r>
              <a:rPr sz="1200" spc="-10" dirty="0">
                <a:latin typeface="Times New Roman"/>
                <a:cs typeface="Times New Roman"/>
              </a:rPr>
              <a:t>615655,6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1477" y="6646643"/>
            <a:ext cx="108394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06400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</a:t>
            </a:r>
            <a:r>
              <a:rPr sz="1200" i="1" spc="10" dirty="0">
                <a:latin typeface="Times New Roman"/>
                <a:cs typeface="Times New Roman"/>
              </a:rPr>
              <a:t>u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479</a:t>
            </a:r>
            <a:r>
              <a:rPr sz="1200" spc="-10" dirty="0">
                <a:latin typeface="Times New Roman"/>
                <a:cs typeface="Times New Roman"/>
              </a:rPr>
              <a:t>3</a:t>
            </a:r>
            <a:r>
              <a:rPr sz="1200" spc="-5" dirty="0">
                <a:latin typeface="Times New Roman"/>
                <a:cs typeface="Times New Roman"/>
              </a:rPr>
              <a:t>.1</a:t>
            </a:r>
            <a:r>
              <a:rPr sz="1200" spc="65" dirty="0">
                <a:latin typeface="Times New Roman"/>
                <a:cs typeface="Times New Roman"/>
              </a:rPr>
              <a:t>0</a:t>
            </a:r>
            <a:r>
              <a:rPr sz="1050" spc="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971736" y="6743076"/>
            <a:ext cx="15944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83285" algn="l"/>
              </a:tabLst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7,785</a:t>
            </a:r>
            <a:r>
              <a:rPr sz="1200" spc="-204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27733" y="7142226"/>
            <a:ext cx="191198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e </a:t>
            </a:r>
            <a:r>
              <a:rPr sz="1100" spc="-5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= 0,1.h = 0,1. 300 = 30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27733" y="7495793"/>
            <a:ext cx="27241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cb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711320" y="7610796"/>
            <a:ext cx="532130" cy="0"/>
          </a:xfrm>
          <a:custGeom>
            <a:avLst/>
            <a:gdLst/>
            <a:ahLst/>
            <a:cxnLst/>
            <a:rect l="l" t="t" r="r" b="b"/>
            <a:pathLst>
              <a:path w="532130">
                <a:moveTo>
                  <a:pt x="0" y="0"/>
                </a:moveTo>
                <a:lnTo>
                  <a:pt x="53190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50246" y="7610796"/>
            <a:ext cx="610870" cy="0"/>
          </a:xfrm>
          <a:custGeom>
            <a:avLst/>
            <a:gdLst/>
            <a:ahLst/>
            <a:cxnLst/>
            <a:rect l="l" t="t" r="r" b="b"/>
            <a:pathLst>
              <a:path w="610869">
                <a:moveTo>
                  <a:pt x="0" y="0"/>
                </a:moveTo>
                <a:lnTo>
                  <a:pt x="61060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851490" y="7387763"/>
            <a:ext cx="1132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90269" algn="l"/>
              </a:tabLst>
            </a:pP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5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247264" y="7483588"/>
            <a:ext cx="1863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29640" algn="l"/>
              </a:tabLst>
            </a:pPr>
            <a:r>
              <a:rPr sz="1200" spc="-15" dirty="0">
                <a:latin typeface="Times New Roman"/>
                <a:cs typeface="Times New Roman"/>
              </a:rPr>
              <a:t>.</a:t>
            </a:r>
            <a:r>
              <a:rPr sz="1200" i="1" spc="-15" dirty="0">
                <a:latin typeface="Times New Roman"/>
                <a:cs typeface="Times New Roman"/>
              </a:rPr>
              <a:t>d</a:t>
            </a:r>
            <a:r>
              <a:rPr sz="1200" i="1" spc="11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	</a:t>
            </a:r>
            <a:r>
              <a:rPr sz="1200" spc="-10" dirty="0">
                <a:latin typeface="Times New Roman"/>
                <a:cs typeface="Times New Roman"/>
              </a:rPr>
              <a:t>.242,5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-30" dirty="0">
                <a:latin typeface="Times New Roman"/>
                <a:cs typeface="Times New Roman"/>
              </a:rPr>
              <a:t>151,56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06516" y="7602850"/>
            <a:ext cx="14617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1535" algn="l"/>
              </a:tabLst>
            </a:pPr>
            <a:r>
              <a:rPr sz="1200" dirty="0">
                <a:latin typeface="Times New Roman"/>
                <a:cs typeface="Times New Roman"/>
              </a:rPr>
              <a:t>600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170" dirty="0">
                <a:latin typeface="Times New Roman"/>
                <a:cs typeface="Times New Roman"/>
              </a:rPr>
              <a:t> </a:t>
            </a:r>
            <a:r>
              <a:rPr sz="1200" i="1" spc="-15" dirty="0">
                <a:latin typeface="Times New Roman"/>
                <a:cs typeface="Times New Roman"/>
              </a:rPr>
              <a:t>fy	</a:t>
            </a:r>
            <a:r>
              <a:rPr sz="1200" dirty="0">
                <a:latin typeface="Times New Roman"/>
                <a:cs typeface="Times New Roman"/>
              </a:rPr>
              <a:t>600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27733" y="7810347"/>
            <a:ext cx="3323590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ab = </a:t>
            </a:r>
            <a:r>
              <a:rPr sz="1100" spc="-5" dirty="0">
                <a:latin typeface="Times New Roman"/>
                <a:cs typeface="Times New Roman"/>
              </a:rPr>
              <a:t>β</a:t>
            </a:r>
            <a:r>
              <a:rPr sz="1050" spc="-7" baseline="-11904" dirty="0">
                <a:latin typeface="Times New Roman"/>
                <a:cs typeface="Times New Roman"/>
              </a:rPr>
              <a:t>1</a:t>
            </a:r>
            <a:r>
              <a:rPr sz="1100" spc="-5" dirty="0">
                <a:latin typeface="Times New Roman"/>
                <a:cs typeface="Times New Roman"/>
              </a:rPr>
              <a:t>.cb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0,85.151,56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128,826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Pn</a:t>
            </a:r>
            <a:r>
              <a:rPr sz="1050" spc="-7" baseline="-11904" dirty="0">
                <a:latin typeface="Times New Roman"/>
                <a:cs typeface="Times New Roman"/>
              </a:rPr>
              <a:t>b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0,85.f’c.ab.b </a:t>
            </a:r>
            <a:r>
              <a:rPr sz="1100" dirty="0">
                <a:latin typeface="Times New Roman"/>
                <a:cs typeface="Times New Roman"/>
              </a:rPr>
              <a:t>= 0,85. 25. 128,826.300 = </a:t>
            </a:r>
            <a:r>
              <a:rPr sz="1100" spc="-5" dirty="0">
                <a:latin typeface="Times New Roman"/>
                <a:cs typeface="Times New Roman"/>
              </a:rPr>
              <a:t>821265,75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75561" y="8548877"/>
            <a:ext cx="208279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Times New Roman"/>
                <a:cs typeface="Times New Roman"/>
              </a:rPr>
              <a:t>pe</a:t>
            </a:r>
            <a:r>
              <a:rPr sz="700" dirty="0">
                <a:latin typeface="Times New Roman"/>
                <a:cs typeface="Times New Roman"/>
              </a:rPr>
              <a:t>r</a:t>
            </a:r>
            <a:r>
              <a:rPr sz="700" spc="-5" dirty="0">
                <a:latin typeface="Times New Roman"/>
                <a:cs typeface="Times New Roman"/>
              </a:rPr>
              <a:t>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945132" y="8592506"/>
            <a:ext cx="197485" cy="0"/>
          </a:xfrm>
          <a:custGeom>
            <a:avLst/>
            <a:gdLst/>
            <a:ahLst/>
            <a:cxnLst/>
            <a:rect l="l" t="t" r="r" b="b"/>
            <a:pathLst>
              <a:path w="197485">
                <a:moveTo>
                  <a:pt x="0" y="0"/>
                </a:moveTo>
                <a:lnTo>
                  <a:pt x="196856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980813" y="8576602"/>
            <a:ext cx="103505" cy="2184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250" i="1" spc="-40" dirty="0">
                <a:latin typeface="Symbol"/>
                <a:cs typeface="Symbol"/>
              </a:rPr>
              <a:t>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427733" y="8465344"/>
            <a:ext cx="33966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6555" algn="l"/>
              </a:tabLst>
            </a:pPr>
            <a:r>
              <a:rPr sz="1100" spc="-5" dirty="0">
                <a:latin typeface="Times New Roman"/>
                <a:cs typeface="Times New Roman"/>
              </a:rPr>
              <a:t>Pn	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i="1" spc="-37" baseline="34722" dirty="0">
                <a:latin typeface="Times New Roman"/>
                <a:cs typeface="Times New Roman"/>
              </a:rPr>
              <a:t>Pu </a:t>
            </a:r>
            <a:r>
              <a:rPr sz="1100" dirty="0">
                <a:latin typeface="Times New Roman"/>
                <a:cs typeface="Times New Roman"/>
              </a:rPr>
              <a:t>; </a:t>
            </a:r>
            <a:r>
              <a:rPr sz="1200" spc="-35" dirty="0">
                <a:latin typeface="Times New Roman"/>
                <a:cs typeface="Times New Roman"/>
              </a:rPr>
              <a:t>0,1. </a:t>
            </a:r>
            <a:r>
              <a:rPr sz="1200" i="1" spc="15" dirty="0">
                <a:latin typeface="Times New Roman"/>
                <a:cs typeface="Times New Roman"/>
              </a:rPr>
              <a:t>f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200" i="1" spc="20" dirty="0">
                <a:latin typeface="Times New Roman"/>
                <a:cs typeface="Times New Roman"/>
              </a:rPr>
              <a:t>c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i="1" spc="20" dirty="0">
                <a:latin typeface="Times New Roman"/>
                <a:cs typeface="Times New Roman"/>
              </a:rPr>
              <a:t>Ag </a:t>
            </a:r>
            <a:r>
              <a:rPr sz="1200" spc="30" dirty="0">
                <a:latin typeface="Symbol"/>
                <a:cs typeface="Symbol"/>
              </a:rPr>
              <a:t>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0,1.25.300.300 </a:t>
            </a:r>
            <a:r>
              <a:rPr sz="1200" spc="30" dirty="0">
                <a:latin typeface="Symbol"/>
                <a:cs typeface="Symbol"/>
              </a:rPr>
              <a:t>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2,25.10</a:t>
            </a:r>
            <a:r>
              <a:rPr sz="1050" spc="7" baseline="43650" dirty="0">
                <a:latin typeface="Times New Roman"/>
                <a:cs typeface="Times New Roman"/>
              </a:rPr>
              <a:t>5</a:t>
            </a:r>
            <a:r>
              <a:rPr sz="1050" spc="-112" baseline="436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48779" y="8863654"/>
            <a:ext cx="3447415" cy="209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karena Pu = 6,15655.10</a:t>
            </a:r>
            <a:r>
              <a:rPr sz="1050" baseline="39682" dirty="0">
                <a:latin typeface="Times New Roman"/>
                <a:cs typeface="Times New Roman"/>
              </a:rPr>
              <a:t>5 </a:t>
            </a:r>
            <a:r>
              <a:rPr sz="1100" dirty="0">
                <a:latin typeface="Times New Roman"/>
                <a:cs typeface="Times New Roman"/>
              </a:rPr>
              <a:t>N &gt; </a:t>
            </a:r>
            <a:r>
              <a:rPr sz="1200" spc="-35" dirty="0">
                <a:latin typeface="Times New Roman"/>
                <a:cs typeface="Times New Roman"/>
              </a:rPr>
              <a:t>0,1. </a:t>
            </a:r>
            <a:r>
              <a:rPr sz="1200" i="1" spc="15" dirty="0">
                <a:latin typeface="Times New Roman"/>
                <a:cs typeface="Times New Roman"/>
              </a:rPr>
              <a:t>f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200" i="1" spc="20" dirty="0">
                <a:latin typeface="Times New Roman"/>
                <a:cs typeface="Times New Roman"/>
              </a:rPr>
              <a:t>c</a:t>
            </a:r>
            <a:r>
              <a:rPr sz="1200" spc="20" dirty="0">
                <a:latin typeface="Times New Roman"/>
                <a:cs typeface="Times New Roman"/>
              </a:rPr>
              <a:t>.</a:t>
            </a:r>
            <a:r>
              <a:rPr sz="1200" i="1" spc="20" dirty="0">
                <a:latin typeface="Times New Roman"/>
                <a:cs typeface="Times New Roman"/>
              </a:rPr>
              <a:t>Ag </a:t>
            </a:r>
            <a:r>
              <a:rPr sz="1100" dirty="0">
                <a:latin typeface="Times New Roman"/>
                <a:cs typeface="Times New Roman"/>
              </a:rPr>
              <a:t>, </a:t>
            </a:r>
            <a:r>
              <a:rPr sz="1100" spc="-10" dirty="0">
                <a:latin typeface="Times New Roman"/>
                <a:cs typeface="Times New Roman"/>
              </a:rPr>
              <a:t>maka </a:t>
            </a:r>
            <a:r>
              <a:rPr sz="1100" dirty="0">
                <a:latin typeface="Times New Roman"/>
                <a:cs typeface="Times New Roman"/>
              </a:rPr>
              <a:t>ø =</a:t>
            </a:r>
            <a:r>
              <a:rPr sz="1100" spc="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0,65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75561" y="1238758"/>
            <a:ext cx="208279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Times New Roman"/>
                <a:cs typeface="Times New Roman"/>
              </a:rPr>
              <a:t>pe</a:t>
            </a:r>
            <a:r>
              <a:rPr sz="700" dirty="0">
                <a:latin typeface="Times New Roman"/>
                <a:cs typeface="Times New Roman"/>
              </a:rPr>
              <a:t>r</a:t>
            </a:r>
            <a:r>
              <a:rPr sz="700" spc="-5" dirty="0">
                <a:latin typeface="Times New Roman"/>
                <a:cs typeface="Times New Roman"/>
              </a:rPr>
              <a:t>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45274" y="1283021"/>
            <a:ext cx="196850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0" y="0"/>
                </a:moveTo>
                <a:lnTo>
                  <a:pt x="19645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13284" y="1283021"/>
            <a:ext cx="622935" cy="0"/>
          </a:xfrm>
          <a:custGeom>
            <a:avLst/>
            <a:gdLst/>
            <a:ahLst/>
            <a:cxnLst/>
            <a:rect l="l" t="t" r="r" b="b"/>
            <a:pathLst>
              <a:path w="622935">
                <a:moveTo>
                  <a:pt x="0" y="0"/>
                </a:moveTo>
                <a:lnTo>
                  <a:pt x="62279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80822" y="1266439"/>
            <a:ext cx="79184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513715" algn="l"/>
              </a:tabLst>
            </a:pPr>
            <a:r>
              <a:rPr sz="1250" i="1" spc="-15" dirty="0">
                <a:latin typeface="Symbol"/>
                <a:cs typeface="Symbol"/>
              </a:rPr>
              <a:t>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,65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27733" y="1155814"/>
            <a:ext cx="24606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6555" algn="l"/>
              </a:tabLst>
            </a:pPr>
            <a:r>
              <a:rPr sz="1100" spc="-5" dirty="0">
                <a:latin typeface="Times New Roman"/>
                <a:cs typeface="Times New Roman"/>
              </a:rPr>
              <a:t>Pn	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i="1" spc="-22" baseline="34722" dirty="0">
                <a:latin typeface="Times New Roman"/>
                <a:cs typeface="Times New Roman"/>
              </a:rPr>
              <a:t>Pu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baseline="34722" dirty="0">
                <a:latin typeface="Times New Roman"/>
                <a:cs typeface="Times New Roman"/>
              </a:rPr>
              <a:t>615655,6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947162,46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1543819"/>
            <a:ext cx="234124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Pn</a:t>
            </a:r>
            <a:r>
              <a:rPr sz="1050" spc="-7" baseline="-11904" dirty="0">
                <a:latin typeface="Times New Roman"/>
                <a:cs typeface="Times New Roman"/>
              </a:rPr>
              <a:t>perlu </a:t>
            </a:r>
            <a:r>
              <a:rPr sz="1100" spc="-5" dirty="0">
                <a:latin typeface="Times New Roman"/>
                <a:cs typeface="Times New Roman"/>
              </a:rPr>
              <a:t>&gt;Pn</a:t>
            </a:r>
            <a:r>
              <a:rPr sz="1050" spc="-7" baseline="-11904" dirty="0">
                <a:latin typeface="Times New Roman"/>
                <a:cs typeface="Times New Roman"/>
              </a:rPr>
              <a:t>b </a:t>
            </a:r>
            <a:r>
              <a:rPr sz="1200" spc="30" dirty="0">
                <a:latin typeface="Symbol"/>
                <a:cs typeface="Symbol"/>
              </a:rPr>
              <a:t>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analisis keruntuhan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tekan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56333" y="2157730"/>
            <a:ext cx="1987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5" dirty="0">
                <a:latin typeface="Times New Roman"/>
                <a:cs typeface="Times New Roman"/>
              </a:rPr>
              <a:t>K1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8630" y="2157730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696246" y="2273210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>
                <a:moveTo>
                  <a:pt x="0" y="0"/>
                </a:moveTo>
                <a:lnTo>
                  <a:pt x="368406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87886" y="2146416"/>
            <a:ext cx="3263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693859" y="2265560"/>
            <a:ext cx="3822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10" dirty="0">
                <a:latin typeface="Times New Roman"/>
                <a:cs typeface="Times New Roman"/>
              </a:rPr>
              <a:t>d</a:t>
            </a:r>
            <a:r>
              <a:rPr sz="1200" i="1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i="1" spc="10" dirty="0">
                <a:latin typeface="Times New Roman"/>
                <a:cs typeface="Times New Roman"/>
              </a:rPr>
              <a:t>d</a:t>
            </a:r>
            <a:r>
              <a:rPr sz="1200" i="1" spc="-1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'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34464" y="2050608"/>
            <a:ext cx="9461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5" dirty="0">
                <a:latin typeface="Times New Roman"/>
                <a:cs typeface="Times New Roman"/>
              </a:rPr>
              <a:t>e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08630" y="2630169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61443" y="2746061"/>
            <a:ext cx="751840" cy="0"/>
          </a:xfrm>
          <a:custGeom>
            <a:avLst/>
            <a:gdLst/>
            <a:ahLst/>
            <a:cxnLst/>
            <a:rect l="l" t="t" r="r" b="b"/>
            <a:pathLst>
              <a:path w="751839">
                <a:moveTo>
                  <a:pt x="0" y="0"/>
                </a:moveTo>
                <a:lnTo>
                  <a:pt x="75132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948263" y="2523029"/>
            <a:ext cx="1784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30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59104" y="2738115"/>
            <a:ext cx="7651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Times New Roman"/>
                <a:cs typeface="Times New Roman"/>
              </a:rPr>
              <a:t>242,5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-14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57,5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35860" y="2618854"/>
            <a:ext cx="8070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0,5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0,562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56333" y="3372738"/>
            <a:ext cx="1987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5" dirty="0">
                <a:latin typeface="Times New Roman"/>
                <a:cs typeface="Times New Roman"/>
              </a:rPr>
              <a:t>K2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661546" y="3487965"/>
            <a:ext cx="229870" cy="0"/>
          </a:xfrm>
          <a:custGeom>
            <a:avLst/>
            <a:gdLst/>
            <a:ahLst/>
            <a:cxnLst/>
            <a:rect l="l" t="t" r="r" b="b"/>
            <a:pathLst>
              <a:path w="229869">
                <a:moveTo>
                  <a:pt x="0" y="0"/>
                </a:moveTo>
                <a:lnTo>
                  <a:pt x="229502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681233" y="3414602"/>
            <a:ext cx="1739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i="1" spc="7" baseline="-25462" dirty="0">
                <a:latin typeface="Times New Roman"/>
                <a:cs typeface="Times New Roman"/>
              </a:rPr>
              <a:t>d</a:t>
            </a:r>
            <a:r>
              <a:rPr sz="1800" i="1" spc="-247" baseline="-25462" dirty="0">
                <a:latin typeface="Times New Roman"/>
                <a:cs typeface="Times New Roman"/>
              </a:rPr>
              <a:t> </a:t>
            </a:r>
            <a:r>
              <a:rPr sz="700" dirty="0">
                <a:latin typeface="Times New Roman"/>
                <a:cs typeface="Times New Roman"/>
              </a:rPr>
              <a:t>2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08630" y="3361171"/>
            <a:ext cx="76898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-15" baseline="34722" dirty="0">
                <a:latin typeface="Times New Roman"/>
                <a:cs typeface="Times New Roman"/>
              </a:rPr>
              <a:t>3</a:t>
            </a:r>
            <a:r>
              <a:rPr sz="1800" i="1" spc="-15" baseline="34722" dirty="0">
                <a:latin typeface="Times New Roman"/>
                <a:cs typeface="Times New Roman"/>
              </a:rPr>
              <a:t>he </a:t>
            </a:r>
            <a:r>
              <a:rPr sz="1200" spc="5" dirty="0">
                <a:latin typeface="Symbol"/>
                <a:cs typeface="Symbol"/>
              </a:rPr>
              <a:t></a:t>
            </a:r>
            <a:r>
              <a:rPr sz="1200" spc="-250" dirty="0">
                <a:latin typeface="Times New Roman"/>
                <a:cs typeface="Times New Roman"/>
              </a:rPr>
              <a:t> </a:t>
            </a:r>
            <a:r>
              <a:rPr sz="1200" spc="-60" dirty="0">
                <a:latin typeface="Times New Roman"/>
                <a:cs typeface="Times New Roman"/>
              </a:rPr>
              <a:t>1,18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661402" y="3960816"/>
            <a:ext cx="566420" cy="0"/>
          </a:xfrm>
          <a:custGeom>
            <a:avLst/>
            <a:gdLst/>
            <a:ahLst/>
            <a:cxnLst/>
            <a:rect l="l" t="t" r="r" b="b"/>
            <a:pathLst>
              <a:path w="566419">
                <a:moveTo>
                  <a:pt x="0" y="0"/>
                </a:moveTo>
                <a:lnTo>
                  <a:pt x="565815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27698" y="3955644"/>
            <a:ext cx="4171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24</a:t>
            </a:r>
            <a:r>
              <a:rPr sz="1200" spc="-25" dirty="0">
                <a:latin typeface="Times New Roman"/>
                <a:cs typeface="Times New Roman"/>
              </a:rPr>
              <a:t>2</a:t>
            </a:r>
            <a:r>
              <a:rPr sz="1200" spc="-20" dirty="0">
                <a:latin typeface="Times New Roman"/>
                <a:cs typeface="Times New Roman"/>
              </a:rPr>
              <a:t>,</a:t>
            </a:r>
            <a:r>
              <a:rPr sz="1200" spc="65" dirty="0">
                <a:latin typeface="Times New Roman"/>
                <a:cs typeface="Times New Roman"/>
              </a:rPr>
              <a:t>5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508630" y="3833609"/>
            <a:ext cx="15252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30" baseline="34722" dirty="0">
                <a:latin typeface="Times New Roman"/>
                <a:cs typeface="Times New Roman"/>
              </a:rPr>
              <a:t>3.300.30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60" dirty="0">
                <a:latin typeface="Times New Roman"/>
                <a:cs typeface="Times New Roman"/>
              </a:rPr>
              <a:t>1,18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=1,639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56333" y="4473066"/>
            <a:ext cx="19113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5" dirty="0">
                <a:latin typeface="Times New Roman"/>
                <a:cs typeface="Times New Roman"/>
              </a:rPr>
              <a:t>Kc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508630" y="4400270"/>
            <a:ext cx="909319" cy="5080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b . h .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f’c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300 . </a:t>
            </a:r>
            <a:r>
              <a:rPr sz="1100" spc="-5" dirty="0">
                <a:latin typeface="Times New Roman"/>
                <a:cs typeface="Times New Roman"/>
              </a:rPr>
              <a:t>300 </a:t>
            </a:r>
            <a:r>
              <a:rPr sz="1100" dirty="0">
                <a:latin typeface="Times New Roman"/>
                <a:cs typeface="Times New Roman"/>
              </a:rPr>
              <a:t>.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25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599815" y="4714112"/>
            <a:ext cx="76581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2250000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656333" y="5562980"/>
            <a:ext cx="22732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0" dirty="0">
                <a:latin typeface="Times New Roman"/>
                <a:cs typeface="Times New Roman"/>
              </a:rPr>
              <a:t>A</a:t>
            </a:r>
            <a:r>
              <a:rPr sz="1100" spc="-5" dirty="0">
                <a:latin typeface="Times New Roman"/>
                <a:cs typeface="Times New Roman"/>
              </a:rPr>
              <a:t>s’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661479" y="5678620"/>
            <a:ext cx="161290" cy="0"/>
          </a:xfrm>
          <a:custGeom>
            <a:avLst/>
            <a:gdLst/>
            <a:ahLst/>
            <a:cxnLst/>
            <a:rect l="l" t="t" r="r" b="b"/>
            <a:pathLst>
              <a:path w="161289">
                <a:moveTo>
                  <a:pt x="0" y="0"/>
                </a:moveTo>
                <a:lnTo>
                  <a:pt x="160985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417355" y="5678620"/>
            <a:ext cx="213995" cy="0"/>
          </a:xfrm>
          <a:custGeom>
            <a:avLst/>
            <a:gdLst/>
            <a:ahLst/>
            <a:cxnLst/>
            <a:rect l="l" t="t" r="r" b="b"/>
            <a:pathLst>
              <a:path w="213995">
                <a:moveTo>
                  <a:pt x="0" y="0"/>
                </a:moveTo>
                <a:lnTo>
                  <a:pt x="213487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3836991" y="5564734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836991" y="568945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31148" y="568945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687453" y="5670980"/>
            <a:ext cx="9525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37235" algn="l"/>
              </a:tabLst>
            </a:pPr>
            <a:r>
              <a:rPr sz="1200" i="1" spc="-40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spc="-15" dirty="0">
                <a:latin typeface="Times New Roman"/>
                <a:cs typeface="Times New Roman"/>
              </a:rPr>
              <a:t> </a:t>
            </a:r>
            <a:r>
              <a:rPr sz="1800" spc="7" baseline="39351" dirty="0">
                <a:latin typeface="Symbol"/>
                <a:cs typeface="Symbol"/>
              </a:rPr>
              <a:t></a:t>
            </a:r>
            <a:r>
              <a:rPr sz="1800" baseline="39351" dirty="0">
                <a:latin typeface="Times New Roman"/>
                <a:cs typeface="Times New Roman"/>
              </a:rPr>
              <a:t>	</a:t>
            </a:r>
            <a:r>
              <a:rPr sz="1200" spc="105" dirty="0">
                <a:latin typeface="Symbol"/>
                <a:cs typeface="Symbol"/>
              </a:rPr>
              <a:t></a:t>
            </a:r>
            <a:r>
              <a:rPr sz="1200" spc="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508630" y="5552098"/>
            <a:ext cx="141351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15" baseline="34722" dirty="0">
                <a:latin typeface="Times New Roman"/>
                <a:cs typeface="Times New Roman"/>
              </a:rPr>
              <a:t>1 </a:t>
            </a:r>
            <a:r>
              <a:rPr sz="1800" spc="7" baseline="30092" dirty="0">
                <a:latin typeface="Symbol"/>
                <a:cs typeface="Symbol"/>
              </a:rPr>
              <a:t></a:t>
            </a:r>
            <a:r>
              <a:rPr sz="1800" spc="7" baseline="30092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Symbol"/>
                <a:cs typeface="Symbol"/>
              </a:rPr>
              <a:t></a:t>
            </a:r>
            <a:r>
              <a:rPr sz="1200" spc="-20" dirty="0">
                <a:latin typeface="Times New Roman"/>
                <a:cs typeface="Times New Roman"/>
              </a:rPr>
              <a:t>1.</a:t>
            </a:r>
            <a:r>
              <a:rPr sz="1200" spc="-20" dirty="0">
                <a:latin typeface="Symbol"/>
                <a:cs typeface="Symbol"/>
              </a:rPr>
              <a:t></a:t>
            </a:r>
            <a:r>
              <a:rPr sz="1200" i="1" spc="-20" dirty="0">
                <a:latin typeface="Times New Roman"/>
                <a:cs typeface="Times New Roman"/>
              </a:rPr>
              <a:t>nb</a:t>
            </a:r>
            <a:r>
              <a:rPr sz="1200" spc="-20" dirty="0">
                <a:latin typeface="Times New Roman"/>
                <a:cs typeface="Times New Roman"/>
              </a:rPr>
              <a:t>. </a:t>
            </a:r>
            <a:r>
              <a:rPr sz="1800" spc="-15" baseline="34722" dirty="0">
                <a:latin typeface="Symbol"/>
                <a:cs typeface="Symbol"/>
              </a:rPr>
              <a:t></a:t>
            </a:r>
            <a:r>
              <a:rPr sz="1800" spc="-15" baseline="34722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</a:t>
            </a:r>
            <a:r>
              <a:rPr sz="1200" i="1" spc="10" dirty="0">
                <a:latin typeface="Times New Roman"/>
                <a:cs typeface="Times New Roman"/>
              </a:rPr>
              <a:t>c</a:t>
            </a:r>
            <a:r>
              <a:rPr sz="1200" i="1" spc="-55" dirty="0">
                <a:latin typeface="Times New Roman"/>
                <a:cs typeface="Times New Roman"/>
              </a:rPr>
              <a:t> </a:t>
            </a:r>
            <a:r>
              <a:rPr sz="1800" spc="7" baseline="30092" dirty="0">
                <a:latin typeface="Symbol"/>
                <a:cs typeface="Symbol"/>
              </a:rPr>
              <a:t></a:t>
            </a:r>
            <a:endParaRPr sz="1800" baseline="30092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508630" y="6087236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661286" y="6202162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797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157571" y="6202162"/>
            <a:ext cx="351790" cy="0"/>
          </a:xfrm>
          <a:custGeom>
            <a:avLst/>
            <a:gdLst/>
            <a:ahLst/>
            <a:cxnLst/>
            <a:rect l="l" t="t" r="r" b="b"/>
            <a:pathLst>
              <a:path w="351789">
                <a:moveTo>
                  <a:pt x="0" y="0"/>
                </a:moveTo>
                <a:lnTo>
                  <a:pt x="351557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5096099" y="6221423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654273" y="6194547"/>
            <a:ext cx="185038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08760" algn="l"/>
              </a:tabLst>
            </a:pPr>
            <a:r>
              <a:rPr sz="1200" dirty="0">
                <a:latin typeface="Times New Roman"/>
                <a:cs typeface="Times New Roman"/>
              </a:rPr>
              <a:t>360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800" spc="15" baseline="-9259" dirty="0">
                <a:latin typeface="Symbol"/>
                <a:cs typeface="Symbol"/>
              </a:rPr>
              <a:t></a:t>
            </a:r>
            <a:r>
              <a:rPr sz="1800" spc="15" baseline="-9259" dirty="0">
                <a:latin typeface="Times New Roman"/>
                <a:cs typeface="Times New Roman"/>
              </a:rPr>
              <a:t>	</a:t>
            </a:r>
            <a:r>
              <a:rPr sz="1200" spc="-30" dirty="0">
                <a:latin typeface="Times New Roman"/>
                <a:cs typeface="Times New Roman"/>
              </a:rPr>
              <a:t>1,639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730414" y="5979532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909553" y="6075608"/>
            <a:ext cx="3192780" cy="2120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735"/>
              </a:lnSpc>
              <a:spcBef>
                <a:spcPts val="95"/>
              </a:spcBef>
            </a:pPr>
            <a:r>
              <a:rPr sz="1800" spc="15" baseline="34722" dirty="0">
                <a:latin typeface="Symbol"/>
                <a:cs typeface="Symbol"/>
              </a:rPr>
              <a:t></a:t>
            </a:r>
            <a:r>
              <a:rPr sz="1800" spc="-284" baseline="34722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0,562.821265,75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0,562</a:t>
            </a:r>
            <a:r>
              <a:rPr sz="1800" spc="-202" baseline="34722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.2250000</a:t>
            </a:r>
            <a:r>
              <a:rPr sz="1800" spc="7" baseline="34722" dirty="0">
                <a:latin typeface="Symbol"/>
                <a:cs typeface="Symbol"/>
              </a:rPr>
              <a:t></a:t>
            </a:r>
            <a:r>
              <a:rPr sz="1800" spc="-209" baseline="3472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-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860,988</a:t>
            </a:r>
            <a:r>
              <a:rPr sz="1100" spc="1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735"/>
              </a:lnSpc>
              <a:tabLst>
                <a:tab pos="2199005" algn="l"/>
              </a:tabLst>
            </a:pPr>
            <a:r>
              <a:rPr sz="1200" spc="10" dirty="0">
                <a:latin typeface="Symbol"/>
                <a:cs typeface="Symbol"/>
              </a:rPr>
              <a:t>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656333" y="7209281"/>
            <a:ext cx="213804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14655" algn="l"/>
              </a:tabLst>
            </a:pPr>
            <a:r>
              <a:rPr sz="1100" spc="-5" dirty="0">
                <a:latin typeface="Times New Roman"/>
                <a:cs typeface="Times New Roman"/>
              </a:rPr>
              <a:t>Ast	</a:t>
            </a:r>
            <a:r>
              <a:rPr sz="1100" dirty="0">
                <a:latin typeface="Times New Roman"/>
                <a:cs typeface="Times New Roman"/>
              </a:rPr>
              <a:t>= 0,01 x </a:t>
            </a:r>
            <a:r>
              <a:rPr sz="1100" spc="-5" dirty="0">
                <a:latin typeface="Times New Roman"/>
                <a:cs typeface="Times New Roman"/>
              </a:rPr>
              <a:t>300 </a:t>
            </a:r>
            <a:r>
              <a:rPr sz="1100" dirty="0">
                <a:latin typeface="Times New Roman"/>
                <a:cs typeface="Times New Roman"/>
              </a:rPr>
              <a:t>x </a:t>
            </a:r>
            <a:r>
              <a:rPr sz="1100" spc="-5" dirty="0">
                <a:latin typeface="Times New Roman"/>
                <a:cs typeface="Times New Roman"/>
              </a:rPr>
              <a:t>300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900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656333" y="7450073"/>
            <a:ext cx="432434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min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508630" y="7377531"/>
            <a:ext cx="644525" cy="7480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0,5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Ast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0,5.900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450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656333" y="8101431"/>
            <a:ext cx="1646555" cy="507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Dipakai As </a:t>
            </a:r>
            <a:r>
              <a:rPr sz="1100" dirty="0">
                <a:latin typeface="Times New Roman"/>
                <a:cs typeface="Times New Roman"/>
              </a:rPr>
              <a:t>= 900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  </a:t>
            </a:r>
            <a:r>
              <a:rPr sz="1100" spc="-5" dirty="0">
                <a:latin typeface="Times New Roman"/>
                <a:cs typeface="Times New Roman"/>
              </a:rPr>
              <a:t>Menghitung jumlah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656333" y="8768588"/>
            <a:ext cx="7766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4530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2495237" y="8907156"/>
            <a:ext cx="167005" cy="233679"/>
          </a:xfrm>
          <a:custGeom>
            <a:avLst/>
            <a:gdLst/>
            <a:ahLst/>
            <a:cxnLst/>
            <a:rect l="l" t="t" r="r" b="b"/>
            <a:pathLst>
              <a:path w="167005" h="233679">
                <a:moveTo>
                  <a:pt x="166739" y="0"/>
                </a:moveTo>
                <a:lnTo>
                  <a:pt x="0" y="2334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481106" y="8883312"/>
            <a:ext cx="686435" cy="0"/>
          </a:xfrm>
          <a:custGeom>
            <a:avLst/>
            <a:gdLst/>
            <a:ahLst/>
            <a:cxnLst/>
            <a:rect l="l" t="t" r="r" b="b"/>
            <a:pathLst>
              <a:path w="686435">
                <a:moveTo>
                  <a:pt x="0" y="0"/>
                </a:moveTo>
                <a:lnTo>
                  <a:pt x="686114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2697315" y="8660242"/>
            <a:ext cx="2546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900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495411" y="8888262"/>
            <a:ext cx="657860" cy="29591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1085"/>
              </a:lnSpc>
              <a:spcBef>
                <a:spcPts val="114"/>
              </a:spcBef>
            </a:pPr>
            <a:r>
              <a:rPr sz="1800" spc="7" baseline="13888" dirty="0">
                <a:latin typeface="Times New Roman"/>
                <a:cs typeface="Times New Roman"/>
              </a:rPr>
              <a:t>1 </a:t>
            </a:r>
            <a:r>
              <a:rPr sz="1200" spc="-70" dirty="0">
                <a:latin typeface="Times New Roman"/>
                <a:cs typeface="Times New Roman"/>
              </a:rPr>
              <a:t>.</a:t>
            </a:r>
            <a:r>
              <a:rPr sz="1250" i="1" spc="-70" dirty="0">
                <a:latin typeface="Symbol"/>
                <a:cs typeface="Symbol"/>
              </a:rPr>
              <a:t></a:t>
            </a:r>
            <a:r>
              <a:rPr sz="1250" i="1" spc="-13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.(19)</a:t>
            </a:r>
            <a:r>
              <a:rPr sz="1050" spc="-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  <a:p>
            <a:pPr marL="93980">
              <a:lnSpc>
                <a:spcPts val="1025"/>
              </a:lnSpc>
            </a:pPr>
            <a:r>
              <a:rPr sz="1200" spc="5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199731" y="8756211"/>
            <a:ext cx="114490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45" dirty="0">
                <a:latin typeface="Times New Roman"/>
                <a:cs typeface="Times New Roman"/>
              </a:rPr>
              <a:t>3,17 </a:t>
            </a:r>
            <a:r>
              <a:rPr sz="1100" dirty="0">
                <a:latin typeface="Times New Roman"/>
                <a:cs typeface="Times New Roman"/>
              </a:rPr>
              <a:t>≈ 4</a:t>
            </a:r>
            <a:r>
              <a:rPr sz="1100" spc="-18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333" y="592327"/>
            <a:ext cx="3108960" cy="11372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146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4146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684530" algn="l"/>
              </a:tabLst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dirty="0">
                <a:latin typeface="Times New Roman"/>
                <a:cs typeface="Times New Roman"/>
              </a:rPr>
              <a:t> ada	= 4 . ¼ . π .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19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864869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1133,54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dirty="0">
                <a:latin typeface="Times New Roman"/>
                <a:cs typeface="Times New Roman"/>
              </a:rPr>
              <a:t>ada &gt; </a:t>
            </a:r>
            <a:r>
              <a:rPr sz="1100" spc="-10" dirty="0">
                <a:latin typeface="Times New Roman"/>
                <a:cs typeface="Times New Roman"/>
              </a:rPr>
              <a:t>As </a:t>
            </a:r>
            <a:r>
              <a:rPr sz="1100" spc="-5" dirty="0">
                <a:latin typeface="Times New Roman"/>
                <a:cs typeface="Times New Roman"/>
              </a:rPr>
              <a:t>perlu…………..</a:t>
            </a:r>
            <a:r>
              <a:rPr sz="1100" spc="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Ok!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56333" y="1891030"/>
            <a:ext cx="7766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4530" algn="l"/>
              </a:tabLst>
            </a:pPr>
            <a:r>
              <a:rPr sz="1100" dirty="0">
                <a:latin typeface="Times New Roman"/>
                <a:cs typeface="Times New Roman"/>
              </a:rPr>
              <a:t>S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81167" y="2006510"/>
            <a:ext cx="1409065" cy="0"/>
          </a:xfrm>
          <a:custGeom>
            <a:avLst/>
            <a:gdLst/>
            <a:ahLst/>
            <a:cxnLst/>
            <a:rect l="l" t="t" r="r" b="b"/>
            <a:pathLst>
              <a:path w="1409064">
                <a:moveTo>
                  <a:pt x="0" y="0"/>
                </a:moveTo>
                <a:lnTo>
                  <a:pt x="1408508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41644" y="1998860"/>
            <a:ext cx="3060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Symbol"/>
                <a:cs typeface="Symbol"/>
              </a:rPr>
              <a:t></a:t>
            </a:r>
            <a:r>
              <a:rPr sz="1200" spc="6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73817" y="1782066"/>
            <a:ext cx="142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Times New Roman"/>
                <a:cs typeface="Times New Roman"/>
              </a:rPr>
              <a:t>300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Times New Roman"/>
                <a:cs typeface="Times New Roman"/>
              </a:rPr>
              <a:t>2.30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25" dirty="0">
                <a:latin typeface="Times New Roman"/>
                <a:cs typeface="Times New Roman"/>
              </a:rPr>
              <a:t>2.8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6.19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38142" y="1891030"/>
            <a:ext cx="152463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49,3 &gt; 25 </a:t>
            </a:r>
            <a:r>
              <a:rPr sz="1100" spc="-5" dirty="0">
                <a:latin typeface="Times New Roman"/>
                <a:cs typeface="Times New Roman"/>
              </a:rPr>
              <a:t>mm……..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Ok!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2253742"/>
            <a:ext cx="2656205" cy="1075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</a:t>
            </a:r>
            <a:r>
              <a:rPr sz="1100" b="1" dirty="0">
                <a:latin typeface="Times New Roman"/>
                <a:cs typeface="Times New Roman"/>
              </a:rPr>
              <a:t>tulangan 4 D 19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  <a:tabLst>
                <a:tab pos="466725" algn="l"/>
              </a:tabLst>
            </a:pPr>
            <a:r>
              <a:rPr sz="1100" b="1" dirty="0">
                <a:latin typeface="Times New Roman"/>
                <a:cs typeface="Times New Roman"/>
              </a:rPr>
              <a:t>7.4.2	Perhitungan </a:t>
            </a:r>
            <a:r>
              <a:rPr sz="1100" b="1" spc="-5" dirty="0">
                <a:latin typeface="Times New Roman"/>
                <a:cs typeface="Times New Roman"/>
              </a:rPr>
              <a:t>Tulangan </a:t>
            </a:r>
            <a:r>
              <a:rPr sz="1100" b="1" dirty="0">
                <a:latin typeface="Times New Roman"/>
                <a:cs typeface="Times New Roman"/>
              </a:rPr>
              <a:t>Geser</a:t>
            </a:r>
            <a:r>
              <a:rPr sz="1100" b="1" spc="-7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Kolom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308987" y="3792437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87"/>
                </a:moveTo>
                <a:lnTo>
                  <a:pt x="19358" y="0"/>
                </a:lnTo>
              </a:path>
            </a:pathLst>
          </a:custGeom>
          <a:ln w="6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28346" y="3795461"/>
            <a:ext cx="28575" cy="64135"/>
          </a:xfrm>
          <a:custGeom>
            <a:avLst/>
            <a:gdLst/>
            <a:ahLst/>
            <a:cxnLst/>
            <a:rect l="l" t="t" r="r" b="b"/>
            <a:pathLst>
              <a:path w="28575" h="64135">
                <a:moveTo>
                  <a:pt x="0" y="0"/>
                </a:moveTo>
                <a:lnTo>
                  <a:pt x="28267" y="64104"/>
                </a:lnTo>
              </a:path>
            </a:pathLst>
          </a:custGeom>
          <a:ln w="12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359686" y="3674502"/>
            <a:ext cx="38100" cy="185420"/>
          </a:xfrm>
          <a:custGeom>
            <a:avLst/>
            <a:gdLst/>
            <a:ahLst/>
            <a:cxnLst/>
            <a:rect l="l" t="t" r="r" b="b"/>
            <a:pathLst>
              <a:path w="38100" h="185420">
                <a:moveTo>
                  <a:pt x="0" y="185063"/>
                </a:moveTo>
                <a:lnTo>
                  <a:pt x="37487" y="0"/>
                </a:lnTo>
              </a:path>
            </a:pathLst>
          </a:custGeom>
          <a:ln w="6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397173" y="3674502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3" y="0"/>
                </a:lnTo>
              </a:path>
            </a:pathLst>
          </a:custGeom>
          <a:ln w="6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366961" y="3773899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29"/>
                </a:moveTo>
                <a:lnTo>
                  <a:pt x="19499" y="0"/>
                </a:lnTo>
              </a:path>
            </a:pathLst>
          </a:custGeom>
          <a:ln w="63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386461" y="3776907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70">
                <a:moveTo>
                  <a:pt x="0" y="0"/>
                </a:moveTo>
                <a:lnTo>
                  <a:pt x="28031" y="51734"/>
                </a:lnTo>
              </a:path>
            </a:pathLst>
          </a:custGeom>
          <a:ln w="127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417538" y="3674339"/>
            <a:ext cx="38100" cy="154305"/>
          </a:xfrm>
          <a:custGeom>
            <a:avLst/>
            <a:gdLst/>
            <a:ahLst/>
            <a:cxnLst/>
            <a:rect l="l" t="t" r="r" b="b"/>
            <a:pathLst>
              <a:path w="38100" h="154304">
                <a:moveTo>
                  <a:pt x="0" y="154302"/>
                </a:moveTo>
                <a:lnTo>
                  <a:pt x="37475" y="0"/>
                </a:lnTo>
              </a:path>
            </a:pathLst>
          </a:custGeom>
          <a:ln w="63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455013" y="3674339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>
                <a:moveTo>
                  <a:pt x="0" y="0"/>
                </a:moveTo>
                <a:lnTo>
                  <a:pt x="164827" y="0"/>
                </a:lnTo>
              </a:path>
            </a:pathLst>
          </a:custGeom>
          <a:ln w="6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451759" y="3654566"/>
            <a:ext cx="14801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25 </a:t>
            </a:r>
            <a:r>
              <a:rPr sz="1100" dirty="0">
                <a:latin typeface="Times New Roman"/>
                <a:cs typeface="Times New Roman"/>
              </a:rPr>
              <a:t>. 300 . 244 = </a:t>
            </a:r>
            <a:r>
              <a:rPr sz="1100" spc="-5" dirty="0">
                <a:latin typeface="Times New Roman"/>
                <a:cs typeface="Times New Roman"/>
              </a:rPr>
              <a:t>61000</a:t>
            </a:r>
            <a:r>
              <a:rPr sz="1100" spc="-1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27733" y="3375786"/>
            <a:ext cx="1889760" cy="780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4025" algn="l"/>
              </a:tabLst>
            </a:pPr>
            <a:r>
              <a:rPr sz="1100" dirty="0">
                <a:latin typeface="Times New Roman"/>
                <a:cs typeface="Times New Roman"/>
              </a:rPr>
              <a:t>Vu	= </a:t>
            </a:r>
            <a:r>
              <a:rPr sz="1100" spc="-5" dirty="0">
                <a:latin typeface="Times New Roman"/>
                <a:cs typeface="Times New Roman"/>
              </a:rPr>
              <a:t>21,67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216,7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  <a:tabLst>
                <a:tab pos="490855" algn="l"/>
                <a:tab pos="1007110" algn="l"/>
              </a:tabLst>
            </a:pPr>
            <a:r>
              <a:rPr sz="1100" dirty="0">
                <a:latin typeface="Times New Roman"/>
                <a:cs typeface="Times New Roman"/>
              </a:rPr>
              <a:t>Vc	= </a:t>
            </a:r>
            <a:r>
              <a:rPr sz="1100" spc="-5" dirty="0">
                <a:latin typeface="Times New Roman"/>
                <a:cs typeface="Times New Roman"/>
              </a:rPr>
              <a:t>1/6</a:t>
            </a:r>
            <a:r>
              <a:rPr sz="1100" dirty="0">
                <a:latin typeface="Times New Roman"/>
                <a:cs typeface="Times New Roman"/>
              </a:rPr>
              <a:t> .	</a:t>
            </a: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50" dirty="0">
                <a:latin typeface="Times New Roman"/>
                <a:cs typeface="Times New Roman"/>
              </a:rPr>
              <a:t>'</a:t>
            </a:r>
            <a:r>
              <a:rPr sz="1200" i="1" spc="50" dirty="0">
                <a:latin typeface="Times New Roman"/>
                <a:cs typeface="Times New Roman"/>
              </a:rPr>
              <a:t>c </a:t>
            </a:r>
            <a:r>
              <a:rPr sz="1100" dirty="0">
                <a:latin typeface="Times New Roman"/>
                <a:cs typeface="Times New Roman"/>
              </a:rPr>
              <a:t>.b.d = </a:t>
            </a:r>
            <a:r>
              <a:rPr sz="1100" spc="-5" dirty="0">
                <a:latin typeface="Times New Roman"/>
                <a:cs typeface="Times New Roman"/>
              </a:rPr>
              <a:t>1/6</a:t>
            </a:r>
            <a:r>
              <a:rPr sz="1100" spc="1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25"/>
              </a:spcBef>
              <a:tabLst>
                <a:tab pos="494030" algn="l"/>
              </a:tabLst>
            </a:pPr>
            <a:r>
              <a:rPr sz="1150" i="1" spc="-25" dirty="0">
                <a:latin typeface="Symbol"/>
                <a:cs typeface="Symbol"/>
              </a:rPr>
              <a:t></a:t>
            </a:r>
            <a:r>
              <a:rPr sz="1150" i="1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	= </a:t>
            </a:r>
            <a:r>
              <a:rPr sz="1100" spc="-5" dirty="0">
                <a:latin typeface="Times New Roman"/>
                <a:cs typeface="Times New Roman"/>
              </a:rPr>
              <a:t>0,6. </a:t>
            </a:r>
            <a:r>
              <a:rPr sz="1100" dirty="0">
                <a:latin typeface="Times New Roman"/>
                <a:cs typeface="Times New Roman"/>
              </a:rPr>
              <a:t>Vc = 36000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27733" y="4131290"/>
            <a:ext cx="4637405" cy="778510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40"/>
              </a:spcBef>
            </a:pPr>
            <a:r>
              <a:rPr sz="1100" spc="-5" dirty="0">
                <a:latin typeface="Times New Roman"/>
                <a:cs typeface="Times New Roman"/>
              </a:rPr>
              <a:t>0,5</a:t>
            </a:r>
            <a:r>
              <a:rPr sz="1150" i="1" spc="-5" dirty="0">
                <a:latin typeface="Symbol"/>
                <a:cs typeface="Symbol"/>
              </a:rPr>
              <a:t></a:t>
            </a:r>
            <a:r>
              <a:rPr sz="1150" i="1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 = </a:t>
            </a:r>
            <a:r>
              <a:rPr sz="1100" spc="-5" dirty="0">
                <a:latin typeface="Times New Roman"/>
                <a:cs typeface="Times New Roman"/>
              </a:rPr>
              <a:t>18000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100" dirty="0">
                <a:latin typeface="Times New Roman"/>
                <a:cs typeface="Times New Roman"/>
              </a:rPr>
              <a:t>Vu &lt; 0,5 Ø Vc </a:t>
            </a:r>
            <a:r>
              <a:rPr sz="1100" spc="-5" dirty="0">
                <a:latin typeface="Times New Roman"/>
                <a:cs typeface="Times New Roman"/>
              </a:rPr>
              <a:t>tidak </a:t>
            </a:r>
            <a:r>
              <a:rPr sz="1100" dirty="0">
                <a:latin typeface="Times New Roman"/>
                <a:cs typeface="Times New Roman"/>
              </a:rPr>
              <a:t>perlu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sz="1100" spc="-5" dirty="0">
                <a:latin typeface="Times New Roman"/>
                <a:cs typeface="Times New Roman"/>
              </a:rPr>
              <a:t>Dipakai sengkang </a:t>
            </a:r>
            <a:r>
              <a:rPr sz="1100" dirty="0">
                <a:latin typeface="Times New Roman"/>
                <a:cs typeface="Times New Roman"/>
              </a:rPr>
              <a:t>praktis untuk penghubung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dirty="0">
                <a:latin typeface="Times New Roman"/>
                <a:cs typeface="Times New Roman"/>
              </a:rPr>
              <a:t>memanjang = </a:t>
            </a:r>
            <a:r>
              <a:rPr sz="1100" b="1" dirty="0">
                <a:latin typeface="Symbol"/>
                <a:cs typeface="Symbol"/>
              </a:rPr>
              <a:t></a:t>
            </a:r>
            <a:r>
              <a:rPr sz="1100" b="1" dirty="0">
                <a:latin typeface="Times New Roman"/>
                <a:cs typeface="Times New Roman"/>
              </a:rPr>
              <a:t>8 – 200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27733" y="6782561"/>
            <a:ext cx="5066030" cy="1056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7.5.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PENULANGAN RING</a:t>
            </a:r>
            <a:r>
              <a:rPr sz="1000" b="1" spc="15" dirty="0">
                <a:solidFill>
                  <a:srgbClr val="4F81BC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BALK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7.5.1	Perhitungan </a:t>
            </a:r>
            <a:r>
              <a:rPr sz="1100" b="1" spc="-5" dirty="0">
                <a:latin typeface="Times New Roman"/>
                <a:cs typeface="Times New Roman"/>
              </a:rPr>
              <a:t>Tulangan Lentur </a:t>
            </a:r>
            <a:r>
              <a:rPr sz="1100" b="1" dirty="0">
                <a:latin typeface="Times New Roman"/>
                <a:cs typeface="Times New Roman"/>
              </a:rPr>
              <a:t>Ring</a:t>
            </a:r>
            <a:r>
              <a:rPr sz="1100" b="1" spc="-1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Balk</a:t>
            </a:r>
            <a:endParaRPr sz="1100">
              <a:latin typeface="Times New Roman"/>
              <a:cs typeface="Times New Roman"/>
            </a:endParaRPr>
          </a:p>
          <a:p>
            <a:pPr marL="240665" marR="5080">
              <a:lnSpc>
                <a:spcPts val="1900"/>
              </a:lnSpc>
              <a:spcBef>
                <a:spcPts val="130"/>
              </a:spcBef>
            </a:pPr>
            <a:r>
              <a:rPr sz="1100" dirty="0">
                <a:latin typeface="Times New Roman"/>
                <a:cs typeface="Times New Roman"/>
              </a:rPr>
              <a:t>Untuk </a:t>
            </a:r>
            <a:r>
              <a:rPr sz="1100" spc="-5" dirty="0">
                <a:latin typeface="Times New Roman"/>
                <a:cs typeface="Times New Roman"/>
              </a:rPr>
              <a:t>perhitungan tulangan lentur ring balk diambil </a:t>
            </a:r>
            <a:r>
              <a:rPr sz="1100" dirty="0">
                <a:latin typeface="Times New Roman"/>
                <a:cs typeface="Times New Roman"/>
              </a:rPr>
              <a:t>pada </a:t>
            </a:r>
            <a:r>
              <a:rPr sz="1100" spc="-5" dirty="0">
                <a:latin typeface="Times New Roman"/>
                <a:cs typeface="Times New Roman"/>
              </a:rPr>
              <a:t>bentang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moment  terbesar dari perhitungan </a:t>
            </a:r>
            <a:r>
              <a:rPr sz="1100" spc="-10" dirty="0">
                <a:latin typeface="Times New Roman"/>
                <a:cs typeface="Times New Roman"/>
              </a:rPr>
              <a:t>SAP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2000.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1637283" y="8075448"/>
          <a:ext cx="4130040" cy="8769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2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05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09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930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49275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h – p – ½ Ø 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t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84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f’c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0701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25</a:t>
                      </a:r>
                      <a:r>
                        <a:rPr sz="11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 –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30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 ½ 16 –</a:t>
                      </a:r>
                      <a:r>
                        <a:rPr sz="11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254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marL="31750">
                        <a:lnSpc>
                          <a:spcPts val="124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24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350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23243" y="1308217"/>
            <a:ext cx="451484" cy="0"/>
          </a:xfrm>
          <a:custGeom>
            <a:avLst/>
            <a:gdLst/>
            <a:ahLst/>
            <a:cxnLst/>
            <a:rect l="l" t="t" r="r" b="b"/>
            <a:pathLst>
              <a:path w="451485">
                <a:moveTo>
                  <a:pt x="0" y="0"/>
                </a:moveTo>
                <a:lnTo>
                  <a:pt x="451027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83724" y="1308217"/>
            <a:ext cx="532130" cy="0"/>
          </a:xfrm>
          <a:custGeom>
            <a:avLst/>
            <a:gdLst/>
            <a:ahLst/>
            <a:cxnLst/>
            <a:rect l="l" t="t" r="r" b="b"/>
            <a:pathLst>
              <a:path w="532130">
                <a:moveTo>
                  <a:pt x="0" y="0"/>
                </a:moveTo>
                <a:lnTo>
                  <a:pt x="531939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592596" y="1334893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18423" y="1085586"/>
            <a:ext cx="128905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86740" algn="l"/>
                <a:tab pos="817880" algn="l"/>
                <a:tab pos="1216025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85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94480" y="1173103"/>
            <a:ext cx="1113155" cy="3359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07975">
              <a:lnSpc>
                <a:spcPts val="1245"/>
              </a:lnSpc>
              <a:spcBef>
                <a:spcPts val="114"/>
              </a:spcBef>
              <a:tabLst>
                <a:tab pos="1040130" algn="l"/>
              </a:tabLst>
            </a:pPr>
            <a:r>
              <a:rPr sz="1250" i="1" spc="-15" dirty="0">
                <a:latin typeface="Symbol"/>
                <a:cs typeface="Symbol"/>
              </a:rPr>
              <a:t></a:t>
            </a:r>
            <a:r>
              <a:rPr sz="1250" spc="-180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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</a:t>
            </a:r>
            <a:endParaRPr sz="1800" baseline="2314">
              <a:latin typeface="Symbol"/>
              <a:cs typeface="Symbol"/>
            </a:endParaRPr>
          </a:p>
          <a:p>
            <a:pPr marL="12700">
              <a:lnSpc>
                <a:spcPts val="1185"/>
              </a:lnSpc>
              <a:tabLst>
                <a:tab pos="496570" algn="l"/>
              </a:tabLst>
            </a:pPr>
            <a:r>
              <a:rPr sz="1200" i="1" spc="-15" dirty="0">
                <a:latin typeface="Times New Roman"/>
                <a:cs typeface="Times New Roman"/>
              </a:rPr>
              <a:t>fy	</a:t>
            </a: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40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4558" y="1173103"/>
            <a:ext cx="311150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00" i="1" spc="-15" dirty="0">
                <a:latin typeface="Times New Roman"/>
                <a:cs typeface="Times New Roman"/>
              </a:rPr>
              <a:t>b</a:t>
            </a:r>
            <a:r>
              <a:rPr sz="1200" i="1" spc="-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047131" y="1833380"/>
            <a:ext cx="461645" cy="0"/>
          </a:xfrm>
          <a:custGeom>
            <a:avLst/>
            <a:gdLst/>
            <a:ahLst/>
            <a:cxnLst/>
            <a:rect l="l" t="t" r="r" b="b"/>
            <a:pathLst>
              <a:path w="461644">
                <a:moveTo>
                  <a:pt x="0" y="0"/>
                </a:moveTo>
                <a:lnTo>
                  <a:pt x="461169" y="0"/>
                </a:lnTo>
              </a:path>
            </a:pathLst>
          </a:custGeom>
          <a:ln w="61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65308" y="1833380"/>
            <a:ext cx="610870" cy="0"/>
          </a:xfrm>
          <a:custGeom>
            <a:avLst/>
            <a:gdLst/>
            <a:ahLst/>
            <a:cxnLst/>
            <a:rect l="l" t="t" r="r" b="b"/>
            <a:pathLst>
              <a:path w="610870">
                <a:moveTo>
                  <a:pt x="0" y="0"/>
                </a:moveTo>
                <a:lnTo>
                  <a:pt x="610790" y="0"/>
                </a:lnTo>
              </a:path>
            </a:pathLst>
          </a:custGeom>
          <a:ln w="61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44846" y="1241944"/>
            <a:ext cx="262890" cy="577215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83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  <a:p>
            <a:pPr marR="13335" algn="r">
              <a:lnSpc>
                <a:spcPct val="100000"/>
              </a:lnSpc>
              <a:spcBef>
                <a:spcPts val="730"/>
              </a:spcBef>
            </a:pPr>
            <a:r>
              <a:rPr sz="1200" spc="-5" dirty="0">
                <a:latin typeface="Times New Roman"/>
                <a:cs typeface="Times New Roman"/>
              </a:rPr>
              <a:t>600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2350" y="1719345"/>
            <a:ext cx="584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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</a:t>
            </a:r>
            <a:r>
              <a:rPr sz="1800" spc="-150" baseline="4629" dirty="0">
                <a:latin typeface="Times New Roman"/>
                <a:cs typeface="Times New Roman"/>
              </a:rPr>
              <a:t> </a:t>
            </a:r>
            <a:r>
              <a:rPr sz="1800" spc="-15" baseline="4629" dirty="0">
                <a:latin typeface="Times New Roman"/>
                <a:cs typeface="Times New Roman"/>
              </a:rPr>
              <a:t>0,031</a:t>
            </a:r>
            <a:endParaRPr sz="1800" baseline="4629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482350" y="1621575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19277" y="1719345"/>
            <a:ext cx="340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37" baseline="4629" dirty="0">
                <a:latin typeface="Times New Roman"/>
                <a:cs typeface="Times New Roman"/>
              </a:rPr>
              <a:t>0</a:t>
            </a:r>
            <a:r>
              <a:rPr sz="1800" spc="-67" baseline="4629" dirty="0">
                <a:latin typeface="Times New Roman"/>
                <a:cs typeface="Times New Roman"/>
              </a:rPr>
              <a:t>,</a:t>
            </a:r>
            <a:r>
              <a:rPr sz="1800" spc="-7" baseline="4629" dirty="0">
                <a:latin typeface="Times New Roman"/>
                <a:cs typeface="Times New Roman"/>
              </a:rPr>
              <a:t>8</a:t>
            </a:r>
            <a:r>
              <a:rPr sz="1800" spc="-60" baseline="4629" dirty="0">
                <a:latin typeface="Times New Roman"/>
                <a:cs typeface="Times New Roman"/>
              </a:rPr>
              <a:t>5</a:t>
            </a:r>
            <a:r>
              <a:rPr sz="1200" spc="10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774007" y="1621575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50911" y="1825747"/>
            <a:ext cx="141668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35635" algn="l"/>
              </a:tabLst>
            </a:pPr>
            <a:r>
              <a:rPr sz="1200" dirty="0">
                <a:latin typeface="Times New Roman"/>
                <a:cs typeface="Times New Roman"/>
              </a:rPr>
              <a:t>360	</a:t>
            </a:r>
            <a:r>
              <a:rPr sz="1800" spc="15" baseline="-6944" dirty="0">
                <a:latin typeface="Symbol"/>
                <a:cs typeface="Symbol"/>
              </a:rPr>
              <a:t></a:t>
            </a:r>
            <a:r>
              <a:rPr sz="1800" spc="-172" baseline="-694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600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360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800" spc="15" baseline="-6944" dirty="0">
                <a:latin typeface="Symbol"/>
                <a:cs typeface="Symbol"/>
              </a:rPr>
              <a:t></a:t>
            </a:r>
            <a:endParaRPr sz="1800" baseline="-6944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08485" y="1610475"/>
            <a:ext cx="6096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7" baseline="-34722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56333" y="2133345"/>
            <a:ext cx="2908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656333" y="2715513"/>
            <a:ext cx="1028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55394" y="2787141"/>
            <a:ext cx="162560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20" dirty="0">
                <a:latin typeface="Times New Roman"/>
                <a:cs typeface="Times New Roman"/>
              </a:rPr>
              <a:t>m</a:t>
            </a:r>
            <a:r>
              <a:rPr sz="700" dirty="0">
                <a:latin typeface="Times New Roman"/>
                <a:cs typeface="Times New Roman"/>
              </a:rPr>
              <a:t>i</a:t>
            </a:r>
            <a:r>
              <a:rPr sz="700" spc="-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481123" y="2831786"/>
            <a:ext cx="177800" cy="0"/>
          </a:xfrm>
          <a:custGeom>
            <a:avLst/>
            <a:gdLst/>
            <a:ahLst/>
            <a:cxnLst/>
            <a:rect l="l" t="t" r="r" b="b"/>
            <a:pathLst>
              <a:path w="177800">
                <a:moveTo>
                  <a:pt x="0" y="0"/>
                </a:moveTo>
                <a:lnTo>
                  <a:pt x="17753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830222" y="2831786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43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328417" y="2034894"/>
            <a:ext cx="1336675" cy="99758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0,75 . </a:t>
            </a:r>
            <a:r>
              <a:rPr sz="1100" spc="-5" dirty="0">
                <a:latin typeface="Times New Roman"/>
                <a:cs typeface="Times New Roman"/>
              </a:rPr>
              <a:t>0,031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0,023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-44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44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0,0038</a:t>
            </a:r>
            <a:endParaRPr sz="1200">
              <a:latin typeface="Times New Roman"/>
              <a:cs typeface="Times New Roman"/>
            </a:endParaRPr>
          </a:p>
          <a:p>
            <a:pPr marL="199390">
              <a:lnSpc>
                <a:spcPts val="1190"/>
              </a:lnSpc>
              <a:tabLst>
                <a:tab pos="506730" algn="l"/>
              </a:tabLst>
            </a:pPr>
            <a:r>
              <a:rPr sz="1200" i="1" spc="-15" dirty="0">
                <a:latin typeface="Times New Roman"/>
                <a:cs typeface="Times New Roman"/>
              </a:rPr>
              <a:t>fy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27733" y="3280385"/>
            <a:ext cx="2667635" cy="743585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Lapangan</a:t>
            </a:r>
            <a:endParaRPr sz="1100">
              <a:latin typeface="Times New Roman"/>
              <a:cs typeface="Times New Roman"/>
            </a:endParaRPr>
          </a:p>
          <a:p>
            <a:pPr marL="240665" marR="5080">
              <a:lnSpc>
                <a:spcPts val="1910"/>
              </a:lnSpc>
              <a:spcBef>
                <a:spcPts val="125"/>
              </a:spcBef>
              <a:tabLst>
                <a:tab pos="731520" algn="l"/>
              </a:tabLst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 </a:t>
            </a:r>
            <a:r>
              <a:rPr sz="1100" dirty="0">
                <a:latin typeface="Times New Roman"/>
                <a:cs typeface="Times New Roman"/>
              </a:rPr>
              <a:t>:  Mu	= 413,38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0,4134. </a:t>
            </a:r>
            <a:r>
              <a:rPr sz="1100" spc="-5" dirty="0">
                <a:latin typeface="Times New Roman"/>
                <a:cs typeface="Times New Roman"/>
              </a:rPr>
              <a:t>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37" baseline="3968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656333" y="4209414"/>
            <a:ext cx="5956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0292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300006" y="4325306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740046" y="4324938"/>
            <a:ext cx="699135" cy="0"/>
          </a:xfrm>
          <a:custGeom>
            <a:avLst/>
            <a:gdLst/>
            <a:ahLst/>
            <a:cxnLst/>
            <a:rect l="l" t="t" r="r" b="b"/>
            <a:pathLst>
              <a:path w="699135">
                <a:moveTo>
                  <a:pt x="0" y="0"/>
                </a:moveTo>
                <a:lnTo>
                  <a:pt x="698588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361099" y="4317499"/>
            <a:ext cx="83566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38810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0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297673" y="4102104"/>
            <a:ext cx="112585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021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dirty="0">
                <a:latin typeface="Times New Roman"/>
                <a:cs typeface="Times New Roman"/>
              </a:rPr>
              <a:t>0,4134.10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589402" y="4209414"/>
            <a:ext cx="200660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22019" algn="l"/>
              </a:tabLst>
            </a:pPr>
            <a:r>
              <a:rPr sz="1100" dirty="0">
                <a:latin typeface="Times New Roman"/>
                <a:cs typeface="Times New Roman"/>
              </a:rPr>
              <a:t>=	= </a:t>
            </a:r>
            <a:r>
              <a:rPr sz="1100" spc="-5" dirty="0">
                <a:latin typeface="Times New Roman"/>
                <a:cs typeface="Times New Roman"/>
              </a:rPr>
              <a:t>0,5167.10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89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656333" y="4733924"/>
            <a:ext cx="1885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300206" y="4848409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327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756860" y="4848409"/>
            <a:ext cx="695325" cy="0"/>
          </a:xfrm>
          <a:custGeom>
            <a:avLst/>
            <a:gdLst/>
            <a:ahLst/>
            <a:cxnLst/>
            <a:rect l="l" t="t" r="r" b="b"/>
            <a:pathLst>
              <a:path w="695325">
                <a:moveTo>
                  <a:pt x="0" y="0"/>
                </a:moveTo>
                <a:lnTo>
                  <a:pt x="695064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605786" y="4721522"/>
            <a:ext cx="21780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147061" y="4733924"/>
            <a:ext cx="1238250" cy="31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09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  <a:p>
            <a:pPr marL="158115">
              <a:lnSpc>
                <a:spcPts val="1210"/>
              </a:lnSpc>
              <a:tabLst>
                <a:tab pos="673100" algn="l"/>
              </a:tabLst>
            </a:pPr>
            <a:r>
              <a:rPr sz="1200" i="1" spc="-45" dirty="0">
                <a:latin typeface="Times New Roman"/>
                <a:cs typeface="Times New Roman"/>
              </a:rPr>
              <a:t>b</a:t>
            </a:r>
            <a:r>
              <a:rPr sz="1200" spc="-40" dirty="0">
                <a:latin typeface="Times New Roman"/>
                <a:cs typeface="Times New Roman"/>
              </a:rPr>
              <a:t>.</a:t>
            </a:r>
            <a:r>
              <a:rPr sz="1200" i="1" spc="10" dirty="0">
                <a:latin typeface="Times New Roman"/>
                <a:cs typeface="Times New Roman"/>
              </a:rPr>
              <a:t>d</a:t>
            </a:r>
            <a:r>
              <a:rPr sz="1200" i="1" spc="-105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r>
              <a:rPr sz="1050" baseline="4365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200.25</a:t>
            </a:r>
            <a:r>
              <a:rPr sz="1200" spc="80" dirty="0">
                <a:latin typeface="Times New Roman"/>
                <a:cs typeface="Times New Roman"/>
              </a:rPr>
              <a:t>4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331282" y="4620396"/>
            <a:ext cx="1264285" cy="21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63195" algn="r">
              <a:lnSpc>
                <a:spcPts val="44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7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sz="1200" i="1" spc="5" dirty="0">
                <a:latin typeface="Times New Roman"/>
                <a:cs typeface="Times New Roman"/>
              </a:rPr>
              <a:t>Mn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0,5167.10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endParaRPr sz="1800" baseline="-34722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656333" y="5207888"/>
            <a:ext cx="134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147061" y="5207888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300216" y="5323526"/>
            <a:ext cx="492125" cy="0"/>
          </a:xfrm>
          <a:custGeom>
            <a:avLst/>
            <a:gdLst/>
            <a:ahLst/>
            <a:cxnLst/>
            <a:rect l="l" t="t" r="r" b="b"/>
            <a:pathLst>
              <a:path w="492125">
                <a:moveTo>
                  <a:pt x="0" y="0"/>
                </a:moveTo>
                <a:lnTo>
                  <a:pt x="49149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963114" y="5323526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62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456412" y="5196319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824391" y="5196319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295393" y="5315580"/>
            <a:ext cx="11385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5005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0" dirty="0">
                <a:latin typeface="Times New Roman"/>
                <a:cs typeface="Times New Roman"/>
              </a:rPr>
              <a:t> </a:t>
            </a:r>
            <a:r>
              <a:rPr sz="1200" spc="55" dirty="0">
                <a:latin typeface="Times New Roman"/>
                <a:cs typeface="Times New Roman"/>
              </a:rPr>
              <a:t>'</a:t>
            </a:r>
            <a:r>
              <a:rPr sz="1200" i="1" spc="55" dirty="0">
                <a:latin typeface="Times New Roman"/>
                <a:cs typeface="Times New Roman"/>
              </a:rPr>
              <a:t>c	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491683" y="5100494"/>
            <a:ext cx="8293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7375" algn="l"/>
              </a:tabLst>
            </a:pPr>
            <a:r>
              <a:rPr sz="1200" i="1" spc="-40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656333" y="5758052"/>
            <a:ext cx="10287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300171" y="587355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21006" y="5873555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730715" y="591841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750215" y="5921508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81674" y="5670606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818784" y="5670606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3510248" y="5727956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445978" y="591575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180026" y="5865941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018679" y="5650928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147061" y="5746835"/>
            <a:ext cx="855344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1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317978" y="5630193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2299960" y="6467915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386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308962" y="6467915"/>
            <a:ext cx="772795" cy="0"/>
          </a:xfrm>
          <a:custGeom>
            <a:avLst/>
            <a:gdLst/>
            <a:ahLst/>
            <a:cxnLst/>
            <a:rect l="l" t="t" r="r" b="b"/>
            <a:pathLst>
              <a:path w="772795">
                <a:moveTo>
                  <a:pt x="0" y="0"/>
                </a:moveTo>
                <a:lnTo>
                  <a:pt x="772475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018731" y="649420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264" y="0"/>
                </a:lnTo>
              </a:path>
            </a:pathLst>
          </a:custGeom>
          <a:ln w="621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037995" y="6497311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13" y="136428"/>
                </a:lnTo>
              </a:path>
            </a:pathLst>
          </a:custGeom>
          <a:ln w="126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069256" y="6264966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4">
                <a:moveTo>
                  <a:pt x="0" y="368773"/>
                </a:moveTo>
                <a:lnTo>
                  <a:pt x="37264" y="0"/>
                </a:lnTo>
              </a:path>
            </a:pathLst>
          </a:custGeom>
          <a:ln w="63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106521" y="6264966"/>
            <a:ext cx="988060" cy="0"/>
          </a:xfrm>
          <a:custGeom>
            <a:avLst/>
            <a:gdLst/>
            <a:ahLst/>
            <a:cxnLst/>
            <a:rect l="l" t="t" r="r" b="b"/>
            <a:pathLst>
              <a:path w="988060">
                <a:moveTo>
                  <a:pt x="0" y="0"/>
                </a:moveTo>
                <a:lnTo>
                  <a:pt x="98755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3568165" y="6460301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449901" y="6245288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100340" y="6341195"/>
            <a:ext cx="660400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0,0011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306362" y="6245288"/>
            <a:ext cx="87947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2.16,941.0,4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733812" y="651011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2733812" y="6224553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2147061" y="6341195"/>
            <a:ext cx="1143635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46050" marR="5080" indent="-133985">
              <a:lnSpc>
                <a:spcPct val="65100"/>
              </a:lnSpc>
              <a:spcBef>
                <a:spcPts val="600"/>
              </a:spcBef>
              <a:tabLst>
                <a:tab pos="570865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200" spc="-20" dirty="0">
                <a:latin typeface="Times New Roman"/>
                <a:cs typeface="Times New Roman"/>
              </a:rPr>
              <a:t>.</a:t>
            </a:r>
            <a:r>
              <a:rPr sz="1800" spc="-30" baseline="6944" dirty="0">
                <a:latin typeface="Symbol"/>
                <a:cs typeface="Symbol"/>
              </a:rPr>
              <a:t></a:t>
            </a:r>
            <a:r>
              <a:rPr sz="1200" spc="-2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1656333" y="6787133"/>
            <a:ext cx="10287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884933" y="6806945"/>
            <a:ext cx="388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Times New Roman"/>
                <a:cs typeface="Times New Roman"/>
              </a:rPr>
              <a:t>&lt; </a:t>
            </a: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112" baseline="7575" dirty="0">
                <a:latin typeface="Times New Roman"/>
                <a:cs typeface="Times New Roman"/>
              </a:rPr>
              <a:t> </a:t>
            </a:r>
            <a:r>
              <a:rPr sz="700" spc="-10" dirty="0">
                <a:latin typeface="Times New Roman"/>
                <a:cs typeface="Times New Roman"/>
              </a:rPr>
              <a:t>min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656333" y="7043165"/>
            <a:ext cx="146621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1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0,0038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656333" y="7300721"/>
            <a:ext cx="18034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0" dirty="0">
                <a:latin typeface="Times New Roman"/>
                <a:cs typeface="Times New Roman"/>
              </a:rPr>
              <a:t>As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656333" y="7223607"/>
            <a:ext cx="1786255" cy="999490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69850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</a:t>
            </a:r>
            <a:r>
              <a:rPr sz="1050" spc="232" baseline="-11904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 b .</a:t>
            </a:r>
            <a:r>
              <a:rPr sz="1100" spc="-18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680085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0,0038. </a:t>
            </a:r>
            <a:r>
              <a:rPr sz="1100" dirty="0">
                <a:latin typeface="Times New Roman"/>
                <a:cs typeface="Times New Roman"/>
              </a:rPr>
              <a:t>200 .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254</a:t>
            </a:r>
            <a:endParaRPr sz="11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  <a:spcBef>
                <a:spcPts val="58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193,04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656333" y="8382761"/>
            <a:ext cx="7905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7865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2509381" y="8521711"/>
            <a:ext cx="167005" cy="233679"/>
          </a:xfrm>
          <a:custGeom>
            <a:avLst/>
            <a:gdLst/>
            <a:ahLst/>
            <a:cxnLst/>
            <a:rect l="l" t="t" r="r" b="b"/>
            <a:pathLst>
              <a:path w="167005" h="233679">
                <a:moveTo>
                  <a:pt x="166527" y="0"/>
                </a:moveTo>
                <a:lnTo>
                  <a:pt x="0" y="2334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2494872" y="8497868"/>
            <a:ext cx="604520" cy="0"/>
          </a:xfrm>
          <a:custGeom>
            <a:avLst/>
            <a:gdLst/>
            <a:ahLst/>
            <a:cxnLst/>
            <a:rect l="l" t="t" r="r" b="b"/>
            <a:pathLst>
              <a:path w="604519">
                <a:moveTo>
                  <a:pt x="0" y="0"/>
                </a:moveTo>
                <a:lnTo>
                  <a:pt x="603973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270106" y="8497868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5">
                <a:moveTo>
                  <a:pt x="0" y="0"/>
                </a:moveTo>
                <a:lnTo>
                  <a:pt x="429880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 txBox="1"/>
          <p:nvPr/>
        </p:nvSpPr>
        <p:spPr>
          <a:xfrm>
            <a:off x="3267821" y="8489946"/>
            <a:ext cx="43942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-25" dirty="0">
                <a:latin typeface="Times New Roman"/>
                <a:cs typeface="Times New Roman"/>
              </a:rPr>
              <a:t>0,</a:t>
            </a:r>
            <a:r>
              <a:rPr sz="1200" spc="-5" dirty="0">
                <a:latin typeface="Times New Roman"/>
                <a:cs typeface="Times New Roman"/>
              </a:rPr>
              <a:t>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2509297" y="8274798"/>
            <a:ext cx="614680" cy="523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7940" algn="ctr">
              <a:lnSpc>
                <a:spcPts val="1300"/>
              </a:lnSpc>
              <a:spcBef>
                <a:spcPts val="100"/>
              </a:spcBef>
            </a:pPr>
            <a:r>
              <a:rPr sz="1200" i="1" spc="-40" dirty="0">
                <a:latin typeface="Times New Roman"/>
                <a:cs typeface="Times New Roman"/>
              </a:rPr>
              <a:t>As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ts val="1660"/>
              </a:lnSpc>
            </a:pPr>
            <a:r>
              <a:rPr sz="1800" spc="15" baseline="13888" dirty="0">
                <a:latin typeface="Times New Roman"/>
                <a:cs typeface="Times New Roman"/>
              </a:rPr>
              <a:t>1 </a:t>
            </a:r>
            <a:r>
              <a:rPr sz="1800" spc="209" baseline="13888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</a:t>
            </a:r>
            <a:r>
              <a:rPr sz="1250" spc="-145" dirty="0">
                <a:latin typeface="Times New Roman"/>
                <a:cs typeface="Times New Roman"/>
              </a:rPr>
              <a:t> </a:t>
            </a:r>
            <a:r>
              <a:rPr sz="1900" spc="-45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80" dirty="0">
                <a:latin typeface="Times New Roman"/>
                <a:cs typeface="Times New Roman"/>
              </a:rPr>
              <a:t>6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r>
              <a:rPr sz="1050" spc="37" baseline="43650" dirty="0">
                <a:latin typeface="Times New Roman"/>
                <a:cs typeface="Times New Roman"/>
              </a:rPr>
              <a:t> </a:t>
            </a:r>
            <a:r>
              <a:rPr sz="1900" spc="-235" dirty="0">
                <a:latin typeface="Symbol"/>
                <a:cs typeface="Symbol"/>
              </a:rPr>
              <a:t></a:t>
            </a:r>
            <a:endParaRPr sz="1900">
              <a:latin typeface="Symbol"/>
              <a:cs typeface="Symbol"/>
            </a:endParaRPr>
          </a:p>
          <a:p>
            <a:pPr marL="93980">
              <a:lnSpc>
                <a:spcPts val="960"/>
              </a:lnSpc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3131568" y="8370765"/>
            <a:ext cx="18605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193,04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0,960 </a:t>
            </a:r>
            <a:r>
              <a:rPr sz="1200" spc="10" dirty="0">
                <a:latin typeface="Symbol"/>
                <a:cs typeface="Symbol"/>
              </a:rPr>
              <a:t></a:t>
            </a:r>
            <a:r>
              <a:rPr sz="1200" spc="10" dirty="0">
                <a:latin typeface="Times New Roman"/>
                <a:cs typeface="Times New Roman"/>
              </a:rPr>
              <a:t> 2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656333" y="8844788"/>
            <a:ext cx="17633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As’= </a:t>
            </a:r>
            <a:r>
              <a:rPr sz="1100" dirty="0">
                <a:latin typeface="Times New Roman"/>
                <a:cs typeface="Times New Roman"/>
              </a:rPr>
              <a:t>2 x 200,96 = </a:t>
            </a:r>
            <a:r>
              <a:rPr sz="1100" spc="-5" dirty="0">
                <a:latin typeface="Times New Roman"/>
                <a:cs typeface="Times New Roman"/>
              </a:rPr>
              <a:t>401,92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12973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</a:pPr>
            <a:r>
              <a:rPr sz="1100" spc="-5" dirty="0">
                <a:latin typeface="Times New Roman"/>
                <a:cs typeface="Times New Roman"/>
              </a:rPr>
              <a:t>As’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spc="-10" dirty="0">
                <a:latin typeface="Times New Roman"/>
                <a:cs typeface="Times New Roman"/>
              </a:rPr>
              <a:t>maka </a:t>
            </a:r>
            <a:r>
              <a:rPr sz="1100" dirty="0">
                <a:latin typeface="Times New Roman"/>
                <a:cs typeface="Times New Roman"/>
              </a:rPr>
              <a:t>ringbalk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aman…..Ok!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Tumpuan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0"/>
              </a:spcBef>
              <a:tabLst>
                <a:tab pos="926465" algn="l"/>
              </a:tabLst>
            </a:pPr>
            <a:r>
              <a:rPr sz="1100" dirty="0">
                <a:latin typeface="Times New Roman"/>
                <a:cs typeface="Times New Roman"/>
              </a:rPr>
              <a:t>Mu	= 541,59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0,5416. </a:t>
            </a:r>
            <a:r>
              <a:rPr sz="1100" spc="-5" dirty="0">
                <a:latin typeface="Times New Roman"/>
                <a:cs typeface="Times New Roman"/>
              </a:rPr>
              <a:t>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-30" baseline="3968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56333" y="2075433"/>
            <a:ext cx="7905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7865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60026" y="2191338"/>
            <a:ext cx="694690" cy="0"/>
          </a:xfrm>
          <a:custGeom>
            <a:avLst/>
            <a:gdLst/>
            <a:ahLst/>
            <a:cxnLst/>
            <a:rect l="l" t="t" r="r" b="b"/>
            <a:pathLst>
              <a:path w="694689">
                <a:moveTo>
                  <a:pt x="0" y="0"/>
                </a:moveTo>
                <a:lnTo>
                  <a:pt x="694621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705431" y="2183716"/>
            <a:ext cx="2095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55451" y="1967954"/>
            <a:ext cx="68326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0,</a:t>
            </a:r>
            <a:r>
              <a:rPr sz="1200" spc="-5" dirty="0">
                <a:latin typeface="Times New Roman"/>
                <a:cs typeface="Times New Roman"/>
              </a:rPr>
              <a:t>5416.1</a:t>
            </a:r>
            <a:r>
              <a:rPr sz="1200" spc="60" dirty="0">
                <a:latin typeface="Times New Roman"/>
                <a:cs typeface="Times New Roman"/>
              </a:rPr>
              <a:t>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6623" y="2075433"/>
            <a:ext cx="11664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0,6768 </a:t>
            </a:r>
            <a:r>
              <a:rPr sz="1100" dirty="0">
                <a:latin typeface="Times New Roman"/>
                <a:cs typeface="Times New Roman"/>
              </a:rPr>
              <a:t>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67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56333" y="2601213"/>
            <a:ext cx="1885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42133" y="2601213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495182" y="2716714"/>
            <a:ext cx="323850" cy="0"/>
          </a:xfrm>
          <a:custGeom>
            <a:avLst/>
            <a:gdLst/>
            <a:ahLst/>
            <a:cxnLst/>
            <a:rect l="l" t="t" r="r" b="b"/>
            <a:pathLst>
              <a:path w="323850">
                <a:moveTo>
                  <a:pt x="0" y="0"/>
                </a:moveTo>
                <a:lnTo>
                  <a:pt x="32351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990230" y="2716714"/>
            <a:ext cx="697865" cy="0"/>
          </a:xfrm>
          <a:custGeom>
            <a:avLst/>
            <a:gdLst/>
            <a:ahLst/>
            <a:cxnLst/>
            <a:rect l="l" t="t" r="r" b="b"/>
            <a:pathLst>
              <a:path w="697864">
                <a:moveTo>
                  <a:pt x="0" y="0"/>
                </a:moveTo>
                <a:lnTo>
                  <a:pt x="697487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720075" y="2589826"/>
            <a:ext cx="4857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0,525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51406" y="2589826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87842" y="2711548"/>
            <a:ext cx="1132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7055" algn="l"/>
              </a:tabLst>
            </a:pPr>
            <a:r>
              <a:rPr sz="1200" i="1" spc="-10" dirty="0">
                <a:latin typeface="Times New Roman"/>
                <a:cs typeface="Times New Roman"/>
              </a:rPr>
              <a:t>bxd</a:t>
            </a:r>
            <a:r>
              <a:rPr sz="1200" i="1" spc="-75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	</a:t>
            </a:r>
            <a:r>
              <a:rPr sz="1200" spc="5" dirty="0">
                <a:latin typeface="Times New Roman"/>
                <a:cs typeface="Times New Roman"/>
              </a:rPr>
              <a:t>200.254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45545" y="2493681"/>
            <a:ext cx="1127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2120" algn="l"/>
              </a:tabLst>
            </a:pPr>
            <a:r>
              <a:rPr sz="1200" i="1" spc="5" dirty="0">
                <a:latin typeface="Times New Roman"/>
                <a:cs typeface="Times New Roman"/>
              </a:rPr>
              <a:t>Mn	</a:t>
            </a:r>
            <a:r>
              <a:rPr sz="1200" dirty="0">
                <a:latin typeface="Times New Roman"/>
                <a:cs typeface="Times New Roman"/>
              </a:rPr>
              <a:t>0,6768.10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56333" y="3075558"/>
            <a:ext cx="134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342133" y="3075558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495161" y="3191196"/>
            <a:ext cx="492125" cy="0"/>
          </a:xfrm>
          <a:custGeom>
            <a:avLst/>
            <a:gdLst/>
            <a:ahLst/>
            <a:cxnLst/>
            <a:rect l="l" t="t" r="r" b="b"/>
            <a:pathLst>
              <a:path w="492125">
                <a:moveTo>
                  <a:pt x="0" y="0"/>
                </a:moveTo>
                <a:lnTo>
                  <a:pt x="49149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158059" y="3191196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62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651357" y="3063989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019336" y="3063989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90338" y="3183250"/>
            <a:ext cx="11385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5005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0" dirty="0">
                <a:latin typeface="Times New Roman"/>
                <a:cs typeface="Times New Roman"/>
              </a:rPr>
              <a:t> </a:t>
            </a:r>
            <a:r>
              <a:rPr sz="1200" spc="55" dirty="0">
                <a:latin typeface="Times New Roman"/>
                <a:cs typeface="Times New Roman"/>
              </a:rPr>
              <a:t>'</a:t>
            </a:r>
            <a:r>
              <a:rPr sz="1200" i="1" spc="55" dirty="0">
                <a:latin typeface="Times New Roman"/>
                <a:cs typeface="Times New Roman"/>
              </a:rPr>
              <a:t>c	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86629" y="2968164"/>
            <a:ext cx="8293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7375" algn="l"/>
              </a:tabLst>
            </a:pPr>
            <a:r>
              <a:rPr sz="1200" i="1" spc="-40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56333" y="3645534"/>
            <a:ext cx="28511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spc="-30" baseline="7575" dirty="0">
                <a:latin typeface="Symbol"/>
                <a:cs typeface="Symbol"/>
              </a:rPr>
              <a:t></a:t>
            </a:r>
            <a:r>
              <a:rPr sz="700" spc="-5" dirty="0">
                <a:latin typeface="Times New Roman"/>
                <a:cs typeface="Times New Roman"/>
              </a:rPr>
              <a:t>p</a:t>
            </a:r>
            <a:r>
              <a:rPr sz="700" spc="5" dirty="0">
                <a:latin typeface="Times New Roman"/>
                <a:cs typeface="Times New Roman"/>
              </a:rPr>
              <a:t>e</a:t>
            </a:r>
            <a:r>
              <a:rPr sz="700" dirty="0">
                <a:latin typeface="Times New Roman"/>
                <a:cs typeface="Times New Roman"/>
              </a:rPr>
              <a:t>r</a:t>
            </a:r>
            <a:r>
              <a:rPr sz="700" spc="-5" dirty="0">
                <a:latin typeface="Times New Roman"/>
                <a:cs typeface="Times New Roman"/>
              </a:rPr>
              <a:t>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495116" y="374122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215951" y="3741225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25660" y="378608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45160" y="3789178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976618" y="3538276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013729" y="3538276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705193" y="3595625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640923" y="378342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374971" y="3733611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213624" y="3518598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342133" y="3614506"/>
            <a:ext cx="855344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1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512923" y="3497862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494924" y="4274625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686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480341" y="4274625"/>
            <a:ext cx="918210" cy="0"/>
          </a:xfrm>
          <a:custGeom>
            <a:avLst/>
            <a:gdLst/>
            <a:ahLst/>
            <a:cxnLst/>
            <a:rect l="l" t="t" r="r" b="b"/>
            <a:pathLst>
              <a:path w="918210">
                <a:moveTo>
                  <a:pt x="0" y="0"/>
                </a:moveTo>
                <a:lnTo>
                  <a:pt x="918075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190209" y="430091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278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209488" y="4304021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34" y="136428"/>
                </a:lnTo>
              </a:path>
            </a:pathLst>
          </a:custGeom>
          <a:ln w="126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40785" y="4071676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5">
                <a:moveTo>
                  <a:pt x="0" y="368773"/>
                </a:moveTo>
                <a:lnTo>
                  <a:pt x="37292" y="0"/>
                </a:lnTo>
              </a:path>
            </a:pathLst>
          </a:custGeom>
          <a:ln w="63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78077" y="4071676"/>
            <a:ext cx="1133475" cy="0"/>
          </a:xfrm>
          <a:custGeom>
            <a:avLst/>
            <a:gdLst/>
            <a:ahLst/>
            <a:cxnLst/>
            <a:rect l="l" t="t" r="r" b="b"/>
            <a:pathLst>
              <a:path w="1133475">
                <a:moveTo>
                  <a:pt x="0" y="0"/>
                </a:moveTo>
                <a:lnTo>
                  <a:pt x="113298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3812409" y="4267011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644987" y="4051998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417342" y="4147905"/>
            <a:ext cx="661035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0,0015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478065" y="4051998"/>
            <a:ext cx="10248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2.16,941.0,525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905087" y="4316821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905087" y="4031263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342133" y="4147905"/>
            <a:ext cx="1120140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46050" marR="5080" indent="-133985">
              <a:lnSpc>
                <a:spcPct val="65100"/>
              </a:lnSpc>
              <a:spcBef>
                <a:spcPts val="600"/>
              </a:spcBef>
              <a:tabLst>
                <a:tab pos="57531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15" baseline="6944" dirty="0">
                <a:latin typeface="Symbol"/>
                <a:cs typeface="Symbol"/>
              </a:rPr>
              <a:t></a:t>
            </a:r>
            <a:r>
              <a:rPr sz="1200" spc="1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56333" y="4450562"/>
            <a:ext cx="739140" cy="794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2800"/>
              </a:lnSpc>
              <a:spcBef>
                <a:spcPts val="100"/>
              </a:spcBef>
            </a:pPr>
            <a:r>
              <a:rPr sz="1100" spc="-5" dirty="0">
                <a:latin typeface="Symbol"/>
                <a:cs typeface="Symbol"/>
              </a:rPr>
              <a:t></a:t>
            </a:r>
            <a:r>
              <a:rPr sz="1100" spc="-5" dirty="0">
                <a:latin typeface="Times New Roman"/>
                <a:cs typeface="Times New Roman"/>
              </a:rPr>
              <a:t>&lt;</a:t>
            </a:r>
            <a:r>
              <a:rPr sz="1100" spc="-5" dirty="0">
                <a:latin typeface="Symbol"/>
                <a:cs typeface="Symbol"/>
              </a:rPr>
              <a:t></a:t>
            </a:r>
            <a:r>
              <a:rPr sz="1050" spc="-7" baseline="-11904" dirty="0">
                <a:latin typeface="Times New Roman"/>
                <a:cs typeface="Times New Roman"/>
              </a:rPr>
              <a:t>min  </a:t>
            </a:r>
            <a:r>
              <a:rPr sz="1100" spc="-5" dirty="0">
                <a:latin typeface="Times New Roman"/>
                <a:cs typeface="Times New Roman"/>
              </a:rPr>
              <a:t>Dipakai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spc="-155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 </a:t>
            </a:r>
            <a:r>
              <a:rPr sz="1100" spc="-10" dirty="0">
                <a:latin typeface="Times New Roman"/>
                <a:cs typeface="Times New Roman"/>
              </a:rPr>
              <a:t>As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571114" y="4707102"/>
            <a:ext cx="1805939" cy="78486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0,0015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. b .</a:t>
            </a:r>
            <a:r>
              <a:rPr sz="1100" spc="-18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0,0015 . 200 . </a:t>
            </a:r>
            <a:r>
              <a:rPr sz="1100" spc="-5" dirty="0">
                <a:latin typeface="Times New Roman"/>
                <a:cs typeface="Times New Roman"/>
              </a:rPr>
              <a:t>254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976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656333" y="5538596"/>
            <a:ext cx="146621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D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656333" y="5892164"/>
            <a:ext cx="7905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97865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2509381" y="6031241"/>
            <a:ext cx="167005" cy="233679"/>
          </a:xfrm>
          <a:custGeom>
            <a:avLst/>
            <a:gdLst/>
            <a:ahLst/>
            <a:cxnLst/>
            <a:rect l="l" t="t" r="r" b="b"/>
            <a:pathLst>
              <a:path w="167005" h="233679">
                <a:moveTo>
                  <a:pt x="166527" y="0"/>
                </a:moveTo>
                <a:lnTo>
                  <a:pt x="0" y="2334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494872" y="6007398"/>
            <a:ext cx="604520" cy="0"/>
          </a:xfrm>
          <a:custGeom>
            <a:avLst/>
            <a:gdLst/>
            <a:ahLst/>
            <a:cxnLst/>
            <a:rect l="l" t="t" r="r" b="b"/>
            <a:pathLst>
              <a:path w="604519">
                <a:moveTo>
                  <a:pt x="0" y="0"/>
                </a:moveTo>
                <a:lnTo>
                  <a:pt x="603973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270106" y="6007398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5">
                <a:moveTo>
                  <a:pt x="0" y="0"/>
                </a:moveTo>
                <a:lnTo>
                  <a:pt x="429880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3267821" y="5999476"/>
            <a:ext cx="43942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-25" dirty="0">
                <a:latin typeface="Times New Roman"/>
                <a:cs typeface="Times New Roman"/>
              </a:rPr>
              <a:t>0,</a:t>
            </a:r>
            <a:r>
              <a:rPr sz="1200" spc="-5" dirty="0">
                <a:latin typeface="Times New Roman"/>
                <a:cs typeface="Times New Roman"/>
              </a:rPr>
              <a:t>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509297" y="5784327"/>
            <a:ext cx="614680" cy="523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7940" algn="ctr">
              <a:lnSpc>
                <a:spcPts val="1300"/>
              </a:lnSpc>
              <a:spcBef>
                <a:spcPts val="100"/>
              </a:spcBef>
            </a:pPr>
            <a:r>
              <a:rPr sz="1200" i="1" spc="-40" dirty="0">
                <a:latin typeface="Times New Roman"/>
                <a:cs typeface="Times New Roman"/>
              </a:rPr>
              <a:t>As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ts val="1660"/>
              </a:lnSpc>
            </a:pPr>
            <a:r>
              <a:rPr sz="1800" spc="15" baseline="13888" dirty="0">
                <a:latin typeface="Times New Roman"/>
                <a:cs typeface="Times New Roman"/>
              </a:rPr>
              <a:t>1 </a:t>
            </a:r>
            <a:r>
              <a:rPr sz="1800" spc="209" baseline="13888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</a:t>
            </a:r>
            <a:r>
              <a:rPr sz="1250" spc="-145" dirty="0">
                <a:latin typeface="Times New Roman"/>
                <a:cs typeface="Times New Roman"/>
              </a:rPr>
              <a:t> </a:t>
            </a:r>
            <a:r>
              <a:rPr sz="1900" spc="-45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80" dirty="0">
                <a:latin typeface="Times New Roman"/>
                <a:cs typeface="Times New Roman"/>
              </a:rPr>
              <a:t>6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r>
              <a:rPr sz="1050" spc="37" baseline="43650" dirty="0">
                <a:latin typeface="Times New Roman"/>
                <a:cs typeface="Times New Roman"/>
              </a:rPr>
              <a:t> </a:t>
            </a:r>
            <a:r>
              <a:rPr sz="1900" spc="-235" dirty="0">
                <a:latin typeface="Symbol"/>
                <a:cs typeface="Symbol"/>
              </a:rPr>
              <a:t></a:t>
            </a:r>
            <a:endParaRPr sz="1900">
              <a:latin typeface="Symbol"/>
              <a:cs typeface="Symbol"/>
            </a:endParaRPr>
          </a:p>
          <a:p>
            <a:pPr marL="93980">
              <a:lnSpc>
                <a:spcPts val="960"/>
              </a:lnSpc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131568" y="5880296"/>
            <a:ext cx="18605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193,04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0,960 </a:t>
            </a:r>
            <a:r>
              <a:rPr sz="1200" spc="10" dirty="0">
                <a:latin typeface="Symbol"/>
                <a:cs typeface="Symbol"/>
              </a:rPr>
              <a:t></a:t>
            </a:r>
            <a:r>
              <a:rPr sz="1200" spc="10" dirty="0">
                <a:latin typeface="Times New Roman"/>
                <a:cs typeface="Times New Roman"/>
              </a:rPr>
              <a:t> 2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2428367" y="797746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215"/>
                </a:moveTo>
                <a:lnTo>
                  <a:pt x="19358" y="0"/>
                </a:lnTo>
              </a:path>
            </a:pathLst>
          </a:custGeom>
          <a:ln w="63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447726" y="7980497"/>
            <a:ext cx="28575" cy="64769"/>
          </a:xfrm>
          <a:custGeom>
            <a:avLst/>
            <a:gdLst/>
            <a:ahLst/>
            <a:cxnLst/>
            <a:rect l="l" t="t" r="r" b="b"/>
            <a:pathLst>
              <a:path w="28575" h="64770">
                <a:moveTo>
                  <a:pt x="0" y="0"/>
                </a:moveTo>
                <a:lnTo>
                  <a:pt x="28267" y="64263"/>
                </a:lnTo>
              </a:path>
            </a:pathLst>
          </a:custGeom>
          <a:ln w="125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479066" y="7859238"/>
            <a:ext cx="38100" cy="186055"/>
          </a:xfrm>
          <a:custGeom>
            <a:avLst/>
            <a:gdLst/>
            <a:ahLst/>
            <a:cxnLst/>
            <a:rect l="l" t="t" r="r" b="b"/>
            <a:pathLst>
              <a:path w="38100" h="186054">
                <a:moveTo>
                  <a:pt x="0" y="185523"/>
                </a:moveTo>
                <a:lnTo>
                  <a:pt x="37487" y="0"/>
                </a:lnTo>
              </a:path>
            </a:pathLst>
          </a:custGeom>
          <a:ln w="6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516553" y="7859238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3" y="0"/>
                </a:lnTo>
              </a:path>
            </a:pathLst>
          </a:custGeom>
          <a:ln w="63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1427733" y="6282918"/>
            <a:ext cx="2454275" cy="176593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675"/>
              </a:spcBef>
            </a:pPr>
            <a:r>
              <a:rPr sz="1100" spc="-5" dirty="0">
                <a:latin typeface="Times New Roman"/>
                <a:cs typeface="Times New Roman"/>
              </a:rPr>
              <a:t>As’= </a:t>
            </a:r>
            <a:r>
              <a:rPr sz="1100" dirty="0">
                <a:latin typeface="Times New Roman"/>
                <a:cs typeface="Times New Roman"/>
              </a:rPr>
              <a:t>2 x 200,96 = </a:t>
            </a:r>
            <a:r>
              <a:rPr sz="1100" spc="-5" dirty="0">
                <a:latin typeface="Times New Roman"/>
                <a:cs typeface="Times New Roman"/>
              </a:rPr>
              <a:t>401,92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As’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spc="-10" dirty="0">
                <a:latin typeface="Times New Roman"/>
                <a:cs typeface="Times New Roman"/>
              </a:rPr>
              <a:t>maka </a:t>
            </a:r>
            <a:r>
              <a:rPr sz="1100" dirty="0">
                <a:latin typeface="Times New Roman"/>
                <a:cs typeface="Times New Roman"/>
              </a:rPr>
              <a:t>ringbalk </a:t>
            </a:r>
            <a:r>
              <a:rPr sz="1100" spc="-5" dirty="0">
                <a:latin typeface="Times New Roman"/>
                <a:cs typeface="Times New Roman"/>
              </a:rPr>
              <a:t>aman…..Ok!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650">
              <a:latin typeface="Times New Roman"/>
              <a:cs typeface="Times New Roman"/>
            </a:endParaRPr>
          </a:p>
          <a:p>
            <a:pPr marL="240665" marR="5080" indent="-228600">
              <a:lnSpc>
                <a:spcPct val="142700"/>
              </a:lnSpc>
              <a:spcBef>
                <a:spcPts val="5"/>
              </a:spcBef>
              <a:tabLst>
                <a:tab pos="469265" algn="l"/>
                <a:tab pos="574675" algn="l"/>
              </a:tabLst>
            </a:pPr>
            <a:r>
              <a:rPr sz="1100" b="1" dirty="0">
                <a:latin typeface="Times New Roman"/>
                <a:cs typeface="Times New Roman"/>
              </a:rPr>
              <a:t>7.5.2	Perhitungan </a:t>
            </a:r>
            <a:r>
              <a:rPr sz="1100" b="1" spc="-5" dirty="0">
                <a:latin typeface="Times New Roman"/>
                <a:cs typeface="Times New Roman"/>
              </a:rPr>
              <a:t>Tulangan Geser  </a:t>
            </a: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 </a:t>
            </a:r>
            <a:r>
              <a:rPr sz="1100" dirty="0">
                <a:latin typeface="Times New Roman"/>
                <a:cs typeface="Times New Roman"/>
              </a:rPr>
              <a:t>:  Vu		= </a:t>
            </a:r>
            <a:r>
              <a:rPr sz="1100" spc="-5" dirty="0">
                <a:latin typeface="Times New Roman"/>
                <a:cs typeface="Times New Roman"/>
              </a:rPr>
              <a:t>684,46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6844,6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880"/>
              </a:spcBef>
              <a:tabLst>
                <a:tab pos="574675" algn="l"/>
                <a:tab pos="1126490" algn="l"/>
              </a:tabLst>
            </a:pPr>
            <a:r>
              <a:rPr sz="1100" dirty="0">
                <a:latin typeface="Times New Roman"/>
                <a:cs typeface="Times New Roman"/>
              </a:rPr>
              <a:t>Vc	= 1/6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	</a:t>
            </a: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50" dirty="0">
                <a:latin typeface="Times New Roman"/>
                <a:cs typeface="Times New Roman"/>
              </a:rPr>
              <a:t>'</a:t>
            </a:r>
            <a:r>
              <a:rPr sz="1200" i="1" spc="50" dirty="0">
                <a:latin typeface="Times New Roman"/>
                <a:cs typeface="Times New Roman"/>
              </a:rPr>
              <a:t>c </a:t>
            </a:r>
            <a:r>
              <a:rPr sz="1100" dirty="0">
                <a:latin typeface="Times New Roman"/>
                <a:cs typeface="Times New Roman"/>
              </a:rPr>
              <a:t>. b .</a:t>
            </a:r>
            <a:r>
              <a:rPr sz="1100" spc="-1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2428392" y="8286454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9595"/>
                </a:moveTo>
                <a:lnTo>
                  <a:pt x="15821" y="0"/>
                </a:lnTo>
              </a:path>
            </a:pathLst>
          </a:custGeom>
          <a:ln w="63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444214" y="8289752"/>
            <a:ext cx="22225" cy="44450"/>
          </a:xfrm>
          <a:custGeom>
            <a:avLst/>
            <a:gdLst/>
            <a:ahLst/>
            <a:cxnLst/>
            <a:rect l="l" t="t" r="r" b="b"/>
            <a:pathLst>
              <a:path w="22225" h="44450">
                <a:moveTo>
                  <a:pt x="0" y="0"/>
                </a:moveTo>
                <a:lnTo>
                  <a:pt x="22211" y="44378"/>
                </a:lnTo>
              </a:path>
            </a:pathLst>
          </a:custGeom>
          <a:ln w="127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469772" y="8197991"/>
            <a:ext cx="31750" cy="136525"/>
          </a:xfrm>
          <a:custGeom>
            <a:avLst/>
            <a:gdLst/>
            <a:ahLst/>
            <a:cxnLst/>
            <a:rect l="l" t="t" r="r" b="b"/>
            <a:pathLst>
              <a:path w="31750" h="136525">
                <a:moveTo>
                  <a:pt x="0" y="136139"/>
                </a:moveTo>
                <a:lnTo>
                  <a:pt x="31644" y="0"/>
                </a:lnTo>
              </a:path>
            </a:pathLst>
          </a:custGeom>
          <a:ln w="63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501416" y="8197991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81" y="0"/>
                </a:lnTo>
              </a:path>
            </a:pathLst>
          </a:custGeom>
          <a:ln w="62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1656333" y="8431529"/>
            <a:ext cx="3257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1990089" y="8084666"/>
            <a:ext cx="2154555" cy="541020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516890" algn="l"/>
              </a:tabLst>
            </a:pPr>
            <a:r>
              <a:rPr sz="1100" dirty="0">
                <a:latin typeface="Times New Roman"/>
                <a:cs typeface="Times New Roman"/>
              </a:rPr>
              <a:t>= 1/6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	</a:t>
            </a:r>
            <a:r>
              <a:rPr sz="1000" spc="20" dirty="0">
                <a:latin typeface="Arial"/>
                <a:cs typeface="Arial"/>
              </a:rPr>
              <a:t>25 </a:t>
            </a:r>
            <a:r>
              <a:rPr sz="1100" dirty="0">
                <a:latin typeface="Times New Roman"/>
                <a:cs typeface="Times New Roman"/>
              </a:rPr>
              <a:t>200 . 254 = 42333,33</a:t>
            </a:r>
            <a:r>
              <a:rPr sz="1100" spc="-1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36449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0,6 . 42333,33 N = </a:t>
            </a:r>
            <a:r>
              <a:rPr sz="1100" spc="-5" dirty="0">
                <a:latin typeface="Times New Roman"/>
                <a:cs typeface="Times New Roman"/>
              </a:rPr>
              <a:t>25400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1656333" y="8598509"/>
            <a:ext cx="430530" cy="51054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100" dirty="0">
                <a:latin typeface="Times New Roman"/>
                <a:cs typeface="Times New Roman"/>
              </a:rPr>
              <a:t>3 Ø</a:t>
            </a:r>
            <a:r>
              <a:rPr sz="1100" spc="-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5 Ø</a:t>
            </a:r>
            <a:r>
              <a:rPr sz="1100" spc="-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2342133" y="8598509"/>
            <a:ext cx="800735" cy="51054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100" dirty="0">
                <a:latin typeface="Times New Roman"/>
                <a:cs typeface="Times New Roman"/>
              </a:rPr>
              <a:t>= 3 . </a:t>
            </a:r>
            <a:r>
              <a:rPr sz="1100" spc="-5" dirty="0">
                <a:latin typeface="Times New Roman"/>
                <a:cs typeface="Times New Roman"/>
              </a:rPr>
              <a:t>25400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5 . </a:t>
            </a:r>
            <a:r>
              <a:rPr sz="1100" spc="-5" dirty="0">
                <a:latin typeface="Times New Roman"/>
                <a:cs typeface="Times New Roman"/>
              </a:rPr>
              <a:t>24400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3581527" y="8598509"/>
            <a:ext cx="695960" cy="51054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76200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122000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506470" cy="11372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</a:pPr>
            <a:r>
              <a:rPr sz="1100" dirty="0">
                <a:latin typeface="Times New Roman"/>
                <a:cs typeface="Times New Roman"/>
              </a:rPr>
              <a:t>Syarat </a:t>
            </a:r>
            <a:r>
              <a:rPr sz="1100" spc="-5" dirty="0">
                <a:latin typeface="Times New Roman"/>
                <a:cs typeface="Times New Roman"/>
              </a:rPr>
              <a:t>tulangan geser </a:t>
            </a: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Vu </a:t>
            </a:r>
            <a:r>
              <a:rPr sz="1100" dirty="0">
                <a:latin typeface="Times New Roman"/>
                <a:cs typeface="Times New Roman"/>
              </a:rPr>
              <a:t>&lt; Ø Vc &lt; 3Ø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55956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6844,6 </a:t>
            </a:r>
            <a:r>
              <a:rPr sz="1100" dirty="0">
                <a:latin typeface="Times New Roman"/>
                <a:cs typeface="Times New Roman"/>
              </a:rPr>
              <a:t>N &lt; 25400N &lt; 122000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Jadi </a:t>
            </a:r>
            <a:r>
              <a:rPr sz="1100" spc="-5" dirty="0">
                <a:latin typeface="Times New Roman"/>
                <a:cs typeface="Times New Roman"/>
              </a:rPr>
              <a:t>tidak perlu tulangan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07566" y="1891030"/>
            <a:ext cx="37719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max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61309" y="2006510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37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735170" y="1998553"/>
            <a:ext cx="100965" cy="207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47061" y="1879371"/>
            <a:ext cx="1990089" cy="207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d/2 = </a:t>
            </a:r>
            <a:r>
              <a:rPr sz="1800" spc="-7" baseline="34722" dirty="0">
                <a:latin typeface="Times New Roman"/>
                <a:cs typeface="Times New Roman"/>
              </a:rPr>
              <a:t>254 </a:t>
            </a:r>
            <a:r>
              <a:rPr sz="1100" dirty="0">
                <a:latin typeface="Times New Roman"/>
                <a:cs typeface="Times New Roman"/>
              </a:rPr>
              <a:t>= 127 </a:t>
            </a:r>
            <a:r>
              <a:rPr sz="1100" spc="-5" dirty="0">
                <a:latin typeface="Times New Roman"/>
                <a:cs typeface="Times New Roman"/>
              </a:rPr>
              <a:t>mm </a:t>
            </a:r>
            <a:r>
              <a:rPr sz="1100" dirty="0">
                <a:latin typeface="Times New Roman"/>
                <a:cs typeface="Times New Roman"/>
              </a:rPr>
              <a:t>~ 100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27733" y="2261361"/>
            <a:ext cx="247015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Dipakai tulangan pembentuk </a:t>
            </a:r>
            <a:r>
              <a:rPr sz="1100" b="1" dirty="0">
                <a:latin typeface="Symbol"/>
                <a:cs typeface="Symbol"/>
              </a:rPr>
              <a:t></a:t>
            </a:r>
            <a:r>
              <a:rPr sz="1100" b="1" dirty="0">
                <a:latin typeface="Times New Roman"/>
                <a:cs typeface="Times New Roman"/>
              </a:rPr>
              <a:t>8 – 100</a:t>
            </a:r>
            <a:r>
              <a:rPr sz="1100" b="1" spc="1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2912491"/>
            <a:ext cx="5064125" cy="115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sz="1100" b="1" dirty="0">
                <a:latin typeface="Times New Roman"/>
                <a:cs typeface="Times New Roman"/>
              </a:rPr>
              <a:t>7.6	</a:t>
            </a:r>
            <a:r>
              <a:rPr sz="1100" b="1" spc="-5" dirty="0">
                <a:latin typeface="Times New Roman"/>
                <a:cs typeface="Times New Roman"/>
              </a:rPr>
              <a:t>PENULANGAN</a:t>
            </a:r>
            <a:r>
              <a:rPr sz="1100" b="1" spc="-1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SLOOF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100" b="1" dirty="0">
                <a:latin typeface="Times New Roman"/>
                <a:cs typeface="Times New Roman"/>
              </a:rPr>
              <a:t>7.6.1	Perhitungan </a:t>
            </a:r>
            <a:r>
              <a:rPr sz="1100" b="1" spc="-5" dirty="0">
                <a:latin typeface="Times New Roman"/>
                <a:cs typeface="Times New Roman"/>
              </a:rPr>
              <a:t>Tulangan Lentur Sloof</a:t>
            </a:r>
            <a:endParaRPr sz="1100">
              <a:latin typeface="Times New Roman"/>
              <a:cs typeface="Times New Roman"/>
            </a:endParaRPr>
          </a:p>
          <a:p>
            <a:pPr marL="240665" marR="5080">
              <a:lnSpc>
                <a:spcPts val="1910"/>
              </a:lnSpc>
              <a:spcBef>
                <a:spcPts val="125"/>
              </a:spcBef>
            </a:pPr>
            <a:r>
              <a:rPr sz="1100" dirty="0">
                <a:latin typeface="Times New Roman"/>
                <a:cs typeface="Times New Roman"/>
              </a:rPr>
              <a:t>Untuk perhitungan </a:t>
            </a:r>
            <a:r>
              <a:rPr sz="1100" spc="-5" dirty="0">
                <a:latin typeface="Times New Roman"/>
                <a:cs typeface="Times New Roman"/>
              </a:rPr>
              <a:t>tulangan lentur sloof diambil pada </a:t>
            </a:r>
            <a:r>
              <a:rPr sz="1100" dirty="0">
                <a:latin typeface="Times New Roman"/>
                <a:cs typeface="Times New Roman"/>
              </a:rPr>
              <a:t>bentang dengan </a:t>
            </a:r>
            <a:r>
              <a:rPr sz="1100" spc="-5" dirty="0">
                <a:latin typeface="Times New Roman"/>
                <a:cs typeface="Times New Roman"/>
              </a:rPr>
              <a:t>moment  terbesar dari perhitungan </a:t>
            </a:r>
            <a:r>
              <a:rPr sz="1100" spc="-10" dirty="0">
                <a:latin typeface="Times New Roman"/>
                <a:cs typeface="Times New Roman"/>
              </a:rPr>
              <a:t>SAP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2000.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637283" y="4383685"/>
          <a:ext cx="4130040" cy="8769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2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05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09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930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49275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h – p – ½ Ø 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t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Ø</a:t>
                      </a:r>
                      <a:r>
                        <a:rPr sz="1050" spc="-7" baseline="-11904" dirty="0">
                          <a:latin typeface="Times New Roman"/>
                          <a:cs typeface="Times New Roman"/>
                        </a:rPr>
                        <a:t>s</a:t>
                      </a:r>
                      <a:endParaRPr sz="1050" baseline="-11904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22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300 –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30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 ½ 16 –</a:t>
                      </a:r>
                      <a:r>
                        <a:rPr sz="11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4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f’c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24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fy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/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  25</a:t>
                      </a:r>
                      <a:r>
                        <a:rPr sz="11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07010">
                        <a:lnSpc>
                          <a:spcPts val="1240"/>
                        </a:lnSpc>
                        <a:spcBef>
                          <a:spcPts val="57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350</a:t>
                      </a:r>
                      <a:r>
                        <a:rPr sz="11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Mpa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254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794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ject 12"/>
          <p:cNvSpPr/>
          <p:nvPr/>
        </p:nvSpPr>
        <p:spPr>
          <a:xfrm>
            <a:off x="2023243" y="5813542"/>
            <a:ext cx="451484" cy="0"/>
          </a:xfrm>
          <a:custGeom>
            <a:avLst/>
            <a:gdLst/>
            <a:ahLst/>
            <a:cxnLst/>
            <a:rect l="l" t="t" r="r" b="b"/>
            <a:pathLst>
              <a:path w="451485">
                <a:moveTo>
                  <a:pt x="0" y="0"/>
                </a:moveTo>
                <a:lnTo>
                  <a:pt x="451027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683724" y="5813542"/>
            <a:ext cx="532130" cy="0"/>
          </a:xfrm>
          <a:custGeom>
            <a:avLst/>
            <a:gdLst/>
            <a:ahLst/>
            <a:cxnLst/>
            <a:rect l="l" t="t" r="r" b="b"/>
            <a:pathLst>
              <a:path w="532130">
                <a:moveTo>
                  <a:pt x="0" y="0"/>
                </a:moveTo>
                <a:lnTo>
                  <a:pt x="531939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92596" y="584021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18423" y="5590912"/>
            <a:ext cx="128905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86740" algn="l"/>
                <a:tab pos="817880" algn="l"/>
                <a:tab pos="1216025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85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94480" y="5678427"/>
            <a:ext cx="1113155" cy="3359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07975">
              <a:lnSpc>
                <a:spcPts val="1245"/>
              </a:lnSpc>
              <a:spcBef>
                <a:spcPts val="114"/>
              </a:spcBef>
              <a:tabLst>
                <a:tab pos="1040130" algn="l"/>
              </a:tabLst>
            </a:pPr>
            <a:r>
              <a:rPr sz="1250" i="1" spc="-15" dirty="0">
                <a:latin typeface="Symbol"/>
                <a:cs typeface="Symbol"/>
              </a:rPr>
              <a:t></a:t>
            </a:r>
            <a:r>
              <a:rPr sz="1250" spc="-180" dirty="0">
                <a:latin typeface="Times New Roman"/>
                <a:cs typeface="Times New Roman"/>
              </a:rPr>
              <a:t> </a:t>
            </a:r>
            <a:r>
              <a:rPr sz="1800" spc="7" baseline="2314" dirty="0">
                <a:latin typeface="Symbol"/>
                <a:cs typeface="Symbol"/>
              </a:rPr>
              <a:t>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</a:t>
            </a:r>
            <a:endParaRPr sz="1800" baseline="2314">
              <a:latin typeface="Symbol"/>
              <a:cs typeface="Symbol"/>
            </a:endParaRPr>
          </a:p>
          <a:p>
            <a:pPr marL="12700">
              <a:lnSpc>
                <a:spcPts val="1185"/>
              </a:lnSpc>
              <a:tabLst>
                <a:tab pos="496570" algn="l"/>
              </a:tabLst>
            </a:pPr>
            <a:r>
              <a:rPr sz="1200" i="1" spc="-15" dirty="0">
                <a:latin typeface="Times New Roman"/>
                <a:cs typeface="Times New Roman"/>
              </a:rPr>
              <a:t>fy	</a:t>
            </a: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40" dirty="0">
                <a:latin typeface="Times New Roman"/>
                <a:cs typeface="Times New Roman"/>
              </a:rPr>
              <a:t> </a:t>
            </a:r>
            <a:r>
              <a:rPr sz="1200" i="1" spc="-3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84558" y="5678427"/>
            <a:ext cx="311150" cy="2184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00" i="1" spc="-15" dirty="0">
                <a:latin typeface="Times New Roman"/>
                <a:cs typeface="Times New Roman"/>
              </a:rPr>
              <a:t>b</a:t>
            </a:r>
            <a:r>
              <a:rPr sz="1200" i="1" spc="-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047131" y="6339655"/>
            <a:ext cx="461645" cy="0"/>
          </a:xfrm>
          <a:custGeom>
            <a:avLst/>
            <a:gdLst/>
            <a:ahLst/>
            <a:cxnLst/>
            <a:rect l="l" t="t" r="r" b="b"/>
            <a:pathLst>
              <a:path w="461644">
                <a:moveTo>
                  <a:pt x="0" y="0"/>
                </a:moveTo>
                <a:lnTo>
                  <a:pt x="461169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65308" y="6339655"/>
            <a:ext cx="610870" cy="0"/>
          </a:xfrm>
          <a:custGeom>
            <a:avLst/>
            <a:gdLst/>
            <a:ahLst/>
            <a:cxnLst/>
            <a:rect l="l" t="t" r="r" b="b"/>
            <a:pathLst>
              <a:path w="610870">
                <a:moveTo>
                  <a:pt x="0" y="0"/>
                </a:moveTo>
                <a:lnTo>
                  <a:pt x="610790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044846" y="5745874"/>
            <a:ext cx="262890" cy="57912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8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  <a:p>
            <a:pPr marR="13335" algn="r">
              <a:lnSpc>
                <a:spcPct val="100000"/>
              </a:lnSpc>
              <a:spcBef>
                <a:spcPts val="740"/>
              </a:spcBef>
            </a:pPr>
            <a:r>
              <a:rPr sz="1200" spc="-5" dirty="0">
                <a:latin typeface="Times New Roman"/>
                <a:cs typeface="Times New Roman"/>
              </a:rPr>
              <a:t>600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82350" y="6225769"/>
            <a:ext cx="5848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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</a:t>
            </a:r>
            <a:r>
              <a:rPr sz="1800" spc="-150" baseline="4629" dirty="0">
                <a:latin typeface="Times New Roman"/>
                <a:cs typeface="Times New Roman"/>
              </a:rPr>
              <a:t> </a:t>
            </a:r>
            <a:r>
              <a:rPr sz="1800" spc="-15" baseline="4629" dirty="0">
                <a:latin typeface="Times New Roman"/>
                <a:cs typeface="Times New Roman"/>
              </a:rPr>
              <a:t>0,031</a:t>
            </a:r>
            <a:endParaRPr sz="1800" baseline="4629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82350" y="6128141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19277" y="6225769"/>
            <a:ext cx="340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37" baseline="4629" dirty="0">
                <a:latin typeface="Times New Roman"/>
                <a:cs typeface="Times New Roman"/>
              </a:rPr>
              <a:t>0</a:t>
            </a:r>
            <a:r>
              <a:rPr sz="1800" spc="-67" baseline="4629" dirty="0">
                <a:latin typeface="Times New Roman"/>
                <a:cs typeface="Times New Roman"/>
              </a:rPr>
              <a:t>,</a:t>
            </a:r>
            <a:r>
              <a:rPr sz="1800" spc="-7" baseline="4629" dirty="0">
                <a:latin typeface="Times New Roman"/>
                <a:cs typeface="Times New Roman"/>
              </a:rPr>
              <a:t>8</a:t>
            </a:r>
            <a:r>
              <a:rPr sz="1800" spc="-60" baseline="4629" dirty="0">
                <a:latin typeface="Times New Roman"/>
                <a:cs typeface="Times New Roman"/>
              </a:rPr>
              <a:t>5</a:t>
            </a:r>
            <a:r>
              <a:rPr sz="1200" spc="10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774007" y="6128141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50911" y="6332015"/>
            <a:ext cx="141668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35635" algn="l"/>
              </a:tabLst>
            </a:pPr>
            <a:r>
              <a:rPr sz="1200" dirty="0">
                <a:latin typeface="Times New Roman"/>
                <a:cs typeface="Times New Roman"/>
              </a:rPr>
              <a:t>360	</a:t>
            </a:r>
            <a:r>
              <a:rPr sz="1800" spc="15" baseline="-6944" dirty="0">
                <a:latin typeface="Symbol"/>
                <a:cs typeface="Symbol"/>
              </a:rPr>
              <a:t></a:t>
            </a:r>
            <a:r>
              <a:rPr sz="1800" spc="-172" baseline="-694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600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360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800" spc="15" baseline="-6944" dirty="0">
                <a:latin typeface="Symbol"/>
                <a:cs typeface="Symbol"/>
              </a:rPr>
              <a:t></a:t>
            </a:r>
            <a:endParaRPr sz="1800" baseline="-6944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08485" y="6117057"/>
            <a:ext cx="6096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7" baseline="-34722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656333" y="6640448"/>
            <a:ext cx="2908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656333" y="7222997"/>
            <a:ext cx="10287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55394" y="7294625"/>
            <a:ext cx="162560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20" dirty="0">
                <a:latin typeface="Times New Roman"/>
                <a:cs typeface="Times New Roman"/>
              </a:rPr>
              <a:t>m</a:t>
            </a:r>
            <a:r>
              <a:rPr sz="700" dirty="0">
                <a:latin typeface="Times New Roman"/>
                <a:cs typeface="Times New Roman"/>
              </a:rPr>
              <a:t>i</a:t>
            </a:r>
            <a:r>
              <a:rPr sz="700" spc="-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481123" y="7337746"/>
            <a:ext cx="177800" cy="0"/>
          </a:xfrm>
          <a:custGeom>
            <a:avLst/>
            <a:gdLst/>
            <a:ahLst/>
            <a:cxnLst/>
            <a:rect l="l" t="t" r="r" b="b"/>
            <a:pathLst>
              <a:path w="177800">
                <a:moveTo>
                  <a:pt x="0" y="0"/>
                </a:moveTo>
                <a:lnTo>
                  <a:pt x="17753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830222" y="7337746"/>
            <a:ext cx="240029" cy="0"/>
          </a:xfrm>
          <a:custGeom>
            <a:avLst/>
            <a:gdLst/>
            <a:ahLst/>
            <a:cxnLst/>
            <a:rect l="l" t="t" r="r" b="b"/>
            <a:pathLst>
              <a:path w="240030">
                <a:moveTo>
                  <a:pt x="0" y="0"/>
                </a:moveTo>
                <a:lnTo>
                  <a:pt x="23943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328417" y="6541616"/>
            <a:ext cx="1336675" cy="99695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0,75 . </a:t>
            </a:r>
            <a:r>
              <a:rPr sz="1100" spc="-5" dirty="0">
                <a:latin typeface="Times New Roman"/>
                <a:cs typeface="Times New Roman"/>
              </a:rPr>
              <a:t>0,031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0,023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-44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44" baseline="34722" dirty="0">
                <a:latin typeface="Times New Roman"/>
                <a:cs typeface="Times New Roman"/>
              </a:rPr>
              <a:t>1,4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0,0038</a:t>
            </a:r>
            <a:endParaRPr sz="1200">
              <a:latin typeface="Times New Roman"/>
              <a:cs typeface="Times New Roman"/>
            </a:endParaRPr>
          </a:p>
          <a:p>
            <a:pPr marL="199390">
              <a:lnSpc>
                <a:spcPts val="1190"/>
              </a:lnSpc>
              <a:tabLst>
                <a:tab pos="506730" algn="l"/>
              </a:tabLst>
            </a:pPr>
            <a:r>
              <a:rPr sz="1200" i="1" spc="-15" dirty="0">
                <a:latin typeface="Times New Roman"/>
                <a:cs typeface="Times New Roman"/>
              </a:rPr>
              <a:t>fy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427733" y="7787487"/>
            <a:ext cx="2736850" cy="74168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50"/>
              </a:spcBef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Lapangan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</a:t>
            </a:r>
            <a:r>
              <a:rPr sz="1100" spc="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80"/>
              </a:spcBef>
              <a:tabLst>
                <a:tab pos="731520" algn="l"/>
              </a:tabLst>
            </a:pPr>
            <a:r>
              <a:rPr sz="1100" dirty="0">
                <a:latin typeface="Times New Roman"/>
                <a:cs typeface="Times New Roman"/>
              </a:rPr>
              <a:t>Mu	= 3379,11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3,3791.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30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56333" y="8715247"/>
            <a:ext cx="5956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02920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300006" y="8829996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11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740061" y="8829633"/>
            <a:ext cx="688340" cy="0"/>
          </a:xfrm>
          <a:custGeom>
            <a:avLst/>
            <a:gdLst/>
            <a:ahLst/>
            <a:cxnLst/>
            <a:rect l="l" t="t" r="r" b="b"/>
            <a:pathLst>
              <a:path w="688339">
                <a:moveTo>
                  <a:pt x="0" y="0"/>
                </a:moveTo>
                <a:lnTo>
                  <a:pt x="687742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361099" y="8822192"/>
            <a:ext cx="83058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33730" algn="l"/>
              </a:tabLst>
            </a:pPr>
            <a:r>
              <a:rPr sz="1200" spc="-10" dirty="0">
                <a:latin typeface="Times New Roman"/>
                <a:cs typeface="Times New Roman"/>
              </a:rPr>
              <a:t>φ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297673" y="8606797"/>
            <a:ext cx="11144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7675" algn="l"/>
              </a:tabLst>
            </a:pPr>
            <a:r>
              <a:rPr sz="1200" spc="60" dirty="0">
                <a:latin typeface="Times New Roman"/>
                <a:cs typeface="Times New Roman"/>
              </a:rPr>
              <a:t>Mu	</a:t>
            </a:r>
            <a:r>
              <a:rPr sz="1200" spc="-5" dirty="0">
                <a:latin typeface="Times New Roman"/>
                <a:cs typeface="Times New Roman"/>
              </a:rPr>
              <a:t>3,3791.10</a:t>
            </a:r>
            <a:r>
              <a:rPr sz="1050" spc="-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589402" y="8715247"/>
            <a:ext cx="199453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9955" algn="l"/>
              </a:tabLst>
            </a:pPr>
            <a:r>
              <a:rPr sz="1100" dirty="0">
                <a:latin typeface="Times New Roman"/>
                <a:cs typeface="Times New Roman"/>
              </a:rPr>
              <a:t>=	= </a:t>
            </a:r>
            <a:r>
              <a:rPr sz="1100" spc="-5" dirty="0">
                <a:latin typeface="Times New Roman"/>
                <a:cs typeface="Times New Roman"/>
              </a:rPr>
              <a:t>4,2239.10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89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6333" y="1193037"/>
            <a:ext cx="1885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47061" y="1193037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00232" y="1308284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307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757045" y="1308284"/>
            <a:ext cx="702310" cy="0"/>
          </a:xfrm>
          <a:custGeom>
            <a:avLst/>
            <a:gdLst/>
            <a:ahLst/>
            <a:cxnLst/>
            <a:rect l="l" t="t" r="r" b="b"/>
            <a:pathLst>
              <a:path w="702310">
                <a:moveTo>
                  <a:pt x="0" y="0"/>
                </a:moveTo>
                <a:lnTo>
                  <a:pt x="702083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91516" y="1181397"/>
            <a:ext cx="5594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3,2735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18243" y="1181397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2892" y="1303118"/>
            <a:ext cx="10960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31495" algn="l"/>
              </a:tabLst>
            </a:pPr>
            <a:r>
              <a:rPr sz="1200" i="1" spc="-25" dirty="0">
                <a:latin typeface="Times New Roman"/>
                <a:cs typeface="Times New Roman"/>
              </a:rPr>
              <a:t>b</a:t>
            </a:r>
            <a:r>
              <a:rPr sz="1200" spc="-25" dirty="0">
                <a:latin typeface="Times New Roman"/>
                <a:cs typeface="Times New Roman"/>
              </a:rPr>
              <a:t>.</a:t>
            </a:r>
            <a:r>
              <a:rPr sz="1200" i="1" spc="-25" dirty="0">
                <a:latin typeface="Times New Roman"/>
                <a:cs typeface="Times New Roman"/>
              </a:rPr>
              <a:t>d</a:t>
            </a:r>
            <a:r>
              <a:rPr sz="1200" i="1" spc="-100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	</a:t>
            </a:r>
            <a:r>
              <a:rPr sz="1200" spc="5" dirty="0">
                <a:latin typeface="Times New Roman"/>
                <a:cs typeface="Times New Roman"/>
              </a:rPr>
              <a:t>200.254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31354" y="1085251"/>
            <a:ext cx="11131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5609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</a:t>
            </a:r>
            <a:r>
              <a:rPr sz="1200" i="1" spc="10" dirty="0">
                <a:latin typeface="Times New Roman"/>
                <a:cs typeface="Times New Roman"/>
              </a:rPr>
              <a:t>n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4</a:t>
            </a:r>
            <a:r>
              <a:rPr sz="1200" spc="1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223</a:t>
            </a:r>
            <a:r>
              <a:rPr sz="1200" spc="-10" dirty="0">
                <a:latin typeface="Times New Roman"/>
                <a:cs typeface="Times New Roman"/>
              </a:rPr>
              <a:t>9</a:t>
            </a:r>
            <a:r>
              <a:rPr sz="1200" spc="-5" dirty="0">
                <a:latin typeface="Times New Roman"/>
                <a:cs typeface="Times New Roman"/>
              </a:rPr>
              <a:t>.1</a:t>
            </a:r>
            <a:r>
              <a:rPr sz="1200" spc="65" dirty="0">
                <a:latin typeface="Times New Roman"/>
                <a:cs typeface="Times New Roman"/>
              </a:rPr>
              <a:t>0</a:t>
            </a:r>
            <a:r>
              <a:rPr sz="1050" spc="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6333" y="1665477"/>
            <a:ext cx="134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47061" y="1665477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300216" y="1781496"/>
            <a:ext cx="492125" cy="0"/>
          </a:xfrm>
          <a:custGeom>
            <a:avLst/>
            <a:gdLst/>
            <a:ahLst/>
            <a:cxnLst/>
            <a:rect l="l" t="t" r="r" b="b"/>
            <a:pathLst>
              <a:path w="492125">
                <a:moveTo>
                  <a:pt x="0" y="0"/>
                </a:moveTo>
                <a:lnTo>
                  <a:pt x="49149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63114" y="1781496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62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456412" y="1654289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824391" y="1654289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5393" y="1773550"/>
            <a:ext cx="11385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5005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0" dirty="0">
                <a:latin typeface="Times New Roman"/>
                <a:cs typeface="Times New Roman"/>
              </a:rPr>
              <a:t> </a:t>
            </a:r>
            <a:r>
              <a:rPr sz="1200" spc="55" dirty="0">
                <a:latin typeface="Times New Roman"/>
                <a:cs typeface="Times New Roman"/>
              </a:rPr>
              <a:t>'</a:t>
            </a:r>
            <a:r>
              <a:rPr sz="1200" i="1" spc="55" dirty="0">
                <a:latin typeface="Times New Roman"/>
                <a:cs typeface="Times New Roman"/>
              </a:rPr>
              <a:t>c	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91683" y="1558464"/>
            <a:ext cx="8293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7375" algn="l"/>
              </a:tabLst>
            </a:pPr>
            <a:r>
              <a:rPr sz="1200" i="1" spc="-40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656333" y="2217166"/>
            <a:ext cx="1028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300171" y="2333430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21006" y="2333430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30715" y="237829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30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750215" y="2381383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81674" y="2130481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818784" y="2130481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510248" y="2187830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445978" y="2375625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180026" y="2325816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018679" y="2110803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47061" y="2206710"/>
            <a:ext cx="855344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1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317978" y="2090067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299972" y="2927790"/>
            <a:ext cx="401320" cy="0"/>
          </a:xfrm>
          <a:custGeom>
            <a:avLst/>
            <a:gdLst/>
            <a:ahLst/>
            <a:cxnLst/>
            <a:rect l="l" t="t" r="r" b="b"/>
            <a:pathLst>
              <a:path w="401319">
                <a:moveTo>
                  <a:pt x="0" y="0"/>
                </a:moveTo>
                <a:lnTo>
                  <a:pt x="40124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308792" y="2927790"/>
            <a:ext cx="993775" cy="0"/>
          </a:xfrm>
          <a:custGeom>
            <a:avLst/>
            <a:gdLst/>
            <a:ahLst/>
            <a:cxnLst/>
            <a:rect l="l" t="t" r="r" b="b"/>
            <a:pathLst>
              <a:path w="993775">
                <a:moveTo>
                  <a:pt x="0" y="0"/>
                </a:moveTo>
                <a:lnTo>
                  <a:pt x="993627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018747" y="295408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30">
                <a:moveTo>
                  <a:pt x="0" y="11147"/>
                </a:moveTo>
                <a:lnTo>
                  <a:pt x="19273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038020" y="2957185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25" y="136428"/>
                </a:lnTo>
              </a:path>
            </a:pathLst>
          </a:custGeom>
          <a:ln w="126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069295" y="2724841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5">
                <a:moveTo>
                  <a:pt x="0" y="368773"/>
                </a:moveTo>
                <a:lnTo>
                  <a:pt x="37281" y="0"/>
                </a:lnTo>
              </a:path>
            </a:pathLst>
          </a:custGeom>
          <a:ln w="63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106577" y="2724841"/>
            <a:ext cx="1209040" cy="0"/>
          </a:xfrm>
          <a:custGeom>
            <a:avLst/>
            <a:gdLst/>
            <a:ahLst/>
            <a:cxnLst/>
            <a:rect l="l" t="t" r="r" b="b"/>
            <a:pathLst>
              <a:path w="1209039">
                <a:moveTo>
                  <a:pt x="0" y="0"/>
                </a:moveTo>
                <a:lnTo>
                  <a:pt x="120886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3678646" y="2920176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449985" y="2705162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321589" y="2801070"/>
            <a:ext cx="661035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0,0099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306513" y="2705162"/>
            <a:ext cx="110045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2.16,941.3,2735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734023" y="2969985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734023" y="2684427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147061" y="2801070"/>
            <a:ext cx="1143635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46050" marR="5080" indent="-133985">
              <a:lnSpc>
                <a:spcPct val="65100"/>
              </a:lnSpc>
              <a:spcBef>
                <a:spcPts val="600"/>
              </a:spcBef>
              <a:tabLst>
                <a:tab pos="57023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200" spc="-20" dirty="0">
                <a:latin typeface="Times New Roman"/>
                <a:cs typeface="Times New Roman"/>
              </a:rPr>
              <a:t>.</a:t>
            </a:r>
            <a:r>
              <a:rPr sz="1800" spc="-30" baseline="6944" dirty="0">
                <a:latin typeface="Symbol"/>
                <a:cs typeface="Symbol"/>
              </a:rPr>
              <a:t></a:t>
            </a:r>
            <a:r>
              <a:rPr sz="1200" spc="-2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656333" y="3158463"/>
            <a:ext cx="102870" cy="53784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884933" y="3178275"/>
            <a:ext cx="403860" cy="53784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650" baseline="7575" dirty="0">
                <a:latin typeface="Times New Roman"/>
                <a:cs typeface="Times New Roman"/>
              </a:rPr>
              <a:t>&gt; </a:t>
            </a: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135" baseline="7575" dirty="0">
                <a:latin typeface="Times New Roman"/>
                <a:cs typeface="Times New Roman"/>
              </a:rPr>
              <a:t> </a:t>
            </a:r>
            <a:r>
              <a:rPr sz="700" spc="-10" dirty="0">
                <a:latin typeface="Times New Roman"/>
                <a:cs typeface="Times New Roman"/>
              </a:rPr>
              <a:t>min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650" baseline="7575" dirty="0">
                <a:latin typeface="Times New Roman"/>
                <a:cs typeface="Times New Roman"/>
              </a:rPr>
              <a:t>&lt; </a:t>
            </a: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150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656333" y="3759834"/>
            <a:ext cx="13290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Digunakan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=</a:t>
            </a:r>
            <a:r>
              <a:rPr sz="1100" spc="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0,0099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656333" y="4015866"/>
            <a:ext cx="18034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0" dirty="0">
                <a:latin typeface="Times New Roman"/>
                <a:cs typeface="Times New Roman"/>
              </a:rPr>
              <a:t>As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656333" y="3938752"/>
            <a:ext cx="1785620" cy="999490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698500">
              <a:lnSpc>
                <a:spcPct val="100000"/>
              </a:lnSpc>
              <a:spcBef>
                <a:spcPts val="71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680085">
              <a:lnSpc>
                <a:spcPct val="100000"/>
              </a:lnSpc>
              <a:spcBef>
                <a:spcPts val="61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0,0099. </a:t>
            </a:r>
            <a:r>
              <a:rPr sz="1100" dirty="0">
                <a:latin typeface="Times New Roman"/>
                <a:cs typeface="Times New Roman"/>
              </a:rPr>
              <a:t>200 .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254</a:t>
            </a:r>
            <a:endParaRPr sz="11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502,92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56333" y="5098160"/>
            <a:ext cx="7905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97865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2509359" y="5237491"/>
            <a:ext cx="167005" cy="233679"/>
          </a:xfrm>
          <a:custGeom>
            <a:avLst/>
            <a:gdLst/>
            <a:ahLst/>
            <a:cxnLst/>
            <a:rect l="l" t="t" r="r" b="b"/>
            <a:pathLst>
              <a:path w="167005" h="233679">
                <a:moveTo>
                  <a:pt x="166433" y="0"/>
                </a:moveTo>
                <a:lnTo>
                  <a:pt x="0" y="2334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495174" y="5213648"/>
            <a:ext cx="603885" cy="0"/>
          </a:xfrm>
          <a:custGeom>
            <a:avLst/>
            <a:gdLst/>
            <a:ahLst/>
            <a:cxnLst/>
            <a:rect l="l" t="t" r="r" b="b"/>
            <a:pathLst>
              <a:path w="603885">
                <a:moveTo>
                  <a:pt x="0" y="0"/>
                </a:moveTo>
                <a:lnTo>
                  <a:pt x="603633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270286" y="5213648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5">
                <a:moveTo>
                  <a:pt x="0" y="0"/>
                </a:moveTo>
                <a:lnTo>
                  <a:pt x="429638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3267680" y="5205726"/>
            <a:ext cx="44005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5" dirty="0">
                <a:latin typeface="Times New Roman"/>
                <a:cs typeface="Times New Roman"/>
              </a:rPr>
              <a:t>200,96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509267" y="4990577"/>
            <a:ext cx="614680" cy="523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8575" algn="ctr">
              <a:lnSpc>
                <a:spcPts val="1300"/>
              </a:lnSpc>
              <a:spcBef>
                <a:spcPts val="100"/>
              </a:spcBef>
            </a:pPr>
            <a:r>
              <a:rPr sz="1200" i="1" spc="-40" dirty="0">
                <a:latin typeface="Times New Roman"/>
                <a:cs typeface="Times New Roman"/>
              </a:rPr>
              <a:t>As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ts val="1660"/>
              </a:lnSpc>
            </a:pPr>
            <a:r>
              <a:rPr sz="1800" spc="15" baseline="13888" dirty="0">
                <a:latin typeface="Times New Roman"/>
                <a:cs typeface="Times New Roman"/>
              </a:rPr>
              <a:t>1 </a:t>
            </a:r>
            <a:r>
              <a:rPr sz="1800" spc="209" baseline="13888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</a:t>
            </a:r>
            <a:r>
              <a:rPr sz="1250" spc="-140" dirty="0">
                <a:latin typeface="Times New Roman"/>
                <a:cs typeface="Times New Roman"/>
              </a:rPr>
              <a:t> </a:t>
            </a:r>
            <a:r>
              <a:rPr sz="1900" spc="-445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80" dirty="0">
                <a:latin typeface="Times New Roman"/>
                <a:cs typeface="Times New Roman"/>
              </a:rPr>
              <a:t>6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r>
              <a:rPr sz="1050" spc="37" baseline="43650" dirty="0">
                <a:latin typeface="Times New Roman"/>
                <a:cs typeface="Times New Roman"/>
              </a:rPr>
              <a:t> </a:t>
            </a:r>
            <a:r>
              <a:rPr sz="1900" spc="-235" dirty="0">
                <a:latin typeface="Symbol"/>
                <a:cs typeface="Symbol"/>
              </a:rPr>
              <a:t></a:t>
            </a:r>
            <a:endParaRPr sz="1900">
              <a:latin typeface="Symbol"/>
              <a:cs typeface="Symbol"/>
            </a:endParaRPr>
          </a:p>
          <a:p>
            <a:pPr marL="93980">
              <a:lnSpc>
                <a:spcPts val="960"/>
              </a:lnSpc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131503" y="5086546"/>
            <a:ext cx="17087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15" baseline="34722" dirty="0">
                <a:latin typeface="Times New Roman"/>
                <a:cs typeface="Times New Roman"/>
              </a:rPr>
              <a:t>502,92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2,5 </a:t>
            </a:r>
            <a:r>
              <a:rPr sz="1200" spc="10" dirty="0">
                <a:latin typeface="Symbol"/>
                <a:cs typeface="Symbol"/>
              </a:rPr>
              <a:t></a:t>
            </a:r>
            <a:r>
              <a:rPr sz="1200" spc="10" dirty="0">
                <a:latin typeface="Times New Roman"/>
                <a:cs typeface="Times New Roman"/>
              </a:rPr>
              <a:t> 3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427733" y="5488914"/>
            <a:ext cx="2703195" cy="131064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675"/>
              </a:spcBef>
            </a:pPr>
            <a:r>
              <a:rPr sz="1100" spc="-5" dirty="0">
                <a:latin typeface="Times New Roman"/>
                <a:cs typeface="Times New Roman"/>
              </a:rPr>
              <a:t>As’= </a:t>
            </a:r>
            <a:r>
              <a:rPr sz="1100" dirty="0">
                <a:latin typeface="Times New Roman"/>
                <a:cs typeface="Times New Roman"/>
              </a:rPr>
              <a:t>3 x 200,96 = 1508,76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As’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spc="-10" dirty="0">
                <a:latin typeface="Times New Roman"/>
                <a:cs typeface="Times New Roman"/>
              </a:rPr>
              <a:t>maka </a:t>
            </a:r>
            <a:r>
              <a:rPr sz="1100" dirty="0">
                <a:latin typeface="Times New Roman"/>
                <a:cs typeface="Times New Roman"/>
              </a:rPr>
              <a:t>ringbalk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aman…..Ok!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Daerah</a:t>
            </a:r>
            <a:r>
              <a:rPr sz="1100" b="1" spc="-5" dirty="0">
                <a:latin typeface="Times New Roman"/>
                <a:cs typeface="Times New Roman"/>
              </a:rPr>
              <a:t> Tumpuan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555"/>
              </a:spcBef>
              <a:tabLst>
                <a:tab pos="926465" algn="l"/>
              </a:tabLst>
            </a:pPr>
            <a:r>
              <a:rPr sz="1100" dirty="0">
                <a:latin typeface="Times New Roman"/>
                <a:cs typeface="Times New Roman"/>
              </a:rPr>
              <a:t>Mu	= 4046,07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4,0461.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-112" baseline="3968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656333" y="6985253"/>
            <a:ext cx="7905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97865" algn="l"/>
              </a:tabLst>
            </a:pPr>
            <a:r>
              <a:rPr sz="1100" dirty="0">
                <a:latin typeface="Times New Roman"/>
                <a:cs typeface="Times New Roman"/>
              </a:rPr>
              <a:t>Mn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2460011" y="7099892"/>
            <a:ext cx="699135" cy="0"/>
          </a:xfrm>
          <a:custGeom>
            <a:avLst/>
            <a:gdLst/>
            <a:ahLst/>
            <a:cxnLst/>
            <a:rect l="l" t="t" r="r" b="b"/>
            <a:pathLst>
              <a:path w="699135">
                <a:moveTo>
                  <a:pt x="0" y="0"/>
                </a:moveTo>
                <a:lnTo>
                  <a:pt x="698588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2707765" y="7092270"/>
            <a:ext cx="20891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0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2457618" y="6876513"/>
            <a:ext cx="6858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4,0461.10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3218814" y="6985253"/>
            <a:ext cx="116649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5,0576 </a:t>
            </a:r>
            <a:r>
              <a:rPr sz="1100" dirty="0">
                <a:latin typeface="Times New Roman"/>
                <a:cs typeface="Times New Roman"/>
              </a:rPr>
              <a:t>. 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67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656333" y="7509509"/>
            <a:ext cx="1885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2495189" y="7623994"/>
            <a:ext cx="323850" cy="0"/>
          </a:xfrm>
          <a:custGeom>
            <a:avLst/>
            <a:gdLst/>
            <a:ahLst/>
            <a:cxnLst/>
            <a:rect l="l" t="t" r="r" b="b"/>
            <a:pathLst>
              <a:path w="323850">
                <a:moveTo>
                  <a:pt x="0" y="0"/>
                </a:moveTo>
                <a:lnTo>
                  <a:pt x="32360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990375" y="7623994"/>
            <a:ext cx="692785" cy="0"/>
          </a:xfrm>
          <a:custGeom>
            <a:avLst/>
            <a:gdLst/>
            <a:ahLst/>
            <a:cxnLst/>
            <a:rect l="l" t="t" r="r" b="b"/>
            <a:pathLst>
              <a:path w="692785">
                <a:moveTo>
                  <a:pt x="0" y="0"/>
                </a:moveTo>
                <a:lnTo>
                  <a:pt x="69263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3834681" y="7497107"/>
            <a:ext cx="43560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65" dirty="0">
                <a:latin typeface="Times New Roman"/>
                <a:cs typeface="Times New Roman"/>
              </a:rPr>
              <a:t>3</a:t>
            </a:r>
            <a:r>
              <a:rPr sz="1200" spc="-2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9196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2342133" y="7509509"/>
            <a:ext cx="1275080" cy="318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9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  <a:p>
            <a:pPr marL="158115">
              <a:lnSpc>
                <a:spcPts val="1210"/>
              </a:lnSpc>
              <a:tabLst>
                <a:tab pos="710565" algn="l"/>
              </a:tabLst>
            </a:pPr>
            <a:r>
              <a:rPr sz="1200" i="1" spc="-10" dirty="0">
                <a:latin typeface="Times New Roman"/>
                <a:cs typeface="Times New Roman"/>
              </a:rPr>
              <a:t>bxd</a:t>
            </a:r>
            <a:r>
              <a:rPr sz="1200" i="1" spc="-80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	</a:t>
            </a:r>
            <a:r>
              <a:rPr sz="1200" spc="5" dirty="0">
                <a:latin typeface="Times New Roman"/>
                <a:cs typeface="Times New Roman"/>
              </a:rPr>
              <a:t>200.254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545570" y="7395981"/>
            <a:ext cx="1281430" cy="21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63830" algn="r">
              <a:lnSpc>
                <a:spcPts val="44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7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sz="1200" i="1" spc="5" dirty="0">
                <a:latin typeface="Times New Roman"/>
                <a:cs typeface="Times New Roman"/>
              </a:rPr>
              <a:t>Mn</a:t>
            </a:r>
            <a:r>
              <a:rPr sz="1200" i="1" spc="310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5,0576.10</a:t>
            </a:r>
            <a:r>
              <a:rPr sz="1200" spc="229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endParaRPr sz="1800" baseline="-34722">
              <a:latin typeface="Symbol"/>
              <a:cs typeface="Symbo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1656333" y="7983473"/>
            <a:ext cx="134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2342133" y="7983473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2495161" y="8098476"/>
            <a:ext cx="492125" cy="0"/>
          </a:xfrm>
          <a:custGeom>
            <a:avLst/>
            <a:gdLst/>
            <a:ahLst/>
            <a:cxnLst/>
            <a:rect l="l" t="t" r="r" b="b"/>
            <a:pathLst>
              <a:path w="492125">
                <a:moveTo>
                  <a:pt x="0" y="0"/>
                </a:moveTo>
                <a:lnTo>
                  <a:pt x="49149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158059" y="8098476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62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3651357" y="7971269"/>
            <a:ext cx="547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3019336" y="7971269"/>
            <a:ext cx="111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2490338" y="8090530"/>
            <a:ext cx="11385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5005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0" dirty="0">
                <a:latin typeface="Times New Roman"/>
                <a:cs typeface="Times New Roman"/>
              </a:rPr>
              <a:t> </a:t>
            </a:r>
            <a:r>
              <a:rPr sz="1200" spc="55" dirty="0">
                <a:latin typeface="Times New Roman"/>
                <a:cs typeface="Times New Roman"/>
              </a:rPr>
              <a:t>'</a:t>
            </a:r>
            <a:r>
              <a:rPr sz="1200" i="1" spc="55" dirty="0">
                <a:latin typeface="Times New Roman"/>
                <a:cs typeface="Times New Roman"/>
              </a:rPr>
              <a:t>c	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2686629" y="7875444"/>
            <a:ext cx="8293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7375" algn="l"/>
              </a:tabLst>
            </a:pPr>
            <a:r>
              <a:rPr sz="1200" i="1" spc="-40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1656333" y="8554973"/>
            <a:ext cx="28511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spc="-30" baseline="7575" dirty="0">
                <a:latin typeface="Symbol"/>
                <a:cs typeface="Symbol"/>
              </a:rPr>
              <a:t></a:t>
            </a:r>
            <a:r>
              <a:rPr sz="700" spc="-5" dirty="0">
                <a:latin typeface="Times New Roman"/>
                <a:cs typeface="Times New Roman"/>
              </a:rPr>
              <a:t>p</a:t>
            </a:r>
            <a:r>
              <a:rPr sz="700" spc="5" dirty="0">
                <a:latin typeface="Times New Roman"/>
                <a:cs typeface="Times New Roman"/>
              </a:rPr>
              <a:t>e</a:t>
            </a:r>
            <a:r>
              <a:rPr sz="700" dirty="0">
                <a:latin typeface="Times New Roman"/>
                <a:cs typeface="Times New Roman"/>
              </a:rPr>
              <a:t>r</a:t>
            </a:r>
            <a:r>
              <a:rPr sz="700" spc="-5" dirty="0">
                <a:latin typeface="Times New Roman"/>
                <a:cs typeface="Times New Roman"/>
              </a:rPr>
              <a:t>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2495116" y="865040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19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215951" y="8650409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80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925660" y="869527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34"/>
                </a:moveTo>
                <a:lnTo>
                  <a:pt x="19499" y="0"/>
                </a:lnTo>
              </a:path>
            </a:pathLst>
          </a:custGeom>
          <a:ln w="6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945160" y="8698363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311" y="148808"/>
                </a:lnTo>
              </a:path>
            </a:pathLst>
          </a:custGeom>
          <a:ln w="12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976618" y="8447461"/>
            <a:ext cx="37465" cy="400050"/>
          </a:xfrm>
          <a:custGeom>
            <a:avLst/>
            <a:gdLst/>
            <a:ahLst/>
            <a:cxnLst/>
            <a:rect l="l" t="t" r="r" b="b"/>
            <a:pathLst>
              <a:path w="37464" h="400050">
                <a:moveTo>
                  <a:pt x="0" y="399711"/>
                </a:moveTo>
                <a:lnTo>
                  <a:pt x="37110" y="0"/>
                </a:lnTo>
              </a:path>
            </a:pathLst>
          </a:custGeom>
          <a:ln w="6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013729" y="8447461"/>
            <a:ext cx="685165" cy="0"/>
          </a:xfrm>
          <a:custGeom>
            <a:avLst/>
            <a:gdLst/>
            <a:ahLst/>
            <a:cxnLst/>
            <a:rect l="l" t="t" r="r" b="b"/>
            <a:pathLst>
              <a:path w="685164">
                <a:moveTo>
                  <a:pt x="0" y="0"/>
                </a:moveTo>
                <a:lnTo>
                  <a:pt x="6849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 txBox="1"/>
          <p:nvPr/>
        </p:nvSpPr>
        <p:spPr>
          <a:xfrm>
            <a:off x="3705193" y="8504811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2640923" y="8692605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3374971" y="8642796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3213624" y="8427783"/>
            <a:ext cx="5765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2.m.Rn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2342133" y="8523690"/>
            <a:ext cx="855344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1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2512923" y="8407048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94924" y="1335210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686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80341" y="1335210"/>
            <a:ext cx="992505" cy="0"/>
          </a:xfrm>
          <a:custGeom>
            <a:avLst/>
            <a:gdLst/>
            <a:ahLst/>
            <a:cxnLst/>
            <a:rect l="l" t="t" r="r" b="b"/>
            <a:pathLst>
              <a:path w="992504">
                <a:moveTo>
                  <a:pt x="0" y="0"/>
                </a:moveTo>
                <a:lnTo>
                  <a:pt x="992078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90209" y="136150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30">
                <a:moveTo>
                  <a:pt x="0" y="11147"/>
                </a:moveTo>
                <a:lnTo>
                  <a:pt x="19278" y="0"/>
                </a:lnTo>
              </a:path>
            </a:pathLst>
          </a:custGeom>
          <a:ln w="62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09488" y="1364606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134" y="136428"/>
                </a:lnTo>
              </a:path>
            </a:pathLst>
          </a:custGeom>
          <a:ln w="126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40785" y="1132261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4">
                <a:moveTo>
                  <a:pt x="0" y="368773"/>
                </a:moveTo>
                <a:lnTo>
                  <a:pt x="37292" y="0"/>
                </a:lnTo>
              </a:path>
            </a:pathLst>
          </a:custGeom>
          <a:ln w="63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78077" y="1132261"/>
            <a:ext cx="1207135" cy="0"/>
          </a:xfrm>
          <a:custGeom>
            <a:avLst/>
            <a:gdLst/>
            <a:ahLst/>
            <a:cxnLst/>
            <a:rect l="l" t="t" r="r" b="b"/>
            <a:pathLst>
              <a:path w="1207135">
                <a:moveTo>
                  <a:pt x="0" y="0"/>
                </a:moveTo>
                <a:lnTo>
                  <a:pt x="1206992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849475" y="1327596"/>
            <a:ext cx="2540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44987" y="1112583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491346" y="1208490"/>
            <a:ext cx="584835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0,012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78065" y="1112583"/>
            <a:ext cx="109855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2.16,941.3,9196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05087" y="1377406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905087" y="109184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42133" y="1208490"/>
            <a:ext cx="1120140" cy="32702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46050" marR="5080" indent="-133985">
              <a:lnSpc>
                <a:spcPct val="65100"/>
              </a:lnSpc>
              <a:spcBef>
                <a:spcPts val="600"/>
              </a:spcBef>
              <a:tabLst>
                <a:tab pos="57531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15" baseline="6944" dirty="0">
                <a:latin typeface="Symbol"/>
                <a:cs typeface="Symbol"/>
              </a:rPr>
              <a:t></a:t>
            </a:r>
            <a:r>
              <a:rPr sz="1200" spc="10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56333" y="1596897"/>
            <a:ext cx="4648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&gt;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Symbol"/>
                <a:cs typeface="Symbol"/>
              </a:rPr>
              <a:t></a:t>
            </a:r>
            <a:r>
              <a:rPr sz="1050" spc="-7" baseline="-11904" dirty="0">
                <a:latin typeface="Times New Roman"/>
                <a:cs typeface="Times New Roman"/>
              </a:rPr>
              <a:t>min</a:t>
            </a:r>
            <a:endParaRPr sz="1050" baseline="-11904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56333" y="1852930"/>
            <a:ext cx="1028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884933" y="1872742"/>
            <a:ext cx="4038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7575" dirty="0">
                <a:latin typeface="Times New Roman"/>
                <a:cs typeface="Times New Roman"/>
              </a:rPr>
              <a:t>&lt; </a:t>
            </a: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12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656333" y="2022702"/>
            <a:ext cx="581025" cy="53784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100" spc="-5" dirty="0">
                <a:latin typeface="Times New Roman"/>
                <a:cs typeface="Times New Roman"/>
              </a:rPr>
              <a:t>Dipakai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</a:t>
            </a:r>
            <a:endParaRPr sz="11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100" spc="-10" dirty="0">
                <a:latin typeface="Times New Roman"/>
                <a:cs typeface="Times New Roman"/>
              </a:rPr>
              <a:t>As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71114" y="2022702"/>
            <a:ext cx="1840864" cy="78486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0,0015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. b .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0,012 . 200 . </a:t>
            </a:r>
            <a:r>
              <a:rPr sz="1100" spc="-5" dirty="0">
                <a:latin typeface="Times New Roman"/>
                <a:cs typeface="Times New Roman"/>
              </a:rPr>
              <a:t>254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609,6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56333" y="2854579"/>
            <a:ext cx="14655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D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56333" y="3208146"/>
            <a:ext cx="7905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7865" algn="l"/>
              </a:tabLst>
            </a:pPr>
            <a:r>
              <a:rPr sz="1100" dirty="0">
                <a:latin typeface="Times New Roman"/>
                <a:cs typeface="Times New Roman"/>
              </a:rPr>
              <a:t>n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509370" y="3347731"/>
            <a:ext cx="167005" cy="233679"/>
          </a:xfrm>
          <a:custGeom>
            <a:avLst/>
            <a:gdLst/>
            <a:ahLst/>
            <a:cxnLst/>
            <a:rect l="l" t="t" r="r" b="b"/>
            <a:pathLst>
              <a:path w="167005" h="233679">
                <a:moveTo>
                  <a:pt x="166478" y="0"/>
                </a:moveTo>
                <a:lnTo>
                  <a:pt x="0" y="2334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495180" y="3323888"/>
            <a:ext cx="604520" cy="0"/>
          </a:xfrm>
          <a:custGeom>
            <a:avLst/>
            <a:gdLst/>
            <a:ahLst/>
            <a:cxnLst/>
            <a:rect l="l" t="t" r="r" b="b"/>
            <a:pathLst>
              <a:path w="604519">
                <a:moveTo>
                  <a:pt x="0" y="0"/>
                </a:moveTo>
                <a:lnTo>
                  <a:pt x="604111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270501" y="3323888"/>
            <a:ext cx="430530" cy="0"/>
          </a:xfrm>
          <a:custGeom>
            <a:avLst/>
            <a:gdLst/>
            <a:ahLst/>
            <a:cxnLst/>
            <a:rect l="l" t="t" r="r" b="b"/>
            <a:pathLst>
              <a:path w="430529">
                <a:moveTo>
                  <a:pt x="0" y="0"/>
                </a:moveTo>
                <a:lnTo>
                  <a:pt x="430069" y="0"/>
                </a:lnTo>
              </a:path>
            </a:pathLst>
          </a:custGeom>
          <a:ln w="61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268200" y="3315966"/>
            <a:ext cx="44005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5" dirty="0">
                <a:latin typeface="Times New Roman"/>
                <a:cs typeface="Times New Roman"/>
              </a:rPr>
              <a:t>200,96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509281" y="3100817"/>
            <a:ext cx="614680" cy="523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8575" algn="ctr">
              <a:lnSpc>
                <a:spcPts val="1300"/>
              </a:lnSpc>
              <a:spcBef>
                <a:spcPts val="100"/>
              </a:spcBef>
            </a:pPr>
            <a:r>
              <a:rPr sz="1200" i="1" spc="-40" dirty="0">
                <a:latin typeface="Times New Roman"/>
                <a:cs typeface="Times New Roman"/>
              </a:rPr>
              <a:t>As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ts val="1660"/>
              </a:lnSpc>
            </a:pPr>
            <a:r>
              <a:rPr sz="1800" spc="15" baseline="13888" dirty="0">
                <a:latin typeface="Times New Roman"/>
                <a:cs typeface="Times New Roman"/>
              </a:rPr>
              <a:t>1 </a:t>
            </a:r>
            <a:r>
              <a:rPr sz="1800" spc="209" baseline="13888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</a:t>
            </a:r>
            <a:r>
              <a:rPr sz="1250" spc="-140" dirty="0">
                <a:latin typeface="Times New Roman"/>
                <a:cs typeface="Times New Roman"/>
              </a:rPr>
              <a:t> </a:t>
            </a:r>
            <a:r>
              <a:rPr sz="1900" spc="-45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80" dirty="0">
                <a:latin typeface="Times New Roman"/>
                <a:cs typeface="Times New Roman"/>
              </a:rPr>
              <a:t>6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r>
              <a:rPr sz="1050" spc="37" baseline="43650" dirty="0">
                <a:latin typeface="Times New Roman"/>
                <a:cs typeface="Times New Roman"/>
              </a:rPr>
              <a:t> </a:t>
            </a:r>
            <a:r>
              <a:rPr sz="1900" spc="-235" dirty="0">
                <a:latin typeface="Symbol"/>
                <a:cs typeface="Symbol"/>
              </a:rPr>
              <a:t></a:t>
            </a:r>
            <a:endParaRPr sz="1900">
              <a:latin typeface="Symbol"/>
              <a:cs typeface="Symbol"/>
            </a:endParaRPr>
          </a:p>
          <a:p>
            <a:pPr marL="93980">
              <a:lnSpc>
                <a:spcPts val="960"/>
              </a:lnSpc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131685" y="3196786"/>
            <a:ext cx="17843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-7" baseline="34722" dirty="0">
                <a:latin typeface="Times New Roman"/>
                <a:cs typeface="Times New Roman"/>
              </a:rPr>
              <a:t>609,06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3,03 </a:t>
            </a:r>
            <a:r>
              <a:rPr sz="1200" spc="10" dirty="0">
                <a:latin typeface="Symbol"/>
                <a:cs typeface="Symbol"/>
              </a:rPr>
              <a:t></a:t>
            </a:r>
            <a:r>
              <a:rPr sz="1200" spc="10" dirty="0">
                <a:latin typeface="Times New Roman"/>
                <a:cs typeface="Times New Roman"/>
              </a:rPr>
              <a:t> 4</a:t>
            </a:r>
            <a:r>
              <a:rPr sz="1200" spc="20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656333" y="3598901"/>
            <a:ext cx="2133600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spc="-5" dirty="0">
                <a:latin typeface="Times New Roman"/>
                <a:cs typeface="Times New Roman"/>
              </a:rPr>
              <a:t>As’= </a:t>
            </a:r>
            <a:r>
              <a:rPr sz="1100" dirty="0">
                <a:latin typeface="Times New Roman"/>
                <a:cs typeface="Times New Roman"/>
              </a:rPr>
              <a:t>4 x 200,96 = </a:t>
            </a:r>
            <a:r>
              <a:rPr sz="1100" spc="-5" dirty="0">
                <a:latin typeface="Times New Roman"/>
                <a:cs typeface="Times New Roman"/>
              </a:rPr>
              <a:t>2438,4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spc="-5" dirty="0">
                <a:latin typeface="Times New Roman"/>
                <a:cs typeface="Times New Roman"/>
              </a:rPr>
              <a:t>As’ </a:t>
            </a:r>
            <a:r>
              <a:rPr sz="1100" dirty="0">
                <a:latin typeface="Times New Roman"/>
                <a:cs typeface="Times New Roman"/>
              </a:rPr>
              <a:t>&gt; </a:t>
            </a:r>
            <a:r>
              <a:rPr sz="1100" spc="-5" dirty="0">
                <a:latin typeface="Times New Roman"/>
                <a:cs typeface="Times New Roman"/>
              </a:rPr>
              <a:t>As </a:t>
            </a:r>
            <a:r>
              <a:rPr sz="1100" spc="-10" dirty="0">
                <a:latin typeface="Times New Roman"/>
                <a:cs typeface="Times New Roman"/>
              </a:rPr>
              <a:t>maka </a:t>
            </a:r>
            <a:r>
              <a:rPr sz="1100" dirty="0">
                <a:latin typeface="Times New Roman"/>
                <a:cs typeface="Times New Roman"/>
              </a:rPr>
              <a:t>ringbalk</a:t>
            </a:r>
            <a:r>
              <a:rPr sz="1100" spc="-5" dirty="0">
                <a:latin typeface="Times New Roman"/>
                <a:cs typeface="Times New Roman"/>
              </a:rPr>
              <a:t> aman…..Ok!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968844" y="4623344"/>
            <a:ext cx="1393825" cy="0"/>
          </a:xfrm>
          <a:custGeom>
            <a:avLst/>
            <a:gdLst/>
            <a:ahLst/>
            <a:cxnLst/>
            <a:rect l="l" t="t" r="r" b="b"/>
            <a:pathLst>
              <a:path w="1393825">
                <a:moveTo>
                  <a:pt x="0" y="0"/>
                </a:moveTo>
                <a:lnTo>
                  <a:pt x="1393650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522030" y="4615695"/>
            <a:ext cx="3060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Symbol"/>
                <a:cs typeface="Symbol"/>
              </a:rPr>
              <a:t></a:t>
            </a:r>
            <a:r>
              <a:rPr sz="1200" spc="6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56333" y="4496153"/>
            <a:ext cx="37592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Jarak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antar tulangan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800" baseline="34722" dirty="0">
                <a:latin typeface="Times New Roman"/>
                <a:cs typeface="Times New Roman"/>
              </a:rPr>
              <a:t>200</a:t>
            </a:r>
            <a:r>
              <a:rPr sz="1800" spc="-135" baseline="34722" dirty="0">
                <a:latin typeface="Times New Roman"/>
                <a:cs typeface="Times New Roman"/>
              </a:rPr>
              <a:t> </a:t>
            </a:r>
            <a:r>
              <a:rPr sz="1800" spc="22" baseline="34722" dirty="0">
                <a:latin typeface="Symbol"/>
                <a:cs typeface="Symbol"/>
              </a:rPr>
              <a:t></a:t>
            </a:r>
            <a:r>
              <a:rPr sz="1800" spc="-104" baseline="34722" dirty="0">
                <a:latin typeface="Times New Roman"/>
                <a:cs typeface="Times New Roman"/>
              </a:rPr>
              <a:t> </a:t>
            </a:r>
            <a:r>
              <a:rPr sz="1800" baseline="34722" dirty="0">
                <a:latin typeface="Times New Roman"/>
                <a:cs typeface="Times New Roman"/>
              </a:rPr>
              <a:t>2.30</a:t>
            </a:r>
            <a:r>
              <a:rPr sz="1800" spc="-135" baseline="34722" dirty="0">
                <a:latin typeface="Times New Roman"/>
                <a:cs typeface="Times New Roman"/>
              </a:rPr>
              <a:t> </a:t>
            </a:r>
            <a:r>
              <a:rPr sz="1800" spc="22" baseline="34722" dirty="0">
                <a:latin typeface="Symbol"/>
                <a:cs typeface="Symbol"/>
              </a:rPr>
              <a:t></a:t>
            </a:r>
            <a:r>
              <a:rPr sz="1800" spc="-104" baseline="34722" dirty="0">
                <a:latin typeface="Times New Roman"/>
                <a:cs typeface="Times New Roman"/>
              </a:rPr>
              <a:t> </a:t>
            </a:r>
            <a:r>
              <a:rPr sz="1800" baseline="34722" dirty="0">
                <a:latin typeface="Times New Roman"/>
                <a:cs typeface="Times New Roman"/>
              </a:rPr>
              <a:t>2.8</a:t>
            </a:r>
            <a:r>
              <a:rPr sz="1800" spc="-165" baseline="34722" dirty="0">
                <a:latin typeface="Times New Roman"/>
                <a:cs typeface="Times New Roman"/>
              </a:rPr>
              <a:t> </a:t>
            </a:r>
            <a:r>
              <a:rPr sz="1800" spc="22" baseline="34722" dirty="0">
                <a:latin typeface="Symbol"/>
                <a:cs typeface="Symbol"/>
              </a:rPr>
              <a:t></a:t>
            </a:r>
            <a:r>
              <a:rPr sz="1800" spc="-112" baseline="34722" dirty="0">
                <a:latin typeface="Times New Roman"/>
                <a:cs typeface="Times New Roman"/>
              </a:rPr>
              <a:t> </a:t>
            </a:r>
            <a:r>
              <a:rPr sz="1800" baseline="34722" dirty="0">
                <a:latin typeface="Times New Roman"/>
                <a:cs typeface="Times New Roman"/>
              </a:rPr>
              <a:t>4.16</a:t>
            </a:r>
            <a:r>
              <a:rPr sz="1800" spc="-67" baseline="3472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 20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&lt;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25mm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644389" y="5333503"/>
            <a:ext cx="151765" cy="0"/>
          </a:xfrm>
          <a:custGeom>
            <a:avLst/>
            <a:gdLst/>
            <a:ahLst/>
            <a:cxnLst/>
            <a:rect l="l" t="t" r="r" b="b"/>
            <a:pathLst>
              <a:path w="151764">
                <a:moveTo>
                  <a:pt x="0" y="0"/>
                </a:moveTo>
                <a:lnTo>
                  <a:pt x="1516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251800" y="5333503"/>
            <a:ext cx="151765" cy="0"/>
          </a:xfrm>
          <a:custGeom>
            <a:avLst/>
            <a:gdLst/>
            <a:ahLst/>
            <a:cxnLst/>
            <a:rect l="l" t="t" r="r" b="b"/>
            <a:pathLst>
              <a:path w="151764">
                <a:moveTo>
                  <a:pt x="0" y="0"/>
                </a:moveTo>
                <a:lnTo>
                  <a:pt x="1515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1654810" y="4868036"/>
            <a:ext cx="3499485" cy="10871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Digunakan tulangan </a:t>
            </a:r>
            <a:r>
              <a:rPr sz="1100" dirty="0">
                <a:latin typeface="Times New Roman"/>
                <a:cs typeface="Times New Roman"/>
              </a:rPr>
              <a:t>2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baris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50">
              <a:latin typeface="Times New Roman"/>
              <a:cs typeface="Times New Roman"/>
            </a:endParaRPr>
          </a:p>
          <a:p>
            <a:pPr marR="370205" algn="ctr">
              <a:lnSpc>
                <a:spcPts val="1435"/>
              </a:lnSpc>
            </a:pPr>
            <a:r>
              <a:rPr sz="1200" spc="-5" dirty="0">
                <a:latin typeface="Times New Roman"/>
                <a:cs typeface="Times New Roman"/>
              </a:rPr>
              <a:t>2.(30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8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800" spc="44" baseline="34722" dirty="0">
                <a:latin typeface="Times New Roman"/>
                <a:cs typeface="Times New Roman"/>
              </a:rPr>
              <a:t>16</a:t>
            </a:r>
            <a:r>
              <a:rPr sz="1200" spc="30" dirty="0">
                <a:latin typeface="Times New Roman"/>
                <a:cs typeface="Times New Roman"/>
              </a:rPr>
              <a:t>)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2.(30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8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16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25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800" spc="44" baseline="34722" dirty="0">
                <a:latin typeface="Times New Roman"/>
                <a:cs typeface="Times New Roman"/>
              </a:rPr>
              <a:t>16</a:t>
            </a:r>
            <a:r>
              <a:rPr sz="1200" spc="30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180"/>
              </a:lnSpc>
              <a:tabLst>
                <a:tab pos="1029335" algn="l"/>
                <a:tab pos="2636520" algn="l"/>
              </a:tabLst>
            </a:pPr>
            <a:r>
              <a:rPr sz="1100" dirty="0">
                <a:latin typeface="Times New Roman"/>
                <a:cs typeface="Times New Roman"/>
              </a:rPr>
              <a:t>d’ =</a:t>
            </a:r>
            <a:r>
              <a:rPr sz="1650" u="sng" baseline="25252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800" u="sng" spc="15" baseline="23148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	2</a:t>
            </a:r>
            <a:r>
              <a:rPr sz="1800" spc="15" baseline="23148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 66,5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2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  <a:p>
            <a:pPr marR="367665" algn="ctr">
              <a:lnSpc>
                <a:spcPts val="1190"/>
              </a:lnSpc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1100" dirty="0">
                <a:latin typeface="Times New Roman"/>
                <a:cs typeface="Times New Roman"/>
              </a:rPr>
              <a:t>d = 300 – 66,5 = 233,5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2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54810" y="6204584"/>
            <a:ext cx="2019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903942" y="6325357"/>
            <a:ext cx="504190" cy="0"/>
          </a:xfrm>
          <a:custGeom>
            <a:avLst/>
            <a:gdLst/>
            <a:ahLst/>
            <a:cxnLst/>
            <a:rect l="l" t="t" r="r" b="b"/>
            <a:pathLst>
              <a:path w="504189">
                <a:moveTo>
                  <a:pt x="0" y="0"/>
                </a:moveTo>
                <a:lnTo>
                  <a:pt x="503808" y="0"/>
                </a:lnTo>
              </a:path>
            </a:pathLst>
          </a:custGeom>
          <a:ln w="61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897770" y="6317689"/>
            <a:ext cx="51625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60" dirty="0">
                <a:latin typeface="Arial"/>
                <a:cs typeface="Arial"/>
              </a:rPr>
              <a:t>0</a:t>
            </a:r>
            <a:r>
              <a:rPr sz="1000" spc="-65" dirty="0">
                <a:latin typeface="Arial"/>
                <a:cs typeface="Arial"/>
              </a:rPr>
              <a:t>,</a:t>
            </a:r>
            <a:r>
              <a:rPr sz="1000" spc="40" dirty="0">
                <a:latin typeface="Arial"/>
                <a:cs typeface="Arial"/>
              </a:rPr>
              <a:t>8</a:t>
            </a:r>
            <a:r>
              <a:rPr sz="1000" spc="-35" dirty="0">
                <a:latin typeface="Arial"/>
                <a:cs typeface="Arial"/>
              </a:rPr>
              <a:t>5</a:t>
            </a:r>
            <a:r>
              <a:rPr sz="1000" spc="-30" dirty="0">
                <a:latin typeface="Arial"/>
                <a:cs typeface="Arial"/>
              </a:rPr>
              <a:t>.</a:t>
            </a:r>
            <a:r>
              <a:rPr sz="1000" spc="15" dirty="0">
                <a:latin typeface="Arial"/>
                <a:cs typeface="Arial"/>
              </a:rPr>
              <a:t>f</a:t>
            </a:r>
            <a:r>
              <a:rPr sz="1000" spc="5" dirty="0">
                <a:latin typeface="Arial"/>
                <a:cs typeface="Arial"/>
              </a:rPr>
              <a:t>c'</a:t>
            </a:r>
            <a:r>
              <a:rPr sz="1000" spc="-95" dirty="0">
                <a:latin typeface="Arial"/>
                <a:cs typeface="Arial"/>
              </a:rPr>
              <a:t>.</a:t>
            </a:r>
            <a:r>
              <a:rPr sz="1000" spc="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07790" y="6134149"/>
            <a:ext cx="30353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15" dirty="0">
                <a:latin typeface="Arial"/>
                <a:cs typeface="Arial"/>
              </a:rPr>
              <a:t>As.fy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459863" y="6204584"/>
            <a:ext cx="10477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787949" y="6063136"/>
            <a:ext cx="167005" cy="233045"/>
          </a:xfrm>
          <a:custGeom>
            <a:avLst/>
            <a:gdLst/>
            <a:ahLst/>
            <a:cxnLst/>
            <a:rect l="l" t="t" r="r" b="b"/>
            <a:pathLst>
              <a:path w="167005" h="233045">
                <a:moveTo>
                  <a:pt x="166535" y="0"/>
                </a:moveTo>
                <a:lnTo>
                  <a:pt x="0" y="2329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647445" y="6319916"/>
            <a:ext cx="969644" cy="0"/>
          </a:xfrm>
          <a:custGeom>
            <a:avLst/>
            <a:gdLst/>
            <a:ahLst/>
            <a:cxnLst/>
            <a:rect l="l" t="t" r="r" b="b"/>
            <a:pathLst>
              <a:path w="969645">
                <a:moveTo>
                  <a:pt x="0" y="0"/>
                </a:moveTo>
                <a:lnTo>
                  <a:pt x="969416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2762395" y="6312298"/>
            <a:ext cx="74231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0,85.25.200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645095" y="6044586"/>
            <a:ext cx="979169" cy="21844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200" dirty="0">
                <a:latin typeface="Times New Roman"/>
                <a:cs typeface="Times New Roman"/>
              </a:rPr>
              <a:t>4.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800" baseline="13888" dirty="0">
                <a:latin typeface="Times New Roman"/>
                <a:cs typeface="Times New Roman"/>
              </a:rPr>
              <a:t>1</a:t>
            </a:r>
            <a:r>
              <a:rPr sz="1800" baseline="-27777" dirty="0">
                <a:latin typeface="Times New Roman"/>
                <a:cs typeface="Times New Roman"/>
              </a:rPr>
              <a:t>4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50" i="1" dirty="0">
                <a:latin typeface="Symbol"/>
                <a:cs typeface="Symbol"/>
              </a:rPr>
              <a:t></a:t>
            </a:r>
            <a:r>
              <a:rPr sz="1250" i="1" spc="-21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.16</a:t>
            </a:r>
            <a:r>
              <a:rPr sz="1050" spc="15" baseline="43650" dirty="0">
                <a:latin typeface="Times New Roman"/>
                <a:cs typeface="Times New Roman"/>
              </a:rPr>
              <a:t>2</a:t>
            </a:r>
            <a:r>
              <a:rPr sz="1200" spc="10" dirty="0">
                <a:latin typeface="Times New Roman"/>
                <a:cs typeface="Times New Roman"/>
              </a:rPr>
              <a:t>.360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672966" y="6204584"/>
            <a:ext cx="4540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68,09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613899" y="6699112"/>
            <a:ext cx="142875" cy="200660"/>
          </a:xfrm>
          <a:custGeom>
            <a:avLst/>
            <a:gdLst/>
            <a:ahLst/>
            <a:cxnLst/>
            <a:rect l="l" t="t" r="r" b="b"/>
            <a:pathLst>
              <a:path w="142875" h="200659">
                <a:moveTo>
                  <a:pt x="142833" y="0"/>
                </a:moveTo>
                <a:lnTo>
                  <a:pt x="0" y="200634"/>
                </a:lnTo>
              </a:path>
            </a:pathLst>
          </a:custGeom>
          <a:ln w="63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407579" y="6649848"/>
            <a:ext cx="185420" cy="260985"/>
          </a:xfrm>
          <a:custGeom>
            <a:avLst/>
            <a:gdLst/>
            <a:ahLst/>
            <a:cxnLst/>
            <a:rect l="l" t="t" r="r" b="b"/>
            <a:pathLst>
              <a:path w="185420" h="260984">
                <a:moveTo>
                  <a:pt x="185226" y="0"/>
                </a:moveTo>
                <a:lnTo>
                  <a:pt x="0" y="260375"/>
                </a:lnTo>
              </a:path>
            </a:pathLst>
          </a:custGeom>
          <a:ln w="61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28367" y="862199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215"/>
                </a:moveTo>
                <a:lnTo>
                  <a:pt x="19358" y="0"/>
                </a:lnTo>
              </a:path>
            </a:pathLst>
          </a:custGeom>
          <a:ln w="63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47726" y="8625022"/>
            <a:ext cx="28575" cy="64769"/>
          </a:xfrm>
          <a:custGeom>
            <a:avLst/>
            <a:gdLst/>
            <a:ahLst/>
            <a:cxnLst/>
            <a:rect l="l" t="t" r="r" b="b"/>
            <a:pathLst>
              <a:path w="28575" h="64770">
                <a:moveTo>
                  <a:pt x="0" y="0"/>
                </a:moveTo>
                <a:lnTo>
                  <a:pt x="28267" y="64263"/>
                </a:lnTo>
              </a:path>
            </a:pathLst>
          </a:custGeom>
          <a:ln w="125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479066" y="8503763"/>
            <a:ext cx="38100" cy="186055"/>
          </a:xfrm>
          <a:custGeom>
            <a:avLst/>
            <a:gdLst/>
            <a:ahLst/>
            <a:cxnLst/>
            <a:rect l="l" t="t" r="r" b="b"/>
            <a:pathLst>
              <a:path w="38100" h="186054">
                <a:moveTo>
                  <a:pt x="0" y="185523"/>
                </a:moveTo>
                <a:lnTo>
                  <a:pt x="37487" y="0"/>
                </a:lnTo>
              </a:path>
            </a:pathLst>
          </a:custGeom>
          <a:ln w="6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16553" y="8503763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3" y="0"/>
                </a:lnTo>
              </a:path>
            </a:pathLst>
          </a:custGeom>
          <a:ln w="63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428392" y="8931351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9623"/>
                </a:moveTo>
                <a:lnTo>
                  <a:pt x="15821" y="0"/>
                </a:lnTo>
              </a:path>
            </a:pathLst>
          </a:custGeom>
          <a:ln w="633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44214" y="8934659"/>
            <a:ext cx="22225" cy="45085"/>
          </a:xfrm>
          <a:custGeom>
            <a:avLst/>
            <a:gdLst/>
            <a:ahLst/>
            <a:cxnLst/>
            <a:rect l="l" t="t" r="r" b="b"/>
            <a:pathLst>
              <a:path w="22225" h="45084">
                <a:moveTo>
                  <a:pt x="0" y="0"/>
                </a:moveTo>
                <a:lnTo>
                  <a:pt x="22211" y="44508"/>
                </a:lnTo>
              </a:path>
            </a:pathLst>
          </a:custGeom>
          <a:ln w="127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469772" y="8842630"/>
            <a:ext cx="31750" cy="137160"/>
          </a:xfrm>
          <a:custGeom>
            <a:avLst/>
            <a:gdLst/>
            <a:ahLst/>
            <a:cxnLst/>
            <a:rect l="l" t="t" r="r" b="b"/>
            <a:pathLst>
              <a:path w="31750" h="137159">
                <a:moveTo>
                  <a:pt x="0" y="136537"/>
                </a:moveTo>
                <a:lnTo>
                  <a:pt x="31644" y="0"/>
                </a:lnTo>
              </a:path>
            </a:pathLst>
          </a:custGeom>
          <a:ln w="63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01416" y="884263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81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1427733" y="6666417"/>
            <a:ext cx="3264535" cy="2346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9395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Mn = </a:t>
            </a:r>
            <a:r>
              <a:rPr sz="1100" spc="-5" dirty="0">
                <a:latin typeface="Times New Roman"/>
                <a:cs typeface="Times New Roman"/>
              </a:rPr>
              <a:t>As.fy.(d </a:t>
            </a:r>
            <a:r>
              <a:rPr sz="1100" dirty="0">
                <a:latin typeface="Times New Roman"/>
                <a:cs typeface="Times New Roman"/>
              </a:rPr>
              <a:t>- </a:t>
            </a:r>
            <a:r>
              <a:rPr sz="1500" spc="-15" baseline="13888" dirty="0">
                <a:latin typeface="Arial"/>
                <a:cs typeface="Arial"/>
              </a:rPr>
              <a:t>a </a:t>
            </a:r>
            <a:r>
              <a:rPr sz="1500" spc="-15" baseline="-30555" dirty="0">
                <a:latin typeface="Arial"/>
                <a:cs typeface="Arial"/>
              </a:rPr>
              <a:t>2 </a:t>
            </a:r>
            <a:r>
              <a:rPr sz="1100" dirty="0">
                <a:latin typeface="Times New Roman"/>
                <a:cs typeface="Times New Roman"/>
              </a:rPr>
              <a:t>) = 200,96.360.(233,5 - </a:t>
            </a:r>
            <a:r>
              <a:rPr sz="1800" spc="-15" baseline="23148" dirty="0">
                <a:latin typeface="Times New Roman"/>
                <a:cs typeface="Times New Roman"/>
              </a:rPr>
              <a:t>68,09 </a:t>
            </a:r>
            <a:r>
              <a:rPr sz="1800" spc="7" baseline="-27777" dirty="0">
                <a:latin typeface="Times New Roman"/>
                <a:cs typeface="Times New Roman"/>
              </a:rPr>
              <a:t>2</a:t>
            </a:r>
            <a:r>
              <a:rPr sz="1800" spc="-7" baseline="-27777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  <a:p>
            <a:pPr marL="208279" algn="ctr">
              <a:lnSpc>
                <a:spcPct val="100000"/>
              </a:lnSpc>
              <a:spcBef>
                <a:spcPts val="11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1,4430.10</a:t>
            </a:r>
            <a:r>
              <a:rPr sz="1050" spc="-7" baseline="39682" dirty="0">
                <a:latin typeface="Times New Roman"/>
                <a:cs typeface="Times New Roman"/>
              </a:rPr>
              <a:t>7 </a:t>
            </a:r>
            <a:r>
              <a:rPr sz="1100" spc="-5" dirty="0">
                <a:latin typeface="Times New Roman"/>
                <a:cs typeface="Times New Roman"/>
              </a:rPr>
              <a:t>Nmm </a:t>
            </a:r>
            <a:r>
              <a:rPr sz="1100" dirty="0">
                <a:latin typeface="Times New Roman"/>
                <a:cs typeface="Times New Roman"/>
              </a:rPr>
              <a:t>&lt; Mn (5,0576 .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10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100" spc="-5" dirty="0">
                <a:latin typeface="Times New Roman"/>
                <a:cs typeface="Times New Roman"/>
              </a:rPr>
              <a:t>Nmm)</a:t>
            </a:r>
            <a:endParaRPr sz="1100">
              <a:latin typeface="Times New Roman"/>
              <a:cs typeface="Times New Roman"/>
            </a:endParaRPr>
          </a:p>
          <a:p>
            <a:pPr marL="239395">
              <a:lnSpc>
                <a:spcPct val="100000"/>
              </a:lnSpc>
              <a:spcBef>
                <a:spcPts val="600"/>
              </a:spcBef>
            </a:pPr>
            <a:r>
              <a:rPr sz="1100" b="1" dirty="0">
                <a:latin typeface="Times New Roman"/>
                <a:cs typeface="Times New Roman"/>
              </a:rPr>
              <a:t>Jadi </a:t>
            </a:r>
            <a:r>
              <a:rPr sz="1100" b="1" spc="-5" dirty="0">
                <a:latin typeface="Times New Roman"/>
                <a:cs typeface="Times New Roman"/>
              </a:rPr>
              <a:t>dipakai </a:t>
            </a:r>
            <a:r>
              <a:rPr sz="1100" b="1" dirty="0">
                <a:latin typeface="Times New Roman"/>
                <a:cs typeface="Times New Roman"/>
              </a:rPr>
              <a:t>tulangan 4 D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16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Wingdings"/>
              <a:buChar char=""/>
              <a:tabLst>
                <a:tab pos="240665" algn="l"/>
                <a:tab pos="241300" algn="l"/>
              </a:tabLst>
            </a:pPr>
            <a:r>
              <a:rPr sz="1100" b="1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Tulangan</a:t>
            </a:r>
            <a:r>
              <a:rPr sz="1100" b="1" spc="-10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  <a:p>
            <a:pPr marL="240665" marR="814705">
              <a:lnSpc>
                <a:spcPts val="1900"/>
              </a:lnSpc>
              <a:spcBef>
                <a:spcPts val="130"/>
              </a:spcBef>
              <a:tabLst>
                <a:tab pos="574675" algn="l"/>
              </a:tabLst>
            </a:pPr>
            <a:r>
              <a:rPr sz="1100" dirty="0">
                <a:latin typeface="Times New Roman"/>
                <a:cs typeface="Times New Roman"/>
              </a:rPr>
              <a:t>Dari </a:t>
            </a:r>
            <a:r>
              <a:rPr sz="1100" spc="-5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SAP </a:t>
            </a:r>
            <a:r>
              <a:rPr sz="1100" b="1" spc="-10" dirty="0">
                <a:latin typeface="Times New Roman"/>
                <a:cs typeface="Times New Roman"/>
              </a:rPr>
              <a:t>2000 </a:t>
            </a:r>
            <a:r>
              <a:rPr sz="1100" spc="-5" dirty="0">
                <a:latin typeface="Times New Roman"/>
                <a:cs typeface="Times New Roman"/>
              </a:rPr>
              <a:t>diperoleh </a:t>
            </a:r>
            <a:r>
              <a:rPr sz="1100" dirty="0">
                <a:latin typeface="Times New Roman"/>
                <a:cs typeface="Times New Roman"/>
              </a:rPr>
              <a:t>:  Vu	= </a:t>
            </a:r>
            <a:r>
              <a:rPr sz="1100" spc="-5" dirty="0">
                <a:latin typeface="Times New Roman"/>
                <a:cs typeface="Times New Roman"/>
              </a:rPr>
              <a:t>5826,28 </a:t>
            </a:r>
            <a:r>
              <a:rPr sz="1100" spc="-10" dirty="0">
                <a:latin typeface="Times New Roman"/>
                <a:cs typeface="Times New Roman"/>
              </a:rPr>
              <a:t>kg </a:t>
            </a:r>
            <a:r>
              <a:rPr sz="1100" dirty="0">
                <a:latin typeface="Times New Roman"/>
                <a:cs typeface="Times New Roman"/>
              </a:rPr>
              <a:t>= 58262,8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240665">
              <a:lnSpc>
                <a:spcPct val="100000"/>
              </a:lnSpc>
              <a:spcBef>
                <a:spcPts val="710"/>
              </a:spcBef>
              <a:tabLst>
                <a:tab pos="574675" algn="l"/>
                <a:tab pos="1126490" algn="l"/>
              </a:tabLst>
            </a:pPr>
            <a:r>
              <a:rPr sz="1100" dirty="0">
                <a:latin typeface="Times New Roman"/>
                <a:cs typeface="Times New Roman"/>
              </a:rPr>
              <a:t>Vc	= 1/6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	</a:t>
            </a: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50" dirty="0">
                <a:latin typeface="Times New Roman"/>
                <a:cs typeface="Times New Roman"/>
              </a:rPr>
              <a:t>'</a:t>
            </a:r>
            <a:r>
              <a:rPr sz="1200" i="1" spc="50" dirty="0">
                <a:latin typeface="Times New Roman"/>
                <a:cs typeface="Times New Roman"/>
              </a:rPr>
              <a:t>c </a:t>
            </a:r>
            <a:r>
              <a:rPr sz="1100" dirty="0">
                <a:latin typeface="Times New Roman"/>
                <a:cs typeface="Times New Roman"/>
              </a:rPr>
              <a:t>. b .</a:t>
            </a:r>
            <a:r>
              <a:rPr sz="1100" spc="-1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574675">
              <a:lnSpc>
                <a:spcPct val="100000"/>
              </a:lnSpc>
              <a:tabLst>
                <a:tab pos="1078865" algn="l"/>
              </a:tabLst>
            </a:pPr>
            <a:r>
              <a:rPr sz="1100" dirty="0">
                <a:latin typeface="Times New Roman"/>
                <a:cs typeface="Times New Roman"/>
              </a:rPr>
              <a:t>= 1/6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.	</a:t>
            </a:r>
            <a:r>
              <a:rPr sz="1000" spc="20" dirty="0">
                <a:latin typeface="Arial"/>
                <a:cs typeface="Arial"/>
              </a:rPr>
              <a:t>25 </a:t>
            </a:r>
            <a:r>
              <a:rPr sz="1100" dirty="0">
                <a:latin typeface="Times New Roman"/>
                <a:cs typeface="Times New Roman"/>
              </a:rPr>
              <a:t>200 . 254 = 42333,33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342133" y="1054353"/>
            <a:ext cx="1748789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0,6 . 42333,33 N = </a:t>
            </a:r>
            <a:r>
              <a:rPr sz="1100" spc="-5" dirty="0">
                <a:latin typeface="Times New Roman"/>
                <a:cs typeface="Times New Roman"/>
              </a:rPr>
              <a:t>25400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56333" y="981812"/>
            <a:ext cx="430530" cy="7480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3 Ø</a:t>
            </a:r>
            <a:r>
              <a:rPr sz="1100" spc="-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5 Ø</a:t>
            </a:r>
            <a:r>
              <a:rPr sz="1100" spc="-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42133" y="1222602"/>
            <a:ext cx="800735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3 . </a:t>
            </a:r>
            <a:r>
              <a:rPr sz="1100" spc="-5" dirty="0">
                <a:latin typeface="Times New Roman"/>
                <a:cs typeface="Times New Roman"/>
              </a:rPr>
              <a:t>25400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5 . </a:t>
            </a:r>
            <a:r>
              <a:rPr sz="1100" spc="-5" dirty="0">
                <a:latin typeface="Times New Roman"/>
                <a:cs typeface="Times New Roman"/>
              </a:rPr>
              <a:t>24400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81527" y="1222602"/>
            <a:ext cx="695960" cy="5073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76200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122000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07566" y="1704188"/>
            <a:ext cx="3291204" cy="12312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60960">
              <a:lnSpc>
                <a:spcPct val="100000"/>
              </a:lnSpc>
              <a:spcBef>
                <a:spcPts val="675"/>
              </a:spcBef>
            </a:pPr>
            <a:r>
              <a:rPr sz="1100" dirty="0">
                <a:latin typeface="Times New Roman"/>
                <a:cs typeface="Times New Roman"/>
              </a:rPr>
              <a:t>Syarat </a:t>
            </a:r>
            <a:r>
              <a:rPr sz="1100" spc="-5" dirty="0">
                <a:latin typeface="Times New Roman"/>
                <a:cs typeface="Times New Roman"/>
              </a:rPr>
              <a:t>tulangan geser </a:t>
            </a:r>
            <a:r>
              <a:rPr sz="1100" dirty="0">
                <a:latin typeface="Times New Roman"/>
                <a:cs typeface="Times New Roman"/>
              </a:rPr>
              <a:t>: Ø </a:t>
            </a:r>
            <a:r>
              <a:rPr sz="1100" spc="-5" dirty="0">
                <a:latin typeface="Times New Roman"/>
                <a:cs typeface="Times New Roman"/>
              </a:rPr>
              <a:t>Vc </a:t>
            </a:r>
            <a:r>
              <a:rPr sz="1100" dirty="0">
                <a:latin typeface="Times New Roman"/>
                <a:cs typeface="Times New Roman"/>
              </a:rPr>
              <a:t>&lt; Vu &lt; 3Ø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1379855">
              <a:lnSpc>
                <a:spcPct val="100000"/>
              </a:lnSpc>
              <a:spcBef>
                <a:spcPts val="575"/>
              </a:spcBef>
            </a:pPr>
            <a:r>
              <a:rPr sz="1100" dirty="0">
                <a:latin typeface="Times New Roman"/>
                <a:cs typeface="Times New Roman"/>
              </a:rPr>
              <a:t>: </a:t>
            </a:r>
            <a:r>
              <a:rPr sz="1100" spc="-5" dirty="0">
                <a:latin typeface="Times New Roman"/>
                <a:cs typeface="Times New Roman"/>
              </a:rPr>
              <a:t>25400N </a:t>
            </a:r>
            <a:r>
              <a:rPr sz="1100" dirty="0">
                <a:latin typeface="Times New Roman"/>
                <a:cs typeface="Times New Roman"/>
              </a:rPr>
              <a:t>&lt; </a:t>
            </a:r>
            <a:r>
              <a:rPr sz="1100" spc="-5" dirty="0">
                <a:latin typeface="Times New Roman"/>
                <a:cs typeface="Times New Roman"/>
              </a:rPr>
              <a:t>58262,8 </a:t>
            </a:r>
            <a:r>
              <a:rPr sz="1100" dirty="0">
                <a:latin typeface="Times New Roman"/>
                <a:cs typeface="Times New Roman"/>
              </a:rPr>
              <a:t>N &lt; 76200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 marR="1778000" indent="48260">
              <a:lnSpc>
                <a:spcPct val="143600"/>
              </a:lnSpc>
              <a:tabLst>
                <a:tab pos="551815" algn="l"/>
              </a:tabLst>
            </a:pPr>
            <a:r>
              <a:rPr sz="1100" spc="-5" dirty="0">
                <a:latin typeface="Times New Roman"/>
                <a:cs typeface="Times New Roman"/>
              </a:rPr>
              <a:t>diperlukan tulangan geser  </a:t>
            </a:r>
            <a:r>
              <a:rPr sz="1100" dirty="0">
                <a:latin typeface="Times New Roman"/>
                <a:cs typeface="Times New Roman"/>
              </a:rPr>
              <a:t>Ø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Vs	= Vu - Ø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551815">
              <a:lnSpc>
                <a:spcPct val="100000"/>
              </a:lnSpc>
              <a:spcBef>
                <a:spcPts val="590"/>
              </a:spcBef>
            </a:pPr>
            <a:r>
              <a:rPr sz="1100" dirty="0">
                <a:latin typeface="Times New Roman"/>
                <a:cs typeface="Times New Roman"/>
              </a:rPr>
              <a:t>= 58262,8 – </a:t>
            </a:r>
            <a:r>
              <a:rPr sz="1100" spc="-5" dirty="0">
                <a:latin typeface="Times New Roman"/>
                <a:cs typeface="Times New Roman"/>
              </a:rPr>
              <a:t>25400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Times New Roman"/>
                <a:cs typeface="Times New Roman"/>
              </a:rPr>
              <a:t>32862,8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07566" y="3095370"/>
            <a:ext cx="64452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Vs </a:t>
            </a:r>
            <a:r>
              <a:rPr sz="1100" spc="-5" dirty="0">
                <a:latin typeface="Times New Roman"/>
                <a:cs typeface="Times New Roman"/>
              </a:rPr>
              <a:t>perlu</a:t>
            </a:r>
            <a:r>
              <a:rPr sz="1100" spc="1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300006" y="3210881"/>
            <a:ext cx="238125" cy="0"/>
          </a:xfrm>
          <a:custGeom>
            <a:avLst/>
            <a:gdLst/>
            <a:ahLst/>
            <a:cxnLst/>
            <a:rect l="l" t="t" r="r" b="b"/>
            <a:pathLst>
              <a:path w="238125">
                <a:moveTo>
                  <a:pt x="0" y="0"/>
                </a:moveTo>
                <a:lnTo>
                  <a:pt x="237840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70387" y="3210881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5">
                <a:moveTo>
                  <a:pt x="0" y="0"/>
                </a:moveTo>
                <a:lnTo>
                  <a:pt x="496979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313225" y="3203243"/>
            <a:ext cx="7150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12445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,6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85781" y="2979759"/>
            <a:ext cx="892175" cy="2184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389890" algn="l"/>
              </a:tabLst>
            </a:pPr>
            <a:r>
              <a:rPr sz="1250" i="1" spc="-30" dirty="0">
                <a:latin typeface="Symbol"/>
                <a:cs typeface="Symbol"/>
              </a:rPr>
              <a:t></a:t>
            </a:r>
            <a:r>
              <a:rPr sz="1200" i="1" spc="-30" dirty="0">
                <a:latin typeface="Times New Roman"/>
                <a:cs typeface="Times New Roman"/>
              </a:rPr>
              <a:t>Vs	</a:t>
            </a:r>
            <a:r>
              <a:rPr sz="1200" spc="-15" dirty="0">
                <a:latin typeface="Times New Roman"/>
                <a:cs typeface="Times New Roman"/>
              </a:rPr>
              <a:t>32862,8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54351" y="3095370"/>
            <a:ext cx="143891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9605" algn="l"/>
              </a:tabLst>
            </a:pPr>
            <a:r>
              <a:rPr sz="1100" dirty="0">
                <a:latin typeface="Times New Roman"/>
                <a:cs typeface="Times New Roman"/>
              </a:rPr>
              <a:t>=	= 54771,33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07566" y="3491610"/>
            <a:ext cx="1955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0" dirty="0">
                <a:latin typeface="Times New Roman"/>
                <a:cs typeface="Times New Roman"/>
              </a:rPr>
              <a:t>Av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47061" y="3412972"/>
            <a:ext cx="1911350" cy="519430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100" dirty="0">
                <a:latin typeface="Times New Roman"/>
                <a:cs typeface="Times New Roman"/>
              </a:rPr>
              <a:t>= 2 . ¼ </a:t>
            </a:r>
            <a:r>
              <a:rPr sz="1100" dirty="0">
                <a:latin typeface="Symbol"/>
                <a:cs typeface="Symbol"/>
              </a:rPr>
              <a:t>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(8)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2 . ¼ . </a:t>
            </a:r>
            <a:r>
              <a:rPr sz="1100" spc="-5" dirty="0">
                <a:latin typeface="Times New Roman"/>
                <a:cs typeface="Times New Roman"/>
              </a:rPr>
              <a:t>3,14 </a:t>
            </a:r>
            <a:r>
              <a:rPr sz="1100" dirty="0">
                <a:latin typeface="Times New Roman"/>
                <a:cs typeface="Times New Roman"/>
              </a:rPr>
              <a:t>. 64 = </a:t>
            </a:r>
            <a:r>
              <a:rPr sz="1100" spc="-5" dirty="0">
                <a:latin typeface="Times New Roman"/>
                <a:cs typeface="Times New Roman"/>
              </a:rPr>
              <a:t>100,531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mm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07566" y="4092066"/>
            <a:ext cx="1035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265035" y="4207831"/>
            <a:ext cx="563880" cy="0"/>
          </a:xfrm>
          <a:custGeom>
            <a:avLst/>
            <a:gdLst/>
            <a:ahLst/>
            <a:cxnLst/>
            <a:rect l="l" t="t" r="r" b="b"/>
            <a:pathLst>
              <a:path w="563880">
                <a:moveTo>
                  <a:pt x="0" y="0"/>
                </a:moveTo>
                <a:lnTo>
                  <a:pt x="56338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99583" y="4207831"/>
            <a:ext cx="1022985" cy="0"/>
          </a:xfrm>
          <a:custGeom>
            <a:avLst/>
            <a:gdLst/>
            <a:ahLst/>
            <a:cxnLst/>
            <a:rect l="l" t="t" r="r" b="b"/>
            <a:pathLst>
              <a:path w="1022985">
                <a:moveTo>
                  <a:pt x="0" y="0"/>
                </a:moveTo>
                <a:lnTo>
                  <a:pt x="1022507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147061" y="3952594"/>
            <a:ext cx="2719070" cy="45593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1650" baseline="-37878" dirty="0">
                <a:latin typeface="Times New Roman"/>
                <a:cs typeface="Times New Roman"/>
              </a:rPr>
              <a:t>=</a:t>
            </a:r>
            <a:r>
              <a:rPr sz="1650" spc="7" baseline="-37878" dirty="0">
                <a:latin typeface="Times New Roman"/>
                <a:cs typeface="Times New Roman"/>
              </a:rPr>
              <a:t> </a:t>
            </a:r>
            <a:r>
              <a:rPr sz="1200" spc="50" dirty="0">
                <a:latin typeface="Times New Roman"/>
                <a:cs typeface="Times New Roman"/>
              </a:rPr>
              <a:t>Av.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fy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d</a:t>
            </a:r>
            <a:r>
              <a:rPr sz="1200" spc="114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60" baseline="-34722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100,531.240.254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202" baseline="-34722" dirty="0">
                <a:latin typeface="Times New Roman"/>
                <a:cs typeface="Times New Roman"/>
              </a:rPr>
              <a:t> </a:t>
            </a:r>
            <a:r>
              <a:rPr sz="1800" spc="-44" baseline="-34722" dirty="0">
                <a:latin typeface="Times New Roman"/>
                <a:cs typeface="Times New Roman"/>
              </a:rPr>
              <a:t>111,89</a:t>
            </a:r>
            <a:r>
              <a:rPr sz="1800" spc="247" baseline="-34722" dirty="0">
                <a:latin typeface="Times New Roman"/>
                <a:cs typeface="Times New Roman"/>
              </a:rPr>
              <a:t> </a:t>
            </a:r>
            <a:r>
              <a:rPr sz="1650" spc="-15" baseline="-37878" dirty="0">
                <a:latin typeface="Times New Roman"/>
                <a:cs typeface="Times New Roman"/>
              </a:rPr>
              <a:t>mm</a:t>
            </a:r>
            <a:endParaRPr sz="1650" baseline="-37878">
              <a:latin typeface="Times New Roman"/>
              <a:cs typeface="Times New Roman"/>
            </a:endParaRPr>
          </a:p>
          <a:p>
            <a:pPr marL="143510">
              <a:lnSpc>
                <a:spcPct val="100000"/>
              </a:lnSpc>
              <a:spcBef>
                <a:spcPts val="254"/>
              </a:spcBef>
              <a:tabLst>
                <a:tab pos="1088390" algn="l"/>
              </a:tabLst>
            </a:pPr>
            <a:r>
              <a:rPr sz="1200" spc="-30" dirty="0">
                <a:latin typeface="Times New Roman"/>
                <a:cs typeface="Times New Roman"/>
              </a:rPr>
              <a:t>Vs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perlu	</a:t>
            </a:r>
            <a:r>
              <a:rPr sz="1200" spc="-25" dirty="0">
                <a:latin typeface="Times New Roman"/>
                <a:cs typeface="Times New Roman"/>
              </a:rPr>
              <a:t>54771,33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07566" y="4593462"/>
            <a:ext cx="37719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S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max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661309" y="4708760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37" y="0"/>
                </a:lnTo>
              </a:path>
            </a:pathLst>
          </a:custGeom>
          <a:ln w="64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735170" y="4700812"/>
            <a:ext cx="10096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47061" y="4581557"/>
            <a:ext cx="1990089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d/2 = </a:t>
            </a:r>
            <a:r>
              <a:rPr sz="1800" spc="-7" baseline="34722" dirty="0">
                <a:latin typeface="Times New Roman"/>
                <a:cs typeface="Times New Roman"/>
              </a:rPr>
              <a:t>254 </a:t>
            </a:r>
            <a:r>
              <a:rPr sz="1100" dirty="0">
                <a:latin typeface="Times New Roman"/>
                <a:cs typeface="Times New Roman"/>
              </a:rPr>
              <a:t>= 127 </a:t>
            </a:r>
            <a:r>
              <a:rPr sz="1100" spc="-5" dirty="0">
                <a:latin typeface="Times New Roman"/>
                <a:cs typeface="Times New Roman"/>
              </a:rPr>
              <a:t>mm </a:t>
            </a:r>
            <a:r>
              <a:rPr sz="1100" dirty="0">
                <a:latin typeface="Times New Roman"/>
                <a:cs typeface="Times New Roman"/>
              </a:rPr>
              <a:t>~ 150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56333" y="4953380"/>
            <a:ext cx="308165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Jadi </a:t>
            </a:r>
            <a:r>
              <a:rPr sz="1100" spc="-5" dirty="0">
                <a:latin typeface="Times New Roman"/>
                <a:cs typeface="Times New Roman"/>
              </a:rPr>
              <a:t>dipakai sengkang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b="1" dirty="0">
                <a:latin typeface="Times New Roman"/>
                <a:cs typeface="Times New Roman"/>
              </a:rPr>
              <a:t>Ø 8 – </a:t>
            </a:r>
            <a:r>
              <a:rPr sz="1100" b="1" spc="-5" dirty="0">
                <a:latin typeface="Times New Roman"/>
                <a:cs typeface="Times New Roman"/>
              </a:rPr>
              <a:t>150</a:t>
            </a:r>
            <a:r>
              <a:rPr sz="1100" b="1" spc="1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27733" y="5808344"/>
            <a:ext cx="19532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Tabel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7.1.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Penulangan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Balok</a:t>
            </a:r>
            <a:r>
              <a:rPr sz="1000" b="1" spc="-35" dirty="0">
                <a:solidFill>
                  <a:srgbClr val="4F81BC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Portal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0814" y="1083944"/>
            <a:ext cx="5038725" cy="59150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59635" y="1930399"/>
            <a:ext cx="3600450" cy="30575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27733" y="1346961"/>
            <a:ext cx="20008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Tabel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7.2.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Penulangan Kolom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Portal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6438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R="1517650" algn="ctr">
              <a:lnSpc>
                <a:spcPct val="100000"/>
              </a:lnSpc>
              <a:spcBef>
                <a:spcPts val="5"/>
              </a:spcBef>
            </a:pP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Tabel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7.3.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Penulangan Ring</a:t>
            </a:r>
            <a:r>
              <a:rPr sz="1000" b="1" spc="-15" dirty="0">
                <a:solidFill>
                  <a:srgbClr val="4F81BC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Balk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40180" y="1351914"/>
            <a:ext cx="5036820" cy="29533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27733" y="5698616"/>
            <a:ext cx="15398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Tabel </a:t>
            </a:r>
            <a:r>
              <a:rPr sz="1000" b="1" dirty="0">
                <a:solidFill>
                  <a:srgbClr val="4F81BC"/>
                </a:solidFill>
                <a:latin typeface="Times New Roman"/>
                <a:cs typeface="Times New Roman"/>
              </a:rPr>
              <a:t>7.4.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Penulangan</a:t>
            </a:r>
            <a:r>
              <a:rPr sz="1000" b="1" spc="-15" dirty="0">
                <a:solidFill>
                  <a:srgbClr val="4F81BC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4F81BC"/>
                </a:solidFill>
                <a:latin typeface="Times New Roman"/>
                <a:cs typeface="Times New Roman"/>
              </a:rPr>
              <a:t>Sloof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40814" y="5868034"/>
            <a:ext cx="5038725" cy="2876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300888" y="4006386"/>
            <a:ext cx="1390650" cy="1393825"/>
          </a:xfrm>
          <a:custGeom>
            <a:avLst/>
            <a:gdLst/>
            <a:ahLst/>
            <a:cxnLst/>
            <a:rect l="l" t="t" r="r" b="b"/>
            <a:pathLst>
              <a:path w="1390650" h="1393825">
                <a:moveTo>
                  <a:pt x="0" y="1393596"/>
                </a:moveTo>
                <a:lnTo>
                  <a:pt x="1390156" y="1393596"/>
                </a:lnTo>
                <a:lnTo>
                  <a:pt x="1390156" y="0"/>
                </a:lnTo>
                <a:lnTo>
                  <a:pt x="0" y="0"/>
                </a:lnTo>
                <a:lnTo>
                  <a:pt x="0" y="13935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12535" y="4619624"/>
            <a:ext cx="167005" cy="167640"/>
          </a:xfrm>
          <a:custGeom>
            <a:avLst/>
            <a:gdLst/>
            <a:ahLst/>
            <a:cxnLst/>
            <a:rect l="l" t="t" r="r" b="b"/>
            <a:pathLst>
              <a:path w="167004" h="167639">
                <a:moveTo>
                  <a:pt x="0" y="167117"/>
                </a:moveTo>
                <a:lnTo>
                  <a:pt x="166861" y="167117"/>
                </a:lnTo>
                <a:lnTo>
                  <a:pt x="166861" y="0"/>
                </a:lnTo>
                <a:lnTo>
                  <a:pt x="0" y="0"/>
                </a:lnTo>
                <a:lnTo>
                  <a:pt x="0" y="16711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87754" y="4619626"/>
            <a:ext cx="0" cy="48895"/>
          </a:xfrm>
          <a:custGeom>
            <a:avLst/>
            <a:gdLst/>
            <a:ahLst/>
            <a:cxnLst/>
            <a:rect l="l" t="t" r="r" b="b"/>
            <a:pathLst>
              <a:path h="48895">
                <a:moveTo>
                  <a:pt x="0" y="0"/>
                </a:moveTo>
                <a:lnTo>
                  <a:pt x="0" y="4887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87787" y="4737860"/>
            <a:ext cx="0" cy="49530"/>
          </a:xfrm>
          <a:custGeom>
            <a:avLst/>
            <a:gdLst/>
            <a:ahLst/>
            <a:cxnLst/>
            <a:rect l="l" t="t" r="r" b="b"/>
            <a:pathLst>
              <a:path h="49529">
                <a:moveTo>
                  <a:pt x="0" y="0"/>
                </a:moveTo>
                <a:lnTo>
                  <a:pt x="0" y="4894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60051" y="4591751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55533" y="557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659680" y="4629243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0,30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760051" y="4758868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0" y="0"/>
                </a:moveTo>
                <a:lnTo>
                  <a:pt x="55533" y="557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12535" y="4619626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12535" y="478674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12535" y="4845530"/>
            <a:ext cx="167005" cy="0"/>
          </a:xfrm>
          <a:custGeom>
            <a:avLst/>
            <a:gdLst/>
            <a:ahLst/>
            <a:cxnLst/>
            <a:rect l="l" t="t" r="r" b="b"/>
            <a:pathLst>
              <a:path w="167004">
                <a:moveTo>
                  <a:pt x="0" y="0"/>
                </a:moveTo>
                <a:lnTo>
                  <a:pt x="16685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84704" y="4817655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55660" y="0"/>
                </a:moveTo>
                <a:lnTo>
                  <a:pt x="0" y="557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867826" y="4818024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0,30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051570" y="4817655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0" y="55748"/>
                </a:moveTo>
                <a:lnTo>
                  <a:pt x="555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912535" y="478674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79393" y="478674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079393" y="4845530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12535" y="4619626"/>
            <a:ext cx="167005" cy="0"/>
          </a:xfrm>
          <a:custGeom>
            <a:avLst/>
            <a:gdLst/>
            <a:ahLst/>
            <a:cxnLst/>
            <a:rect l="l" t="t" r="r" b="b"/>
            <a:pathLst>
              <a:path w="167004">
                <a:moveTo>
                  <a:pt x="0" y="0"/>
                </a:moveTo>
                <a:lnTo>
                  <a:pt x="1668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912447" y="4619538"/>
            <a:ext cx="167005" cy="167640"/>
          </a:xfrm>
          <a:custGeom>
            <a:avLst/>
            <a:gdLst/>
            <a:ahLst/>
            <a:cxnLst/>
            <a:rect l="l" t="t" r="r" b="b"/>
            <a:pathLst>
              <a:path w="167004" h="167639">
                <a:moveTo>
                  <a:pt x="0" y="0"/>
                </a:moveTo>
                <a:lnTo>
                  <a:pt x="0" y="167115"/>
                </a:lnTo>
                <a:lnTo>
                  <a:pt x="166858" y="16711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12535" y="4619626"/>
            <a:ext cx="167005" cy="167640"/>
          </a:xfrm>
          <a:custGeom>
            <a:avLst/>
            <a:gdLst/>
            <a:ahLst/>
            <a:cxnLst/>
            <a:rect l="l" t="t" r="r" b="b"/>
            <a:pathLst>
              <a:path w="167004" h="167639">
                <a:moveTo>
                  <a:pt x="0" y="0"/>
                </a:moveTo>
                <a:lnTo>
                  <a:pt x="0" y="167115"/>
                </a:lnTo>
                <a:lnTo>
                  <a:pt x="166858" y="1671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912447" y="4619538"/>
            <a:ext cx="167005" cy="167640"/>
          </a:xfrm>
          <a:custGeom>
            <a:avLst/>
            <a:gdLst/>
            <a:ahLst/>
            <a:cxnLst/>
            <a:rect l="l" t="t" r="r" b="b"/>
            <a:pathLst>
              <a:path w="167004" h="167639">
                <a:moveTo>
                  <a:pt x="166858" y="0"/>
                </a:moveTo>
                <a:lnTo>
                  <a:pt x="0" y="0"/>
                </a:lnTo>
                <a:lnTo>
                  <a:pt x="166858" y="167115"/>
                </a:lnTo>
                <a:lnTo>
                  <a:pt x="1668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912535" y="4619626"/>
            <a:ext cx="167005" cy="167640"/>
          </a:xfrm>
          <a:custGeom>
            <a:avLst/>
            <a:gdLst/>
            <a:ahLst/>
            <a:cxnLst/>
            <a:rect l="l" t="t" r="r" b="b"/>
            <a:pathLst>
              <a:path w="167004" h="167639">
                <a:moveTo>
                  <a:pt x="0" y="0"/>
                </a:moveTo>
                <a:lnTo>
                  <a:pt x="166858" y="0"/>
                </a:lnTo>
                <a:lnTo>
                  <a:pt x="166858" y="167115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912535" y="4786741"/>
            <a:ext cx="167005" cy="0"/>
          </a:xfrm>
          <a:custGeom>
            <a:avLst/>
            <a:gdLst/>
            <a:ahLst/>
            <a:cxnLst/>
            <a:rect l="l" t="t" r="r" b="b"/>
            <a:pathLst>
              <a:path w="167004">
                <a:moveTo>
                  <a:pt x="0" y="0"/>
                </a:moveTo>
                <a:lnTo>
                  <a:pt x="166861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300888" y="5601051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5">
                <a:moveTo>
                  <a:pt x="0" y="0"/>
                </a:moveTo>
                <a:lnTo>
                  <a:pt x="58209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108939" y="5601051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5">
                <a:moveTo>
                  <a:pt x="58210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273057" y="5573177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55660" y="0"/>
                </a:moveTo>
                <a:lnTo>
                  <a:pt x="0" y="557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868353" y="5527174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2,00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663204" y="5573177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79" h="55879">
                <a:moveTo>
                  <a:pt x="0" y="55748"/>
                </a:moveTo>
                <a:lnTo>
                  <a:pt x="555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300888" y="5399982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691045" y="5399982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91045" y="560105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047099" y="4006381"/>
            <a:ext cx="0" cy="662305"/>
          </a:xfrm>
          <a:custGeom>
            <a:avLst/>
            <a:gdLst/>
            <a:ahLst/>
            <a:cxnLst/>
            <a:rect l="l" t="t" r="r" b="b"/>
            <a:pathLst>
              <a:path h="662304">
                <a:moveTo>
                  <a:pt x="0" y="0"/>
                </a:moveTo>
                <a:lnTo>
                  <a:pt x="0" y="66212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47132" y="4737860"/>
            <a:ext cx="0" cy="662305"/>
          </a:xfrm>
          <a:custGeom>
            <a:avLst/>
            <a:gdLst/>
            <a:ahLst/>
            <a:cxnLst/>
            <a:rect l="l" t="t" r="r" b="b"/>
            <a:pathLst>
              <a:path h="662304">
                <a:moveTo>
                  <a:pt x="0" y="0"/>
                </a:moveTo>
                <a:lnTo>
                  <a:pt x="0" y="6621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019269" y="3978500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80" h="55879">
                <a:moveTo>
                  <a:pt x="55665" y="5576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19557" y="4629243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2,00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3019269" y="5372108"/>
            <a:ext cx="55880" cy="55880"/>
          </a:xfrm>
          <a:custGeom>
            <a:avLst/>
            <a:gdLst/>
            <a:ahLst/>
            <a:cxnLst/>
            <a:rect l="l" t="t" r="r" b="b"/>
            <a:pathLst>
              <a:path w="55880" h="55879">
                <a:moveTo>
                  <a:pt x="0" y="0"/>
                </a:moveTo>
                <a:lnTo>
                  <a:pt x="55665" y="557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300888" y="4006381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300888" y="5399982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967039" y="2391301"/>
            <a:ext cx="0" cy="222250"/>
          </a:xfrm>
          <a:custGeom>
            <a:avLst/>
            <a:gdLst/>
            <a:ahLst/>
            <a:cxnLst/>
            <a:rect l="l" t="t" r="r" b="b"/>
            <a:pathLst>
              <a:path h="222250">
                <a:moveTo>
                  <a:pt x="0" y="22193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050526" y="3013133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120179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050526" y="3632191"/>
            <a:ext cx="612140" cy="27940"/>
          </a:xfrm>
          <a:custGeom>
            <a:avLst/>
            <a:gdLst/>
            <a:ahLst/>
            <a:cxnLst/>
            <a:rect l="l" t="t" r="r" b="b"/>
            <a:pathLst>
              <a:path w="612139" h="27939">
                <a:moveTo>
                  <a:pt x="612039" y="2787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71491" y="3799567"/>
            <a:ext cx="1391285" cy="0"/>
          </a:xfrm>
          <a:custGeom>
            <a:avLst/>
            <a:gdLst/>
            <a:ahLst/>
            <a:cxnLst/>
            <a:rect l="l" t="t" r="r" b="b"/>
            <a:pathLst>
              <a:path w="1391285">
                <a:moveTo>
                  <a:pt x="0" y="0"/>
                </a:moveTo>
                <a:lnTo>
                  <a:pt x="13910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238121" y="3855319"/>
            <a:ext cx="1457960" cy="0"/>
          </a:xfrm>
          <a:custGeom>
            <a:avLst/>
            <a:gdLst/>
            <a:ahLst/>
            <a:cxnLst/>
            <a:rect l="l" t="t" r="r" b="b"/>
            <a:pathLst>
              <a:path w="1457960">
                <a:moveTo>
                  <a:pt x="145782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727383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806788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886327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965867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045274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124811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204354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283760" y="3013133"/>
            <a:ext cx="0" cy="646430"/>
          </a:xfrm>
          <a:custGeom>
            <a:avLst/>
            <a:gdLst/>
            <a:ahLst/>
            <a:cxnLst/>
            <a:rect l="l" t="t" r="r" b="b"/>
            <a:pathLst>
              <a:path h="646429">
                <a:moveTo>
                  <a:pt x="0" y="64640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363297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363297" y="3013133"/>
            <a:ext cx="0" cy="643255"/>
          </a:xfrm>
          <a:custGeom>
            <a:avLst/>
            <a:gdLst/>
            <a:ahLst/>
            <a:cxnLst/>
            <a:rect l="l" t="t" r="r" b="b"/>
            <a:pathLst>
              <a:path h="643254">
                <a:moveTo>
                  <a:pt x="0" y="64283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442840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442840" y="3013133"/>
            <a:ext cx="0" cy="639445"/>
          </a:xfrm>
          <a:custGeom>
            <a:avLst/>
            <a:gdLst/>
            <a:ahLst/>
            <a:cxnLst/>
            <a:rect l="l" t="t" r="r" b="b"/>
            <a:pathLst>
              <a:path h="639445">
                <a:moveTo>
                  <a:pt x="0" y="6391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522245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522245" y="3013133"/>
            <a:ext cx="0" cy="635635"/>
          </a:xfrm>
          <a:custGeom>
            <a:avLst/>
            <a:gdLst/>
            <a:ahLst/>
            <a:cxnLst/>
            <a:rect l="l" t="t" r="r" b="b"/>
            <a:pathLst>
              <a:path h="635635">
                <a:moveTo>
                  <a:pt x="0" y="63556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601787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601787" y="3013133"/>
            <a:ext cx="0" cy="632460"/>
          </a:xfrm>
          <a:custGeom>
            <a:avLst/>
            <a:gdLst/>
            <a:ahLst/>
            <a:cxnLst/>
            <a:rect l="l" t="t" r="r" b="b"/>
            <a:pathLst>
              <a:path h="632460">
                <a:moveTo>
                  <a:pt x="0" y="63200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681326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681326" y="3013133"/>
            <a:ext cx="0" cy="628650"/>
          </a:xfrm>
          <a:custGeom>
            <a:avLst/>
            <a:gdLst/>
            <a:ahLst/>
            <a:cxnLst/>
            <a:rect l="l" t="t" r="r" b="b"/>
            <a:pathLst>
              <a:path h="628650">
                <a:moveTo>
                  <a:pt x="0" y="62830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760731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760731" y="3013133"/>
            <a:ext cx="0" cy="624840"/>
          </a:xfrm>
          <a:custGeom>
            <a:avLst/>
            <a:gdLst/>
            <a:ahLst/>
            <a:cxnLst/>
            <a:rect l="l" t="t" r="r" b="b"/>
            <a:pathLst>
              <a:path h="624839">
                <a:moveTo>
                  <a:pt x="0" y="62473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40273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40273" y="3013133"/>
            <a:ext cx="0" cy="621665"/>
          </a:xfrm>
          <a:custGeom>
            <a:avLst/>
            <a:gdLst/>
            <a:ahLst/>
            <a:cxnLst/>
            <a:rect l="l" t="t" r="r" b="b"/>
            <a:pathLst>
              <a:path h="621664">
                <a:moveTo>
                  <a:pt x="0" y="62103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919817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999224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078754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078754" y="3013133"/>
            <a:ext cx="0" cy="620395"/>
          </a:xfrm>
          <a:custGeom>
            <a:avLst/>
            <a:gdLst/>
            <a:ahLst/>
            <a:cxnLst/>
            <a:rect l="l" t="t" r="r" b="b"/>
            <a:pathLst>
              <a:path h="620395">
                <a:moveTo>
                  <a:pt x="0" y="620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158301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158301" y="3013133"/>
            <a:ext cx="0" cy="624205"/>
          </a:xfrm>
          <a:custGeom>
            <a:avLst/>
            <a:gdLst/>
            <a:ahLst/>
            <a:cxnLst/>
            <a:rect l="l" t="t" r="r" b="b"/>
            <a:pathLst>
              <a:path h="624204">
                <a:moveTo>
                  <a:pt x="0" y="62407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237708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237708" y="3013133"/>
            <a:ext cx="0" cy="628015"/>
          </a:xfrm>
          <a:custGeom>
            <a:avLst/>
            <a:gdLst/>
            <a:ahLst/>
            <a:cxnLst/>
            <a:rect l="l" t="t" r="r" b="b"/>
            <a:pathLst>
              <a:path h="628014">
                <a:moveTo>
                  <a:pt x="0" y="62764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317238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317238" y="3013133"/>
            <a:ext cx="0" cy="631825"/>
          </a:xfrm>
          <a:custGeom>
            <a:avLst/>
            <a:gdLst/>
            <a:ahLst/>
            <a:cxnLst/>
            <a:rect l="l" t="t" r="r" b="b"/>
            <a:pathLst>
              <a:path h="631825">
                <a:moveTo>
                  <a:pt x="0" y="63120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396786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396786" y="3013133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90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476193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476193" y="3013133"/>
            <a:ext cx="0" cy="638810"/>
          </a:xfrm>
          <a:custGeom>
            <a:avLst/>
            <a:gdLst/>
            <a:ahLst/>
            <a:cxnLst/>
            <a:rect l="l" t="t" r="r" b="b"/>
            <a:pathLst>
              <a:path h="638810">
                <a:moveTo>
                  <a:pt x="0" y="63847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555723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555723" y="3013133"/>
            <a:ext cx="0" cy="642620"/>
          </a:xfrm>
          <a:custGeom>
            <a:avLst/>
            <a:gdLst/>
            <a:ahLst/>
            <a:cxnLst/>
            <a:rect l="l" t="t" r="r" b="b"/>
            <a:pathLst>
              <a:path h="642620">
                <a:moveTo>
                  <a:pt x="0" y="64217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635270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635270" y="3013133"/>
            <a:ext cx="0" cy="645795"/>
          </a:xfrm>
          <a:custGeom>
            <a:avLst/>
            <a:gdLst/>
            <a:ahLst/>
            <a:cxnLst/>
            <a:rect l="l" t="t" r="r" b="b"/>
            <a:pathLst>
              <a:path h="645795">
                <a:moveTo>
                  <a:pt x="0" y="64574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714677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794224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873754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953161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032691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112239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191645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753896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833301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912843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992380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071787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151329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230866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310271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310271" y="3013133"/>
            <a:ext cx="0" cy="645795"/>
          </a:xfrm>
          <a:custGeom>
            <a:avLst/>
            <a:gdLst/>
            <a:ahLst/>
            <a:cxnLst/>
            <a:rect l="l" t="t" r="r" b="b"/>
            <a:pathLst>
              <a:path h="645795">
                <a:moveTo>
                  <a:pt x="0" y="64521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389814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389814" y="3013133"/>
            <a:ext cx="0" cy="641985"/>
          </a:xfrm>
          <a:custGeom>
            <a:avLst/>
            <a:gdLst/>
            <a:ahLst/>
            <a:cxnLst/>
            <a:rect l="l" t="t" r="r" b="b"/>
            <a:pathLst>
              <a:path h="641985">
                <a:moveTo>
                  <a:pt x="0" y="64164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3469352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469352" y="3013133"/>
            <a:ext cx="0" cy="638175"/>
          </a:xfrm>
          <a:custGeom>
            <a:avLst/>
            <a:gdLst/>
            <a:ahLst/>
            <a:cxnLst/>
            <a:rect l="l" t="t" r="r" b="b"/>
            <a:pathLst>
              <a:path h="638175">
                <a:moveTo>
                  <a:pt x="0" y="63794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548758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548758" y="3013133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3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628300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628300" y="3013133"/>
            <a:ext cx="0" cy="631190"/>
          </a:xfrm>
          <a:custGeom>
            <a:avLst/>
            <a:gdLst/>
            <a:ahLst/>
            <a:cxnLst/>
            <a:rect l="l" t="t" r="r" b="b"/>
            <a:pathLst>
              <a:path h="631189">
                <a:moveTo>
                  <a:pt x="0" y="63068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707837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707837" y="3013133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11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787244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787244" y="3013133"/>
            <a:ext cx="0" cy="623570"/>
          </a:xfrm>
          <a:custGeom>
            <a:avLst/>
            <a:gdLst/>
            <a:ahLst/>
            <a:cxnLst/>
            <a:rect l="l" t="t" r="r" b="b"/>
            <a:pathLst>
              <a:path h="623570">
                <a:moveTo>
                  <a:pt x="0" y="62354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866786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866786" y="3013133"/>
            <a:ext cx="0" cy="620395"/>
          </a:xfrm>
          <a:custGeom>
            <a:avLst/>
            <a:gdLst/>
            <a:ahLst/>
            <a:cxnLst/>
            <a:rect l="l" t="t" r="r" b="b"/>
            <a:pathLst>
              <a:path h="620395">
                <a:moveTo>
                  <a:pt x="0" y="61985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946321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025728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105276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105276" y="3013133"/>
            <a:ext cx="0" cy="621665"/>
          </a:xfrm>
          <a:custGeom>
            <a:avLst/>
            <a:gdLst/>
            <a:ahLst/>
            <a:cxnLst/>
            <a:rect l="l" t="t" r="r" b="b"/>
            <a:pathLst>
              <a:path h="621664">
                <a:moveTo>
                  <a:pt x="0" y="62156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184805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184805" y="3013133"/>
            <a:ext cx="0" cy="625475"/>
          </a:xfrm>
          <a:custGeom>
            <a:avLst/>
            <a:gdLst/>
            <a:ahLst/>
            <a:cxnLst/>
            <a:rect l="l" t="t" r="r" b="b"/>
            <a:pathLst>
              <a:path h="625475">
                <a:moveTo>
                  <a:pt x="0" y="62526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264212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264212" y="3013133"/>
            <a:ext cx="0" cy="629285"/>
          </a:xfrm>
          <a:custGeom>
            <a:avLst/>
            <a:gdLst/>
            <a:ahLst/>
            <a:cxnLst/>
            <a:rect l="l" t="t" r="r" b="b"/>
            <a:pathLst>
              <a:path h="629285">
                <a:moveTo>
                  <a:pt x="0" y="62883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343760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343760" y="3013133"/>
            <a:ext cx="0" cy="633095"/>
          </a:xfrm>
          <a:custGeom>
            <a:avLst/>
            <a:gdLst/>
            <a:ahLst/>
            <a:cxnLst/>
            <a:rect l="l" t="t" r="r" b="b"/>
            <a:pathLst>
              <a:path h="633095">
                <a:moveTo>
                  <a:pt x="0" y="6325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423290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423290" y="3013133"/>
            <a:ext cx="0" cy="636270"/>
          </a:xfrm>
          <a:custGeom>
            <a:avLst/>
            <a:gdLst/>
            <a:ahLst/>
            <a:cxnLst/>
            <a:rect l="l" t="t" r="r" b="b"/>
            <a:pathLst>
              <a:path h="636270">
                <a:moveTo>
                  <a:pt x="0" y="63609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502697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502697" y="3013133"/>
            <a:ext cx="0" cy="640080"/>
          </a:xfrm>
          <a:custGeom>
            <a:avLst/>
            <a:gdLst/>
            <a:ahLst/>
            <a:cxnLst/>
            <a:rect l="l" t="t" r="r" b="b"/>
            <a:pathLst>
              <a:path h="640079">
                <a:moveTo>
                  <a:pt x="0" y="63966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582244" y="3799567"/>
            <a:ext cx="0" cy="55880"/>
          </a:xfrm>
          <a:custGeom>
            <a:avLst/>
            <a:gdLst/>
            <a:ahLst/>
            <a:cxnLst/>
            <a:rect l="l" t="t" r="r" b="b"/>
            <a:pathLst>
              <a:path h="55879">
                <a:moveTo>
                  <a:pt x="0" y="5575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582244" y="3013133"/>
            <a:ext cx="0" cy="643890"/>
          </a:xfrm>
          <a:custGeom>
            <a:avLst/>
            <a:gdLst/>
            <a:ahLst/>
            <a:cxnLst/>
            <a:rect l="l" t="t" r="r" b="b"/>
            <a:pathLst>
              <a:path h="643889">
                <a:moveTo>
                  <a:pt x="0" y="64336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662207" y="3013134"/>
            <a:ext cx="0" cy="842644"/>
          </a:xfrm>
          <a:custGeom>
            <a:avLst/>
            <a:gdLst/>
            <a:ahLst/>
            <a:cxnLst/>
            <a:rect l="l" t="t" r="r" b="b"/>
            <a:pathLst>
              <a:path h="842645">
                <a:moveTo>
                  <a:pt x="0" y="0"/>
                </a:moveTo>
                <a:lnTo>
                  <a:pt x="0" y="84218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741181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820729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900135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979683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059213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138620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218167" y="3013133"/>
            <a:ext cx="0" cy="173355"/>
          </a:xfrm>
          <a:custGeom>
            <a:avLst/>
            <a:gdLst/>
            <a:ahLst/>
            <a:cxnLst/>
            <a:rect l="l" t="t" r="r" b="b"/>
            <a:pathLst>
              <a:path h="173355">
                <a:moveTo>
                  <a:pt x="0" y="1729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050526" y="2962934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120179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050526" y="2974032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120179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3926271" y="2613236"/>
            <a:ext cx="81915" cy="0"/>
          </a:xfrm>
          <a:custGeom>
            <a:avLst/>
            <a:gdLst/>
            <a:ahLst/>
            <a:cxnLst/>
            <a:rect l="l" t="t" r="r" b="b"/>
            <a:pathLst>
              <a:path w="81914">
                <a:moveTo>
                  <a:pt x="0" y="0"/>
                </a:moveTo>
                <a:lnTo>
                  <a:pt x="81519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3926183" y="2613165"/>
            <a:ext cx="81915" cy="71120"/>
          </a:xfrm>
          <a:custGeom>
            <a:avLst/>
            <a:gdLst/>
            <a:ahLst/>
            <a:cxnLst/>
            <a:rect l="l" t="t" r="r" b="b"/>
            <a:pathLst>
              <a:path w="81914" h="71119">
                <a:moveTo>
                  <a:pt x="81517" y="0"/>
                </a:moveTo>
                <a:lnTo>
                  <a:pt x="0" y="0"/>
                </a:lnTo>
                <a:lnTo>
                  <a:pt x="40767" y="70801"/>
                </a:lnTo>
                <a:lnTo>
                  <a:pt x="815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3926271" y="2613236"/>
            <a:ext cx="81915" cy="71120"/>
          </a:xfrm>
          <a:custGeom>
            <a:avLst/>
            <a:gdLst/>
            <a:ahLst/>
            <a:cxnLst/>
            <a:rect l="l" t="t" r="r" b="b"/>
            <a:pathLst>
              <a:path w="81914" h="71119">
                <a:moveTo>
                  <a:pt x="0" y="0"/>
                </a:moveTo>
                <a:lnTo>
                  <a:pt x="81517" y="0"/>
                </a:lnTo>
                <a:lnTo>
                  <a:pt x="40767" y="70819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118765" y="2818982"/>
            <a:ext cx="52705" cy="14604"/>
          </a:xfrm>
          <a:custGeom>
            <a:avLst/>
            <a:gdLst/>
            <a:ahLst/>
            <a:cxnLst/>
            <a:rect l="l" t="t" r="r" b="b"/>
            <a:pathLst>
              <a:path w="52704" h="14605">
                <a:moveTo>
                  <a:pt x="52498" y="0"/>
                </a:moveTo>
                <a:lnTo>
                  <a:pt x="0" y="14133"/>
                </a:lnTo>
                <a:lnTo>
                  <a:pt x="48681" y="14133"/>
                </a:lnTo>
                <a:lnTo>
                  <a:pt x="5249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118853" y="2819070"/>
            <a:ext cx="52705" cy="14604"/>
          </a:xfrm>
          <a:custGeom>
            <a:avLst/>
            <a:gdLst/>
            <a:ahLst/>
            <a:cxnLst/>
            <a:rect l="l" t="t" r="r" b="b"/>
            <a:pathLst>
              <a:path w="52704" h="14605">
                <a:moveTo>
                  <a:pt x="52498" y="0"/>
                </a:moveTo>
                <a:lnTo>
                  <a:pt x="0" y="14133"/>
                </a:lnTo>
                <a:lnTo>
                  <a:pt x="48681" y="14133"/>
                </a:lnTo>
                <a:lnTo>
                  <a:pt x="52498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118765" y="2833116"/>
            <a:ext cx="48895" cy="38735"/>
          </a:xfrm>
          <a:custGeom>
            <a:avLst/>
            <a:gdLst/>
            <a:ahLst/>
            <a:cxnLst/>
            <a:rect l="l" t="t" r="r" b="b"/>
            <a:pathLst>
              <a:path w="48895" h="38735">
                <a:moveTo>
                  <a:pt x="48681" y="0"/>
                </a:moveTo>
                <a:lnTo>
                  <a:pt x="0" y="0"/>
                </a:lnTo>
                <a:lnTo>
                  <a:pt x="38516" y="38442"/>
                </a:lnTo>
                <a:lnTo>
                  <a:pt x="4868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118853" y="2833204"/>
            <a:ext cx="48895" cy="38735"/>
          </a:xfrm>
          <a:custGeom>
            <a:avLst/>
            <a:gdLst/>
            <a:ahLst/>
            <a:cxnLst/>
            <a:rect l="l" t="t" r="r" b="b"/>
            <a:pathLst>
              <a:path w="48895" h="38735">
                <a:moveTo>
                  <a:pt x="0" y="0"/>
                </a:moveTo>
                <a:lnTo>
                  <a:pt x="48681" y="0"/>
                </a:lnTo>
                <a:lnTo>
                  <a:pt x="38516" y="3844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 txBox="1"/>
          <p:nvPr/>
        </p:nvSpPr>
        <p:spPr>
          <a:xfrm>
            <a:off x="3661810" y="2667265"/>
            <a:ext cx="168275" cy="1492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00" spc="5" dirty="0">
                <a:latin typeface="Times New Roman"/>
                <a:cs typeface="Times New Roman"/>
              </a:rPr>
              <a:t>Mu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50" name="object 150"/>
          <p:cNvSpPr/>
          <p:nvPr/>
        </p:nvSpPr>
        <p:spPr>
          <a:xfrm>
            <a:off x="3926271" y="2613236"/>
            <a:ext cx="81915" cy="71120"/>
          </a:xfrm>
          <a:custGeom>
            <a:avLst/>
            <a:gdLst/>
            <a:ahLst/>
            <a:cxnLst/>
            <a:rect l="l" t="t" r="r" b="b"/>
            <a:pathLst>
              <a:path w="81914" h="71119">
                <a:moveTo>
                  <a:pt x="40767" y="70819"/>
                </a:moveTo>
                <a:lnTo>
                  <a:pt x="81517" y="0"/>
                </a:lnTo>
                <a:lnTo>
                  <a:pt x="0" y="0"/>
                </a:lnTo>
                <a:lnTo>
                  <a:pt x="40767" y="7081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118853" y="2819070"/>
            <a:ext cx="52705" cy="52705"/>
          </a:xfrm>
          <a:custGeom>
            <a:avLst/>
            <a:gdLst/>
            <a:ahLst/>
            <a:cxnLst/>
            <a:rect l="l" t="t" r="r" b="b"/>
            <a:pathLst>
              <a:path w="52704" h="52705">
                <a:moveTo>
                  <a:pt x="38516" y="52576"/>
                </a:moveTo>
                <a:lnTo>
                  <a:pt x="52498" y="0"/>
                </a:lnTo>
                <a:lnTo>
                  <a:pt x="0" y="14133"/>
                </a:lnTo>
                <a:lnTo>
                  <a:pt x="38516" y="5257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 txBox="1"/>
          <p:nvPr/>
        </p:nvSpPr>
        <p:spPr>
          <a:xfrm>
            <a:off x="5453484" y="2463136"/>
            <a:ext cx="56515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175">
              <a:lnSpc>
                <a:spcPct val="112700"/>
              </a:lnSpc>
              <a:spcBef>
                <a:spcPts val="100"/>
              </a:spcBef>
            </a:pPr>
            <a:r>
              <a:rPr sz="650" spc="-5" dirty="0">
                <a:latin typeface="Times New Roman"/>
                <a:cs typeface="Times New Roman"/>
              </a:rPr>
              <a:t>keramik 30 x</a:t>
            </a:r>
            <a:r>
              <a:rPr sz="650" spc="-60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30  spesi</a:t>
            </a:r>
            <a:endParaRPr sz="650">
              <a:latin typeface="Times New Roman"/>
              <a:cs typeface="Times New Roman"/>
            </a:endParaRPr>
          </a:p>
          <a:p>
            <a:pPr marL="1651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urugan</a:t>
            </a:r>
            <a:r>
              <a:rPr sz="650" spc="-1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tanah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53" name="object 153"/>
          <p:cNvSpPr/>
          <p:nvPr/>
        </p:nvSpPr>
        <p:spPr>
          <a:xfrm>
            <a:off x="3772340" y="2718276"/>
            <a:ext cx="373380" cy="161925"/>
          </a:xfrm>
          <a:custGeom>
            <a:avLst/>
            <a:gdLst/>
            <a:ahLst/>
            <a:cxnLst/>
            <a:rect l="l" t="t" r="r" b="b"/>
            <a:pathLst>
              <a:path w="373379" h="161925">
                <a:moveTo>
                  <a:pt x="372770" y="107793"/>
                </a:moveTo>
                <a:lnTo>
                  <a:pt x="370660" y="103960"/>
                </a:lnTo>
                <a:lnTo>
                  <a:pt x="368549" y="100133"/>
                </a:lnTo>
                <a:lnTo>
                  <a:pt x="366298" y="96433"/>
                </a:lnTo>
                <a:lnTo>
                  <a:pt x="364064" y="92734"/>
                </a:lnTo>
                <a:lnTo>
                  <a:pt x="361690" y="89034"/>
                </a:lnTo>
                <a:lnTo>
                  <a:pt x="359175" y="85467"/>
                </a:lnTo>
                <a:lnTo>
                  <a:pt x="356678" y="81899"/>
                </a:lnTo>
                <a:lnTo>
                  <a:pt x="354040" y="78333"/>
                </a:lnTo>
                <a:lnTo>
                  <a:pt x="351402" y="74896"/>
                </a:lnTo>
                <a:lnTo>
                  <a:pt x="348623" y="71594"/>
                </a:lnTo>
                <a:lnTo>
                  <a:pt x="345721" y="68295"/>
                </a:lnTo>
                <a:lnTo>
                  <a:pt x="342819" y="64993"/>
                </a:lnTo>
                <a:lnTo>
                  <a:pt x="313677" y="38703"/>
                </a:lnTo>
                <a:lnTo>
                  <a:pt x="306554" y="33815"/>
                </a:lnTo>
                <a:lnTo>
                  <a:pt x="302861" y="31304"/>
                </a:lnTo>
                <a:lnTo>
                  <a:pt x="299150" y="29058"/>
                </a:lnTo>
                <a:lnTo>
                  <a:pt x="295474" y="26813"/>
                </a:lnTo>
                <a:lnTo>
                  <a:pt x="291640" y="24697"/>
                </a:lnTo>
                <a:lnTo>
                  <a:pt x="287823" y="22584"/>
                </a:lnTo>
                <a:lnTo>
                  <a:pt x="283989" y="20603"/>
                </a:lnTo>
                <a:lnTo>
                  <a:pt x="280032" y="18753"/>
                </a:lnTo>
                <a:lnTo>
                  <a:pt x="276075" y="16902"/>
                </a:lnTo>
                <a:lnTo>
                  <a:pt x="271995" y="15185"/>
                </a:lnTo>
                <a:lnTo>
                  <a:pt x="268038" y="13600"/>
                </a:lnTo>
                <a:lnTo>
                  <a:pt x="263940" y="12015"/>
                </a:lnTo>
                <a:lnTo>
                  <a:pt x="259719" y="10692"/>
                </a:lnTo>
                <a:lnTo>
                  <a:pt x="255639" y="9246"/>
                </a:lnTo>
                <a:lnTo>
                  <a:pt x="251418" y="8048"/>
                </a:lnTo>
                <a:lnTo>
                  <a:pt x="247320" y="6868"/>
                </a:lnTo>
                <a:lnTo>
                  <a:pt x="243099" y="5812"/>
                </a:lnTo>
                <a:lnTo>
                  <a:pt x="238755" y="4755"/>
                </a:lnTo>
                <a:lnTo>
                  <a:pt x="234516" y="3821"/>
                </a:lnTo>
                <a:lnTo>
                  <a:pt x="230313" y="3029"/>
                </a:lnTo>
                <a:lnTo>
                  <a:pt x="225951" y="2377"/>
                </a:lnTo>
                <a:lnTo>
                  <a:pt x="221589" y="1708"/>
                </a:lnTo>
                <a:lnTo>
                  <a:pt x="195472" y="0"/>
                </a:lnTo>
                <a:lnTo>
                  <a:pt x="191128" y="123"/>
                </a:lnTo>
                <a:lnTo>
                  <a:pt x="186784" y="264"/>
                </a:lnTo>
                <a:lnTo>
                  <a:pt x="182422" y="528"/>
                </a:lnTo>
                <a:lnTo>
                  <a:pt x="178078" y="792"/>
                </a:lnTo>
                <a:lnTo>
                  <a:pt x="173857" y="1320"/>
                </a:lnTo>
                <a:lnTo>
                  <a:pt x="169496" y="1849"/>
                </a:lnTo>
                <a:lnTo>
                  <a:pt x="165152" y="2377"/>
                </a:lnTo>
                <a:lnTo>
                  <a:pt x="160790" y="3170"/>
                </a:lnTo>
                <a:lnTo>
                  <a:pt x="156569" y="3962"/>
                </a:lnTo>
                <a:lnTo>
                  <a:pt x="152348" y="4878"/>
                </a:lnTo>
                <a:lnTo>
                  <a:pt x="148004" y="5812"/>
                </a:lnTo>
                <a:lnTo>
                  <a:pt x="115153" y="17166"/>
                </a:lnTo>
                <a:lnTo>
                  <a:pt x="111062" y="18885"/>
                </a:lnTo>
                <a:lnTo>
                  <a:pt x="107240" y="20867"/>
                </a:lnTo>
                <a:lnTo>
                  <a:pt x="103281" y="22848"/>
                </a:lnTo>
                <a:lnTo>
                  <a:pt x="99454" y="24830"/>
                </a:lnTo>
                <a:lnTo>
                  <a:pt x="95631" y="27077"/>
                </a:lnTo>
                <a:lnTo>
                  <a:pt x="91936" y="29190"/>
                </a:lnTo>
                <a:lnTo>
                  <a:pt x="88246" y="31568"/>
                </a:lnTo>
                <a:lnTo>
                  <a:pt x="84549" y="33947"/>
                </a:lnTo>
                <a:lnTo>
                  <a:pt x="80991" y="36457"/>
                </a:lnTo>
                <a:lnTo>
                  <a:pt x="77428" y="38967"/>
                </a:lnTo>
                <a:lnTo>
                  <a:pt x="74000" y="41605"/>
                </a:lnTo>
                <a:lnTo>
                  <a:pt x="70569" y="44381"/>
                </a:lnTo>
                <a:lnTo>
                  <a:pt x="67137" y="47155"/>
                </a:lnTo>
                <a:lnTo>
                  <a:pt x="63842" y="49929"/>
                </a:lnTo>
                <a:lnTo>
                  <a:pt x="60674" y="52837"/>
                </a:lnTo>
                <a:lnTo>
                  <a:pt x="57510" y="55875"/>
                </a:lnTo>
                <a:lnTo>
                  <a:pt x="54343" y="58915"/>
                </a:lnTo>
                <a:lnTo>
                  <a:pt x="37197" y="78729"/>
                </a:lnTo>
                <a:lnTo>
                  <a:pt x="34557" y="82163"/>
                </a:lnTo>
                <a:lnTo>
                  <a:pt x="32052" y="85732"/>
                </a:lnTo>
                <a:lnTo>
                  <a:pt x="29548" y="89298"/>
                </a:lnTo>
                <a:lnTo>
                  <a:pt x="27170" y="92998"/>
                </a:lnTo>
                <a:lnTo>
                  <a:pt x="16621" y="112020"/>
                </a:lnTo>
                <a:lnTo>
                  <a:pt x="14639" y="115984"/>
                </a:lnTo>
                <a:lnTo>
                  <a:pt x="12926" y="119947"/>
                </a:lnTo>
                <a:lnTo>
                  <a:pt x="11211" y="124044"/>
                </a:lnTo>
                <a:lnTo>
                  <a:pt x="9630" y="128139"/>
                </a:lnTo>
                <a:lnTo>
                  <a:pt x="8044" y="132235"/>
                </a:lnTo>
                <a:lnTo>
                  <a:pt x="6595" y="136327"/>
                </a:lnTo>
                <a:lnTo>
                  <a:pt x="5276" y="140423"/>
                </a:lnTo>
                <a:lnTo>
                  <a:pt x="4089" y="144650"/>
                </a:lnTo>
                <a:lnTo>
                  <a:pt x="2898" y="148879"/>
                </a:lnTo>
                <a:lnTo>
                  <a:pt x="1844" y="153106"/>
                </a:lnTo>
                <a:lnTo>
                  <a:pt x="789" y="157335"/>
                </a:lnTo>
                <a:lnTo>
                  <a:pt x="0" y="1616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772340" y="2684055"/>
            <a:ext cx="389890" cy="0"/>
          </a:xfrm>
          <a:custGeom>
            <a:avLst/>
            <a:gdLst/>
            <a:ahLst/>
            <a:cxnLst/>
            <a:rect l="l" t="t" r="r" b="b"/>
            <a:pathLst>
              <a:path w="389889">
                <a:moveTo>
                  <a:pt x="0" y="0"/>
                </a:moveTo>
                <a:lnTo>
                  <a:pt x="3893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050526" y="2684055"/>
            <a:ext cx="0" cy="948690"/>
          </a:xfrm>
          <a:custGeom>
            <a:avLst/>
            <a:gdLst/>
            <a:ahLst/>
            <a:cxnLst/>
            <a:rect l="l" t="t" r="r" b="b"/>
            <a:pathLst>
              <a:path h="948689">
                <a:moveTo>
                  <a:pt x="0" y="0"/>
                </a:moveTo>
                <a:lnTo>
                  <a:pt x="0" y="9481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283760" y="3013133"/>
            <a:ext cx="0" cy="842644"/>
          </a:xfrm>
          <a:custGeom>
            <a:avLst/>
            <a:gdLst/>
            <a:ahLst/>
            <a:cxnLst/>
            <a:rect l="l" t="t" r="r" b="b"/>
            <a:pathLst>
              <a:path h="842645">
                <a:moveTo>
                  <a:pt x="0" y="0"/>
                </a:moveTo>
                <a:lnTo>
                  <a:pt x="0" y="8421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271491" y="3632191"/>
            <a:ext cx="612140" cy="27940"/>
          </a:xfrm>
          <a:custGeom>
            <a:avLst/>
            <a:gdLst/>
            <a:ahLst/>
            <a:cxnLst/>
            <a:rect l="l" t="t" r="r" b="b"/>
            <a:pathLst>
              <a:path w="612139" h="27939">
                <a:moveTo>
                  <a:pt x="0" y="27873"/>
                </a:moveTo>
                <a:lnTo>
                  <a:pt x="61204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3883534" y="2684055"/>
            <a:ext cx="0" cy="948690"/>
          </a:xfrm>
          <a:custGeom>
            <a:avLst/>
            <a:gdLst/>
            <a:ahLst/>
            <a:cxnLst/>
            <a:rect l="l" t="t" r="r" b="b"/>
            <a:pathLst>
              <a:path h="948689">
                <a:moveTo>
                  <a:pt x="0" y="0"/>
                </a:moveTo>
                <a:lnTo>
                  <a:pt x="0" y="9481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81744" y="3013133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0" y="0"/>
                </a:moveTo>
                <a:lnTo>
                  <a:pt x="12017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81744" y="2962934"/>
            <a:ext cx="0" cy="223520"/>
          </a:xfrm>
          <a:custGeom>
            <a:avLst/>
            <a:gdLst/>
            <a:ahLst/>
            <a:cxnLst/>
            <a:rect l="l" t="t" r="r" b="b"/>
            <a:pathLst>
              <a:path h="223519">
                <a:moveTo>
                  <a:pt x="0" y="22312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81744" y="3186062"/>
            <a:ext cx="556895" cy="0"/>
          </a:xfrm>
          <a:custGeom>
            <a:avLst/>
            <a:gdLst/>
            <a:ahLst/>
            <a:cxnLst/>
            <a:rect l="l" t="t" r="r" b="b"/>
            <a:pathLst>
              <a:path w="556894">
                <a:moveTo>
                  <a:pt x="55637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3238121" y="3186062"/>
            <a:ext cx="0" cy="669290"/>
          </a:xfrm>
          <a:custGeom>
            <a:avLst/>
            <a:gdLst/>
            <a:ahLst/>
            <a:cxnLst/>
            <a:rect l="l" t="t" r="r" b="b"/>
            <a:pathLst>
              <a:path h="669289">
                <a:moveTo>
                  <a:pt x="0" y="66925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81744" y="2974032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0" y="0"/>
                </a:moveTo>
                <a:lnTo>
                  <a:pt x="12017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681744" y="2962934"/>
            <a:ext cx="1202055" cy="0"/>
          </a:xfrm>
          <a:custGeom>
            <a:avLst/>
            <a:gdLst/>
            <a:ahLst/>
            <a:cxnLst/>
            <a:rect l="l" t="t" r="r" b="b"/>
            <a:pathLst>
              <a:path w="1202054">
                <a:moveTo>
                  <a:pt x="0" y="0"/>
                </a:moveTo>
                <a:lnTo>
                  <a:pt x="12017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926780" y="2769132"/>
            <a:ext cx="0" cy="317500"/>
          </a:xfrm>
          <a:custGeom>
            <a:avLst/>
            <a:gdLst/>
            <a:ahLst/>
            <a:cxnLst/>
            <a:rect l="l" t="t" r="r" b="b"/>
            <a:pathLst>
              <a:path h="317500">
                <a:moveTo>
                  <a:pt x="0" y="31705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815452" y="2657637"/>
            <a:ext cx="619760" cy="0"/>
          </a:xfrm>
          <a:custGeom>
            <a:avLst/>
            <a:gdLst/>
            <a:ahLst/>
            <a:cxnLst/>
            <a:rect l="l" t="t" r="r" b="b"/>
            <a:pathLst>
              <a:path w="619760">
                <a:moveTo>
                  <a:pt x="0" y="0"/>
                </a:moveTo>
                <a:lnTo>
                  <a:pt x="61956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815452" y="2657637"/>
            <a:ext cx="0" cy="340995"/>
          </a:xfrm>
          <a:custGeom>
            <a:avLst/>
            <a:gdLst/>
            <a:ahLst/>
            <a:cxnLst/>
            <a:rect l="l" t="t" r="r" b="b"/>
            <a:pathLst>
              <a:path h="340994">
                <a:moveTo>
                  <a:pt x="0" y="34083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926780" y="2769132"/>
            <a:ext cx="508634" cy="0"/>
          </a:xfrm>
          <a:custGeom>
            <a:avLst/>
            <a:gdLst/>
            <a:ahLst/>
            <a:cxnLst/>
            <a:rect l="l" t="t" r="r" b="b"/>
            <a:pathLst>
              <a:path w="508635">
                <a:moveTo>
                  <a:pt x="0" y="0"/>
                </a:moveTo>
                <a:lnTo>
                  <a:pt x="50823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704124" y="2546132"/>
            <a:ext cx="731520" cy="0"/>
          </a:xfrm>
          <a:custGeom>
            <a:avLst/>
            <a:gdLst/>
            <a:ahLst/>
            <a:cxnLst/>
            <a:rect l="l" t="t" r="r" b="b"/>
            <a:pathLst>
              <a:path w="731520">
                <a:moveTo>
                  <a:pt x="0" y="0"/>
                </a:moveTo>
                <a:lnTo>
                  <a:pt x="7308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704124" y="2546132"/>
            <a:ext cx="0" cy="421640"/>
          </a:xfrm>
          <a:custGeom>
            <a:avLst/>
            <a:gdLst/>
            <a:ahLst/>
            <a:cxnLst/>
            <a:rect l="l" t="t" r="r" b="b"/>
            <a:pathLst>
              <a:path h="421639">
                <a:moveTo>
                  <a:pt x="0" y="42155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695946" y="3186062"/>
            <a:ext cx="0" cy="669290"/>
          </a:xfrm>
          <a:custGeom>
            <a:avLst/>
            <a:gdLst/>
            <a:ahLst/>
            <a:cxnLst/>
            <a:rect l="l" t="t" r="r" b="b"/>
            <a:pathLst>
              <a:path h="669289">
                <a:moveTo>
                  <a:pt x="0" y="66925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4695946" y="3186062"/>
            <a:ext cx="556895" cy="0"/>
          </a:xfrm>
          <a:custGeom>
            <a:avLst/>
            <a:gdLst/>
            <a:ahLst/>
            <a:cxnLst/>
            <a:rect l="l" t="t" r="r" b="b"/>
            <a:pathLst>
              <a:path w="556895">
                <a:moveTo>
                  <a:pt x="0" y="0"/>
                </a:moveTo>
                <a:lnTo>
                  <a:pt x="55637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252322" y="2962934"/>
            <a:ext cx="0" cy="223520"/>
          </a:xfrm>
          <a:custGeom>
            <a:avLst/>
            <a:gdLst/>
            <a:ahLst/>
            <a:cxnLst/>
            <a:rect l="l" t="t" r="r" b="b"/>
            <a:pathLst>
              <a:path h="223519">
                <a:moveTo>
                  <a:pt x="0" y="22312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532554" y="3415931"/>
            <a:ext cx="0" cy="384175"/>
          </a:xfrm>
          <a:custGeom>
            <a:avLst/>
            <a:gdLst/>
            <a:ahLst/>
            <a:cxnLst/>
            <a:rect l="l" t="t" r="r" b="b"/>
            <a:pathLst>
              <a:path h="384175">
                <a:moveTo>
                  <a:pt x="0" y="383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2532587" y="2962868"/>
            <a:ext cx="0" cy="384175"/>
          </a:xfrm>
          <a:custGeom>
            <a:avLst/>
            <a:gdLst/>
            <a:ahLst/>
            <a:cxnLst/>
            <a:rect l="l" t="t" r="r" b="b"/>
            <a:pathLst>
              <a:path h="384175">
                <a:moveTo>
                  <a:pt x="0" y="0"/>
                </a:moveTo>
                <a:lnTo>
                  <a:pt x="0" y="38357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477026" y="3743818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0" y="0"/>
                </a:moveTo>
                <a:lnTo>
                  <a:pt x="111194" y="1115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 txBox="1"/>
          <p:nvPr/>
        </p:nvSpPr>
        <p:spPr>
          <a:xfrm>
            <a:off x="2401053" y="3307308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1,50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78" name="object 178"/>
          <p:cNvSpPr/>
          <p:nvPr/>
        </p:nvSpPr>
        <p:spPr>
          <a:xfrm>
            <a:off x="2477026" y="2907185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111194" y="11149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2499842" y="3799567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2499842" y="2962934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3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4861478" y="3750689"/>
            <a:ext cx="0" cy="48895"/>
          </a:xfrm>
          <a:custGeom>
            <a:avLst/>
            <a:gdLst/>
            <a:ahLst/>
            <a:cxnLst/>
            <a:rect l="l" t="t" r="r" b="b"/>
            <a:pathLst>
              <a:path h="48895">
                <a:moveTo>
                  <a:pt x="0" y="4887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4861516" y="3632125"/>
            <a:ext cx="0" cy="49530"/>
          </a:xfrm>
          <a:custGeom>
            <a:avLst/>
            <a:gdLst/>
            <a:ahLst/>
            <a:cxnLst/>
            <a:rect l="l" t="t" r="r" b="b"/>
            <a:pathLst>
              <a:path h="49529">
                <a:moveTo>
                  <a:pt x="0" y="0"/>
                </a:moveTo>
                <a:lnTo>
                  <a:pt x="0" y="4907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805955" y="3743818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0" y="0"/>
                </a:moveTo>
                <a:lnTo>
                  <a:pt x="111187" y="1115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 txBox="1"/>
          <p:nvPr/>
        </p:nvSpPr>
        <p:spPr>
          <a:xfrm>
            <a:off x="4733282" y="3641935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0,25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85" name="object 185"/>
          <p:cNvSpPr/>
          <p:nvPr/>
        </p:nvSpPr>
        <p:spPr>
          <a:xfrm>
            <a:off x="4805955" y="3576442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111187" y="11162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271491" y="4101303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5">
                <a:moveTo>
                  <a:pt x="0" y="0"/>
                </a:moveTo>
                <a:lnTo>
                  <a:pt x="5821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4079686" y="4101303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5">
                <a:moveTo>
                  <a:pt x="58208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215963" y="4045422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111194" y="0"/>
                </a:moveTo>
                <a:lnTo>
                  <a:pt x="0" y="11162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 txBox="1"/>
          <p:nvPr/>
        </p:nvSpPr>
        <p:spPr>
          <a:xfrm>
            <a:off x="3838957" y="4027292"/>
            <a:ext cx="25400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spc="-5" dirty="0">
                <a:latin typeface="Times New Roman"/>
                <a:cs typeface="Times New Roman"/>
              </a:rPr>
              <a:t>2,00</a:t>
            </a:r>
            <a:r>
              <a:rPr sz="650" spc="-55" dirty="0">
                <a:latin typeface="Times New Roman"/>
                <a:cs typeface="Times New Roman"/>
              </a:rPr>
              <a:t> </a:t>
            </a:r>
            <a:r>
              <a:rPr sz="650" spc="-5" dirty="0">
                <a:latin typeface="Times New Roman"/>
                <a:cs typeface="Times New Roman"/>
              </a:rPr>
              <a:t>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90" name="object 190"/>
          <p:cNvSpPr/>
          <p:nvPr/>
        </p:nvSpPr>
        <p:spPr>
          <a:xfrm>
            <a:off x="4606110" y="4045422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0" y="111629"/>
                </a:moveTo>
                <a:lnTo>
                  <a:pt x="1112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661774" y="4101303"/>
            <a:ext cx="635" cy="0"/>
          </a:xfrm>
          <a:custGeom>
            <a:avLst/>
            <a:gdLst/>
            <a:ahLst/>
            <a:cxnLst/>
            <a:rect l="l" t="t" r="r" b="b"/>
            <a:pathLst>
              <a:path w="635">
                <a:moveTo>
                  <a:pt x="0" y="0"/>
                </a:moveTo>
                <a:lnTo>
                  <a:pt x="1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 txBox="1"/>
          <p:nvPr/>
        </p:nvSpPr>
        <p:spPr>
          <a:xfrm>
            <a:off x="1427733" y="592327"/>
            <a:ext cx="3653790" cy="1800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 marL="1423670" marR="5080" indent="859155">
              <a:lnSpc>
                <a:spcPct val="131400"/>
              </a:lnSpc>
              <a:spcBef>
                <a:spcPts val="740"/>
              </a:spcBef>
            </a:pPr>
            <a:r>
              <a:rPr sz="1400" b="1" spc="-5" dirty="0">
                <a:latin typeface="Times New Roman"/>
                <a:cs typeface="Times New Roman"/>
              </a:rPr>
              <a:t>BAB </a:t>
            </a:r>
            <a:r>
              <a:rPr sz="1400" b="1" dirty="0">
                <a:latin typeface="Times New Roman"/>
                <a:cs typeface="Times New Roman"/>
              </a:rPr>
              <a:t>8  </a:t>
            </a:r>
            <a:r>
              <a:rPr sz="1400" b="1" spc="-5" dirty="0">
                <a:latin typeface="Times New Roman"/>
                <a:cs typeface="Times New Roman"/>
              </a:rPr>
              <a:t>PERENCANAAN</a:t>
            </a:r>
            <a:r>
              <a:rPr sz="1400" b="1" spc="-55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PONDASI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16865" algn="l"/>
              </a:tabLst>
            </a:pPr>
            <a:r>
              <a:rPr sz="1100" b="1" dirty="0">
                <a:latin typeface="Times New Roman"/>
                <a:cs typeface="Times New Roman"/>
              </a:rPr>
              <a:t>8.1	</a:t>
            </a:r>
            <a:r>
              <a:rPr sz="1100" b="1" spc="-5" dirty="0">
                <a:latin typeface="Times New Roman"/>
                <a:cs typeface="Times New Roman"/>
              </a:rPr>
              <a:t>Data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Perencanaan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00">
              <a:latin typeface="Times New Roman"/>
              <a:cs typeface="Times New Roman"/>
            </a:endParaRPr>
          </a:p>
          <a:p>
            <a:pPr marR="1044575" algn="r">
              <a:lnSpc>
                <a:spcPct val="100000"/>
              </a:lnSpc>
              <a:spcBef>
                <a:spcPts val="5"/>
              </a:spcBef>
            </a:pPr>
            <a:r>
              <a:rPr sz="800" dirty="0">
                <a:latin typeface="Times New Roman"/>
                <a:cs typeface="Times New Roman"/>
              </a:rPr>
              <a:t>Pu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93" name="object 193"/>
          <p:cNvSpPr txBox="1"/>
          <p:nvPr/>
        </p:nvSpPr>
        <p:spPr>
          <a:xfrm>
            <a:off x="2929254" y="5626988"/>
            <a:ext cx="206121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Times New Roman"/>
                <a:cs typeface="Times New Roman"/>
              </a:rPr>
              <a:t>Gambar 8.1 Perencanaan</a:t>
            </a:r>
            <a:r>
              <a:rPr sz="1100" b="1" spc="-7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Pondasi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4" name="object 194"/>
          <p:cNvSpPr txBox="1"/>
          <p:nvPr/>
        </p:nvSpPr>
        <p:spPr>
          <a:xfrm>
            <a:off x="1459738" y="6228968"/>
            <a:ext cx="416623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Times New Roman"/>
                <a:cs typeface="Times New Roman"/>
              </a:rPr>
              <a:t>Direncanakan </a:t>
            </a:r>
            <a:r>
              <a:rPr sz="1100" dirty="0">
                <a:latin typeface="Times New Roman"/>
                <a:cs typeface="Times New Roman"/>
              </a:rPr>
              <a:t>pondasi </a:t>
            </a:r>
            <a:r>
              <a:rPr sz="1100" spc="-5" dirty="0">
                <a:latin typeface="Times New Roman"/>
                <a:cs typeface="Times New Roman"/>
              </a:rPr>
              <a:t>telapak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kedalaman </a:t>
            </a:r>
            <a:r>
              <a:rPr sz="1100" dirty="0">
                <a:latin typeface="Times New Roman"/>
                <a:cs typeface="Times New Roman"/>
              </a:rPr>
              <a:t>1,5 m ukuran 2 m x 2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5" name="object 195"/>
          <p:cNvSpPr txBox="1"/>
          <p:nvPr/>
        </p:nvSpPr>
        <p:spPr>
          <a:xfrm>
            <a:off x="1427733" y="6489908"/>
            <a:ext cx="662305" cy="16783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735" indent="-280035">
              <a:lnSpc>
                <a:spcPct val="100000"/>
              </a:lnSpc>
              <a:spcBef>
                <a:spcPts val="100"/>
              </a:spcBef>
              <a:buSzPct val="91666"/>
              <a:buFont typeface="Arial"/>
              <a:buChar char="-"/>
              <a:tabLst>
                <a:tab pos="292735" algn="l"/>
                <a:tab pos="293370" algn="l"/>
              </a:tabLst>
            </a:pPr>
            <a:r>
              <a:rPr sz="1200" i="1" dirty="0">
                <a:latin typeface="Times New Roman"/>
                <a:cs typeface="Times New Roman"/>
              </a:rPr>
              <a:t>f </a:t>
            </a:r>
            <a:r>
              <a:rPr sz="1050" baseline="43650" dirty="0">
                <a:latin typeface="Times New Roman"/>
                <a:cs typeface="Times New Roman"/>
              </a:rPr>
              <a:t>,</a:t>
            </a:r>
            <a:r>
              <a:rPr sz="1050" spc="-120" baseline="43650" dirty="0">
                <a:latin typeface="Times New Roman"/>
                <a:cs typeface="Times New Roman"/>
              </a:rPr>
              <a:t> </a:t>
            </a:r>
            <a:r>
              <a:rPr sz="1200" i="1" dirty="0">
                <a:latin typeface="Times New Roman"/>
                <a:cs typeface="Times New Roman"/>
              </a:rPr>
              <a:t>c</a:t>
            </a: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805"/>
              </a:spcBef>
              <a:buFont typeface="Arial"/>
              <a:buChar char="-"/>
              <a:tabLst>
                <a:tab pos="240665" algn="l"/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fy</a:t>
            </a:r>
            <a:endParaRPr sz="1100">
              <a:latin typeface="Times New Roman"/>
              <a:cs typeface="Times New Roman"/>
            </a:endParaRPr>
          </a:p>
          <a:p>
            <a:pPr marL="196850" indent="-184150">
              <a:lnSpc>
                <a:spcPct val="100000"/>
              </a:lnSpc>
              <a:spcBef>
                <a:spcPts val="590"/>
              </a:spcBef>
              <a:buChar char="-"/>
              <a:tabLst>
                <a:tab pos="196850" algn="l"/>
                <a:tab pos="197485" algn="l"/>
              </a:tabLst>
            </a:pPr>
            <a:r>
              <a:rPr sz="1100" dirty="0">
                <a:latin typeface="Times New Roman"/>
                <a:cs typeface="Times New Roman"/>
              </a:rPr>
              <a:t>σ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tanah</a:t>
            </a:r>
            <a:endParaRPr sz="11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625"/>
              </a:spcBef>
              <a:buFont typeface="Times New Roman"/>
              <a:buChar char="-"/>
              <a:tabLst>
                <a:tab pos="240665" algn="l"/>
                <a:tab pos="241300" algn="l"/>
              </a:tabLst>
            </a:pPr>
            <a:r>
              <a:rPr sz="1100" dirty="0">
                <a:latin typeface="Symbol"/>
                <a:cs typeface="Symbol"/>
              </a:rPr>
              <a:t>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tanah</a:t>
            </a:r>
            <a:endParaRPr sz="11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40"/>
              </a:spcBef>
              <a:buChar char="-"/>
              <a:tabLst>
                <a:tab pos="240665" algn="l"/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γ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beton</a:t>
            </a:r>
            <a:endParaRPr sz="11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50"/>
              </a:spcBef>
              <a:buChar char="-"/>
              <a:tabLst>
                <a:tab pos="240665" algn="l"/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Pu</a:t>
            </a:r>
            <a:endParaRPr sz="11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40"/>
              </a:spcBef>
              <a:buChar char="-"/>
              <a:tabLst>
                <a:tab pos="240665" algn="l"/>
                <a:tab pos="241300" algn="l"/>
              </a:tabLst>
            </a:pPr>
            <a:r>
              <a:rPr sz="1100" dirty="0">
                <a:latin typeface="Times New Roman"/>
                <a:cs typeface="Times New Roman"/>
              </a:rPr>
              <a:t>Mu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6" name="object 196"/>
          <p:cNvSpPr txBox="1"/>
          <p:nvPr/>
        </p:nvSpPr>
        <p:spPr>
          <a:xfrm>
            <a:off x="2914014" y="6501764"/>
            <a:ext cx="1607820" cy="166623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25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</a:pPr>
            <a:r>
              <a:rPr sz="1100" dirty="0">
                <a:latin typeface="Times New Roman"/>
                <a:cs typeface="Times New Roman"/>
              </a:rPr>
              <a:t>= 360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Mpa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1100" dirty="0">
                <a:latin typeface="Times New Roman"/>
                <a:cs typeface="Times New Roman"/>
              </a:rPr>
              <a:t>= 2,5 </a:t>
            </a:r>
            <a:r>
              <a:rPr sz="1100" spc="-10" dirty="0">
                <a:latin typeface="Times New Roman"/>
                <a:cs typeface="Times New Roman"/>
              </a:rPr>
              <a:t>kg/cm</a:t>
            </a:r>
            <a:r>
              <a:rPr sz="1050" spc="-15" baseline="39682" dirty="0">
                <a:latin typeface="Times New Roman"/>
                <a:cs typeface="Times New Roman"/>
              </a:rPr>
              <a:t>2 </a:t>
            </a:r>
            <a:r>
              <a:rPr sz="1100" dirty="0">
                <a:latin typeface="Times New Roman"/>
                <a:cs typeface="Times New Roman"/>
              </a:rPr>
              <a:t>= 25000</a:t>
            </a:r>
            <a:r>
              <a:rPr sz="1100" spc="-114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kg/m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100" dirty="0">
                <a:latin typeface="Times New Roman"/>
                <a:cs typeface="Times New Roman"/>
              </a:rPr>
              <a:t>= 1,7 </a:t>
            </a:r>
            <a:r>
              <a:rPr sz="1100" spc="-10" dirty="0">
                <a:latin typeface="Times New Roman"/>
                <a:cs typeface="Times New Roman"/>
              </a:rPr>
              <a:t>t/m</a:t>
            </a:r>
            <a:r>
              <a:rPr sz="1050" spc="-15" baseline="39682" dirty="0">
                <a:latin typeface="Times New Roman"/>
                <a:cs typeface="Times New Roman"/>
              </a:rPr>
              <a:t>3 </a:t>
            </a:r>
            <a:r>
              <a:rPr sz="1100" dirty="0">
                <a:latin typeface="Times New Roman"/>
                <a:cs typeface="Times New Roman"/>
              </a:rPr>
              <a:t>= 1700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r>
              <a:rPr sz="1050" spc="-15" baseline="39682" dirty="0">
                <a:latin typeface="Times New Roman"/>
                <a:cs typeface="Times New Roman"/>
              </a:rPr>
              <a:t>3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 2,4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t/m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= 61565,56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kg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 479,34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kgm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7" name="object 197"/>
          <p:cNvSpPr txBox="1"/>
          <p:nvPr/>
        </p:nvSpPr>
        <p:spPr>
          <a:xfrm>
            <a:off x="1427733" y="8687815"/>
            <a:ext cx="275653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6865" algn="l"/>
              </a:tabLst>
            </a:pPr>
            <a:r>
              <a:rPr sz="1100" b="1" dirty="0">
                <a:latin typeface="Times New Roman"/>
                <a:cs typeface="Times New Roman"/>
              </a:rPr>
              <a:t>8.2	Perencanaan </a:t>
            </a:r>
            <a:r>
              <a:rPr sz="1100" b="1" spc="-5" dirty="0">
                <a:latin typeface="Times New Roman"/>
                <a:cs typeface="Times New Roman"/>
              </a:rPr>
              <a:t>Kapasitas Dukung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Pondasi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733" y="592327"/>
            <a:ext cx="3337560" cy="8966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3255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643255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L="203200" indent="-190500">
              <a:lnSpc>
                <a:spcPct val="100000"/>
              </a:lnSpc>
              <a:buAutoNum type="alphaLcPeriod"/>
              <a:tabLst>
                <a:tab pos="203200" algn="l"/>
              </a:tabLst>
            </a:pPr>
            <a:r>
              <a:rPr sz="1100" b="1" dirty="0">
                <a:latin typeface="Times New Roman"/>
                <a:cs typeface="Times New Roman"/>
              </a:rPr>
              <a:t>Perhitungan </a:t>
            </a:r>
            <a:r>
              <a:rPr sz="1100" b="1" spc="-5" dirty="0">
                <a:latin typeface="Times New Roman"/>
                <a:cs typeface="Times New Roman"/>
              </a:rPr>
              <a:t>kapasitas dukung</a:t>
            </a:r>
            <a:r>
              <a:rPr sz="1100" b="1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pondasi</a:t>
            </a:r>
            <a:endParaRPr sz="1100">
              <a:latin typeface="Times New Roman"/>
              <a:cs typeface="Times New Roman"/>
            </a:endParaRPr>
          </a:p>
          <a:p>
            <a:pPr marL="393700" lvl="1" indent="-190500">
              <a:lnSpc>
                <a:spcPct val="100000"/>
              </a:lnSpc>
              <a:spcBef>
                <a:spcPts val="550"/>
              </a:spcBef>
              <a:buFont typeface="Wingdings"/>
              <a:buChar char=""/>
              <a:tabLst>
                <a:tab pos="393700" algn="l"/>
              </a:tabLst>
            </a:pPr>
            <a:r>
              <a:rPr sz="1100" dirty="0">
                <a:latin typeface="Times New Roman"/>
                <a:cs typeface="Times New Roman"/>
              </a:rPr>
              <a:t>Pembebanan</a:t>
            </a:r>
            <a:r>
              <a:rPr sz="1100" spc="-5" dirty="0">
                <a:latin typeface="Times New Roman"/>
                <a:cs typeface="Times New Roman"/>
              </a:rPr>
              <a:t> pondasi</a:t>
            </a:r>
            <a:endParaRPr sz="11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827783" y="1563904"/>
          <a:ext cx="4605653" cy="628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22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3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96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90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Berat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telapak</a:t>
                      </a:r>
                      <a:r>
                        <a:rPr sz="11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pondasi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2 x 2 x 0,25 x</a:t>
                      </a:r>
                      <a:r>
                        <a:rPr sz="11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2400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20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2860" algn="r">
                        <a:lnSpc>
                          <a:spcPts val="1205"/>
                        </a:lnSpc>
                        <a:tabLst>
                          <a:tab pos="488950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2400	</a:t>
                      </a:r>
                      <a:r>
                        <a:rPr sz="1100" spc="-15" dirty="0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g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74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Berat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tanah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{(2</a:t>
                      </a:r>
                      <a:r>
                        <a:rPr sz="1050" spc="-7" baseline="39682" dirty="0"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x1,25)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(0,3</a:t>
                      </a:r>
                      <a:r>
                        <a:rPr sz="1050" spc="-7" baseline="39682" dirty="0"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x1,25)}x1700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R="2349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8308,75</a:t>
                      </a:r>
                      <a:r>
                        <a:rPr sz="11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5" dirty="0">
                          <a:latin typeface="Times New Roman"/>
                          <a:cs typeface="Times New Roman"/>
                        </a:rPr>
                        <a:t>kg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215">
                <a:tc>
                  <a:txBody>
                    <a:bodyPr/>
                    <a:lstStyle/>
                    <a:p>
                      <a:pPr marL="31750">
                        <a:lnSpc>
                          <a:spcPts val="1240"/>
                        </a:lnSpc>
                        <a:spcBef>
                          <a:spcPts val="204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Berat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kolom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/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240"/>
                        </a:lnSpc>
                        <a:spcBef>
                          <a:spcPts val="204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(0,3x0,3x1,25)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1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2400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240"/>
                        </a:lnSpc>
                        <a:spcBef>
                          <a:spcPts val="204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=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/>
                </a:tc>
                <a:tc>
                  <a:txBody>
                    <a:bodyPr/>
                    <a:lstStyle/>
                    <a:p>
                      <a:pPr marR="23495" algn="r">
                        <a:lnSpc>
                          <a:spcPts val="1240"/>
                        </a:lnSpc>
                        <a:spcBef>
                          <a:spcPts val="204"/>
                        </a:spcBef>
                        <a:tabLst>
                          <a:tab pos="454025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270	</a:t>
                      </a:r>
                      <a:r>
                        <a:rPr sz="1100" spc="-15" dirty="0">
                          <a:latin typeface="Times New Roman"/>
                          <a:cs typeface="Times New Roman"/>
                        </a:rPr>
                        <a:t>kg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877314" y="2246121"/>
            <a:ext cx="17399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Pu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543169" y="2246121"/>
            <a:ext cx="8369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61565,56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kg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68622" y="2483866"/>
            <a:ext cx="410209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V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total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43169" y="2483866"/>
            <a:ext cx="8718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72544,31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kg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08733" y="2720085"/>
            <a:ext cx="9766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Dimensi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Pondasi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08733" y="3070986"/>
            <a:ext cx="110489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Symbol"/>
                <a:cs typeface="Symbol"/>
              </a:rPr>
              <a:t>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91029" y="3142614"/>
            <a:ext cx="21907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Times New Roman"/>
                <a:cs typeface="Times New Roman"/>
              </a:rPr>
              <a:t>t</a:t>
            </a:r>
            <a:r>
              <a:rPr sz="700" spc="5" dirty="0">
                <a:latin typeface="Times New Roman"/>
                <a:cs typeface="Times New Roman"/>
              </a:rPr>
              <a:t>a</a:t>
            </a:r>
            <a:r>
              <a:rPr sz="700" spc="-20" dirty="0">
                <a:latin typeface="Times New Roman"/>
                <a:cs typeface="Times New Roman"/>
              </a:rPr>
              <a:t>n</a:t>
            </a:r>
            <a:r>
              <a:rPr sz="700" spc="10" dirty="0">
                <a:latin typeface="Times New Roman"/>
                <a:cs typeface="Times New Roman"/>
              </a:rPr>
              <a:t>a</a:t>
            </a:r>
            <a:r>
              <a:rPr sz="700" spc="-5" dirty="0">
                <a:latin typeface="Times New Roman"/>
                <a:cs typeface="Times New Roman"/>
              </a:rPr>
              <a:t>h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295521" y="3186340"/>
            <a:ext cx="184785" cy="0"/>
          </a:xfrm>
          <a:custGeom>
            <a:avLst/>
            <a:gdLst/>
            <a:ahLst/>
            <a:cxnLst/>
            <a:rect l="l" t="t" r="r" b="b"/>
            <a:pathLst>
              <a:path w="184785">
                <a:moveTo>
                  <a:pt x="0" y="0"/>
                </a:moveTo>
                <a:lnTo>
                  <a:pt x="184401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08733" y="3551046"/>
            <a:ext cx="31051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1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167451" y="3666399"/>
            <a:ext cx="508634" cy="0"/>
          </a:xfrm>
          <a:custGeom>
            <a:avLst/>
            <a:gdLst/>
            <a:ahLst/>
            <a:cxnLst/>
            <a:rect l="l" t="t" r="r" b="b"/>
            <a:pathLst>
              <a:path w="508635">
                <a:moveTo>
                  <a:pt x="0" y="0"/>
                </a:moveTo>
                <a:lnTo>
                  <a:pt x="508146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16450" y="3666399"/>
            <a:ext cx="577215" cy="0"/>
          </a:xfrm>
          <a:custGeom>
            <a:avLst/>
            <a:gdLst/>
            <a:ahLst/>
            <a:cxnLst/>
            <a:rect l="l" t="t" r="r" b="b"/>
            <a:pathLst>
              <a:path w="577214">
                <a:moveTo>
                  <a:pt x="0" y="0"/>
                </a:moveTo>
                <a:lnTo>
                  <a:pt x="577136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153198" y="3650644"/>
            <a:ext cx="1157605" cy="21780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763270" algn="l"/>
              </a:tabLst>
            </a:pPr>
            <a:r>
              <a:rPr sz="1250" i="1" spc="40" dirty="0">
                <a:latin typeface="Symbol"/>
                <a:cs typeface="Symbol"/>
              </a:rPr>
              <a:t></a:t>
            </a:r>
            <a:r>
              <a:rPr sz="1250" spc="40" dirty="0">
                <a:latin typeface="Times New Roman"/>
                <a:cs typeface="Times New Roman"/>
              </a:rPr>
              <a:t> </a:t>
            </a:r>
            <a:r>
              <a:rPr sz="1200" spc="60" dirty="0">
                <a:latin typeface="Times New Roman"/>
                <a:cs typeface="Times New Roman"/>
              </a:rPr>
              <a:t>t</a:t>
            </a:r>
            <a:r>
              <a:rPr sz="1200" spc="-40" dirty="0">
                <a:latin typeface="Times New Roman"/>
                <a:cs typeface="Times New Roman"/>
              </a:rPr>
              <a:t>a</a:t>
            </a:r>
            <a:r>
              <a:rPr sz="1200" spc="5" dirty="0">
                <a:latin typeface="Times New Roman"/>
                <a:cs typeface="Times New Roman"/>
              </a:rPr>
              <a:t>n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200" i="1" spc="-5" dirty="0">
                <a:latin typeface="Times New Roman"/>
                <a:cs typeface="Times New Roman"/>
              </a:rPr>
              <a:t>a</a:t>
            </a:r>
            <a:r>
              <a:rPr sz="1200" i="1" spc="5" dirty="0">
                <a:latin typeface="Times New Roman"/>
                <a:cs typeface="Times New Roman"/>
              </a:rPr>
              <a:t>h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25000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40966" y="2931394"/>
            <a:ext cx="1842770" cy="720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770" marR="1500505" indent="-179705">
              <a:lnSpc>
                <a:spcPct val="117500"/>
              </a:lnSpc>
              <a:spcBef>
                <a:spcPts val="100"/>
              </a:spcBef>
            </a:pPr>
            <a:r>
              <a:rPr sz="1650" baseline="-37878" dirty="0">
                <a:latin typeface="Times New Roman"/>
                <a:cs typeface="Times New Roman"/>
              </a:rPr>
              <a:t>= </a:t>
            </a:r>
            <a:r>
              <a:rPr sz="1200" spc="30" dirty="0">
                <a:latin typeface="Times New Roman"/>
                <a:cs typeface="Times New Roman"/>
              </a:rPr>
              <a:t>Pu  </a:t>
            </a:r>
            <a:r>
              <a:rPr sz="1200" spc="-20" dirty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  <a:p>
            <a:pPr marL="196850">
              <a:lnSpc>
                <a:spcPct val="100000"/>
              </a:lnSpc>
              <a:spcBef>
                <a:spcPts val="645"/>
              </a:spcBef>
              <a:tabLst>
                <a:tab pos="572135" algn="l"/>
              </a:tabLst>
            </a:pPr>
            <a:r>
              <a:rPr sz="1200" i="1" spc="-20" dirty="0">
                <a:latin typeface="Times New Roman"/>
                <a:cs typeface="Times New Roman"/>
              </a:rPr>
              <a:t>Pu	</a:t>
            </a:r>
            <a:r>
              <a:rPr sz="1650" baseline="-37878" dirty="0">
                <a:latin typeface="Times New Roman"/>
                <a:cs typeface="Times New Roman"/>
              </a:rPr>
              <a:t>= </a:t>
            </a:r>
            <a:r>
              <a:rPr sz="1200" spc="-10" dirty="0">
                <a:latin typeface="Times New Roman"/>
                <a:cs typeface="Times New Roman"/>
              </a:rPr>
              <a:t>61565,56 </a:t>
            </a:r>
            <a:r>
              <a:rPr sz="1650" baseline="-37878" dirty="0">
                <a:latin typeface="Times New Roman"/>
                <a:cs typeface="Times New Roman"/>
              </a:rPr>
              <a:t>= 2,46</a:t>
            </a:r>
            <a:r>
              <a:rPr sz="1650" spc="-165" baseline="-37878" dirty="0">
                <a:latin typeface="Times New Roman"/>
                <a:cs typeface="Times New Roman"/>
              </a:rPr>
              <a:t> </a:t>
            </a:r>
            <a:r>
              <a:rPr sz="1650" spc="-15" baseline="-37878" dirty="0">
                <a:latin typeface="Times New Roman"/>
                <a:cs typeface="Times New Roman"/>
              </a:rPr>
              <a:t>m</a:t>
            </a:r>
            <a:r>
              <a:rPr sz="1050" spc="-15" baseline="-19841" dirty="0">
                <a:latin typeface="Times New Roman"/>
                <a:cs typeface="Times New Roman"/>
              </a:rPr>
              <a:t>2</a:t>
            </a:r>
            <a:endParaRPr sz="1050" baseline="-19841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291120" y="4061851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095"/>
                </a:moveTo>
                <a:lnTo>
                  <a:pt x="19396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310516" y="4064850"/>
            <a:ext cx="28575" cy="51435"/>
          </a:xfrm>
          <a:custGeom>
            <a:avLst/>
            <a:gdLst/>
            <a:ahLst/>
            <a:cxnLst/>
            <a:rect l="l" t="t" r="r" b="b"/>
            <a:pathLst>
              <a:path w="28575" h="51435">
                <a:moveTo>
                  <a:pt x="0" y="0"/>
                </a:moveTo>
                <a:lnTo>
                  <a:pt x="28186" y="50976"/>
                </a:lnTo>
              </a:path>
            </a:pathLst>
          </a:custGeom>
          <a:ln w="126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342036" y="3964095"/>
            <a:ext cx="37465" cy="151765"/>
          </a:xfrm>
          <a:custGeom>
            <a:avLst/>
            <a:gdLst/>
            <a:ahLst/>
            <a:cxnLst/>
            <a:rect l="l" t="t" r="r" b="b"/>
            <a:pathLst>
              <a:path w="37464" h="151764">
                <a:moveTo>
                  <a:pt x="0" y="151731"/>
                </a:moveTo>
                <a:lnTo>
                  <a:pt x="37277" y="0"/>
                </a:lnTo>
              </a:path>
            </a:pathLst>
          </a:custGeom>
          <a:ln w="63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379313" y="3964095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7287" y="0"/>
                </a:lnTo>
              </a:path>
            </a:pathLst>
          </a:custGeom>
          <a:ln w="62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707197" y="4077461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87"/>
                </a:moveTo>
                <a:lnTo>
                  <a:pt x="19402" y="0"/>
                </a:lnTo>
              </a:path>
            </a:pathLst>
          </a:custGeom>
          <a:ln w="63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26601" y="4080788"/>
            <a:ext cx="28575" cy="61594"/>
          </a:xfrm>
          <a:custGeom>
            <a:avLst/>
            <a:gdLst/>
            <a:ahLst/>
            <a:cxnLst/>
            <a:rect l="l" t="t" r="r" b="b"/>
            <a:pathLst>
              <a:path w="28575" h="61595">
                <a:moveTo>
                  <a:pt x="0" y="0"/>
                </a:moveTo>
                <a:lnTo>
                  <a:pt x="28024" y="61080"/>
                </a:lnTo>
              </a:path>
            </a:pathLst>
          </a:custGeom>
          <a:ln w="125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757706" y="3964063"/>
            <a:ext cx="37465" cy="177800"/>
          </a:xfrm>
          <a:custGeom>
            <a:avLst/>
            <a:gdLst/>
            <a:ahLst/>
            <a:cxnLst/>
            <a:rect l="l" t="t" r="r" b="b"/>
            <a:pathLst>
              <a:path w="37464" h="177800">
                <a:moveTo>
                  <a:pt x="0" y="177805"/>
                </a:moveTo>
                <a:lnTo>
                  <a:pt x="37263" y="0"/>
                </a:lnTo>
              </a:path>
            </a:pathLst>
          </a:custGeom>
          <a:ln w="64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94970" y="3964063"/>
            <a:ext cx="281940" cy="0"/>
          </a:xfrm>
          <a:custGeom>
            <a:avLst/>
            <a:gdLst/>
            <a:ahLst/>
            <a:cxnLst/>
            <a:rect l="l" t="t" r="r" b="b"/>
            <a:pathLst>
              <a:path w="281939">
                <a:moveTo>
                  <a:pt x="0" y="0"/>
                </a:moveTo>
                <a:lnTo>
                  <a:pt x="281483" y="0"/>
                </a:lnTo>
              </a:path>
            </a:pathLst>
          </a:custGeom>
          <a:ln w="6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808733" y="3944273"/>
            <a:ext cx="22459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1185" algn="l"/>
              </a:tabLst>
            </a:pPr>
            <a:r>
              <a:rPr sz="1100" dirty="0">
                <a:latin typeface="Times New Roman"/>
                <a:cs typeface="Times New Roman"/>
              </a:rPr>
              <a:t>B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L=	</a:t>
            </a:r>
            <a:r>
              <a:rPr sz="1200" i="1" spc="5" dirty="0">
                <a:latin typeface="Times New Roman"/>
                <a:cs typeface="Times New Roman"/>
              </a:rPr>
              <a:t>A </a:t>
            </a: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200" dirty="0">
                <a:latin typeface="Times New Roman"/>
                <a:cs typeface="Times New Roman"/>
              </a:rPr>
              <a:t>2,46 </a:t>
            </a:r>
            <a:r>
              <a:rPr sz="1100" dirty="0">
                <a:latin typeface="Times New Roman"/>
                <a:cs typeface="Times New Roman"/>
              </a:rPr>
              <a:t>= 1,568 m ~ 2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427733" y="4587366"/>
            <a:ext cx="11048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Symbol"/>
                <a:cs typeface="Symbol"/>
              </a:rPr>
              <a:t>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546605" y="4658994"/>
            <a:ext cx="44767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Times New Roman"/>
                <a:cs typeface="Times New Roman"/>
              </a:rPr>
              <a:t>yang</a:t>
            </a:r>
            <a:r>
              <a:rPr sz="700" spc="-65" dirty="0">
                <a:latin typeface="Times New Roman"/>
                <a:cs typeface="Times New Roman"/>
              </a:rPr>
              <a:t> </a:t>
            </a:r>
            <a:r>
              <a:rPr sz="700" dirty="0">
                <a:latin typeface="Times New Roman"/>
                <a:cs typeface="Times New Roman"/>
              </a:rPr>
              <a:t>terjadi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295626" y="4701373"/>
            <a:ext cx="294640" cy="0"/>
          </a:xfrm>
          <a:custGeom>
            <a:avLst/>
            <a:gdLst/>
            <a:ahLst/>
            <a:cxnLst/>
            <a:rect l="l" t="t" r="r" b="b"/>
            <a:pathLst>
              <a:path w="294639">
                <a:moveTo>
                  <a:pt x="0" y="0"/>
                </a:moveTo>
                <a:lnTo>
                  <a:pt x="294480" y="0"/>
                </a:lnTo>
              </a:path>
            </a:pathLst>
          </a:custGeom>
          <a:ln w="62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757082" y="4899926"/>
            <a:ext cx="90170" cy="0"/>
          </a:xfrm>
          <a:custGeom>
            <a:avLst/>
            <a:gdLst/>
            <a:ahLst/>
            <a:cxnLst/>
            <a:rect l="l" t="t" r="r" b="b"/>
            <a:pathLst>
              <a:path w="90169">
                <a:moveTo>
                  <a:pt x="0" y="0"/>
                </a:moveTo>
                <a:lnTo>
                  <a:pt x="895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744229" y="4701373"/>
            <a:ext cx="430530" cy="0"/>
          </a:xfrm>
          <a:custGeom>
            <a:avLst/>
            <a:gdLst/>
            <a:ahLst/>
            <a:cxnLst/>
            <a:rect l="l" t="t" r="r" b="b"/>
            <a:pathLst>
              <a:path w="430530">
                <a:moveTo>
                  <a:pt x="0" y="0"/>
                </a:moveTo>
                <a:lnTo>
                  <a:pt x="430127" y="0"/>
                </a:lnTo>
              </a:path>
            </a:pathLst>
          </a:custGeom>
          <a:ln w="62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2850578" y="4773152"/>
            <a:ext cx="309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spc="-5" dirty="0">
                <a:latin typeface="Times New Roman"/>
                <a:cs typeface="Times New Roman"/>
              </a:rPr>
              <a:t>b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spc="-60" dirty="0">
                <a:latin typeface="Times New Roman"/>
                <a:cs typeface="Times New Roman"/>
              </a:rPr>
              <a:t>L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750953" y="4644457"/>
            <a:ext cx="103505" cy="456565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20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  <a:p>
            <a:pPr marL="13335">
              <a:lnSpc>
                <a:spcPct val="100000"/>
              </a:lnSpc>
              <a:spcBef>
                <a:spcPts val="254"/>
              </a:spcBef>
            </a:pPr>
            <a:r>
              <a:rPr sz="1200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75342" y="4693477"/>
            <a:ext cx="1365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42489" y="4478124"/>
            <a:ext cx="1002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-37878" dirty="0">
                <a:latin typeface="Times New Roman"/>
                <a:cs typeface="Times New Roman"/>
              </a:rPr>
              <a:t>= </a:t>
            </a:r>
            <a:r>
              <a:rPr sz="1200" spc="-5" dirty="0">
                <a:latin typeface="Times New Roman"/>
                <a:cs typeface="Times New Roman"/>
              </a:rPr>
              <a:t>Vtot </a:t>
            </a:r>
            <a:r>
              <a:rPr sz="1800" spc="7" baseline="-34722" dirty="0">
                <a:latin typeface="Symbol"/>
                <a:cs typeface="Symbol"/>
              </a:rPr>
              <a:t></a:t>
            </a:r>
            <a:r>
              <a:rPr sz="1800" spc="7" baseline="-34722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M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tot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56333" y="5261228"/>
            <a:ext cx="10160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σ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734057" y="5332856"/>
            <a:ext cx="41719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10" dirty="0">
                <a:latin typeface="Times New Roman"/>
                <a:cs typeface="Times New Roman"/>
              </a:rPr>
              <a:t>maksimum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574277" y="5376455"/>
            <a:ext cx="567690" cy="0"/>
          </a:xfrm>
          <a:custGeom>
            <a:avLst/>
            <a:gdLst/>
            <a:ahLst/>
            <a:cxnLst/>
            <a:rect l="l" t="t" r="r" b="b"/>
            <a:pathLst>
              <a:path w="567689">
                <a:moveTo>
                  <a:pt x="0" y="0"/>
                </a:moveTo>
                <a:lnTo>
                  <a:pt x="567583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2752743" y="5368806"/>
            <a:ext cx="2171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2.</a:t>
            </a:r>
            <a:r>
              <a:rPr sz="1200" spc="5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3310516" y="5376424"/>
            <a:ext cx="586105" cy="0"/>
          </a:xfrm>
          <a:custGeom>
            <a:avLst/>
            <a:gdLst/>
            <a:ahLst/>
            <a:cxnLst/>
            <a:rect l="l" t="t" r="r" b="b"/>
            <a:pathLst>
              <a:path w="586104">
                <a:moveTo>
                  <a:pt x="0" y="0"/>
                </a:moveTo>
                <a:lnTo>
                  <a:pt x="585752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3291278" y="5333734"/>
            <a:ext cx="591185" cy="2667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70" dirty="0">
                <a:latin typeface="Times New Roman"/>
                <a:cs typeface="Times New Roman"/>
              </a:rPr>
              <a:t>1</a:t>
            </a:r>
            <a:r>
              <a:rPr sz="1200" dirty="0">
                <a:latin typeface="Times New Roman"/>
                <a:cs typeface="Times New Roman"/>
              </a:rPr>
              <a:t>/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6.</a:t>
            </a:r>
            <a:r>
              <a:rPr sz="1200" spc="-10" dirty="0">
                <a:latin typeface="Times New Roman"/>
                <a:cs typeface="Times New Roman"/>
              </a:rPr>
              <a:t>2</a:t>
            </a:r>
            <a:r>
              <a:rPr sz="1550" spc="-140" dirty="0">
                <a:latin typeface="Symbol"/>
                <a:cs typeface="Symbol"/>
              </a:rPr>
              <a:t></a:t>
            </a:r>
            <a:r>
              <a:rPr sz="1200" spc="30" dirty="0">
                <a:latin typeface="Times New Roman"/>
                <a:cs typeface="Times New Roman"/>
              </a:rPr>
              <a:t>2</a:t>
            </a:r>
            <a:r>
              <a:rPr sz="1550" spc="-125" dirty="0">
                <a:latin typeface="Symbol"/>
                <a:cs typeface="Symbol"/>
              </a:rPr>
              <a:t></a:t>
            </a:r>
            <a:r>
              <a:rPr sz="1050" baseline="47619" dirty="0">
                <a:latin typeface="Times New Roman"/>
                <a:cs typeface="Times New Roman"/>
              </a:rPr>
              <a:t>2</a:t>
            </a:r>
            <a:endParaRPr sz="1050" baseline="47619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456814" y="5153853"/>
            <a:ext cx="13690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42340" algn="l"/>
              </a:tabLst>
            </a:pPr>
            <a:r>
              <a:rPr sz="1650" baseline="-37878" dirty="0">
                <a:latin typeface="Times New Roman"/>
                <a:cs typeface="Times New Roman"/>
              </a:rPr>
              <a:t>=</a:t>
            </a:r>
            <a:r>
              <a:rPr sz="1650" spc="-15" baseline="-37878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7254</a:t>
            </a:r>
            <a:r>
              <a:rPr sz="1200" spc="-25" dirty="0">
                <a:latin typeface="Times New Roman"/>
                <a:cs typeface="Times New Roman"/>
              </a:rPr>
              <a:t>4,</a:t>
            </a:r>
            <a:r>
              <a:rPr sz="1200" spc="-5" dirty="0">
                <a:latin typeface="Times New Roman"/>
                <a:cs typeface="Times New Roman"/>
              </a:rPr>
              <a:t>3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800" spc="7" baseline="-34722" dirty="0">
                <a:latin typeface="Symbol"/>
                <a:cs typeface="Symbol"/>
              </a:rPr>
              <a:t></a:t>
            </a:r>
            <a:r>
              <a:rPr sz="1800" baseline="-34722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Times New Roman"/>
                <a:cs typeface="Times New Roman"/>
              </a:rPr>
              <a:t>47</a:t>
            </a:r>
            <a:r>
              <a:rPr sz="1200" spc="-30" dirty="0">
                <a:latin typeface="Times New Roman"/>
                <a:cs typeface="Times New Roman"/>
              </a:rPr>
              <a:t>9,</a:t>
            </a:r>
            <a:r>
              <a:rPr sz="1200" dirty="0">
                <a:latin typeface="Times New Roman"/>
                <a:cs typeface="Times New Roman"/>
              </a:rPr>
              <a:t>34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919854" y="5261228"/>
            <a:ext cx="102870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18495,58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656333" y="5930264"/>
            <a:ext cx="10160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σ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734057" y="6001892"/>
            <a:ext cx="36893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20" dirty="0">
                <a:latin typeface="Times New Roman"/>
                <a:cs typeface="Times New Roman"/>
              </a:rPr>
              <a:t>m</a:t>
            </a:r>
            <a:r>
              <a:rPr sz="700" spc="-5" dirty="0">
                <a:latin typeface="Times New Roman"/>
                <a:cs typeface="Times New Roman"/>
              </a:rPr>
              <a:t>in</a:t>
            </a:r>
            <a:r>
              <a:rPr sz="700" dirty="0">
                <a:latin typeface="Times New Roman"/>
                <a:cs typeface="Times New Roman"/>
              </a:rPr>
              <a:t>i</a:t>
            </a:r>
            <a:r>
              <a:rPr sz="700" spc="-20" dirty="0">
                <a:latin typeface="Times New Roman"/>
                <a:cs typeface="Times New Roman"/>
              </a:rPr>
              <a:t>m</a:t>
            </a:r>
            <a:r>
              <a:rPr sz="700" spc="5" dirty="0">
                <a:latin typeface="Times New Roman"/>
                <a:cs typeface="Times New Roman"/>
              </a:rPr>
              <a:t>u</a:t>
            </a:r>
            <a:r>
              <a:rPr sz="700" spc="-5" dirty="0">
                <a:latin typeface="Times New Roman"/>
                <a:cs typeface="Times New Roman"/>
              </a:rPr>
              <a:t>m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473334" y="6045110"/>
            <a:ext cx="568325" cy="0"/>
          </a:xfrm>
          <a:custGeom>
            <a:avLst/>
            <a:gdLst/>
            <a:ahLst/>
            <a:cxnLst/>
            <a:rect l="l" t="t" r="r" b="b"/>
            <a:pathLst>
              <a:path w="568325">
                <a:moveTo>
                  <a:pt x="0" y="0"/>
                </a:moveTo>
                <a:lnTo>
                  <a:pt x="568077" y="0"/>
                </a:lnTo>
              </a:path>
            </a:pathLst>
          </a:custGeom>
          <a:ln w="61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2651966" y="6037460"/>
            <a:ext cx="21717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2.</a:t>
            </a:r>
            <a:r>
              <a:rPr sz="1200" spc="5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210186" y="6045079"/>
            <a:ext cx="586105" cy="0"/>
          </a:xfrm>
          <a:custGeom>
            <a:avLst/>
            <a:gdLst/>
            <a:ahLst/>
            <a:cxnLst/>
            <a:rect l="l" t="t" r="r" b="b"/>
            <a:pathLst>
              <a:path w="586104">
                <a:moveTo>
                  <a:pt x="0" y="0"/>
                </a:moveTo>
                <a:lnTo>
                  <a:pt x="585752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3190948" y="6002389"/>
            <a:ext cx="591185" cy="2667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70" dirty="0">
                <a:latin typeface="Times New Roman"/>
                <a:cs typeface="Times New Roman"/>
              </a:rPr>
              <a:t>1</a:t>
            </a:r>
            <a:r>
              <a:rPr sz="1200" dirty="0">
                <a:latin typeface="Times New Roman"/>
                <a:cs typeface="Times New Roman"/>
              </a:rPr>
              <a:t>/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6.</a:t>
            </a:r>
            <a:r>
              <a:rPr sz="1200" spc="-10" dirty="0">
                <a:latin typeface="Times New Roman"/>
                <a:cs typeface="Times New Roman"/>
              </a:rPr>
              <a:t>2</a:t>
            </a:r>
            <a:r>
              <a:rPr sz="1550" spc="-140" dirty="0">
                <a:latin typeface="Symbol"/>
                <a:cs typeface="Symbol"/>
              </a:rPr>
              <a:t></a:t>
            </a:r>
            <a:r>
              <a:rPr sz="1200" spc="30" dirty="0">
                <a:latin typeface="Times New Roman"/>
                <a:cs typeface="Times New Roman"/>
              </a:rPr>
              <a:t>2</a:t>
            </a:r>
            <a:r>
              <a:rPr sz="1550" spc="-125" dirty="0">
                <a:latin typeface="Symbol"/>
                <a:cs typeface="Symbol"/>
              </a:rPr>
              <a:t></a:t>
            </a:r>
            <a:r>
              <a:rPr sz="1050" baseline="47619" dirty="0">
                <a:latin typeface="Times New Roman"/>
                <a:cs typeface="Times New Roman"/>
              </a:rPr>
              <a:t>2</a:t>
            </a:r>
            <a:endParaRPr sz="1050" baseline="47619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355850" y="5822508"/>
            <a:ext cx="136969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42975" algn="l"/>
              </a:tabLst>
            </a:pPr>
            <a:r>
              <a:rPr sz="1650" baseline="-37878" dirty="0">
                <a:latin typeface="Times New Roman"/>
                <a:cs typeface="Times New Roman"/>
              </a:rPr>
              <a:t>=</a:t>
            </a:r>
            <a:r>
              <a:rPr sz="1650" spc="-15" baseline="-37878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7254</a:t>
            </a:r>
            <a:r>
              <a:rPr sz="1200" spc="-25" dirty="0">
                <a:latin typeface="Times New Roman"/>
                <a:cs typeface="Times New Roman"/>
              </a:rPr>
              <a:t>4,</a:t>
            </a:r>
            <a:r>
              <a:rPr sz="1200" spc="-5" dirty="0">
                <a:latin typeface="Times New Roman"/>
                <a:cs typeface="Times New Roman"/>
              </a:rPr>
              <a:t>3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800" spc="15" baseline="-34722" dirty="0">
                <a:latin typeface="Symbol"/>
                <a:cs typeface="Symbol"/>
              </a:rPr>
              <a:t></a:t>
            </a:r>
            <a:r>
              <a:rPr sz="1800" baseline="-34722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Times New Roman"/>
                <a:cs typeface="Times New Roman"/>
              </a:rPr>
              <a:t>47</a:t>
            </a:r>
            <a:r>
              <a:rPr sz="1200" spc="-30" dirty="0">
                <a:latin typeface="Times New Roman"/>
                <a:cs typeface="Times New Roman"/>
              </a:rPr>
              <a:t>9,</a:t>
            </a:r>
            <a:r>
              <a:rPr sz="1200" dirty="0">
                <a:latin typeface="Times New Roman"/>
                <a:cs typeface="Times New Roman"/>
              </a:rPr>
              <a:t>34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819271" y="5930264"/>
            <a:ext cx="102996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17776,57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kg/m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491867" y="6349364"/>
            <a:ext cx="235839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= σ </a:t>
            </a:r>
            <a:r>
              <a:rPr sz="1050" baseline="-23809" dirty="0">
                <a:latin typeface="Times New Roman"/>
                <a:cs typeface="Times New Roman"/>
              </a:rPr>
              <a:t>tan </a:t>
            </a:r>
            <a:r>
              <a:rPr sz="1050" i="1" spc="30" baseline="-23809" dirty="0">
                <a:latin typeface="Times New Roman"/>
                <a:cs typeface="Times New Roman"/>
              </a:rPr>
              <a:t>ahterjadi</a:t>
            </a:r>
            <a:r>
              <a:rPr sz="1100" spc="20" dirty="0">
                <a:latin typeface="Times New Roman"/>
                <a:cs typeface="Times New Roman"/>
              </a:rPr>
              <a:t>&lt; </a:t>
            </a:r>
            <a:r>
              <a:rPr sz="1100" dirty="0">
                <a:latin typeface="Symbol"/>
                <a:cs typeface="Symbol"/>
              </a:rPr>
              <a:t>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5" dirty="0">
                <a:latin typeface="Times New Roman"/>
                <a:cs typeface="Times New Roman"/>
              </a:rPr>
              <a:t>ijin</a:t>
            </a:r>
            <a:r>
              <a:rPr sz="1100" spc="-18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tanah…...............Ok!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427733" y="8330945"/>
            <a:ext cx="214058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6865" algn="l"/>
              </a:tabLst>
            </a:pPr>
            <a:r>
              <a:rPr sz="1100" b="1" dirty="0">
                <a:latin typeface="Times New Roman"/>
                <a:cs typeface="Times New Roman"/>
              </a:rPr>
              <a:t>8.3	Perhitungan </a:t>
            </a:r>
            <a:r>
              <a:rPr sz="1100" b="1" spc="-5" dirty="0">
                <a:latin typeface="Times New Roman"/>
                <a:cs typeface="Times New Roman"/>
              </a:rPr>
              <a:t>Tulangan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Lentur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618233" y="8806688"/>
            <a:ext cx="22034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Mu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151633" y="8738716"/>
            <a:ext cx="1396365" cy="4978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100" dirty="0">
                <a:latin typeface="Times New Roman"/>
                <a:cs typeface="Times New Roman"/>
              </a:rPr>
              <a:t>= ½ . qu .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 ½ . 18495,58 .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(0,85)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5680075" y="2482214"/>
            <a:ext cx="762000" cy="0"/>
          </a:xfrm>
          <a:custGeom>
            <a:avLst/>
            <a:gdLst/>
            <a:ahLst/>
            <a:cxnLst/>
            <a:rect l="l" t="t" r="r" b="b"/>
            <a:pathLst>
              <a:path w="762000">
                <a:moveTo>
                  <a:pt x="0" y="0"/>
                </a:moveTo>
                <a:lnTo>
                  <a:pt x="7620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58670" y="592327"/>
            <a:ext cx="2707005" cy="655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105410">
              <a:lnSpc>
                <a:spcPct val="100000"/>
              </a:lnSpc>
            </a:pPr>
            <a:r>
              <a:rPr sz="1100" dirty="0">
                <a:latin typeface="Times New Roman"/>
                <a:cs typeface="Times New Roman"/>
              </a:rPr>
              <a:t>= 6681,53 </a:t>
            </a:r>
            <a:r>
              <a:rPr sz="1100" spc="-5" dirty="0">
                <a:latin typeface="Times New Roman"/>
                <a:cs typeface="Times New Roman"/>
              </a:rPr>
              <a:t>kgm </a:t>
            </a:r>
            <a:r>
              <a:rPr sz="1100" dirty="0">
                <a:latin typeface="Times New Roman"/>
                <a:cs typeface="Times New Roman"/>
              </a:rPr>
              <a:t>= 6,682.10</a:t>
            </a:r>
            <a:r>
              <a:rPr sz="1050" baseline="39682" dirty="0">
                <a:latin typeface="Times New Roman"/>
                <a:cs typeface="Times New Roman"/>
              </a:rPr>
              <a:t>7</a:t>
            </a:r>
            <a:r>
              <a:rPr sz="1050" spc="-52" baseline="3968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18233" y="1429257"/>
            <a:ext cx="22034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51633" y="1429257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04406" y="1544908"/>
            <a:ext cx="622300" cy="0"/>
          </a:xfrm>
          <a:custGeom>
            <a:avLst/>
            <a:gdLst/>
            <a:ahLst/>
            <a:cxnLst/>
            <a:rect l="l" t="t" r="r" b="b"/>
            <a:pathLst>
              <a:path w="622300">
                <a:moveTo>
                  <a:pt x="0" y="0"/>
                </a:moveTo>
                <a:lnTo>
                  <a:pt x="621945" y="0"/>
                </a:lnTo>
              </a:path>
            </a:pathLst>
          </a:custGeom>
          <a:ln w="6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299816" y="1321524"/>
            <a:ext cx="6108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0" dirty="0">
                <a:latin typeface="Times New Roman"/>
                <a:cs typeface="Times New Roman"/>
              </a:rPr>
              <a:t>6</a:t>
            </a:r>
            <a:r>
              <a:rPr sz="1200" spc="-5" dirty="0">
                <a:latin typeface="Times New Roman"/>
                <a:cs typeface="Times New Roman"/>
              </a:rPr>
              <a:t>,68</a:t>
            </a:r>
            <a:r>
              <a:rPr sz="1200" dirty="0">
                <a:latin typeface="Times New Roman"/>
                <a:cs typeface="Times New Roman"/>
              </a:rPr>
              <a:t>2.</a:t>
            </a: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70" dirty="0">
                <a:latin typeface="Times New Roman"/>
                <a:cs typeface="Times New Roman"/>
              </a:rPr>
              <a:t>0</a:t>
            </a:r>
            <a:r>
              <a:rPr sz="1050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39923" y="1429257"/>
            <a:ext cx="11315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8,3525.10 </a:t>
            </a:r>
            <a:r>
              <a:rPr sz="1050" spc="-7" baseline="39682" dirty="0">
                <a:latin typeface="Times New Roman"/>
                <a:cs typeface="Times New Roman"/>
              </a:rPr>
              <a:t>7</a:t>
            </a:r>
            <a:r>
              <a:rPr sz="1050" spc="30" baseline="39682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Nmm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18233" y="1926081"/>
            <a:ext cx="1346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51633" y="1926081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304677" y="2041846"/>
            <a:ext cx="525780" cy="0"/>
          </a:xfrm>
          <a:custGeom>
            <a:avLst/>
            <a:gdLst/>
            <a:ahLst/>
            <a:cxnLst/>
            <a:rect l="l" t="t" r="r" b="b"/>
            <a:pathLst>
              <a:path w="525780">
                <a:moveTo>
                  <a:pt x="0" y="0"/>
                </a:moveTo>
                <a:lnTo>
                  <a:pt x="525221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01404" y="2041846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922" y="0"/>
                </a:lnTo>
              </a:path>
            </a:pathLst>
          </a:custGeom>
          <a:ln w="61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862287" y="1914639"/>
            <a:ext cx="11036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4525" algn="l"/>
              </a:tabLst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16,94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99859" y="2033900"/>
            <a:ext cx="11728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09295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</a:t>
            </a:r>
            <a:r>
              <a:rPr sz="1200" spc="-10" dirty="0">
                <a:latin typeface="Times New Roman"/>
                <a:cs typeface="Times New Roman"/>
              </a:rPr>
              <a:t>5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25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5" dirty="0">
                <a:latin typeface="Times New Roman"/>
                <a:cs typeface="Times New Roman"/>
              </a:rPr>
              <a:t> </a:t>
            </a:r>
            <a:r>
              <a:rPr sz="1200" spc="100" dirty="0">
                <a:latin typeface="Times New Roman"/>
                <a:cs typeface="Times New Roman"/>
              </a:rPr>
              <a:t>'</a:t>
            </a:r>
            <a:r>
              <a:rPr sz="1200" i="1" spc="10" dirty="0">
                <a:latin typeface="Times New Roman"/>
                <a:cs typeface="Times New Roman"/>
              </a:rPr>
              <a:t>c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</a:t>
            </a:r>
            <a:r>
              <a:rPr sz="1200" spc="-10" dirty="0">
                <a:latin typeface="Times New Roman"/>
                <a:cs typeface="Times New Roman"/>
              </a:rPr>
              <a:t>5</a:t>
            </a:r>
            <a:r>
              <a:rPr sz="1200" spc="-5" dirty="0">
                <a:latin typeface="Times New Roman"/>
                <a:cs typeface="Times New Roman"/>
              </a:rPr>
              <a:t>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12979" y="1438734"/>
            <a:ext cx="846455" cy="58864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sz="1200" spc="-20" dirty="0">
                <a:latin typeface="Times New Roman"/>
                <a:cs typeface="Times New Roman"/>
              </a:rPr>
              <a:t>0,8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75"/>
              </a:spcBef>
              <a:tabLst>
                <a:tab pos="603885" algn="l"/>
              </a:tabLst>
            </a:pPr>
            <a:r>
              <a:rPr sz="1200" i="1" spc="-40" dirty="0">
                <a:latin typeface="Times New Roman"/>
                <a:cs typeface="Times New Roman"/>
              </a:rPr>
              <a:t>f</a:t>
            </a:r>
            <a:r>
              <a:rPr sz="1200" i="1" spc="10" dirty="0">
                <a:latin typeface="Times New Roman"/>
                <a:cs typeface="Times New Roman"/>
              </a:rPr>
              <a:t>y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18233" y="2459481"/>
            <a:ext cx="1701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51633" y="2459481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304632" y="2574407"/>
            <a:ext cx="540385" cy="0"/>
          </a:xfrm>
          <a:custGeom>
            <a:avLst/>
            <a:gdLst/>
            <a:ahLst/>
            <a:cxnLst/>
            <a:rect l="l" t="t" r="r" b="b"/>
            <a:pathLst>
              <a:path w="540385">
                <a:moveTo>
                  <a:pt x="0" y="0"/>
                </a:moveTo>
                <a:lnTo>
                  <a:pt x="540357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020589" y="2574407"/>
            <a:ext cx="513715" cy="0"/>
          </a:xfrm>
          <a:custGeom>
            <a:avLst/>
            <a:gdLst/>
            <a:ahLst/>
            <a:cxnLst/>
            <a:rect l="l" t="t" r="r" b="b"/>
            <a:pathLst>
              <a:path w="513714">
                <a:moveTo>
                  <a:pt x="0" y="0"/>
                </a:moveTo>
                <a:lnTo>
                  <a:pt x="513609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929209" y="2602115"/>
            <a:ext cx="6965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3570" algn="l"/>
              </a:tabLst>
            </a:pPr>
            <a:r>
              <a:rPr sz="1200" spc="5" dirty="0">
                <a:latin typeface="Symbol"/>
                <a:cs typeface="Symbol"/>
              </a:rPr>
              <a:t>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99016" y="2447233"/>
            <a:ext cx="1126490" cy="329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1950">
              <a:lnSpc>
                <a:spcPts val="1195"/>
              </a:lnSpc>
              <a:spcBef>
                <a:spcPts val="100"/>
              </a:spcBef>
              <a:tabLst>
                <a:tab pos="1053465" algn="l"/>
              </a:tabLst>
            </a:pPr>
            <a:r>
              <a:rPr sz="1200" spc="-25" dirty="0">
                <a:latin typeface="Symbol"/>
                <a:cs typeface="Symbol"/>
              </a:rPr>
              <a:t></a:t>
            </a:r>
            <a:r>
              <a:rPr sz="1800" spc="7" baseline="2314" dirty="0">
                <a:latin typeface="Symbol"/>
                <a:cs typeface="Symbol"/>
              </a:rPr>
              <a:t>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</a:t>
            </a:r>
            <a:endParaRPr sz="1800" baseline="2314">
              <a:latin typeface="Symbol"/>
              <a:cs typeface="Symbol"/>
            </a:endParaRPr>
          </a:p>
          <a:p>
            <a:pPr marL="12700">
              <a:lnSpc>
                <a:spcPts val="1195"/>
              </a:lnSpc>
              <a:tabLst>
                <a:tab pos="528955" algn="l"/>
              </a:tabLst>
            </a:pPr>
            <a:r>
              <a:rPr sz="1200" dirty="0">
                <a:latin typeface="Times New Roman"/>
                <a:cs typeface="Times New Roman"/>
              </a:rPr>
              <a:t>fy	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299800" y="2349347"/>
            <a:ext cx="132588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1985" algn="l"/>
                <a:tab pos="863600" algn="l"/>
                <a:tab pos="1252855" algn="l"/>
              </a:tabLst>
            </a:pP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5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f</a:t>
            </a:r>
            <a:r>
              <a:rPr sz="1200" spc="65" dirty="0">
                <a:latin typeface="Times New Roman"/>
                <a:cs typeface="Times New Roman"/>
              </a:rPr>
              <a:t>'</a:t>
            </a:r>
            <a:r>
              <a:rPr sz="1200" spc="5" dirty="0">
                <a:latin typeface="Times New Roman"/>
                <a:cs typeface="Times New Roman"/>
              </a:rPr>
              <a:t>c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</a:t>
            </a:r>
            <a:r>
              <a:rPr sz="1800" baseline="2314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</a:t>
            </a:r>
            <a:r>
              <a:rPr sz="1200" spc="10" dirty="0">
                <a:latin typeface="Times New Roman"/>
                <a:cs typeface="Times New Roman"/>
              </a:rPr>
              <a:t>0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00" spc="7" baseline="2314" dirty="0">
                <a:latin typeface="Symbol"/>
                <a:cs typeface="Symbol"/>
              </a:rPr>
              <a:t></a:t>
            </a:r>
            <a:endParaRPr sz="1800" baseline="2314">
              <a:latin typeface="Symbol"/>
              <a:cs typeface="Symbo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304670" y="3107505"/>
            <a:ext cx="461645" cy="0"/>
          </a:xfrm>
          <a:custGeom>
            <a:avLst/>
            <a:gdLst/>
            <a:ahLst/>
            <a:cxnLst/>
            <a:rect l="l" t="t" r="r" b="b"/>
            <a:pathLst>
              <a:path w="461644">
                <a:moveTo>
                  <a:pt x="0" y="0"/>
                </a:moveTo>
                <a:lnTo>
                  <a:pt x="461092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187138" y="3107505"/>
            <a:ext cx="610870" cy="0"/>
          </a:xfrm>
          <a:custGeom>
            <a:avLst/>
            <a:gdLst/>
            <a:ahLst/>
            <a:cxnLst/>
            <a:rect l="l" t="t" r="r" b="b"/>
            <a:pathLst>
              <a:path w="610870">
                <a:moveTo>
                  <a:pt x="0" y="0"/>
                </a:moveTo>
                <a:lnTo>
                  <a:pt x="610503" y="0"/>
                </a:lnTo>
              </a:path>
            </a:pathLst>
          </a:custGeom>
          <a:ln w="61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804116" y="3118343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095655" y="3118343"/>
            <a:ext cx="8572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095655" y="2895992"/>
            <a:ext cx="52514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83210" algn="l"/>
              </a:tabLst>
            </a:pPr>
            <a:r>
              <a:rPr sz="1200" spc="10" dirty="0">
                <a:latin typeface="Symbol"/>
                <a:cs typeface="Symbol"/>
              </a:rPr>
              <a:t>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800" spc="-7" baseline="4629" dirty="0">
                <a:latin typeface="Times New Roman"/>
                <a:cs typeface="Times New Roman"/>
              </a:rPr>
              <a:t>600</a:t>
            </a:r>
            <a:endParaRPr sz="1800" baseline="4629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769450" y="2993619"/>
            <a:ext cx="112014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30" baseline="4629" dirty="0">
                <a:latin typeface="Times New Roman"/>
                <a:cs typeface="Times New Roman"/>
              </a:rPr>
              <a:t>.0,85.</a:t>
            </a:r>
            <a:r>
              <a:rPr sz="1200" spc="-20" dirty="0">
                <a:latin typeface="Symbol"/>
                <a:cs typeface="Symbol"/>
              </a:rPr>
              <a:t>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800" baseline="-39351" dirty="0">
                <a:latin typeface="Times New Roman"/>
                <a:cs typeface="Times New Roman"/>
              </a:rPr>
              <a:t>600</a:t>
            </a:r>
            <a:r>
              <a:rPr sz="1800" spc="-157" baseline="-39351" dirty="0">
                <a:latin typeface="Times New Roman"/>
                <a:cs typeface="Times New Roman"/>
              </a:rPr>
              <a:t> </a:t>
            </a:r>
            <a:r>
              <a:rPr sz="1800" spc="15" baseline="-39351" dirty="0">
                <a:latin typeface="Symbol"/>
                <a:cs typeface="Symbol"/>
              </a:rPr>
              <a:t></a:t>
            </a:r>
            <a:r>
              <a:rPr sz="1800" spc="-165" baseline="-39351" dirty="0">
                <a:latin typeface="Times New Roman"/>
                <a:cs typeface="Times New Roman"/>
              </a:rPr>
              <a:t> </a:t>
            </a:r>
            <a:r>
              <a:rPr sz="1800" baseline="-39351" dirty="0">
                <a:latin typeface="Times New Roman"/>
                <a:cs typeface="Times New Roman"/>
              </a:rPr>
              <a:t>360</a:t>
            </a:r>
            <a:r>
              <a:rPr sz="1800" spc="-209" baseline="-39351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407947" y="3099864"/>
            <a:ext cx="2546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151633" y="2884907"/>
            <a:ext cx="6242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50" baseline="-37878" dirty="0">
                <a:latin typeface="Times New Roman"/>
                <a:cs typeface="Times New Roman"/>
              </a:rPr>
              <a:t>=</a:t>
            </a:r>
            <a:r>
              <a:rPr sz="1650" spc="315" baseline="-37878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04116" y="2979945"/>
            <a:ext cx="54419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15" baseline="30092" dirty="0">
                <a:latin typeface="Symbol"/>
                <a:cs typeface="Symbol"/>
              </a:rPr>
              <a:t></a:t>
            </a:r>
            <a:r>
              <a:rPr sz="1800" spc="15" baseline="30092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1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0,031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618233" y="3514470"/>
            <a:ext cx="1885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Times New Roman"/>
                <a:cs typeface="Times New Roman"/>
              </a:rPr>
              <a:t>R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151633" y="3514470"/>
            <a:ext cx="10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304457" y="3629569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258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622094" y="3502777"/>
            <a:ext cx="10985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297314" y="3624685"/>
            <a:ext cx="27813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d</a:t>
            </a:r>
            <a:r>
              <a:rPr sz="1200" i="1" spc="-150" dirty="0">
                <a:latin typeface="Times New Roman"/>
                <a:cs typeface="Times New Roman"/>
              </a:rPr>
              <a:t> 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773689" y="3629451"/>
            <a:ext cx="717550" cy="0"/>
          </a:xfrm>
          <a:custGeom>
            <a:avLst/>
            <a:gdLst/>
            <a:ahLst/>
            <a:cxnLst/>
            <a:rect l="l" t="t" r="r" b="b"/>
            <a:pathLst>
              <a:path w="717550">
                <a:moveTo>
                  <a:pt x="0" y="0"/>
                </a:moveTo>
                <a:lnTo>
                  <a:pt x="717278" y="0"/>
                </a:lnTo>
              </a:path>
            </a:pathLst>
          </a:custGeom>
          <a:ln w="61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771290" y="3586668"/>
            <a:ext cx="706120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00" spc="-5" dirty="0">
                <a:latin typeface="Times New Roman"/>
                <a:cs typeface="Times New Roman"/>
              </a:rPr>
              <a:t>2000</a:t>
            </a:r>
            <a:r>
              <a:rPr sz="1550" spc="-140" dirty="0">
                <a:latin typeface="Symbol"/>
                <a:cs typeface="Symbol"/>
              </a:rPr>
              <a:t></a:t>
            </a: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30" dirty="0">
                <a:latin typeface="Times New Roman"/>
                <a:cs typeface="Times New Roman"/>
              </a:rPr>
              <a:t>4</a:t>
            </a:r>
            <a:r>
              <a:rPr sz="1550" spc="-125" dirty="0">
                <a:latin typeface="Symbol"/>
                <a:cs typeface="Symbol"/>
              </a:rPr>
              <a:t></a:t>
            </a:r>
            <a:r>
              <a:rPr sz="1050" baseline="51587" dirty="0">
                <a:latin typeface="Times New Roman"/>
                <a:cs typeface="Times New Roman"/>
              </a:rPr>
              <a:t>2</a:t>
            </a:r>
            <a:endParaRPr sz="1050" baseline="51587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335904" y="3406669"/>
            <a:ext cx="11245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5295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Mn	</a:t>
            </a:r>
            <a:r>
              <a:rPr sz="1200" spc="-5" dirty="0">
                <a:latin typeface="Times New Roman"/>
                <a:cs typeface="Times New Roman"/>
              </a:rPr>
              <a:t>8,3525.10</a:t>
            </a:r>
            <a:r>
              <a:rPr sz="1050" spc="-7" baseline="43650" dirty="0">
                <a:latin typeface="Times New Roman"/>
                <a:cs typeface="Times New Roman"/>
              </a:rPr>
              <a:t>7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509898" y="3514470"/>
            <a:ext cx="4552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1,003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618233" y="3938142"/>
            <a:ext cx="29083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97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618233" y="4422774"/>
            <a:ext cx="2743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89" baseline="7575" dirty="0">
                <a:latin typeface="Times New Roman"/>
                <a:cs typeface="Times New Roman"/>
              </a:rPr>
              <a:t> </a:t>
            </a:r>
            <a:r>
              <a:rPr sz="700" spc="-10" dirty="0">
                <a:latin typeface="Times New Roman"/>
                <a:cs typeface="Times New Roman"/>
              </a:rPr>
              <a:t>min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151633" y="3850361"/>
            <a:ext cx="635635" cy="74676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100" dirty="0">
                <a:latin typeface="Times New Roman"/>
                <a:cs typeface="Times New Roman"/>
              </a:rPr>
              <a:t>= 0,75 .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Symbol"/>
                <a:cs typeface="Symbol"/>
              </a:rPr>
              <a:t></a:t>
            </a:r>
            <a:r>
              <a:rPr sz="1100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0,023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0,004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618233" y="4823840"/>
            <a:ext cx="32004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127" baseline="7575" dirty="0">
                <a:latin typeface="Times New Roman"/>
                <a:cs typeface="Times New Roman"/>
              </a:rPr>
              <a:t> </a:t>
            </a:r>
            <a:r>
              <a:rPr sz="700" dirty="0">
                <a:latin typeface="Times New Roman"/>
                <a:cs typeface="Times New Roman"/>
              </a:rPr>
              <a:t>perlu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304623" y="4919465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57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025661" y="4919465"/>
            <a:ext cx="511175" cy="0"/>
          </a:xfrm>
          <a:custGeom>
            <a:avLst/>
            <a:gdLst/>
            <a:ahLst/>
            <a:cxnLst/>
            <a:rect l="l" t="t" r="r" b="b"/>
            <a:pathLst>
              <a:path w="511175">
                <a:moveTo>
                  <a:pt x="0" y="0"/>
                </a:moveTo>
                <a:lnTo>
                  <a:pt x="510569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735289" y="4964382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8"/>
                </a:moveTo>
                <a:lnTo>
                  <a:pt x="19505" y="0"/>
                </a:lnTo>
              </a:path>
            </a:pathLst>
          </a:custGeom>
          <a:ln w="62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754794" y="4967479"/>
            <a:ext cx="28575" cy="149225"/>
          </a:xfrm>
          <a:custGeom>
            <a:avLst/>
            <a:gdLst/>
            <a:ahLst/>
            <a:cxnLst/>
            <a:rect l="l" t="t" r="r" b="b"/>
            <a:pathLst>
              <a:path w="28575" h="149225">
                <a:moveTo>
                  <a:pt x="0" y="0"/>
                </a:moveTo>
                <a:lnTo>
                  <a:pt x="28004" y="148996"/>
                </a:lnTo>
              </a:path>
            </a:pathLst>
          </a:custGeom>
          <a:ln w="125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785946" y="4716260"/>
            <a:ext cx="37465" cy="400685"/>
          </a:xfrm>
          <a:custGeom>
            <a:avLst/>
            <a:gdLst/>
            <a:ahLst/>
            <a:cxnLst/>
            <a:rect l="l" t="t" r="r" b="b"/>
            <a:pathLst>
              <a:path w="37464" h="400685">
                <a:moveTo>
                  <a:pt x="0" y="400215"/>
                </a:moveTo>
                <a:lnTo>
                  <a:pt x="37436" y="0"/>
                </a:lnTo>
              </a:path>
            </a:pathLst>
          </a:custGeom>
          <a:ln w="629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23383" y="4716260"/>
            <a:ext cx="725805" cy="0"/>
          </a:xfrm>
          <a:custGeom>
            <a:avLst/>
            <a:gdLst/>
            <a:ahLst/>
            <a:cxnLst/>
            <a:rect l="l" t="t" r="r" b="b"/>
            <a:pathLst>
              <a:path w="725804">
                <a:moveTo>
                  <a:pt x="0" y="0"/>
                </a:moveTo>
                <a:lnTo>
                  <a:pt x="725793" y="0"/>
                </a:lnTo>
              </a:path>
            </a:pathLst>
          </a:custGeom>
          <a:ln w="61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3555364" y="4773698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450474" y="496173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3205179" y="4911857"/>
            <a:ext cx="1530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3023022" y="4696573"/>
            <a:ext cx="61722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2.m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151633" y="4792602"/>
            <a:ext cx="855344" cy="32766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62560" marR="5080" indent="-150495">
              <a:lnSpc>
                <a:spcPct val="65200"/>
              </a:lnSpc>
              <a:spcBef>
                <a:spcPts val="600"/>
              </a:spcBef>
              <a:tabLst>
                <a:tab pos="311150" algn="l"/>
              </a:tabLst>
            </a:pPr>
            <a:r>
              <a:rPr sz="1100" dirty="0">
                <a:latin typeface="Times New Roman"/>
                <a:cs typeface="Times New Roman"/>
              </a:rPr>
              <a:t>=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322438" y="4675812"/>
            <a:ext cx="21336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7" baseline="-6944" dirty="0">
                <a:latin typeface="Times New Roman"/>
                <a:cs typeface="Times New Roman"/>
              </a:rPr>
              <a:t>1</a:t>
            </a:r>
            <a:r>
              <a:rPr sz="1800" spc="30" baseline="-694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2304395" y="5503231"/>
            <a:ext cx="337820" cy="0"/>
          </a:xfrm>
          <a:custGeom>
            <a:avLst/>
            <a:gdLst/>
            <a:ahLst/>
            <a:cxnLst/>
            <a:rect l="l" t="t" r="r" b="b"/>
            <a:pathLst>
              <a:path w="337819">
                <a:moveTo>
                  <a:pt x="0" y="0"/>
                </a:moveTo>
                <a:lnTo>
                  <a:pt x="337227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2422269" y="5280199"/>
            <a:ext cx="1022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3290948" y="5503350"/>
            <a:ext cx="829944" cy="0"/>
          </a:xfrm>
          <a:custGeom>
            <a:avLst/>
            <a:gdLst/>
            <a:ahLst/>
            <a:cxnLst/>
            <a:rect l="l" t="t" r="r" b="b"/>
            <a:pathLst>
              <a:path w="829945">
                <a:moveTo>
                  <a:pt x="0" y="0"/>
                </a:moveTo>
                <a:lnTo>
                  <a:pt x="829716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000621" y="5529640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47"/>
                </a:moveTo>
                <a:lnTo>
                  <a:pt x="19523" y="0"/>
                </a:lnTo>
              </a:path>
            </a:pathLst>
          </a:custGeom>
          <a:ln w="62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020144" y="5532746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030" y="136428"/>
                </a:lnTo>
              </a:path>
            </a:pathLst>
          </a:custGeom>
          <a:ln w="125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051326" y="5300401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5">
                <a:moveTo>
                  <a:pt x="0" y="368773"/>
                </a:moveTo>
                <a:lnTo>
                  <a:pt x="37470" y="0"/>
                </a:lnTo>
              </a:path>
            </a:pathLst>
          </a:custGeom>
          <a:ln w="62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088797" y="5300401"/>
            <a:ext cx="1045210" cy="0"/>
          </a:xfrm>
          <a:custGeom>
            <a:avLst/>
            <a:gdLst/>
            <a:ahLst/>
            <a:cxnLst/>
            <a:rect l="l" t="t" r="r" b="b"/>
            <a:pathLst>
              <a:path w="1045210">
                <a:moveTo>
                  <a:pt x="0" y="0"/>
                </a:moveTo>
                <a:lnTo>
                  <a:pt x="1044723" y="0"/>
                </a:lnTo>
              </a:path>
            </a:pathLst>
          </a:custGeom>
          <a:ln w="61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4139725" y="5357751"/>
            <a:ext cx="85090" cy="396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2715869" y="5545546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715869" y="5259988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578960" y="5495736"/>
            <a:ext cx="2546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360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288633" y="5280723"/>
            <a:ext cx="9359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5" dirty="0">
                <a:latin typeface="Times New Roman"/>
                <a:cs typeface="Times New Roman"/>
              </a:rPr>
              <a:t>2.16,94.1,003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151633" y="5376332"/>
            <a:ext cx="1120775" cy="327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100"/>
              </a:spcBef>
              <a:tabLst>
                <a:tab pos="506095" algn="l"/>
              </a:tabLst>
            </a:pPr>
            <a:r>
              <a:rPr sz="1100" dirty="0">
                <a:latin typeface="Times New Roman"/>
                <a:cs typeface="Times New Roman"/>
              </a:rPr>
              <a:t>=	</a:t>
            </a:r>
            <a:r>
              <a:rPr sz="1200" dirty="0">
                <a:latin typeface="Times New Roman"/>
                <a:cs typeface="Times New Roman"/>
              </a:rPr>
              <a:t>. 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21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146050">
              <a:lnSpc>
                <a:spcPts val="1190"/>
              </a:lnSpc>
            </a:pPr>
            <a:r>
              <a:rPr sz="1200" spc="-15" dirty="0">
                <a:latin typeface="Times New Roman"/>
                <a:cs typeface="Times New Roman"/>
              </a:rPr>
              <a:t>16,94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1464310" y="5709894"/>
            <a:ext cx="1785620" cy="1507490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699770">
              <a:lnSpc>
                <a:spcPct val="100000"/>
              </a:lnSpc>
              <a:spcBef>
                <a:spcPts val="880"/>
              </a:spcBef>
            </a:pP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0,0029</a:t>
            </a:r>
            <a:endParaRPr sz="1100">
              <a:latin typeface="Times New Roman"/>
              <a:cs typeface="Times New Roman"/>
            </a:endParaRPr>
          </a:p>
          <a:p>
            <a:pPr marL="166370">
              <a:lnSpc>
                <a:spcPct val="100000"/>
              </a:lnSpc>
              <a:spcBef>
                <a:spcPts val="780"/>
              </a:spcBef>
            </a:pP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baseline="7575" dirty="0">
                <a:latin typeface="Times New Roman"/>
                <a:cs typeface="Times New Roman"/>
              </a:rPr>
              <a:t> </a:t>
            </a:r>
            <a:r>
              <a:rPr sz="700" dirty="0">
                <a:latin typeface="Times New Roman"/>
                <a:cs typeface="Times New Roman"/>
              </a:rPr>
              <a:t>perlu </a:t>
            </a:r>
            <a:r>
              <a:rPr sz="1650" baseline="7575" dirty="0">
                <a:latin typeface="Times New Roman"/>
                <a:cs typeface="Times New Roman"/>
              </a:rPr>
              <a:t>&lt; </a:t>
            </a: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52" baseline="7575" dirty="0">
                <a:latin typeface="Times New Roman"/>
                <a:cs typeface="Times New Roman"/>
              </a:rPr>
              <a:t> </a:t>
            </a:r>
            <a:r>
              <a:rPr sz="700" spc="-10" dirty="0">
                <a:latin typeface="Times New Roman"/>
                <a:cs typeface="Times New Roman"/>
              </a:rPr>
              <a:t>min</a:t>
            </a:r>
            <a:endParaRPr sz="700">
              <a:latin typeface="Times New Roman"/>
              <a:cs typeface="Times New Roman"/>
            </a:endParaRPr>
          </a:p>
          <a:p>
            <a:pPr marL="499745">
              <a:lnSpc>
                <a:spcPct val="100000"/>
              </a:lnSpc>
              <a:spcBef>
                <a:spcPts val="620"/>
              </a:spcBef>
            </a:pPr>
            <a:r>
              <a:rPr sz="1650" baseline="7575" dirty="0">
                <a:latin typeface="Times New Roman"/>
                <a:cs typeface="Times New Roman"/>
              </a:rPr>
              <a:t>&lt; </a:t>
            </a:r>
            <a:r>
              <a:rPr sz="1650" baseline="7575" dirty="0">
                <a:latin typeface="Symbol"/>
                <a:cs typeface="Symbol"/>
              </a:rPr>
              <a:t></a:t>
            </a:r>
            <a:r>
              <a:rPr sz="1650" spc="-22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max</a:t>
            </a:r>
            <a:endParaRPr sz="700">
              <a:latin typeface="Times New Roman"/>
              <a:cs typeface="Times New Roman"/>
            </a:endParaRPr>
          </a:p>
          <a:p>
            <a:pPr marL="166370">
              <a:lnSpc>
                <a:spcPct val="100000"/>
              </a:lnSpc>
              <a:spcBef>
                <a:spcPts val="480"/>
              </a:spcBef>
            </a:pPr>
            <a:r>
              <a:rPr sz="1100" spc="-5" dirty="0">
                <a:latin typeface="Times New Roman"/>
                <a:cs typeface="Times New Roman"/>
              </a:rPr>
              <a:t>Dipakai </a:t>
            </a:r>
            <a:r>
              <a:rPr sz="1100" dirty="0">
                <a:latin typeface="Symbol"/>
                <a:cs typeface="Symbol"/>
              </a:rPr>
              <a:t>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050" spc="-15" baseline="-11904" dirty="0">
                <a:latin typeface="Times New Roman"/>
                <a:cs typeface="Times New Roman"/>
              </a:rPr>
              <a:t>min </a:t>
            </a:r>
            <a:r>
              <a:rPr sz="1100" dirty="0">
                <a:latin typeface="Times New Roman"/>
                <a:cs typeface="Times New Roman"/>
              </a:rPr>
              <a:t>=</a:t>
            </a:r>
            <a:r>
              <a:rPr sz="1100" spc="-7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0,004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buFont typeface="Wingdings"/>
              <a:buChar char=""/>
              <a:tabLst>
                <a:tab pos="193040" algn="l"/>
              </a:tabLst>
            </a:pPr>
            <a:r>
              <a:rPr sz="1100" dirty="0">
                <a:latin typeface="Times New Roman"/>
                <a:cs typeface="Times New Roman"/>
              </a:rPr>
              <a:t>Untuk </a:t>
            </a:r>
            <a:r>
              <a:rPr sz="1100" spc="-5" dirty="0">
                <a:latin typeface="Times New Roman"/>
                <a:cs typeface="Times New Roman"/>
              </a:rPr>
              <a:t>Arah Sumbu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Panjang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1644142" y="7294626"/>
            <a:ext cx="39751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spc="-7" baseline="7575" dirty="0">
                <a:latin typeface="Times New Roman"/>
                <a:cs typeface="Times New Roman"/>
              </a:rPr>
              <a:t>As</a:t>
            </a:r>
            <a:r>
              <a:rPr sz="1650" spc="-89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perlu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1644142" y="7205319"/>
            <a:ext cx="2246630" cy="150876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710565">
              <a:lnSpc>
                <a:spcPct val="100000"/>
              </a:lnSpc>
              <a:spcBef>
                <a:spcPts val="650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100" spc="-5" dirty="0">
                <a:latin typeface="Symbol"/>
                <a:cs typeface="Symbol"/>
              </a:rPr>
              <a:t></a:t>
            </a:r>
            <a:r>
              <a:rPr sz="1050" spc="-7" baseline="-11904" dirty="0">
                <a:latin typeface="Times New Roman"/>
                <a:cs typeface="Times New Roman"/>
              </a:rPr>
              <a:t>min</a:t>
            </a:r>
            <a:r>
              <a:rPr sz="1100" spc="-5" dirty="0">
                <a:latin typeface="Times New Roman"/>
                <a:cs typeface="Times New Roman"/>
              </a:rPr>
              <a:t>. </a:t>
            </a:r>
            <a:r>
              <a:rPr sz="1100" dirty="0">
                <a:latin typeface="Times New Roman"/>
                <a:cs typeface="Times New Roman"/>
              </a:rPr>
              <a:t>b .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endParaRPr sz="1100">
              <a:latin typeface="Times New Roman"/>
              <a:cs typeface="Times New Roman"/>
            </a:endParaRPr>
          </a:p>
          <a:p>
            <a:pPr marL="710565">
              <a:lnSpc>
                <a:spcPct val="100000"/>
              </a:lnSpc>
              <a:spcBef>
                <a:spcPts val="550"/>
              </a:spcBef>
            </a:pPr>
            <a:r>
              <a:rPr sz="1100" dirty="0">
                <a:latin typeface="Times New Roman"/>
                <a:cs typeface="Times New Roman"/>
              </a:rPr>
              <a:t>= 0,004 . 2000 .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204</a:t>
            </a:r>
            <a:endParaRPr sz="1100">
              <a:latin typeface="Times New Roman"/>
              <a:cs typeface="Times New Roman"/>
            </a:endParaRPr>
          </a:p>
          <a:p>
            <a:pPr marL="710565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 1632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  <a:tabLst>
                <a:tab pos="1282065" algn="l"/>
              </a:tabLst>
            </a:pPr>
            <a:r>
              <a:rPr sz="1100" spc="-5" dirty="0">
                <a:latin typeface="Times New Roman"/>
                <a:cs typeface="Times New Roman"/>
              </a:rPr>
              <a:t>digunakan</a:t>
            </a:r>
            <a:r>
              <a:rPr sz="1100" spc="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tul</a:t>
            </a:r>
            <a:r>
              <a:rPr sz="1100" spc="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</a:t>
            </a:r>
            <a:r>
              <a:rPr sz="1100" dirty="0">
                <a:latin typeface="Times New Roman"/>
                <a:cs typeface="Times New Roman"/>
              </a:rPr>
              <a:t>16	= ¼ . </a:t>
            </a:r>
            <a:r>
              <a:rPr sz="1100" dirty="0">
                <a:latin typeface="Symbol"/>
                <a:cs typeface="Symbol"/>
              </a:rPr>
              <a:t></a:t>
            </a:r>
            <a:r>
              <a:rPr sz="1100" dirty="0">
                <a:latin typeface="Times New Roman"/>
                <a:cs typeface="Times New Roman"/>
              </a:rPr>
              <a:t> .</a:t>
            </a:r>
            <a:r>
              <a:rPr sz="1100" spc="-5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</a:t>
            </a:r>
            <a:r>
              <a:rPr sz="1050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82065">
              <a:lnSpc>
                <a:spcPct val="100000"/>
              </a:lnSpc>
              <a:spcBef>
                <a:spcPts val="755"/>
              </a:spcBef>
            </a:pPr>
            <a:r>
              <a:rPr sz="1100" dirty="0">
                <a:latin typeface="Times New Roman"/>
                <a:cs typeface="Times New Roman"/>
              </a:rPr>
              <a:t>= ¼ . 3,14 .</a:t>
            </a:r>
            <a:r>
              <a:rPr sz="1100" spc="-8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(16)</a:t>
            </a:r>
            <a:r>
              <a:rPr sz="1050" spc="-7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  <a:p>
            <a:pPr marL="1282065">
              <a:lnSpc>
                <a:spcPct val="100000"/>
              </a:lnSpc>
              <a:spcBef>
                <a:spcPts val="735"/>
              </a:spcBef>
            </a:pPr>
            <a:r>
              <a:rPr sz="1100" dirty="0">
                <a:latin typeface="Times New Roman"/>
                <a:cs typeface="Times New Roman"/>
              </a:rPr>
              <a:t>= 200,96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5" dirty="0">
                <a:latin typeface="Times New Roman"/>
                <a:cs typeface="Times New Roman"/>
              </a:rPr>
              <a:t>mm</a:t>
            </a:r>
            <a:r>
              <a:rPr sz="1050" spc="-22" baseline="39682" dirty="0">
                <a:latin typeface="Times New Roman"/>
                <a:cs typeface="Times New Roman"/>
              </a:rPr>
              <a:t>2</a:t>
            </a:r>
            <a:endParaRPr sz="1050" baseline="39682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644142" y="8893555"/>
            <a:ext cx="13747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82065" algn="l"/>
              </a:tabLst>
            </a:pPr>
            <a:r>
              <a:rPr sz="1100" spc="10" dirty="0">
                <a:latin typeface="Times New Roman"/>
                <a:cs typeface="Times New Roman"/>
              </a:rPr>
              <a:t>J</a:t>
            </a:r>
            <a:r>
              <a:rPr sz="1100" dirty="0">
                <a:latin typeface="Times New Roman"/>
                <a:cs typeface="Times New Roman"/>
              </a:rPr>
              <a:t>u</a:t>
            </a:r>
            <a:r>
              <a:rPr sz="1100" spc="-20" dirty="0">
                <a:latin typeface="Times New Roman"/>
                <a:cs typeface="Times New Roman"/>
              </a:rPr>
              <a:t>m</a:t>
            </a:r>
            <a:r>
              <a:rPr sz="1100" dirty="0">
                <a:latin typeface="Times New Roman"/>
                <a:cs typeface="Times New Roman"/>
              </a:rPr>
              <a:t>lah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tu</a:t>
            </a:r>
            <a:r>
              <a:rPr sz="1100" spc="-10" dirty="0">
                <a:latin typeface="Times New Roman"/>
                <a:cs typeface="Times New Roman"/>
              </a:rPr>
              <a:t>l</a:t>
            </a:r>
            <a:r>
              <a:rPr sz="1100" dirty="0">
                <a:latin typeface="Times New Roman"/>
                <a:cs typeface="Times New Roman"/>
              </a:rPr>
              <a:t>an</a:t>
            </a:r>
            <a:r>
              <a:rPr sz="1100" spc="-10" dirty="0">
                <a:latin typeface="Times New Roman"/>
                <a:cs typeface="Times New Roman"/>
              </a:rPr>
              <a:t>g</a:t>
            </a:r>
            <a:r>
              <a:rPr sz="1100" dirty="0">
                <a:latin typeface="Times New Roman"/>
                <a:cs typeface="Times New Roman"/>
              </a:rPr>
              <a:t>an </a:t>
            </a:r>
            <a:r>
              <a:rPr sz="1100" spc="5" dirty="0">
                <a:latin typeface="Times New Roman"/>
                <a:cs typeface="Times New Roman"/>
              </a:rPr>
              <a:t>(</a:t>
            </a:r>
            <a:r>
              <a:rPr sz="1100" spc="-15" dirty="0">
                <a:latin typeface="Times New Roman"/>
                <a:cs typeface="Times New Roman"/>
              </a:rPr>
              <a:t>n</a:t>
            </a:r>
            <a:r>
              <a:rPr sz="1100" dirty="0">
                <a:latin typeface="Times New Roman"/>
                <a:cs typeface="Times New Roman"/>
              </a:rPr>
              <a:t>)	=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3066542" y="9008431"/>
            <a:ext cx="431165" cy="0"/>
          </a:xfrm>
          <a:custGeom>
            <a:avLst/>
            <a:gdLst/>
            <a:ahLst/>
            <a:cxnLst/>
            <a:rect l="l" t="t" r="r" b="b"/>
            <a:pathLst>
              <a:path w="431164">
                <a:moveTo>
                  <a:pt x="0" y="0"/>
                </a:moveTo>
                <a:lnTo>
                  <a:pt x="430570" y="0"/>
                </a:lnTo>
              </a:path>
            </a:pathLst>
          </a:custGeom>
          <a:ln w="64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3064065" y="9000485"/>
            <a:ext cx="4406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20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20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96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110529" y="8785399"/>
            <a:ext cx="3308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1632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3511422" y="8893555"/>
            <a:ext cx="9067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= 8,12 ~ 9</a:t>
            </a:r>
            <a:r>
              <a:rPr sz="1100" spc="-8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buah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44142" y="1168653"/>
            <a:ext cx="83756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Jarak</a:t>
            </a:r>
            <a:r>
              <a:rPr sz="1100" spc="-5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tulangan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066539" y="1284515"/>
            <a:ext cx="303530" cy="0"/>
          </a:xfrm>
          <a:custGeom>
            <a:avLst/>
            <a:gdLst/>
            <a:ahLst/>
            <a:cxnLst/>
            <a:rect l="l" t="t" r="r" b="b"/>
            <a:pathLst>
              <a:path w="303529">
                <a:moveTo>
                  <a:pt x="0" y="0"/>
                </a:moveTo>
                <a:lnTo>
                  <a:pt x="303243" y="0"/>
                </a:lnTo>
              </a:path>
            </a:pathLst>
          </a:custGeom>
          <a:ln w="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167360" y="1276558"/>
            <a:ext cx="101600" cy="207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14014" y="1156995"/>
            <a:ext cx="1782445" cy="207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Times New Roman"/>
                <a:cs typeface="Times New Roman"/>
              </a:rPr>
              <a:t>= </a:t>
            </a:r>
            <a:r>
              <a:rPr sz="1800" spc="-7" baseline="34722" dirty="0">
                <a:latin typeface="Times New Roman"/>
                <a:cs typeface="Times New Roman"/>
              </a:rPr>
              <a:t>1000 </a:t>
            </a:r>
            <a:r>
              <a:rPr sz="1100" dirty="0">
                <a:latin typeface="Times New Roman"/>
                <a:cs typeface="Times New Roman"/>
              </a:rPr>
              <a:t>= 111,1 </a:t>
            </a:r>
            <a:r>
              <a:rPr sz="1100" spc="-5" dirty="0">
                <a:latin typeface="Times New Roman"/>
                <a:cs typeface="Times New Roman"/>
              </a:rPr>
              <a:t>mm </a:t>
            </a:r>
            <a:r>
              <a:rPr sz="1100" dirty="0">
                <a:latin typeface="Times New Roman"/>
                <a:cs typeface="Times New Roman"/>
              </a:rPr>
              <a:t>~ 100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44142" y="1464919"/>
            <a:ext cx="3788410" cy="54991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100" spc="-5" dirty="0">
                <a:latin typeface="Times New Roman"/>
                <a:cs typeface="Times New Roman"/>
              </a:rPr>
              <a:t>Sehingga </a:t>
            </a:r>
            <a:r>
              <a:rPr sz="1100" dirty="0">
                <a:latin typeface="Times New Roman"/>
                <a:cs typeface="Times New Roman"/>
              </a:rPr>
              <a:t>dipakai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dirty="0">
                <a:latin typeface="Symbol"/>
                <a:cs typeface="Symbol"/>
              </a:rPr>
              <a:t>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16 - 100</a:t>
            </a:r>
            <a:r>
              <a:rPr sz="1100" b="1" spc="-3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45"/>
              </a:spcBef>
              <a:tabLst>
                <a:tab pos="1189355" algn="l"/>
              </a:tabLst>
            </a:pPr>
            <a:r>
              <a:rPr sz="1100" spc="-5" dirty="0">
                <a:latin typeface="Times New Roman"/>
                <a:cs typeface="Times New Roman"/>
              </a:rPr>
              <a:t>As</a:t>
            </a:r>
            <a:r>
              <a:rPr sz="1100" spc="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yang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timbul	</a:t>
            </a:r>
            <a:r>
              <a:rPr sz="1100" dirty="0">
                <a:latin typeface="Times New Roman"/>
                <a:cs typeface="Times New Roman"/>
              </a:rPr>
              <a:t>= 9 x 200,96 = </a:t>
            </a:r>
            <a:r>
              <a:rPr sz="1100" spc="-5" dirty="0">
                <a:latin typeface="Times New Roman"/>
                <a:cs typeface="Times New Roman"/>
              </a:rPr>
              <a:t>1808,64 </a:t>
            </a:r>
            <a:r>
              <a:rPr sz="1100" spc="-10" dirty="0">
                <a:latin typeface="Times New Roman"/>
                <a:cs typeface="Times New Roman"/>
              </a:rPr>
              <a:t>mm</a:t>
            </a:r>
            <a:r>
              <a:rPr sz="1050" spc="-15" baseline="39682" dirty="0">
                <a:latin typeface="Times New Roman"/>
                <a:cs typeface="Times New Roman"/>
              </a:rPr>
              <a:t>2</a:t>
            </a:r>
            <a:r>
              <a:rPr sz="1100" spc="-10" dirty="0">
                <a:latin typeface="Times New Roman"/>
                <a:cs typeface="Times New Roman"/>
              </a:rPr>
              <a:t>&gt;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As………..ok!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27733" y="2582925"/>
            <a:ext cx="207010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6865" algn="l"/>
              </a:tabLst>
            </a:pPr>
            <a:r>
              <a:rPr sz="1100" b="1" dirty="0">
                <a:latin typeface="Times New Roman"/>
                <a:cs typeface="Times New Roman"/>
              </a:rPr>
              <a:t>8.4	Perhitungan </a:t>
            </a:r>
            <a:r>
              <a:rPr sz="1100" b="1" spc="-5" dirty="0">
                <a:latin typeface="Times New Roman"/>
                <a:cs typeface="Times New Roman"/>
              </a:rPr>
              <a:t>Tulangan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18233" y="2831718"/>
            <a:ext cx="19748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5" dirty="0">
                <a:latin typeface="Times New Roman"/>
                <a:cs typeface="Times New Roman"/>
              </a:rPr>
              <a:t>V</a:t>
            </a:r>
            <a:r>
              <a:rPr sz="1100" dirty="0">
                <a:latin typeface="Times New Roman"/>
                <a:cs typeface="Times New Roman"/>
              </a:rPr>
              <a:t>u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21672" y="3700238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29"/>
                </a:moveTo>
                <a:lnTo>
                  <a:pt x="19260" y="0"/>
                </a:lnTo>
              </a:path>
            </a:pathLst>
          </a:custGeom>
          <a:ln w="60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40933" y="3703247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70">
                <a:moveTo>
                  <a:pt x="0" y="0"/>
                </a:moveTo>
                <a:lnTo>
                  <a:pt x="28263" y="51734"/>
                </a:lnTo>
              </a:path>
            </a:pathLst>
          </a:custGeom>
          <a:ln w="126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572305" y="3600679"/>
            <a:ext cx="37465" cy="154305"/>
          </a:xfrm>
          <a:custGeom>
            <a:avLst/>
            <a:gdLst/>
            <a:ahLst/>
            <a:cxnLst/>
            <a:rect l="l" t="t" r="r" b="b"/>
            <a:pathLst>
              <a:path w="37464" h="154304">
                <a:moveTo>
                  <a:pt x="0" y="154302"/>
                </a:moveTo>
                <a:lnTo>
                  <a:pt x="37278" y="0"/>
                </a:lnTo>
              </a:path>
            </a:pathLst>
          </a:custGeom>
          <a:ln w="620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609583" y="3600679"/>
            <a:ext cx="172085" cy="0"/>
          </a:xfrm>
          <a:custGeom>
            <a:avLst/>
            <a:gdLst/>
            <a:ahLst/>
            <a:cxnLst/>
            <a:rect l="l" t="t" r="r" b="b"/>
            <a:pathLst>
              <a:path w="172085">
                <a:moveTo>
                  <a:pt x="0" y="0"/>
                </a:moveTo>
                <a:lnTo>
                  <a:pt x="171793" y="0"/>
                </a:lnTo>
              </a:path>
            </a:pathLst>
          </a:custGeom>
          <a:ln w="60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618233" y="2803372"/>
            <a:ext cx="1843405" cy="172212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469900">
              <a:lnSpc>
                <a:spcPct val="100000"/>
              </a:lnSpc>
              <a:spcBef>
                <a:spcPts val="480"/>
              </a:spcBef>
            </a:pPr>
            <a:r>
              <a:rPr sz="1650" baseline="7575" dirty="0">
                <a:latin typeface="Times New Roman"/>
                <a:cs typeface="Times New Roman"/>
              </a:rPr>
              <a:t>= </a:t>
            </a:r>
            <a:r>
              <a:rPr sz="1650" baseline="7575" dirty="0">
                <a:latin typeface="Symbol"/>
                <a:cs typeface="Symbol"/>
              </a:rPr>
              <a:t></a:t>
            </a:r>
            <a:r>
              <a:rPr sz="1650" baseline="7575" dirty="0">
                <a:latin typeface="Times New Roman"/>
                <a:cs typeface="Times New Roman"/>
              </a:rPr>
              <a:t> x A</a:t>
            </a:r>
            <a:r>
              <a:rPr sz="1650" spc="-60" baseline="7575" dirty="0">
                <a:latin typeface="Times New Roman"/>
                <a:cs typeface="Times New Roman"/>
              </a:rPr>
              <a:t> </a:t>
            </a:r>
            <a:r>
              <a:rPr sz="700" spc="-5" dirty="0">
                <a:latin typeface="Times New Roman"/>
                <a:cs typeface="Times New Roman"/>
              </a:rPr>
              <a:t>efektif</a:t>
            </a:r>
            <a:endParaRPr sz="7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385"/>
              </a:spcBef>
            </a:pPr>
            <a:r>
              <a:rPr sz="1100" dirty="0">
                <a:latin typeface="Times New Roman"/>
                <a:cs typeface="Times New Roman"/>
              </a:rPr>
              <a:t>= 18495,58 x </a:t>
            </a:r>
            <a:r>
              <a:rPr sz="1100" spc="-5" dirty="0">
                <a:latin typeface="Times New Roman"/>
                <a:cs typeface="Times New Roman"/>
              </a:rPr>
              <a:t>(0,85 </a:t>
            </a:r>
            <a:r>
              <a:rPr sz="1100" dirty="0">
                <a:latin typeface="Times New Roman"/>
                <a:cs typeface="Times New Roman"/>
              </a:rPr>
              <a:t>x 2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555"/>
              </a:spcBef>
            </a:pPr>
            <a:r>
              <a:rPr sz="1100" dirty="0">
                <a:latin typeface="Times New Roman"/>
                <a:cs typeface="Times New Roman"/>
              </a:rPr>
              <a:t>= 31442.49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44"/>
              </a:spcBef>
              <a:tabLst>
                <a:tab pos="469265" algn="l"/>
              </a:tabLst>
            </a:pPr>
            <a:r>
              <a:rPr sz="1100" dirty="0">
                <a:latin typeface="Times New Roman"/>
                <a:cs typeface="Times New Roman"/>
              </a:rPr>
              <a:t>Vc	= </a:t>
            </a:r>
            <a:r>
              <a:rPr sz="1200" spc="40" dirty="0">
                <a:latin typeface="Times New Roman"/>
                <a:cs typeface="Times New Roman"/>
              </a:rPr>
              <a:t>1/ </a:t>
            </a:r>
            <a:r>
              <a:rPr sz="1200" spc="20" dirty="0">
                <a:latin typeface="Times New Roman"/>
                <a:cs typeface="Times New Roman"/>
              </a:rPr>
              <a:t>6 </a:t>
            </a:r>
            <a:r>
              <a:rPr sz="1200" spc="10" dirty="0">
                <a:latin typeface="Times New Roman"/>
                <a:cs typeface="Times New Roman"/>
              </a:rPr>
              <a:t>.</a:t>
            </a:r>
            <a:r>
              <a:rPr sz="1200" spc="100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Times New Roman"/>
                <a:cs typeface="Times New Roman"/>
              </a:rPr>
              <a:t>f'c. </a:t>
            </a:r>
            <a:r>
              <a:rPr sz="1100" dirty="0">
                <a:latin typeface="Times New Roman"/>
                <a:cs typeface="Times New Roman"/>
              </a:rPr>
              <a:t>b. d</a:t>
            </a:r>
            <a:endParaRPr sz="11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655"/>
              </a:spcBef>
            </a:pPr>
            <a:r>
              <a:rPr sz="1100" dirty="0">
                <a:latin typeface="Times New Roman"/>
                <a:cs typeface="Times New Roman"/>
              </a:rPr>
              <a:t>= 340000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  <a:tabLst>
                <a:tab pos="469265" algn="l"/>
              </a:tabLst>
            </a:pPr>
            <a:r>
              <a:rPr sz="1100" dirty="0">
                <a:latin typeface="Symbol"/>
                <a:cs typeface="Symbol"/>
              </a:rPr>
              <a:t>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Vc	</a:t>
            </a:r>
            <a:r>
              <a:rPr sz="1100" dirty="0">
                <a:latin typeface="Times New Roman"/>
                <a:cs typeface="Times New Roman"/>
              </a:rPr>
              <a:t>= 0,6 .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= 204000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18233" y="4578222"/>
            <a:ext cx="5156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Times New Roman"/>
                <a:cs typeface="Times New Roman"/>
              </a:rPr>
              <a:t>0,5</a:t>
            </a:r>
            <a:r>
              <a:rPr sz="1100" dirty="0">
                <a:latin typeface="Symbol"/>
                <a:cs typeface="Symbol"/>
              </a:rPr>
              <a:t></a:t>
            </a:r>
            <a:r>
              <a:rPr sz="1100" spc="-75" dirty="0">
                <a:latin typeface="Times New Roman"/>
                <a:cs typeface="Times New Roman"/>
              </a:rPr>
              <a:t> </a:t>
            </a:r>
            <a:r>
              <a:rPr sz="1100" spc="5" dirty="0">
                <a:latin typeface="Times New Roman"/>
                <a:cs typeface="Times New Roman"/>
              </a:rPr>
              <a:t>Vc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28417" y="4508474"/>
            <a:ext cx="906144" cy="50165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100" dirty="0">
                <a:latin typeface="Times New Roman"/>
                <a:cs typeface="Times New Roman"/>
              </a:rPr>
              <a:t>= 0,5 . </a:t>
            </a:r>
            <a:r>
              <a:rPr sz="1100" spc="-5" dirty="0">
                <a:latin typeface="Times New Roman"/>
                <a:cs typeface="Times New Roman"/>
              </a:rPr>
              <a:t>72000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1100" dirty="0">
                <a:latin typeface="Times New Roman"/>
                <a:cs typeface="Times New Roman"/>
              </a:rPr>
              <a:t>= 102000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18233" y="4995138"/>
            <a:ext cx="3188335" cy="4978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100" dirty="0">
                <a:latin typeface="Times New Roman"/>
                <a:cs typeface="Times New Roman"/>
              </a:rPr>
              <a:t>Vu &lt; 0,5</a:t>
            </a:r>
            <a:r>
              <a:rPr sz="1100" dirty="0">
                <a:latin typeface="Symbol"/>
                <a:cs typeface="Symbol"/>
              </a:rPr>
              <a:t>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Vc tidak perlu tulangan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geser</a:t>
            </a:r>
            <a:endParaRPr sz="110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  <a:spcBef>
                <a:spcPts val="540"/>
              </a:spcBef>
            </a:pPr>
            <a:r>
              <a:rPr sz="1100" dirty="0">
                <a:latin typeface="Times New Roman"/>
                <a:cs typeface="Times New Roman"/>
              </a:rPr>
              <a:t>Jadi </a:t>
            </a:r>
            <a:r>
              <a:rPr sz="1100" spc="-5" dirty="0">
                <a:latin typeface="Times New Roman"/>
                <a:cs typeface="Times New Roman"/>
              </a:rPr>
              <a:t>dipakai sengkang </a:t>
            </a:r>
            <a:r>
              <a:rPr sz="1100" dirty="0">
                <a:latin typeface="Times New Roman"/>
                <a:cs typeface="Times New Roman"/>
              </a:rPr>
              <a:t>dengan </a:t>
            </a:r>
            <a:r>
              <a:rPr sz="1100" spc="-5" dirty="0">
                <a:latin typeface="Times New Roman"/>
                <a:cs typeface="Times New Roman"/>
              </a:rPr>
              <a:t>tulangan </a:t>
            </a:r>
            <a:r>
              <a:rPr sz="1100" b="1" dirty="0">
                <a:latin typeface="Times New Roman"/>
                <a:cs typeface="Times New Roman"/>
              </a:rPr>
              <a:t>Ø 10 – 200</a:t>
            </a:r>
            <a:r>
              <a:rPr sz="1100" b="1" spc="-1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mm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92327"/>
            <a:ext cx="2707005" cy="32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190"/>
              </a:lnSpc>
              <a:spcBef>
                <a:spcPts val="95"/>
              </a:spcBef>
            </a:pPr>
            <a:r>
              <a:rPr sz="1000" spc="-5" dirty="0">
                <a:latin typeface="Times New Roman"/>
                <a:cs typeface="Times New Roman"/>
              </a:rPr>
              <a:t>Tugas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spc="-10" dirty="0">
                <a:latin typeface="Times New Roman"/>
                <a:cs typeface="Times New Roman"/>
              </a:rPr>
              <a:t>Akhir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sz="1000" spc="-5" dirty="0">
                <a:latin typeface="Times New Roman"/>
                <a:cs typeface="Times New Roman"/>
              </a:rPr>
              <a:t>Perencanaan Struktur </a:t>
            </a:r>
            <a:r>
              <a:rPr sz="1000" dirty="0">
                <a:latin typeface="Times New Roman"/>
                <a:cs typeface="Times New Roman"/>
              </a:rPr>
              <a:t>Gedung </a:t>
            </a:r>
            <a:r>
              <a:rPr sz="1000" spc="-5" dirty="0">
                <a:latin typeface="Times New Roman"/>
                <a:cs typeface="Times New Roman"/>
              </a:rPr>
              <a:t>Perpustakaan 2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Lantai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2146" y="95097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146" y="928115"/>
            <a:ext cx="5079365" cy="0"/>
          </a:xfrm>
          <a:custGeom>
            <a:avLst/>
            <a:gdLst/>
            <a:ahLst/>
            <a:cxnLst/>
            <a:rect l="l" t="t" r="r" b="b"/>
            <a:pathLst>
              <a:path w="5079365">
                <a:moveTo>
                  <a:pt x="0" y="0"/>
                </a:moveTo>
                <a:lnTo>
                  <a:pt x="507885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5157</Words>
  <Application>Microsoft Office PowerPoint</Application>
  <PresentationFormat>Custom</PresentationFormat>
  <Paragraphs>1997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Calibri</vt:lpstr>
      <vt:lpstr>Symbol</vt:lpstr>
      <vt:lpstr>Tahoma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HAKLOWWWWWWWWWWW</dc:title>
  <dc:creator>agung p</dc:creator>
  <cp:lastModifiedBy>Agung Kristiawan</cp:lastModifiedBy>
  <cp:revision>5</cp:revision>
  <dcterms:created xsi:type="dcterms:W3CDTF">2018-09-10T05:41:54Z</dcterms:created>
  <dcterms:modified xsi:type="dcterms:W3CDTF">2020-10-12T14:19:20Z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2010-08-01T00:00:00Z</vt:filetime>
  </property>
  <property fmtid="{D5CDD505-2E9C-101B-9397-08002B2CF9AE}" pid="3" name="Creator">
    <vt:lpwstr>Microsoft® Office Word 2007</vt:lpwstr>
  </property>
  <property fmtid="{D5CDD505-2E9C-101B-9397-08002B2CF9AE}" pid="4" name="LastSaved">
    <vt:filetime>2018-09-10T00:00:00Z</vt:filetime>
  </property>
</Properties>
</file>