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ico" ContentType="image/x-ico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72" r:id="rId2"/>
    <p:sldId id="289" r:id="rId3"/>
    <p:sldId id="288" r:id="rId4"/>
    <p:sldId id="293" r:id="rId5"/>
    <p:sldId id="290" r:id="rId6"/>
    <p:sldId id="294" r:id="rId7"/>
    <p:sldId id="295" r:id="rId8"/>
    <p:sldId id="291" r:id="rId9"/>
    <p:sldId id="292" r:id="rId10"/>
    <p:sldId id="296" r:id="rId11"/>
    <p:sldId id="297" r:id="rId12"/>
    <p:sldId id="299" r:id="rId13"/>
    <p:sldId id="298" r:id="rId1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97D"/>
    <a:srgbClr val="FFFFCC"/>
    <a:srgbClr val="FF66CC"/>
    <a:srgbClr val="95B8CF"/>
    <a:srgbClr val="9B3937"/>
    <a:srgbClr val="FF6699"/>
    <a:srgbClr val="008080"/>
    <a:srgbClr val="800080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67" autoAdjust="0"/>
    <p:restoredTop sz="99636" autoAdjust="0"/>
  </p:normalViewPr>
  <p:slideViewPr>
    <p:cSldViewPr snapToGrid="0">
      <p:cViewPr>
        <p:scale>
          <a:sx n="60" d="100"/>
          <a:sy n="60" d="100"/>
        </p:scale>
        <p:origin x="-1170" y="-29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82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78210-793A-4284-9B39-8146705677E4}" type="datetimeFigureOut">
              <a:rPr lang="id-ID" smtClean="0"/>
              <a:t>06/11/2017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3EA1A2-62AE-47BE-8CA1-8F93D9E4653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23554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041CF-7800-4DEE-B01B-80AA6EE09E06}" type="datetimeFigureOut">
              <a:rPr lang="id-ID" smtClean="0"/>
              <a:t>06/11/2017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5B5A0-2837-4F90-83E7-AACBD85949C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922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1" name="Notes Placeholder 2"/>
          <p:cNvSpPr>
            <a:spLocks noGrp="1"/>
          </p:cNvSpPr>
          <p:nvPr>
            <p:ph type="body" idx="1"/>
          </p:nvPr>
        </p:nvSpPr>
        <p:spPr bwMode="auto">
          <a:solidFill>
            <a:srgbClr val="D9D9D9"/>
          </a:solidFill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pitchFamily="34" charset="-128"/>
            </a:endParaRP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0" y="8605838"/>
            <a:ext cx="6858000" cy="49847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d-ID">
                <a:solidFill>
                  <a:prstClr val="black"/>
                </a:solidFill>
              </a:rPr>
              <a:t>Halaman </a:t>
            </a:r>
            <a:fld id="{29D2CD4C-EDF2-453E-BC9E-70248B69B048}" type="slidenum">
              <a:rPr lang="id-ID">
                <a:solidFill>
                  <a:prstClr val="black"/>
                </a:solidFill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950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5B5A0-2837-4F90-83E7-AACBD85949C5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787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58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07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94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16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57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61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40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71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56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24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594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83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94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65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8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11/6/2017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63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0ED19A4-FC4B-4B2C-93A5-BBAA12F8303B}" type="datetimeFigureOut">
              <a:rPr lang="id-ID" smtClean="0">
                <a:solidFill>
                  <a:srgbClr val="303030">
                    <a:lumMod val="50000"/>
                  </a:srgbClr>
                </a:solidFill>
              </a:rPr>
              <a:pPr/>
              <a:t>06/11/2017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1ED5C04-0DA0-40BE-A0CF-E01F46B2E9D6}" type="slidenum">
              <a:rPr lang="id-ID" smtClean="0">
                <a:solidFill>
                  <a:srgbClr val="303030">
                    <a:lumMod val="50000"/>
                  </a:srgbClr>
                </a:solidFill>
              </a:rPr>
              <a:pPr/>
              <a:t>‹#›</a:t>
            </a:fld>
            <a:endParaRPr lang="id-ID">
              <a:solidFill>
                <a:srgbClr val="303030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8495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ico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ico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ico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7.ico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ico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Relationship Id="rId4" Type="http://schemas.openxmlformats.org/officeDocument/2006/relationships/image" Target="../media/image7.ico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ico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ico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7.ico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7.ico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7.ico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7.ico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0" y="3149507"/>
            <a:ext cx="12192000" cy="1548920"/>
          </a:xfrm>
          <a:prstGeom prst="rect">
            <a:avLst/>
          </a:prstGeom>
          <a:solidFill>
            <a:schemeClr val="tx1"/>
          </a:solidFill>
          <a:ln>
            <a:noFill/>
            <a:prstDash val="solid"/>
          </a:ln>
        </p:spPr>
        <p:txBody>
          <a:bodyPr anchor="ctr" anchorCtr="1"/>
          <a:lstStyle/>
          <a:p>
            <a:pPr>
              <a:defRPr/>
            </a:pPr>
            <a:r>
              <a:rPr lang="id-ID" sz="2400" b="1" dirty="0">
                <a:solidFill>
                  <a:srgbClr val="AD0101">
                    <a:lumMod val="50000"/>
                  </a:srgbClr>
                </a:solidFill>
                <a:latin typeface="Bell MT" pitchFamily="18" charset="0"/>
                <a:cs typeface="Arial" pitchFamily="34" charset="0"/>
              </a:rPr>
              <a:t>	</a:t>
            </a:r>
            <a:r>
              <a:rPr lang="id-ID" sz="2400" b="1" dirty="0">
                <a:solidFill>
                  <a:srgbClr val="FF0000"/>
                </a:solidFill>
                <a:latin typeface="Bell MT" pitchFamily="18" charset="0"/>
                <a:cs typeface="Arial" pitchFamily="34" charset="0"/>
              </a:rPr>
              <a:t>	</a:t>
            </a:r>
            <a:endParaRPr lang="en-AU" sz="2400" b="1" dirty="0">
              <a:solidFill>
                <a:srgbClr val="FF0000"/>
              </a:solidFill>
              <a:latin typeface="Bell MT" pitchFamily="18" charset="0"/>
              <a:cs typeface="Arial" pitchFamily="34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801906" y="3153934"/>
            <a:ext cx="1039009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Ctr="1">
            <a:spAutoFit/>
          </a:bodyPr>
          <a:lstStyle/>
          <a:p>
            <a:pPr algn="ctr">
              <a:defRPr/>
            </a:pPr>
            <a:r>
              <a:rPr lang="en-US" sz="3000" b="1" dirty="0" smtClean="0">
                <a:solidFill>
                  <a:schemeClr val="bg2">
                    <a:lumMod val="50000"/>
                  </a:schemeClr>
                </a:solidFill>
                <a:latin typeface="Berlin Sans FB Demi" pitchFamily="34" charset="0"/>
                <a:cs typeface="Aharoni" pitchFamily="2" charset="-79"/>
              </a:rPr>
              <a:t>UKURAN TENDENSI SENTRAL </a:t>
            </a:r>
          </a:p>
          <a:p>
            <a:pPr algn="ctr">
              <a:defRPr/>
            </a:pPr>
            <a:r>
              <a:rPr lang="en-US" sz="3000" b="1" dirty="0" smtClean="0">
                <a:solidFill>
                  <a:schemeClr val="bg2">
                    <a:lumMod val="50000"/>
                  </a:schemeClr>
                </a:solidFill>
                <a:latin typeface="Berlin Sans FB Demi" pitchFamily="34" charset="0"/>
                <a:cs typeface="Aharoni" pitchFamily="2" charset="-79"/>
              </a:rPr>
              <a:t>(MEAN, MEDIAN, MODUS)</a:t>
            </a:r>
          </a:p>
          <a:p>
            <a:pPr algn="ctr">
              <a:defRPr/>
            </a:pPr>
            <a:r>
              <a:rPr lang="en-US" sz="3000" b="1" dirty="0" smtClean="0">
                <a:solidFill>
                  <a:schemeClr val="bg2">
                    <a:lumMod val="50000"/>
                  </a:schemeClr>
                </a:solidFill>
                <a:latin typeface="Berlin Sans FB Demi" pitchFamily="34" charset="0"/>
                <a:cs typeface="Aharoni" pitchFamily="2" charset="-79"/>
              </a:rPr>
              <a:t>DATA TUNGGAL &amp; DATA KELOMPOK</a:t>
            </a:r>
            <a:endParaRPr lang="id-ID" sz="3000" b="1" dirty="0">
              <a:solidFill>
                <a:schemeClr val="bg2">
                  <a:lumMod val="50000"/>
                </a:schemeClr>
              </a:solidFill>
              <a:latin typeface="Berlin Sans FB Demi" pitchFamily="34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87594" y="5473457"/>
            <a:ext cx="33968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/>
              <a:t>Oleh :</a:t>
            </a:r>
          </a:p>
          <a:p>
            <a:r>
              <a:rPr lang="id-ID" sz="1600" b="1" dirty="0" smtClean="0"/>
              <a:t>NYAI CINTANG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M.Pd</a:t>
            </a:r>
            <a:endParaRPr lang="id-ID" sz="1600" b="1" dirty="0" smtClean="0"/>
          </a:p>
          <a:p>
            <a:r>
              <a:rPr lang="en-US" sz="1600" b="1" dirty="0" smtClean="0"/>
              <a:t>085747931931</a:t>
            </a:r>
            <a:endParaRPr lang="id-ID" sz="1600" b="1" dirty="0" smtClean="0"/>
          </a:p>
          <a:p>
            <a:r>
              <a:rPr lang="en-US" sz="1600" b="1" dirty="0" err="1" smtClean="0"/>
              <a:t>Universitas</a:t>
            </a:r>
            <a:r>
              <a:rPr lang="en-US" sz="1600" b="1" dirty="0" smtClean="0"/>
              <a:t> PGRI Semarang</a:t>
            </a:r>
          </a:p>
          <a:p>
            <a:r>
              <a:rPr lang="en-US" sz="1600" b="1" dirty="0" smtClean="0"/>
              <a:t>nyaicintang@gmail.com</a:t>
            </a:r>
            <a:r>
              <a:rPr lang="id-ID" sz="1600" b="1" dirty="0" smtClean="0"/>
              <a:t> </a:t>
            </a:r>
            <a:endParaRPr lang="id-ID" sz="1600" b="1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876396" y="5602114"/>
            <a:ext cx="0" cy="1158392"/>
          </a:xfrm>
          <a:prstGeom prst="line">
            <a:avLst/>
          </a:prstGeom>
          <a:ln w="571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40207" y="1890065"/>
            <a:ext cx="5402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latin typeface="News706 BT" pitchFamily="18" charset="0"/>
                <a:ea typeface="GungsuhChe" pitchFamily="49" charset="-127"/>
              </a:rPr>
              <a:t>UNIVERSITAS PGRI SEMARANG</a:t>
            </a:r>
            <a:endParaRPr lang="en-US" sz="2400" dirty="0">
              <a:latin typeface="News706 BT" pitchFamily="18" charset="0"/>
              <a:ea typeface="GungsuhChe" pitchFamily="49" charset="-127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5607958" y="1789507"/>
            <a:ext cx="4667001" cy="2"/>
          </a:xfrm>
          <a:prstGeom prst="line">
            <a:avLst/>
          </a:prstGeom>
          <a:ln w="7620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384213" y="3149507"/>
            <a:ext cx="1223404" cy="370707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387366" cy="4712545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607617" y="630622"/>
            <a:ext cx="1223404" cy="25188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4" t="-2632" r="9350" b="2632"/>
          <a:stretch/>
        </p:blipFill>
        <p:spPr>
          <a:xfrm>
            <a:off x="22172" y="1560909"/>
            <a:ext cx="1384212" cy="11298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99"/>
          <a:stretch/>
        </p:blipFill>
        <p:spPr>
          <a:xfrm>
            <a:off x="0" y="3442821"/>
            <a:ext cx="1384213" cy="12673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3" r="7417"/>
          <a:stretch/>
        </p:blipFill>
        <p:spPr>
          <a:xfrm>
            <a:off x="1393977" y="4694428"/>
            <a:ext cx="1220251" cy="16912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8" r="26571"/>
          <a:stretch/>
        </p:blipFill>
        <p:spPr>
          <a:xfrm>
            <a:off x="2607618" y="1914425"/>
            <a:ext cx="1223404" cy="12395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1379490" y="638459"/>
            <a:ext cx="1234738" cy="12673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285" y="153577"/>
            <a:ext cx="2624095" cy="147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54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Flowchart: Data 8"/>
          <p:cNvSpPr/>
          <p:nvPr/>
        </p:nvSpPr>
        <p:spPr>
          <a:xfrm flipH="1">
            <a:off x="3332984" y="-14472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 Data Tunggal</a:t>
            </a:r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2045367" y="1119682"/>
                <a:ext cx="9805895" cy="4114800"/>
              </a:xfrm>
              <a:prstGeom prst="rect">
                <a:avLst/>
              </a:prstGeom>
            </p:spPr>
            <p:txBody>
              <a:bodyPr/>
              <a:lstStyle>
                <a:lvl1pPr marL="2857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20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8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12001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6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5430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20002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:r>
                  <a:rPr lang="en-US" sz="32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UKURAN TENDENSI SENTRAL DATA TUNGGAL</a:t>
                </a:r>
              </a:p>
              <a:p>
                <a:pPr marL="0" indent="0" algn="ctr">
                  <a:buNone/>
                </a:pPr>
                <a:endParaRPr lang="en-US" sz="36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Tendensi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Sentral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 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ukuran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penyebaran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sedangkan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/>
                </a:r>
                <a:b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Data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tunggal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data yang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belum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dikelompokkan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menjadi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kelas-kelas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endParaRPr lang="en-US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Data yang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jumlahnya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≤30</m:t>
                    </m:r>
                  </m:oMath>
                </a14:m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,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disebut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data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kecil</a:t>
                </a:r>
                <a:endParaRPr lang="en-US" sz="32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Data yang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jumlahnya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≥30</m:t>
                    </m:r>
                  </m:oMath>
                </a14:m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,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disebut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data </a:t>
                </a:r>
                <a:r>
                  <a:rPr lang="en-US" sz="32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besar</a:t>
                </a:r>
                <a:endParaRPr lang="en-US" sz="32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Font typeface="Wingdings 3" panose="05040102010807070707" pitchFamily="18" charset="2"/>
                  <a:buNone/>
                </a:pP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6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5367" y="1119682"/>
                <a:ext cx="9805895" cy="4114800"/>
              </a:xfrm>
              <a:prstGeom prst="rect">
                <a:avLst/>
              </a:prstGeom>
              <a:blipFill rotWithShape="1">
                <a:blip r:embed="rId5"/>
                <a:stretch>
                  <a:fillRect l="-1617" t="-2074" b="-247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Flowchart: Data 6"/>
          <p:cNvSpPr/>
          <p:nvPr/>
        </p:nvSpPr>
        <p:spPr>
          <a:xfrm flipH="1">
            <a:off x="6821860" y="239"/>
            <a:ext cx="3621184" cy="67305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371"/>
              <a:gd name="connsiteX1" fmla="*/ 2000 w 10000"/>
              <a:gd name="connsiteY1" fmla="*/ 0 h 10371"/>
              <a:gd name="connsiteX2" fmla="*/ 10000 w 10000"/>
              <a:gd name="connsiteY2" fmla="*/ 0 h 10371"/>
              <a:gd name="connsiteX3" fmla="*/ 9110 w 10000"/>
              <a:gd name="connsiteY3" fmla="*/ 10371 h 10371"/>
              <a:gd name="connsiteX4" fmla="*/ 0 w 10000"/>
              <a:gd name="connsiteY4" fmla="*/ 10000 h 10371"/>
              <a:gd name="connsiteX0" fmla="*/ 0 w 10115"/>
              <a:gd name="connsiteY0" fmla="*/ 10000 h 10371"/>
              <a:gd name="connsiteX1" fmla="*/ 2000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15"/>
              <a:gd name="connsiteY0" fmla="*/ 10000 h 10371"/>
              <a:gd name="connsiteX1" fmla="*/ 929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53"/>
              <a:gd name="connsiteY0" fmla="*/ 10423 h 10423"/>
              <a:gd name="connsiteX1" fmla="*/ 967 w 10153"/>
              <a:gd name="connsiteY1" fmla="*/ 0 h 10423"/>
              <a:gd name="connsiteX2" fmla="*/ 10153 w 10153"/>
              <a:gd name="connsiteY2" fmla="*/ 0 h 10423"/>
              <a:gd name="connsiteX3" fmla="*/ 9148 w 10153"/>
              <a:gd name="connsiteY3" fmla="*/ 10371 h 10423"/>
              <a:gd name="connsiteX4" fmla="*/ 0 w 10153"/>
              <a:gd name="connsiteY4" fmla="*/ 10423 h 10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53" h="10423">
                <a:moveTo>
                  <a:pt x="0" y="10423"/>
                </a:moveTo>
                <a:cubicBezTo>
                  <a:pt x="310" y="7090"/>
                  <a:pt x="657" y="3333"/>
                  <a:pt x="967" y="0"/>
                </a:cubicBezTo>
                <a:lnTo>
                  <a:pt x="10153" y="0"/>
                </a:lnTo>
                <a:cubicBezTo>
                  <a:pt x="9856" y="3457"/>
                  <a:pt x="9445" y="6914"/>
                  <a:pt x="9148" y="10371"/>
                </a:cubicBezTo>
                <a:lnTo>
                  <a:pt x="0" y="10423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Mean Data Tunggal </a:t>
            </a:r>
            <a:r>
              <a:rPr lang="en-US" b="1" dirty="0" err="1">
                <a:solidFill>
                  <a:schemeClr val="bg1"/>
                </a:solidFill>
              </a:rPr>
              <a:t>Pd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Tabel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Distribusi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Frekuensi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0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Flowchart: Data 8"/>
          <p:cNvSpPr/>
          <p:nvPr/>
        </p:nvSpPr>
        <p:spPr>
          <a:xfrm flipH="1">
            <a:off x="10261080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82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6000" y="2837363"/>
            <a:ext cx="6991243" cy="1003582"/>
          </a:xfrm>
          <a:prstGeom prst="round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017018" y="1029754"/>
                <a:ext cx="9636981" cy="5492070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857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20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8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12001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6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5430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20002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Char char=""/>
                  <a:defRPr sz="14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Font typeface="Wingdings 3" panose="05040102010807070707" pitchFamily="18" charset="2"/>
                  <a:buNone/>
                </a:pP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Rata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dari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n 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kumpulan nilai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id-ID" sz="3200" baseline="-250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id-ID" sz="3200" baseline="-250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id-ID" sz="3200" baseline="-250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...,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id-ID" sz="3200" baseline="-250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n 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disajikan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dengan</a:t>
                </a:r>
                <a:r>
                  <a:rPr lang="en-US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n-US" sz="320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𝑋</m:t>
                        </m:r>
                      </m:e>
                    </m:acc>
                  </m:oMath>
                </a14:m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id-ID" sz="32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sebagai </a:t>
                </a: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berikut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:</a:t>
                </a:r>
              </a:p>
              <a:p>
                <a:pPr marL="0" indent="0" algn="just">
                  <a:buFont typeface="Wingdings 3" panose="05040102010807070707" pitchFamily="18" charset="2"/>
                  <a:buNone/>
                </a:pPr>
                <a:r>
                  <a:rPr lang="en-US" sz="32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RUMUS  I</a:t>
                </a:r>
                <a:endParaRPr lang="en-US" sz="3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just">
                  <a:buFont typeface="Wingdings 3" panose="05040102010807070707" pitchFamily="18" charset="2"/>
                  <a:buNone/>
                </a:pPr>
                <a:r>
                  <a:rPr lang="id-ID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 </a:t>
                </a:r>
                <a:r>
                  <a:rPr lang="en-US" sz="32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600" i="1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n-US" sz="3600" i="1" smtClean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36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a:rPr lang="en-US" sz="36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36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𝑥𝑖</m:t>
                        </m:r>
                      </m:num>
                      <m:den>
                        <m:r>
                          <a:rPr lang="en-US" sz="36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𝑛</m:t>
                        </m:r>
                      </m:den>
                    </m:f>
                    <m:r>
                      <a:rPr lang="en-US" sz="36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  </m:t>
                    </m:r>
                  </m:oMath>
                </a14:m>
                <a:r>
                  <a:rPr lang="id-ID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sz="36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en-US" sz="2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en-US" sz="2400" b="1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Keterangan</a:t>
                </a:r>
                <a:r>
                  <a:rPr lang="en-US" sz="24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:</a:t>
                </a:r>
              </a:p>
              <a:p>
                <a:pPr marL="0" indent="0" algn="just">
                  <a:buFont typeface="Wingdings 3" panose="05040102010807070707" pitchFamily="18" charset="2"/>
                  <a:buNone/>
                </a:pPr>
                <a:r>
                  <a:rPr lang="en-US" sz="2400" dirty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x       = rata-rata</a:t>
                </a:r>
              </a:p>
              <a:p>
                <a:pPr marL="0" indent="0" algn="just">
                  <a:buFont typeface="Wingdings 3" panose="05040102010807070707" pitchFamily="18" charset="2"/>
                  <a:buNone/>
                </a:pP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Σ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𝑥𝑖</m:t>
                    </m:r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24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jumlah</a:t>
                </a: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seluruh</a:t>
                </a: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data </a:t>
                </a:r>
              </a:p>
              <a:p>
                <a:pPr marL="0" indent="0" algn="just">
                  <a:buFont typeface="Wingdings 3" panose="05040102010807070707" pitchFamily="18" charset="2"/>
                  <a:buNone/>
                </a:pP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     n      = </a:t>
                </a:r>
                <a:r>
                  <a:rPr lang="en-US" sz="2400" dirty="0" err="1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banyak</a:t>
                </a:r>
                <a:r>
                  <a:rPr lang="en-US" sz="2400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 data</a:t>
                </a:r>
                <a:endParaRPr lang="en-US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0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018" y="1029754"/>
                <a:ext cx="9636981" cy="5492070"/>
              </a:xfrm>
              <a:prstGeom prst="rect">
                <a:avLst/>
              </a:prstGeom>
              <a:blipFill rotWithShape="1">
                <a:blip r:embed="rId5"/>
                <a:stretch>
                  <a:fillRect l="-1645" t="-1554" r="-1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9918" y="2998695"/>
            <a:ext cx="4259352" cy="731568"/>
          </a:xfrm>
          <a:prstGeom prst="rect">
            <a:avLst/>
          </a:prstGeom>
          <a:noFill/>
        </p:spPr>
      </p:pic>
      <p:sp>
        <p:nvSpPr>
          <p:cNvPr id="26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Flowchart: Data 8"/>
          <p:cNvSpPr/>
          <p:nvPr/>
        </p:nvSpPr>
        <p:spPr>
          <a:xfrm flipH="1">
            <a:off x="3312904" y="-14472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 Data Tunggal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0" name="Flowchart: Data 6"/>
          <p:cNvSpPr/>
          <p:nvPr/>
        </p:nvSpPr>
        <p:spPr>
          <a:xfrm flipH="1">
            <a:off x="6821860" y="239"/>
            <a:ext cx="3621184" cy="67305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371"/>
              <a:gd name="connsiteX1" fmla="*/ 2000 w 10000"/>
              <a:gd name="connsiteY1" fmla="*/ 0 h 10371"/>
              <a:gd name="connsiteX2" fmla="*/ 10000 w 10000"/>
              <a:gd name="connsiteY2" fmla="*/ 0 h 10371"/>
              <a:gd name="connsiteX3" fmla="*/ 9110 w 10000"/>
              <a:gd name="connsiteY3" fmla="*/ 10371 h 10371"/>
              <a:gd name="connsiteX4" fmla="*/ 0 w 10000"/>
              <a:gd name="connsiteY4" fmla="*/ 10000 h 10371"/>
              <a:gd name="connsiteX0" fmla="*/ 0 w 10115"/>
              <a:gd name="connsiteY0" fmla="*/ 10000 h 10371"/>
              <a:gd name="connsiteX1" fmla="*/ 2000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15"/>
              <a:gd name="connsiteY0" fmla="*/ 10000 h 10371"/>
              <a:gd name="connsiteX1" fmla="*/ 929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53"/>
              <a:gd name="connsiteY0" fmla="*/ 10423 h 10423"/>
              <a:gd name="connsiteX1" fmla="*/ 967 w 10153"/>
              <a:gd name="connsiteY1" fmla="*/ 0 h 10423"/>
              <a:gd name="connsiteX2" fmla="*/ 10153 w 10153"/>
              <a:gd name="connsiteY2" fmla="*/ 0 h 10423"/>
              <a:gd name="connsiteX3" fmla="*/ 9148 w 10153"/>
              <a:gd name="connsiteY3" fmla="*/ 10371 h 10423"/>
              <a:gd name="connsiteX4" fmla="*/ 0 w 10153"/>
              <a:gd name="connsiteY4" fmla="*/ 10423 h 10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53" h="10423">
                <a:moveTo>
                  <a:pt x="0" y="10423"/>
                </a:moveTo>
                <a:cubicBezTo>
                  <a:pt x="310" y="7090"/>
                  <a:pt x="657" y="3333"/>
                  <a:pt x="967" y="0"/>
                </a:cubicBezTo>
                <a:lnTo>
                  <a:pt x="10153" y="0"/>
                </a:lnTo>
                <a:cubicBezTo>
                  <a:pt x="9856" y="3457"/>
                  <a:pt x="9445" y="6914"/>
                  <a:pt x="9148" y="10371"/>
                </a:cubicBezTo>
                <a:lnTo>
                  <a:pt x="0" y="10423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Mean Data Tunggal </a:t>
            </a:r>
            <a:r>
              <a:rPr lang="en-US" b="1" dirty="0" err="1">
                <a:solidFill>
                  <a:schemeClr val="bg1"/>
                </a:solidFill>
              </a:rPr>
              <a:t>Pd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Tabel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Distribusi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Frekuensi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Flowchart: Data 8"/>
          <p:cNvSpPr/>
          <p:nvPr/>
        </p:nvSpPr>
        <p:spPr>
          <a:xfrm flipH="1">
            <a:off x="10261080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64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6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Flowchart: Data 8"/>
          <p:cNvSpPr/>
          <p:nvPr/>
        </p:nvSpPr>
        <p:spPr>
          <a:xfrm flipH="1">
            <a:off x="3346632" y="-15739"/>
            <a:ext cx="1907755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 Data Tunggal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Flowchart: Data 6"/>
          <p:cNvSpPr/>
          <p:nvPr/>
        </p:nvSpPr>
        <p:spPr>
          <a:xfrm flipH="1">
            <a:off x="6821860" y="239"/>
            <a:ext cx="3621184" cy="67305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371"/>
              <a:gd name="connsiteX1" fmla="*/ 2000 w 10000"/>
              <a:gd name="connsiteY1" fmla="*/ 0 h 10371"/>
              <a:gd name="connsiteX2" fmla="*/ 10000 w 10000"/>
              <a:gd name="connsiteY2" fmla="*/ 0 h 10371"/>
              <a:gd name="connsiteX3" fmla="*/ 9110 w 10000"/>
              <a:gd name="connsiteY3" fmla="*/ 10371 h 10371"/>
              <a:gd name="connsiteX4" fmla="*/ 0 w 10000"/>
              <a:gd name="connsiteY4" fmla="*/ 10000 h 10371"/>
              <a:gd name="connsiteX0" fmla="*/ 0 w 10115"/>
              <a:gd name="connsiteY0" fmla="*/ 10000 h 10371"/>
              <a:gd name="connsiteX1" fmla="*/ 2000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15"/>
              <a:gd name="connsiteY0" fmla="*/ 10000 h 10371"/>
              <a:gd name="connsiteX1" fmla="*/ 929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53"/>
              <a:gd name="connsiteY0" fmla="*/ 10423 h 10423"/>
              <a:gd name="connsiteX1" fmla="*/ 967 w 10153"/>
              <a:gd name="connsiteY1" fmla="*/ 0 h 10423"/>
              <a:gd name="connsiteX2" fmla="*/ 10153 w 10153"/>
              <a:gd name="connsiteY2" fmla="*/ 0 h 10423"/>
              <a:gd name="connsiteX3" fmla="*/ 9148 w 10153"/>
              <a:gd name="connsiteY3" fmla="*/ 10371 h 10423"/>
              <a:gd name="connsiteX4" fmla="*/ 0 w 10153"/>
              <a:gd name="connsiteY4" fmla="*/ 10423 h 10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53" h="10423">
                <a:moveTo>
                  <a:pt x="0" y="10423"/>
                </a:moveTo>
                <a:cubicBezTo>
                  <a:pt x="310" y="7090"/>
                  <a:pt x="657" y="3333"/>
                  <a:pt x="967" y="0"/>
                </a:cubicBezTo>
                <a:lnTo>
                  <a:pt x="10153" y="0"/>
                </a:lnTo>
                <a:cubicBezTo>
                  <a:pt x="9856" y="3457"/>
                  <a:pt x="9445" y="6914"/>
                  <a:pt x="9148" y="10371"/>
                </a:cubicBezTo>
                <a:lnTo>
                  <a:pt x="0" y="10423"/>
                </a:ln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Mean Data Tunggal </a:t>
            </a:r>
            <a:r>
              <a:rPr lang="en-US" b="1" dirty="0" err="1">
                <a:solidFill>
                  <a:schemeClr val="bg1"/>
                </a:solidFill>
              </a:rPr>
              <a:t>Pd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Tabel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Distribusi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Frekuensi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9" name="Flowchart: Data 8"/>
          <p:cNvSpPr/>
          <p:nvPr/>
        </p:nvSpPr>
        <p:spPr>
          <a:xfrm flipH="1">
            <a:off x="10261080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142699" y="1170359"/>
                <a:ext cx="972208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solidFill>
                      <a:schemeClr val="bg1"/>
                    </a:solidFill>
                  </a:rPr>
                  <a:t>Data </a:t>
                </a:r>
                <a:r>
                  <a:rPr lang="en-US" sz="3600" dirty="0" err="1" smtClean="0">
                    <a:solidFill>
                      <a:schemeClr val="bg1"/>
                    </a:solidFill>
                  </a:rPr>
                  <a:t>Nilai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3600" dirty="0" smtClean="0">
                    <a:solidFill>
                      <a:schemeClr val="bg1"/>
                    </a:solidFill>
                    <a:sym typeface="Wingdings" pitchFamily="2" charset="2"/>
                  </a:rPr>
                  <a:t> 2, 4, 6, 7, 9, 8, 5.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600" b="0" i="0" smtClean="0">
                        <a:solidFill>
                          <a:schemeClr val="bg1"/>
                        </a:solidFill>
                        <a:latin typeface="Cambria Math"/>
                      </a:rPr>
                      <m:t>Berapakah</m:t>
                    </m:r>
                    <m:r>
                      <a:rPr lang="en-US" sz="3600" b="0" i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acc>
                      <m:accPr>
                        <m:chr m:val="̅"/>
                        <m:ctrlPr>
                          <a:rPr lang="en-US" sz="36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36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sz="36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e>
                    </m:acc>
                    <m:r>
                      <a:rPr lang="en-US" sz="3600" b="0" i="1" smtClean="0">
                        <a:solidFill>
                          <a:schemeClr val="bg1"/>
                        </a:solidFill>
                        <a:latin typeface="Cambria Math"/>
                      </a:rPr>
                      <m:t>?</m:t>
                    </m:r>
                  </m:oMath>
                </a14:m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2699" y="1170359"/>
                <a:ext cx="9722085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1881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279176" y="2927473"/>
                <a:ext cx="6972935" cy="10034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6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36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en-US" sz="3600" b="0" i="1" smtClean="0">
                        <a:solidFill>
                          <a:schemeClr val="bg1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sz="36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 </m:t>
                        </m:r>
                        <m:r>
                          <m:rPr>
                            <m:nor/>
                          </m:rPr>
                          <a:rPr lang="en-US" sz="360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4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 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6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7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9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8</m:t>
                        </m:r>
                        <m:r>
                          <m:rPr>
                            <m:nor/>
                          </m:rPr>
                          <a:rPr lang="en-US" sz="3600" b="0" i="0" dirty="0" smtClean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bg1"/>
                            </a:solidFill>
                            <a:sym typeface="Wingdings" pitchFamily="2" charset="2"/>
                          </a:rPr>
                          <m:t> 5</m:t>
                        </m:r>
                      </m:num>
                      <m:den>
                        <m:r>
                          <a:rPr lang="en-US" sz="36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en-US" sz="3600" dirty="0" smtClean="0">
                    <a:solidFill>
                      <a:schemeClr val="bg1"/>
                    </a:solidFill>
                  </a:rPr>
                  <a:t> = ?</a:t>
                </a:r>
                <a:endParaRPr lang="en-US" sz="3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9176" y="2927473"/>
                <a:ext cx="6972935" cy="1003480"/>
              </a:xfrm>
              <a:prstGeom prst="rect">
                <a:avLst/>
              </a:prstGeom>
              <a:blipFill rotWithShape="1">
                <a:blip r:embed="rId6"/>
                <a:stretch>
                  <a:fillRect r="-1573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639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6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Flowchart: Data 8"/>
          <p:cNvSpPr/>
          <p:nvPr/>
        </p:nvSpPr>
        <p:spPr>
          <a:xfrm flipH="1">
            <a:off x="3346632" y="-15739"/>
            <a:ext cx="1907755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 Data Tunggal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Flowchart: Data 6"/>
          <p:cNvSpPr/>
          <p:nvPr/>
        </p:nvSpPr>
        <p:spPr>
          <a:xfrm flipH="1">
            <a:off x="6821860" y="239"/>
            <a:ext cx="3621184" cy="67305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371"/>
              <a:gd name="connsiteX1" fmla="*/ 2000 w 10000"/>
              <a:gd name="connsiteY1" fmla="*/ 0 h 10371"/>
              <a:gd name="connsiteX2" fmla="*/ 10000 w 10000"/>
              <a:gd name="connsiteY2" fmla="*/ 0 h 10371"/>
              <a:gd name="connsiteX3" fmla="*/ 9110 w 10000"/>
              <a:gd name="connsiteY3" fmla="*/ 10371 h 10371"/>
              <a:gd name="connsiteX4" fmla="*/ 0 w 10000"/>
              <a:gd name="connsiteY4" fmla="*/ 10000 h 10371"/>
              <a:gd name="connsiteX0" fmla="*/ 0 w 10115"/>
              <a:gd name="connsiteY0" fmla="*/ 10000 h 10371"/>
              <a:gd name="connsiteX1" fmla="*/ 2000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15"/>
              <a:gd name="connsiteY0" fmla="*/ 10000 h 10371"/>
              <a:gd name="connsiteX1" fmla="*/ 929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53"/>
              <a:gd name="connsiteY0" fmla="*/ 10423 h 10423"/>
              <a:gd name="connsiteX1" fmla="*/ 967 w 10153"/>
              <a:gd name="connsiteY1" fmla="*/ 0 h 10423"/>
              <a:gd name="connsiteX2" fmla="*/ 10153 w 10153"/>
              <a:gd name="connsiteY2" fmla="*/ 0 h 10423"/>
              <a:gd name="connsiteX3" fmla="*/ 9148 w 10153"/>
              <a:gd name="connsiteY3" fmla="*/ 10371 h 10423"/>
              <a:gd name="connsiteX4" fmla="*/ 0 w 10153"/>
              <a:gd name="connsiteY4" fmla="*/ 10423 h 10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53" h="10423">
                <a:moveTo>
                  <a:pt x="0" y="10423"/>
                </a:moveTo>
                <a:cubicBezTo>
                  <a:pt x="310" y="7090"/>
                  <a:pt x="657" y="3333"/>
                  <a:pt x="967" y="0"/>
                </a:cubicBezTo>
                <a:lnTo>
                  <a:pt x="10153" y="0"/>
                </a:lnTo>
                <a:cubicBezTo>
                  <a:pt x="9856" y="3457"/>
                  <a:pt x="9445" y="6914"/>
                  <a:pt x="9148" y="10371"/>
                </a:cubicBezTo>
                <a:lnTo>
                  <a:pt x="0" y="1042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Mean Data Tunggal </a:t>
            </a:r>
            <a:r>
              <a:rPr lang="en-US" b="1" dirty="0" err="1">
                <a:solidFill>
                  <a:schemeClr val="bg1"/>
                </a:solidFill>
              </a:rPr>
              <a:t>Pd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Tabel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Distribusi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Frekuensi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9" name="Flowchart: Data 8"/>
          <p:cNvSpPr/>
          <p:nvPr/>
        </p:nvSpPr>
        <p:spPr>
          <a:xfrm flipH="1">
            <a:off x="10261080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7841041"/>
                  </p:ext>
                </p:extLst>
              </p:nvPr>
            </p:nvGraphicFramePr>
            <p:xfrm>
              <a:off x="8676611" y="1261591"/>
              <a:ext cx="2545170" cy="41551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43665"/>
                    <a:gridCol w="777923"/>
                    <a:gridCol w="1023582"/>
                  </a:tblGrid>
                  <a:tr h="44672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Fi. Xi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126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7841041"/>
                  </p:ext>
                </p:extLst>
              </p:nvPr>
            </p:nvGraphicFramePr>
            <p:xfrm>
              <a:off x="8676611" y="1261591"/>
              <a:ext cx="2545170" cy="415512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43665"/>
                    <a:gridCol w="777923"/>
                    <a:gridCol w="1023582"/>
                  </a:tblGrid>
                  <a:tr h="44672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Fi. Xi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5"/>
                          <a:stretch>
                            <a:fillRect t="-1026230" r="-242623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126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79317"/>
              </p:ext>
            </p:extLst>
          </p:nvPr>
        </p:nvGraphicFramePr>
        <p:xfrm>
          <a:off x="2067975" y="2357800"/>
          <a:ext cx="5124399" cy="17373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32057"/>
                <a:gridCol w="732057"/>
                <a:gridCol w="732057"/>
                <a:gridCol w="732057"/>
                <a:gridCol w="732057"/>
                <a:gridCol w="732057"/>
                <a:gridCol w="7320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5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  <a:endParaRPr lang="en-US" sz="3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0" dirty="0" smtClean="0">
                          <a:solidFill>
                            <a:sysClr val="windowText" lastClr="000000"/>
                          </a:solidFill>
                        </a:rPr>
                        <a:t>10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5</a:t>
                      </a:r>
                      <a:endParaRPr lang="en-US" sz="3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ight Arrow 9"/>
          <p:cNvSpPr/>
          <p:nvPr/>
        </p:nvSpPr>
        <p:spPr>
          <a:xfrm>
            <a:off x="7410734" y="2975212"/>
            <a:ext cx="1078173" cy="6550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178601" y="5483783"/>
            <a:ext cx="9397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</a:rPr>
              <a:t>Jika</a:t>
            </a:r>
            <a:r>
              <a:rPr lang="en-US" sz="2400" b="1" dirty="0" smtClean="0">
                <a:solidFill>
                  <a:schemeClr val="bg1"/>
                </a:solidFill>
              </a:rPr>
              <a:t>, data </a:t>
            </a:r>
            <a:r>
              <a:rPr lang="en-US" sz="2400" b="1" dirty="0" err="1" smtClean="0">
                <a:solidFill>
                  <a:schemeClr val="bg1"/>
                </a:solidFill>
              </a:rPr>
              <a:t>disajikan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dalam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bebentuk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tabel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distribusi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frekuensi</a:t>
            </a:r>
            <a:r>
              <a:rPr lang="en-US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2400" b="1" dirty="0" err="1" smtClean="0">
                <a:solidFill>
                  <a:schemeClr val="bg1"/>
                </a:solidFill>
              </a:rPr>
              <a:t>Bagaimana</a:t>
            </a:r>
            <a:r>
              <a:rPr lang="en-US" sz="2400" b="1" dirty="0" smtClean="0">
                <a:solidFill>
                  <a:schemeClr val="bg1"/>
                </a:solidFill>
              </a:rPr>
              <a:t> yang </a:t>
            </a:r>
            <a:r>
              <a:rPr lang="en-US" sz="2400" b="1" dirty="0" err="1" smtClean="0">
                <a:solidFill>
                  <a:schemeClr val="bg1"/>
                </a:solidFill>
              </a:rPr>
              <a:t>harus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dilakukan</a:t>
            </a:r>
            <a:r>
              <a:rPr lang="en-US" sz="2400" b="1" dirty="0" smtClean="0">
                <a:solidFill>
                  <a:schemeClr val="bg1"/>
                </a:solidFill>
              </a:rPr>
              <a:t>?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87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6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Flowchart: Data 8"/>
          <p:cNvSpPr/>
          <p:nvPr/>
        </p:nvSpPr>
        <p:spPr>
          <a:xfrm flipH="1">
            <a:off x="3346632" y="-15739"/>
            <a:ext cx="1907755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 Data Tunggal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1" name="Flowchart: Data 6"/>
          <p:cNvSpPr/>
          <p:nvPr/>
        </p:nvSpPr>
        <p:spPr>
          <a:xfrm flipH="1">
            <a:off x="6821860" y="239"/>
            <a:ext cx="3621184" cy="67305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371"/>
              <a:gd name="connsiteX1" fmla="*/ 2000 w 10000"/>
              <a:gd name="connsiteY1" fmla="*/ 0 h 10371"/>
              <a:gd name="connsiteX2" fmla="*/ 10000 w 10000"/>
              <a:gd name="connsiteY2" fmla="*/ 0 h 10371"/>
              <a:gd name="connsiteX3" fmla="*/ 9110 w 10000"/>
              <a:gd name="connsiteY3" fmla="*/ 10371 h 10371"/>
              <a:gd name="connsiteX4" fmla="*/ 0 w 10000"/>
              <a:gd name="connsiteY4" fmla="*/ 10000 h 10371"/>
              <a:gd name="connsiteX0" fmla="*/ 0 w 10115"/>
              <a:gd name="connsiteY0" fmla="*/ 10000 h 10371"/>
              <a:gd name="connsiteX1" fmla="*/ 2000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15"/>
              <a:gd name="connsiteY0" fmla="*/ 10000 h 10371"/>
              <a:gd name="connsiteX1" fmla="*/ 929 w 10115"/>
              <a:gd name="connsiteY1" fmla="*/ 0 h 10371"/>
              <a:gd name="connsiteX2" fmla="*/ 10115 w 10115"/>
              <a:gd name="connsiteY2" fmla="*/ 0 h 10371"/>
              <a:gd name="connsiteX3" fmla="*/ 9110 w 10115"/>
              <a:gd name="connsiteY3" fmla="*/ 10371 h 10371"/>
              <a:gd name="connsiteX4" fmla="*/ 0 w 10115"/>
              <a:gd name="connsiteY4" fmla="*/ 10000 h 10371"/>
              <a:gd name="connsiteX0" fmla="*/ 0 w 10153"/>
              <a:gd name="connsiteY0" fmla="*/ 10423 h 10423"/>
              <a:gd name="connsiteX1" fmla="*/ 967 w 10153"/>
              <a:gd name="connsiteY1" fmla="*/ 0 h 10423"/>
              <a:gd name="connsiteX2" fmla="*/ 10153 w 10153"/>
              <a:gd name="connsiteY2" fmla="*/ 0 h 10423"/>
              <a:gd name="connsiteX3" fmla="*/ 9148 w 10153"/>
              <a:gd name="connsiteY3" fmla="*/ 10371 h 10423"/>
              <a:gd name="connsiteX4" fmla="*/ 0 w 10153"/>
              <a:gd name="connsiteY4" fmla="*/ 10423 h 10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53" h="10423">
                <a:moveTo>
                  <a:pt x="0" y="10423"/>
                </a:moveTo>
                <a:cubicBezTo>
                  <a:pt x="310" y="7090"/>
                  <a:pt x="657" y="3333"/>
                  <a:pt x="967" y="0"/>
                </a:cubicBezTo>
                <a:lnTo>
                  <a:pt x="10153" y="0"/>
                </a:lnTo>
                <a:cubicBezTo>
                  <a:pt x="9856" y="3457"/>
                  <a:pt x="9445" y="6914"/>
                  <a:pt x="9148" y="10371"/>
                </a:cubicBezTo>
                <a:lnTo>
                  <a:pt x="0" y="10423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Mean Data Tunggal </a:t>
            </a:r>
            <a:r>
              <a:rPr lang="en-US" b="1" dirty="0" err="1">
                <a:solidFill>
                  <a:schemeClr val="bg1"/>
                </a:solidFill>
              </a:rPr>
              <a:t>Pd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Tabel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Distribusi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Frekuensi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9" name="Flowchart: Data 8"/>
          <p:cNvSpPr/>
          <p:nvPr/>
        </p:nvSpPr>
        <p:spPr>
          <a:xfrm flipH="1">
            <a:off x="10261080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2146257" y="1071431"/>
                <a:ext cx="4675603" cy="53722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dirty="0" err="1" smtClean="0">
                    <a:solidFill>
                      <a:schemeClr val="bg1"/>
                    </a:solidFill>
                    <a:latin typeface="Cambria Math"/>
                  </a:rPr>
                  <a:t>Gunakan</a:t>
                </a:r>
                <a:r>
                  <a:rPr lang="en-US" sz="4000" b="1" dirty="0" smtClean="0">
                    <a:solidFill>
                      <a:schemeClr val="bg1"/>
                    </a:solidFill>
                    <a:latin typeface="Cambria Math"/>
                  </a:rPr>
                  <a:t>  </a:t>
                </a:r>
                <a:r>
                  <a:rPr lang="en-US" sz="4000" b="1" dirty="0" err="1" smtClean="0">
                    <a:solidFill>
                      <a:schemeClr val="bg1"/>
                    </a:solidFill>
                    <a:latin typeface="Cambria Math"/>
                  </a:rPr>
                  <a:t>Rumus</a:t>
                </a:r>
                <a:r>
                  <a:rPr lang="en-US" sz="4000" b="1" dirty="0" smtClean="0">
                    <a:solidFill>
                      <a:schemeClr val="bg1"/>
                    </a:solidFill>
                    <a:latin typeface="Cambria Math"/>
                  </a:rPr>
                  <a:t> II</a:t>
                </a:r>
              </a:p>
              <a:p>
                <a:endParaRPr lang="en-US" sz="28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endParaRPr lang="en-US" sz="28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𝒙</m:t>
                        </m:r>
                      </m:e>
                    </m:acc>
                    <m:r>
                      <a:rPr lang="en-US" sz="4000" b="1" i="1" smtClean="0">
                        <a:solidFill>
                          <a:schemeClr val="bg1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𝜮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𝒇𝒊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. 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𝑿𝒊</m:t>
                        </m:r>
                      </m:num>
                      <m:den>
                        <m:r>
                          <a:rPr lang="el-GR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𝜮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4000" b="1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𝒇𝒊</m:t>
                        </m:r>
                      </m:den>
                    </m:f>
                  </m:oMath>
                </a14:m>
                <a:r>
                  <a:rPr lang="en-US" sz="4000" b="1" dirty="0" smtClean="0">
                    <a:solidFill>
                      <a:schemeClr val="bg1"/>
                    </a:solidFill>
                  </a:rPr>
                  <a:t>	</a:t>
                </a:r>
                <a:endParaRPr lang="en-US" sz="4000" b="1" dirty="0" smtClean="0">
                  <a:solidFill>
                    <a:schemeClr val="bg1"/>
                  </a:solidFill>
                </a:endParaRPr>
              </a:p>
              <a:p>
                <a:endParaRPr lang="en-US" sz="4000" b="1" dirty="0" smtClean="0">
                  <a:solidFill>
                    <a:schemeClr val="bg1"/>
                  </a:solidFill>
                </a:endParaRPr>
              </a:p>
              <a:p>
                <a:r>
                  <a:rPr lang="en-US" sz="4000" b="1" dirty="0" err="1" smtClean="0">
                    <a:solidFill>
                      <a:schemeClr val="bg1"/>
                    </a:solidFill>
                  </a:rPr>
                  <a:t>atau</a:t>
                </a:r>
                <a:r>
                  <a:rPr lang="en-US" sz="4000" b="1" dirty="0" smtClean="0">
                    <a:solidFill>
                      <a:schemeClr val="bg1"/>
                    </a:solidFill>
                  </a:rPr>
                  <a:t>		</a:t>
                </a:r>
                <a:endParaRPr lang="en-US" sz="4000" b="1" dirty="0" smtClean="0">
                  <a:solidFill>
                    <a:schemeClr val="bg1"/>
                  </a:solidFill>
                </a:endParaRPr>
              </a:p>
              <a:p>
                <a:endParaRPr lang="en-US" sz="4000" b="1" dirty="0">
                  <a:solidFill>
                    <a:schemeClr val="bg1"/>
                  </a:solidFill>
                </a:endParaRPr>
              </a:p>
              <a:p>
                <a:r>
                  <a:rPr lang="en-US" sz="4000" b="1" dirty="0" smtClean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𝒙</m:t>
                        </m:r>
                      </m:e>
                    </m:acc>
                    <m:r>
                      <a:rPr lang="en-US" sz="4000" b="1" i="1">
                        <a:solidFill>
                          <a:schemeClr val="bg1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𝜮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𝒇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. 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𝑿</m:t>
                        </m:r>
                      </m:num>
                      <m:den>
                        <m:r>
                          <a:rPr lang="el-GR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𝜮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4000" b="1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𝒇</m:t>
                        </m:r>
                      </m:den>
                    </m:f>
                    <m:r>
                      <a:rPr lang="en-US" sz="40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schemeClr val="bg1"/>
                    </a:solidFill>
                  </a:rPr>
                  <a:t>	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257" y="1071431"/>
                <a:ext cx="4675603" cy="5372240"/>
              </a:xfrm>
              <a:prstGeom prst="rect">
                <a:avLst/>
              </a:prstGeom>
              <a:blipFill rotWithShape="1">
                <a:blip r:embed="rId5"/>
                <a:stretch>
                  <a:fillRect l="-4563" t="-2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0" name="Table 2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96388665"/>
                  </p:ext>
                </p:extLst>
              </p:nvPr>
            </p:nvGraphicFramePr>
            <p:xfrm>
              <a:off x="8632452" y="1170812"/>
              <a:ext cx="2873944" cy="439907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728"/>
                    <a:gridCol w="878412"/>
                    <a:gridCol w="1155804"/>
                  </a:tblGrid>
                  <a:tr h="47295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Xi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Fi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Fi. Xi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7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0" name="Table 2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96388665"/>
                  </p:ext>
                </p:extLst>
              </p:nvPr>
            </p:nvGraphicFramePr>
            <p:xfrm>
              <a:off x="8632452" y="1170812"/>
              <a:ext cx="2873944" cy="439907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9728"/>
                    <a:gridCol w="878412"/>
                    <a:gridCol w="1155804"/>
                  </a:tblGrid>
                  <a:tr h="47295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Xi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Fi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bg1"/>
                              </a:solidFill>
                            </a:rPr>
                            <a:t>Fi. Xi</a:t>
                          </a:r>
                          <a:endParaRPr lang="en-US" sz="2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7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8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36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  <a:tr h="39261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 rotWithShape="1">
                          <a:blip r:embed="rId6"/>
                          <a:stretch>
                            <a:fillRect t="-1040625" r="-242029" b="-171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21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126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  <p:grpSp>
        <p:nvGrpSpPr>
          <p:cNvPr id="58" name="Group 57"/>
          <p:cNvGrpSpPr/>
          <p:nvPr/>
        </p:nvGrpSpPr>
        <p:grpSpPr>
          <a:xfrm>
            <a:off x="4735773" y="2842276"/>
            <a:ext cx="6632812" cy="3367455"/>
            <a:chOff x="4735773" y="2842276"/>
            <a:chExt cx="6632812" cy="3367455"/>
          </a:xfrm>
        </p:grpSpPr>
        <p:sp>
          <p:nvSpPr>
            <p:cNvPr id="3" name="Oval 2"/>
            <p:cNvSpPr/>
            <p:nvPr/>
          </p:nvSpPr>
          <p:spPr>
            <a:xfrm>
              <a:off x="10590663" y="5072570"/>
              <a:ext cx="777922" cy="64686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10979624" y="5763126"/>
              <a:ext cx="0" cy="446605"/>
            </a:xfrm>
            <a:prstGeom prst="straightConnector1">
              <a:avLst/>
            </a:prstGeom>
            <a:ln w="38100">
              <a:solidFill>
                <a:srgbClr val="FF0000">
                  <a:alpha val="60000"/>
                </a:srgb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H="1">
              <a:off x="6022793" y="6209731"/>
              <a:ext cx="4956831" cy="0"/>
            </a:xfrm>
            <a:prstGeom prst="line">
              <a:avLst/>
            </a:prstGeom>
            <a:ln w="5715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022793" y="2842276"/>
              <a:ext cx="0" cy="3367455"/>
            </a:xfrm>
            <a:prstGeom prst="line">
              <a:avLst/>
            </a:prstGeom>
            <a:ln w="5715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4735773" y="2842276"/>
              <a:ext cx="1287020" cy="0"/>
            </a:xfrm>
            <a:prstGeom prst="line">
              <a:avLst/>
            </a:prstGeom>
            <a:ln w="3810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/>
          <p:cNvGrpSpPr/>
          <p:nvPr/>
        </p:nvGrpSpPr>
        <p:grpSpPr>
          <a:xfrm>
            <a:off x="4418582" y="3339154"/>
            <a:ext cx="5876618" cy="2647274"/>
            <a:chOff x="4418582" y="3339154"/>
            <a:chExt cx="5876618" cy="2647274"/>
          </a:xfrm>
        </p:grpSpPr>
        <p:sp>
          <p:nvSpPr>
            <p:cNvPr id="40" name="Oval 39"/>
            <p:cNvSpPr/>
            <p:nvPr/>
          </p:nvSpPr>
          <p:spPr>
            <a:xfrm>
              <a:off x="9517278" y="5072570"/>
              <a:ext cx="777922" cy="56605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9" name="Straight Connector 48"/>
            <p:cNvCxnSpPr/>
            <p:nvPr/>
          </p:nvCxnSpPr>
          <p:spPr>
            <a:xfrm flipH="1">
              <a:off x="4418582" y="3339154"/>
              <a:ext cx="2403278" cy="0"/>
            </a:xfrm>
            <a:prstGeom prst="line">
              <a:avLst/>
            </a:prstGeom>
            <a:ln w="3810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6821860" y="3339154"/>
              <a:ext cx="1" cy="2647274"/>
            </a:xfrm>
            <a:prstGeom prst="line">
              <a:avLst/>
            </a:prstGeom>
            <a:ln w="5715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6821861" y="5986427"/>
              <a:ext cx="3084378" cy="1"/>
            </a:xfrm>
            <a:prstGeom prst="line">
              <a:avLst/>
            </a:prstGeom>
            <a:ln w="57150">
              <a:solidFill>
                <a:srgbClr val="FF0000">
                  <a:alpha val="6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9906239" y="5638620"/>
              <a:ext cx="0" cy="327162"/>
            </a:xfrm>
            <a:prstGeom prst="straightConnector1">
              <a:avLst/>
            </a:prstGeom>
            <a:ln w="38100">
              <a:solidFill>
                <a:srgbClr val="FF0000">
                  <a:alpha val="60000"/>
                </a:srgb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076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6" y="2520852"/>
            <a:ext cx="16185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6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Flowchart: Data 8"/>
          <p:cNvSpPr/>
          <p:nvPr/>
        </p:nvSpPr>
        <p:spPr>
          <a:xfrm flipH="1">
            <a:off x="3346632" y="-15739"/>
            <a:ext cx="1907755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Median n </a:t>
            </a:r>
            <a:r>
              <a:rPr lang="en-US" b="1" dirty="0" err="1" smtClean="0">
                <a:solidFill>
                  <a:schemeClr val="bg1"/>
                </a:solidFill>
              </a:rPr>
              <a:t>Ganjill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8" name="Flowchart: Data 8"/>
          <p:cNvSpPr/>
          <p:nvPr/>
        </p:nvSpPr>
        <p:spPr>
          <a:xfrm flipH="1">
            <a:off x="5062092" y="-14473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Median n </a:t>
            </a:r>
            <a:r>
              <a:rPr lang="en-US" b="1" dirty="0" err="1" smtClean="0">
                <a:solidFill>
                  <a:schemeClr val="bg1"/>
                </a:solidFill>
              </a:rPr>
              <a:t>Genap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9" name="Flowchart: Data 8"/>
          <p:cNvSpPr/>
          <p:nvPr/>
        </p:nvSpPr>
        <p:spPr>
          <a:xfrm flipH="1">
            <a:off x="6804874" y="-13409"/>
            <a:ext cx="1921403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Soal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74460" y="1076996"/>
            <a:ext cx="963531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“</a:t>
            </a:r>
            <a:r>
              <a:rPr lang="en-US" sz="2400" dirty="0" err="1" smtClean="0">
                <a:solidFill>
                  <a:schemeClr val="bg1"/>
                </a:solidFill>
              </a:rPr>
              <a:t>Nilai</a:t>
            </a:r>
            <a:r>
              <a:rPr lang="en-US" sz="2400" dirty="0" smtClean="0">
                <a:solidFill>
                  <a:schemeClr val="bg1"/>
                </a:solidFill>
              </a:rPr>
              <a:t> Tengah / </a:t>
            </a:r>
            <a:r>
              <a:rPr lang="en-US" sz="2400" dirty="0" err="1" smtClean="0">
                <a:solidFill>
                  <a:schemeClr val="bg1"/>
                </a:solidFill>
              </a:rPr>
              <a:t>Suatu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nilai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atau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ukuran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suatu</a:t>
            </a:r>
            <a:r>
              <a:rPr lang="en-US" sz="2400" dirty="0" smtClean="0">
                <a:solidFill>
                  <a:schemeClr val="bg1"/>
                </a:solidFill>
              </a:rPr>
              <a:t> data yang </a:t>
            </a:r>
            <a:r>
              <a:rPr lang="en-US" sz="2400" dirty="0" err="1" smtClean="0">
                <a:solidFill>
                  <a:schemeClr val="bg1"/>
                </a:solidFill>
              </a:rPr>
              <a:t>telah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diurutkan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kecil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ke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besar</a:t>
            </a:r>
            <a:r>
              <a:rPr lang="en-US" sz="2400" dirty="0" smtClean="0">
                <a:solidFill>
                  <a:schemeClr val="bg1"/>
                </a:solidFill>
              </a:rPr>
              <a:t> yang </a:t>
            </a:r>
            <a:r>
              <a:rPr lang="en-US" sz="2400" dirty="0" err="1" smtClean="0">
                <a:solidFill>
                  <a:schemeClr val="bg1"/>
                </a:solidFill>
              </a:rPr>
              <a:t>membagi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menjadi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dua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bagian</a:t>
            </a:r>
            <a:r>
              <a:rPr lang="en-US" sz="2400" dirty="0" smtClean="0">
                <a:solidFill>
                  <a:schemeClr val="bg1"/>
                </a:solidFill>
              </a:rPr>
              <a:t> yang </a:t>
            </a:r>
            <a:r>
              <a:rPr lang="en-US" sz="2400" dirty="0" err="1" smtClean="0">
                <a:solidFill>
                  <a:schemeClr val="bg1"/>
                </a:solidFill>
              </a:rPr>
              <a:t>sama</a:t>
            </a:r>
            <a:r>
              <a:rPr lang="en-US" sz="2400" dirty="0" smtClean="0">
                <a:solidFill>
                  <a:schemeClr val="bg1"/>
                </a:solidFill>
              </a:rPr>
              <a:t>”</a:t>
            </a: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b="1" dirty="0" err="1" smtClean="0">
                <a:solidFill>
                  <a:schemeClr val="bg1"/>
                </a:solidFill>
              </a:rPr>
              <a:t>Langkah-langkah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Menentukan</a:t>
            </a:r>
            <a:r>
              <a:rPr lang="en-US" sz="2400" b="1" dirty="0" smtClean="0">
                <a:solidFill>
                  <a:schemeClr val="bg1"/>
                </a:solidFill>
              </a:rPr>
              <a:t> Median :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solidFill>
                  <a:schemeClr val="bg1"/>
                </a:solidFill>
              </a:rPr>
              <a:t>Data </a:t>
            </a:r>
            <a:r>
              <a:rPr lang="en-US" sz="2400" dirty="0" err="1" smtClean="0">
                <a:solidFill>
                  <a:schemeClr val="bg1"/>
                </a:solidFill>
              </a:rPr>
              <a:t>diurutkan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dari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kecil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ke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besar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chemeClr val="bg1"/>
                </a:solidFill>
              </a:rPr>
              <a:t>Melihat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banyaknya</a:t>
            </a:r>
            <a:r>
              <a:rPr lang="en-US" sz="2400" dirty="0" smtClean="0">
                <a:solidFill>
                  <a:schemeClr val="bg1"/>
                </a:solidFill>
              </a:rPr>
              <a:t> data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chemeClr val="bg1"/>
                </a:solidFill>
              </a:rPr>
              <a:t>Jika</a:t>
            </a:r>
            <a:r>
              <a:rPr lang="en-US" sz="2400" dirty="0" smtClean="0">
                <a:solidFill>
                  <a:schemeClr val="bg1"/>
                </a:solidFill>
              </a:rPr>
              <a:t> n </a:t>
            </a:r>
            <a:r>
              <a:rPr lang="en-US" sz="2400" dirty="0" err="1" smtClean="0">
                <a:solidFill>
                  <a:schemeClr val="bg1"/>
                </a:solidFill>
              </a:rPr>
              <a:t>bilangan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ganjil</a:t>
            </a:r>
            <a:r>
              <a:rPr lang="en-US" sz="2400" dirty="0" smtClean="0">
                <a:solidFill>
                  <a:schemeClr val="bg1"/>
                </a:solidFill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</a:rPr>
              <a:t>maka</a:t>
            </a:r>
            <a:endParaRPr lang="en-US" sz="2400" dirty="0" smtClean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chemeClr val="bg1"/>
                </a:solidFill>
              </a:rPr>
              <a:t>Jika</a:t>
            </a:r>
            <a:r>
              <a:rPr lang="en-US" sz="2400" dirty="0" smtClean="0">
                <a:solidFill>
                  <a:schemeClr val="bg1"/>
                </a:solidFill>
              </a:rPr>
              <a:t> n </a:t>
            </a:r>
            <a:r>
              <a:rPr lang="en-US" sz="2400" dirty="0" err="1" smtClean="0">
                <a:solidFill>
                  <a:schemeClr val="bg1"/>
                </a:solidFill>
              </a:rPr>
              <a:t>bilangan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genap</a:t>
            </a:r>
            <a:r>
              <a:rPr lang="en-US" sz="2400" dirty="0" smtClean="0">
                <a:solidFill>
                  <a:schemeClr val="bg1"/>
                </a:solidFill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</a:rPr>
              <a:t>maka</a:t>
            </a:r>
            <a:endParaRPr lang="en-US" sz="24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01282" y="4095160"/>
                <a:ext cx="2853410" cy="7126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chemeClr val="bg1"/>
                    </a:solidFill>
                  </a:rPr>
                  <a:t>Me :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</a:rPr>
                      <m:t> (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</a:rPr>
                      <m:t>𝒏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</a:rPr>
                      <m:t>𝟏</m:t>
                    </m:r>
                    <m:r>
                      <a:rPr lang="en-US" sz="2800" b="1" i="1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1282" y="4095160"/>
                <a:ext cx="2853410" cy="712631"/>
              </a:xfrm>
              <a:prstGeom prst="rect">
                <a:avLst/>
              </a:prstGeom>
              <a:blipFill rotWithShape="1">
                <a:blip r:embed="rId5"/>
                <a:stretch>
                  <a:fillRect l="-4274"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701282" y="5253145"/>
                <a:ext cx="2976240" cy="8932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chemeClr val="bg1"/>
                    </a:solidFill>
                  </a:rPr>
                  <a:t>Me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𝑿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f>
                          <m:fPr>
                            <m:ctrlPr>
                              <a:rPr lang="en-US" sz="2800" b="1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800" b="1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2800" b="1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𝟐</m:t>
                            </m:r>
                          </m:den>
                        </m:f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𝑿</m:t>
                        </m:r>
                        <m:f>
                          <m:fPr>
                            <m:ctrlP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>
                              <a:rPr lang="en-US" sz="2800" b="1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𝟐</m:t>
                            </m:r>
                          </m:den>
                        </m:f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1282" y="5253145"/>
                <a:ext cx="2976240" cy="893258"/>
              </a:xfrm>
              <a:prstGeom prst="rect">
                <a:avLst/>
              </a:prstGeom>
              <a:blipFill rotWithShape="1">
                <a:blip r:embed="rId6"/>
                <a:stretch>
                  <a:fillRect l="-4098" b="-75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765576" y="3319148"/>
            <a:ext cx="3944203" cy="286232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FF0000"/>
                </a:solidFill>
              </a:rPr>
              <a:t>Kerjakan</a:t>
            </a:r>
            <a:r>
              <a:rPr lang="en-US" sz="2000" b="1" dirty="0" smtClean="0">
                <a:solidFill>
                  <a:srgbClr val="FF0000"/>
                </a:solidFill>
              </a:rPr>
              <a:t>!</a:t>
            </a:r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Data </a:t>
            </a:r>
            <a:r>
              <a:rPr lang="en-US" sz="3200" b="1" dirty="0" err="1" smtClean="0">
                <a:solidFill>
                  <a:schemeClr val="bg1"/>
                </a:solidFill>
              </a:rPr>
              <a:t>ganjil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2,4,5,2,3,6,7,3,4,5,9</a:t>
            </a:r>
          </a:p>
          <a:p>
            <a:endParaRPr lang="en-US" sz="3200" dirty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Data </a:t>
            </a:r>
            <a:r>
              <a:rPr lang="en-US" sz="3200" b="1" dirty="0" err="1" smtClean="0">
                <a:solidFill>
                  <a:schemeClr val="bg1"/>
                </a:solidFill>
              </a:rPr>
              <a:t>genap</a:t>
            </a:r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dirty="0" smtClean="0">
                <a:solidFill>
                  <a:schemeClr val="bg1"/>
                </a:solidFill>
              </a:rPr>
              <a:t>4,3,2,5,6,7,8,9 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35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1854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Flowchart: Data 8"/>
          <p:cNvSpPr/>
          <p:nvPr/>
        </p:nvSpPr>
        <p:spPr>
          <a:xfrm flipH="1">
            <a:off x="3350423" y="-2091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45146" y="1552906"/>
            <a:ext cx="968991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 smtClean="0">
                <a:solidFill>
                  <a:schemeClr val="bg1"/>
                </a:solidFill>
              </a:rPr>
              <a:t>Nilai</a:t>
            </a:r>
            <a:r>
              <a:rPr lang="en-US" sz="3200" b="1" dirty="0" smtClean="0">
                <a:solidFill>
                  <a:schemeClr val="bg1"/>
                </a:solidFill>
              </a:rPr>
              <a:t> yang </a:t>
            </a:r>
            <a:r>
              <a:rPr lang="en-US" sz="3200" b="1" dirty="0" err="1" smtClean="0">
                <a:solidFill>
                  <a:schemeClr val="bg1"/>
                </a:solidFill>
              </a:rPr>
              <a:t>Sering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</a:rPr>
              <a:t>Muncul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/ </a:t>
            </a:r>
            <a:r>
              <a:rPr lang="en-US" sz="3200" dirty="0" err="1" smtClean="0">
                <a:solidFill>
                  <a:schemeClr val="bg1"/>
                </a:solidFill>
              </a:rPr>
              <a:t>suatu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nilai</a:t>
            </a:r>
            <a:r>
              <a:rPr lang="en-US" sz="3200" dirty="0" smtClean="0">
                <a:solidFill>
                  <a:schemeClr val="bg1"/>
                </a:solidFill>
              </a:rPr>
              <a:t> yang </a:t>
            </a:r>
            <a:r>
              <a:rPr lang="en-US" sz="3200" dirty="0" err="1" smtClean="0">
                <a:solidFill>
                  <a:schemeClr val="bg1"/>
                </a:solidFill>
              </a:rPr>
              <a:t>sering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muncul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atau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memiliki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frekuensi</a:t>
            </a:r>
            <a:r>
              <a:rPr lang="en-US" sz="3200" dirty="0" smtClean="0">
                <a:solidFill>
                  <a:schemeClr val="bg1"/>
                </a:solidFill>
              </a:rPr>
              <a:t> paling </a:t>
            </a:r>
            <a:r>
              <a:rPr lang="en-US" sz="3200" dirty="0" err="1" smtClean="0">
                <a:solidFill>
                  <a:schemeClr val="bg1"/>
                </a:solidFill>
              </a:rPr>
              <a:t>banyak</a:t>
            </a:r>
            <a:r>
              <a:rPr lang="en-US" sz="3200" dirty="0" smtClean="0">
                <a:solidFill>
                  <a:schemeClr val="bg1"/>
                </a:solidFill>
              </a:rPr>
              <a:t>. </a:t>
            </a:r>
            <a:r>
              <a:rPr lang="en-US" sz="3200" dirty="0" err="1" smtClean="0">
                <a:solidFill>
                  <a:schemeClr val="bg1"/>
                </a:solidFill>
              </a:rPr>
              <a:t>Macam-macam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modus :</a:t>
            </a:r>
          </a:p>
          <a:p>
            <a:pPr algn="just"/>
            <a:endParaRPr lang="en-US" sz="3200" dirty="0">
              <a:solidFill>
                <a:schemeClr val="bg1"/>
              </a:solidFill>
            </a:endParaRPr>
          </a:p>
          <a:p>
            <a:pPr algn="just"/>
            <a:endParaRPr lang="en-US" sz="3200" dirty="0">
              <a:solidFill>
                <a:schemeClr val="bg1"/>
              </a:solidFill>
            </a:endParaRPr>
          </a:p>
          <a:p>
            <a:pPr marL="457200" indent="-457200" algn="just"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Mono </a:t>
            </a:r>
            <a:r>
              <a:rPr lang="en-US" sz="3200" dirty="0" err="1" smtClean="0">
                <a:solidFill>
                  <a:schemeClr val="bg1"/>
                </a:solidFill>
              </a:rPr>
              <a:t>mous</a:t>
            </a:r>
            <a:r>
              <a:rPr lang="en-US" sz="3200" dirty="0" smtClean="0">
                <a:solidFill>
                  <a:schemeClr val="bg1"/>
                </a:solidFill>
              </a:rPr>
              <a:t>	: </a:t>
            </a:r>
            <a:r>
              <a:rPr lang="en-US" sz="3200" dirty="0" err="1" smtClean="0">
                <a:solidFill>
                  <a:schemeClr val="bg1"/>
                </a:solidFill>
              </a:rPr>
              <a:t>memiliki</a:t>
            </a:r>
            <a:r>
              <a:rPr lang="en-US" sz="3200" dirty="0" smtClean="0">
                <a:solidFill>
                  <a:schemeClr val="bg1"/>
                </a:solidFill>
              </a:rPr>
              <a:t> 1 modus</a:t>
            </a:r>
          </a:p>
          <a:p>
            <a:pPr marL="457200" indent="-457200" algn="just">
              <a:buAutoNum type="arabicPeriod"/>
            </a:pPr>
            <a:r>
              <a:rPr lang="en-US" sz="3200" dirty="0" err="1" smtClean="0">
                <a:solidFill>
                  <a:schemeClr val="bg1"/>
                </a:solidFill>
              </a:rPr>
              <a:t>Bimodus</a:t>
            </a:r>
            <a:r>
              <a:rPr lang="en-US" sz="3200" dirty="0" smtClean="0">
                <a:solidFill>
                  <a:schemeClr val="bg1"/>
                </a:solidFill>
              </a:rPr>
              <a:t>		: </a:t>
            </a:r>
            <a:r>
              <a:rPr lang="en-US" sz="3200" dirty="0" err="1" smtClean="0">
                <a:solidFill>
                  <a:schemeClr val="bg1"/>
                </a:solidFill>
              </a:rPr>
              <a:t>memiliki</a:t>
            </a:r>
            <a:r>
              <a:rPr lang="en-US" sz="3200" dirty="0" smtClean="0">
                <a:solidFill>
                  <a:schemeClr val="bg1"/>
                </a:solidFill>
              </a:rPr>
              <a:t> 2 modus</a:t>
            </a:r>
          </a:p>
          <a:p>
            <a:pPr marL="457200" indent="-457200" algn="just">
              <a:buAutoNum type="arabicPeriod"/>
            </a:pPr>
            <a:r>
              <a:rPr lang="en-US" sz="3200" dirty="0" err="1" smtClean="0">
                <a:solidFill>
                  <a:schemeClr val="bg1"/>
                </a:solidFill>
              </a:rPr>
              <a:t>Multimodus</a:t>
            </a:r>
            <a:r>
              <a:rPr lang="en-US" sz="3200" dirty="0" smtClean="0">
                <a:solidFill>
                  <a:schemeClr val="bg1"/>
                </a:solidFill>
              </a:rPr>
              <a:t>	</a:t>
            </a:r>
            <a:r>
              <a:rPr lang="en-US" sz="3200" dirty="0" smtClean="0">
                <a:solidFill>
                  <a:schemeClr val="bg1"/>
                </a:solidFill>
              </a:rPr>
              <a:t>	: </a:t>
            </a:r>
            <a:r>
              <a:rPr lang="en-US" sz="3200" dirty="0" err="1" smtClean="0">
                <a:solidFill>
                  <a:schemeClr val="bg1"/>
                </a:solidFill>
              </a:rPr>
              <a:t>memiliki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lebih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dari</a:t>
            </a:r>
            <a:r>
              <a:rPr lang="en-US" sz="3200" dirty="0" smtClean="0">
                <a:solidFill>
                  <a:schemeClr val="bg1"/>
                </a:solidFill>
              </a:rPr>
              <a:t> 2 modus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58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684710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Flowchart: Data 8"/>
          <p:cNvSpPr/>
          <p:nvPr/>
        </p:nvSpPr>
        <p:spPr>
          <a:xfrm flipH="1">
            <a:off x="3350423" y="-2091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Rumus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Mean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Contoh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985879" y="1017717"/>
                <a:ext cx="2266646" cy="1968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 err="1" smtClean="0">
                    <a:solidFill>
                      <a:schemeClr val="bg1"/>
                    </a:solidFill>
                  </a:rPr>
                  <a:t>Rumus</a:t>
                </a:r>
                <a:r>
                  <a:rPr lang="en-US" sz="2400" b="1" dirty="0" smtClean="0">
                    <a:solidFill>
                      <a:schemeClr val="bg1"/>
                    </a:solidFill>
                  </a:rPr>
                  <a:t> I</a:t>
                </a:r>
              </a:p>
              <a:p>
                <a:endParaRPr lang="en-US" sz="2400" b="1" dirty="0" smtClean="0">
                  <a:solidFill>
                    <a:schemeClr val="bg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acc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l-GR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(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. 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𝑋𝑖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𝑓𝑖</m:t>
                          </m:r>
                        </m:den>
                      </m:f>
                    </m:oMath>
                  </m:oMathPara>
                </a14:m>
                <a:endParaRPr lang="en-US" sz="2400" dirty="0" smtClean="0">
                  <a:solidFill>
                    <a:schemeClr val="bg1"/>
                  </a:solidFill>
                </a:endParaRPr>
              </a:p>
              <a:p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5879" y="1017717"/>
                <a:ext cx="2266646" cy="1968552"/>
              </a:xfrm>
              <a:prstGeom prst="rect">
                <a:avLst/>
              </a:prstGeom>
              <a:blipFill rotWithShape="1">
                <a:blip r:embed="rId5"/>
                <a:stretch>
                  <a:fillRect l="-4301" t="-24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4252525" y="1003094"/>
                <a:ext cx="3281411" cy="1967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 smtClean="0">
                    <a:solidFill>
                      <a:schemeClr val="bg1"/>
                    </a:solidFill>
                  </a:rPr>
                  <a:t>Rumus II</a:t>
                </a:r>
              </a:p>
              <a:p>
                <a:endParaRPr lang="en-US" sz="2400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</m:acc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𝑋𝑜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+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(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l-GR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 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. 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𝐶𝑖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𝑓𝑖</m:t>
                          </m:r>
                        </m:den>
                      </m:f>
                      <m:r>
                        <a:rPr lang="en-US" sz="2400" b="0" i="0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sz="2400" dirty="0" smtClean="0">
                  <a:solidFill>
                    <a:schemeClr val="bg1"/>
                  </a:solidFill>
                </a:endParaRPr>
              </a:p>
              <a:p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525" y="1003094"/>
                <a:ext cx="3281411" cy="1967205"/>
              </a:xfrm>
              <a:prstGeom prst="rect">
                <a:avLst/>
              </a:prstGeom>
              <a:blipFill rotWithShape="1">
                <a:blip r:embed="rId6"/>
                <a:stretch>
                  <a:fillRect l="-2974" t="-24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59817323"/>
                  </p:ext>
                </p:extLst>
              </p:nvPr>
            </p:nvGraphicFramePr>
            <p:xfrm>
              <a:off x="2097892" y="3088625"/>
              <a:ext cx="6541140" cy="3337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190"/>
                    <a:gridCol w="1090190"/>
                    <a:gridCol w="1090190"/>
                    <a:gridCol w="1090190"/>
                    <a:gridCol w="1090190"/>
                    <a:gridCol w="109019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18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59817323"/>
                  </p:ext>
                </p:extLst>
              </p:nvPr>
            </p:nvGraphicFramePr>
            <p:xfrm>
              <a:off x="2097892" y="3088625"/>
              <a:ext cx="6541140" cy="3337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190"/>
                    <a:gridCol w="1090190"/>
                    <a:gridCol w="1090190"/>
                    <a:gridCol w="1090190"/>
                    <a:gridCol w="1090190"/>
                    <a:gridCol w="109019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7"/>
                          <a:stretch>
                            <a:fillRect t="-804918" r="-500000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8795982" y="5445089"/>
            <a:ext cx="2925801" cy="92333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0 </a:t>
            </a:r>
            <a:r>
              <a:rPr lang="en-US" b="1" dirty="0" err="1" smtClean="0">
                <a:solidFill>
                  <a:schemeClr val="bg1"/>
                </a:solidFill>
              </a:rPr>
              <a:t>diupayakan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pada</a:t>
            </a:r>
            <a:endParaRPr lang="en-US" b="1" dirty="0">
              <a:solidFill>
                <a:schemeClr val="bg1"/>
              </a:solidFill>
            </a:endParaRPr>
          </a:p>
          <a:p>
            <a:r>
              <a:rPr lang="en-US" b="1" dirty="0" err="1" smtClean="0">
                <a:solidFill>
                  <a:schemeClr val="bg1"/>
                </a:solidFill>
              </a:rPr>
              <a:t>Frekuensi</a:t>
            </a:r>
            <a:r>
              <a:rPr lang="en-US" b="1" dirty="0" smtClean="0">
                <a:solidFill>
                  <a:schemeClr val="bg1"/>
                </a:solidFill>
              </a:rPr>
              <a:t> yang paling</a:t>
            </a:r>
          </a:p>
          <a:p>
            <a:r>
              <a:rPr lang="en-US" b="1" dirty="0" err="1" smtClean="0">
                <a:solidFill>
                  <a:schemeClr val="bg1"/>
                </a:solidFill>
              </a:rPr>
              <a:t>tinggi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atau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dimana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saja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7926114" y="4744144"/>
            <a:ext cx="1651380" cy="0"/>
          </a:xfrm>
          <a:prstGeom prst="straightConnector1">
            <a:avLst/>
          </a:prstGeom>
          <a:ln w="38100">
            <a:solidFill>
              <a:srgbClr val="FF0000">
                <a:alpha val="60000"/>
              </a:srgb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9563847" y="4821177"/>
            <a:ext cx="0" cy="598375"/>
          </a:xfrm>
          <a:prstGeom prst="line">
            <a:avLst/>
          </a:prstGeom>
          <a:ln w="38100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053326" y="4505698"/>
            <a:ext cx="6578882" cy="4768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7619014" y="1109534"/>
            <a:ext cx="4232249" cy="175432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Keterangan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Xo 	= rata-rata </a:t>
            </a:r>
            <a:r>
              <a:rPr lang="en-US" dirty="0" err="1" smtClean="0">
                <a:solidFill>
                  <a:schemeClr val="bg1"/>
                </a:solidFill>
              </a:rPr>
              <a:t>sementara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	   (</a:t>
            </a:r>
            <a:r>
              <a:rPr lang="en-US" dirty="0" err="1" smtClean="0">
                <a:solidFill>
                  <a:schemeClr val="bg1"/>
                </a:solidFill>
              </a:rPr>
              <a:t>nilai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tengah</a:t>
            </a:r>
            <a:r>
              <a:rPr lang="en-US" dirty="0" smtClean="0">
                <a:solidFill>
                  <a:schemeClr val="bg1"/>
                </a:solidFill>
              </a:rPr>
              <a:t> dg coding 0)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P	= </a:t>
            </a:r>
            <a:r>
              <a:rPr lang="en-US" dirty="0" err="1" smtClean="0">
                <a:solidFill>
                  <a:schemeClr val="bg1"/>
                </a:solidFill>
              </a:rPr>
              <a:t>panjang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Fi 	= </a:t>
            </a:r>
            <a:r>
              <a:rPr lang="en-US" dirty="0" err="1" smtClean="0">
                <a:solidFill>
                  <a:schemeClr val="bg1"/>
                </a:solidFill>
              </a:rPr>
              <a:t>frekuesi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</a:t>
            </a:r>
            <a:r>
              <a:rPr lang="en-US" dirty="0" smtClean="0">
                <a:solidFill>
                  <a:schemeClr val="bg1"/>
                </a:solidFill>
              </a:rPr>
              <a:t> –i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Co	= coding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</a:t>
            </a:r>
            <a:r>
              <a:rPr lang="en-US" dirty="0" smtClean="0">
                <a:solidFill>
                  <a:schemeClr val="bg1"/>
                </a:solidFill>
              </a:rPr>
              <a:t>-i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4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716853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Flowchart: Data 8"/>
          <p:cNvSpPr/>
          <p:nvPr/>
        </p:nvSpPr>
        <p:spPr>
          <a:xfrm flipH="1">
            <a:off x="3391980" y="12547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Rumus</a:t>
            </a:r>
            <a:r>
              <a:rPr lang="en-US" b="1" dirty="0" smtClean="0">
                <a:solidFill>
                  <a:schemeClr val="bg1"/>
                </a:solidFill>
              </a:rPr>
              <a:t> Mean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ysClr val="windowText" lastClr="000000"/>
                </a:solidFill>
              </a:rPr>
              <a:t>Contoh</a:t>
            </a:r>
            <a:endParaRPr lang="en-US" b="1" dirty="0">
              <a:solidFill>
                <a:sysClr val="windowText" lastClr="000000"/>
              </a:solidFill>
            </a:endParaRPr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2220722" y="1172214"/>
                <a:ext cx="7304278" cy="48917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err="1" smtClean="0">
                    <a:solidFill>
                      <a:schemeClr val="bg1"/>
                    </a:solidFill>
                    <a:latin typeface="Cambria Math"/>
                  </a:rPr>
                  <a:t>Jawaban</a:t>
                </a:r>
                <a:r>
                  <a:rPr lang="en-US" sz="2800" b="1" dirty="0" smtClean="0">
                    <a:solidFill>
                      <a:schemeClr val="bg1"/>
                    </a:solidFill>
                    <a:latin typeface="Cambria Math"/>
                  </a:rPr>
                  <a:t> :</a:t>
                </a:r>
                <a:endParaRPr lang="en-US" sz="2800" b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endParaRPr lang="en-US" sz="2800" b="1" i="1" dirty="0">
                  <a:solidFill>
                    <a:schemeClr val="bg1"/>
                  </a:solidFill>
                  <a:latin typeface="Cambria Math"/>
                </a:endParaRPr>
              </a:p>
              <a:p>
                <a:r>
                  <a:rPr lang="en-US" sz="2800" b="1" i="1" dirty="0" err="1" smtClean="0">
                    <a:solidFill>
                      <a:schemeClr val="bg1"/>
                    </a:solidFill>
                    <a:latin typeface="Cambria Math"/>
                  </a:rPr>
                  <a:t>Rumus</a:t>
                </a:r>
                <a:r>
                  <a:rPr lang="en-US" sz="2800" b="1" i="1" dirty="0" smtClean="0">
                    <a:solidFill>
                      <a:schemeClr val="bg1"/>
                    </a:solidFill>
                    <a:latin typeface="Cambria Math"/>
                  </a:rPr>
                  <a:t>   I  </a:t>
                </a:r>
                <a:endParaRPr lang="en-US" sz="28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endParaRPr lang="en-US" sz="2400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(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. 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𝑋𝑖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𝑓𝑖</m:t>
                        </m:r>
                      </m:den>
                    </m:f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3097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40</m:t>
                        </m:r>
                      </m:den>
                    </m:f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</a:rPr>
                  <a:t> = 77,425</a:t>
                </a:r>
              </a:p>
              <a:p>
                <a:endParaRPr lang="en-US" sz="2400" dirty="0">
                  <a:solidFill>
                    <a:schemeClr val="bg1"/>
                  </a:solidFill>
                </a:endParaRPr>
              </a:p>
              <a:p>
                <a:endParaRPr lang="en-US" sz="2800" b="1" i="1" dirty="0" smtClean="0">
                  <a:solidFill>
                    <a:schemeClr val="bg1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en-US" sz="2800" b="1" i="1" dirty="0" err="1" smtClean="0">
                    <a:solidFill>
                      <a:schemeClr val="bg1"/>
                    </a:solidFill>
                    <a:latin typeface="Cambria Math" pitchFamily="18" charset="0"/>
                    <a:ea typeface="Cambria Math" pitchFamily="18" charset="0"/>
                  </a:rPr>
                  <a:t>Rumus</a:t>
                </a:r>
                <a:r>
                  <a:rPr lang="en-US" sz="2800" b="1" i="1" dirty="0" smtClean="0">
                    <a:solidFill>
                      <a:schemeClr val="bg1"/>
                    </a:solidFill>
                    <a:latin typeface="Cambria Math" pitchFamily="18" charset="0"/>
                    <a:ea typeface="Cambria Math" pitchFamily="18" charset="0"/>
                  </a:rPr>
                  <a:t>  II</a:t>
                </a:r>
              </a:p>
              <a:p>
                <a:endParaRPr lang="en-US" sz="2400" dirty="0" smtClean="0">
                  <a:solidFill>
                    <a:schemeClr val="bg1"/>
                  </a:solidFill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en-US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</a:rPr>
                      <m:t>𝑋𝑜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</a:rPr>
                      <m:t>𝑃</m:t>
                    </m:r>
                    <m:r>
                      <a:rPr lang="en-US" sz="2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  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 . 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𝐶𝑖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l-G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400" dirty="0" smtClean="0">
                    <a:solidFill>
                      <a:schemeClr val="bg1"/>
                    </a:solidFill>
                  </a:rPr>
                  <a:t> = 79 +7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−9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40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)=77,425</m:t>
                    </m:r>
                  </m:oMath>
                </a14:m>
                <a:endParaRPr lang="en-US" sz="2400" dirty="0" smtClean="0">
                  <a:solidFill>
                    <a:schemeClr val="bg1"/>
                  </a:solidFill>
                </a:endParaRPr>
              </a:p>
              <a:p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0722" y="1172214"/>
                <a:ext cx="7304278" cy="4891724"/>
              </a:xfrm>
              <a:prstGeom prst="rect">
                <a:avLst/>
              </a:prstGeom>
              <a:blipFill rotWithShape="1">
                <a:blip r:embed="rId5"/>
                <a:stretch>
                  <a:fillRect l="-1668" t="-12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495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676486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lowchart: Data 8"/>
          <p:cNvSpPr/>
          <p:nvPr/>
        </p:nvSpPr>
        <p:spPr>
          <a:xfrm flipH="1">
            <a:off x="3350423" y="-2091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129051" y="1096088"/>
                <a:ext cx="9722212" cy="5083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solidFill>
                      <a:schemeClr val="bg1"/>
                    </a:solidFill>
                  </a:rPr>
                  <a:t>Mo = b + p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1+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chemeClr val="bg1"/>
                    </a:solidFill>
                  </a:rPr>
                  <a:t>)</a:t>
                </a:r>
              </a:p>
              <a:p>
                <a:endParaRPr lang="en-US" sz="2000" dirty="0">
                  <a:solidFill>
                    <a:schemeClr val="bg1"/>
                  </a:solidFill>
                </a:endParaRPr>
              </a:p>
              <a:p>
                <a:r>
                  <a:rPr lang="en-US" sz="2000" dirty="0" smtClean="0">
                    <a:solidFill>
                      <a:schemeClr val="bg1"/>
                    </a:solidFill>
                  </a:rPr>
                  <a:t>b = 69-0,5 = ? </a:t>
                </a: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p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= 7 = ?</a:t>
                </a: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b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1 = 9-5 = ?</a:t>
                </a: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b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2 = 9-9 = ?</a:t>
                </a:r>
                <a:endParaRPr lang="en-US" sz="2000" dirty="0">
                  <a:solidFill>
                    <a:schemeClr val="bg1"/>
                  </a:solidFill>
                </a:endParaRPr>
              </a:p>
              <a:p>
                <a:endParaRPr lang="en-US" sz="2000" dirty="0" smtClean="0">
                  <a:solidFill>
                    <a:schemeClr val="bg1"/>
                  </a:solidFill>
                </a:endParaRPr>
              </a:p>
              <a:p>
                <a:endParaRPr lang="en-US" sz="2800" dirty="0" smtClean="0">
                  <a:solidFill>
                    <a:schemeClr val="bg1"/>
                  </a:solidFill>
                </a:endParaRPr>
              </a:p>
              <a:p>
                <a:endParaRPr lang="en-US" sz="2800" dirty="0" smtClean="0">
                  <a:solidFill>
                    <a:schemeClr val="bg1"/>
                  </a:solidFill>
                </a:endParaRPr>
              </a:p>
              <a:p>
                <a:r>
                  <a:rPr lang="en-US" sz="2800" b="1" dirty="0" err="1" smtClean="0">
                    <a:solidFill>
                      <a:schemeClr val="bg1"/>
                    </a:solidFill>
                  </a:rPr>
                  <a:t>Keterangan</a:t>
                </a:r>
                <a:endParaRPr lang="en-US" sz="2800" dirty="0" smtClean="0">
                  <a:solidFill>
                    <a:schemeClr val="bg1"/>
                  </a:solidFill>
                </a:endParaRPr>
              </a:p>
              <a:p>
                <a:r>
                  <a:rPr lang="en-US" sz="2000" dirty="0" smtClean="0">
                    <a:solidFill>
                      <a:schemeClr val="bg1"/>
                    </a:solidFill>
                  </a:rPr>
                  <a:t>b 	=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batas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bawah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dimana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modus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berada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</a:p>
              <a:p>
                <a:r>
                  <a:rPr lang="en-US" sz="2000" dirty="0" smtClean="0">
                    <a:solidFill>
                      <a:schemeClr val="bg1"/>
                    </a:solidFill>
                  </a:rPr>
                  <a:t>P 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	=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panjang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kelas</a:t>
                </a:r>
                <a:endParaRPr lang="en-US" sz="2000" dirty="0" smtClean="0">
                  <a:solidFill>
                    <a:schemeClr val="bg1"/>
                  </a:solidFill>
                </a:endParaRP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b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1 	=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selisih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frekuensi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kelas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modus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dengan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frekuensi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kelas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sebelumnya</a:t>
                </a:r>
                <a:endParaRPr lang="en-US" sz="2000" dirty="0" smtClean="0">
                  <a:solidFill>
                    <a:schemeClr val="bg1"/>
                  </a:solidFill>
                </a:endParaRPr>
              </a:p>
              <a:p>
                <a:r>
                  <a:rPr lang="en-US" sz="2000" dirty="0">
                    <a:solidFill>
                      <a:schemeClr val="bg1"/>
                    </a:solidFill>
                  </a:rPr>
                  <a:t>b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2 	=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selisih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frekuensi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kelas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odus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denga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frekuesi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000" dirty="0" err="1" smtClean="0">
                    <a:solidFill>
                      <a:schemeClr val="bg1"/>
                    </a:solidFill>
                  </a:rPr>
                  <a:t>sesudahnya</a:t>
                </a:r>
                <a:r>
                  <a:rPr lang="en-US" sz="2000" dirty="0" smtClean="0">
                    <a:solidFill>
                      <a:schemeClr val="bg1"/>
                    </a:solidFill>
                  </a:rPr>
                  <a:t> </a:t>
                </a:r>
                <a:endParaRPr lang="en-US" sz="2000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9051" y="1096088"/>
                <a:ext cx="9722212" cy="5083315"/>
              </a:xfrm>
              <a:prstGeom prst="rect">
                <a:avLst/>
              </a:prstGeom>
              <a:blipFill rotWithShape="1">
                <a:blip r:embed="rId5"/>
                <a:stretch>
                  <a:fillRect l="-1254" b="-11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47388916"/>
                  </p:ext>
                </p:extLst>
              </p:nvPr>
            </p:nvGraphicFramePr>
            <p:xfrm>
              <a:off x="5746107" y="1096088"/>
              <a:ext cx="6105156" cy="3337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7526"/>
                    <a:gridCol w="1017526"/>
                    <a:gridCol w="1017526"/>
                    <a:gridCol w="1017526"/>
                    <a:gridCol w="1017526"/>
                    <a:gridCol w="1017526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18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47388916"/>
                  </p:ext>
                </p:extLst>
              </p:nvPr>
            </p:nvGraphicFramePr>
            <p:xfrm>
              <a:off x="5746107" y="1096088"/>
              <a:ext cx="6105156" cy="3337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7526"/>
                    <a:gridCol w="1017526"/>
                    <a:gridCol w="1017526"/>
                    <a:gridCol w="1017526"/>
                    <a:gridCol w="1017526"/>
                    <a:gridCol w="1017526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l="-599" t="-804918" r="-500000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Rectangle 4"/>
          <p:cNvSpPr/>
          <p:nvPr/>
        </p:nvSpPr>
        <p:spPr>
          <a:xfrm>
            <a:off x="5691354" y="2171700"/>
            <a:ext cx="6222973" cy="4298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676486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lowchart: Data 8"/>
          <p:cNvSpPr/>
          <p:nvPr/>
        </p:nvSpPr>
        <p:spPr>
          <a:xfrm flipH="1">
            <a:off x="3350423" y="-2091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129051" y="1167380"/>
                <a:ext cx="9553433" cy="30466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err="1" smtClean="0">
                    <a:solidFill>
                      <a:schemeClr val="bg1"/>
                    </a:solidFill>
                  </a:rPr>
                  <a:t>Jawab</a:t>
                </a:r>
                <a:r>
                  <a:rPr lang="en-US" sz="2800" b="1" dirty="0" smtClean="0">
                    <a:solidFill>
                      <a:schemeClr val="bg1"/>
                    </a:solidFill>
                  </a:rPr>
                  <a:t> :</a:t>
                </a:r>
              </a:p>
              <a:p>
                <a:endParaRPr lang="en-US" sz="2800" dirty="0">
                  <a:solidFill>
                    <a:schemeClr val="bg1"/>
                  </a:solidFill>
                </a:endParaRPr>
              </a:p>
              <a:p>
                <a:r>
                  <a:rPr lang="en-US" sz="2800" dirty="0" smtClean="0">
                    <a:solidFill>
                      <a:schemeClr val="bg1"/>
                    </a:solidFill>
                  </a:rPr>
                  <a:t>Mo </a:t>
                </a:r>
                <a:r>
                  <a:rPr lang="en-US" sz="2800" dirty="0" smtClean="0">
                    <a:solidFill>
                      <a:schemeClr val="bg1"/>
                    </a:solidFill>
                  </a:rPr>
                  <a:t>= b + p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1+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chemeClr val="bg1"/>
                    </a:solidFill>
                  </a:rPr>
                  <a:t>)</a:t>
                </a:r>
              </a:p>
              <a:p>
                <a:endParaRPr lang="en-US" sz="2800" dirty="0">
                  <a:solidFill>
                    <a:schemeClr val="bg1"/>
                  </a:solidFill>
                </a:endParaRPr>
              </a:p>
              <a:p>
                <a:r>
                  <a:rPr lang="en-US" sz="2800" dirty="0" smtClean="0">
                    <a:solidFill>
                      <a:schemeClr val="bg1"/>
                    </a:solidFill>
                  </a:rPr>
                  <a:t>Mo = 68, 5 + 7 </a:t>
                </a:r>
                <a:r>
                  <a:rPr lang="en-US" sz="2800" dirty="0">
                    <a:solidFill>
                      <a:schemeClr val="bg1"/>
                    </a:solidFill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4</m:t>
                        </m:r>
                        <m:r>
                          <a:rPr lang="en-US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8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chemeClr val="bg1"/>
                    </a:solidFill>
                  </a:rPr>
                  <a:t>)</a:t>
                </a:r>
                <a:r>
                  <a:rPr lang="en-US" sz="2800" dirty="0" smtClean="0">
                    <a:solidFill>
                      <a:schemeClr val="bg1"/>
                    </a:solidFill>
                  </a:rPr>
                  <a:t> = 68,5 + 7 = 75,5</a:t>
                </a:r>
              </a:p>
              <a:p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9051" y="1167380"/>
                <a:ext cx="9553433" cy="3046603"/>
              </a:xfrm>
              <a:prstGeom prst="rect">
                <a:avLst/>
              </a:prstGeom>
              <a:blipFill rotWithShape="1">
                <a:blip r:embed="rId5"/>
                <a:stretch>
                  <a:fillRect l="-1276" t="-1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57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/>
        </p:nvSpPr>
        <p:spPr>
          <a:xfrm rot="16200000" flipH="1">
            <a:off x="53861" y="-67002"/>
            <a:ext cx="1552905" cy="1686910"/>
          </a:xfrm>
          <a:prstGeom prst="flowChartOffpageConnector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4" name="Flowchart: Off-page Connector 3"/>
          <p:cNvSpPr/>
          <p:nvPr/>
        </p:nvSpPr>
        <p:spPr>
          <a:xfrm rot="16200000" flipH="1">
            <a:off x="505821" y="1189444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TextBox 20"/>
          <p:cNvSpPr txBox="1"/>
          <p:nvPr/>
        </p:nvSpPr>
        <p:spPr>
          <a:xfrm>
            <a:off x="-62001" y="1721854"/>
            <a:ext cx="16330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-15344" y="2463658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Tunggal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79" y="122325"/>
            <a:ext cx="907429" cy="9074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</p:spPr>
      </p:pic>
      <p:sp>
        <p:nvSpPr>
          <p:cNvPr id="27" name="Flowchart: Off-page Connector 26"/>
          <p:cNvSpPr/>
          <p:nvPr/>
        </p:nvSpPr>
        <p:spPr>
          <a:xfrm rot="16200000" flipH="1">
            <a:off x="505822" y="1985375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Flowchart: Off-page Connector 28"/>
          <p:cNvSpPr/>
          <p:nvPr/>
        </p:nvSpPr>
        <p:spPr>
          <a:xfrm rot="16200000" flipH="1">
            <a:off x="505822" y="2786759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Flowchart: Off-page Connector 31"/>
          <p:cNvSpPr/>
          <p:nvPr/>
        </p:nvSpPr>
        <p:spPr>
          <a:xfrm rot="16200000" flipH="1">
            <a:off x="501418" y="3576197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Flowchart: Off-page Connector 32"/>
          <p:cNvSpPr/>
          <p:nvPr/>
        </p:nvSpPr>
        <p:spPr>
          <a:xfrm rot="16200000" flipH="1">
            <a:off x="505822" y="4377581"/>
            <a:ext cx="648984" cy="1686910"/>
          </a:xfrm>
          <a:prstGeom prst="flowChartOffpageConnector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Flowchart: Off-page Connector 33"/>
          <p:cNvSpPr/>
          <p:nvPr/>
        </p:nvSpPr>
        <p:spPr>
          <a:xfrm rot="16200000" flipH="1">
            <a:off x="520041" y="5200472"/>
            <a:ext cx="648984" cy="1686910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-47487" y="2534500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-47488" y="4134958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MEAN 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-47488" y="3339154"/>
            <a:ext cx="168470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7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Tuggal</a:t>
            </a:r>
            <a:endParaRPr lang="id-ID" sz="17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25817" y="4949789"/>
            <a:ext cx="1663039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MEDIAN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-39264" y="5763125"/>
            <a:ext cx="19017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MODUS</a:t>
            </a:r>
          </a:p>
          <a:p>
            <a:r>
              <a:rPr 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Data </a:t>
            </a:r>
            <a:r>
              <a:rPr lang="en-U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ws706 BT" pitchFamily="18" charset="0"/>
              </a:rPr>
              <a:t>Kelompok</a:t>
            </a:r>
            <a:endParaRPr lang="id-ID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ws706 BT" pitchFamily="18" charset="0"/>
            </a:endParaRPr>
          </a:p>
        </p:txBody>
      </p:sp>
      <p:sp>
        <p:nvSpPr>
          <p:cNvPr id="9" name="Flowchart: Data 8"/>
          <p:cNvSpPr/>
          <p:nvPr/>
        </p:nvSpPr>
        <p:spPr>
          <a:xfrm flipH="1">
            <a:off x="1651611" y="-56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</a:rPr>
              <a:t>Definisi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1" name="Flowchart: Data 8"/>
          <p:cNvSpPr/>
          <p:nvPr/>
        </p:nvSpPr>
        <p:spPr>
          <a:xfrm flipH="1">
            <a:off x="3350423" y="-2091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bg1"/>
                </a:solidFill>
              </a:rPr>
              <a:t>Rumus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46" name="Flowchart: Data 8"/>
          <p:cNvSpPr/>
          <p:nvPr/>
        </p:nvSpPr>
        <p:spPr>
          <a:xfrm flipH="1">
            <a:off x="5031305" y="26745"/>
            <a:ext cx="1804204" cy="667660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1776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1776" y="1"/>
                </a:lnTo>
                <a:lnTo>
                  <a:pt x="10000" y="0"/>
                </a:lnTo>
                <a:lnTo>
                  <a:pt x="8223" y="9798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Data 8"/>
          <p:cNvSpPr/>
          <p:nvPr/>
        </p:nvSpPr>
        <p:spPr>
          <a:xfrm flipH="1">
            <a:off x="6730117" y="24710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ata 8"/>
          <p:cNvSpPr/>
          <p:nvPr/>
        </p:nvSpPr>
        <p:spPr>
          <a:xfrm flipH="1">
            <a:off x="8375141" y="-13409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ata 8"/>
          <p:cNvSpPr/>
          <p:nvPr/>
        </p:nvSpPr>
        <p:spPr>
          <a:xfrm flipH="1">
            <a:off x="10047059" y="-6733"/>
            <a:ext cx="1804204" cy="6810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4"/>
              <a:gd name="connsiteY0" fmla="*/ 10206 h 10206"/>
              <a:gd name="connsiteX1" fmla="*/ 2000 w 9464"/>
              <a:gd name="connsiteY1" fmla="*/ 206 h 10206"/>
              <a:gd name="connsiteX2" fmla="*/ 9464 w 9464"/>
              <a:gd name="connsiteY2" fmla="*/ 0 h 10206"/>
              <a:gd name="connsiteX3" fmla="*/ 8000 w 9464"/>
              <a:gd name="connsiteY3" fmla="*/ 10206 h 10206"/>
              <a:gd name="connsiteX4" fmla="*/ 0 w 9464"/>
              <a:gd name="connsiteY4" fmla="*/ 10206 h 10206"/>
              <a:gd name="connsiteX0" fmla="*/ 0 w 10142"/>
              <a:gd name="connsiteY0" fmla="*/ 9799 h 9799"/>
              <a:gd name="connsiteX1" fmla="*/ 2113 w 10142"/>
              <a:gd name="connsiteY1" fmla="*/ 1 h 9799"/>
              <a:gd name="connsiteX2" fmla="*/ 10142 w 10142"/>
              <a:gd name="connsiteY2" fmla="*/ 0 h 9799"/>
              <a:gd name="connsiteX3" fmla="*/ 8453 w 10142"/>
              <a:gd name="connsiteY3" fmla="*/ 9799 h 9799"/>
              <a:gd name="connsiteX4" fmla="*/ 0 w 10142"/>
              <a:gd name="connsiteY4" fmla="*/ 9799 h 9799"/>
              <a:gd name="connsiteX0" fmla="*/ 0 w 9371"/>
              <a:gd name="connsiteY0" fmla="*/ 10206 h 10206"/>
              <a:gd name="connsiteX1" fmla="*/ 1454 w 9371"/>
              <a:gd name="connsiteY1" fmla="*/ 1 h 10206"/>
              <a:gd name="connsiteX2" fmla="*/ 9371 w 9371"/>
              <a:gd name="connsiteY2" fmla="*/ 0 h 10206"/>
              <a:gd name="connsiteX3" fmla="*/ 7706 w 9371"/>
              <a:gd name="connsiteY3" fmla="*/ 10000 h 10206"/>
              <a:gd name="connsiteX4" fmla="*/ 0 w 9371"/>
              <a:gd name="connsiteY4" fmla="*/ 10206 h 10206"/>
              <a:gd name="connsiteX0" fmla="*/ 0 w 10000"/>
              <a:gd name="connsiteY0" fmla="*/ 10000 h 10000"/>
              <a:gd name="connsiteX1" fmla="*/ 1552 w 10000"/>
              <a:gd name="connsiteY1" fmla="*/ 1 h 10000"/>
              <a:gd name="connsiteX2" fmla="*/ 10000 w 10000"/>
              <a:gd name="connsiteY2" fmla="*/ 0 h 10000"/>
              <a:gd name="connsiteX3" fmla="*/ 8223 w 10000"/>
              <a:gd name="connsiteY3" fmla="*/ 9798 h 10000"/>
              <a:gd name="connsiteX4" fmla="*/ 0 w 10000"/>
              <a:gd name="connsiteY4" fmla="*/ 10000 h 100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23 w 10000"/>
              <a:gd name="connsiteY3" fmla="*/ 9998 h 10200"/>
              <a:gd name="connsiteX4" fmla="*/ 0 w 10000"/>
              <a:gd name="connsiteY4" fmla="*/ 10200 h 10200"/>
              <a:gd name="connsiteX0" fmla="*/ 0 w 10000"/>
              <a:gd name="connsiteY0" fmla="*/ 10200 h 10200"/>
              <a:gd name="connsiteX1" fmla="*/ 1850 w 10000"/>
              <a:gd name="connsiteY1" fmla="*/ 0 h 10200"/>
              <a:gd name="connsiteX2" fmla="*/ 10000 w 10000"/>
              <a:gd name="connsiteY2" fmla="*/ 200 h 10200"/>
              <a:gd name="connsiteX3" fmla="*/ 8298 w 10000"/>
              <a:gd name="connsiteY3" fmla="*/ 10199 h 10200"/>
              <a:gd name="connsiteX4" fmla="*/ 0 w 10000"/>
              <a:gd name="connsiteY4" fmla="*/ 10200 h 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200">
                <a:moveTo>
                  <a:pt x="0" y="10200"/>
                </a:moveTo>
                <a:lnTo>
                  <a:pt x="1850" y="0"/>
                </a:lnTo>
                <a:lnTo>
                  <a:pt x="10000" y="200"/>
                </a:lnTo>
                <a:lnTo>
                  <a:pt x="8298" y="10199"/>
                </a:lnTo>
                <a:lnTo>
                  <a:pt x="0" y="102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091981" y="1013255"/>
                <a:ext cx="4321087" cy="6018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err="1" smtClean="0">
                    <a:solidFill>
                      <a:schemeClr val="bg1"/>
                    </a:solidFill>
                  </a:rPr>
                  <a:t>Rumus</a:t>
                </a:r>
                <a:r>
                  <a:rPr lang="en-US" sz="2800" b="1" dirty="0" smtClean="0">
                    <a:solidFill>
                      <a:schemeClr val="bg1"/>
                    </a:solidFill>
                  </a:rPr>
                  <a:t> </a:t>
                </a:r>
                <a:r>
                  <a:rPr lang="en-US" sz="2800" b="1" dirty="0" smtClean="0">
                    <a:solidFill>
                      <a:schemeClr val="bg1"/>
                    </a:solidFill>
                  </a:rPr>
                  <a:t>I</a:t>
                </a:r>
              </a:p>
              <a:p>
                <a:r>
                  <a:rPr lang="en-US" sz="2400" dirty="0" smtClean="0">
                    <a:solidFill>
                      <a:schemeClr val="bg1"/>
                    </a:solidFill>
                  </a:rPr>
                  <a:t>Me = b + p 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240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−</m:t>
                        </m:r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𝐹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𝑓</m:t>
                        </m:r>
                      </m:den>
                    </m:f>
                    <m:r>
                      <a:rPr lang="en-US" sz="2400" b="0" i="0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en-US" sz="2400" b="0" dirty="0" smtClean="0">
                  <a:solidFill>
                    <a:schemeClr val="bg1"/>
                  </a:solidFill>
                </a:endParaRPr>
              </a:p>
              <a:p>
                <a:endParaRPr lang="en-US" dirty="0" smtClean="0">
                  <a:solidFill>
                    <a:schemeClr val="bg1"/>
                  </a:solidFill>
                </a:endParaRPr>
              </a:p>
              <a:p>
                <a:endParaRPr lang="en-US" dirty="0" smtClean="0">
                  <a:solidFill>
                    <a:schemeClr val="bg1"/>
                  </a:solidFill>
                </a:endParaRPr>
              </a:p>
              <a:p>
                <a:endParaRPr lang="en-US" dirty="0">
                  <a:solidFill>
                    <a:schemeClr val="bg1"/>
                  </a:solidFill>
                </a:endParaRPr>
              </a:p>
              <a:p>
                <a:endParaRPr lang="en-US" dirty="0" smtClean="0">
                  <a:solidFill>
                    <a:schemeClr val="bg1"/>
                  </a:solidFill>
                </a:endParaRPr>
              </a:p>
              <a:p>
                <a:endParaRPr lang="en-US" dirty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b 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= 76-0,5 = 75,5</a:t>
                </a: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p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= 7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  </a:t>
                </a:r>
                <a:endParaRPr lang="en-US" dirty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n = 40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/>
                      </a:rPr>
                      <m:t> . 40=20</m:t>
                    </m:r>
                  </m:oMath>
                </a14:m>
                <a:r>
                  <a:rPr lang="en-US" b="0" dirty="0" smtClean="0">
                    <a:solidFill>
                      <a:schemeClr val="bg1"/>
                    </a:solidFill>
                  </a:rPr>
                  <a:t>	</a:t>
                </a:r>
                <a:endParaRPr lang="en-US" b="0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F</a:t>
                </a:r>
                <a:r>
                  <a:rPr lang="en-US" b="0" dirty="0" smtClean="0">
                    <a:solidFill>
                      <a:schemeClr val="bg1"/>
                    </a:solidFill>
                  </a:rPr>
                  <a:t>= 4 + 5 + 9 = 18</a:t>
                </a: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f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= 9</a:t>
                </a:r>
                <a:endParaRPr lang="en-US" b="0" dirty="0" smtClean="0">
                  <a:solidFill>
                    <a:schemeClr val="bg1"/>
                  </a:solidFill>
                </a:endParaRPr>
              </a:p>
              <a:p>
                <a:endParaRPr lang="en-US" b="0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Me 	= 75,5 + 7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20−18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  <m:r>
                      <a:rPr lang="en-US" b="0" i="1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en-US" b="0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	= 75,5 + 7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i="1">
                            <a:solidFill>
                              <a:schemeClr val="bg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  <m:r>
                      <a:rPr lang="en-US" i="1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en-US" dirty="0" smtClean="0">
                  <a:solidFill>
                    <a:schemeClr val="bg1"/>
                  </a:solidFill>
                </a:endParaRPr>
              </a:p>
              <a:p>
                <a:r>
                  <a:rPr lang="en-US" dirty="0">
                    <a:solidFill>
                      <a:schemeClr val="bg1"/>
                    </a:solidFill>
                  </a:rPr>
                  <a:t>	</a:t>
                </a:r>
                <a:r>
                  <a:rPr lang="en-US" dirty="0" smtClean="0">
                    <a:solidFill>
                      <a:schemeClr val="bg1"/>
                    </a:solidFill>
                  </a:rPr>
                  <a:t>= 77,05</a:t>
                </a:r>
                <a:endParaRPr lang="en-US" dirty="0">
                  <a:solidFill>
                    <a:schemeClr val="bg1"/>
                  </a:solidFill>
                </a:endParaRPr>
              </a:p>
              <a:p>
                <a:endParaRPr lang="en-US" b="0" dirty="0" smtClean="0">
                  <a:solidFill>
                    <a:schemeClr val="bg1"/>
                  </a:solidFill>
                </a:endParaRPr>
              </a:p>
              <a:p>
                <a:r>
                  <a:rPr lang="en-US" dirty="0" smtClean="0">
                    <a:solidFill>
                      <a:schemeClr val="bg1"/>
                    </a:solidFill>
                  </a:rPr>
                  <a:t>	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1981" y="1013255"/>
                <a:ext cx="4321087" cy="6018314"/>
              </a:xfrm>
              <a:prstGeom prst="rect">
                <a:avLst/>
              </a:prstGeom>
              <a:blipFill rotWithShape="1">
                <a:blip r:embed="rId5"/>
                <a:stretch>
                  <a:fillRect l="-2821" t="-1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933407" y="1144824"/>
            <a:ext cx="585769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chemeClr val="bg1"/>
                </a:solidFill>
              </a:rPr>
              <a:t>Keterangan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B </a:t>
            </a:r>
            <a:r>
              <a:rPr lang="en-US" dirty="0" smtClean="0">
                <a:solidFill>
                  <a:schemeClr val="bg1"/>
                </a:solidFill>
              </a:rPr>
              <a:t>: </a:t>
            </a:r>
            <a:r>
              <a:rPr lang="en-US" dirty="0" err="1" smtClean="0">
                <a:solidFill>
                  <a:schemeClr val="bg1"/>
                </a:solidFill>
              </a:rPr>
              <a:t>batas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bawah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dimana</a:t>
            </a:r>
            <a:r>
              <a:rPr lang="en-US" dirty="0" smtClean="0">
                <a:solidFill>
                  <a:schemeClr val="bg1"/>
                </a:solidFill>
              </a:rPr>
              <a:t> Me </a:t>
            </a:r>
            <a:r>
              <a:rPr lang="en-US" dirty="0" err="1" smtClean="0">
                <a:solidFill>
                  <a:schemeClr val="bg1"/>
                </a:solidFill>
              </a:rPr>
              <a:t>berada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P : </a:t>
            </a:r>
            <a:r>
              <a:rPr lang="en-US" dirty="0" err="1" smtClean="0">
                <a:solidFill>
                  <a:schemeClr val="bg1"/>
                </a:solidFill>
              </a:rPr>
              <a:t>panjang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N : </a:t>
            </a:r>
            <a:r>
              <a:rPr lang="en-US" dirty="0" err="1" smtClean="0">
                <a:solidFill>
                  <a:schemeClr val="bg1"/>
                </a:solidFill>
              </a:rPr>
              <a:t>ukuran</a:t>
            </a:r>
            <a:r>
              <a:rPr lang="en-US" dirty="0" smtClean="0">
                <a:solidFill>
                  <a:schemeClr val="bg1"/>
                </a:solidFill>
              </a:rPr>
              <a:t> / </a:t>
            </a:r>
            <a:r>
              <a:rPr lang="en-US" dirty="0" err="1" smtClean="0">
                <a:solidFill>
                  <a:schemeClr val="bg1"/>
                </a:solidFill>
              </a:rPr>
              <a:t>banyaknya</a:t>
            </a:r>
            <a:r>
              <a:rPr lang="en-US" dirty="0" smtClean="0">
                <a:solidFill>
                  <a:schemeClr val="bg1"/>
                </a:solidFill>
              </a:rPr>
              <a:t> data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: </a:t>
            </a:r>
            <a:r>
              <a:rPr lang="en-US" dirty="0" err="1" smtClean="0">
                <a:solidFill>
                  <a:schemeClr val="bg1"/>
                </a:solidFill>
              </a:rPr>
              <a:t>jumlah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semua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frekuensi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di </a:t>
            </a:r>
            <a:r>
              <a:rPr lang="en-US" dirty="0" err="1" smtClean="0">
                <a:solidFill>
                  <a:schemeClr val="bg1"/>
                </a:solidFill>
              </a:rPr>
              <a:t>bawah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r>
              <a:rPr lang="en-US" dirty="0" smtClean="0">
                <a:solidFill>
                  <a:schemeClr val="bg1"/>
                </a:solidFill>
              </a:rPr>
              <a:t> median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f</a:t>
            </a:r>
            <a:r>
              <a:rPr lang="en-US" dirty="0" smtClean="0">
                <a:solidFill>
                  <a:schemeClr val="bg1"/>
                </a:solidFill>
              </a:rPr>
              <a:t>: </a:t>
            </a:r>
            <a:r>
              <a:rPr lang="en-US" dirty="0" err="1" smtClean="0">
                <a:solidFill>
                  <a:schemeClr val="bg1"/>
                </a:solidFill>
              </a:rPr>
              <a:t>fekuensi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kelas</a:t>
            </a:r>
            <a:r>
              <a:rPr lang="en-US" dirty="0" smtClean="0">
                <a:solidFill>
                  <a:schemeClr val="bg1"/>
                </a:solidFill>
              </a:rPr>
              <a:t> Me</a:t>
            </a:r>
            <a:endParaRPr lang="en-US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8600002"/>
                  </p:ext>
                </p:extLst>
              </p:nvPr>
            </p:nvGraphicFramePr>
            <p:xfrm>
              <a:off x="6164316" y="3150053"/>
              <a:ext cx="5659842" cy="33419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43307"/>
                    <a:gridCol w="943307"/>
                    <a:gridCol w="943307"/>
                    <a:gridCol w="943307"/>
                    <a:gridCol w="943307"/>
                    <a:gridCol w="943307"/>
                  </a:tblGrid>
                  <a:tr h="375204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18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6" name="Table 2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8600002"/>
                  </p:ext>
                </p:extLst>
              </p:nvPr>
            </p:nvGraphicFramePr>
            <p:xfrm>
              <a:off x="6164316" y="3150053"/>
              <a:ext cx="5659842" cy="33419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43307"/>
                    <a:gridCol w="943307"/>
                    <a:gridCol w="943307"/>
                    <a:gridCol w="943307"/>
                    <a:gridCol w="943307"/>
                    <a:gridCol w="943307"/>
                  </a:tblGrid>
                  <a:tr h="375204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f.x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r>
                            <a:rPr lang="en-US" baseline="0" dirty="0" smtClean="0"/>
                            <a:t> . </a:t>
                          </a:r>
                          <a:r>
                            <a:rPr lang="en-US" baseline="0" dirty="0" err="1" smtClean="0"/>
                            <a:t>Ci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232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-12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325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648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711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516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6"/>
                          <a:stretch>
                            <a:fillRect t="-806557" r="-499355" b="-24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3079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-9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28" name="Rectangle 27"/>
          <p:cNvSpPr/>
          <p:nvPr/>
        </p:nvSpPr>
        <p:spPr>
          <a:xfrm>
            <a:off x="6134223" y="4602543"/>
            <a:ext cx="5717040" cy="4298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82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"/>
</p:tagLst>
</file>

<file path=ppt/theme/theme1.xml><?xml version="1.0" encoding="utf-8"?>
<a:theme xmlns:a="http://schemas.openxmlformats.org/drawingml/2006/main" name="1_Sl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4109</TotalTime>
  <Words>1108</Words>
  <Application>Microsoft Office PowerPoint</Application>
  <PresentationFormat>Custom</PresentationFormat>
  <Paragraphs>594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1_Slice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Badarudin S.Pd.</dc:creator>
  <cp:lastModifiedBy>Windows 8.1</cp:lastModifiedBy>
  <cp:revision>237</cp:revision>
  <dcterms:created xsi:type="dcterms:W3CDTF">2013-03-19T01:03:39Z</dcterms:created>
  <dcterms:modified xsi:type="dcterms:W3CDTF">2017-11-07T05:21:27Z</dcterms:modified>
</cp:coreProperties>
</file>