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56" r:id="rId1"/>
  </p:sldMasterIdLst>
  <p:notesMasterIdLst>
    <p:notesMasterId r:id="rId26"/>
  </p:notesMasterIdLst>
  <p:sldIdLst>
    <p:sldId id="280" r:id="rId2"/>
    <p:sldId id="261" r:id="rId3"/>
    <p:sldId id="278" r:id="rId4"/>
    <p:sldId id="262" r:id="rId5"/>
    <p:sldId id="279" r:id="rId6"/>
    <p:sldId id="263" r:id="rId7"/>
    <p:sldId id="264" r:id="rId8"/>
    <p:sldId id="265" r:id="rId9"/>
    <p:sldId id="266" r:id="rId10"/>
    <p:sldId id="267" r:id="rId11"/>
    <p:sldId id="268" r:id="rId12"/>
    <p:sldId id="269" r:id="rId13"/>
    <p:sldId id="270" r:id="rId14"/>
    <p:sldId id="271" r:id="rId15"/>
    <p:sldId id="272" r:id="rId16"/>
    <p:sldId id="273" r:id="rId17"/>
    <p:sldId id="274" r:id="rId18"/>
    <p:sldId id="275" r:id="rId19"/>
    <p:sldId id="276" r:id="rId20"/>
    <p:sldId id="277" r:id="rId21"/>
    <p:sldId id="257" r:id="rId22"/>
    <p:sldId id="258" r:id="rId23"/>
    <p:sldId id="259" r:id="rId24"/>
    <p:sldId id="260" r:id="rId25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570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2737029-711C-4F7A-88D2-AEA55FE5F8C5}" type="datetimeFigureOut">
              <a:rPr lang="en-US" smtClean="0"/>
              <a:pPr/>
              <a:t>5/8/2019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37A6C44-BE5F-41DB-8CAA-93AF54299FA8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175548146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fld id="{8BC724F4-C377-4D3F-9062-F492D0840B76}" type="slidenum">
              <a:rPr lang="en-GB">
                <a:latin typeface="Times New Roman" pitchFamily="18" charset="0"/>
              </a:rPr>
              <a:pPr/>
              <a:t>3</a:t>
            </a:fld>
            <a:endParaRPr lang="en-GB">
              <a:latin typeface="Times New Roman" pitchFamily="18" charset="0"/>
            </a:endParaRPr>
          </a:p>
        </p:txBody>
      </p:sp>
      <p:sp>
        <p:nvSpPr>
          <p:cNvPr id="3481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4820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en-US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fld id="{65B0FB94-B815-485C-A8AF-04B36A03818F}" type="slidenum">
              <a:rPr lang="en-GB">
                <a:latin typeface="Times New Roman" pitchFamily="18" charset="0"/>
              </a:rPr>
              <a:pPr/>
              <a:t>5</a:t>
            </a:fld>
            <a:endParaRPr lang="en-GB">
              <a:latin typeface="Times New Roman" pitchFamily="18" charset="0"/>
            </a:endParaRPr>
          </a:p>
        </p:txBody>
      </p:sp>
      <p:sp>
        <p:nvSpPr>
          <p:cNvPr id="3584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5844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en-US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Date Placeholder 27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89BF285C-AA47-4489-A327-3F5030BA9D58}" type="datetimeFigureOut">
              <a:rPr lang="en-US" smtClean="0"/>
              <a:pPr/>
              <a:t>5/8/2019</a:t>
            </a:fld>
            <a:endParaRPr lang="en-US"/>
          </a:p>
        </p:txBody>
      </p:sp>
      <p:sp>
        <p:nvSpPr>
          <p:cNvPr id="17" name="Footer Placeholder 16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29" name="Slide Number Placeholder 2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43AF702E-E2BE-4BAE-8B9B-D75B3EC21E98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32" name="Rectangle 31"/>
          <p:cNvSpPr/>
          <p:nvPr/>
        </p:nvSpPr>
        <p:spPr>
          <a:xfrm>
            <a:off x="0" y="-1"/>
            <a:ext cx="365760" cy="6854456"/>
          </a:xfrm>
          <a:prstGeom prst="rect">
            <a:avLst/>
          </a:prstGeom>
          <a:solidFill>
            <a:srgbClr val="FFFFFF">
              <a:alpha val="100000"/>
            </a:srgb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39" name="Rectangle 38"/>
          <p:cNvSpPr/>
          <p:nvPr/>
        </p:nvSpPr>
        <p:spPr>
          <a:xfrm>
            <a:off x="309558" y="680477"/>
            <a:ext cx="45720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40" name="Rectangle 39"/>
          <p:cNvSpPr/>
          <p:nvPr/>
        </p:nvSpPr>
        <p:spPr>
          <a:xfrm>
            <a:off x="269073" y="680477"/>
            <a:ext cx="27432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41" name="Rectangle 40"/>
          <p:cNvSpPr/>
          <p:nvPr/>
        </p:nvSpPr>
        <p:spPr>
          <a:xfrm>
            <a:off x="250020" y="680477"/>
            <a:ext cx="9144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42" name="Rectangle 41"/>
          <p:cNvSpPr/>
          <p:nvPr/>
        </p:nvSpPr>
        <p:spPr>
          <a:xfrm>
            <a:off x="221768" y="680477"/>
            <a:ext cx="9144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8" name="Title 7"/>
          <p:cNvSpPr>
            <a:spLocks noGrp="1"/>
          </p:cNvSpPr>
          <p:nvPr>
            <p:ph type="ctrTitle"/>
          </p:nvPr>
        </p:nvSpPr>
        <p:spPr>
          <a:xfrm>
            <a:off x="914400" y="4343400"/>
            <a:ext cx="7772400" cy="1975104"/>
          </a:xfrm>
        </p:spPr>
        <p:txBody>
          <a:bodyPr/>
          <a:lstStyle>
            <a:lvl1pPr marR="9144" algn="l">
              <a:defRPr sz="4000" b="1" cap="all" spc="0" baseline="0">
                <a:effectLst>
                  <a:reflection blurRad="12700" stA="34000" endA="740" endPos="53000" dir="5400000" sy="-100000" algn="bl" rotWithShape="0"/>
                </a:effectLst>
              </a:defRPr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9" name="Subtitle 8"/>
          <p:cNvSpPr>
            <a:spLocks noGrp="1"/>
          </p:cNvSpPr>
          <p:nvPr>
            <p:ph type="subTitle" idx="1"/>
          </p:nvPr>
        </p:nvSpPr>
        <p:spPr>
          <a:xfrm>
            <a:off x="914400" y="2834640"/>
            <a:ext cx="7772400" cy="1508760"/>
          </a:xfrm>
        </p:spPr>
        <p:txBody>
          <a:bodyPr lIns="100584" tIns="45720" anchor="b"/>
          <a:lstStyle>
            <a:lvl1pPr marL="0" indent="0" algn="l">
              <a:spcBef>
                <a:spcPts val="0"/>
              </a:spcBef>
              <a:buNone/>
              <a:defRPr sz="2000"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56" name="Rectangle 55"/>
          <p:cNvSpPr/>
          <p:nvPr/>
        </p:nvSpPr>
        <p:spPr>
          <a:xfrm>
            <a:off x="255291" y="5047394"/>
            <a:ext cx="73152" cy="1691640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65" name="Rectangle 64"/>
          <p:cNvSpPr/>
          <p:nvPr/>
        </p:nvSpPr>
        <p:spPr>
          <a:xfrm>
            <a:off x="255291" y="4796819"/>
            <a:ext cx="73152" cy="228600"/>
          </a:xfrm>
          <a:prstGeom prst="rect">
            <a:avLst/>
          </a:prstGeom>
          <a:solidFill>
            <a:schemeClr val="accent3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66" name="Rectangle 65"/>
          <p:cNvSpPr/>
          <p:nvPr/>
        </p:nvSpPr>
        <p:spPr>
          <a:xfrm>
            <a:off x="255291" y="4637685"/>
            <a:ext cx="73152" cy="137160"/>
          </a:xfrm>
          <a:prstGeom prst="rect">
            <a:avLst/>
          </a:prstGeom>
          <a:solidFill>
            <a:schemeClr val="bg2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67" name="Rectangle 66"/>
          <p:cNvSpPr/>
          <p:nvPr/>
        </p:nvSpPr>
        <p:spPr>
          <a:xfrm>
            <a:off x="255291" y="4542559"/>
            <a:ext cx="73152" cy="73152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89BF285C-AA47-4489-A327-3F5030BA9D58}" type="datetimeFigureOut">
              <a:rPr lang="en-US" smtClean="0"/>
              <a:pPr/>
              <a:t>5/8/2019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43AF702E-E2BE-4BAE-8B9B-D75B3EC21E98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Freeform 13"/>
          <p:cNvSpPr>
            <a:spLocks/>
          </p:cNvSpPr>
          <p:nvPr/>
        </p:nvSpPr>
        <p:spPr bwMode="auto">
          <a:xfrm>
            <a:off x="4828952" y="1073888"/>
            <a:ext cx="4322136" cy="57912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3648"/>
              </a:cxn>
              <a:cxn ang="0">
                <a:pos x="720" y="2016"/>
              </a:cxn>
              <a:cxn ang="0">
                <a:pos x="2736" y="0"/>
              </a:cxn>
              <a:cxn ang="0">
                <a:pos x="2736" y="96"/>
              </a:cxn>
              <a:cxn ang="0">
                <a:pos x="744" y="2038"/>
              </a:cxn>
              <a:cxn ang="0">
                <a:pos x="48" y="3648"/>
              </a:cxn>
              <a:cxn ang="0">
                <a:pos x="0" y="3648"/>
              </a:cxn>
            </a:cxnLst>
            <a:rect l="0" t="0" r="0" b="0"/>
            <a:pathLst>
              <a:path w="2736" h="3648">
                <a:moveTo>
                  <a:pt x="0" y="3648"/>
                </a:moveTo>
                <a:lnTo>
                  <a:pt x="720" y="2016"/>
                </a:lnTo>
                <a:lnTo>
                  <a:pt x="2736" y="672"/>
                </a:lnTo>
                <a:lnTo>
                  <a:pt x="2736" y="720"/>
                </a:lnTo>
                <a:lnTo>
                  <a:pt x="744" y="2038"/>
                </a:lnTo>
                <a:lnTo>
                  <a:pt x="48" y="3648"/>
                </a:lnTo>
                <a:lnTo>
                  <a:pt x="48" y="3648"/>
                </a:lnTo>
                <a:close/>
              </a:path>
            </a:pathLst>
          </a:custGeom>
          <a:noFill/>
          <a:ln w="3175" cap="flat" cmpd="sng" algn="ctr">
            <a:solidFill>
              <a:schemeClr val="accent2">
                <a:alpha val="5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5" name="Freeform 14"/>
          <p:cNvSpPr>
            <a:spLocks/>
          </p:cNvSpPr>
          <p:nvPr/>
        </p:nvSpPr>
        <p:spPr bwMode="auto">
          <a:xfrm>
            <a:off x="373966" y="0"/>
            <a:ext cx="5514536" cy="6615332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4080"/>
              </a:cxn>
              <a:cxn ang="0">
                <a:pos x="0" y="4128"/>
              </a:cxn>
              <a:cxn ang="0">
                <a:pos x="3504" y="2640"/>
              </a:cxn>
              <a:cxn ang="0">
                <a:pos x="2880" y="0"/>
              </a:cxn>
              <a:cxn ang="0">
                <a:pos x="2832" y="0"/>
              </a:cxn>
              <a:cxn ang="0">
                <a:pos x="3465" y="2619"/>
              </a:cxn>
              <a:cxn ang="0">
                <a:pos x="0" y="4080"/>
              </a:cxn>
            </a:cxnLst>
            <a:rect l="0" t="0" r="0" b="0"/>
            <a:pathLst>
              <a:path w="3504" h="4128">
                <a:moveTo>
                  <a:pt x="0" y="4080"/>
                </a:moveTo>
                <a:lnTo>
                  <a:pt x="0" y="4128"/>
                </a:lnTo>
                <a:lnTo>
                  <a:pt x="3504" y="2640"/>
                </a:lnTo>
                <a:lnTo>
                  <a:pt x="2880" y="0"/>
                </a:lnTo>
                <a:lnTo>
                  <a:pt x="2832" y="0"/>
                </a:lnTo>
                <a:lnTo>
                  <a:pt x="3465" y="2619"/>
                </a:lnTo>
                <a:lnTo>
                  <a:pt x="0" y="4080"/>
                </a:lnTo>
                <a:close/>
              </a:path>
            </a:pathLst>
          </a:custGeom>
          <a:noFill/>
          <a:ln w="3175" cap="flat" cmpd="sng" algn="ctr">
            <a:solidFill>
              <a:schemeClr val="accent2">
                <a:alpha val="5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3" name="Freeform 12"/>
          <p:cNvSpPr>
            <a:spLocks/>
          </p:cNvSpPr>
          <p:nvPr/>
        </p:nvSpPr>
        <p:spPr bwMode="auto">
          <a:xfrm rot="5236414">
            <a:off x="4462128" y="1483600"/>
            <a:ext cx="4114800" cy="118872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3552" y="1344"/>
              </a:cxn>
              <a:cxn ang="0">
                <a:pos x="0" y="48"/>
              </a:cxn>
              <a:cxn ang="0">
                <a:pos x="0" y="0"/>
              </a:cxn>
            </a:cxnLst>
            <a:rect l="0" t="0" r="0" b="0"/>
            <a:pathLst>
              <a:path w="3552" h="1344">
                <a:moveTo>
                  <a:pt x="0" y="0"/>
                </a:moveTo>
                <a:lnTo>
                  <a:pt x="3552" y="1344"/>
                </a:lnTo>
                <a:lnTo>
                  <a:pt x="0" y="48"/>
                </a:lnTo>
                <a:lnTo>
                  <a:pt x="0" y="0"/>
                </a:lnTo>
                <a:close/>
              </a:path>
            </a:pathLst>
          </a:custGeom>
          <a:solidFill>
            <a:schemeClr val="bg2">
              <a:tint val="95000"/>
              <a:satMod val="18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6" name="Freeform 15"/>
          <p:cNvSpPr>
            <a:spLocks/>
          </p:cNvSpPr>
          <p:nvPr/>
        </p:nvSpPr>
        <p:spPr bwMode="auto">
          <a:xfrm>
            <a:off x="5943600" y="0"/>
            <a:ext cx="2743200" cy="42672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1104" y="0"/>
              </a:cxn>
              <a:cxn ang="0">
                <a:pos x="1728" y="0"/>
              </a:cxn>
              <a:cxn ang="0">
                <a:pos x="0" y="2688"/>
              </a:cxn>
              <a:cxn ang="0">
                <a:pos x="1104" y="0"/>
              </a:cxn>
            </a:cxnLst>
            <a:rect l="0" t="0" r="0" b="0"/>
            <a:pathLst>
              <a:path w="1728" h="2688">
                <a:moveTo>
                  <a:pt x="1104" y="0"/>
                </a:moveTo>
                <a:lnTo>
                  <a:pt x="1728" y="0"/>
                </a:lnTo>
                <a:lnTo>
                  <a:pt x="0" y="2688"/>
                </a:lnTo>
                <a:lnTo>
                  <a:pt x="1104" y="0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7" name="Freeform 16"/>
          <p:cNvSpPr>
            <a:spLocks/>
          </p:cNvSpPr>
          <p:nvPr/>
        </p:nvSpPr>
        <p:spPr bwMode="auto">
          <a:xfrm>
            <a:off x="5943600" y="4267200"/>
            <a:ext cx="3200400" cy="11430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2016" y="240"/>
              </a:cxn>
              <a:cxn ang="0">
                <a:pos x="2016" y="720"/>
              </a:cxn>
              <a:cxn ang="0">
                <a:pos x="0" y="0"/>
              </a:cxn>
            </a:cxnLst>
            <a:rect l="0" t="0" r="0" b="0"/>
            <a:pathLst>
              <a:path w="2016" h="720">
                <a:moveTo>
                  <a:pt x="0" y="0"/>
                </a:moveTo>
                <a:lnTo>
                  <a:pt x="2016" y="240"/>
                </a:lnTo>
                <a:lnTo>
                  <a:pt x="2016" y="720"/>
                </a:lnTo>
                <a:lnTo>
                  <a:pt x="0" y="0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8" name="Freeform 17"/>
          <p:cNvSpPr>
            <a:spLocks/>
          </p:cNvSpPr>
          <p:nvPr/>
        </p:nvSpPr>
        <p:spPr bwMode="auto">
          <a:xfrm>
            <a:off x="5943600" y="0"/>
            <a:ext cx="1371600" cy="42672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864" y="0"/>
              </a:cxn>
              <a:cxn ang="0">
                <a:pos x="0" y="2688"/>
              </a:cxn>
              <a:cxn ang="0">
                <a:pos x="768" y="0"/>
              </a:cxn>
              <a:cxn ang="0">
                <a:pos x="864" y="0"/>
              </a:cxn>
            </a:cxnLst>
            <a:rect l="0" t="0" r="0" b="0"/>
            <a:pathLst>
              <a:path w="864" h="2688">
                <a:moveTo>
                  <a:pt x="864" y="0"/>
                </a:moveTo>
                <a:lnTo>
                  <a:pt x="0" y="2688"/>
                </a:lnTo>
                <a:lnTo>
                  <a:pt x="768" y="0"/>
                </a:lnTo>
                <a:lnTo>
                  <a:pt x="864" y="0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9" name="Freeform 18"/>
          <p:cNvSpPr>
            <a:spLocks/>
          </p:cNvSpPr>
          <p:nvPr/>
        </p:nvSpPr>
        <p:spPr bwMode="auto">
          <a:xfrm>
            <a:off x="5948363" y="4246563"/>
            <a:ext cx="2090737" cy="2611437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1071" y="1645"/>
              </a:cxn>
              <a:cxn ang="0">
                <a:pos x="1317" y="1645"/>
              </a:cxn>
              <a:cxn ang="0">
                <a:pos x="0" y="0"/>
              </a:cxn>
              <a:cxn ang="0">
                <a:pos x="1071" y="1645"/>
              </a:cxn>
            </a:cxnLst>
            <a:rect l="0" t="0" r="0" b="0"/>
            <a:pathLst>
              <a:path w="1317" h="1645">
                <a:moveTo>
                  <a:pt x="1071" y="1645"/>
                </a:moveTo>
                <a:lnTo>
                  <a:pt x="1317" y="1645"/>
                </a:lnTo>
                <a:lnTo>
                  <a:pt x="0" y="0"/>
                </a:lnTo>
                <a:lnTo>
                  <a:pt x="1071" y="1645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20" name="Freeform 19"/>
          <p:cNvSpPr>
            <a:spLocks/>
          </p:cNvSpPr>
          <p:nvPr/>
        </p:nvSpPr>
        <p:spPr bwMode="auto">
          <a:xfrm>
            <a:off x="5943600" y="4267200"/>
            <a:ext cx="1600200" cy="25908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1008" y="1632"/>
              </a:cxn>
              <a:cxn ang="0">
                <a:pos x="0" y="0"/>
              </a:cxn>
              <a:cxn ang="0">
                <a:pos x="960" y="1632"/>
              </a:cxn>
              <a:cxn ang="0">
                <a:pos x="1008" y="1632"/>
              </a:cxn>
            </a:cxnLst>
            <a:rect l="0" t="0" r="0" b="0"/>
            <a:pathLst>
              <a:path w="1008" h="1632">
                <a:moveTo>
                  <a:pt x="1008" y="1632"/>
                </a:moveTo>
                <a:lnTo>
                  <a:pt x="0" y="0"/>
                </a:lnTo>
                <a:lnTo>
                  <a:pt x="960" y="1632"/>
                </a:lnTo>
                <a:lnTo>
                  <a:pt x="1008" y="1632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21" name="Freeform 20"/>
          <p:cNvSpPr>
            <a:spLocks/>
          </p:cNvSpPr>
          <p:nvPr/>
        </p:nvSpPr>
        <p:spPr bwMode="auto">
          <a:xfrm>
            <a:off x="5943600" y="1371600"/>
            <a:ext cx="3200400" cy="28956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2016" y="0"/>
              </a:cxn>
              <a:cxn ang="0">
                <a:pos x="2016" y="144"/>
              </a:cxn>
              <a:cxn ang="0">
                <a:pos x="0" y="1824"/>
              </a:cxn>
              <a:cxn ang="0">
                <a:pos x="2016" y="0"/>
              </a:cxn>
            </a:cxnLst>
            <a:rect l="0" t="0" r="0" b="0"/>
            <a:pathLst>
              <a:path w="2016" h="1824">
                <a:moveTo>
                  <a:pt x="2016" y="0"/>
                </a:moveTo>
                <a:lnTo>
                  <a:pt x="2016" y="144"/>
                </a:lnTo>
                <a:lnTo>
                  <a:pt x="0" y="1824"/>
                </a:lnTo>
                <a:lnTo>
                  <a:pt x="2016" y="0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22" name="Freeform 21"/>
          <p:cNvSpPr>
            <a:spLocks/>
          </p:cNvSpPr>
          <p:nvPr/>
        </p:nvSpPr>
        <p:spPr bwMode="auto">
          <a:xfrm>
            <a:off x="5943600" y="1752600"/>
            <a:ext cx="3200400" cy="25146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2016" y="0"/>
              </a:cxn>
              <a:cxn ang="0">
                <a:pos x="0" y="1584"/>
              </a:cxn>
              <a:cxn ang="0">
                <a:pos x="2016" y="48"/>
              </a:cxn>
              <a:cxn ang="0">
                <a:pos x="2016" y="0"/>
              </a:cxn>
            </a:cxnLst>
            <a:rect l="0" t="0" r="0" b="0"/>
            <a:pathLst>
              <a:path w="2016" h="1584">
                <a:moveTo>
                  <a:pt x="2016" y="0"/>
                </a:moveTo>
                <a:lnTo>
                  <a:pt x="0" y="1584"/>
                </a:lnTo>
                <a:lnTo>
                  <a:pt x="2016" y="48"/>
                </a:lnTo>
                <a:lnTo>
                  <a:pt x="2016" y="0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23" name="Freeform 22"/>
          <p:cNvSpPr>
            <a:spLocks/>
          </p:cNvSpPr>
          <p:nvPr/>
        </p:nvSpPr>
        <p:spPr bwMode="auto">
          <a:xfrm>
            <a:off x="990600" y="4267200"/>
            <a:ext cx="4953000" cy="25908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1632"/>
              </a:cxn>
              <a:cxn ang="0">
                <a:pos x="3120" y="0"/>
              </a:cxn>
              <a:cxn ang="0">
                <a:pos x="1056" y="1632"/>
              </a:cxn>
              <a:cxn ang="0">
                <a:pos x="0" y="1632"/>
              </a:cxn>
            </a:cxnLst>
            <a:rect l="0" t="0" r="0" b="0"/>
            <a:pathLst>
              <a:path w="3120" h="1632">
                <a:moveTo>
                  <a:pt x="0" y="1632"/>
                </a:moveTo>
                <a:lnTo>
                  <a:pt x="3120" y="0"/>
                </a:lnTo>
                <a:lnTo>
                  <a:pt x="1056" y="1632"/>
                </a:lnTo>
                <a:lnTo>
                  <a:pt x="0" y="1632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24" name="Freeform 23"/>
          <p:cNvSpPr>
            <a:spLocks/>
          </p:cNvSpPr>
          <p:nvPr/>
        </p:nvSpPr>
        <p:spPr bwMode="auto">
          <a:xfrm>
            <a:off x="533400" y="4267200"/>
            <a:ext cx="5334000" cy="25908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1632"/>
              </a:cxn>
              <a:cxn ang="0">
                <a:pos x="3360" y="0"/>
              </a:cxn>
              <a:cxn ang="0">
                <a:pos x="144" y="1632"/>
              </a:cxn>
              <a:cxn ang="0">
                <a:pos x="0" y="1632"/>
              </a:cxn>
            </a:cxnLst>
            <a:rect l="0" t="0" r="0" b="0"/>
            <a:pathLst>
              <a:path w="3360" h="1632">
                <a:moveTo>
                  <a:pt x="0" y="1632"/>
                </a:moveTo>
                <a:lnTo>
                  <a:pt x="3360" y="0"/>
                </a:lnTo>
                <a:lnTo>
                  <a:pt x="144" y="1632"/>
                </a:lnTo>
                <a:lnTo>
                  <a:pt x="0" y="1632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25" name="Freeform 24"/>
          <p:cNvSpPr>
            <a:spLocks/>
          </p:cNvSpPr>
          <p:nvPr/>
        </p:nvSpPr>
        <p:spPr bwMode="auto">
          <a:xfrm>
            <a:off x="366824" y="2438400"/>
            <a:ext cx="5638800" cy="18288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3552" y="1152"/>
              </a:cxn>
              <a:cxn ang="0">
                <a:pos x="0" y="384"/>
              </a:cxn>
              <a:cxn ang="0">
                <a:pos x="0" y="0"/>
              </a:cxn>
            </a:cxnLst>
            <a:rect l="0" t="0" r="0" b="0"/>
            <a:pathLst>
              <a:path w="3552" h="1152">
                <a:moveTo>
                  <a:pt x="0" y="0"/>
                </a:moveTo>
                <a:lnTo>
                  <a:pt x="3504" y="1152"/>
                </a:lnTo>
                <a:lnTo>
                  <a:pt x="0" y="384"/>
                </a:lnTo>
                <a:lnTo>
                  <a:pt x="0" y="0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26" name="Freeform 25"/>
          <p:cNvSpPr>
            <a:spLocks/>
          </p:cNvSpPr>
          <p:nvPr/>
        </p:nvSpPr>
        <p:spPr bwMode="auto">
          <a:xfrm>
            <a:off x="366824" y="2133600"/>
            <a:ext cx="5638800" cy="21336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3552" y="1344"/>
              </a:cxn>
              <a:cxn ang="0">
                <a:pos x="0" y="48"/>
              </a:cxn>
              <a:cxn ang="0">
                <a:pos x="0" y="0"/>
              </a:cxn>
            </a:cxnLst>
            <a:rect l="0" t="0" r="0" b="0"/>
            <a:pathLst>
              <a:path w="3552" h="1344">
                <a:moveTo>
                  <a:pt x="0" y="0"/>
                </a:moveTo>
                <a:lnTo>
                  <a:pt x="3552" y="1344"/>
                </a:lnTo>
                <a:lnTo>
                  <a:pt x="0" y="48"/>
                </a:lnTo>
                <a:lnTo>
                  <a:pt x="0" y="0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27" name="Freeform 26"/>
          <p:cNvSpPr>
            <a:spLocks/>
          </p:cNvSpPr>
          <p:nvPr/>
        </p:nvSpPr>
        <p:spPr bwMode="auto">
          <a:xfrm>
            <a:off x="4572000" y="4267200"/>
            <a:ext cx="1371600" cy="25908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1632"/>
              </a:cxn>
              <a:cxn ang="0">
                <a:pos x="96" y="1632"/>
              </a:cxn>
              <a:cxn ang="0">
                <a:pos x="864" y="0"/>
              </a:cxn>
              <a:cxn ang="0">
                <a:pos x="0" y="1632"/>
              </a:cxn>
            </a:cxnLst>
            <a:rect l="0" t="0" r="0" b="0"/>
            <a:pathLst>
              <a:path w="864" h="1632">
                <a:moveTo>
                  <a:pt x="0" y="1632"/>
                </a:moveTo>
                <a:lnTo>
                  <a:pt x="96" y="1632"/>
                </a:lnTo>
                <a:lnTo>
                  <a:pt x="864" y="0"/>
                </a:lnTo>
                <a:lnTo>
                  <a:pt x="0" y="1632"/>
                </a:lnTo>
                <a:close/>
              </a:path>
            </a:pathLst>
          </a:custGeom>
          <a:solidFill>
            <a:schemeClr val="bg2">
              <a:tint val="95000"/>
              <a:satMod val="18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06902" y="1351672"/>
            <a:ext cx="5718048" cy="977486"/>
          </a:xfrm>
        </p:spPr>
        <p:txBody>
          <a:bodyPr lIns="82296" tIns="45720" bIns="0" anchor="t"/>
          <a:lstStyle>
            <a:lvl1pPr marL="54864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89BF285C-AA47-4489-A327-3F5030BA9D58}" type="datetimeFigureOut">
              <a:rPr lang="en-US" smtClean="0"/>
              <a:pPr/>
              <a:t>5/8/2019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43AF702E-E2BE-4BAE-8B9B-D75B3EC21E98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7" name="Rectangle 6"/>
          <p:cNvSpPr/>
          <p:nvPr/>
        </p:nvSpPr>
        <p:spPr>
          <a:xfrm>
            <a:off x="363160" y="402264"/>
            <a:ext cx="8503920" cy="886265"/>
          </a:xfrm>
          <a:prstGeom prst="rect">
            <a:avLst/>
          </a:prstGeom>
          <a:solidFill>
            <a:schemeClr val="bg2">
              <a:tint val="95000"/>
              <a:satMod val="180000"/>
              <a:alpha val="4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06902" y="512064"/>
            <a:ext cx="8156448" cy="777240"/>
          </a:xfrm>
        </p:spPr>
        <p:txBody>
          <a:bodyPr tIns="64008"/>
          <a:lstStyle>
            <a:lvl1pPr algn="l">
              <a:buNone/>
              <a:defRPr sz="3800" b="0" cap="none" spc="-150" baseline="0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8" name="Rectangle 7"/>
          <p:cNvSpPr/>
          <p:nvPr/>
        </p:nvSpPr>
        <p:spPr>
          <a:xfrm flipH="1">
            <a:off x="371538" y="680477"/>
            <a:ext cx="27432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9" name="Rectangle 8"/>
          <p:cNvSpPr/>
          <p:nvPr/>
        </p:nvSpPr>
        <p:spPr>
          <a:xfrm flipH="1">
            <a:off x="411109" y="680477"/>
            <a:ext cx="27432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10" name="Rectangle 9"/>
          <p:cNvSpPr/>
          <p:nvPr/>
        </p:nvSpPr>
        <p:spPr>
          <a:xfrm flipH="1">
            <a:off x="448450" y="680477"/>
            <a:ext cx="9144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Rectangle 10"/>
          <p:cNvSpPr/>
          <p:nvPr/>
        </p:nvSpPr>
        <p:spPr>
          <a:xfrm flipH="1">
            <a:off x="476702" y="680477"/>
            <a:ext cx="9144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12" name="Rectangle 11"/>
          <p:cNvSpPr/>
          <p:nvPr/>
        </p:nvSpPr>
        <p:spPr>
          <a:xfrm>
            <a:off x="500478" y="680477"/>
            <a:ext cx="36576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512064"/>
            <a:ext cx="8229600" cy="914400"/>
          </a:xfrm>
        </p:spPr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64344" y="1770501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55344" y="1770501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89BF285C-AA47-4489-A327-3F5030BA9D58}" type="datetimeFigureOut">
              <a:rPr lang="en-US" smtClean="0"/>
              <a:pPr/>
              <a:t>5/8/2019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43AF702E-E2BE-4BAE-8B9B-D75B3EC21E98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 24"/>
          <p:cNvSpPr/>
          <p:nvPr/>
        </p:nvSpPr>
        <p:spPr>
          <a:xfrm>
            <a:off x="0" y="402265"/>
            <a:ext cx="8867080" cy="886265"/>
          </a:xfrm>
          <a:prstGeom prst="rect">
            <a:avLst/>
          </a:prstGeom>
          <a:solidFill>
            <a:schemeClr val="bg2">
              <a:tint val="95000"/>
              <a:satMod val="180000"/>
              <a:alpha val="4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04824" y="512064"/>
            <a:ext cx="7772400" cy="914400"/>
          </a:xfrm>
        </p:spPr>
        <p:txBody>
          <a:bodyPr anchor="t"/>
          <a:lstStyle>
            <a:lvl1pPr>
              <a:defRPr sz="4000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809750"/>
            <a:ext cx="4040188" cy="639762"/>
          </a:xfrm>
        </p:spPr>
        <p:txBody>
          <a:bodyPr anchor="ctr"/>
          <a:lstStyle>
            <a:lvl1pPr marL="73152" indent="0" algn="l">
              <a:buNone/>
              <a:defRPr sz="2400" b="1">
                <a:solidFill>
                  <a:schemeClr val="accent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45025" y="1809750"/>
            <a:ext cx="4041775" cy="639762"/>
          </a:xfrm>
        </p:spPr>
        <p:txBody>
          <a:bodyPr anchor="ctr"/>
          <a:lstStyle>
            <a:lvl1pPr marL="73152" indent="0">
              <a:buNone/>
              <a:defRPr sz="2400" b="1">
                <a:solidFill>
                  <a:schemeClr val="accent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2459037"/>
            <a:ext cx="4040188" cy="3959352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459037"/>
            <a:ext cx="4041775" cy="3959352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89BF285C-AA47-4489-A327-3F5030BA9D58}" type="datetimeFigureOut">
              <a:rPr lang="en-US" smtClean="0"/>
              <a:pPr/>
              <a:t>5/8/2019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43AF702E-E2BE-4BAE-8B9B-D75B3EC21E98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6" name="Rectangle 15"/>
          <p:cNvSpPr/>
          <p:nvPr/>
        </p:nvSpPr>
        <p:spPr>
          <a:xfrm>
            <a:off x="87790" y="680477"/>
            <a:ext cx="45720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17" name="Rectangle 16"/>
          <p:cNvSpPr/>
          <p:nvPr/>
        </p:nvSpPr>
        <p:spPr>
          <a:xfrm>
            <a:off x="47305" y="680477"/>
            <a:ext cx="27432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18" name="Rectangle 17"/>
          <p:cNvSpPr/>
          <p:nvPr/>
        </p:nvSpPr>
        <p:spPr>
          <a:xfrm>
            <a:off x="28252" y="680477"/>
            <a:ext cx="9144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9" name="Rectangle 18"/>
          <p:cNvSpPr/>
          <p:nvPr/>
        </p:nvSpPr>
        <p:spPr>
          <a:xfrm>
            <a:off x="0" y="680477"/>
            <a:ext cx="9144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20" name="Rectangle 19"/>
          <p:cNvSpPr/>
          <p:nvPr/>
        </p:nvSpPr>
        <p:spPr>
          <a:xfrm flipH="1">
            <a:off x="149770" y="680477"/>
            <a:ext cx="27432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21" name="Rectangle 20"/>
          <p:cNvSpPr/>
          <p:nvPr/>
        </p:nvSpPr>
        <p:spPr>
          <a:xfrm flipH="1">
            <a:off x="189341" y="680477"/>
            <a:ext cx="27432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22" name="Rectangle 21"/>
          <p:cNvSpPr/>
          <p:nvPr/>
        </p:nvSpPr>
        <p:spPr>
          <a:xfrm flipH="1">
            <a:off x="226682" y="680477"/>
            <a:ext cx="9144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9" name="Rectangle 28"/>
          <p:cNvSpPr/>
          <p:nvPr/>
        </p:nvSpPr>
        <p:spPr>
          <a:xfrm flipH="1">
            <a:off x="254934" y="680477"/>
            <a:ext cx="9144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30" name="Rectangle 29"/>
          <p:cNvSpPr/>
          <p:nvPr/>
        </p:nvSpPr>
        <p:spPr>
          <a:xfrm>
            <a:off x="278710" y="680477"/>
            <a:ext cx="36576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512064"/>
            <a:ext cx="7772400" cy="914400"/>
          </a:xfrm>
        </p:spPr>
        <p:txBody>
          <a:bodyPr/>
          <a:lstStyle>
            <a:lvl1pPr>
              <a:defRPr sz="4000" cap="none" baseline="0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89BF285C-AA47-4489-A327-3F5030BA9D58}" type="datetimeFigureOut">
              <a:rPr lang="en-US" smtClean="0"/>
              <a:pPr/>
              <a:t>5/8/2019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43AF702E-E2BE-4BAE-8B9B-D75B3EC21E98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89BF285C-AA47-4489-A327-3F5030BA9D58}" type="datetimeFigureOut">
              <a:rPr lang="en-US" smtClean="0"/>
              <a:pPr/>
              <a:t>5/8/2019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43AF702E-E2BE-4BAE-8B9B-D75B3EC21E98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273050"/>
            <a:ext cx="8229600" cy="1162050"/>
          </a:xfrm>
        </p:spPr>
        <p:txBody>
          <a:bodyPr anchor="ctr"/>
          <a:lstStyle>
            <a:lvl1pPr algn="l">
              <a:buNone/>
              <a:defRPr sz="3600" b="0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685800" y="1435100"/>
            <a:ext cx="2514600" cy="4572000"/>
          </a:xfrm>
        </p:spPr>
        <p:txBody>
          <a:bodyPr/>
          <a:lstStyle>
            <a:lvl1pPr marL="54864" indent="0">
              <a:buNone/>
              <a:defRPr sz="18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3429000" y="1435100"/>
            <a:ext cx="5486400" cy="45720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89BF285C-AA47-4489-A327-3F5030BA9D58}" type="datetimeFigureOut">
              <a:rPr lang="en-US" smtClean="0"/>
              <a:pPr/>
              <a:t>5/8/2019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43AF702E-E2BE-4BAE-8B9B-D75B3EC21E98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368032" y="0"/>
            <a:ext cx="8778240" cy="1878037"/>
          </a:xfrm>
          <a:prstGeom prst="rect">
            <a:avLst/>
          </a:prstGeom>
          <a:solidFill>
            <a:srgbClr val="000000">
              <a:alpha val="100000"/>
            </a:srgb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cxnSp>
        <p:nvCxnSpPr>
          <p:cNvPr id="9" name="Straight Connector 8"/>
          <p:cNvCxnSpPr/>
          <p:nvPr/>
        </p:nvCxnSpPr>
        <p:spPr>
          <a:xfrm flipV="1">
            <a:off x="363195" y="1885028"/>
            <a:ext cx="8782622" cy="0"/>
          </a:xfrm>
          <a:prstGeom prst="line">
            <a:avLst/>
          </a:prstGeom>
          <a:noFill/>
          <a:ln w="19050" cap="flat" cmpd="sng" algn="ctr">
            <a:solidFill>
              <a:srgbClr val="FFFFFF">
                <a:alpha val="100000"/>
              </a:srgbClr>
            </a:soli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grpSp>
        <p:nvGrpSpPr>
          <p:cNvPr id="10" name="Group 9"/>
          <p:cNvGrpSpPr/>
          <p:nvPr/>
        </p:nvGrpSpPr>
        <p:grpSpPr>
          <a:xfrm rot="5400000">
            <a:off x="8514581" y="1219200"/>
            <a:ext cx="132763" cy="128466"/>
            <a:chOff x="6668087" y="1297746"/>
            <a:chExt cx="161840" cy="156602"/>
          </a:xfrm>
        </p:grpSpPr>
        <p:cxnSp>
          <p:nvCxnSpPr>
            <p:cNvPr id="15" name="Straight Connector 14"/>
            <p:cNvCxnSpPr/>
            <p:nvPr/>
          </p:nvCxnSpPr>
          <p:spPr>
            <a:xfrm rot="16200000">
              <a:off x="6664064" y="1301769"/>
              <a:ext cx="88509" cy="80463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Straight Connector 15"/>
            <p:cNvCxnSpPr/>
            <p:nvPr/>
          </p:nvCxnSpPr>
          <p:spPr>
            <a:xfrm rot="16200000" flipV="1">
              <a:off x="6685888" y="1391257"/>
              <a:ext cx="125755" cy="427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Straight Connector 16"/>
            <p:cNvCxnSpPr/>
            <p:nvPr/>
          </p:nvCxnSpPr>
          <p:spPr>
            <a:xfrm rot="5400000" flipH="1">
              <a:off x="6744524" y="1300853"/>
              <a:ext cx="88509" cy="82296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 bwMode="grayWhite">
          <a:xfrm>
            <a:off x="914400" y="441251"/>
            <a:ext cx="6858000" cy="701749"/>
          </a:xfrm>
        </p:spPr>
        <p:txBody>
          <a:bodyPr anchor="b"/>
          <a:lstStyle>
            <a:lvl1pPr algn="l">
              <a:buNone/>
              <a:defRPr sz="2100" b="0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368032" y="1893781"/>
            <a:ext cx="8778240" cy="4960144"/>
          </a:xfrm>
          <a:solidFill>
            <a:schemeClr val="bg2"/>
          </a:solidFill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en-US" smtClean="0"/>
              <a:t>Click icon to add picture</a:t>
            </a:r>
            <a:endParaRPr kumimoji="0"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 bwMode="grayWhite">
          <a:xfrm>
            <a:off x="914400" y="1150144"/>
            <a:ext cx="6858000" cy="685800"/>
          </a:xfrm>
        </p:spPr>
        <p:txBody>
          <a:bodyPr/>
          <a:lstStyle>
            <a:lvl1pPr marL="27432" indent="0">
              <a:spcBef>
                <a:spcPts val="0"/>
              </a:spcBef>
              <a:buNone/>
              <a:defRPr sz="1400">
                <a:solidFill>
                  <a:srgbClr val="FFFFFF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grpSp>
        <p:nvGrpSpPr>
          <p:cNvPr id="14" name="Group 13"/>
          <p:cNvGrpSpPr/>
          <p:nvPr/>
        </p:nvGrpSpPr>
        <p:grpSpPr>
          <a:xfrm rot="5400000">
            <a:off x="8666981" y="1371600"/>
            <a:ext cx="132763" cy="128466"/>
            <a:chOff x="6668087" y="1297746"/>
            <a:chExt cx="161840" cy="156602"/>
          </a:xfrm>
        </p:grpSpPr>
        <p:cxnSp>
          <p:nvCxnSpPr>
            <p:cNvPr id="11" name="Straight Connector 10"/>
            <p:cNvCxnSpPr/>
            <p:nvPr/>
          </p:nvCxnSpPr>
          <p:spPr>
            <a:xfrm rot="16200000">
              <a:off x="6664064" y="1301769"/>
              <a:ext cx="88509" cy="80463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Straight Connector 11"/>
            <p:cNvCxnSpPr/>
            <p:nvPr/>
          </p:nvCxnSpPr>
          <p:spPr>
            <a:xfrm rot="16200000" flipV="1">
              <a:off x="6685888" y="1391257"/>
              <a:ext cx="125755" cy="427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Straight Connector 12"/>
            <p:cNvCxnSpPr/>
            <p:nvPr/>
          </p:nvCxnSpPr>
          <p:spPr>
            <a:xfrm rot="5400000" flipH="1">
              <a:off x="6744524" y="1300853"/>
              <a:ext cx="88509" cy="82296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8" name="Group 17"/>
          <p:cNvGrpSpPr/>
          <p:nvPr/>
        </p:nvGrpSpPr>
        <p:grpSpPr>
          <a:xfrm rot="5400000">
            <a:off x="8320088" y="1474763"/>
            <a:ext cx="132763" cy="128466"/>
            <a:chOff x="6668087" y="1297746"/>
            <a:chExt cx="161840" cy="156602"/>
          </a:xfrm>
        </p:grpSpPr>
        <p:cxnSp>
          <p:nvCxnSpPr>
            <p:cNvPr id="19" name="Straight Connector 18"/>
            <p:cNvCxnSpPr/>
            <p:nvPr/>
          </p:nvCxnSpPr>
          <p:spPr>
            <a:xfrm rot="16200000">
              <a:off x="6664064" y="1301769"/>
              <a:ext cx="88509" cy="80463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19"/>
            <p:cNvCxnSpPr/>
            <p:nvPr/>
          </p:nvCxnSpPr>
          <p:spPr>
            <a:xfrm rot="16200000" flipV="1">
              <a:off x="6685888" y="1391257"/>
              <a:ext cx="125755" cy="427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rot="5400000" flipH="1">
              <a:off x="6744524" y="1300853"/>
              <a:ext cx="88509" cy="82296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6477000" y="55499"/>
            <a:ext cx="2133600" cy="365125"/>
          </a:xfrm>
        </p:spPr>
        <p:txBody>
          <a:bodyPr/>
          <a:lstStyle>
            <a:extLst/>
          </a:lstStyle>
          <a:p>
            <a:fld id="{89BF285C-AA47-4489-A327-3F5030BA9D58}" type="datetimeFigureOut">
              <a:rPr lang="en-US" smtClean="0"/>
              <a:pPr/>
              <a:t>5/8/2019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914400" y="55499"/>
            <a:ext cx="5562600" cy="365125"/>
          </a:xfrm>
        </p:spPr>
        <p:txBody>
          <a:bodyPr/>
          <a:lstStyle>
            <a:extLst/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55499"/>
            <a:ext cx="457200" cy="365125"/>
          </a:xfrm>
        </p:spPr>
        <p:txBody>
          <a:bodyPr/>
          <a:lstStyle>
            <a:extLst/>
          </a:lstStyle>
          <a:p>
            <a:fld id="{43AF702E-E2BE-4BAE-8B9B-D75B3EC21E98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89BF285C-AA47-4489-A327-3F5030BA9D58}" type="datetimeFigureOut">
              <a:rPr lang="en-US" smtClean="0"/>
              <a:pPr/>
              <a:t>5/8/2019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43AF702E-E2BE-4BAE-8B9B-D75B3EC21E98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1981200" cy="5851525"/>
          </a:xfrm>
        </p:spPr>
        <p:txBody>
          <a:bodyPr vert="eaVert" anchor="ctr"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09600" y="274639"/>
            <a:ext cx="58674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89BF285C-AA47-4489-A327-3F5030BA9D58}" type="datetimeFigureOut">
              <a:rPr lang="en-US" smtClean="0"/>
              <a:pPr/>
              <a:t>5/8/2019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43AF702E-E2BE-4BAE-8B9B-D75B3EC21E98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-1"/>
            <a:ext cx="365760" cy="6854456"/>
          </a:xfrm>
          <a:prstGeom prst="rect">
            <a:avLst/>
          </a:prstGeom>
          <a:solidFill>
            <a:srgbClr val="FFFFFF">
              <a:alpha val="100000"/>
            </a:srgb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Rectangle 7"/>
          <p:cNvSpPr/>
          <p:nvPr/>
        </p:nvSpPr>
        <p:spPr>
          <a:xfrm>
            <a:off x="255291" y="5047394"/>
            <a:ext cx="73152" cy="1691640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Rectangle 8"/>
          <p:cNvSpPr/>
          <p:nvPr/>
        </p:nvSpPr>
        <p:spPr>
          <a:xfrm>
            <a:off x="255291" y="4796819"/>
            <a:ext cx="73152" cy="228600"/>
          </a:xfrm>
          <a:prstGeom prst="rect">
            <a:avLst/>
          </a:prstGeom>
          <a:solidFill>
            <a:schemeClr val="accent3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0" name="Rectangle 9"/>
          <p:cNvSpPr/>
          <p:nvPr/>
        </p:nvSpPr>
        <p:spPr>
          <a:xfrm>
            <a:off x="255291" y="4637685"/>
            <a:ext cx="73152" cy="137160"/>
          </a:xfrm>
          <a:prstGeom prst="rect">
            <a:avLst/>
          </a:prstGeom>
          <a:solidFill>
            <a:schemeClr val="bg2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Rectangle 10"/>
          <p:cNvSpPr/>
          <p:nvPr/>
        </p:nvSpPr>
        <p:spPr>
          <a:xfrm>
            <a:off x="255291" y="4542559"/>
            <a:ext cx="73152" cy="73152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12" name="Rectangle 11"/>
          <p:cNvSpPr/>
          <p:nvPr/>
        </p:nvSpPr>
        <p:spPr>
          <a:xfrm>
            <a:off x="309558" y="680477"/>
            <a:ext cx="45720" cy="365760"/>
          </a:xfrm>
          <a:prstGeom prst="rect">
            <a:avLst/>
          </a:prstGeom>
          <a:solidFill>
            <a:srgbClr val="000000">
              <a:alpha val="10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15" name="Rectangle 14"/>
          <p:cNvSpPr/>
          <p:nvPr/>
        </p:nvSpPr>
        <p:spPr>
          <a:xfrm>
            <a:off x="269073" y="680477"/>
            <a:ext cx="27432" cy="365760"/>
          </a:xfrm>
          <a:prstGeom prst="rect">
            <a:avLst/>
          </a:prstGeom>
          <a:solidFill>
            <a:srgbClr val="000000">
              <a:alpha val="10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16" name="Rectangle 15"/>
          <p:cNvSpPr/>
          <p:nvPr/>
        </p:nvSpPr>
        <p:spPr>
          <a:xfrm>
            <a:off x="250020" y="680477"/>
            <a:ext cx="9144" cy="365760"/>
          </a:xfrm>
          <a:prstGeom prst="rect">
            <a:avLst/>
          </a:prstGeom>
          <a:solidFill>
            <a:srgbClr val="000000">
              <a:alpha val="10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7" name="Rectangle 16"/>
          <p:cNvSpPr/>
          <p:nvPr/>
        </p:nvSpPr>
        <p:spPr>
          <a:xfrm>
            <a:off x="221768" y="680477"/>
            <a:ext cx="9144" cy="365760"/>
          </a:xfrm>
          <a:prstGeom prst="rect">
            <a:avLst/>
          </a:prstGeom>
          <a:solidFill>
            <a:srgbClr val="000000">
              <a:alpha val="10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22" name="Title Placeholder 21"/>
          <p:cNvSpPr>
            <a:spLocks noGrp="1"/>
          </p:cNvSpPr>
          <p:nvPr>
            <p:ph type="title"/>
          </p:nvPr>
        </p:nvSpPr>
        <p:spPr>
          <a:xfrm>
            <a:off x="914400" y="512064"/>
            <a:ext cx="7772400" cy="914400"/>
          </a:xfrm>
          <a:prstGeom prst="rect">
            <a:avLst/>
          </a:prstGeom>
        </p:spPr>
        <p:txBody>
          <a:bodyPr vert="horz" anchor="t">
            <a:noAutofit/>
          </a:bodyPr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3" name="Text Placeholder 12"/>
          <p:cNvSpPr>
            <a:spLocks noGrp="1"/>
          </p:cNvSpPr>
          <p:nvPr>
            <p:ph type="body" idx="1"/>
          </p:nvPr>
        </p:nvSpPr>
        <p:spPr>
          <a:xfrm>
            <a:off x="914400" y="1783560"/>
            <a:ext cx="7772400" cy="4572000"/>
          </a:xfrm>
          <a:prstGeom prst="rect">
            <a:avLst/>
          </a:prstGeom>
        </p:spPr>
        <p:txBody>
          <a:bodyPr vert="horz">
            <a:normAutofit/>
          </a:bodyPr>
          <a:lstStyle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14" name="Date Placeholder 13"/>
          <p:cNvSpPr>
            <a:spLocks noGrp="1"/>
          </p:cNvSpPr>
          <p:nvPr>
            <p:ph type="dt" sz="half" idx="2"/>
          </p:nvPr>
        </p:nvSpPr>
        <p:spPr>
          <a:xfrm>
            <a:off x="6477000" y="6416675"/>
            <a:ext cx="2133600" cy="365125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100">
                <a:solidFill>
                  <a:schemeClr val="tx2"/>
                </a:solidFill>
              </a:defRPr>
            </a:lvl1pPr>
            <a:extLst/>
          </a:lstStyle>
          <a:p>
            <a:fld id="{89BF285C-AA47-4489-A327-3F5030BA9D58}" type="datetimeFigureOut">
              <a:rPr lang="en-US" smtClean="0"/>
              <a:pPr/>
              <a:t>5/8/2019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3"/>
          </p:nvPr>
        </p:nvSpPr>
        <p:spPr>
          <a:xfrm>
            <a:off x="914400" y="6416675"/>
            <a:ext cx="556260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100">
                <a:solidFill>
                  <a:schemeClr val="tx2"/>
                </a:solidFill>
              </a:defRPr>
            </a:lvl1pPr>
            <a:extLst/>
          </a:lstStyle>
          <a:p>
            <a:endParaRPr lang="en-US"/>
          </a:p>
        </p:txBody>
      </p:sp>
      <p:sp>
        <p:nvSpPr>
          <p:cNvPr id="23" name="Slide Number Placeholder 22"/>
          <p:cNvSpPr>
            <a:spLocks noGrp="1"/>
          </p:cNvSpPr>
          <p:nvPr>
            <p:ph type="sldNum" sz="quarter" idx="4"/>
          </p:nvPr>
        </p:nvSpPr>
        <p:spPr>
          <a:xfrm>
            <a:off x="8610600" y="6416675"/>
            <a:ext cx="457200" cy="365125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200">
                <a:solidFill>
                  <a:schemeClr val="tx2"/>
                </a:solidFill>
              </a:defRPr>
            </a:lvl1pPr>
            <a:extLst/>
          </a:lstStyle>
          <a:p>
            <a:fld id="{43AF702E-E2BE-4BAE-8B9B-D75B3EC21E98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757" r:id="rId1"/>
    <p:sldLayoutId id="2147483758" r:id="rId2"/>
    <p:sldLayoutId id="2147483759" r:id="rId3"/>
    <p:sldLayoutId id="2147483760" r:id="rId4"/>
    <p:sldLayoutId id="2147483761" r:id="rId5"/>
    <p:sldLayoutId id="2147483762" r:id="rId6"/>
    <p:sldLayoutId id="2147483763" r:id="rId7"/>
    <p:sldLayoutId id="2147483764" r:id="rId8"/>
    <p:sldLayoutId id="2147483765" r:id="rId9"/>
    <p:sldLayoutId id="2147483766" r:id="rId10"/>
    <p:sldLayoutId id="2147483767" r:id="rId11"/>
  </p:sldLayoutIdLst>
  <p:txStyles>
    <p:titleStyle>
      <a:lvl1pPr algn="l" rtl="0" eaLnBrk="1" latinLnBrk="0" hangingPunct="1">
        <a:spcBef>
          <a:spcPct val="0"/>
        </a:spcBef>
        <a:buNone/>
        <a:defRPr kumimoji="0" sz="4000" kern="1200" spc="-100" baseline="0">
          <a:solidFill>
            <a:schemeClr val="tx2">
              <a:satMod val="200000"/>
            </a:schemeClr>
          </a:solidFill>
          <a:latin typeface="+mj-lt"/>
          <a:ea typeface="+mj-ea"/>
          <a:cs typeface="+mj-cs"/>
        </a:defRPr>
      </a:lvl1pPr>
      <a:extLst/>
    </p:titleStyle>
    <p:bodyStyle>
      <a:lvl1pPr marL="411480" indent="-342900" algn="l" rtl="0" eaLnBrk="1" latinLnBrk="0" hangingPunct="1">
        <a:spcBef>
          <a:spcPts val="700"/>
        </a:spcBef>
        <a:buClr>
          <a:schemeClr val="tx2"/>
        </a:buClr>
        <a:buSzPct val="95000"/>
        <a:buFont typeface="Wingdings"/>
        <a:buChar char=""/>
        <a:defRPr kumimoji="0" sz="3000" kern="1200">
          <a:solidFill>
            <a:schemeClr val="tx1"/>
          </a:solidFill>
          <a:latin typeface="+mn-lt"/>
          <a:ea typeface="+mn-ea"/>
          <a:cs typeface="+mn-cs"/>
        </a:defRPr>
      </a:lvl1pPr>
      <a:lvl2pPr marL="740664" indent="-285750" algn="l" rtl="0" eaLnBrk="1" latinLnBrk="0" hangingPunct="1">
        <a:spcBef>
          <a:spcPct val="20000"/>
        </a:spcBef>
        <a:buClr>
          <a:schemeClr val="accent2"/>
        </a:buClr>
        <a:buSzPct val="90000"/>
        <a:buFont typeface="Wingdings"/>
        <a:buChar char="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996696" indent="-228600" algn="l" rtl="0" eaLnBrk="1" latinLnBrk="0" hangingPunct="1">
        <a:spcBef>
          <a:spcPct val="20000"/>
        </a:spcBef>
        <a:buClr>
          <a:schemeClr val="accent2"/>
        </a:buClr>
        <a:buFont typeface="Wingdings 2"/>
        <a:buChar char="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261872" indent="-228600" algn="l" rtl="0" eaLnBrk="1" latinLnBrk="0" hangingPunct="1">
        <a:spcBef>
          <a:spcPct val="20000"/>
        </a:spcBef>
        <a:buClr>
          <a:schemeClr val="accent3"/>
        </a:buClr>
        <a:buFont typeface="Wingdings 3"/>
        <a:buChar char=""/>
        <a:defRPr kumimoji="0" sz="2200" kern="1200">
          <a:solidFill>
            <a:schemeClr val="tx1"/>
          </a:solidFill>
          <a:latin typeface="+mn-lt"/>
          <a:ea typeface="+mn-ea"/>
          <a:cs typeface="+mn-cs"/>
        </a:defRPr>
      </a:lvl4pPr>
      <a:lvl5pPr marL="1481328" indent="-210312" algn="l" rtl="0" eaLnBrk="1" latinLnBrk="0" hangingPunct="1">
        <a:spcBef>
          <a:spcPct val="20000"/>
        </a:spcBef>
        <a:buClr>
          <a:schemeClr val="accent3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09928" indent="-210312" algn="l" rtl="0" eaLnBrk="1" latinLnBrk="0" hangingPunct="1">
        <a:spcBef>
          <a:spcPct val="20000"/>
        </a:spcBef>
        <a:buClr>
          <a:schemeClr val="accent3"/>
        </a:buClr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01952" indent="-182880" algn="l" rtl="0" eaLnBrk="1" latinLnBrk="0" hangingPunct="1">
        <a:spcBef>
          <a:spcPct val="20000"/>
        </a:spcBef>
        <a:buClr>
          <a:schemeClr val="accent4"/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093976" indent="-182880" algn="l" rtl="0" eaLnBrk="1" latinLnBrk="0" hangingPunct="1">
        <a:spcBef>
          <a:spcPct val="20000"/>
        </a:spcBef>
        <a:buClr>
          <a:schemeClr val="accent4"/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286000" indent="-182880" algn="l" rtl="0" eaLnBrk="1" latinLnBrk="0" hangingPunct="1">
        <a:spcBef>
          <a:spcPct val="20000"/>
        </a:spcBef>
        <a:buClr>
          <a:schemeClr val="accent4"/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.png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6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6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6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20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5.jpeg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250825" y="404813"/>
            <a:ext cx="5905500" cy="954087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2800" dirty="0">
                <a:solidFill>
                  <a:srgbClr val="FF3399"/>
                </a:solidFill>
              </a:rPr>
              <a:t>TEKNOLOGI DAGING DAN IKAN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2800" dirty="0">
                <a:solidFill>
                  <a:srgbClr val="FF3399"/>
                </a:solidFill>
              </a:rPr>
              <a:t>TEKNOLOGI PANGAN UPGRIS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1258888" y="3284538"/>
            <a:ext cx="6697662" cy="646112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600" b="1" dirty="0" smtClean="0">
                <a:solidFill>
                  <a:srgbClr val="FF3399"/>
                </a:solidFill>
              </a:rPr>
              <a:t>RUMPUT LAUT</a:t>
            </a:r>
            <a:endParaRPr lang="en-US" sz="3600" b="1" dirty="0">
              <a:solidFill>
                <a:srgbClr val="FF3399"/>
              </a:solidFill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4284663" y="5908675"/>
            <a:ext cx="4464050" cy="368300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b="1" dirty="0" err="1" smtClean="0">
                <a:solidFill>
                  <a:srgbClr val="7030A0"/>
                </a:solidFill>
              </a:rPr>
              <a:t>Dr.Pi</a:t>
            </a:r>
            <a:r>
              <a:rPr lang="en-US" b="1" dirty="0" smtClean="0">
                <a:solidFill>
                  <a:srgbClr val="7030A0"/>
                </a:solidFill>
              </a:rPr>
              <a:t>. </a:t>
            </a:r>
            <a:r>
              <a:rPr lang="en-US" b="1" dirty="0" err="1" smtClean="0">
                <a:solidFill>
                  <a:srgbClr val="7030A0"/>
                </a:solidFill>
              </a:rPr>
              <a:t>Rizky</a:t>
            </a:r>
            <a:r>
              <a:rPr lang="en-US" b="1" dirty="0" smtClean="0">
                <a:solidFill>
                  <a:srgbClr val="7030A0"/>
                </a:solidFill>
              </a:rPr>
              <a:t> </a:t>
            </a:r>
            <a:r>
              <a:rPr lang="en-US" b="1" dirty="0" err="1">
                <a:solidFill>
                  <a:srgbClr val="7030A0"/>
                </a:solidFill>
              </a:rPr>
              <a:t>Muliani</a:t>
            </a:r>
            <a:r>
              <a:rPr lang="en-US" b="1" dirty="0">
                <a:solidFill>
                  <a:srgbClr val="7030A0"/>
                </a:solidFill>
              </a:rPr>
              <a:t> </a:t>
            </a:r>
            <a:r>
              <a:rPr lang="en-US" b="1" dirty="0" err="1">
                <a:solidFill>
                  <a:srgbClr val="7030A0"/>
                </a:solidFill>
              </a:rPr>
              <a:t>Dwi</a:t>
            </a:r>
            <a:r>
              <a:rPr lang="en-US" b="1" dirty="0">
                <a:solidFill>
                  <a:srgbClr val="7030A0"/>
                </a:solidFill>
              </a:rPr>
              <a:t> </a:t>
            </a:r>
            <a:r>
              <a:rPr lang="en-US" b="1" dirty="0" err="1">
                <a:solidFill>
                  <a:srgbClr val="7030A0"/>
                </a:solidFill>
              </a:rPr>
              <a:t>Ujianti</a:t>
            </a:r>
            <a:r>
              <a:rPr lang="en-US" b="1" dirty="0">
                <a:solidFill>
                  <a:srgbClr val="7030A0"/>
                </a:solidFill>
              </a:rPr>
              <a:t>, </a:t>
            </a:r>
            <a:r>
              <a:rPr lang="en-US" b="1" dirty="0" err="1">
                <a:solidFill>
                  <a:srgbClr val="7030A0"/>
                </a:solidFill>
              </a:rPr>
              <a:t>S.Pi</a:t>
            </a:r>
            <a:r>
              <a:rPr lang="en-US" b="1" dirty="0">
                <a:solidFill>
                  <a:srgbClr val="7030A0"/>
                </a:solidFill>
              </a:rPr>
              <a:t>., </a:t>
            </a:r>
            <a:r>
              <a:rPr lang="en-US" b="1" dirty="0" err="1">
                <a:solidFill>
                  <a:srgbClr val="7030A0"/>
                </a:solidFill>
              </a:rPr>
              <a:t>M.Si</a:t>
            </a:r>
            <a:endParaRPr lang="en-US" b="1" dirty="0">
              <a:solidFill>
                <a:srgbClr val="7030A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1384880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Rumput Laut</a:t>
            </a:r>
          </a:p>
        </p:txBody>
      </p:sp>
      <p:sp>
        <p:nvSpPr>
          <p:cNvPr id="18435" name="Rectangle 3"/>
          <p:cNvSpPr>
            <a:spLocks noGrp="1" noChangeArrowheads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sz="3600" dirty="0" err="1"/>
              <a:t>Rumput</a:t>
            </a:r>
            <a:r>
              <a:rPr lang="en-US" sz="3600" dirty="0"/>
              <a:t> </a:t>
            </a:r>
            <a:r>
              <a:rPr lang="en-US" sz="3600" dirty="0" err="1"/>
              <a:t>laut</a:t>
            </a:r>
            <a:r>
              <a:rPr lang="en-US" sz="3600" dirty="0"/>
              <a:t> </a:t>
            </a:r>
            <a:r>
              <a:rPr lang="en-US" sz="3600" dirty="0" err="1"/>
              <a:t>memiliki</a:t>
            </a:r>
            <a:r>
              <a:rPr lang="en-US" sz="3600" dirty="0"/>
              <a:t> </a:t>
            </a:r>
            <a:r>
              <a:rPr lang="en-US" sz="3600" dirty="0" err="1"/>
              <a:t>manfaat</a:t>
            </a:r>
            <a:r>
              <a:rPr lang="en-US" sz="3600" dirty="0"/>
              <a:t> yang </a:t>
            </a:r>
            <a:r>
              <a:rPr lang="en-US" sz="3600" dirty="0" err="1"/>
              <a:t>luas</a:t>
            </a:r>
            <a:r>
              <a:rPr lang="en-US" sz="3600" dirty="0"/>
              <a:t> di </a:t>
            </a:r>
            <a:r>
              <a:rPr lang="en-US" sz="3600" dirty="0" err="1"/>
              <a:t>berbagai</a:t>
            </a:r>
            <a:r>
              <a:rPr lang="en-US" sz="3600" dirty="0"/>
              <a:t> </a:t>
            </a:r>
            <a:r>
              <a:rPr lang="en-US" sz="3600" dirty="0" err="1"/>
              <a:t>bidang</a:t>
            </a:r>
            <a:r>
              <a:rPr lang="en-US" sz="3600" dirty="0"/>
              <a:t>, </a:t>
            </a:r>
            <a:r>
              <a:rPr lang="en-US" sz="3600" dirty="0" err="1"/>
              <a:t>terutama</a:t>
            </a:r>
            <a:r>
              <a:rPr lang="en-US" sz="3600" dirty="0"/>
              <a:t> </a:t>
            </a:r>
            <a:r>
              <a:rPr lang="en-US" sz="3600" dirty="0" err="1"/>
              <a:t>pangan</a:t>
            </a:r>
            <a:r>
              <a:rPr lang="en-US" sz="3600" dirty="0"/>
              <a:t>.</a:t>
            </a:r>
          </a:p>
          <a:p>
            <a:r>
              <a:rPr lang="en-US" sz="3600" dirty="0" err="1"/>
              <a:t>Penduduk</a:t>
            </a:r>
            <a:r>
              <a:rPr lang="en-US" sz="3600" dirty="0"/>
              <a:t> </a:t>
            </a:r>
            <a:r>
              <a:rPr lang="en-US" sz="3600" dirty="0" err="1"/>
              <a:t>Jepang</a:t>
            </a:r>
            <a:r>
              <a:rPr lang="en-US" sz="3600" dirty="0"/>
              <a:t> </a:t>
            </a:r>
            <a:r>
              <a:rPr lang="en-US" sz="3600" dirty="0" err="1"/>
              <a:t>mengkonsumsi</a:t>
            </a:r>
            <a:r>
              <a:rPr lang="en-US" sz="3600" dirty="0"/>
              <a:t> 1,4 kg </a:t>
            </a:r>
            <a:r>
              <a:rPr lang="en-US" sz="3600" dirty="0" err="1"/>
              <a:t>rumput</a:t>
            </a:r>
            <a:r>
              <a:rPr lang="en-US" sz="3600" dirty="0"/>
              <a:t> </a:t>
            </a:r>
            <a:r>
              <a:rPr lang="en-US" sz="3600" dirty="0" err="1"/>
              <a:t>laut</a:t>
            </a:r>
            <a:r>
              <a:rPr lang="en-US" sz="3600" dirty="0"/>
              <a:t> per orang per </a:t>
            </a:r>
            <a:r>
              <a:rPr lang="en-US" sz="3600" dirty="0" err="1"/>
              <a:t>tahun</a:t>
            </a:r>
            <a:r>
              <a:rPr lang="en-US" sz="3600" dirty="0"/>
              <a:t>.</a:t>
            </a:r>
          </a:p>
          <a:p>
            <a:r>
              <a:rPr lang="en-US" sz="3600" dirty="0"/>
              <a:t>70% </a:t>
            </a:r>
            <a:r>
              <a:rPr lang="en-US" sz="3600" dirty="0" err="1"/>
              <a:t>wilayah</a:t>
            </a:r>
            <a:r>
              <a:rPr lang="en-US" sz="3600" dirty="0"/>
              <a:t> Indonesia </a:t>
            </a:r>
            <a:r>
              <a:rPr lang="en-US" sz="3600" dirty="0" err="1"/>
              <a:t>terdiri</a:t>
            </a:r>
            <a:r>
              <a:rPr lang="en-US" sz="3600" dirty="0"/>
              <a:t> </a:t>
            </a:r>
            <a:r>
              <a:rPr lang="en-US" sz="3600" dirty="0" err="1"/>
              <a:t>atas</a:t>
            </a:r>
            <a:r>
              <a:rPr lang="en-US" sz="3600" dirty="0"/>
              <a:t> </a:t>
            </a:r>
            <a:r>
              <a:rPr lang="en-US" sz="3600" dirty="0" err="1"/>
              <a:t>laut</a:t>
            </a:r>
            <a:r>
              <a:rPr lang="en-US" sz="3600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xmlns="" val="989330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5" name="Text Box 11"/>
          <p:cNvSpPr txBox="1">
            <a:spLocks noChangeArrowheads="1"/>
          </p:cNvSpPr>
          <p:nvPr/>
        </p:nvSpPr>
        <p:spPr bwMode="auto">
          <a:xfrm>
            <a:off x="1295400" y="2286000"/>
            <a:ext cx="2286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rgbClr val="66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endParaRPr lang="en-US" sz="2400">
              <a:solidFill>
                <a:srgbClr val="FF9933"/>
              </a:solidFill>
              <a:latin typeface="Times New Roman" pitchFamily="18" charset="0"/>
            </a:endParaRPr>
          </a:p>
        </p:txBody>
      </p:sp>
      <p:sp>
        <p:nvSpPr>
          <p:cNvPr id="61452" name="Text Box 12"/>
          <p:cNvSpPr txBox="1">
            <a:spLocks noChangeArrowheads="1"/>
          </p:cNvSpPr>
          <p:nvPr/>
        </p:nvSpPr>
        <p:spPr bwMode="auto">
          <a:xfrm>
            <a:off x="457200" y="1066800"/>
            <a:ext cx="8305800" cy="5130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rgbClr val="66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marL="290513" indent="-290513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just" eaLnBrk="1" hangingPunct="1">
              <a:spcBef>
                <a:spcPct val="20000"/>
              </a:spcBef>
              <a:buClr>
                <a:schemeClr val="hlink"/>
              </a:buClr>
              <a:buSzPct val="60000"/>
              <a:buFont typeface="Wingdings" pitchFamily="2" charset="2"/>
              <a:buBlip>
                <a:blip r:embed="rId3"/>
              </a:buBlip>
            </a:pPr>
            <a:r>
              <a:rPr lang="en-US" sz="2400" b="1" dirty="0" err="1">
                <a:solidFill>
                  <a:srgbClr val="FF9933"/>
                </a:solidFill>
                <a:latin typeface="Comic Sans MS" pitchFamily="66" charset="0"/>
              </a:rPr>
              <a:t>Perairan</a:t>
            </a:r>
            <a:r>
              <a:rPr lang="en-US" sz="2400" b="1" dirty="0">
                <a:solidFill>
                  <a:srgbClr val="FF9933"/>
                </a:solidFill>
                <a:latin typeface="Comic Sans MS" pitchFamily="66" charset="0"/>
              </a:rPr>
              <a:t> Indonesia yang kaya </a:t>
            </a:r>
            <a:r>
              <a:rPr lang="en-US" sz="2400" b="1" dirty="0" err="1">
                <a:solidFill>
                  <a:srgbClr val="FF9933"/>
                </a:solidFill>
                <a:latin typeface="Comic Sans MS" pitchFamily="66" charset="0"/>
              </a:rPr>
              <a:t>dengan</a:t>
            </a:r>
            <a:r>
              <a:rPr lang="en-US" sz="2400" b="1" dirty="0">
                <a:solidFill>
                  <a:srgbClr val="FF9933"/>
                </a:solidFill>
                <a:latin typeface="Comic Sans MS" pitchFamily="66" charset="0"/>
              </a:rPr>
              <a:t> mineral </a:t>
            </a:r>
            <a:r>
              <a:rPr lang="en-US" sz="2400" b="1" dirty="0" err="1">
                <a:solidFill>
                  <a:srgbClr val="FF9933"/>
                </a:solidFill>
                <a:latin typeface="Comic Sans MS" pitchFamily="66" charset="0"/>
              </a:rPr>
              <a:t>dan</a:t>
            </a:r>
            <a:r>
              <a:rPr lang="en-US" sz="2400" b="1" dirty="0">
                <a:solidFill>
                  <a:srgbClr val="FF9933"/>
                </a:solidFill>
                <a:latin typeface="Comic Sans MS" pitchFamily="66" charset="0"/>
              </a:rPr>
              <a:t> </a:t>
            </a:r>
            <a:r>
              <a:rPr lang="en-US" sz="2400" b="1" dirty="0" err="1">
                <a:solidFill>
                  <a:srgbClr val="FF9933"/>
                </a:solidFill>
                <a:latin typeface="Comic Sans MS" pitchFamily="66" charset="0"/>
              </a:rPr>
              <a:t>sinar</a:t>
            </a:r>
            <a:r>
              <a:rPr lang="en-US" sz="2400" b="1" dirty="0">
                <a:solidFill>
                  <a:srgbClr val="FF9933"/>
                </a:solidFill>
                <a:latin typeface="Comic Sans MS" pitchFamily="66" charset="0"/>
              </a:rPr>
              <a:t> </a:t>
            </a:r>
            <a:r>
              <a:rPr lang="en-US" sz="2400" b="1" dirty="0" err="1">
                <a:solidFill>
                  <a:srgbClr val="FF9933"/>
                </a:solidFill>
                <a:latin typeface="Comic Sans MS" pitchFamily="66" charset="0"/>
              </a:rPr>
              <a:t>matahari</a:t>
            </a:r>
            <a:r>
              <a:rPr lang="en-US" sz="2400" b="1" dirty="0">
                <a:solidFill>
                  <a:srgbClr val="FF9933"/>
                </a:solidFill>
                <a:latin typeface="Comic Sans MS" pitchFamily="66" charset="0"/>
              </a:rPr>
              <a:t> </a:t>
            </a:r>
            <a:r>
              <a:rPr lang="en-US" sz="2400" b="1" dirty="0" err="1">
                <a:solidFill>
                  <a:srgbClr val="FF9933"/>
                </a:solidFill>
                <a:latin typeface="Comic Sans MS" pitchFamily="66" charset="0"/>
              </a:rPr>
              <a:t>merupakan</a:t>
            </a:r>
            <a:r>
              <a:rPr lang="en-US" sz="2400" b="1" dirty="0">
                <a:solidFill>
                  <a:srgbClr val="FF9933"/>
                </a:solidFill>
                <a:latin typeface="Comic Sans MS" pitchFamily="66" charset="0"/>
              </a:rPr>
              <a:t> </a:t>
            </a:r>
            <a:r>
              <a:rPr lang="en-US" sz="2400" b="1" dirty="0" err="1">
                <a:solidFill>
                  <a:srgbClr val="FF9933"/>
                </a:solidFill>
                <a:latin typeface="Comic Sans MS" pitchFamily="66" charset="0"/>
              </a:rPr>
              <a:t>lahan</a:t>
            </a:r>
            <a:r>
              <a:rPr lang="en-US" sz="2400" b="1" dirty="0">
                <a:solidFill>
                  <a:srgbClr val="FF9933"/>
                </a:solidFill>
                <a:latin typeface="Comic Sans MS" pitchFamily="66" charset="0"/>
              </a:rPr>
              <a:t> yang </a:t>
            </a:r>
            <a:r>
              <a:rPr lang="en-US" sz="2400" b="1" dirty="0" err="1">
                <a:solidFill>
                  <a:srgbClr val="FF9933"/>
                </a:solidFill>
                <a:latin typeface="Comic Sans MS" pitchFamily="66" charset="0"/>
              </a:rPr>
              <a:t>subur</a:t>
            </a:r>
            <a:r>
              <a:rPr lang="en-US" sz="2400" b="1" dirty="0">
                <a:solidFill>
                  <a:srgbClr val="FF9933"/>
                </a:solidFill>
                <a:latin typeface="Comic Sans MS" pitchFamily="66" charset="0"/>
              </a:rPr>
              <a:t> </a:t>
            </a:r>
            <a:r>
              <a:rPr lang="en-US" sz="2400" b="1" dirty="0" err="1">
                <a:solidFill>
                  <a:srgbClr val="FF9933"/>
                </a:solidFill>
                <a:latin typeface="Comic Sans MS" pitchFamily="66" charset="0"/>
              </a:rPr>
              <a:t>untuk</a:t>
            </a:r>
            <a:r>
              <a:rPr lang="en-US" sz="2400" b="1" dirty="0">
                <a:solidFill>
                  <a:srgbClr val="FF9933"/>
                </a:solidFill>
                <a:latin typeface="Comic Sans MS" pitchFamily="66" charset="0"/>
              </a:rPr>
              <a:t> </a:t>
            </a:r>
            <a:r>
              <a:rPr lang="en-US" sz="2400" b="1" dirty="0" err="1">
                <a:solidFill>
                  <a:srgbClr val="FF9933"/>
                </a:solidFill>
                <a:latin typeface="Comic Sans MS" pitchFamily="66" charset="0"/>
              </a:rPr>
              <a:t>pertumbuhan</a:t>
            </a:r>
            <a:r>
              <a:rPr lang="en-US" sz="2400" b="1" dirty="0">
                <a:solidFill>
                  <a:srgbClr val="FF9933"/>
                </a:solidFill>
                <a:latin typeface="Comic Sans MS" pitchFamily="66" charset="0"/>
              </a:rPr>
              <a:t> </a:t>
            </a:r>
            <a:r>
              <a:rPr lang="en-US" sz="2400" b="1" dirty="0" err="1">
                <a:solidFill>
                  <a:srgbClr val="FF9933"/>
                </a:solidFill>
                <a:latin typeface="Comic Sans MS" pitchFamily="66" charset="0"/>
              </a:rPr>
              <a:t>rumput</a:t>
            </a:r>
            <a:r>
              <a:rPr lang="en-US" sz="2400" b="1" dirty="0">
                <a:solidFill>
                  <a:srgbClr val="FF9933"/>
                </a:solidFill>
                <a:latin typeface="Comic Sans MS" pitchFamily="66" charset="0"/>
              </a:rPr>
              <a:t> </a:t>
            </a:r>
            <a:r>
              <a:rPr lang="en-US" sz="2400" b="1" dirty="0" err="1">
                <a:solidFill>
                  <a:srgbClr val="FF9933"/>
                </a:solidFill>
                <a:latin typeface="Comic Sans MS" pitchFamily="66" charset="0"/>
              </a:rPr>
              <a:t>laut</a:t>
            </a:r>
            <a:endParaRPr lang="en-US" sz="2400" b="1" dirty="0">
              <a:solidFill>
                <a:srgbClr val="FF9933"/>
              </a:solidFill>
              <a:latin typeface="Comic Sans MS" pitchFamily="66" charset="0"/>
            </a:endParaRPr>
          </a:p>
          <a:p>
            <a:pPr algn="just" eaLnBrk="1" hangingPunct="1">
              <a:spcBef>
                <a:spcPct val="20000"/>
              </a:spcBef>
              <a:buClr>
                <a:schemeClr val="hlink"/>
              </a:buClr>
              <a:buSzPct val="60000"/>
              <a:buFont typeface="Wingdings" pitchFamily="2" charset="2"/>
              <a:buBlip>
                <a:blip r:embed="rId3"/>
              </a:buBlip>
            </a:pPr>
            <a:r>
              <a:rPr lang="en-US" sz="2400" b="1" dirty="0" err="1">
                <a:solidFill>
                  <a:srgbClr val="FF9933"/>
                </a:solidFill>
                <a:latin typeface="Comic Sans MS" pitchFamily="66" charset="0"/>
              </a:rPr>
              <a:t>Masa</a:t>
            </a:r>
            <a:r>
              <a:rPr lang="en-US" sz="2400" b="1" dirty="0">
                <a:solidFill>
                  <a:srgbClr val="FF9933"/>
                </a:solidFill>
                <a:latin typeface="Comic Sans MS" pitchFamily="66" charset="0"/>
              </a:rPr>
              <a:t> </a:t>
            </a:r>
            <a:r>
              <a:rPr lang="en-US" sz="2400" b="1" dirty="0" err="1">
                <a:solidFill>
                  <a:srgbClr val="FF9933"/>
                </a:solidFill>
                <a:latin typeface="Comic Sans MS" pitchFamily="66" charset="0"/>
              </a:rPr>
              <a:t>panen</a:t>
            </a:r>
            <a:r>
              <a:rPr lang="en-US" sz="2400" b="1" dirty="0">
                <a:solidFill>
                  <a:srgbClr val="FF9933"/>
                </a:solidFill>
                <a:latin typeface="Comic Sans MS" pitchFamily="66" charset="0"/>
              </a:rPr>
              <a:t> </a:t>
            </a:r>
            <a:r>
              <a:rPr lang="en-US" sz="2400" b="1" dirty="0" err="1">
                <a:solidFill>
                  <a:srgbClr val="FF9933"/>
                </a:solidFill>
                <a:latin typeface="Comic Sans MS" pitchFamily="66" charset="0"/>
              </a:rPr>
              <a:t>rumput</a:t>
            </a:r>
            <a:r>
              <a:rPr lang="en-US" sz="2400" b="1" dirty="0">
                <a:solidFill>
                  <a:srgbClr val="FF9933"/>
                </a:solidFill>
                <a:latin typeface="Comic Sans MS" pitchFamily="66" charset="0"/>
              </a:rPr>
              <a:t> </a:t>
            </a:r>
            <a:r>
              <a:rPr lang="en-US" sz="2400" b="1" dirty="0" err="1">
                <a:solidFill>
                  <a:srgbClr val="FF9933"/>
                </a:solidFill>
                <a:latin typeface="Comic Sans MS" pitchFamily="66" charset="0"/>
              </a:rPr>
              <a:t>laut</a:t>
            </a:r>
            <a:r>
              <a:rPr lang="en-US" sz="2400" b="1" dirty="0">
                <a:solidFill>
                  <a:srgbClr val="FF9933"/>
                </a:solidFill>
                <a:latin typeface="Comic Sans MS" pitchFamily="66" charset="0"/>
              </a:rPr>
              <a:t> </a:t>
            </a:r>
            <a:r>
              <a:rPr lang="en-US" sz="2400" b="1" dirty="0" err="1">
                <a:solidFill>
                  <a:srgbClr val="FF9933"/>
                </a:solidFill>
                <a:latin typeface="Comic Sans MS" pitchFamily="66" charset="0"/>
              </a:rPr>
              <a:t>relatif</a:t>
            </a:r>
            <a:r>
              <a:rPr lang="en-US" sz="2400" b="1" dirty="0">
                <a:solidFill>
                  <a:srgbClr val="FF9933"/>
                </a:solidFill>
                <a:latin typeface="Comic Sans MS" pitchFamily="66" charset="0"/>
              </a:rPr>
              <a:t> </a:t>
            </a:r>
            <a:r>
              <a:rPr lang="en-US" sz="2400" b="1" dirty="0" err="1">
                <a:solidFill>
                  <a:srgbClr val="FF9933"/>
                </a:solidFill>
                <a:latin typeface="Comic Sans MS" pitchFamily="66" charset="0"/>
              </a:rPr>
              <a:t>singkat</a:t>
            </a:r>
            <a:r>
              <a:rPr lang="en-US" sz="2400" b="1" dirty="0">
                <a:solidFill>
                  <a:srgbClr val="FF9933"/>
                </a:solidFill>
                <a:latin typeface="Comic Sans MS" pitchFamily="66" charset="0"/>
              </a:rPr>
              <a:t> </a:t>
            </a:r>
            <a:r>
              <a:rPr lang="en-US" sz="2400" b="1" dirty="0" err="1">
                <a:solidFill>
                  <a:srgbClr val="FF9933"/>
                </a:solidFill>
                <a:latin typeface="Comic Sans MS" pitchFamily="66" charset="0"/>
              </a:rPr>
              <a:t>yaitu</a:t>
            </a:r>
            <a:r>
              <a:rPr lang="en-US" sz="2400" b="1" dirty="0">
                <a:solidFill>
                  <a:srgbClr val="FF9933"/>
                </a:solidFill>
                <a:latin typeface="Comic Sans MS" pitchFamily="66" charset="0"/>
              </a:rPr>
              <a:t> 45 </a:t>
            </a:r>
            <a:r>
              <a:rPr lang="en-US" sz="2400" b="1" dirty="0" err="1">
                <a:solidFill>
                  <a:srgbClr val="FF9933"/>
                </a:solidFill>
                <a:latin typeface="Comic Sans MS" pitchFamily="66" charset="0"/>
              </a:rPr>
              <a:t>hari</a:t>
            </a:r>
            <a:r>
              <a:rPr lang="en-US" sz="2400" b="1" dirty="0">
                <a:solidFill>
                  <a:srgbClr val="FF9933"/>
                </a:solidFill>
                <a:latin typeface="Comic Sans MS" pitchFamily="66" charset="0"/>
              </a:rPr>
              <a:t>, </a:t>
            </a:r>
            <a:r>
              <a:rPr lang="en-US" sz="2400" b="1" dirty="0" err="1">
                <a:solidFill>
                  <a:srgbClr val="FF9933"/>
                </a:solidFill>
                <a:latin typeface="Comic Sans MS" pitchFamily="66" charset="0"/>
              </a:rPr>
              <a:t>tanpa</a:t>
            </a:r>
            <a:r>
              <a:rPr lang="en-US" sz="2400" b="1" dirty="0">
                <a:solidFill>
                  <a:srgbClr val="FF9933"/>
                </a:solidFill>
                <a:latin typeface="Comic Sans MS" pitchFamily="66" charset="0"/>
              </a:rPr>
              <a:t> </a:t>
            </a:r>
            <a:r>
              <a:rPr lang="en-US" sz="2400" b="1" dirty="0" err="1">
                <a:solidFill>
                  <a:srgbClr val="FF9933"/>
                </a:solidFill>
                <a:latin typeface="Comic Sans MS" pitchFamily="66" charset="0"/>
              </a:rPr>
              <a:t>menggunakan</a:t>
            </a:r>
            <a:r>
              <a:rPr lang="en-US" sz="2400" b="1" dirty="0">
                <a:solidFill>
                  <a:srgbClr val="FF9933"/>
                </a:solidFill>
                <a:latin typeface="Comic Sans MS" pitchFamily="66" charset="0"/>
              </a:rPr>
              <a:t> </a:t>
            </a:r>
            <a:r>
              <a:rPr lang="en-US" sz="2400" b="1" dirty="0" err="1">
                <a:solidFill>
                  <a:srgbClr val="FF9933"/>
                </a:solidFill>
                <a:latin typeface="Comic Sans MS" pitchFamily="66" charset="0"/>
              </a:rPr>
              <a:t>pupuk</a:t>
            </a:r>
            <a:r>
              <a:rPr lang="en-US" sz="2400" b="1" dirty="0">
                <a:solidFill>
                  <a:srgbClr val="FF9933"/>
                </a:solidFill>
                <a:latin typeface="Comic Sans MS" pitchFamily="66" charset="0"/>
              </a:rPr>
              <a:t> </a:t>
            </a:r>
            <a:r>
              <a:rPr lang="en-US" sz="2400" b="1" dirty="0" err="1">
                <a:solidFill>
                  <a:srgbClr val="FF9933"/>
                </a:solidFill>
                <a:latin typeface="Comic Sans MS" pitchFamily="66" charset="0"/>
              </a:rPr>
              <a:t>dan</a:t>
            </a:r>
            <a:r>
              <a:rPr lang="en-US" sz="2400" b="1" dirty="0">
                <a:solidFill>
                  <a:srgbClr val="FF9933"/>
                </a:solidFill>
                <a:latin typeface="Comic Sans MS" pitchFamily="66" charset="0"/>
              </a:rPr>
              <a:t>  </a:t>
            </a:r>
            <a:r>
              <a:rPr lang="en-US" sz="2400" b="1" dirty="0" err="1">
                <a:solidFill>
                  <a:srgbClr val="FF9933"/>
                </a:solidFill>
                <a:latin typeface="Comic Sans MS" pitchFamily="66" charset="0"/>
              </a:rPr>
              <a:t>bibit</a:t>
            </a:r>
            <a:r>
              <a:rPr lang="en-US" sz="2400" b="1" dirty="0">
                <a:solidFill>
                  <a:srgbClr val="FF9933"/>
                </a:solidFill>
                <a:latin typeface="Comic Sans MS" pitchFamily="66" charset="0"/>
              </a:rPr>
              <a:t>, </a:t>
            </a:r>
            <a:r>
              <a:rPr lang="en-US" sz="2400" b="1" dirty="0" err="1">
                <a:solidFill>
                  <a:srgbClr val="FF9933"/>
                </a:solidFill>
                <a:latin typeface="Comic Sans MS" pitchFamily="66" charset="0"/>
              </a:rPr>
              <a:t>sehingga</a:t>
            </a:r>
            <a:r>
              <a:rPr lang="en-US" sz="2400" b="1" dirty="0">
                <a:solidFill>
                  <a:srgbClr val="FF9933"/>
                </a:solidFill>
                <a:latin typeface="Comic Sans MS" pitchFamily="66" charset="0"/>
              </a:rPr>
              <a:t> </a:t>
            </a:r>
            <a:r>
              <a:rPr lang="en-US" sz="2400" b="1" dirty="0" err="1">
                <a:solidFill>
                  <a:srgbClr val="FF9933"/>
                </a:solidFill>
                <a:latin typeface="Comic Sans MS" pitchFamily="66" charset="0"/>
              </a:rPr>
              <a:t>mempunyai</a:t>
            </a:r>
            <a:r>
              <a:rPr lang="en-US" sz="2400" b="1" dirty="0">
                <a:solidFill>
                  <a:srgbClr val="FF9933"/>
                </a:solidFill>
                <a:latin typeface="Comic Sans MS" pitchFamily="66" charset="0"/>
              </a:rPr>
              <a:t> </a:t>
            </a:r>
            <a:r>
              <a:rPr lang="en-US" sz="2400" b="1" dirty="0" err="1">
                <a:solidFill>
                  <a:srgbClr val="FF9933"/>
                </a:solidFill>
                <a:latin typeface="Comic Sans MS" pitchFamily="66" charset="0"/>
              </a:rPr>
              <a:t>nilai</a:t>
            </a:r>
            <a:r>
              <a:rPr lang="en-US" sz="2400" b="1" dirty="0">
                <a:solidFill>
                  <a:srgbClr val="FF9933"/>
                </a:solidFill>
                <a:latin typeface="Comic Sans MS" pitchFamily="66" charset="0"/>
              </a:rPr>
              <a:t> </a:t>
            </a:r>
            <a:r>
              <a:rPr lang="en-US" sz="2400" b="1" dirty="0" err="1">
                <a:solidFill>
                  <a:srgbClr val="FF9933"/>
                </a:solidFill>
                <a:latin typeface="Comic Sans MS" pitchFamily="66" charset="0"/>
              </a:rPr>
              <a:t>ekonomis</a:t>
            </a:r>
            <a:r>
              <a:rPr lang="en-US" sz="2400" b="1" dirty="0">
                <a:solidFill>
                  <a:srgbClr val="FF9933"/>
                </a:solidFill>
                <a:latin typeface="Comic Sans MS" pitchFamily="66" charset="0"/>
              </a:rPr>
              <a:t> yang </a:t>
            </a:r>
            <a:r>
              <a:rPr lang="en-US" sz="2400" b="1" dirty="0" err="1">
                <a:solidFill>
                  <a:srgbClr val="FF9933"/>
                </a:solidFill>
                <a:latin typeface="Comic Sans MS" pitchFamily="66" charset="0"/>
              </a:rPr>
              <a:t>tinggi</a:t>
            </a:r>
            <a:r>
              <a:rPr lang="en-US" sz="2400" b="1" dirty="0">
                <a:solidFill>
                  <a:srgbClr val="FF9933"/>
                </a:solidFill>
                <a:latin typeface="Comic Sans MS" pitchFamily="66" charset="0"/>
              </a:rPr>
              <a:t> </a:t>
            </a:r>
            <a:r>
              <a:rPr lang="en-US" sz="2400" b="1" dirty="0" err="1">
                <a:solidFill>
                  <a:srgbClr val="FF9933"/>
                </a:solidFill>
                <a:latin typeface="Comic Sans MS" pitchFamily="66" charset="0"/>
              </a:rPr>
              <a:t>tanpa</a:t>
            </a:r>
            <a:r>
              <a:rPr lang="en-US" sz="2400" b="1" dirty="0">
                <a:solidFill>
                  <a:srgbClr val="FF9933"/>
                </a:solidFill>
                <a:latin typeface="Comic Sans MS" pitchFamily="66" charset="0"/>
              </a:rPr>
              <a:t> </a:t>
            </a:r>
            <a:r>
              <a:rPr lang="en-US" sz="2400" b="1" dirty="0" err="1">
                <a:solidFill>
                  <a:srgbClr val="FF9933"/>
                </a:solidFill>
                <a:latin typeface="Comic Sans MS" pitchFamily="66" charset="0"/>
              </a:rPr>
              <a:t>merusak</a:t>
            </a:r>
            <a:r>
              <a:rPr lang="en-US" sz="2400" b="1" dirty="0">
                <a:solidFill>
                  <a:srgbClr val="FF9933"/>
                </a:solidFill>
                <a:latin typeface="Comic Sans MS" pitchFamily="66" charset="0"/>
              </a:rPr>
              <a:t> </a:t>
            </a:r>
            <a:r>
              <a:rPr lang="en-US" sz="2400" b="1" dirty="0" err="1">
                <a:solidFill>
                  <a:srgbClr val="FF9933"/>
                </a:solidFill>
                <a:latin typeface="Comic Sans MS" pitchFamily="66" charset="0"/>
              </a:rPr>
              <a:t>lingkungan</a:t>
            </a:r>
            <a:endParaRPr lang="en-US" sz="2400" b="1" dirty="0">
              <a:solidFill>
                <a:srgbClr val="FF9933"/>
              </a:solidFill>
              <a:latin typeface="Comic Sans MS" pitchFamily="66" charset="0"/>
            </a:endParaRPr>
          </a:p>
          <a:p>
            <a:pPr algn="just" eaLnBrk="1" hangingPunct="1">
              <a:spcBef>
                <a:spcPct val="20000"/>
              </a:spcBef>
              <a:buClr>
                <a:schemeClr val="hlink"/>
              </a:buClr>
              <a:buSzPct val="60000"/>
              <a:buFont typeface="Wingdings" pitchFamily="2" charset="2"/>
              <a:buBlip>
                <a:blip r:embed="rId3"/>
              </a:buBlip>
            </a:pPr>
            <a:r>
              <a:rPr lang="en-US" sz="2400" b="1" dirty="0" err="1">
                <a:solidFill>
                  <a:srgbClr val="FF9933"/>
                </a:solidFill>
                <a:latin typeface="Comic Sans MS" pitchFamily="66" charset="0"/>
              </a:rPr>
              <a:t>Rumput</a:t>
            </a:r>
            <a:r>
              <a:rPr lang="en-US" sz="2400" b="1" dirty="0">
                <a:solidFill>
                  <a:srgbClr val="FF9933"/>
                </a:solidFill>
                <a:latin typeface="Comic Sans MS" pitchFamily="66" charset="0"/>
              </a:rPr>
              <a:t> </a:t>
            </a:r>
            <a:r>
              <a:rPr lang="en-US" sz="2400" b="1" dirty="0" err="1">
                <a:solidFill>
                  <a:srgbClr val="FF9933"/>
                </a:solidFill>
                <a:latin typeface="Comic Sans MS" pitchFamily="66" charset="0"/>
              </a:rPr>
              <a:t>laut</a:t>
            </a:r>
            <a:r>
              <a:rPr lang="en-US" sz="2400" b="1" dirty="0">
                <a:solidFill>
                  <a:srgbClr val="FF9933"/>
                </a:solidFill>
                <a:latin typeface="Comic Sans MS" pitchFamily="66" charset="0"/>
              </a:rPr>
              <a:t> </a:t>
            </a:r>
            <a:r>
              <a:rPr lang="en-US" sz="2400" b="1" dirty="0" err="1">
                <a:solidFill>
                  <a:srgbClr val="FF9933"/>
                </a:solidFill>
                <a:latin typeface="Comic Sans MS" pitchFamily="66" charset="0"/>
              </a:rPr>
              <a:t>merupakan</a:t>
            </a:r>
            <a:r>
              <a:rPr lang="en-US" sz="2400" b="1" dirty="0">
                <a:solidFill>
                  <a:srgbClr val="FF9933"/>
                </a:solidFill>
                <a:latin typeface="Comic Sans MS" pitchFamily="66" charset="0"/>
              </a:rPr>
              <a:t> </a:t>
            </a:r>
            <a:r>
              <a:rPr lang="en-US" sz="2400" b="1" dirty="0" err="1">
                <a:solidFill>
                  <a:srgbClr val="FF9933"/>
                </a:solidFill>
                <a:latin typeface="Comic Sans MS" pitchFamily="66" charset="0"/>
              </a:rPr>
              <a:t>bahan</a:t>
            </a:r>
            <a:r>
              <a:rPr lang="en-US" sz="2400" b="1" dirty="0">
                <a:solidFill>
                  <a:srgbClr val="FF9933"/>
                </a:solidFill>
                <a:latin typeface="Comic Sans MS" pitchFamily="66" charset="0"/>
              </a:rPr>
              <a:t> </a:t>
            </a:r>
            <a:r>
              <a:rPr lang="en-US" sz="2400" b="1" dirty="0" err="1">
                <a:solidFill>
                  <a:srgbClr val="FF9933"/>
                </a:solidFill>
                <a:latin typeface="Comic Sans MS" pitchFamily="66" charset="0"/>
              </a:rPr>
              <a:t>dasar</a:t>
            </a:r>
            <a:r>
              <a:rPr lang="en-US" sz="2400" b="1" dirty="0">
                <a:solidFill>
                  <a:srgbClr val="FF9933"/>
                </a:solidFill>
                <a:latin typeface="Comic Sans MS" pitchFamily="66" charset="0"/>
              </a:rPr>
              <a:t> </a:t>
            </a:r>
            <a:r>
              <a:rPr lang="en-US" sz="2400" b="1" dirty="0" err="1">
                <a:solidFill>
                  <a:srgbClr val="FF9933"/>
                </a:solidFill>
                <a:latin typeface="Comic Sans MS" pitchFamily="66" charset="0"/>
              </a:rPr>
              <a:t>dari</a:t>
            </a:r>
            <a:r>
              <a:rPr lang="en-US" sz="2400" b="1" dirty="0">
                <a:solidFill>
                  <a:srgbClr val="FF9933"/>
                </a:solidFill>
                <a:latin typeface="Comic Sans MS" pitchFamily="66" charset="0"/>
              </a:rPr>
              <a:t> </a:t>
            </a:r>
            <a:r>
              <a:rPr lang="en-US" sz="2400" b="1" dirty="0" err="1">
                <a:solidFill>
                  <a:srgbClr val="FF9933"/>
                </a:solidFill>
                <a:latin typeface="Comic Sans MS" pitchFamily="66" charset="0"/>
              </a:rPr>
              <a:t>berbagai</a:t>
            </a:r>
            <a:r>
              <a:rPr lang="en-US" sz="2400" b="1" dirty="0">
                <a:solidFill>
                  <a:srgbClr val="FF9933"/>
                </a:solidFill>
                <a:latin typeface="Comic Sans MS" pitchFamily="66" charset="0"/>
              </a:rPr>
              <a:t> </a:t>
            </a:r>
            <a:r>
              <a:rPr lang="en-US" sz="2400" b="1" dirty="0" err="1">
                <a:solidFill>
                  <a:srgbClr val="FF9933"/>
                </a:solidFill>
                <a:latin typeface="Comic Sans MS" pitchFamily="66" charset="0"/>
              </a:rPr>
              <a:t>macam</a:t>
            </a:r>
            <a:r>
              <a:rPr lang="en-US" sz="2400" b="1" dirty="0">
                <a:solidFill>
                  <a:srgbClr val="FF9933"/>
                </a:solidFill>
                <a:latin typeface="Comic Sans MS" pitchFamily="66" charset="0"/>
              </a:rPr>
              <a:t> </a:t>
            </a:r>
            <a:r>
              <a:rPr lang="en-US" sz="2400" b="1" dirty="0" err="1">
                <a:solidFill>
                  <a:srgbClr val="FF9933"/>
                </a:solidFill>
                <a:latin typeface="Comic Sans MS" pitchFamily="66" charset="0"/>
              </a:rPr>
              <a:t>industri</a:t>
            </a:r>
            <a:r>
              <a:rPr lang="en-US" sz="2400" b="1" dirty="0">
                <a:solidFill>
                  <a:srgbClr val="FF9933"/>
                </a:solidFill>
                <a:latin typeface="Comic Sans MS" pitchFamily="66" charset="0"/>
              </a:rPr>
              <a:t> </a:t>
            </a:r>
            <a:r>
              <a:rPr lang="en-US" sz="2400" b="1" dirty="0" err="1">
                <a:solidFill>
                  <a:srgbClr val="FF9933"/>
                </a:solidFill>
                <a:latin typeface="Comic Sans MS" pitchFamily="66" charset="0"/>
              </a:rPr>
              <a:t>setelah</a:t>
            </a:r>
            <a:r>
              <a:rPr lang="en-US" sz="2400" b="1" dirty="0">
                <a:solidFill>
                  <a:srgbClr val="FF9933"/>
                </a:solidFill>
                <a:latin typeface="Comic Sans MS" pitchFamily="66" charset="0"/>
              </a:rPr>
              <a:t> </a:t>
            </a:r>
            <a:r>
              <a:rPr lang="en-US" sz="2400" b="1" dirty="0" err="1">
                <a:solidFill>
                  <a:srgbClr val="FF9933"/>
                </a:solidFill>
                <a:latin typeface="Comic Sans MS" pitchFamily="66" charset="0"/>
              </a:rPr>
              <a:t>diolah</a:t>
            </a:r>
            <a:r>
              <a:rPr lang="en-US" sz="2400" b="1" dirty="0">
                <a:solidFill>
                  <a:srgbClr val="FF9933"/>
                </a:solidFill>
                <a:latin typeface="Comic Sans MS" pitchFamily="66" charset="0"/>
              </a:rPr>
              <a:t> </a:t>
            </a:r>
            <a:r>
              <a:rPr lang="en-US" sz="2400" b="1" dirty="0" err="1">
                <a:solidFill>
                  <a:srgbClr val="FF9933"/>
                </a:solidFill>
                <a:latin typeface="Comic Sans MS" pitchFamily="66" charset="0"/>
              </a:rPr>
              <a:t>menjadi</a:t>
            </a:r>
            <a:r>
              <a:rPr lang="en-US" sz="2400" b="1" dirty="0">
                <a:solidFill>
                  <a:srgbClr val="FF9933"/>
                </a:solidFill>
                <a:latin typeface="Comic Sans MS" pitchFamily="66" charset="0"/>
              </a:rPr>
              <a:t> </a:t>
            </a:r>
            <a:r>
              <a:rPr lang="en-US" sz="2400" b="1" dirty="0" err="1">
                <a:solidFill>
                  <a:srgbClr val="FF9933"/>
                </a:solidFill>
                <a:latin typeface="Comic Sans MS" pitchFamily="66" charset="0"/>
              </a:rPr>
              <a:t>karagenan</a:t>
            </a:r>
            <a:r>
              <a:rPr lang="en-US" sz="2400" b="1" dirty="0">
                <a:solidFill>
                  <a:srgbClr val="FF9933"/>
                </a:solidFill>
                <a:latin typeface="Comic Sans MS" pitchFamily="66" charset="0"/>
              </a:rPr>
              <a:t>, </a:t>
            </a:r>
            <a:r>
              <a:rPr lang="en-US" sz="2400" b="1" dirty="0" err="1">
                <a:solidFill>
                  <a:srgbClr val="FF9933"/>
                </a:solidFill>
                <a:latin typeface="Comic Sans MS" pitchFamily="66" charset="0"/>
              </a:rPr>
              <a:t>alginat</a:t>
            </a:r>
            <a:r>
              <a:rPr lang="en-US" sz="2400" b="1" dirty="0">
                <a:solidFill>
                  <a:srgbClr val="FF9933"/>
                </a:solidFill>
                <a:latin typeface="Comic Sans MS" pitchFamily="66" charset="0"/>
              </a:rPr>
              <a:t> </a:t>
            </a:r>
            <a:r>
              <a:rPr lang="en-US" sz="2400" b="1" dirty="0" err="1">
                <a:solidFill>
                  <a:srgbClr val="FF9933"/>
                </a:solidFill>
                <a:latin typeface="Comic Sans MS" pitchFamily="66" charset="0"/>
              </a:rPr>
              <a:t>dan</a:t>
            </a:r>
            <a:r>
              <a:rPr lang="en-US" sz="2400" b="1" dirty="0">
                <a:solidFill>
                  <a:srgbClr val="FF9933"/>
                </a:solidFill>
                <a:latin typeface="Comic Sans MS" pitchFamily="66" charset="0"/>
              </a:rPr>
              <a:t> agar</a:t>
            </a:r>
          </a:p>
          <a:p>
            <a:pPr algn="just" eaLnBrk="1" hangingPunct="1">
              <a:spcBef>
                <a:spcPct val="20000"/>
              </a:spcBef>
              <a:buClr>
                <a:schemeClr val="hlink"/>
              </a:buClr>
              <a:buSzPct val="60000"/>
              <a:buFont typeface="Wingdings" pitchFamily="2" charset="2"/>
              <a:buBlip>
                <a:blip r:embed="rId3"/>
              </a:buBlip>
            </a:pPr>
            <a:r>
              <a:rPr lang="en-US" sz="2400" b="1" dirty="0" err="1">
                <a:solidFill>
                  <a:srgbClr val="FF9933"/>
                </a:solidFill>
                <a:latin typeface="Comic Sans MS" pitchFamily="66" charset="0"/>
              </a:rPr>
              <a:t>Besarnya</a:t>
            </a:r>
            <a:r>
              <a:rPr lang="en-US" sz="2400" b="1" dirty="0">
                <a:solidFill>
                  <a:srgbClr val="FF9933"/>
                </a:solidFill>
                <a:latin typeface="Comic Sans MS" pitchFamily="66" charset="0"/>
              </a:rPr>
              <a:t> </a:t>
            </a:r>
            <a:r>
              <a:rPr lang="en-US" sz="2400" b="1" dirty="0" err="1">
                <a:solidFill>
                  <a:srgbClr val="FF9933"/>
                </a:solidFill>
                <a:latin typeface="Comic Sans MS" pitchFamily="66" charset="0"/>
              </a:rPr>
              <a:t>nilai</a:t>
            </a:r>
            <a:r>
              <a:rPr lang="en-US" sz="2400" b="1" dirty="0">
                <a:solidFill>
                  <a:srgbClr val="FF9933"/>
                </a:solidFill>
                <a:latin typeface="Comic Sans MS" pitchFamily="66" charset="0"/>
              </a:rPr>
              <a:t> </a:t>
            </a:r>
            <a:r>
              <a:rPr lang="en-US" sz="2400" b="1" dirty="0" err="1">
                <a:solidFill>
                  <a:srgbClr val="FF9933"/>
                </a:solidFill>
                <a:latin typeface="Comic Sans MS" pitchFamily="66" charset="0"/>
              </a:rPr>
              <a:t>tambah</a:t>
            </a:r>
            <a:r>
              <a:rPr lang="en-US" sz="2400" b="1" dirty="0">
                <a:solidFill>
                  <a:srgbClr val="FF9933"/>
                </a:solidFill>
                <a:latin typeface="Comic Sans MS" pitchFamily="66" charset="0"/>
              </a:rPr>
              <a:t> </a:t>
            </a:r>
            <a:r>
              <a:rPr lang="en-US" sz="2400" b="1" dirty="0" err="1">
                <a:solidFill>
                  <a:srgbClr val="FF9933"/>
                </a:solidFill>
                <a:latin typeface="Comic Sans MS" pitchFamily="66" charset="0"/>
              </a:rPr>
              <a:t>pengolahan</a:t>
            </a:r>
            <a:r>
              <a:rPr lang="en-US" sz="2400" b="1" dirty="0">
                <a:solidFill>
                  <a:srgbClr val="FF9933"/>
                </a:solidFill>
                <a:latin typeface="Comic Sans MS" pitchFamily="66" charset="0"/>
              </a:rPr>
              <a:t> </a:t>
            </a:r>
            <a:r>
              <a:rPr lang="en-US" sz="2400" b="1" dirty="0" err="1">
                <a:solidFill>
                  <a:srgbClr val="FF9933"/>
                </a:solidFill>
                <a:latin typeface="Comic Sans MS" pitchFamily="66" charset="0"/>
              </a:rPr>
              <a:t>rumput</a:t>
            </a:r>
            <a:r>
              <a:rPr lang="en-US" sz="2400" b="1" dirty="0">
                <a:solidFill>
                  <a:srgbClr val="FF9933"/>
                </a:solidFill>
                <a:latin typeface="Comic Sans MS" pitchFamily="66" charset="0"/>
              </a:rPr>
              <a:t> </a:t>
            </a:r>
            <a:r>
              <a:rPr lang="en-US" sz="2400" b="1" dirty="0" err="1">
                <a:solidFill>
                  <a:srgbClr val="FF9933"/>
                </a:solidFill>
                <a:latin typeface="Comic Sans MS" pitchFamily="66" charset="0"/>
              </a:rPr>
              <a:t>laut</a:t>
            </a:r>
            <a:r>
              <a:rPr lang="en-US" sz="2400" b="1" dirty="0">
                <a:solidFill>
                  <a:srgbClr val="FF9933"/>
                </a:solidFill>
                <a:latin typeface="Comic Sans MS" pitchFamily="66" charset="0"/>
              </a:rPr>
              <a:t> </a:t>
            </a:r>
            <a:r>
              <a:rPr lang="en-US" sz="2400" b="1" dirty="0" err="1">
                <a:solidFill>
                  <a:srgbClr val="FF9933"/>
                </a:solidFill>
                <a:latin typeface="Comic Sans MS" pitchFamily="66" charset="0"/>
              </a:rPr>
              <a:t>sesuai</a:t>
            </a:r>
            <a:r>
              <a:rPr lang="en-US" sz="2400" b="1" dirty="0">
                <a:solidFill>
                  <a:srgbClr val="FF9933"/>
                </a:solidFill>
                <a:latin typeface="Comic Sans MS" pitchFamily="66" charset="0"/>
              </a:rPr>
              <a:t> </a:t>
            </a:r>
            <a:r>
              <a:rPr lang="en-US" sz="2400" b="1" dirty="0" err="1">
                <a:solidFill>
                  <a:srgbClr val="FF9933"/>
                </a:solidFill>
                <a:latin typeface="Comic Sans MS" pitchFamily="66" charset="0"/>
              </a:rPr>
              <a:t>dengan</a:t>
            </a:r>
            <a:r>
              <a:rPr lang="en-US" sz="2400" b="1" dirty="0">
                <a:solidFill>
                  <a:srgbClr val="FF9933"/>
                </a:solidFill>
                <a:latin typeface="Comic Sans MS" pitchFamily="66" charset="0"/>
              </a:rPr>
              <a:t> </a:t>
            </a:r>
            <a:r>
              <a:rPr lang="en-US" sz="2400" b="1" dirty="0" err="1">
                <a:solidFill>
                  <a:srgbClr val="FF9933"/>
                </a:solidFill>
                <a:latin typeface="Comic Sans MS" pitchFamily="66" charset="0"/>
              </a:rPr>
              <a:t>tingkat</a:t>
            </a:r>
            <a:r>
              <a:rPr lang="en-US" sz="2400" b="1" dirty="0">
                <a:solidFill>
                  <a:srgbClr val="FF9933"/>
                </a:solidFill>
                <a:latin typeface="Comic Sans MS" pitchFamily="66" charset="0"/>
              </a:rPr>
              <a:t> </a:t>
            </a:r>
            <a:r>
              <a:rPr lang="en-US" sz="2400" b="1" dirty="0" err="1">
                <a:solidFill>
                  <a:srgbClr val="FF9933"/>
                </a:solidFill>
                <a:latin typeface="Comic Sans MS" pitchFamily="66" charset="0"/>
              </a:rPr>
              <a:t>teknologi</a:t>
            </a:r>
            <a:r>
              <a:rPr lang="en-US" sz="2400" b="1" dirty="0">
                <a:solidFill>
                  <a:srgbClr val="FF9933"/>
                </a:solidFill>
                <a:latin typeface="Comic Sans MS" pitchFamily="66" charset="0"/>
              </a:rPr>
              <a:t> yang </a:t>
            </a:r>
            <a:r>
              <a:rPr lang="en-US" sz="2400" b="1" dirty="0" err="1">
                <a:solidFill>
                  <a:srgbClr val="FF9933"/>
                </a:solidFill>
                <a:latin typeface="Comic Sans MS" pitchFamily="66" charset="0"/>
              </a:rPr>
              <a:t>diterapkan</a:t>
            </a:r>
            <a:endParaRPr lang="en-US" sz="2400" b="1" dirty="0">
              <a:solidFill>
                <a:srgbClr val="FF9933"/>
              </a:solidFill>
              <a:latin typeface="Comic Sans MS" pitchFamily="66" charset="0"/>
            </a:endParaRPr>
          </a:p>
          <a:p>
            <a:pPr algn="just" eaLnBrk="1" hangingPunct="1">
              <a:spcBef>
                <a:spcPct val="20000"/>
              </a:spcBef>
              <a:buClr>
                <a:schemeClr val="hlink"/>
              </a:buClr>
              <a:buSzPct val="60000"/>
              <a:buFont typeface="Wingdings" pitchFamily="2" charset="2"/>
              <a:buBlip>
                <a:blip r:embed="rId3"/>
              </a:buBlip>
            </a:pPr>
            <a:r>
              <a:rPr lang="en-US" sz="2400" b="1" dirty="0" err="1">
                <a:solidFill>
                  <a:srgbClr val="FF9933"/>
                </a:solidFill>
                <a:latin typeface="Comic Sans MS" pitchFamily="66" charset="0"/>
              </a:rPr>
              <a:t>Hasil</a:t>
            </a:r>
            <a:r>
              <a:rPr lang="en-US" sz="2400" b="1" dirty="0">
                <a:solidFill>
                  <a:srgbClr val="FF9933"/>
                </a:solidFill>
                <a:latin typeface="Comic Sans MS" pitchFamily="66" charset="0"/>
              </a:rPr>
              <a:t> </a:t>
            </a:r>
            <a:r>
              <a:rPr lang="en-US" sz="2400" b="1" dirty="0" err="1">
                <a:solidFill>
                  <a:srgbClr val="FF9933"/>
                </a:solidFill>
                <a:latin typeface="Comic Sans MS" pitchFamily="66" charset="0"/>
              </a:rPr>
              <a:t>riset</a:t>
            </a:r>
            <a:r>
              <a:rPr lang="en-US" sz="2400" b="1" dirty="0">
                <a:solidFill>
                  <a:srgbClr val="FF9933"/>
                </a:solidFill>
                <a:latin typeface="Comic Sans MS" pitchFamily="66" charset="0"/>
              </a:rPr>
              <a:t> yang </a:t>
            </a:r>
            <a:r>
              <a:rPr lang="en-US" sz="2400" b="1" dirty="0" err="1">
                <a:solidFill>
                  <a:srgbClr val="FF9933"/>
                </a:solidFill>
                <a:latin typeface="Comic Sans MS" pitchFamily="66" charset="0"/>
              </a:rPr>
              <a:t>mencapai</a:t>
            </a:r>
            <a:r>
              <a:rPr lang="en-US" sz="2400" b="1" dirty="0">
                <a:solidFill>
                  <a:srgbClr val="FF9933"/>
                </a:solidFill>
                <a:latin typeface="Comic Sans MS" pitchFamily="66" charset="0"/>
              </a:rPr>
              <a:t> </a:t>
            </a:r>
            <a:r>
              <a:rPr lang="en-US" sz="2400" b="1" dirty="0" err="1">
                <a:solidFill>
                  <a:srgbClr val="FF9933"/>
                </a:solidFill>
                <a:latin typeface="Comic Sans MS" pitchFamily="66" charset="0"/>
              </a:rPr>
              <a:t>tingkatan</a:t>
            </a:r>
            <a:r>
              <a:rPr lang="en-US" sz="2400" b="1" dirty="0">
                <a:solidFill>
                  <a:srgbClr val="FF9933"/>
                </a:solidFill>
                <a:latin typeface="Comic Sans MS" pitchFamily="66" charset="0"/>
              </a:rPr>
              <a:t> </a:t>
            </a:r>
            <a:r>
              <a:rPr lang="en-US" sz="2400" b="1" dirty="0" err="1">
                <a:solidFill>
                  <a:srgbClr val="FF9933"/>
                </a:solidFill>
                <a:latin typeface="Comic Sans MS" pitchFamily="66" charset="0"/>
              </a:rPr>
              <a:t>komersial</a:t>
            </a:r>
            <a:endParaRPr lang="en-GB" sz="2400" b="1" dirty="0">
              <a:solidFill>
                <a:srgbClr val="FF9933"/>
              </a:solidFill>
              <a:latin typeface="Comic Sans MS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0999926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500"/>
                                        <p:tgtEl>
                                          <p:spTgt spid="614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1452" grpId="0" autoUpdateAnimBg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Rectangle 2"/>
          <p:cNvSpPr>
            <a:spLocks noGrp="1" noChangeArrowheads="1"/>
          </p:cNvSpPr>
          <p:nvPr>
            <p:ph type="title"/>
          </p:nvPr>
        </p:nvSpPr>
        <p:spPr>
          <a:xfrm>
            <a:off x="468313" y="115888"/>
            <a:ext cx="8229600" cy="1139825"/>
          </a:xfrm>
        </p:spPr>
        <p:txBody>
          <a:bodyPr>
            <a:normAutofit fontScale="90000"/>
          </a:bodyPr>
          <a:lstStyle/>
          <a:p>
            <a:r>
              <a:rPr lang="en-US" sz="4000"/>
              <a:t>Makroalga dan Mikroalga yang Aman untuk Dikonsumsi</a:t>
            </a:r>
          </a:p>
        </p:txBody>
      </p:sp>
      <p:sp>
        <p:nvSpPr>
          <p:cNvPr id="26627" name="Rectangle 3"/>
          <p:cNvSpPr>
            <a:spLocks noGrp="1" noChangeArrowheads="1"/>
          </p:cNvSpPr>
          <p:nvPr>
            <p:ph idx="1"/>
          </p:nvPr>
        </p:nvSpPr>
        <p:spPr>
          <a:xfrm>
            <a:off x="468313" y="1700213"/>
            <a:ext cx="8229600" cy="4530725"/>
          </a:xfrm>
        </p:spPr>
        <p:txBody>
          <a:bodyPr/>
          <a:lstStyle/>
          <a:p>
            <a:pPr>
              <a:buFont typeface="Wingdings" pitchFamily="2" charset="2"/>
              <a:buNone/>
            </a:pPr>
            <a:r>
              <a:rPr lang="en-US"/>
              <a:t>	 </a:t>
            </a:r>
          </a:p>
          <a:p>
            <a:pPr>
              <a:buFont typeface="Wingdings" pitchFamily="2" charset="2"/>
              <a:buNone/>
            </a:pPr>
            <a:endParaRPr lang="en-US"/>
          </a:p>
        </p:txBody>
      </p:sp>
      <p:pic>
        <p:nvPicPr>
          <p:cNvPr id="26629" name="Picture 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95288" y="1557338"/>
            <a:ext cx="8424862" cy="49672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1287929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6668" name="Group 44"/>
          <p:cNvGraphicFramePr>
            <a:graphicFrameLocks noGrp="1"/>
          </p:cNvGraphicFramePr>
          <p:nvPr/>
        </p:nvGraphicFramePr>
        <p:xfrm>
          <a:off x="1295400" y="1524000"/>
          <a:ext cx="6705600" cy="4530725"/>
        </p:xfrm>
        <a:graphic>
          <a:graphicData uri="http://schemas.openxmlformats.org/drawingml/2006/table">
            <a:tbl>
              <a:tblPr/>
              <a:tblGrid>
                <a:gridCol w="2133600"/>
                <a:gridCol w="2590800"/>
                <a:gridCol w="1981200"/>
              </a:tblGrid>
              <a:tr h="1314634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400" b="1" i="1" u="none" strike="noStrike" cap="none" normalizeH="0" baseline="0" smtClean="0">
                          <a:ln>
                            <a:noFill/>
                          </a:ln>
                          <a:solidFill>
                            <a:srgbClr val="AE2D0A"/>
                          </a:solidFill>
                          <a:effectLst/>
                          <a:latin typeface="Arial" charset="0"/>
                          <a:cs typeface="Arial" charset="0"/>
                        </a:rPr>
                        <a:t>Gracillaria</a:t>
                      </a:r>
                      <a:endParaRPr kumimoji="0" lang="en-US" sz="2400" b="1" i="1" u="none" strike="noStrike" cap="none" normalizeH="0" baseline="0" smtClean="0">
                        <a:ln>
                          <a:noFill/>
                        </a:ln>
                        <a:solidFill>
                          <a:srgbClr val="AE2D0A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26" marB="45726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blipFill dpi="0" rotWithShape="1">
                      <a:blip r:embed="rId3"/>
                      <a:srcRect/>
                      <a:tile tx="0" ty="0" sx="100000" sy="100000" flip="none" algn="tl"/>
                    </a:blip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endParaRPr kumimoji="0" lang="en-US" sz="2800" b="1" i="0" u="none" strike="noStrike" cap="none" normalizeH="0" baseline="0" smtClean="0">
                        <a:ln>
                          <a:noFill/>
                        </a:ln>
                        <a:solidFill>
                          <a:srgbClr val="AE2D0A"/>
                        </a:solidFill>
                        <a:effectLst/>
                        <a:latin typeface="Arial" charset="0"/>
                      </a:endParaRPr>
                    </a:p>
                  </a:txBody>
                  <a:tcPr marT="45726" marB="45726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blipFill dpi="0" rotWithShape="1">
                      <a:blip r:embed="rId3"/>
                      <a:srcRect/>
                      <a:tile tx="0" ty="0" sx="100000" sy="100000" flip="none" algn="tl"/>
                    </a:blip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AE2D0A"/>
                          </a:solidFill>
                          <a:effectLst/>
                          <a:latin typeface="Arial" charset="0"/>
                        </a:rPr>
                        <a:t>Agarofit</a:t>
                      </a:r>
                    </a:p>
                  </a:txBody>
                  <a:tcPr marT="45726" marB="4572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blipFill dpi="0" rotWithShape="1">
                      <a:blip r:embed="rId3"/>
                      <a:srcRect/>
                      <a:tile tx="0" ty="0" sx="100000" sy="100000" flip="none" algn="tl"/>
                    </a:blipFill>
                  </a:tcPr>
                </a:tc>
              </a:tr>
              <a:tr h="1371792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400" b="1" i="1" u="none" strike="noStrike" cap="none" normalizeH="0" baseline="0" smtClean="0">
                          <a:ln>
                            <a:noFill/>
                          </a:ln>
                          <a:solidFill>
                            <a:srgbClr val="AE2D0A"/>
                          </a:solidFill>
                          <a:effectLst/>
                          <a:latin typeface="Arial" charset="0"/>
                          <a:cs typeface="Arial" charset="0"/>
                        </a:rPr>
                        <a:t>Eucheuma</a:t>
                      </a:r>
                      <a:endParaRPr kumimoji="0" lang="en-US" sz="2400" b="1" i="1" u="none" strike="noStrike" cap="none" normalizeH="0" baseline="0" smtClean="0">
                        <a:ln>
                          <a:noFill/>
                        </a:ln>
                        <a:solidFill>
                          <a:srgbClr val="AE2D0A"/>
                        </a:solidFill>
                        <a:effectLst/>
                        <a:latin typeface="Arial" charset="0"/>
                      </a:endParaRPr>
                    </a:p>
                  </a:txBody>
                  <a:tcPr marT="45726" marB="45726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blipFill dpi="0" rotWithShape="1">
                      <a:blip r:embed="rId3"/>
                      <a:srcRect/>
                      <a:tile tx="0" ty="0" sx="100000" sy="100000" flip="none" algn="tl"/>
                    </a:blip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GB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AE2D0A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/>
                      </a:r>
                      <a:br>
                        <a:rPr kumimoji="0" lang="en-GB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AE2D0A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</a:br>
                      <a:endParaRPr kumimoji="0" lang="en-GB" sz="2000" b="1" i="0" u="none" strike="noStrike" cap="none" normalizeH="0" baseline="0" smtClean="0">
                        <a:ln>
                          <a:noFill/>
                        </a:ln>
                        <a:solidFill>
                          <a:srgbClr val="AE2D0A"/>
                        </a:solidFill>
                        <a:effectLst/>
                        <a:latin typeface="Arial" charset="0"/>
                      </a:endParaRPr>
                    </a:p>
                  </a:txBody>
                  <a:tcPr marT="45726" marB="45726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blipFill dpi="0" rotWithShape="1">
                      <a:blip r:embed="rId3"/>
                      <a:srcRect/>
                      <a:tile tx="0" ty="0" sx="100000" sy="100000" flip="none" algn="tl"/>
                    </a:blip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GB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AE2D0A"/>
                          </a:solidFill>
                          <a:effectLst/>
                          <a:latin typeface="Arial" charset="0"/>
                        </a:rPr>
                        <a:t>Karaginofit</a:t>
                      </a:r>
                    </a:p>
                  </a:txBody>
                  <a:tcPr marT="45726" marB="4572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blipFill dpi="0" rotWithShape="1">
                      <a:blip r:embed="rId3"/>
                      <a:srcRect/>
                      <a:tile tx="0" ty="0" sx="100000" sy="100000" flip="none" algn="tl"/>
                    </a:blipFill>
                  </a:tcPr>
                </a:tc>
              </a:tr>
              <a:tr h="144800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400" b="1" i="1" u="none" strike="noStrike" cap="none" normalizeH="0" baseline="0" smtClean="0">
                          <a:ln>
                            <a:noFill/>
                          </a:ln>
                          <a:solidFill>
                            <a:srgbClr val="AE2D0A"/>
                          </a:solidFill>
                          <a:effectLst/>
                          <a:latin typeface="Arial" charset="0"/>
                          <a:cs typeface="Arial" charset="0"/>
                        </a:rPr>
                        <a:t>Sargassum</a:t>
                      </a:r>
                      <a:endParaRPr kumimoji="0" lang="en-US" sz="2400" b="1" i="1" u="none" strike="noStrike" cap="none" normalizeH="0" baseline="0" smtClean="0">
                        <a:ln>
                          <a:noFill/>
                        </a:ln>
                        <a:solidFill>
                          <a:srgbClr val="AE2D0A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26" marB="45726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blipFill dpi="0" rotWithShape="1">
                      <a:blip r:embed="rId3"/>
                      <a:srcRect/>
                      <a:tile tx="0" ty="0" sx="100000" sy="100000" flip="none" algn="tl"/>
                    </a:blip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endParaRPr kumimoji="0" lang="en-US" sz="2800" b="1" i="0" u="none" strike="noStrike" cap="none" normalizeH="0" baseline="0" smtClean="0">
                        <a:ln>
                          <a:noFill/>
                        </a:ln>
                        <a:solidFill>
                          <a:srgbClr val="AE2D0A"/>
                        </a:solidFill>
                        <a:effectLst/>
                        <a:latin typeface="Arial" charset="0"/>
                      </a:endParaRPr>
                    </a:p>
                  </a:txBody>
                  <a:tcPr marT="45726" marB="45726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blipFill dpi="0" rotWithShape="1">
                      <a:blip r:embed="rId3"/>
                      <a:srcRect/>
                      <a:tile tx="0" ty="0" sx="100000" sy="100000" flip="none" algn="tl"/>
                    </a:blip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AE2D0A"/>
                          </a:solidFill>
                          <a:effectLst/>
                          <a:latin typeface="Arial" charset="0"/>
                        </a:rPr>
                        <a:t>Alginofit</a:t>
                      </a:r>
                    </a:p>
                  </a:txBody>
                  <a:tcPr marT="45726" marB="4572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blipFill dpi="0" rotWithShape="1">
                      <a:blip r:embed="rId3"/>
                      <a:srcRect/>
                      <a:tile tx="0" ty="0" sx="100000" sy="100000" flip="none" algn="tl"/>
                    </a:blipFill>
                  </a:tcPr>
                </a:tc>
              </a:tr>
              <a:tr h="396296">
                <a:tc gridSpan="3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endParaRPr kumimoji="0" lang="en-US" sz="2000" b="1" i="0" u="none" strike="noStrike" cap="none" normalizeH="0" baseline="0" smtClean="0">
                        <a:ln>
                          <a:noFill/>
                        </a:ln>
                        <a:solidFill>
                          <a:srgbClr val="AE2D0A"/>
                        </a:solidFill>
                        <a:effectLst/>
                        <a:latin typeface="Arial" charset="0"/>
                      </a:endParaRPr>
                    </a:p>
                  </a:txBody>
                  <a:tcPr marT="45726" marB="45726" anchor="ctr" horzOverflow="overflow">
                    <a:lnL cap="flat">
                      <a:noFill/>
                    </a:lnL>
                    <a:lnR cap="flat"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blipFill dpi="0" rotWithShape="1">
                      <a:blip r:embed="rId3"/>
                      <a:srcRect/>
                      <a:tile tx="0" ty="0" sx="100000" sy="100000" flip="none" algn="tl"/>
                    </a:blipFill>
                  </a:tcPr>
                </a:tc>
                <a:tc hMerge="1">
                  <a:txBody>
                    <a:bodyPr/>
                    <a:lstStyle/>
                    <a:p>
                      <a:endParaRPr lang="id-ID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id-ID"/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26648" name="Picture 2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446463" y="1538288"/>
            <a:ext cx="2606675" cy="1317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66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6649" name="Picture 25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433763" y="2867025"/>
            <a:ext cx="2625725" cy="133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66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6650" name="Picture 26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433763" y="4238625"/>
            <a:ext cx="2611437" cy="1412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66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6654" name="Text Box 30" descr="Water droplets"/>
          <p:cNvSpPr txBox="1">
            <a:spLocks noChangeArrowheads="1"/>
          </p:cNvSpPr>
          <p:nvPr/>
        </p:nvSpPr>
        <p:spPr bwMode="auto">
          <a:xfrm>
            <a:off x="1066800" y="457200"/>
            <a:ext cx="7162800" cy="822325"/>
          </a:xfrm>
          <a:prstGeom prst="rect">
            <a:avLst/>
          </a:prstGeom>
          <a:blipFill dpi="0" rotWithShape="0">
            <a:blip r:embed="rId3"/>
            <a:srcRect/>
            <a:tile tx="0" ty="0" sx="100000" sy="100000" flip="none" algn="tl"/>
          </a:blipFill>
          <a:ln>
            <a:noFill/>
          </a:ln>
          <a:effectLst/>
          <a:extLs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/>
            <a:r>
              <a:rPr lang="en-GB" sz="2400" b="1" dirty="0" err="1">
                <a:solidFill>
                  <a:srgbClr val="AE2D0A"/>
                </a:solidFill>
              </a:rPr>
              <a:t>Jenis</a:t>
            </a:r>
            <a:r>
              <a:rPr lang="en-GB" sz="2400" b="1" dirty="0">
                <a:solidFill>
                  <a:srgbClr val="AE2D0A"/>
                </a:solidFill>
              </a:rPr>
              <a:t> </a:t>
            </a:r>
            <a:r>
              <a:rPr lang="en-GB" sz="2400" b="1" dirty="0" err="1">
                <a:solidFill>
                  <a:srgbClr val="AE2D0A"/>
                </a:solidFill>
              </a:rPr>
              <a:t>Rumput</a:t>
            </a:r>
            <a:r>
              <a:rPr lang="en-GB" sz="2400" b="1" dirty="0">
                <a:solidFill>
                  <a:srgbClr val="AE2D0A"/>
                </a:solidFill>
              </a:rPr>
              <a:t> </a:t>
            </a:r>
            <a:r>
              <a:rPr lang="en-GB" sz="2400" b="1" dirty="0" err="1">
                <a:solidFill>
                  <a:srgbClr val="AE2D0A"/>
                </a:solidFill>
              </a:rPr>
              <a:t>Laut</a:t>
            </a:r>
            <a:r>
              <a:rPr lang="en-GB" sz="2400" b="1" dirty="0">
                <a:solidFill>
                  <a:srgbClr val="AE2D0A"/>
                </a:solidFill>
              </a:rPr>
              <a:t> </a:t>
            </a:r>
            <a:r>
              <a:rPr lang="en-GB" sz="2400" b="1" dirty="0" err="1">
                <a:solidFill>
                  <a:srgbClr val="AE2D0A"/>
                </a:solidFill>
              </a:rPr>
              <a:t>Bernilai</a:t>
            </a:r>
            <a:r>
              <a:rPr lang="en-GB" sz="2400" b="1" dirty="0">
                <a:solidFill>
                  <a:srgbClr val="AE2D0A"/>
                </a:solidFill>
              </a:rPr>
              <a:t> </a:t>
            </a:r>
            <a:r>
              <a:rPr lang="en-GB" sz="2400" b="1" dirty="0" err="1">
                <a:solidFill>
                  <a:srgbClr val="AE2D0A"/>
                </a:solidFill>
              </a:rPr>
              <a:t>Ekonomis</a:t>
            </a:r>
            <a:r>
              <a:rPr lang="en-GB" sz="2400" b="1" dirty="0">
                <a:solidFill>
                  <a:srgbClr val="AE2D0A"/>
                </a:solidFill>
              </a:rPr>
              <a:t> </a:t>
            </a:r>
            <a:r>
              <a:rPr lang="en-GB" sz="2400" b="1" dirty="0" err="1">
                <a:solidFill>
                  <a:srgbClr val="AE2D0A"/>
                </a:solidFill>
              </a:rPr>
              <a:t>Penting</a:t>
            </a:r>
            <a:r>
              <a:rPr lang="en-GB" sz="2400" b="1" dirty="0">
                <a:solidFill>
                  <a:srgbClr val="AE2D0A"/>
                </a:solidFill>
              </a:rPr>
              <a:t> </a:t>
            </a:r>
          </a:p>
          <a:p>
            <a:pPr algn="ctr" eaLnBrk="1" hangingPunct="1"/>
            <a:r>
              <a:rPr lang="en-GB" sz="2400" b="1" dirty="0">
                <a:solidFill>
                  <a:srgbClr val="AE2D0A"/>
                </a:solidFill>
              </a:rPr>
              <a:t>di Indonesia </a:t>
            </a:r>
            <a:r>
              <a:rPr lang="en-GB" sz="2400" b="1" dirty="0" err="1">
                <a:solidFill>
                  <a:srgbClr val="AE2D0A"/>
                </a:solidFill>
              </a:rPr>
              <a:t>dan</a:t>
            </a:r>
            <a:r>
              <a:rPr lang="en-GB" sz="2400" b="1" dirty="0">
                <a:solidFill>
                  <a:srgbClr val="AE2D0A"/>
                </a:solidFill>
              </a:rPr>
              <a:t> </a:t>
            </a:r>
            <a:r>
              <a:rPr lang="en-GB" sz="2400" b="1" dirty="0" err="1">
                <a:solidFill>
                  <a:srgbClr val="AE2D0A"/>
                </a:solidFill>
              </a:rPr>
              <a:t>Peluang</a:t>
            </a:r>
            <a:r>
              <a:rPr lang="en-GB" sz="2400" b="1" dirty="0">
                <a:solidFill>
                  <a:srgbClr val="AE2D0A"/>
                </a:solidFill>
              </a:rPr>
              <a:t> </a:t>
            </a:r>
            <a:r>
              <a:rPr lang="en-GB" sz="2400" b="1" dirty="0" err="1">
                <a:solidFill>
                  <a:srgbClr val="AE2D0A"/>
                </a:solidFill>
              </a:rPr>
              <a:t>Pengembangannya</a:t>
            </a:r>
            <a:endParaRPr lang="en-US" sz="2400" b="1" dirty="0">
              <a:solidFill>
                <a:srgbClr val="AE2D0A"/>
              </a:solidFill>
            </a:endParaRPr>
          </a:p>
        </p:txBody>
      </p:sp>
      <p:sp>
        <p:nvSpPr>
          <p:cNvPr id="26655" name="AutoShape 31"/>
          <p:cNvSpPr>
            <a:spLocks noChangeArrowheads="1"/>
          </p:cNvSpPr>
          <p:nvPr/>
        </p:nvSpPr>
        <p:spPr bwMode="auto">
          <a:xfrm>
            <a:off x="304800" y="457200"/>
            <a:ext cx="609600" cy="685800"/>
          </a:xfrm>
          <a:prstGeom prst="notchedRightArrow">
            <a:avLst>
              <a:gd name="adj1" fmla="val 50000"/>
              <a:gd name="adj2" fmla="val 25000"/>
            </a:avLst>
          </a:prstGeom>
          <a:solidFill>
            <a:schemeClr val="bg2"/>
          </a:solidFill>
          <a:ln w="9525">
            <a:solidFill>
              <a:schemeClr val="folHlink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endParaRPr lang="en-US">
              <a:latin typeface="Tahoma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51037941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66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66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300" fill="hold"/>
                                        <p:tgtEl>
                                          <p:spTgt spid="266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300" fill="hold"/>
                                        <p:tgtEl>
                                          <p:spTgt spid="266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 nodeType="afterGroup">
                            <p:stCondLst>
                              <p:cond delay="4100"/>
                            </p:stCondLst>
                            <p:childTnLst>
                              <p:par>
                                <p:cTn id="1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266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266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 nodeType="afterGroup">
                            <p:stCondLst>
                              <p:cond delay="4600"/>
                            </p:stCondLst>
                            <p:childTnLst>
                              <p:par>
                                <p:cTn id="20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266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266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 nodeType="afterGroup">
                            <p:stCondLst>
                              <p:cond delay="5100"/>
                            </p:stCondLst>
                            <p:childTnLst>
                              <p:par>
                                <p:cTn id="2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266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266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 nodeType="afterGroup">
                            <p:stCondLst>
                              <p:cond delay="5600"/>
                            </p:stCondLst>
                            <p:childTnLst>
                              <p:par>
                                <p:cTn id="30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266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266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654" grpId="0" animBg="1" autoUpdateAnimBg="0"/>
      <p:bldP spid="26655" grpId="0" animBg="1" autoUpdateAnimBg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82" name="Rectangle 10"/>
          <p:cNvSpPr>
            <a:spLocks noGrp="1" noChangeArrowheads="1"/>
          </p:cNvSpPr>
          <p:nvPr>
            <p:ph type="title"/>
          </p:nvPr>
        </p:nvSpPr>
        <p:spPr>
          <a:xfrm flipV="1">
            <a:off x="457200" y="188913"/>
            <a:ext cx="8229600" cy="88900"/>
          </a:xfrm>
        </p:spPr>
        <p:txBody>
          <a:bodyPr>
            <a:normAutofit fontScale="90000"/>
          </a:bodyPr>
          <a:lstStyle/>
          <a:p>
            <a:endParaRPr lang="en-US" sz="4000" dirty="0"/>
          </a:p>
        </p:txBody>
      </p:sp>
      <p:sp>
        <p:nvSpPr>
          <p:cNvPr id="28683" name="Rectangle 11"/>
          <p:cNvSpPr>
            <a:spLocks noGrp="1" noChangeArrowheads="1"/>
          </p:cNvSpPr>
          <p:nvPr>
            <p:ph sz="half" idx="1"/>
          </p:nvPr>
        </p:nvSpPr>
        <p:spPr>
          <a:xfrm>
            <a:off x="395288" y="476250"/>
            <a:ext cx="4038600" cy="4530725"/>
          </a:xfrm>
        </p:spPr>
        <p:txBody>
          <a:bodyPr/>
          <a:lstStyle/>
          <a:p>
            <a:r>
              <a:rPr lang="en-US"/>
              <a:t>Rumput Laut Coklat	</a:t>
            </a:r>
          </a:p>
        </p:txBody>
      </p:sp>
      <p:sp>
        <p:nvSpPr>
          <p:cNvPr id="28684" name="Rectangle 12"/>
          <p:cNvSpPr>
            <a:spLocks noGrp="1" noChangeArrowheads="1"/>
          </p:cNvSpPr>
          <p:nvPr>
            <p:ph sz="half" idx="2"/>
          </p:nvPr>
        </p:nvSpPr>
        <p:spPr>
          <a:xfrm>
            <a:off x="4716463" y="476250"/>
            <a:ext cx="4038600" cy="4530725"/>
          </a:xfrm>
        </p:spPr>
        <p:txBody>
          <a:bodyPr/>
          <a:lstStyle/>
          <a:p>
            <a:r>
              <a:rPr lang="en-US"/>
              <a:t>Rumput Laut Merah</a:t>
            </a:r>
          </a:p>
        </p:txBody>
      </p:sp>
      <p:pic>
        <p:nvPicPr>
          <p:cNvPr id="28685" name="Picture 1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39750" y="1268413"/>
            <a:ext cx="3600450" cy="47529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8686" name="Picture 1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148263" y="1341438"/>
            <a:ext cx="3527425" cy="46799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6082451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4" name="Rectangle 4"/>
          <p:cNvSpPr>
            <a:spLocks noGrp="1" noChangeArrowheads="1"/>
          </p:cNvSpPr>
          <p:nvPr>
            <p:ph type="title"/>
          </p:nvPr>
        </p:nvSpPr>
        <p:spPr>
          <a:xfrm>
            <a:off x="457200" y="277813"/>
            <a:ext cx="8229600" cy="127000"/>
          </a:xfrm>
        </p:spPr>
        <p:txBody>
          <a:bodyPr>
            <a:normAutofit fontScale="90000"/>
          </a:bodyPr>
          <a:lstStyle/>
          <a:p>
            <a:endParaRPr lang="en-US" sz="4000"/>
          </a:p>
        </p:txBody>
      </p:sp>
      <p:sp>
        <p:nvSpPr>
          <p:cNvPr id="35845" name="Rectangle 5"/>
          <p:cNvSpPr>
            <a:spLocks noGrp="1" noChangeArrowheads="1"/>
          </p:cNvSpPr>
          <p:nvPr>
            <p:ph sz="half" idx="1"/>
          </p:nvPr>
        </p:nvSpPr>
        <p:spPr>
          <a:xfrm>
            <a:off x="457200" y="549275"/>
            <a:ext cx="4038600" cy="5581650"/>
          </a:xfrm>
        </p:spPr>
        <p:txBody>
          <a:bodyPr/>
          <a:lstStyle/>
          <a:p>
            <a:r>
              <a:rPr lang="en-US"/>
              <a:t>Rumput Laut Hijau</a:t>
            </a:r>
          </a:p>
          <a:p>
            <a:pPr>
              <a:buFont typeface="Wingdings" pitchFamily="2" charset="2"/>
              <a:buNone/>
            </a:pPr>
            <a:endParaRPr lang="en-US"/>
          </a:p>
        </p:txBody>
      </p:sp>
      <p:sp>
        <p:nvSpPr>
          <p:cNvPr id="35846" name="Rectangle 6"/>
          <p:cNvSpPr>
            <a:spLocks noGrp="1" noChangeArrowheads="1"/>
          </p:cNvSpPr>
          <p:nvPr>
            <p:ph sz="half" idx="2"/>
          </p:nvPr>
        </p:nvSpPr>
        <p:spPr>
          <a:xfrm>
            <a:off x="4572000" y="620713"/>
            <a:ext cx="4038600" cy="5976937"/>
          </a:xfrm>
        </p:spPr>
        <p:txBody>
          <a:bodyPr/>
          <a:lstStyle/>
          <a:p>
            <a:r>
              <a:rPr lang="en-US"/>
              <a:t>Mikroalga</a:t>
            </a:r>
          </a:p>
          <a:p>
            <a:pPr>
              <a:buFont typeface="Wingdings" pitchFamily="2" charset="2"/>
              <a:buNone/>
            </a:pPr>
            <a:endParaRPr lang="en-US"/>
          </a:p>
        </p:txBody>
      </p:sp>
      <p:pic>
        <p:nvPicPr>
          <p:cNvPr id="35847" name="Picture 7" descr="greenseaweed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39750" y="1341438"/>
            <a:ext cx="3816350" cy="4967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5848" name="Picture 8" descr="3533_microalgae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787900" y="1341438"/>
            <a:ext cx="4032250" cy="4967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xmlns="" val="40563425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4" name="Rectangle 2"/>
          <p:cNvSpPr>
            <a:spLocks noGrp="1" noChangeArrowheads="1"/>
          </p:cNvSpPr>
          <p:nvPr>
            <p:ph type="title"/>
          </p:nvPr>
        </p:nvSpPr>
        <p:spPr>
          <a:xfrm>
            <a:off x="899592" y="116632"/>
            <a:ext cx="7772400" cy="914400"/>
          </a:xfrm>
        </p:spPr>
        <p:txBody>
          <a:bodyPr>
            <a:normAutofit fontScale="90000"/>
          </a:bodyPr>
          <a:lstStyle/>
          <a:p>
            <a:r>
              <a:rPr lang="en-US" sz="4000" dirty="0" err="1"/>
              <a:t>Kualitas</a:t>
            </a:r>
            <a:r>
              <a:rPr lang="en-US" sz="4000" dirty="0"/>
              <a:t> yang </a:t>
            </a:r>
            <a:r>
              <a:rPr lang="en-US" sz="4000" dirty="0" err="1"/>
              <a:t>Harus</a:t>
            </a:r>
            <a:r>
              <a:rPr lang="en-US" sz="4000" dirty="0"/>
              <a:t> </a:t>
            </a:r>
            <a:r>
              <a:rPr lang="en-US" sz="4000" dirty="0" err="1"/>
              <a:t>Dipenuhi</a:t>
            </a:r>
            <a:r>
              <a:rPr lang="en-US" sz="4000" dirty="0"/>
              <a:t> </a:t>
            </a:r>
            <a:r>
              <a:rPr lang="en-US" sz="4000" dirty="0" err="1"/>
              <a:t>oleh</a:t>
            </a:r>
            <a:r>
              <a:rPr lang="en-US" sz="4000" dirty="0"/>
              <a:t> </a:t>
            </a:r>
            <a:r>
              <a:rPr lang="en-US" sz="4000" dirty="0" err="1"/>
              <a:t>Rumput</a:t>
            </a:r>
            <a:r>
              <a:rPr lang="en-US" sz="4000" dirty="0"/>
              <a:t> </a:t>
            </a:r>
            <a:r>
              <a:rPr lang="en-US" sz="4000" dirty="0" err="1"/>
              <a:t>Laut</a:t>
            </a:r>
            <a:r>
              <a:rPr lang="en-US" sz="4000" dirty="0"/>
              <a:t> yang </a:t>
            </a:r>
            <a:r>
              <a:rPr lang="en-US" sz="4000" dirty="0" err="1"/>
              <a:t>Aman</a:t>
            </a:r>
            <a:r>
              <a:rPr lang="en-US" sz="4000" dirty="0"/>
              <a:t> </a:t>
            </a:r>
            <a:r>
              <a:rPr lang="en-US" sz="4000" dirty="0" err="1"/>
              <a:t>Dikonsumsi</a:t>
            </a:r>
            <a:endParaRPr lang="en-US" sz="4000" dirty="0"/>
          </a:p>
        </p:txBody>
      </p:sp>
      <p:sp>
        <p:nvSpPr>
          <p:cNvPr id="54275" name="Rectangle 3"/>
          <p:cNvSpPr>
            <a:spLocks noGrp="1" noChangeArrowheads="1"/>
          </p:cNvSpPr>
          <p:nvPr>
            <p:ph idx="1"/>
          </p:nvPr>
        </p:nvSpPr>
        <p:spPr>
          <a:xfrm>
            <a:off x="395288" y="1989138"/>
            <a:ext cx="8229600" cy="4530725"/>
          </a:xfrm>
        </p:spPr>
        <p:txBody>
          <a:bodyPr/>
          <a:lstStyle/>
          <a:p>
            <a:endParaRPr lang="en-US"/>
          </a:p>
        </p:txBody>
      </p:sp>
      <p:pic>
        <p:nvPicPr>
          <p:cNvPr id="54276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79388" y="1844675"/>
            <a:ext cx="8785225" cy="48244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20209409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title"/>
          </p:nvPr>
        </p:nvSpPr>
        <p:spPr>
          <a:xfrm>
            <a:off x="468313" y="0"/>
            <a:ext cx="8229600" cy="774700"/>
          </a:xfrm>
        </p:spPr>
        <p:txBody>
          <a:bodyPr/>
          <a:lstStyle/>
          <a:p>
            <a:r>
              <a:rPr lang="en-US"/>
              <a:t>Nutrisi dalam Rumput Laut</a:t>
            </a:r>
          </a:p>
        </p:txBody>
      </p:sp>
      <p:sp>
        <p:nvSpPr>
          <p:cNvPr id="19459" name="Rectangle 3"/>
          <p:cNvSpPr>
            <a:spLocks noGrp="1" noChangeArrowheads="1"/>
          </p:cNvSpPr>
          <p:nvPr>
            <p:ph idx="1"/>
          </p:nvPr>
        </p:nvSpPr>
        <p:spPr>
          <a:xfrm>
            <a:off x="457200" y="981075"/>
            <a:ext cx="8229600" cy="6048375"/>
          </a:xfrm>
        </p:spPr>
        <p:txBody>
          <a:bodyPr/>
          <a:lstStyle/>
          <a:p>
            <a:pPr>
              <a:lnSpc>
                <a:spcPct val="80000"/>
              </a:lnSpc>
            </a:pPr>
            <a:r>
              <a:rPr lang="en-US" sz="2800"/>
              <a:t>Makronutrien</a:t>
            </a:r>
          </a:p>
          <a:p>
            <a:pPr>
              <a:lnSpc>
                <a:spcPct val="80000"/>
              </a:lnSpc>
              <a:buFont typeface="Wingdings" pitchFamily="2" charset="2"/>
              <a:buNone/>
            </a:pPr>
            <a:r>
              <a:rPr lang="en-US" sz="2800"/>
              <a:t>	*  Polisakarida dan serat</a:t>
            </a:r>
          </a:p>
          <a:p>
            <a:pPr>
              <a:lnSpc>
                <a:spcPct val="80000"/>
              </a:lnSpc>
              <a:buFont typeface="Wingdings" pitchFamily="2" charset="2"/>
              <a:buNone/>
            </a:pPr>
            <a:r>
              <a:rPr lang="en-US" sz="2800"/>
              <a:t>	*  Protein dan asam amino</a:t>
            </a:r>
          </a:p>
          <a:p>
            <a:pPr>
              <a:lnSpc>
                <a:spcPct val="80000"/>
              </a:lnSpc>
              <a:buFont typeface="Wingdings" pitchFamily="2" charset="2"/>
              <a:buNone/>
            </a:pPr>
            <a:r>
              <a:rPr lang="en-US" sz="2800"/>
              <a:t> 	*  Lipid dan asam lemak</a:t>
            </a:r>
          </a:p>
          <a:p>
            <a:pPr>
              <a:lnSpc>
                <a:spcPct val="80000"/>
              </a:lnSpc>
            </a:pPr>
            <a:r>
              <a:rPr lang="en-US" sz="2800"/>
              <a:t>Mikronutrien</a:t>
            </a:r>
          </a:p>
          <a:p>
            <a:pPr>
              <a:lnSpc>
                <a:spcPct val="80000"/>
              </a:lnSpc>
              <a:buFont typeface="Wingdings" pitchFamily="2" charset="2"/>
              <a:buNone/>
            </a:pPr>
            <a:r>
              <a:rPr lang="en-US" sz="2800"/>
              <a:t>	*  Mineral</a:t>
            </a:r>
          </a:p>
          <a:p>
            <a:pPr>
              <a:lnSpc>
                <a:spcPct val="80000"/>
              </a:lnSpc>
              <a:buFont typeface="Wingdings" pitchFamily="2" charset="2"/>
              <a:buNone/>
            </a:pPr>
            <a:r>
              <a:rPr lang="en-US" sz="2800"/>
              <a:t>	*  Vitamin</a:t>
            </a:r>
          </a:p>
          <a:p>
            <a:pPr>
              <a:lnSpc>
                <a:spcPct val="80000"/>
              </a:lnSpc>
              <a:buFont typeface="Wingdings" pitchFamily="2" charset="2"/>
              <a:buNone/>
            </a:pPr>
            <a:r>
              <a:rPr lang="en-US" sz="2800"/>
              <a:t>		-  vitamin B12</a:t>
            </a:r>
          </a:p>
          <a:p>
            <a:pPr>
              <a:lnSpc>
                <a:spcPct val="80000"/>
              </a:lnSpc>
              <a:buFont typeface="Wingdings" pitchFamily="2" charset="2"/>
              <a:buNone/>
            </a:pPr>
            <a:r>
              <a:rPr lang="en-US" sz="2800"/>
              <a:t>		-  vitamin C</a:t>
            </a:r>
          </a:p>
          <a:p>
            <a:pPr>
              <a:lnSpc>
                <a:spcPct val="80000"/>
              </a:lnSpc>
              <a:buFont typeface="Wingdings" pitchFamily="2" charset="2"/>
              <a:buNone/>
            </a:pPr>
            <a:r>
              <a:rPr lang="en-US" sz="2800"/>
              <a:t>		-  vitamin E</a:t>
            </a:r>
          </a:p>
          <a:p>
            <a:pPr>
              <a:lnSpc>
                <a:spcPct val="80000"/>
              </a:lnSpc>
              <a:buFont typeface="Wingdings" pitchFamily="2" charset="2"/>
              <a:buNone/>
            </a:pPr>
            <a:r>
              <a:rPr lang="en-US" sz="2800"/>
              <a:t>	*  Polifenol</a:t>
            </a:r>
          </a:p>
          <a:p>
            <a:pPr>
              <a:lnSpc>
                <a:spcPct val="80000"/>
              </a:lnSpc>
              <a:buFont typeface="Wingdings" pitchFamily="2" charset="2"/>
              <a:buNone/>
            </a:pPr>
            <a:r>
              <a:rPr lang="en-US" sz="2800"/>
              <a:t>	*  Karotenoid</a:t>
            </a:r>
          </a:p>
          <a:p>
            <a:pPr>
              <a:lnSpc>
                <a:spcPct val="80000"/>
              </a:lnSpc>
              <a:buFont typeface="Wingdings" pitchFamily="2" charset="2"/>
              <a:buNone/>
            </a:pPr>
            <a:r>
              <a:rPr lang="en-US" sz="2800"/>
              <a:t>	 </a:t>
            </a:r>
          </a:p>
        </p:txBody>
      </p:sp>
    </p:spTree>
    <p:extLst>
      <p:ext uri="{BB962C8B-B14F-4D97-AF65-F5344CB8AC3E}">
        <p14:creationId xmlns:p14="http://schemas.microsoft.com/office/powerpoint/2010/main" xmlns="" val="1816917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41" name="Rectangle 5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Algin</a:t>
            </a:r>
          </a:p>
        </p:txBody>
      </p:sp>
      <p:sp>
        <p:nvSpPr>
          <p:cNvPr id="39942" name="Rectangle 6"/>
          <p:cNvSpPr>
            <a:spLocks noGrp="1" noChangeArrowheads="1"/>
          </p:cNvSpPr>
          <p:nvPr>
            <p:ph idx="1"/>
          </p:nvPr>
        </p:nvSpPr>
        <p:spPr>
          <a:xfrm>
            <a:off x="457200" y="1600200"/>
            <a:ext cx="8229600" cy="5068888"/>
          </a:xfrm>
        </p:spPr>
        <p:txBody>
          <a:bodyPr/>
          <a:lstStyle/>
          <a:p>
            <a:pPr>
              <a:lnSpc>
                <a:spcPct val="90000"/>
              </a:lnSpc>
            </a:pPr>
            <a:r>
              <a:rPr lang="en-US"/>
              <a:t>Algin dalam industri berupa asam alginat.</a:t>
            </a:r>
          </a:p>
          <a:p>
            <a:pPr>
              <a:lnSpc>
                <a:spcPct val="90000"/>
              </a:lnSpc>
            </a:pPr>
            <a:r>
              <a:rPr lang="en-US"/>
              <a:t>Diekstrak dari </a:t>
            </a:r>
            <a:r>
              <a:rPr lang="en-US" i="1"/>
              <a:t>Alginophyt</a:t>
            </a:r>
            <a:r>
              <a:rPr lang="en-US"/>
              <a:t>, yaitu rumput laut coklat yang menghasilkan algin, seperti </a:t>
            </a:r>
            <a:r>
              <a:rPr lang="en-US" i="1"/>
              <a:t>Fucus.</a:t>
            </a:r>
          </a:p>
          <a:p>
            <a:pPr>
              <a:lnSpc>
                <a:spcPct val="90000"/>
              </a:lnSpc>
            </a:pPr>
            <a:r>
              <a:rPr lang="en-US"/>
              <a:t>Digunakan sebagai pengemulsi dan penstabil dalam suspensi, biasa digunakan dalam industri es krim untuk mencegah kristalisasi. Selain itu juga digunakan sebagai saus, sayur dan mentega.  </a:t>
            </a:r>
          </a:p>
        </p:txBody>
      </p:sp>
    </p:spTree>
    <p:extLst>
      <p:ext uri="{BB962C8B-B14F-4D97-AF65-F5344CB8AC3E}">
        <p14:creationId xmlns:p14="http://schemas.microsoft.com/office/powerpoint/2010/main" xmlns="" val="2575092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2" name="Rectangle 4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Algin</a:t>
            </a:r>
          </a:p>
        </p:txBody>
      </p:sp>
      <p:pic>
        <p:nvPicPr>
          <p:cNvPr id="48133" name="Picture 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50825" y="1700213"/>
            <a:ext cx="8713788" cy="4752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xmlns="" val="3845868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Agar-Agar</a:t>
            </a:r>
          </a:p>
        </p:txBody>
      </p:sp>
      <p:sp>
        <p:nvSpPr>
          <p:cNvPr id="43011" name="Rectangle 3"/>
          <p:cNvSpPr>
            <a:spLocks noGrp="1" noChangeArrowheads="1"/>
          </p:cNvSpPr>
          <p:nvPr>
            <p:ph idx="1"/>
          </p:nvPr>
        </p:nvSpPr>
        <p:spPr>
          <a:xfrm>
            <a:off x="457200" y="1600200"/>
            <a:ext cx="8229600" cy="4924425"/>
          </a:xfrm>
        </p:spPr>
        <p:txBody>
          <a:bodyPr/>
          <a:lstStyle/>
          <a:p>
            <a:r>
              <a:rPr lang="en-US"/>
              <a:t>Agar-agar merupakan suatu asam sulfurik, ester dari galaktan linier. </a:t>
            </a:r>
          </a:p>
          <a:p>
            <a:r>
              <a:rPr lang="en-US"/>
              <a:t>Dalam bentuk gel diekstrak dari </a:t>
            </a:r>
            <a:r>
              <a:rPr lang="en-US" i="1"/>
              <a:t>Agarophyt</a:t>
            </a:r>
            <a:r>
              <a:rPr lang="en-US"/>
              <a:t> dalam kelompok rumput laut merah seperti </a:t>
            </a:r>
            <a:r>
              <a:rPr lang="en-US" i="1"/>
              <a:t>Gracilaria</a:t>
            </a:r>
            <a:r>
              <a:rPr lang="en-US"/>
              <a:t>. </a:t>
            </a:r>
          </a:p>
          <a:p>
            <a:r>
              <a:rPr lang="en-US"/>
              <a:t>Agar-agar digunakan sebagai pengental dan penstabil.</a:t>
            </a:r>
          </a:p>
        </p:txBody>
      </p:sp>
    </p:spTree>
    <p:extLst>
      <p:ext uri="{BB962C8B-B14F-4D97-AF65-F5344CB8AC3E}">
        <p14:creationId xmlns:p14="http://schemas.microsoft.com/office/powerpoint/2010/main" xmlns="" val="29480477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80" name="Rectangle 4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Agar-Agar</a:t>
            </a:r>
          </a:p>
        </p:txBody>
      </p:sp>
      <p:pic>
        <p:nvPicPr>
          <p:cNvPr id="50181" name="Picture 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23850" y="1557338"/>
            <a:ext cx="8569325" cy="5111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xmlns="" val="9321653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i="1"/>
              <a:t>Carrageenan</a:t>
            </a:r>
          </a:p>
        </p:txBody>
      </p:sp>
      <p:sp>
        <p:nvSpPr>
          <p:cNvPr id="44035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r>
              <a:rPr lang="en-US" i="1"/>
              <a:t>Carrageenan</a:t>
            </a:r>
            <a:r>
              <a:rPr lang="en-US"/>
              <a:t> terdapat dalam beberapa rumput laut merah yaitu </a:t>
            </a:r>
            <a:r>
              <a:rPr lang="en-US" i="1"/>
              <a:t>Carragenophyt</a:t>
            </a:r>
            <a:r>
              <a:rPr lang="en-US"/>
              <a:t>, di antaranya adalah </a:t>
            </a:r>
            <a:r>
              <a:rPr lang="en-US" i="1"/>
              <a:t>Chondrus</a:t>
            </a:r>
            <a:r>
              <a:rPr lang="en-US"/>
              <a:t>. </a:t>
            </a:r>
          </a:p>
          <a:p>
            <a:r>
              <a:rPr lang="en-US" i="1"/>
              <a:t>Carrageenan</a:t>
            </a:r>
            <a:r>
              <a:rPr lang="en-US"/>
              <a:t> dalam dunia industri memiliki peranan yang sama dengan agar-agar dan algin.</a:t>
            </a:r>
          </a:p>
        </p:txBody>
      </p:sp>
    </p:spTree>
    <p:extLst>
      <p:ext uri="{BB962C8B-B14F-4D97-AF65-F5344CB8AC3E}">
        <p14:creationId xmlns:p14="http://schemas.microsoft.com/office/powerpoint/2010/main" xmlns="" val="34560540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28" name="Rectangle 4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i="1"/>
              <a:t>Carrageenan</a:t>
            </a:r>
          </a:p>
        </p:txBody>
      </p:sp>
      <p:pic>
        <p:nvPicPr>
          <p:cNvPr id="52229" name="Picture 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23850" y="1341438"/>
            <a:ext cx="8496300" cy="25193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2230" name="Picture 6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23850" y="4149725"/>
            <a:ext cx="8496300" cy="2447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xmlns="" val="644544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Rectangle 2"/>
          <p:cNvSpPr>
            <a:spLocks noGrp="1" noChangeArrowheads="1"/>
          </p:cNvSpPr>
          <p:nvPr>
            <p:ph type="title"/>
          </p:nvPr>
        </p:nvSpPr>
        <p:spPr>
          <a:xfrm>
            <a:off x="468313" y="0"/>
            <a:ext cx="8229600" cy="1139825"/>
          </a:xfrm>
        </p:spPr>
        <p:txBody>
          <a:bodyPr>
            <a:normAutofit fontScale="90000"/>
          </a:bodyPr>
          <a:lstStyle/>
          <a:p>
            <a:r>
              <a:rPr lang="en-US" sz="4000"/>
              <a:t>Perbandingan Kandungan Serat Rumput Laut dan Tumbuhan Darat</a:t>
            </a:r>
          </a:p>
        </p:txBody>
      </p:sp>
      <p:sp>
        <p:nvSpPr>
          <p:cNvPr id="38915" name="Rectangle 3"/>
          <p:cNvSpPr>
            <a:spLocks noGrp="1" noChangeArrowheads="1"/>
          </p:cNvSpPr>
          <p:nvPr>
            <p:ph idx="1"/>
          </p:nvPr>
        </p:nvSpPr>
        <p:spPr>
          <a:xfrm>
            <a:off x="468313" y="1989138"/>
            <a:ext cx="8229600" cy="4530725"/>
          </a:xfrm>
        </p:spPr>
        <p:txBody>
          <a:bodyPr/>
          <a:lstStyle/>
          <a:p>
            <a:endParaRPr lang="en-US"/>
          </a:p>
        </p:txBody>
      </p:sp>
      <p:pic>
        <p:nvPicPr>
          <p:cNvPr id="38916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79388" y="1341438"/>
            <a:ext cx="8785225" cy="55165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38595310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Rectangle 2"/>
          <p:cNvSpPr>
            <a:spLocks noGrp="1" noChangeArrowheads="1"/>
          </p:cNvSpPr>
          <p:nvPr>
            <p:ph type="title"/>
          </p:nvPr>
        </p:nvSpPr>
        <p:spPr>
          <a:xfrm>
            <a:off x="468313" y="0"/>
            <a:ext cx="8229600" cy="1139825"/>
          </a:xfrm>
        </p:spPr>
        <p:txBody>
          <a:bodyPr/>
          <a:lstStyle/>
          <a:p>
            <a:r>
              <a:rPr lang="en-US"/>
              <a:t>Mineral</a:t>
            </a:r>
          </a:p>
        </p:txBody>
      </p:sp>
      <p:sp>
        <p:nvSpPr>
          <p:cNvPr id="37891" name="Rectangle 3"/>
          <p:cNvSpPr>
            <a:spLocks noGrp="1" noChangeArrowheads="1"/>
          </p:cNvSpPr>
          <p:nvPr>
            <p:ph idx="1"/>
          </p:nvPr>
        </p:nvSpPr>
        <p:spPr>
          <a:xfrm>
            <a:off x="323850" y="1125538"/>
            <a:ext cx="8569325" cy="5472112"/>
          </a:xfrm>
        </p:spPr>
        <p:txBody>
          <a:bodyPr/>
          <a:lstStyle/>
          <a:p>
            <a:pPr>
              <a:lnSpc>
                <a:spcPct val="90000"/>
              </a:lnSpc>
            </a:pPr>
            <a:r>
              <a:rPr lang="en-US"/>
              <a:t>Yodium</a:t>
            </a:r>
          </a:p>
          <a:p>
            <a:pPr>
              <a:lnSpc>
                <a:spcPct val="90000"/>
              </a:lnSpc>
              <a:buFont typeface="Wingdings" pitchFamily="2" charset="2"/>
              <a:buNone/>
            </a:pPr>
            <a:r>
              <a:rPr lang="en-US"/>
              <a:t>	*  5-10 ton </a:t>
            </a:r>
            <a:r>
              <a:rPr lang="en-US" i="1"/>
              <a:t>kelp</a:t>
            </a:r>
            <a:r>
              <a:rPr lang="en-US"/>
              <a:t> dapat menghasilkan 1 ton      ekstrak yang menghasilkan 1% yodium. </a:t>
            </a:r>
          </a:p>
          <a:p>
            <a:pPr>
              <a:lnSpc>
                <a:spcPct val="90000"/>
              </a:lnSpc>
              <a:buFont typeface="Wingdings" pitchFamily="2" charset="2"/>
              <a:buNone/>
            </a:pPr>
            <a:r>
              <a:rPr lang="en-US"/>
              <a:t>  	*  Kadar yodium dalam rumput laut coklat 30.000 kali lebih besar daripada kadar yodium dalam air laut. </a:t>
            </a:r>
          </a:p>
          <a:p>
            <a:pPr>
              <a:lnSpc>
                <a:spcPct val="90000"/>
              </a:lnSpc>
            </a:pPr>
            <a:r>
              <a:rPr lang="en-US"/>
              <a:t>Kalsium</a:t>
            </a:r>
          </a:p>
          <a:p>
            <a:pPr>
              <a:lnSpc>
                <a:spcPct val="90000"/>
              </a:lnSpc>
              <a:buFont typeface="Wingdings" pitchFamily="2" charset="2"/>
              <a:buNone/>
            </a:pPr>
            <a:r>
              <a:rPr lang="en-US"/>
              <a:t>	*  Kandungan kalsium mungkin berkisar 7% dalam berat kering makroalga dan berkisar antara 25-34% dalam </a:t>
            </a:r>
            <a:r>
              <a:rPr lang="en-US" i="1"/>
              <a:t>chalky seaweed lithotamne</a:t>
            </a:r>
            <a:r>
              <a:rPr lang="en-US"/>
              <a:t>. </a:t>
            </a:r>
          </a:p>
        </p:txBody>
      </p:sp>
    </p:spTree>
    <p:extLst>
      <p:ext uri="{BB962C8B-B14F-4D97-AF65-F5344CB8AC3E}">
        <p14:creationId xmlns:p14="http://schemas.microsoft.com/office/powerpoint/2010/main" xmlns="" val="19076442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Rectangle 2"/>
          <p:cNvSpPr>
            <a:spLocks noGrp="1" noChangeArrowheads="1"/>
          </p:cNvSpPr>
          <p:nvPr>
            <p:ph type="title"/>
          </p:nvPr>
        </p:nvSpPr>
        <p:spPr>
          <a:xfrm>
            <a:off x="539750" y="0"/>
            <a:ext cx="8229600" cy="1139825"/>
          </a:xfrm>
        </p:spPr>
        <p:txBody>
          <a:bodyPr/>
          <a:lstStyle/>
          <a:p>
            <a:r>
              <a:rPr lang="en-US"/>
              <a:t>Hasil Pengolahan Rumput Laut</a:t>
            </a:r>
          </a:p>
        </p:txBody>
      </p:sp>
      <p:sp>
        <p:nvSpPr>
          <p:cNvPr id="33796" name="Rectangle 4"/>
          <p:cNvSpPr>
            <a:spLocks noGrp="1" noChangeArrowheads="1"/>
          </p:cNvSpPr>
          <p:nvPr>
            <p:ph sz="half" idx="1"/>
          </p:nvPr>
        </p:nvSpPr>
        <p:spPr>
          <a:xfrm>
            <a:off x="323850" y="1052513"/>
            <a:ext cx="4038600" cy="4530725"/>
          </a:xfrm>
        </p:spPr>
        <p:txBody>
          <a:bodyPr/>
          <a:lstStyle/>
          <a:p>
            <a:r>
              <a:rPr lang="en-US"/>
              <a:t>Wakame (</a:t>
            </a:r>
            <a:r>
              <a:rPr lang="en-US" i="1"/>
              <a:t>Laminaria</a:t>
            </a:r>
            <a:r>
              <a:rPr lang="en-US"/>
              <a:t>)</a:t>
            </a:r>
          </a:p>
        </p:txBody>
      </p:sp>
      <p:sp>
        <p:nvSpPr>
          <p:cNvPr id="33797" name="Rectangle 5"/>
          <p:cNvSpPr>
            <a:spLocks noGrp="1" noChangeArrowheads="1"/>
          </p:cNvSpPr>
          <p:nvPr>
            <p:ph sz="half" idx="2"/>
          </p:nvPr>
        </p:nvSpPr>
        <p:spPr>
          <a:xfrm>
            <a:off x="4643438" y="1125538"/>
            <a:ext cx="4038600" cy="4530725"/>
          </a:xfrm>
        </p:spPr>
        <p:txBody>
          <a:bodyPr/>
          <a:lstStyle/>
          <a:p>
            <a:r>
              <a:rPr lang="en-US"/>
              <a:t>Nori (</a:t>
            </a:r>
            <a:r>
              <a:rPr lang="en-US" i="1"/>
              <a:t>Porphyra</a:t>
            </a:r>
            <a:r>
              <a:rPr lang="en-US"/>
              <a:t>)</a:t>
            </a:r>
          </a:p>
          <a:p>
            <a:pPr>
              <a:buFont typeface="Wingdings" pitchFamily="2" charset="2"/>
              <a:buNone/>
            </a:pPr>
            <a:endParaRPr lang="en-US"/>
          </a:p>
          <a:p>
            <a:pPr>
              <a:buFont typeface="Wingdings" pitchFamily="2" charset="2"/>
              <a:buNone/>
            </a:pPr>
            <a:endParaRPr lang="en-US"/>
          </a:p>
          <a:p>
            <a:pPr>
              <a:buFont typeface="Wingdings" pitchFamily="2" charset="2"/>
              <a:buNone/>
            </a:pPr>
            <a:endParaRPr lang="en-US"/>
          </a:p>
          <a:p>
            <a:pPr>
              <a:buFont typeface="Wingdings" pitchFamily="2" charset="2"/>
              <a:buNone/>
            </a:pPr>
            <a:endParaRPr lang="en-US"/>
          </a:p>
          <a:p>
            <a:r>
              <a:rPr lang="en-US"/>
              <a:t>Kombu (</a:t>
            </a:r>
            <a:r>
              <a:rPr lang="en-US" i="1"/>
              <a:t>Undaria</a:t>
            </a:r>
            <a:r>
              <a:rPr lang="en-US"/>
              <a:t>)</a:t>
            </a:r>
          </a:p>
        </p:txBody>
      </p:sp>
      <p:pic>
        <p:nvPicPr>
          <p:cNvPr id="33798" name="Picture 6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076825" y="1773238"/>
            <a:ext cx="3743325" cy="17287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3799" name="Picture 7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716463" y="4292600"/>
            <a:ext cx="3743325" cy="2565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3800" name="Picture 8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23850" y="1557338"/>
            <a:ext cx="3960813" cy="3384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9949900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Rectangle 2"/>
          <p:cNvSpPr>
            <a:spLocks noGrp="1" noChangeArrowheads="1"/>
          </p:cNvSpPr>
          <p:nvPr>
            <p:ph type="title"/>
          </p:nvPr>
        </p:nvSpPr>
        <p:spPr>
          <a:xfrm>
            <a:off x="468313" y="0"/>
            <a:ext cx="8229600" cy="1139825"/>
          </a:xfrm>
        </p:spPr>
        <p:txBody>
          <a:bodyPr/>
          <a:lstStyle/>
          <a:p>
            <a:r>
              <a:rPr lang="en-US"/>
              <a:t>Salada Rumput Laut</a:t>
            </a:r>
          </a:p>
        </p:txBody>
      </p:sp>
      <p:pic>
        <p:nvPicPr>
          <p:cNvPr id="24579" name="Picture 3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>
          <a:xfrm>
            <a:off x="755650" y="1052513"/>
            <a:ext cx="4114800" cy="3997325"/>
          </a:xfrm>
        </p:spPr>
      </p:pic>
      <p:pic>
        <p:nvPicPr>
          <p:cNvPr id="24580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148263" y="1916113"/>
            <a:ext cx="3513137" cy="46355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13716562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Rectangle 2"/>
          <p:cNvSpPr>
            <a:spLocks noGrp="1" noChangeArrowheads="1"/>
          </p:cNvSpPr>
          <p:nvPr>
            <p:ph type="title"/>
          </p:nvPr>
        </p:nvSpPr>
        <p:spPr>
          <a:xfrm>
            <a:off x="468313" y="0"/>
            <a:ext cx="8229600" cy="1139825"/>
          </a:xfrm>
        </p:spPr>
        <p:txBody>
          <a:bodyPr/>
          <a:lstStyle/>
          <a:p>
            <a:r>
              <a:rPr lang="en-US"/>
              <a:t>Rumput Laut dalam Makanan</a:t>
            </a:r>
          </a:p>
        </p:txBody>
      </p:sp>
      <p:pic>
        <p:nvPicPr>
          <p:cNvPr id="20484" name="Picture 4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>
          <a:xfrm>
            <a:off x="4572000" y="1052513"/>
            <a:ext cx="2663825" cy="2519362"/>
          </a:xfrm>
          <a:noFill/>
          <a:ln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20485" name="Picture 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116013" y="1989138"/>
            <a:ext cx="3025775" cy="32400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486" name="Picture 6" descr="sushi1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427538" y="3933825"/>
            <a:ext cx="4416425" cy="2735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xmlns="" val="30483238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ontent Placeholder 2"/>
          <p:cNvSpPr>
            <a:spLocks noGrp="1"/>
          </p:cNvSpPr>
          <p:nvPr>
            <p:ph idx="1"/>
          </p:nvPr>
        </p:nvSpPr>
        <p:spPr>
          <a:xfrm>
            <a:off x="611560" y="1268760"/>
            <a:ext cx="8229600" cy="5400600"/>
          </a:xfrm>
        </p:spPr>
        <p:txBody>
          <a:bodyPr>
            <a:noAutofit/>
          </a:bodyPr>
          <a:lstStyle/>
          <a:p>
            <a:pPr marL="347663" indent="-347663" algn="just">
              <a:spcBef>
                <a:spcPts val="300"/>
              </a:spcBef>
              <a:buFont typeface="+mj-lt"/>
              <a:buAutoNum type="arabicPeriod"/>
            </a:pP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Utilisasi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kapasitas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terpasang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masih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belum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optimal,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disebabkan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kurangnya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s</a:t>
            </a:r>
            <a:r>
              <a:rPr lang="id-ID" sz="2400" dirty="0" smtClean="0">
                <a:latin typeface="Arial" pitchFamily="34" charset="0"/>
                <a:cs typeface="Arial" pitchFamily="34" charset="0"/>
              </a:rPr>
              <a:t>uplai </a:t>
            </a:r>
            <a:r>
              <a:rPr lang="id-ID" sz="2400" dirty="0">
                <a:latin typeface="Arial" pitchFamily="34" charset="0"/>
                <a:cs typeface="Arial" pitchFamily="34" charset="0"/>
              </a:rPr>
              <a:t>bahan baku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bagi</a:t>
            </a:r>
            <a:r>
              <a:rPr lang="id-ID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id-ID" sz="2400" dirty="0">
                <a:latin typeface="Arial" pitchFamily="34" charset="0"/>
                <a:cs typeface="Arial" pitchFamily="34" charset="0"/>
              </a:rPr>
              <a:t>industri pengolahan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rumput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laut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dalam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negeri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.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Kekurangan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suplai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bahan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baku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ini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disebabkan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oleh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: </a:t>
            </a:r>
            <a:r>
              <a:rPr lang="id-ID" sz="2400" dirty="0" smtClean="0">
                <a:latin typeface="Arial" pitchFamily="34" charset="0"/>
                <a:cs typeface="Arial" pitchFamily="34" charset="0"/>
              </a:rPr>
              <a:t>.</a:t>
            </a:r>
            <a:endParaRPr lang="en-US" sz="2400" dirty="0" smtClean="0">
              <a:latin typeface="Arial" pitchFamily="34" charset="0"/>
              <a:cs typeface="Arial" pitchFamily="34" charset="0"/>
            </a:endParaRPr>
          </a:p>
          <a:p>
            <a:pPr marL="0" indent="0" algn="just">
              <a:spcBef>
                <a:spcPts val="300"/>
              </a:spcBef>
              <a:buNone/>
              <a:tabLst>
                <a:tab pos="360363" algn="l"/>
              </a:tabLst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2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. 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	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Kualitas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bahan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baku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rumput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laut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masih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rendah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, yang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disebabkan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oleh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:</a:t>
            </a:r>
          </a:p>
          <a:p>
            <a:pPr marL="360363" indent="-360363" algn="just">
              <a:spcBef>
                <a:spcPts val="300"/>
              </a:spcBef>
              <a:buAutoNum type="arabicPeriod" startAt="3"/>
              <a:tabLst>
                <a:tab pos="623888" algn="l"/>
              </a:tabLst>
            </a:pP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Dukungan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kebijakan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fiskal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dari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Pemerintah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masih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kurang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menyebabkan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produk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olahan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produksi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dalam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negeri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sulit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bersaing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di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pasar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internasional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.</a:t>
            </a:r>
          </a:p>
          <a:p>
            <a:pPr marL="360363" indent="-360363" algn="just">
              <a:spcBef>
                <a:spcPts val="300"/>
              </a:spcBef>
              <a:buAutoNum type="arabicPeriod" startAt="3"/>
              <a:tabLst>
                <a:tab pos="623888" algn="l"/>
              </a:tabLst>
            </a:pP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Masih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mahalnya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biaya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logistik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baik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untuk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bahan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baku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maupun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produk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olahannya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 </a:t>
            </a:r>
          </a:p>
          <a:p>
            <a:pPr marL="360363" indent="-360363" algn="just">
              <a:spcBef>
                <a:spcPts val="300"/>
              </a:spcBef>
              <a:buAutoNum type="arabicPeriod" startAt="3"/>
              <a:tabLst>
                <a:tab pos="623888" algn="l"/>
              </a:tabLst>
            </a:pP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Masih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terbatasnya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jumlah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infrastruktur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pendukung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seperti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jalan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dan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pelabuhan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.</a:t>
            </a:r>
            <a:endParaRPr lang="en-US" sz="2400" dirty="0">
              <a:latin typeface="Arial" pitchFamily="34" charset="0"/>
              <a:cs typeface="Arial" pitchFamily="34" charset="0"/>
            </a:endParaRPr>
          </a:p>
          <a:p>
            <a:pPr marL="360363" indent="-360363" algn="just">
              <a:spcBef>
                <a:spcPts val="300"/>
              </a:spcBef>
              <a:buNone/>
              <a:tabLst>
                <a:tab pos="360363" algn="l"/>
              </a:tabLst>
            </a:pPr>
            <a:endParaRPr lang="id-ID" sz="16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323528" y="836712"/>
            <a:ext cx="824729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it-IT" b="1" dirty="0" smtClean="0">
                <a:solidFill>
                  <a:srgbClr val="000000"/>
                </a:solidFill>
                <a:latin typeface="Arial" panose="020B0604020202020204" pitchFamily="34" charset="0"/>
              </a:rPr>
              <a:t>F.  Permasalahan</a:t>
            </a:r>
            <a:endParaRPr lang="en-US" dirty="0"/>
          </a:p>
        </p:txBody>
      </p:sp>
      <p:sp>
        <p:nvSpPr>
          <p:cNvPr id="2" name="TextBox 1"/>
          <p:cNvSpPr txBox="1"/>
          <p:nvPr/>
        </p:nvSpPr>
        <p:spPr>
          <a:xfrm>
            <a:off x="3490821" y="500528"/>
            <a:ext cx="3653564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600" dirty="0" smtClean="0"/>
              <a:t>PERMASALAHAN</a:t>
            </a:r>
            <a:endParaRPr lang="en-US" sz="3600" dirty="0"/>
          </a:p>
        </p:txBody>
      </p:sp>
    </p:spTree>
    <p:extLst>
      <p:ext uri="{BB962C8B-B14F-4D97-AF65-F5344CB8AC3E}">
        <p14:creationId xmlns:p14="http://schemas.microsoft.com/office/powerpoint/2010/main" xmlns="" val="366430544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p14:dur="0"/>
    </mc:Choice>
    <mc:Fallback>
      <p:transition/>
    </mc:Fallback>
  </mc:AlternateContent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ontent Placeholder 2"/>
          <p:cNvSpPr>
            <a:spLocks noGrp="1"/>
          </p:cNvSpPr>
          <p:nvPr>
            <p:ph idx="1"/>
          </p:nvPr>
        </p:nvSpPr>
        <p:spPr>
          <a:xfrm>
            <a:off x="683568" y="906683"/>
            <a:ext cx="8208912" cy="4791995"/>
          </a:xfrm>
        </p:spPr>
        <p:txBody>
          <a:bodyPr>
            <a:noAutofit/>
          </a:bodyPr>
          <a:lstStyle/>
          <a:p>
            <a:pPr marL="457200" lvl="0" indent="-457200" algn="just">
              <a:lnSpc>
                <a:spcPct val="100000"/>
              </a:lnSpc>
              <a:spcBef>
                <a:spcPts val="600"/>
              </a:spcBef>
              <a:buFont typeface="+mj-lt"/>
              <a:buAutoNum type="arabicPeriod"/>
            </a:pPr>
            <a:r>
              <a:rPr lang="fi-FI" sz="2400" dirty="0" smtClean="0"/>
              <a:t>Meningkatkan </a:t>
            </a:r>
            <a:r>
              <a:rPr lang="fi-FI" sz="2400" dirty="0"/>
              <a:t>kemitraan dan integrasi antara sisi hulu dan sisi hilir dalam rangka meningkatkan jaminan pasokan bahan </a:t>
            </a:r>
            <a:r>
              <a:rPr lang="fi-FI" sz="2400" dirty="0" smtClean="0"/>
              <a:t>baku</a:t>
            </a:r>
            <a:r>
              <a:rPr lang="id-ID" sz="2400" dirty="0" smtClean="0"/>
              <a:t> </a:t>
            </a:r>
            <a:r>
              <a:rPr lang="id-ID" sz="2400" dirty="0"/>
              <a:t>dengan instansi  terkait dan dunia usaha.</a:t>
            </a:r>
          </a:p>
          <a:p>
            <a:pPr marL="457200" indent="-457200" algn="just">
              <a:lnSpc>
                <a:spcPct val="100000"/>
              </a:lnSpc>
              <a:spcBef>
                <a:spcPts val="600"/>
              </a:spcBef>
              <a:buFont typeface="+mj-lt"/>
              <a:buAutoNum type="arabicPeriod"/>
            </a:pPr>
            <a:r>
              <a:rPr lang="en-US" sz="2400" dirty="0" err="1" smtClean="0">
                <a:cs typeface="Arial" panose="020B0604020202020204" pitchFamily="34" charset="0"/>
              </a:rPr>
              <a:t>Peningkatan</a:t>
            </a:r>
            <a:r>
              <a:rPr lang="en-US" sz="2400" dirty="0" smtClean="0">
                <a:cs typeface="Arial" panose="020B0604020202020204" pitchFamily="34" charset="0"/>
              </a:rPr>
              <a:t> </a:t>
            </a:r>
            <a:r>
              <a:rPr lang="en-US" sz="2400" dirty="0" err="1" smtClean="0">
                <a:cs typeface="Arial" panose="020B0604020202020204" pitchFamily="34" charset="0"/>
              </a:rPr>
              <a:t>utilisasi</a:t>
            </a:r>
            <a:r>
              <a:rPr lang="en-US" sz="2400" dirty="0" smtClean="0">
                <a:cs typeface="Arial" panose="020B0604020202020204" pitchFamily="34" charset="0"/>
              </a:rPr>
              <a:t> </a:t>
            </a:r>
            <a:r>
              <a:rPr lang="en-US" sz="2400" dirty="0" err="1" smtClean="0">
                <a:cs typeface="Arial" panose="020B0604020202020204" pitchFamily="34" charset="0"/>
              </a:rPr>
              <a:t>dan</a:t>
            </a:r>
            <a:r>
              <a:rPr lang="en-US" sz="2400" dirty="0" smtClean="0">
                <a:cs typeface="Arial" panose="020B0604020202020204" pitchFamily="34" charset="0"/>
              </a:rPr>
              <a:t> </a:t>
            </a:r>
            <a:r>
              <a:rPr lang="en-US" sz="2400" dirty="0" err="1" smtClean="0">
                <a:cs typeface="Arial" panose="020B0604020202020204" pitchFamily="34" charset="0"/>
              </a:rPr>
              <a:t>pengembangan</a:t>
            </a:r>
            <a:r>
              <a:rPr lang="en-US" sz="2400" dirty="0" smtClean="0">
                <a:cs typeface="Arial" panose="020B0604020202020204" pitchFamily="34" charset="0"/>
              </a:rPr>
              <a:t> </a:t>
            </a:r>
            <a:r>
              <a:rPr lang="en-US" sz="2400" dirty="0" err="1" smtClean="0">
                <a:cs typeface="Arial" panose="020B0604020202020204" pitchFamily="34" charset="0"/>
              </a:rPr>
              <a:t>investasi</a:t>
            </a:r>
            <a:r>
              <a:rPr lang="en-US" sz="2400" dirty="0" smtClean="0">
                <a:cs typeface="Arial" panose="020B0604020202020204" pitchFamily="34" charset="0"/>
              </a:rPr>
              <a:t> </a:t>
            </a:r>
            <a:r>
              <a:rPr lang="en-US" sz="2400" dirty="0" err="1" smtClean="0">
                <a:cs typeface="Arial" panose="020B0604020202020204" pitchFamily="34" charset="0"/>
              </a:rPr>
              <a:t>industri</a:t>
            </a:r>
            <a:r>
              <a:rPr lang="en-US" sz="2400" dirty="0" smtClean="0">
                <a:cs typeface="Arial" panose="020B0604020202020204" pitchFamily="34" charset="0"/>
              </a:rPr>
              <a:t> </a:t>
            </a:r>
            <a:r>
              <a:rPr lang="en-US" sz="2400" dirty="0" err="1" smtClean="0">
                <a:cs typeface="Arial" panose="020B0604020202020204" pitchFamily="34" charset="0"/>
              </a:rPr>
              <a:t>pengolahan</a:t>
            </a:r>
            <a:r>
              <a:rPr lang="en-US" sz="2400" dirty="0" smtClean="0">
                <a:cs typeface="Arial" panose="020B0604020202020204" pitchFamily="34" charset="0"/>
              </a:rPr>
              <a:t> </a:t>
            </a:r>
            <a:r>
              <a:rPr lang="en-US" sz="2400" dirty="0" err="1" smtClean="0">
                <a:cs typeface="Arial" panose="020B0604020202020204" pitchFamily="34" charset="0"/>
              </a:rPr>
              <a:t>rumput</a:t>
            </a:r>
            <a:r>
              <a:rPr lang="en-US" sz="2400" dirty="0" smtClean="0">
                <a:cs typeface="Arial" panose="020B0604020202020204" pitchFamily="34" charset="0"/>
              </a:rPr>
              <a:t> </a:t>
            </a:r>
            <a:r>
              <a:rPr lang="en-US" sz="2400" dirty="0" err="1" smtClean="0">
                <a:cs typeface="Arial" panose="020B0604020202020204" pitchFamily="34" charset="0"/>
              </a:rPr>
              <a:t>laut</a:t>
            </a:r>
            <a:r>
              <a:rPr lang="en-US" sz="2400" dirty="0" smtClean="0">
                <a:cs typeface="Arial" panose="020B0604020202020204" pitchFamily="34" charset="0"/>
              </a:rPr>
              <a:t> yang </a:t>
            </a:r>
            <a:r>
              <a:rPr lang="en-US" sz="2400" dirty="0" err="1" smtClean="0">
                <a:cs typeface="Arial" panose="020B0604020202020204" pitchFamily="34" charset="0"/>
              </a:rPr>
              <a:t>berbasis</a:t>
            </a:r>
            <a:r>
              <a:rPr lang="en-US" sz="2400" dirty="0" smtClean="0">
                <a:cs typeface="Arial" panose="020B0604020202020204" pitchFamily="34" charset="0"/>
              </a:rPr>
              <a:t> </a:t>
            </a:r>
            <a:r>
              <a:rPr lang="en-US" sz="2400" dirty="0" err="1" smtClean="0">
                <a:cs typeface="Arial" panose="020B0604020202020204" pitchFamily="34" charset="0"/>
              </a:rPr>
              <a:t>industri</a:t>
            </a:r>
            <a:r>
              <a:rPr lang="en-US" sz="2400" dirty="0" smtClean="0">
                <a:cs typeface="Arial" panose="020B0604020202020204" pitchFamily="34" charset="0"/>
              </a:rPr>
              <a:t> </a:t>
            </a:r>
            <a:r>
              <a:rPr lang="en-US" sz="2400" dirty="0" err="1" smtClean="0">
                <a:cs typeface="Arial" panose="020B0604020202020204" pitchFamily="34" charset="0"/>
              </a:rPr>
              <a:t>hijau</a:t>
            </a:r>
            <a:endParaRPr lang="en-US" sz="2400" dirty="0" smtClean="0">
              <a:cs typeface="Arial" panose="020B0604020202020204" pitchFamily="34" charset="0"/>
            </a:endParaRPr>
          </a:p>
          <a:p>
            <a:pPr marL="457200" indent="-457200" algn="just">
              <a:lnSpc>
                <a:spcPct val="100000"/>
              </a:lnSpc>
              <a:spcBef>
                <a:spcPts val="600"/>
              </a:spcBef>
              <a:buFont typeface="+mj-lt"/>
              <a:buAutoNum type="arabicPeriod"/>
            </a:pPr>
            <a:r>
              <a:rPr lang="en-US" sz="2400" dirty="0" err="1" smtClean="0">
                <a:cs typeface="Arial" panose="020B0604020202020204" pitchFamily="34" charset="0"/>
              </a:rPr>
              <a:t>Harmonisasi</a:t>
            </a:r>
            <a:r>
              <a:rPr lang="en-US" sz="2400" dirty="0" smtClean="0">
                <a:cs typeface="Arial" panose="020B0604020202020204" pitchFamily="34" charset="0"/>
              </a:rPr>
              <a:t> </a:t>
            </a:r>
            <a:r>
              <a:rPr lang="en-US" sz="2400" dirty="0" err="1" smtClean="0">
                <a:cs typeface="Arial" panose="020B0604020202020204" pitchFamily="34" charset="0"/>
              </a:rPr>
              <a:t>dan</a:t>
            </a:r>
            <a:r>
              <a:rPr lang="en-US" sz="2400" dirty="0" smtClean="0">
                <a:cs typeface="Arial" panose="020B0604020202020204" pitchFamily="34" charset="0"/>
              </a:rPr>
              <a:t> </a:t>
            </a:r>
            <a:r>
              <a:rPr lang="en-US" sz="2400" dirty="0" err="1" smtClean="0">
                <a:cs typeface="Arial" panose="020B0604020202020204" pitchFamily="34" charset="0"/>
              </a:rPr>
              <a:t>penyesuaian</a:t>
            </a:r>
            <a:r>
              <a:rPr lang="en-US" sz="2400" dirty="0" smtClean="0">
                <a:cs typeface="Arial" panose="020B0604020202020204" pitchFamily="34" charset="0"/>
              </a:rPr>
              <a:t> </a:t>
            </a:r>
            <a:r>
              <a:rPr lang="en-US" sz="2400" dirty="0" err="1" smtClean="0">
                <a:cs typeface="Arial" panose="020B0604020202020204" pitchFamily="34" charset="0"/>
              </a:rPr>
              <a:t>pos</a:t>
            </a:r>
            <a:r>
              <a:rPr lang="en-US" sz="2400" dirty="0" smtClean="0">
                <a:cs typeface="Arial" panose="020B0604020202020204" pitchFamily="34" charset="0"/>
              </a:rPr>
              <a:t> </a:t>
            </a:r>
            <a:r>
              <a:rPr lang="en-US" sz="2400" dirty="0" err="1" smtClean="0">
                <a:cs typeface="Arial" panose="020B0604020202020204" pitchFamily="34" charset="0"/>
              </a:rPr>
              <a:t>tarif</a:t>
            </a:r>
            <a:r>
              <a:rPr lang="en-US" sz="2400" dirty="0" smtClean="0">
                <a:cs typeface="Arial" panose="020B0604020202020204" pitchFamily="34" charset="0"/>
              </a:rPr>
              <a:t> </a:t>
            </a:r>
            <a:r>
              <a:rPr lang="en-US" sz="2400" dirty="0" err="1" smtClean="0">
                <a:cs typeface="Arial" panose="020B0604020202020204" pitchFamily="34" charset="0"/>
              </a:rPr>
              <a:t>komoditi</a:t>
            </a:r>
            <a:r>
              <a:rPr lang="en-US" sz="2400" dirty="0" smtClean="0">
                <a:cs typeface="Arial" panose="020B0604020202020204" pitchFamily="34" charset="0"/>
              </a:rPr>
              <a:t> </a:t>
            </a:r>
            <a:r>
              <a:rPr lang="en-US" sz="2400" dirty="0" err="1" smtClean="0">
                <a:cs typeface="Arial" panose="020B0604020202020204" pitchFamily="34" charset="0"/>
              </a:rPr>
              <a:t>rumput</a:t>
            </a:r>
            <a:r>
              <a:rPr lang="en-US" sz="2400" dirty="0" smtClean="0">
                <a:cs typeface="Arial" panose="020B0604020202020204" pitchFamily="34" charset="0"/>
              </a:rPr>
              <a:t> </a:t>
            </a:r>
            <a:r>
              <a:rPr lang="en-US" sz="2400" dirty="0" err="1" smtClean="0">
                <a:cs typeface="Arial" panose="020B0604020202020204" pitchFamily="34" charset="0"/>
              </a:rPr>
              <a:t>laut</a:t>
            </a:r>
            <a:r>
              <a:rPr lang="en-US" sz="2400" dirty="0" smtClean="0">
                <a:cs typeface="Arial" panose="020B0604020202020204" pitchFamily="34" charset="0"/>
              </a:rPr>
              <a:t> </a:t>
            </a:r>
            <a:r>
              <a:rPr lang="en-US" sz="2400" dirty="0" err="1" smtClean="0">
                <a:cs typeface="Arial" panose="020B0604020202020204" pitchFamily="34" charset="0"/>
              </a:rPr>
              <a:t>beserta</a:t>
            </a:r>
            <a:r>
              <a:rPr lang="en-US" sz="2400" dirty="0" smtClean="0">
                <a:cs typeface="Arial" panose="020B0604020202020204" pitchFamily="34" charset="0"/>
              </a:rPr>
              <a:t> </a:t>
            </a:r>
            <a:r>
              <a:rPr lang="en-US" sz="2400" dirty="0" err="1" smtClean="0">
                <a:cs typeface="Arial" panose="020B0604020202020204" pitchFamily="34" charset="0"/>
              </a:rPr>
              <a:t>olahannya</a:t>
            </a:r>
            <a:r>
              <a:rPr lang="en-US" sz="2400" dirty="0" smtClean="0">
                <a:cs typeface="Arial" panose="020B0604020202020204" pitchFamily="34" charset="0"/>
              </a:rPr>
              <a:t>, </a:t>
            </a:r>
            <a:r>
              <a:rPr lang="en-US" sz="2400" dirty="0" err="1" smtClean="0">
                <a:cs typeface="Arial" panose="020B0604020202020204" pitchFamily="34" charset="0"/>
              </a:rPr>
              <a:t>seperti</a:t>
            </a:r>
            <a:r>
              <a:rPr lang="en-US" sz="2400" dirty="0" smtClean="0">
                <a:cs typeface="Arial" panose="020B0604020202020204" pitchFamily="34" charset="0"/>
              </a:rPr>
              <a:t> </a:t>
            </a:r>
            <a:r>
              <a:rPr lang="en-US" sz="2400" dirty="0" err="1" smtClean="0">
                <a:cs typeface="Arial" panose="020B0604020202020204" pitchFamily="34" charset="0"/>
              </a:rPr>
              <a:t>penurunan</a:t>
            </a:r>
            <a:r>
              <a:rPr lang="en-US" sz="2400" dirty="0" smtClean="0">
                <a:cs typeface="Arial" panose="020B0604020202020204" pitchFamily="34" charset="0"/>
              </a:rPr>
              <a:t> </a:t>
            </a:r>
            <a:r>
              <a:rPr lang="en-US" sz="2400" dirty="0" err="1" smtClean="0">
                <a:cs typeface="Arial" panose="020B0604020202020204" pitchFamily="34" charset="0"/>
              </a:rPr>
              <a:t>bea</a:t>
            </a:r>
            <a:r>
              <a:rPr lang="en-US" sz="2400" dirty="0" smtClean="0">
                <a:cs typeface="Arial" panose="020B0604020202020204" pitchFamily="34" charset="0"/>
              </a:rPr>
              <a:t> </a:t>
            </a:r>
            <a:r>
              <a:rPr lang="en-US" sz="2400" dirty="0" err="1" smtClean="0">
                <a:cs typeface="Arial" panose="020B0604020202020204" pitchFamily="34" charset="0"/>
              </a:rPr>
              <a:t>masuk</a:t>
            </a:r>
            <a:r>
              <a:rPr lang="en-US" sz="2400" dirty="0" smtClean="0">
                <a:cs typeface="Arial" panose="020B0604020202020204" pitchFamily="34" charset="0"/>
              </a:rPr>
              <a:t> </a:t>
            </a:r>
            <a:r>
              <a:rPr lang="en-US" sz="2400" dirty="0" err="1" smtClean="0">
                <a:cs typeface="Arial" panose="020B0604020202020204" pitchFamily="34" charset="0"/>
              </a:rPr>
              <a:t>untuk</a:t>
            </a:r>
            <a:r>
              <a:rPr lang="en-US" sz="2400" dirty="0" smtClean="0">
                <a:cs typeface="Arial" panose="020B0604020202020204" pitchFamily="34" charset="0"/>
              </a:rPr>
              <a:t> </a:t>
            </a:r>
            <a:r>
              <a:rPr lang="en-US" sz="2400" dirty="0" err="1" smtClean="0">
                <a:cs typeface="Arial" panose="020B0604020202020204" pitchFamily="34" charset="0"/>
              </a:rPr>
              <a:t>komponen</a:t>
            </a:r>
            <a:r>
              <a:rPr lang="en-US" sz="2400" dirty="0" smtClean="0">
                <a:cs typeface="Arial" panose="020B0604020202020204" pitchFamily="34" charset="0"/>
              </a:rPr>
              <a:t> </a:t>
            </a:r>
            <a:r>
              <a:rPr lang="en-US" sz="2400" dirty="0" err="1" smtClean="0">
                <a:cs typeface="Arial" panose="020B0604020202020204" pitchFamily="34" charset="0"/>
              </a:rPr>
              <a:t>pendukung</a:t>
            </a:r>
            <a:r>
              <a:rPr lang="en-US" sz="2400" dirty="0" smtClean="0">
                <a:cs typeface="Arial" panose="020B0604020202020204" pitchFamily="34" charset="0"/>
              </a:rPr>
              <a:t>, </a:t>
            </a:r>
            <a:r>
              <a:rPr lang="en-US" sz="2400" dirty="0" err="1" smtClean="0">
                <a:cs typeface="Arial" panose="020B0604020202020204" pitchFamily="34" charset="0"/>
              </a:rPr>
              <a:t>pemisahan</a:t>
            </a:r>
            <a:r>
              <a:rPr lang="en-US" sz="2400" dirty="0" smtClean="0">
                <a:cs typeface="Arial" panose="020B0604020202020204" pitchFamily="34" charset="0"/>
              </a:rPr>
              <a:t> </a:t>
            </a:r>
            <a:r>
              <a:rPr lang="en-US" sz="2400" dirty="0" err="1" smtClean="0">
                <a:cs typeface="Arial" panose="020B0604020202020204" pitchFamily="34" charset="0"/>
              </a:rPr>
              <a:t>kode</a:t>
            </a:r>
            <a:r>
              <a:rPr lang="en-US" sz="2400" dirty="0" smtClean="0">
                <a:cs typeface="Arial" panose="020B0604020202020204" pitchFamily="34" charset="0"/>
              </a:rPr>
              <a:t> HS </a:t>
            </a:r>
            <a:r>
              <a:rPr lang="en-US" sz="2400" dirty="0" err="1" smtClean="0">
                <a:cs typeface="Arial" panose="020B0604020202020204" pitchFamily="34" charset="0"/>
              </a:rPr>
              <a:t>untuk</a:t>
            </a:r>
            <a:r>
              <a:rPr lang="en-US" sz="2400" dirty="0" smtClean="0">
                <a:cs typeface="Arial" panose="020B0604020202020204" pitchFamily="34" charset="0"/>
              </a:rPr>
              <a:t> </a:t>
            </a:r>
            <a:r>
              <a:rPr lang="en-US" sz="2400" dirty="0" err="1" smtClean="0">
                <a:cs typeface="Arial" panose="020B0604020202020204" pitchFamily="34" charset="0"/>
              </a:rPr>
              <a:t>produk</a:t>
            </a:r>
            <a:r>
              <a:rPr lang="en-US" sz="2400" dirty="0" smtClean="0">
                <a:cs typeface="Arial" panose="020B0604020202020204" pitchFamily="34" charset="0"/>
              </a:rPr>
              <a:t> </a:t>
            </a:r>
            <a:r>
              <a:rPr lang="en-US" sz="2400" dirty="0" err="1" smtClean="0">
                <a:cs typeface="Arial" panose="020B0604020202020204" pitchFamily="34" charset="0"/>
              </a:rPr>
              <a:t>olahan</a:t>
            </a:r>
            <a:r>
              <a:rPr lang="en-US" sz="2400" dirty="0" smtClean="0">
                <a:cs typeface="Arial" panose="020B0604020202020204" pitchFamily="34" charset="0"/>
              </a:rPr>
              <a:t> </a:t>
            </a:r>
            <a:r>
              <a:rPr lang="en-US" sz="2400" dirty="0" err="1" smtClean="0">
                <a:cs typeface="Arial" panose="020B0604020202020204" pitchFamily="34" charset="0"/>
              </a:rPr>
              <a:t>rumput</a:t>
            </a:r>
            <a:r>
              <a:rPr lang="en-US" sz="2400" dirty="0" smtClean="0">
                <a:cs typeface="Arial" panose="020B0604020202020204" pitchFamily="34" charset="0"/>
              </a:rPr>
              <a:t> </a:t>
            </a:r>
            <a:r>
              <a:rPr lang="en-US" sz="2400" dirty="0" err="1" smtClean="0">
                <a:cs typeface="Arial" panose="020B0604020202020204" pitchFamily="34" charset="0"/>
              </a:rPr>
              <a:t>laut</a:t>
            </a:r>
            <a:endParaRPr lang="en-US" sz="2400" dirty="0" smtClean="0">
              <a:cs typeface="Arial" panose="020B0604020202020204" pitchFamily="34" charset="0"/>
            </a:endParaRPr>
          </a:p>
          <a:p>
            <a:pPr marL="457200" indent="-457200" algn="just">
              <a:lnSpc>
                <a:spcPct val="100000"/>
              </a:lnSpc>
              <a:spcBef>
                <a:spcPts val="600"/>
              </a:spcBef>
              <a:buFont typeface="+mj-lt"/>
              <a:buAutoNum type="arabicPeriod"/>
            </a:pPr>
            <a:r>
              <a:rPr lang="en-US" sz="2400" dirty="0" err="1" smtClean="0">
                <a:cs typeface="Arial" panose="020B0604020202020204" pitchFamily="34" charset="0"/>
              </a:rPr>
              <a:t>Pemberian</a:t>
            </a:r>
            <a:r>
              <a:rPr lang="en-US" sz="2400" dirty="0" smtClean="0">
                <a:cs typeface="Arial" panose="020B0604020202020204" pitchFamily="34" charset="0"/>
              </a:rPr>
              <a:t> </a:t>
            </a:r>
            <a:r>
              <a:rPr lang="en-US" sz="2400" dirty="0" err="1" smtClean="0">
                <a:cs typeface="Arial" panose="020B0604020202020204" pitchFamily="34" charset="0"/>
              </a:rPr>
              <a:t>insentif</a:t>
            </a:r>
            <a:r>
              <a:rPr lang="en-US" sz="2400" dirty="0" smtClean="0">
                <a:cs typeface="Arial" panose="020B0604020202020204" pitchFamily="34" charset="0"/>
              </a:rPr>
              <a:t> </a:t>
            </a:r>
            <a:r>
              <a:rPr lang="en-US" sz="2400" dirty="0" err="1" smtClean="0">
                <a:cs typeface="Arial" panose="020B0604020202020204" pitchFamily="34" charset="0"/>
              </a:rPr>
              <a:t>seperti</a:t>
            </a:r>
            <a:r>
              <a:rPr lang="en-US" sz="2400" dirty="0" smtClean="0">
                <a:cs typeface="Arial" panose="020B0604020202020204" pitchFamily="34" charset="0"/>
              </a:rPr>
              <a:t> </a:t>
            </a:r>
            <a:r>
              <a:rPr lang="en-US" sz="2400" i="1" dirty="0" smtClean="0">
                <a:cs typeface="Arial" panose="020B0604020202020204" pitchFamily="34" charset="0"/>
              </a:rPr>
              <a:t>tax allowance</a:t>
            </a:r>
            <a:r>
              <a:rPr lang="en-US" sz="2400" dirty="0" smtClean="0">
                <a:cs typeface="Arial" panose="020B0604020202020204" pitchFamily="34" charset="0"/>
              </a:rPr>
              <a:t>,</a:t>
            </a:r>
            <a:r>
              <a:rPr lang="en-US" sz="2400" i="1" dirty="0" smtClean="0">
                <a:cs typeface="Arial" panose="020B0604020202020204" pitchFamily="34" charset="0"/>
              </a:rPr>
              <a:t> tax holiday</a:t>
            </a:r>
            <a:r>
              <a:rPr lang="en-US" sz="2400" dirty="0" smtClean="0">
                <a:cs typeface="Arial" panose="020B0604020202020204" pitchFamily="34" charset="0"/>
              </a:rPr>
              <a:t>, </a:t>
            </a:r>
            <a:r>
              <a:rPr lang="en-US" sz="2400" dirty="0" err="1" smtClean="0">
                <a:cs typeface="Arial" panose="020B0604020202020204" pitchFamily="34" charset="0"/>
              </a:rPr>
              <a:t>pembebasan</a:t>
            </a:r>
            <a:r>
              <a:rPr lang="en-US" sz="2400" dirty="0" smtClean="0">
                <a:cs typeface="Arial" panose="020B0604020202020204" pitchFamily="34" charset="0"/>
              </a:rPr>
              <a:t> PPN, </a:t>
            </a:r>
            <a:r>
              <a:rPr lang="en-US" sz="2400" dirty="0" err="1" smtClean="0">
                <a:cs typeface="Arial" panose="020B0604020202020204" pitchFamily="34" charset="0"/>
              </a:rPr>
              <a:t>dan</a:t>
            </a:r>
            <a:r>
              <a:rPr lang="en-US" sz="2400" dirty="0" smtClean="0">
                <a:cs typeface="Arial" panose="020B0604020202020204" pitchFamily="34" charset="0"/>
              </a:rPr>
              <a:t> lain-lain.</a:t>
            </a:r>
          </a:p>
          <a:p>
            <a:pPr marL="457200" indent="-457200" algn="just">
              <a:lnSpc>
                <a:spcPct val="100000"/>
              </a:lnSpc>
              <a:spcBef>
                <a:spcPts val="600"/>
              </a:spcBef>
              <a:buFont typeface="+mj-lt"/>
              <a:buAutoNum type="arabicPeriod"/>
            </a:pPr>
            <a:r>
              <a:rPr lang="en-US" sz="2400" dirty="0" err="1" smtClean="0">
                <a:cs typeface="Arial" panose="020B0604020202020204" pitchFamily="34" charset="0"/>
              </a:rPr>
              <a:t>Penyusunan</a:t>
            </a:r>
            <a:r>
              <a:rPr lang="en-US" sz="2400" dirty="0" smtClean="0">
                <a:cs typeface="Arial" panose="020B0604020202020204" pitchFamily="34" charset="0"/>
              </a:rPr>
              <a:t> SNI </a:t>
            </a:r>
            <a:r>
              <a:rPr lang="en-US" sz="2400" dirty="0" err="1" smtClean="0">
                <a:cs typeface="Arial" panose="020B0604020202020204" pitchFamily="34" charset="0"/>
              </a:rPr>
              <a:t>sebagai</a:t>
            </a:r>
            <a:r>
              <a:rPr lang="en-US" sz="2400" dirty="0" smtClean="0">
                <a:cs typeface="Arial" panose="020B0604020202020204" pitchFamily="34" charset="0"/>
              </a:rPr>
              <a:t> </a:t>
            </a:r>
            <a:r>
              <a:rPr lang="en-US" sz="2400" dirty="0" err="1" smtClean="0">
                <a:cs typeface="Arial" panose="020B0604020202020204" pitchFamily="34" charset="0"/>
              </a:rPr>
              <a:t>jaminan</a:t>
            </a:r>
            <a:r>
              <a:rPr lang="en-US" sz="2400" dirty="0" smtClean="0">
                <a:cs typeface="Arial" panose="020B0604020202020204" pitchFamily="34" charset="0"/>
              </a:rPr>
              <a:t> </a:t>
            </a:r>
            <a:r>
              <a:rPr lang="en-US" sz="2400" dirty="0" err="1" smtClean="0">
                <a:cs typeface="Arial" panose="020B0604020202020204" pitchFamily="34" charset="0"/>
              </a:rPr>
              <a:t>kualitas</a:t>
            </a:r>
            <a:r>
              <a:rPr lang="en-US" sz="2400" dirty="0" smtClean="0">
                <a:cs typeface="Arial" panose="020B0604020202020204" pitchFamily="34" charset="0"/>
              </a:rPr>
              <a:t> </a:t>
            </a:r>
            <a:r>
              <a:rPr lang="en-US" sz="2400" dirty="0" err="1" smtClean="0">
                <a:cs typeface="Arial" panose="020B0604020202020204" pitchFamily="34" charset="0"/>
              </a:rPr>
              <a:t>produk</a:t>
            </a:r>
            <a:r>
              <a:rPr lang="en-US" sz="2400" dirty="0" smtClean="0">
                <a:cs typeface="Arial" panose="020B0604020202020204" pitchFamily="34" charset="0"/>
              </a:rPr>
              <a:t> </a:t>
            </a:r>
            <a:r>
              <a:rPr lang="en-US" sz="2400" dirty="0" err="1" smtClean="0">
                <a:cs typeface="Arial" panose="020B0604020202020204" pitchFamily="34" charset="0"/>
              </a:rPr>
              <a:t>olahan</a:t>
            </a:r>
            <a:r>
              <a:rPr lang="en-US" sz="2400" dirty="0">
                <a:cs typeface="Arial" panose="020B0604020202020204" pitchFamily="34" charset="0"/>
              </a:rPr>
              <a:t> </a:t>
            </a:r>
            <a:r>
              <a:rPr lang="en-US" sz="2400" dirty="0" err="1" smtClean="0">
                <a:cs typeface="Arial" panose="020B0604020202020204" pitchFamily="34" charset="0"/>
              </a:rPr>
              <a:t>rumput</a:t>
            </a:r>
            <a:r>
              <a:rPr lang="en-US" sz="2400" dirty="0" smtClean="0">
                <a:cs typeface="Arial" panose="020B0604020202020204" pitchFamily="34" charset="0"/>
              </a:rPr>
              <a:t> </a:t>
            </a:r>
            <a:r>
              <a:rPr lang="en-US" sz="2400" dirty="0" err="1" smtClean="0">
                <a:cs typeface="Arial" panose="020B0604020202020204" pitchFamily="34" charset="0"/>
              </a:rPr>
              <a:t>laut</a:t>
            </a:r>
            <a:endParaRPr lang="en-US" sz="2400" dirty="0" smtClean="0">
              <a:cs typeface="Arial" panose="020B0604020202020204" pitchFamily="34" charset="0"/>
            </a:endParaRPr>
          </a:p>
          <a:p>
            <a:pPr marL="457200" indent="-457200" algn="just">
              <a:lnSpc>
                <a:spcPct val="100000"/>
              </a:lnSpc>
              <a:spcBef>
                <a:spcPts val="600"/>
              </a:spcBef>
              <a:buFont typeface="+mj-lt"/>
              <a:buAutoNum type="arabicPeriod"/>
            </a:pPr>
            <a:r>
              <a:rPr lang="en-US" sz="2400" dirty="0" err="1" smtClean="0">
                <a:cs typeface="Arial" panose="020B0604020202020204" pitchFamily="34" charset="0"/>
              </a:rPr>
              <a:t>Penyusunan</a:t>
            </a:r>
            <a:r>
              <a:rPr lang="en-US" sz="2400" dirty="0" smtClean="0">
                <a:cs typeface="Arial" panose="020B0604020202020204" pitchFamily="34" charset="0"/>
              </a:rPr>
              <a:t> SKKNI </a:t>
            </a:r>
            <a:r>
              <a:rPr lang="en-US" sz="2400" dirty="0" err="1" smtClean="0">
                <a:cs typeface="Arial" panose="020B0604020202020204" pitchFamily="34" charset="0"/>
              </a:rPr>
              <a:t>dalam</a:t>
            </a:r>
            <a:r>
              <a:rPr lang="en-US" sz="2400" dirty="0" smtClean="0">
                <a:cs typeface="Arial" panose="020B0604020202020204" pitchFamily="34" charset="0"/>
              </a:rPr>
              <a:t> </a:t>
            </a:r>
            <a:r>
              <a:rPr lang="en-US" sz="2400" dirty="0" err="1" smtClean="0">
                <a:cs typeface="Arial" panose="020B0604020202020204" pitchFamily="34" charset="0"/>
              </a:rPr>
              <a:t>rangka</a:t>
            </a:r>
            <a:r>
              <a:rPr lang="en-US" sz="2400" dirty="0" smtClean="0">
                <a:cs typeface="Arial" panose="020B0604020202020204" pitchFamily="34" charset="0"/>
              </a:rPr>
              <a:t> </a:t>
            </a:r>
            <a:r>
              <a:rPr lang="en-US" sz="2400" dirty="0" err="1" smtClean="0">
                <a:cs typeface="Arial" panose="020B0604020202020204" pitchFamily="34" charset="0"/>
              </a:rPr>
              <a:t>memberikan</a:t>
            </a:r>
            <a:r>
              <a:rPr lang="en-US" sz="2400" dirty="0" smtClean="0">
                <a:cs typeface="Arial" panose="020B0604020202020204" pitchFamily="34" charset="0"/>
              </a:rPr>
              <a:t> </a:t>
            </a:r>
            <a:r>
              <a:rPr lang="en-US" sz="2400" dirty="0" err="1" smtClean="0">
                <a:cs typeface="Arial" panose="020B0604020202020204" pitchFamily="34" charset="0"/>
              </a:rPr>
              <a:t>jaminan</a:t>
            </a:r>
            <a:r>
              <a:rPr lang="en-US" sz="2400" dirty="0" smtClean="0">
                <a:cs typeface="Arial" panose="020B0604020202020204" pitchFamily="34" charset="0"/>
              </a:rPr>
              <a:t> </a:t>
            </a:r>
            <a:r>
              <a:rPr lang="en-US" sz="2400" dirty="0" err="1" smtClean="0">
                <a:cs typeface="Arial" panose="020B0604020202020204" pitchFamily="34" charset="0"/>
              </a:rPr>
              <a:t>penyediaan</a:t>
            </a:r>
            <a:r>
              <a:rPr lang="en-US" sz="2400" dirty="0" smtClean="0">
                <a:cs typeface="Arial" panose="020B0604020202020204" pitchFamily="34" charset="0"/>
              </a:rPr>
              <a:t> SDM yang </a:t>
            </a:r>
            <a:r>
              <a:rPr lang="en-US" sz="2400" dirty="0" err="1" smtClean="0">
                <a:cs typeface="Arial" panose="020B0604020202020204" pitchFamily="34" charset="0"/>
              </a:rPr>
              <a:t>kompeten</a:t>
            </a:r>
            <a:endParaRPr lang="en-US" sz="2400" dirty="0" smtClean="0">
              <a:cs typeface="Arial" panose="020B0604020202020204" pitchFamily="34" charset="0"/>
            </a:endParaRPr>
          </a:p>
          <a:p>
            <a:pPr marL="457200" indent="-457200" algn="just">
              <a:lnSpc>
                <a:spcPct val="100000"/>
              </a:lnSpc>
              <a:spcBef>
                <a:spcPts val="600"/>
              </a:spcBef>
              <a:buFont typeface="+mj-lt"/>
              <a:buAutoNum type="arabicPeriod"/>
            </a:pPr>
            <a:r>
              <a:rPr lang="en-US" sz="2400" dirty="0" err="1" smtClean="0">
                <a:cs typeface="Arial" panose="020B0604020202020204" pitchFamily="34" charset="0"/>
              </a:rPr>
              <a:t>Meningkatkan</a:t>
            </a:r>
            <a:r>
              <a:rPr lang="en-US" sz="2400" dirty="0" smtClean="0">
                <a:cs typeface="Arial" panose="020B0604020202020204" pitchFamily="34" charset="0"/>
              </a:rPr>
              <a:t> </a:t>
            </a:r>
            <a:r>
              <a:rPr lang="en-US" sz="2400" dirty="0" err="1" smtClean="0">
                <a:cs typeface="Arial" panose="020B0604020202020204" pitchFamily="34" charset="0"/>
              </a:rPr>
              <a:t>dukungan</a:t>
            </a:r>
            <a:r>
              <a:rPr lang="en-US" sz="2400" dirty="0" smtClean="0">
                <a:cs typeface="Arial" panose="020B0604020202020204" pitchFamily="34" charset="0"/>
              </a:rPr>
              <a:t> R&amp;D </a:t>
            </a:r>
            <a:r>
              <a:rPr lang="en-US" sz="2400" dirty="0" err="1">
                <a:cs typeface="Arial" panose="020B0604020202020204" pitchFamily="34" charset="0"/>
              </a:rPr>
              <a:t>dalam</a:t>
            </a:r>
            <a:r>
              <a:rPr lang="en-US" sz="2400" dirty="0">
                <a:cs typeface="Arial" panose="020B0604020202020204" pitchFamily="34" charset="0"/>
              </a:rPr>
              <a:t> </a:t>
            </a:r>
            <a:r>
              <a:rPr lang="en-US" sz="2400" dirty="0" err="1" smtClean="0">
                <a:cs typeface="Arial" panose="020B0604020202020204" pitchFamily="34" charset="0"/>
              </a:rPr>
              <a:t>rangka</a:t>
            </a:r>
            <a:r>
              <a:rPr lang="en-US" sz="2400" dirty="0" smtClean="0">
                <a:cs typeface="Arial" panose="020B0604020202020204" pitchFamily="34" charset="0"/>
              </a:rPr>
              <a:t> </a:t>
            </a:r>
            <a:r>
              <a:rPr lang="en-US" sz="2400" dirty="0" err="1" smtClean="0">
                <a:cs typeface="Arial" panose="020B0604020202020204" pitchFamily="34" charset="0"/>
              </a:rPr>
              <a:t>mengembangkan</a:t>
            </a:r>
            <a:r>
              <a:rPr lang="en-US" sz="2400" dirty="0" smtClean="0">
                <a:cs typeface="Arial" panose="020B0604020202020204" pitchFamily="34" charset="0"/>
              </a:rPr>
              <a:t> </a:t>
            </a:r>
            <a:r>
              <a:rPr lang="en-US" sz="2400" dirty="0" err="1">
                <a:cs typeface="Arial" panose="020B0604020202020204" pitchFamily="34" charset="0"/>
              </a:rPr>
              <a:t>inovasi</a:t>
            </a:r>
            <a:r>
              <a:rPr lang="en-US" sz="2400" dirty="0">
                <a:cs typeface="Arial" panose="020B0604020202020204" pitchFamily="34" charset="0"/>
              </a:rPr>
              <a:t> </a:t>
            </a:r>
            <a:r>
              <a:rPr lang="en-US" sz="2400" dirty="0" err="1">
                <a:cs typeface="Arial" panose="020B0604020202020204" pitchFamily="34" charset="0"/>
              </a:rPr>
              <a:t>produk</a:t>
            </a:r>
            <a:r>
              <a:rPr lang="en-US" sz="2400" dirty="0">
                <a:cs typeface="Arial" panose="020B0604020202020204" pitchFamily="34" charset="0"/>
              </a:rPr>
              <a:t> </a:t>
            </a:r>
            <a:r>
              <a:rPr lang="en-US" sz="2400" dirty="0" err="1">
                <a:cs typeface="Arial" panose="020B0604020202020204" pitchFamily="34" charset="0"/>
              </a:rPr>
              <a:t>hilir</a:t>
            </a:r>
            <a:r>
              <a:rPr lang="en-US" sz="2400" dirty="0">
                <a:cs typeface="Arial" panose="020B0604020202020204" pitchFamily="34" charset="0"/>
              </a:rPr>
              <a:t> </a:t>
            </a:r>
            <a:r>
              <a:rPr lang="en-US" sz="2400" dirty="0" err="1">
                <a:cs typeface="Arial" panose="020B0604020202020204" pitchFamily="34" charset="0"/>
              </a:rPr>
              <a:t>rumput</a:t>
            </a:r>
            <a:r>
              <a:rPr lang="en-US" sz="2400" dirty="0">
                <a:cs typeface="Arial" panose="020B0604020202020204" pitchFamily="34" charset="0"/>
              </a:rPr>
              <a:t> </a:t>
            </a:r>
            <a:r>
              <a:rPr lang="en-US" sz="2400" dirty="0" err="1" smtClean="0">
                <a:cs typeface="Arial" panose="020B0604020202020204" pitchFamily="34" charset="0"/>
              </a:rPr>
              <a:t>laut</a:t>
            </a:r>
            <a:endParaRPr lang="en-US" sz="2400" dirty="0" smtClean="0">
              <a:cs typeface="Arial" panose="020B0604020202020204" pitchFamily="34" charset="0"/>
            </a:endParaRPr>
          </a:p>
          <a:p>
            <a:pPr marL="457200" lvl="0" indent="-457200" algn="just">
              <a:spcBef>
                <a:spcPts val="600"/>
              </a:spcBef>
              <a:buFont typeface="+mj-lt"/>
              <a:buAutoNum type="arabicPeriod"/>
            </a:pPr>
            <a:endParaRPr lang="en-US" sz="1800" dirty="0"/>
          </a:p>
          <a:p>
            <a:pPr marL="457200" indent="-457200" algn="just">
              <a:lnSpc>
                <a:spcPct val="100000"/>
              </a:lnSpc>
              <a:spcBef>
                <a:spcPts val="600"/>
              </a:spcBef>
              <a:buFont typeface="+mj-lt"/>
              <a:buAutoNum type="arabicPeriod"/>
            </a:pPr>
            <a:endParaRPr lang="en-US" sz="1800" dirty="0">
              <a:cs typeface="Arial" panose="020B0604020202020204" pitchFamily="34" charset="0"/>
            </a:endParaRPr>
          </a:p>
          <a:p>
            <a:pPr marL="457200" indent="-457200" algn="just">
              <a:lnSpc>
                <a:spcPct val="100000"/>
              </a:lnSpc>
              <a:spcBef>
                <a:spcPts val="600"/>
              </a:spcBef>
              <a:buFont typeface="+mj-lt"/>
              <a:buAutoNum type="arabicPeriod"/>
            </a:pPr>
            <a:endParaRPr lang="en-US" sz="1800" dirty="0" smtClean="0">
              <a:cs typeface="Arial" panose="020B0604020202020204" pitchFamily="34" charset="0"/>
            </a:endParaRPr>
          </a:p>
          <a:p>
            <a:pPr marL="457200" indent="-457200" algn="just">
              <a:lnSpc>
                <a:spcPct val="100000"/>
              </a:lnSpc>
              <a:spcBef>
                <a:spcPts val="600"/>
              </a:spcBef>
              <a:buFont typeface="+mj-lt"/>
              <a:buAutoNum type="arabicPeriod"/>
            </a:pPr>
            <a:endParaRPr lang="en-US" sz="1800" dirty="0">
              <a:cs typeface="Arial" panose="020B0604020202020204" pitchFamily="34" charset="0"/>
            </a:endParaRPr>
          </a:p>
          <a:p>
            <a:pPr marL="457200" indent="-457200" algn="just">
              <a:lnSpc>
                <a:spcPct val="100000"/>
              </a:lnSpc>
              <a:spcBef>
                <a:spcPts val="600"/>
              </a:spcBef>
              <a:buFont typeface="+mj-lt"/>
              <a:buAutoNum type="arabicPeriod"/>
            </a:pPr>
            <a:endParaRPr lang="en-US" sz="1800" dirty="0" smtClean="0">
              <a:cs typeface="Arial" panose="020B0604020202020204" pitchFamily="34" charset="0"/>
            </a:endParaRPr>
          </a:p>
          <a:p>
            <a:pPr marL="457200" indent="-457200" algn="just">
              <a:lnSpc>
                <a:spcPct val="100000"/>
              </a:lnSpc>
              <a:spcBef>
                <a:spcPts val="600"/>
              </a:spcBef>
              <a:buFont typeface="+mj-lt"/>
              <a:buAutoNum type="arabicPeriod"/>
            </a:pPr>
            <a:endParaRPr lang="en-US" sz="1800" dirty="0">
              <a:cs typeface="Arial" panose="020B0604020202020204" pitchFamily="34" charset="0"/>
            </a:endParaRPr>
          </a:p>
          <a:p>
            <a:pPr marL="457200" indent="-457200" algn="just">
              <a:lnSpc>
                <a:spcPct val="100000"/>
              </a:lnSpc>
              <a:spcBef>
                <a:spcPts val="600"/>
              </a:spcBef>
              <a:buFont typeface="+mj-lt"/>
              <a:buAutoNum type="arabicPeriod"/>
            </a:pPr>
            <a:endParaRPr lang="en-US" sz="1800" dirty="0" smtClean="0">
              <a:cs typeface="Arial" panose="020B0604020202020204" pitchFamily="34" charset="0"/>
            </a:endParaRPr>
          </a:p>
          <a:p>
            <a:pPr marL="457200" indent="-457200" algn="just">
              <a:lnSpc>
                <a:spcPct val="100000"/>
              </a:lnSpc>
              <a:spcBef>
                <a:spcPts val="600"/>
              </a:spcBef>
              <a:buFont typeface="+mj-lt"/>
              <a:buAutoNum type="arabicPeriod"/>
            </a:pPr>
            <a:endParaRPr lang="en-US" sz="1800" dirty="0">
              <a:cs typeface="Arial" panose="020B0604020202020204" pitchFamily="34" charset="0"/>
            </a:endParaRPr>
          </a:p>
          <a:p>
            <a:pPr marL="457200" lvl="0" indent="-457200" algn="just">
              <a:lnSpc>
                <a:spcPct val="100000"/>
              </a:lnSpc>
              <a:spcBef>
                <a:spcPts val="600"/>
              </a:spcBef>
              <a:buFont typeface="+mj-lt"/>
              <a:buAutoNum type="arabicPeriod"/>
            </a:pPr>
            <a:endParaRPr lang="id-ID" sz="1800" dirty="0"/>
          </a:p>
        </p:txBody>
      </p:sp>
      <p:sp>
        <p:nvSpPr>
          <p:cNvPr id="4" name="Rectangle 3"/>
          <p:cNvSpPr/>
          <p:nvPr/>
        </p:nvSpPr>
        <p:spPr>
          <a:xfrm>
            <a:off x="323528" y="836712"/>
            <a:ext cx="824729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it-IT" b="1" dirty="0" smtClean="0">
                <a:solidFill>
                  <a:srgbClr val="000000"/>
                </a:solidFill>
                <a:latin typeface="Arial" panose="020B0604020202020204" pitchFamily="34" charset="0"/>
              </a:rPr>
              <a:t>G.  Kebijakan Pengembangan</a:t>
            </a:r>
            <a:endParaRPr lang="en-US" dirty="0"/>
          </a:p>
        </p:txBody>
      </p:sp>
      <p:sp>
        <p:nvSpPr>
          <p:cNvPr id="2" name="TextBox 1"/>
          <p:cNvSpPr txBox="1"/>
          <p:nvPr/>
        </p:nvSpPr>
        <p:spPr>
          <a:xfrm>
            <a:off x="4283968" y="195171"/>
            <a:ext cx="93807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SOLUSI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17562763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p14:dur="0"/>
    </mc:Choice>
    <mc:Fallback>
      <p:transition/>
    </mc:Fallback>
  </mc:AlternateContent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1215538423"/>
              </p:ext>
            </p:extLst>
          </p:nvPr>
        </p:nvGraphicFramePr>
        <p:xfrm>
          <a:off x="428596" y="476668"/>
          <a:ext cx="8463884" cy="5979863"/>
        </p:xfrm>
        <a:graphic>
          <a:graphicData uri="http://schemas.openxmlformats.org/drawingml/2006/table">
            <a:tbl>
              <a:tblPr>
                <a:tableStyleId>{BC89EF96-8CEA-46FF-86C4-4CE0E7609802}</a:tableStyleId>
              </a:tblPr>
              <a:tblGrid>
                <a:gridCol w="416760"/>
                <a:gridCol w="1351403"/>
                <a:gridCol w="858034"/>
                <a:gridCol w="818195"/>
                <a:gridCol w="818195"/>
                <a:gridCol w="818195"/>
                <a:gridCol w="821260"/>
                <a:gridCol w="821260"/>
                <a:gridCol w="821260"/>
                <a:gridCol w="919322"/>
              </a:tblGrid>
              <a:tr h="221940"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id-ID" sz="1200" b="1" u="none" strike="noStrike" dirty="0"/>
                        <a:t>No</a:t>
                      </a:r>
                      <a:endParaRPr lang="id-ID" sz="1200" b="1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5902" marR="5902" marT="5902" marB="0" anchor="ctr"/>
                </a:tc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id-ID" sz="1200" b="1" u="none" strike="noStrike" dirty="0"/>
                        <a:t>URAIAN</a:t>
                      </a:r>
                      <a:endParaRPr lang="id-ID" sz="1200" b="1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5902" marR="5902" marT="5902" marB="0" anchor="ctr"/>
                </a:tc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id-ID" sz="1200" b="1" u="none" strike="noStrike" dirty="0"/>
                        <a:t>SATUAN</a:t>
                      </a:r>
                      <a:endParaRPr lang="id-ID" sz="1200" b="1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5902" marR="5902" marT="5902" marB="0" anchor="ctr"/>
                </a:tc>
                <a:tc gridSpan="6">
                  <a:txBody>
                    <a:bodyPr/>
                    <a:lstStyle/>
                    <a:p>
                      <a:pPr algn="ctr" fontAlgn="ctr"/>
                      <a:r>
                        <a:rPr lang="id-ID" sz="1200" b="1" u="none" strike="noStrike"/>
                        <a:t>TAHUN</a:t>
                      </a:r>
                      <a:endParaRPr lang="id-ID" sz="1200" b="1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5902" marR="5902" marT="5902" marB="0" anchor="ctr"/>
                </a:tc>
                <a:tc hMerge="1">
                  <a:txBody>
                    <a:bodyPr/>
                    <a:lstStyle/>
                    <a:p>
                      <a:endParaRPr lang="id-ID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id-ID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id-ID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id-ID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id-ID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d-ID" sz="1200" b="1" u="none" strike="noStrike"/>
                        <a:t> </a:t>
                      </a:r>
                      <a:endParaRPr lang="id-ID" sz="1200" b="1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5902" marR="5902" marT="5902" marB="0" anchor="b"/>
                </a:tc>
              </a:tr>
              <a:tr h="220061">
                <a:tc vMerge="1">
                  <a:txBody>
                    <a:bodyPr/>
                    <a:lstStyle/>
                    <a:p>
                      <a:endParaRPr lang="id-ID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id-ID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id-ID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id-ID" sz="1200" b="1" u="none" strike="noStrike" dirty="0"/>
                        <a:t>2014 </a:t>
                      </a:r>
                      <a:endParaRPr lang="id-ID" sz="1200" b="1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5902" marR="5902" marT="5902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id-ID" sz="1200" b="1" u="none" strike="noStrike" dirty="0"/>
                        <a:t>2015 </a:t>
                      </a:r>
                      <a:endParaRPr lang="id-ID" sz="1200" b="1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5902" marR="5902" marT="5902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id-ID" sz="1200" b="1" u="none" strike="noStrike" dirty="0"/>
                        <a:t>2016 </a:t>
                      </a:r>
                      <a:endParaRPr lang="id-ID" sz="1200" b="1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5902" marR="5902" marT="5902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id-ID" sz="1200" b="1" u="none" strike="noStrike" dirty="0"/>
                        <a:t>2017 </a:t>
                      </a:r>
                      <a:endParaRPr lang="id-ID" sz="1200" b="1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5902" marR="5902" marT="5902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id-ID" sz="1200" b="1" u="none" strike="noStrike" dirty="0"/>
                        <a:t>2018 </a:t>
                      </a:r>
                      <a:endParaRPr lang="id-ID" sz="1200" b="1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5902" marR="5902" marT="5902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id-ID" sz="1200" b="1" u="none" strike="noStrike" dirty="0"/>
                        <a:t>2019 </a:t>
                      </a:r>
                      <a:endParaRPr lang="id-ID" sz="1200" b="1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5902" marR="5902" marT="5902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id-ID" sz="1200" b="1" u="none" strike="noStrike" dirty="0"/>
                        <a:t>2020 </a:t>
                      </a:r>
                      <a:endParaRPr lang="id-ID" sz="1200" b="1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5902" marR="5902" marT="5902" marB="0" anchor="ctr"/>
                </a:tc>
              </a:tr>
              <a:tr h="221940">
                <a:tc>
                  <a:txBody>
                    <a:bodyPr/>
                    <a:lstStyle/>
                    <a:p>
                      <a:pPr algn="ctr" fontAlgn="ctr"/>
                      <a:r>
                        <a:rPr lang="id-ID" sz="1200" b="1" u="none" strike="noStrike"/>
                        <a:t>1</a:t>
                      </a:r>
                      <a:endParaRPr lang="id-ID" sz="1200" b="1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5902" marR="5902" marT="5902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id-ID" sz="1200" b="1" u="none" strike="noStrike" dirty="0"/>
                        <a:t>Jumlah Investasi</a:t>
                      </a:r>
                      <a:endParaRPr lang="id-ID" sz="1200" b="1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5902" marR="5902" marT="5902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id-ID" sz="1200" u="none" strike="noStrike"/>
                        <a:t>Juta USD</a:t>
                      </a:r>
                      <a:endParaRPr lang="id-ID" sz="1200" b="0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5902" marR="5902" marT="5902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id-ID" sz="1200" u="none" strike="noStrike"/>
                        <a:t>130</a:t>
                      </a:r>
                      <a:endParaRPr lang="id-ID" sz="1200" b="0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5902" marR="5902" marT="5902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id-ID" sz="1200" u="none" strike="noStrike"/>
                        <a:t>133</a:t>
                      </a:r>
                      <a:endParaRPr lang="id-ID" sz="1200" b="0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5902" marR="5902" marT="5902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id-ID" sz="1200" u="none" strike="noStrike"/>
                        <a:t>135</a:t>
                      </a:r>
                      <a:endParaRPr lang="id-ID" sz="1200" b="0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5902" marR="5902" marT="5902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id-ID" sz="1200" u="none" strike="noStrike"/>
                        <a:t>138</a:t>
                      </a:r>
                      <a:endParaRPr lang="id-ID" sz="1200" b="0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5902" marR="5902" marT="5902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id-ID" sz="1200" u="none" strike="noStrike"/>
                        <a:t>141</a:t>
                      </a:r>
                      <a:endParaRPr lang="id-ID" sz="1200" b="0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5902" marR="5902" marT="5902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id-ID" sz="1200" u="none" strike="noStrike"/>
                        <a:t>144</a:t>
                      </a:r>
                      <a:endParaRPr lang="id-ID" sz="1200" b="0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5902" marR="5902" marT="5902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id-ID" sz="1200" u="none" strike="noStrike"/>
                        <a:t>146</a:t>
                      </a:r>
                      <a:endParaRPr lang="id-ID" sz="1200" b="0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5902" marR="5902" marT="5902" marB="0" anchor="ctr"/>
                </a:tc>
              </a:tr>
              <a:tr h="433242">
                <a:tc>
                  <a:txBody>
                    <a:bodyPr/>
                    <a:lstStyle/>
                    <a:p>
                      <a:pPr algn="ctr" fontAlgn="ctr"/>
                      <a:r>
                        <a:rPr lang="id-ID" sz="1200" b="1" u="none" strike="noStrike" dirty="0"/>
                        <a:t>2</a:t>
                      </a:r>
                      <a:endParaRPr lang="id-ID" sz="1200" b="1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5902" marR="5902" marT="5902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id-ID" sz="1200" b="1" u="none" strike="noStrike" dirty="0"/>
                        <a:t>Kapasitas Terpasang</a:t>
                      </a:r>
                      <a:endParaRPr lang="id-ID" sz="1200" b="1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5902" marR="5902" marT="5902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id-ID" sz="1200" u="none" strike="noStrike" dirty="0"/>
                        <a:t>Ton</a:t>
                      </a:r>
                      <a:endParaRPr lang="id-ID" sz="1200" b="0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5902" marR="5902" marT="5902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id-ID" sz="1200" u="none" strike="noStrike" dirty="0"/>
                        <a:t>24.000</a:t>
                      </a:r>
                      <a:endParaRPr lang="id-ID" sz="1200" b="0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5902" marR="5902" marT="5902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id-ID" sz="1200" u="none" strike="noStrike"/>
                        <a:t>24.480</a:t>
                      </a:r>
                      <a:endParaRPr lang="id-ID" sz="1200" b="0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5902" marR="5902" marT="5902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id-ID" sz="1200" u="none" strike="noStrike"/>
                        <a:t>24.970</a:t>
                      </a:r>
                      <a:endParaRPr lang="id-ID" sz="1200" b="0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5902" marR="5902" marT="5902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id-ID" sz="1200" u="none" strike="noStrike"/>
                        <a:t>25.469</a:t>
                      </a:r>
                      <a:endParaRPr lang="id-ID" sz="1200" b="0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5902" marR="5902" marT="5902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id-ID" sz="1200" u="none" strike="noStrike"/>
                        <a:t>25.978</a:t>
                      </a:r>
                      <a:endParaRPr lang="id-ID" sz="1200" b="0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5902" marR="5902" marT="5902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id-ID" sz="1200" u="none" strike="noStrike"/>
                        <a:t>26.498</a:t>
                      </a:r>
                      <a:endParaRPr lang="id-ID" sz="1200" b="0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5902" marR="5902" marT="5902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id-ID" sz="1200" u="none" strike="noStrike"/>
                        <a:t>27.028</a:t>
                      </a:r>
                      <a:endParaRPr lang="id-ID" sz="1200" b="0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5902" marR="5902" marT="5902" marB="0" anchor="ctr"/>
                </a:tc>
              </a:tr>
              <a:tr h="221940">
                <a:tc>
                  <a:txBody>
                    <a:bodyPr/>
                    <a:lstStyle/>
                    <a:p>
                      <a:pPr algn="ctr" fontAlgn="ctr"/>
                      <a:r>
                        <a:rPr lang="id-ID" sz="1200" b="1" u="none" strike="noStrike" dirty="0"/>
                        <a:t>3</a:t>
                      </a:r>
                      <a:endParaRPr lang="id-ID" sz="1200" b="1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5902" marR="5902" marT="5902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id-ID" sz="1200" b="1" u="none" strike="noStrike" dirty="0"/>
                        <a:t>Produksi</a:t>
                      </a:r>
                      <a:endParaRPr lang="id-ID" sz="1200" b="1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5902" marR="5902" marT="5902" marB="0" anchor="ctr"/>
                </a:tc>
                <a:tc rowSpan="6">
                  <a:txBody>
                    <a:bodyPr/>
                    <a:lstStyle/>
                    <a:p>
                      <a:pPr algn="ctr" fontAlgn="ctr"/>
                      <a:r>
                        <a:rPr lang="id-ID" sz="1200" u="none" strike="noStrike"/>
                        <a:t>Ton</a:t>
                      </a:r>
                      <a:endParaRPr lang="id-ID" sz="1200" b="0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5902" marR="5902" marT="5902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id-ID" sz="1200" u="none" strike="noStrike"/>
                        <a:t>15.000</a:t>
                      </a:r>
                      <a:endParaRPr lang="id-ID" sz="1200" b="0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5902" marR="5902" marT="5902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id-ID" sz="1200" u="none" strike="noStrike"/>
                        <a:t>15.690</a:t>
                      </a:r>
                      <a:endParaRPr lang="id-ID" sz="1200" b="0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5902" marR="5902" marT="5902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id-ID" sz="1200" u="none" strike="noStrike"/>
                        <a:t>16.414</a:t>
                      </a:r>
                      <a:endParaRPr lang="id-ID" sz="1200" b="0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5902" marR="5902" marT="5902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id-ID" sz="1200" u="none" strike="noStrike"/>
                        <a:t>17.172</a:t>
                      </a:r>
                      <a:endParaRPr lang="id-ID" sz="1200" b="0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5902" marR="5902" marT="5902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id-ID" sz="1200" u="none" strike="noStrike"/>
                        <a:t>17.966</a:t>
                      </a:r>
                      <a:endParaRPr lang="id-ID" sz="1200" b="0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5902" marR="5902" marT="5902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id-ID" sz="1200" u="none" strike="noStrike"/>
                        <a:t>18.798</a:t>
                      </a:r>
                      <a:endParaRPr lang="id-ID" sz="1200" b="0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5902" marR="5902" marT="5902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id-ID" sz="1200" u="none" strike="noStrike"/>
                        <a:t>19.671</a:t>
                      </a:r>
                      <a:endParaRPr lang="id-ID" sz="1200" b="0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5902" marR="5902" marT="5902" marB="0" anchor="ctr"/>
                </a:tc>
              </a:tr>
              <a:tr h="221940">
                <a:tc rowSpan="5">
                  <a:txBody>
                    <a:bodyPr/>
                    <a:lstStyle/>
                    <a:p>
                      <a:pPr algn="ctr" fontAlgn="ctr"/>
                      <a:r>
                        <a:rPr lang="id-ID" sz="1200" u="none" strike="noStrike" dirty="0"/>
                        <a:t> </a:t>
                      </a:r>
                      <a:endParaRPr lang="id-ID" sz="1200" b="0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5902" marR="5902" marT="5902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id-ID" sz="1200" u="none" strike="noStrike"/>
                        <a:t>Karaginan</a:t>
                      </a:r>
                      <a:endParaRPr lang="id-ID" sz="1200" b="0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5902" marR="5902" marT="5902" marB="0" anchor="ctr"/>
                </a:tc>
                <a:tc vMerge="1">
                  <a:txBody>
                    <a:bodyPr/>
                    <a:lstStyle/>
                    <a:p>
                      <a:endParaRPr lang="id-ID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id-ID" sz="1200" u="none" strike="noStrike"/>
                        <a:t>12.000</a:t>
                      </a:r>
                      <a:endParaRPr lang="id-ID" sz="1200" b="0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5902" marR="5902" marT="5902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id-ID" sz="1200" u="none" strike="noStrike"/>
                        <a:t>12.498</a:t>
                      </a:r>
                      <a:endParaRPr lang="id-ID" sz="1200" b="0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5902" marR="5902" marT="5902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id-ID" sz="1200" u="none" strike="noStrike"/>
                        <a:t>13.017</a:t>
                      </a:r>
                      <a:endParaRPr lang="id-ID" sz="1200" b="0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5902" marR="5902" marT="5902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id-ID" sz="1200" u="none" strike="noStrike"/>
                        <a:t>13.557</a:t>
                      </a:r>
                      <a:endParaRPr lang="id-ID" sz="1200" b="0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5902" marR="5902" marT="5902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id-ID" sz="1200" u="none" strike="noStrike"/>
                        <a:t>14.119</a:t>
                      </a:r>
                      <a:endParaRPr lang="id-ID" sz="1200" b="0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5902" marR="5902" marT="5902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id-ID" sz="1200" u="none" strike="noStrike"/>
                        <a:t>14.705</a:t>
                      </a:r>
                      <a:endParaRPr lang="id-ID" sz="1200" b="0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5902" marR="5902" marT="5902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id-ID" sz="1200" u="none" strike="noStrike"/>
                        <a:t>15.316</a:t>
                      </a:r>
                      <a:endParaRPr lang="id-ID" sz="1200" b="0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5902" marR="5902" marT="5902" marB="0" anchor="ctr"/>
                </a:tc>
              </a:tr>
              <a:tr h="221940">
                <a:tc vMerge="1">
                  <a:txBody>
                    <a:bodyPr/>
                    <a:lstStyle/>
                    <a:p>
                      <a:endParaRPr lang="id-ID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id-ID" sz="1200" u="none" strike="noStrike"/>
                        <a:t>-ATC</a:t>
                      </a:r>
                      <a:endParaRPr lang="id-ID" sz="1200" b="0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5902" marR="5902" marT="5902" marB="0" anchor="ctr"/>
                </a:tc>
                <a:tc vMerge="1">
                  <a:txBody>
                    <a:bodyPr/>
                    <a:lstStyle/>
                    <a:p>
                      <a:endParaRPr lang="id-ID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id-ID" sz="1200" u="none" strike="noStrike"/>
                        <a:t>2.011</a:t>
                      </a:r>
                      <a:endParaRPr lang="id-ID" sz="1200" b="0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5902" marR="5902" marT="5902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id-ID" sz="1200" u="none" strike="noStrike"/>
                        <a:t>2.094</a:t>
                      </a:r>
                      <a:endParaRPr lang="id-ID" sz="1200" b="0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5902" marR="5902" marT="5902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id-ID" sz="1200" u="none" strike="noStrike"/>
                        <a:t>2.181</a:t>
                      </a:r>
                      <a:endParaRPr lang="id-ID" sz="1200" b="0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5902" marR="5902" marT="5902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id-ID" sz="1200" u="none" strike="noStrike"/>
                        <a:t>2.272</a:t>
                      </a:r>
                      <a:endParaRPr lang="id-ID" sz="1200" b="0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5902" marR="5902" marT="5902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id-ID" sz="1200" u="none" strike="noStrike"/>
                        <a:t>2.366</a:t>
                      </a:r>
                      <a:endParaRPr lang="id-ID" sz="1200" b="0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5902" marR="5902" marT="5902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id-ID" sz="1200" u="none" strike="noStrike"/>
                        <a:t>2.464</a:t>
                      </a:r>
                      <a:endParaRPr lang="id-ID" sz="1200" b="0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5902" marR="5902" marT="5902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id-ID" sz="1200" u="none" strike="noStrike"/>
                        <a:t>2.567</a:t>
                      </a:r>
                      <a:endParaRPr lang="id-ID" sz="1200" b="0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5902" marR="5902" marT="5902" marB="0" anchor="ctr"/>
                </a:tc>
              </a:tr>
              <a:tr h="221940">
                <a:tc vMerge="1">
                  <a:txBody>
                    <a:bodyPr/>
                    <a:lstStyle/>
                    <a:p>
                      <a:endParaRPr lang="id-ID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id-ID" sz="1200" u="none" strike="noStrike"/>
                        <a:t>-SRC</a:t>
                      </a:r>
                      <a:endParaRPr lang="id-ID" sz="1200" b="0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5902" marR="5902" marT="5902" marB="0" anchor="ctr"/>
                </a:tc>
                <a:tc vMerge="1">
                  <a:txBody>
                    <a:bodyPr/>
                    <a:lstStyle/>
                    <a:p>
                      <a:endParaRPr lang="id-ID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id-ID" sz="1200" u="none" strike="noStrike"/>
                        <a:t>8.269</a:t>
                      </a:r>
                      <a:endParaRPr lang="id-ID" sz="1200" b="0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5902" marR="5902" marT="5902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id-ID" sz="1200" u="none" strike="noStrike"/>
                        <a:t>8.612</a:t>
                      </a:r>
                      <a:endParaRPr lang="id-ID" sz="1200" b="0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5902" marR="5902" marT="5902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id-ID" sz="1200" u="none" strike="noStrike"/>
                        <a:t>8.970</a:t>
                      </a:r>
                      <a:endParaRPr lang="id-ID" sz="1200" b="0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5902" marR="5902" marT="5902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id-ID" sz="1200" u="none" strike="noStrike"/>
                        <a:t>9.342</a:t>
                      </a:r>
                      <a:endParaRPr lang="id-ID" sz="1200" b="0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5902" marR="5902" marT="5902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id-ID" sz="1200" u="none" strike="noStrike"/>
                        <a:t>9.729</a:t>
                      </a:r>
                      <a:endParaRPr lang="id-ID" sz="1200" b="0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5902" marR="5902" marT="5902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id-ID" sz="1200" u="none" strike="noStrike"/>
                        <a:t>10.133</a:t>
                      </a:r>
                      <a:endParaRPr lang="id-ID" sz="1200" b="0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5902" marR="5902" marT="5902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id-ID" sz="1200" u="none" strike="noStrike"/>
                        <a:t>10.554</a:t>
                      </a:r>
                      <a:endParaRPr lang="id-ID" sz="1200" b="0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5902" marR="5902" marT="5902" marB="0" anchor="ctr"/>
                </a:tc>
              </a:tr>
              <a:tr h="221940">
                <a:tc vMerge="1">
                  <a:txBody>
                    <a:bodyPr/>
                    <a:lstStyle/>
                    <a:p>
                      <a:endParaRPr lang="id-ID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id-ID" sz="1200" u="none" strike="noStrike"/>
                        <a:t>-RC</a:t>
                      </a:r>
                      <a:endParaRPr lang="id-ID" sz="1200" b="0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5902" marR="5902" marT="5902" marB="0" anchor="ctr"/>
                </a:tc>
                <a:tc vMerge="1">
                  <a:txBody>
                    <a:bodyPr/>
                    <a:lstStyle/>
                    <a:p>
                      <a:endParaRPr lang="id-ID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id-ID" sz="1200" u="none" strike="noStrike"/>
                        <a:t>1.720</a:t>
                      </a:r>
                      <a:endParaRPr lang="id-ID" sz="1200" b="0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5902" marR="5902" marT="5902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id-ID" sz="1200" u="none" strike="noStrike"/>
                        <a:t>1.791</a:t>
                      </a:r>
                      <a:endParaRPr lang="id-ID" sz="1200" b="0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5902" marR="5902" marT="5902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id-ID" sz="1200" u="none" strike="noStrike"/>
                        <a:t>1.866</a:t>
                      </a:r>
                      <a:endParaRPr lang="id-ID" sz="1200" b="0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5902" marR="5902" marT="5902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id-ID" sz="1200" u="none" strike="noStrike"/>
                        <a:t>1.943</a:t>
                      </a:r>
                      <a:endParaRPr lang="id-ID" sz="1200" b="0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5902" marR="5902" marT="5902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id-ID" sz="1200" u="none" strike="noStrike"/>
                        <a:t>2.024</a:t>
                      </a:r>
                      <a:endParaRPr lang="id-ID" sz="1200" b="0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5902" marR="5902" marT="5902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id-ID" sz="1200" u="none" strike="noStrike"/>
                        <a:t>2.108</a:t>
                      </a:r>
                      <a:endParaRPr lang="id-ID" sz="1200" b="0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5902" marR="5902" marT="5902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id-ID" sz="1200" u="none" strike="noStrike"/>
                        <a:t>2.195</a:t>
                      </a:r>
                      <a:endParaRPr lang="id-ID" sz="1200" b="0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5902" marR="5902" marT="5902" marB="0" anchor="ctr"/>
                </a:tc>
              </a:tr>
              <a:tr h="221940">
                <a:tc vMerge="1">
                  <a:txBody>
                    <a:bodyPr/>
                    <a:lstStyle/>
                    <a:p>
                      <a:endParaRPr lang="id-ID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id-ID" sz="1200" u="none" strike="noStrike"/>
                        <a:t>Agar</a:t>
                      </a:r>
                      <a:endParaRPr lang="id-ID" sz="1200" b="0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5902" marR="5902" marT="5902" marB="0" anchor="ctr"/>
                </a:tc>
                <a:tc vMerge="1">
                  <a:txBody>
                    <a:bodyPr/>
                    <a:lstStyle/>
                    <a:p>
                      <a:endParaRPr lang="id-ID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id-ID" sz="1200" u="none" strike="noStrike"/>
                        <a:t>3.000</a:t>
                      </a:r>
                      <a:endParaRPr lang="id-ID" sz="1200" b="0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5902" marR="5902" marT="5902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id-ID" sz="1200" u="none" strike="noStrike"/>
                        <a:t>3.192</a:t>
                      </a:r>
                      <a:endParaRPr lang="id-ID" sz="1200" b="0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5902" marR="5902" marT="5902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id-ID" sz="1200" u="none" strike="noStrike"/>
                        <a:t>3.397</a:t>
                      </a:r>
                      <a:endParaRPr lang="id-ID" sz="1200" b="0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5902" marR="5902" marT="5902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id-ID" sz="1200" u="none" strike="noStrike"/>
                        <a:t>3.615</a:t>
                      </a:r>
                      <a:endParaRPr lang="id-ID" sz="1200" b="0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5902" marR="5902" marT="5902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id-ID" sz="1200" u="none" strike="noStrike"/>
                        <a:t>3.846</a:t>
                      </a:r>
                      <a:endParaRPr lang="id-ID" sz="1200" b="0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5902" marR="5902" marT="5902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id-ID" sz="1200" u="none" strike="noStrike"/>
                        <a:t>4.093</a:t>
                      </a:r>
                      <a:endParaRPr lang="id-ID" sz="1200" b="0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5902" marR="5902" marT="5902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id-ID" sz="1200" u="none" strike="noStrike"/>
                        <a:t>4.355</a:t>
                      </a:r>
                      <a:endParaRPr lang="id-ID" sz="1200" b="0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5902" marR="5902" marT="5902" marB="0" anchor="ctr"/>
                </a:tc>
              </a:tr>
              <a:tr h="221940">
                <a:tc>
                  <a:txBody>
                    <a:bodyPr/>
                    <a:lstStyle/>
                    <a:p>
                      <a:pPr algn="ctr" fontAlgn="ctr"/>
                      <a:r>
                        <a:rPr lang="id-ID" sz="1200" b="1" u="none" strike="noStrike" dirty="0"/>
                        <a:t>4</a:t>
                      </a:r>
                      <a:endParaRPr lang="id-ID" sz="1200" b="1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5902" marR="5902" marT="5902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id-ID" sz="1200" b="1" u="none" strike="noStrike" dirty="0"/>
                        <a:t>Utilitas Produksi</a:t>
                      </a:r>
                      <a:endParaRPr lang="id-ID" sz="1200" b="1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5902" marR="5902" marT="5902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id-ID" sz="1200" u="none" strike="noStrike" dirty="0"/>
                        <a:t>%</a:t>
                      </a:r>
                      <a:endParaRPr lang="id-ID" sz="1200" b="0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5902" marR="5902" marT="5902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id-ID" sz="1200" u="none" strike="noStrike"/>
                        <a:t>63%</a:t>
                      </a:r>
                      <a:endParaRPr lang="id-ID" sz="1200" b="0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5902" marR="5902" marT="5902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id-ID" sz="1200" u="none" strike="noStrike"/>
                        <a:t>64%</a:t>
                      </a:r>
                      <a:endParaRPr lang="id-ID" sz="1200" b="0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5902" marR="5902" marT="5902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id-ID" sz="1200" u="none" strike="noStrike"/>
                        <a:t>66%</a:t>
                      </a:r>
                      <a:endParaRPr lang="id-ID" sz="1200" b="0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5902" marR="5902" marT="5902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id-ID" sz="1200" u="none" strike="noStrike"/>
                        <a:t>67%</a:t>
                      </a:r>
                      <a:endParaRPr lang="id-ID" sz="1200" b="0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5902" marR="5902" marT="5902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id-ID" sz="1200" u="none" strike="noStrike"/>
                        <a:t>69%</a:t>
                      </a:r>
                      <a:endParaRPr lang="id-ID" sz="1200" b="0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5902" marR="5902" marT="5902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id-ID" sz="1200" u="none" strike="noStrike"/>
                        <a:t>71%</a:t>
                      </a:r>
                      <a:endParaRPr lang="id-ID" sz="1200" b="0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5902" marR="5902" marT="5902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id-ID" sz="1200" u="none" strike="noStrike"/>
                        <a:t>73%</a:t>
                      </a:r>
                      <a:endParaRPr lang="id-ID" sz="1200" b="0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5902" marR="5902" marT="5902" marB="0" anchor="ctr"/>
                </a:tc>
              </a:tr>
              <a:tr h="221940">
                <a:tc>
                  <a:txBody>
                    <a:bodyPr/>
                    <a:lstStyle/>
                    <a:p>
                      <a:pPr algn="ctr" fontAlgn="ctr"/>
                      <a:r>
                        <a:rPr lang="id-ID" sz="1200" b="1" u="none" strike="noStrike" dirty="0"/>
                        <a:t>5</a:t>
                      </a:r>
                      <a:endParaRPr lang="id-ID" sz="1200" b="1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5902" marR="5902" marT="5902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id-ID" sz="1200" b="1" u="none" strike="noStrike" dirty="0"/>
                        <a:t>Tenaga Kerja</a:t>
                      </a:r>
                      <a:endParaRPr lang="id-ID" sz="1200" b="1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5902" marR="5902" marT="5902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id-ID" sz="1200" u="none" strike="noStrike"/>
                        <a:t>orang</a:t>
                      </a:r>
                      <a:endParaRPr lang="id-ID" sz="1200" b="0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5902" marR="5902" marT="5902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id-ID" sz="1200" u="none" strike="noStrike"/>
                        <a:t>3.100</a:t>
                      </a:r>
                      <a:endParaRPr lang="id-ID" sz="1200" b="0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5902" marR="5902" marT="5902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id-ID" sz="1200" u="none" strike="noStrike"/>
                        <a:t>3.264</a:t>
                      </a:r>
                      <a:endParaRPr lang="id-ID" sz="1200" b="0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5902" marR="5902" marT="5902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id-ID" sz="1200" u="none" strike="noStrike"/>
                        <a:t>3.436</a:t>
                      </a:r>
                      <a:endParaRPr lang="id-ID" sz="1200" b="0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5902" marR="5902" marT="5902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id-ID" sz="1200" u="none" strike="noStrike"/>
                        <a:t>3.617</a:t>
                      </a:r>
                      <a:endParaRPr lang="id-ID" sz="1200" b="0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5902" marR="5902" marT="5902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id-ID" sz="1200" u="none" strike="noStrike"/>
                        <a:t>3.808</a:t>
                      </a:r>
                      <a:endParaRPr lang="id-ID" sz="1200" b="0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5902" marR="5902" marT="5902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id-ID" sz="1200" u="none" strike="noStrike"/>
                        <a:t>4.010</a:t>
                      </a:r>
                      <a:endParaRPr lang="id-ID" sz="1200" b="0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5902" marR="5902" marT="5902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id-ID" sz="1200" u="none" strike="noStrike"/>
                        <a:t>4.221</a:t>
                      </a:r>
                      <a:endParaRPr lang="id-ID" sz="1200" b="0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5902" marR="5902" marT="5902" marB="0" anchor="ctr"/>
                </a:tc>
              </a:tr>
              <a:tr h="221940">
                <a:tc>
                  <a:txBody>
                    <a:bodyPr/>
                    <a:lstStyle/>
                    <a:p>
                      <a:pPr algn="ctr" fontAlgn="ctr"/>
                      <a:r>
                        <a:rPr lang="id-ID" sz="1200" b="1" u="none" strike="noStrike" dirty="0"/>
                        <a:t>6</a:t>
                      </a:r>
                      <a:endParaRPr lang="id-ID" sz="1200" b="1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5902" marR="5902" marT="5902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id-ID" sz="1200" b="1" u="none" strike="noStrike" dirty="0"/>
                        <a:t>Ekspor</a:t>
                      </a:r>
                      <a:endParaRPr lang="id-ID" sz="1200" b="1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5902" marR="5902" marT="5902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id-ID" sz="1200" u="none" strike="noStrike" dirty="0"/>
                        <a:t> </a:t>
                      </a:r>
                      <a:endParaRPr lang="id-ID" sz="1200" b="0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5902" marR="5902" marT="5902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id-ID" sz="1200" u="none" strike="noStrike" dirty="0"/>
                        <a:t> </a:t>
                      </a:r>
                      <a:endParaRPr lang="id-ID" sz="1200" b="0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5902" marR="5902" marT="5902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id-ID" sz="1200" u="none" strike="noStrike" dirty="0"/>
                        <a:t> </a:t>
                      </a:r>
                      <a:endParaRPr lang="id-ID" sz="1200" b="0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5902" marR="5902" marT="5902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id-ID" sz="1200" u="none" strike="noStrike" dirty="0"/>
                        <a:t> </a:t>
                      </a:r>
                      <a:endParaRPr lang="id-ID" sz="1200" b="0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5902" marR="5902" marT="5902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id-ID" sz="1200" u="none" strike="noStrike" dirty="0"/>
                        <a:t> </a:t>
                      </a:r>
                      <a:endParaRPr lang="id-ID" sz="1200" b="0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5902" marR="5902" marT="5902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id-ID" sz="1200" u="none" strike="noStrike" dirty="0"/>
                        <a:t> </a:t>
                      </a:r>
                      <a:endParaRPr lang="id-ID" sz="1200" b="0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5902" marR="5902" marT="5902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id-ID" sz="1200" u="none" strike="noStrike" dirty="0"/>
                        <a:t> </a:t>
                      </a:r>
                      <a:endParaRPr lang="id-ID" sz="1200" b="0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5902" marR="5902" marT="5902" marB="0" anchor="ctr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d-ID" sz="1200" u="none" strike="noStrike" dirty="0"/>
                        <a:t> </a:t>
                      </a:r>
                      <a:endParaRPr lang="id-ID" sz="1200" b="0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5902" marR="5902" marT="5902" marB="0" anchor="b"/>
                </a:tc>
              </a:tr>
              <a:tr h="221940">
                <a:tc rowSpan="6">
                  <a:txBody>
                    <a:bodyPr/>
                    <a:lstStyle/>
                    <a:p>
                      <a:pPr algn="ctr" fontAlgn="ctr"/>
                      <a:r>
                        <a:rPr lang="id-ID" sz="1200" u="none" strike="noStrike" dirty="0"/>
                        <a:t> </a:t>
                      </a:r>
                      <a:endParaRPr lang="id-ID" sz="1200" b="0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  <a:p>
                      <a:pPr algn="ctr" fontAlgn="ctr"/>
                      <a:r>
                        <a:rPr lang="id-ID" sz="1200" u="none" strike="noStrike" dirty="0"/>
                        <a:t> </a:t>
                      </a:r>
                      <a:endParaRPr lang="id-ID" sz="1200" b="0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  <a:p>
                      <a:pPr algn="ctr" fontAlgn="ctr"/>
                      <a:r>
                        <a:rPr lang="id-ID" sz="1200" u="none" strike="noStrike" dirty="0"/>
                        <a:t> </a:t>
                      </a:r>
                      <a:endParaRPr lang="id-ID" sz="1200" b="0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  <a:p>
                      <a:pPr algn="ctr" fontAlgn="ctr"/>
                      <a:r>
                        <a:rPr lang="id-ID" sz="1200" u="none" strike="noStrike" dirty="0"/>
                        <a:t> </a:t>
                      </a:r>
                      <a:endParaRPr lang="id-ID" sz="1200" b="0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  <a:p>
                      <a:pPr algn="ctr" fontAlgn="ctr"/>
                      <a:r>
                        <a:rPr lang="id-ID" sz="1200" u="none" strike="noStrike" dirty="0"/>
                        <a:t> </a:t>
                      </a:r>
                      <a:endParaRPr lang="id-ID" sz="1200" b="0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  <a:p>
                      <a:pPr algn="ctr" fontAlgn="ctr"/>
                      <a:r>
                        <a:rPr lang="id-ID" sz="1200" u="none" strike="noStrike" dirty="0"/>
                        <a:t> </a:t>
                      </a:r>
                      <a:endParaRPr lang="id-ID" sz="1200" b="0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5902" marR="5902" marT="5902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id-ID" sz="1200" u="none" strike="noStrike" dirty="0"/>
                        <a:t>Karaginan</a:t>
                      </a:r>
                      <a:endParaRPr lang="id-ID" sz="1200" b="0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5902" marR="5902" marT="5902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id-ID" sz="1200" u="none" strike="noStrike" dirty="0"/>
                        <a:t> </a:t>
                      </a:r>
                      <a:endParaRPr lang="id-ID" sz="1200" b="0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5902" marR="5902" marT="5902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id-ID" sz="1200" u="none" strike="noStrike" dirty="0"/>
                        <a:t> </a:t>
                      </a:r>
                      <a:endParaRPr lang="id-ID" sz="1200" b="0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5902" marR="5902" marT="5902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id-ID" sz="1200" u="none" strike="noStrike" dirty="0"/>
                        <a:t> </a:t>
                      </a:r>
                      <a:endParaRPr lang="id-ID" sz="1200" b="0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5902" marR="5902" marT="5902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id-ID" sz="1200" u="none" strike="noStrike" dirty="0"/>
                        <a:t> </a:t>
                      </a:r>
                      <a:endParaRPr lang="id-ID" sz="1200" b="0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5902" marR="5902" marT="5902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id-ID" sz="1200" u="none" strike="noStrike" dirty="0"/>
                        <a:t> </a:t>
                      </a:r>
                      <a:endParaRPr lang="id-ID" sz="1200" b="0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5902" marR="5902" marT="5902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id-ID" sz="1200" u="none" strike="noStrike" dirty="0"/>
                        <a:t> </a:t>
                      </a:r>
                      <a:endParaRPr lang="id-ID" sz="1200" b="0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5902" marR="5902" marT="5902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id-ID" sz="1200" u="none" strike="noStrike" dirty="0"/>
                        <a:t> </a:t>
                      </a:r>
                      <a:endParaRPr lang="id-ID" sz="1200" b="0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5902" marR="5902" marT="5902" marB="0" anchor="ctr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d-ID" sz="1200" u="none" strike="noStrike" dirty="0"/>
                        <a:t> </a:t>
                      </a:r>
                      <a:endParaRPr lang="id-ID" sz="1200" b="0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5902" marR="5902" marT="5902" marB="0" anchor="b"/>
                </a:tc>
              </a:tr>
              <a:tr h="221940">
                <a:tc vMerge="1">
                  <a:txBody>
                    <a:bodyPr/>
                    <a:lstStyle/>
                    <a:p>
                      <a:pPr algn="ctr" fontAlgn="ctr"/>
                      <a:endParaRPr lang="id-ID" sz="1200" b="0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5902" marR="5902" marT="5902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id-ID" sz="1200" u="none" strike="noStrike"/>
                        <a:t>- Volume</a:t>
                      </a:r>
                      <a:endParaRPr lang="id-ID" sz="1200" b="0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5902" marR="5902" marT="5902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id-ID" sz="1200" u="none" strike="noStrike"/>
                        <a:t>Ton</a:t>
                      </a:r>
                      <a:endParaRPr lang="id-ID" sz="1200" b="0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5902" marR="5902" marT="5902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id-ID" sz="1200" u="none" strike="noStrike"/>
                        <a:t>3.884</a:t>
                      </a:r>
                      <a:endParaRPr lang="id-ID" sz="1200" b="0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5902" marR="5902" marT="5902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id-ID" sz="1200" u="none" strike="noStrike"/>
                        <a:t>4.999</a:t>
                      </a:r>
                      <a:endParaRPr lang="id-ID" sz="1200" b="0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5902" marR="5902" marT="5902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id-ID" sz="1200" u="none" strike="noStrike"/>
                        <a:t>5.207</a:t>
                      </a:r>
                      <a:endParaRPr lang="id-ID" sz="1200" b="0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5902" marR="5902" marT="5902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id-ID" sz="1200" u="none" strike="noStrike" dirty="0"/>
                        <a:t>5.423</a:t>
                      </a:r>
                      <a:endParaRPr lang="id-ID" sz="1200" b="0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5902" marR="5902" marT="5902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id-ID" sz="1200" u="none" strike="noStrike"/>
                        <a:t>5.648</a:t>
                      </a:r>
                      <a:endParaRPr lang="id-ID" sz="1200" b="0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5902" marR="5902" marT="5902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id-ID" sz="1200" u="none" strike="noStrike"/>
                        <a:t>5.882</a:t>
                      </a:r>
                      <a:endParaRPr lang="id-ID" sz="1200" b="0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5902" marR="5902" marT="5902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id-ID" sz="1200" u="none" strike="noStrike"/>
                        <a:t>6.126</a:t>
                      </a:r>
                      <a:endParaRPr lang="id-ID" sz="1200" b="0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5902" marR="5902" marT="5902" marB="0" anchor="ctr"/>
                </a:tc>
              </a:tr>
              <a:tr h="221940">
                <a:tc vMerge="1">
                  <a:txBody>
                    <a:bodyPr/>
                    <a:lstStyle/>
                    <a:p>
                      <a:pPr algn="ctr" fontAlgn="ctr"/>
                      <a:endParaRPr lang="id-ID" sz="1200" b="0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5902" marR="5902" marT="5902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id-ID" sz="1200" u="none" strike="noStrike"/>
                        <a:t>- Nilai</a:t>
                      </a:r>
                      <a:endParaRPr lang="id-ID" sz="1200" b="0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5902" marR="5902" marT="5902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id-ID" sz="1200" u="none" strike="noStrike"/>
                        <a:t>USD</a:t>
                      </a:r>
                      <a:endParaRPr lang="id-ID" sz="1200" b="0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5902" marR="5902" marT="5902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id-ID" sz="1200" u="none" strike="noStrike"/>
                        <a:t>31.797.704</a:t>
                      </a:r>
                      <a:endParaRPr lang="id-ID" sz="1200" b="0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5902" marR="5902" marT="5902" marB="0" anchor="b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id-ID" sz="1200" u="none" strike="noStrike"/>
                        <a:t>35.399.084</a:t>
                      </a:r>
                      <a:endParaRPr lang="id-ID" sz="1200" b="0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5902" marR="5902" marT="5902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id-ID" sz="1200" u="none" strike="noStrike"/>
                        <a:t>36.868.146</a:t>
                      </a:r>
                      <a:endParaRPr lang="id-ID" sz="1200" b="0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5902" marR="5902" marT="5902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id-ID" sz="1200" u="none" strike="noStrike"/>
                        <a:t>38.398.174</a:t>
                      </a:r>
                      <a:endParaRPr lang="id-ID" sz="1200" b="0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5902" marR="5902" marT="5902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id-ID" sz="1200" u="none" strike="noStrike"/>
                        <a:t>39.991.698</a:t>
                      </a:r>
                      <a:endParaRPr lang="id-ID" sz="1200" b="0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5902" marR="5902" marT="5902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id-ID" sz="1200" u="none" strike="noStrike"/>
                        <a:t>41.651.354</a:t>
                      </a:r>
                      <a:endParaRPr lang="id-ID" sz="1200" b="0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5902" marR="5902" marT="5902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id-ID" sz="1200" u="none" strike="noStrike"/>
                        <a:t>43.379.885</a:t>
                      </a:r>
                      <a:endParaRPr lang="id-ID" sz="1200" b="0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5902" marR="5902" marT="5902" marB="0" anchor="ctr"/>
                </a:tc>
              </a:tr>
              <a:tr h="221940">
                <a:tc vMerge="1">
                  <a:txBody>
                    <a:bodyPr/>
                    <a:lstStyle/>
                    <a:p>
                      <a:pPr algn="ctr" fontAlgn="ctr"/>
                      <a:endParaRPr lang="id-ID" sz="1200" b="0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5902" marR="5902" marT="5902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id-ID" sz="1200" u="none" strike="noStrike"/>
                        <a:t>Agar</a:t>
                      </a:r>
                      <a:endParaRPr lang="id-ID" sz="1200" b="0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5902" marR="5902" marT="5902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id-ID" sz="1200" u="none" strike="noStrike"/>
                        <a:t> </a:t>
                      </a:r>
                      <a:endParaRPr lang="id-ID" sz="1200" b="0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5902" marR="5902" marT="5902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id-ID" sz="1200" u="none" strike="noStrike"/>
                        <a:t> </a:t>
                      </a:r>
                      <a:endParaRPr lang="id-ID" sz="1200" b="0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5902" marR="5902" marT="5902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id-ID" sz="1200" u="none" strike="noStrike"/>
                        <a:t> </a:t>
                      </a:r>
                      <a:endParaRPr lang="id-ID" sz="1200" b="0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5902" marR="5902" marT="5902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id-ID" sz="1200" u="none" strike="noStrike"/>
                        <a:t> </a:t>
                      </a:r>
                      <a:endParaRPr lang="id-ID" sz="1200" b="0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5902" marR="5902" marT="5902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id-ID" sz="1200" u="none" strike="noStrike"/>
                        <a:t> </a:t>
                      </a:r>
                      <a:endParaRPr lang="id-ID" sz="1200" b="0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5902" marR="5902" marT="5902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id-ID" sz="1200" u="none" strike="noStrike"/>
                        <a:t> </a:t>
                      </a:r>
                      <a:endParaRPr lang="id-ID" sz="1200" b="0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5902" marR="5902" marT="5902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id-ID" sz="1200" u="none" strike="noStrike"/>
                        <a:t> </a:t>
                      </a:r>
                      <a:endParaRPr lang="id-ID" sz="1200" b="0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5902" marR="5902" marT="5902" marB="0" anchor="ctr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d-ID" sz="1200" u="none" strike="noStrike"/>
                        <a:t> </a:t>
                      </a:r>
                      <a:endParaRPr lang="id-ID" sz="1200" b="0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5902" marR="5902" marT="5902" marB="0" anchor="b"/>
                </a:tc>
              </a:tr>
              <a:tr h="221940">
                <a:tc vMerge="1">
                  <a:txBody>
                    <a:bodyPr/>
                    <a:lstStyle/>
                    <a:p>
                      <a:pPr algn="ctr" fontAlgn="ctr"/>
                      <a:endParaRPr lang="id-ID" sz="1200" b="0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5902" marR="5902" marT="5902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id-ID" sz="1200" u="none" strike="noStrike"/>
                        <a:t>- Volume</a:t>
                      </a:r>
                      <a:endParaRPr lang="id-ID" sz="1200" b="0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5902" marR="5902" marT="5902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id-ID" sz="1200" u="none" strike="noStrike"/>
                        <a:t>Ton</a:t>
                      </a:r>
                      <a:endParaRPr lang="id-ID" sz="1200" b="0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5902" marR="5902" marT="5902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id-ID" sz="1200" u="none" strike="noStrike"/>
                        <a:t>774</a:t>
                      </a:r>
                      <a:endParaRPr lang="id-ID" sz="1200" b="0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5902" marR="5902" marT="5902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id-ID" sz="1200" u="none" strike="noStrike"/>
                        <a:t>1.124</a:t>
                      </a:r>
                      <a:endParaRPr lang="id-ID" sz="1200" b="0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5902" marR="5902" marT="5902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id-ID" sz="1200" u="none" strike="noStrike"/>
                        <a:t>1.196</a:t>
                      </a:r>
                      <a:endParaRPr lang="id-ID" sz="1200" b="0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5902" marR="5902" marT="5902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id-ID" sz="1200" u="none" strike="noStrike"/>
                        <a:t>1.272</a:t>
                      </a:r>
                      <a:endParaRPr lang="id-ID" sz="1200" b="0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5902" marR="5902" marT="5902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id-ID" sz="1200" u="none" strike="noStrike"/>
                        <a:t>1.354</a:t>
                      </a:r>
                      <a:endParaRPr lang="id-ID" sz="1200" b="0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5902" marR="5902" marT="5902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id-ID" sz="1200" u="none" strike="noStrike"/>
                        <a:t>1.441</a:t>
                      </a:r>
                      <a:endParaRPr lang="id-ID" sz="1200" b="0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5902" marR="5902" marT="5902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id-ID" sz="1200" u="none" strike="noStrike"/>
                        <a:t>1.533</a:t>
                      </a:r>
                      <a:endParaRPr lang="id-ID" sz="1200" b="0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5902" marR="5902" marT="5902" marB="0" anchor="ctr"/>
                </a:tc>
              </a:tr>
              <a:tr h="221940">
                <a:tc vMerge="1">
                  <a:txBody>
                    <a:bodyPr/>
                    <a:lstStyle/>
                    <a:p>
                      <a:pPr algn="ctr" fontAlgn="ctr"/>
                      <a:endParaRPr lang="id-ID" sz="1200" b="0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5902" marR="5902" marT="5902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id-ID" sz="1200" u="none" strike="noStrike"/>
                        <a:t>- Nilai</a:t>
                      </a:r>
                      <a:endParaRPr lang="id-ID" sz="1200" b="0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5902" marR="5902" marT="5902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id-ID" sz="1200" u="none" strike="noStrike"/>
                        <a:t>USD</a:t>
                      </a:r>
                      <a:endParaRPr lang="id-ID" sz="1200" b="0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5902" marR="5902" marT="5902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id-ID" sz="1200" u="none" strike="noStrike"/>
                        <a:t>11.910.738</a:t>
                      </a:r>
                      <a:endParaRPr lang="id-ID" sz="1200" b="0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5902" marR="5902" marT="5902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id-ID" sz="1200" u="none" strike="noStrike"/>
                        <a:t>13.923.069</a:t>
                      </a:r>
                      <a:endParaRPr lang="id-ID" sz="1200" b="0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5902" marR="5902" marT="5902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id-ID" sz="1200" u="none" strike="noStrike"/>
                        <a:t>14.815.537</a:t>
                      </a:r>
                      <a:endParaRPr lang="id-ID" sz="1200" b="0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5902" marR="5902" marT="5902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id-ID" sz="1200" u="none" strike="noStrike"/>
                        <a:t>15.765.213</a:t>
                      </a:r>
                      <a:endParaRPr lang="id-ID" sz="1200" b="0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5902" marR="5902" marT="5902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id-ID" sz="1200" u="none" strike="noStrike"/>
                        <a:t>16.775.763</a:t>
                      </a:r>
                      <a:endParaRPr lang="id-ID" sz="1200" b="0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5902" marR="5902" marT="5902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id-ID" sz="1200" u="none" strike="noStrike"/>
                        <a:t>17.851.090</a:t>
                      </a:r>
                      <a:endParaRPr lang="id-ID" sz="1200" b="0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5902" marR="5902" marT="5902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id-ID" sz="1200" u="none" strike="noStrike"/>
                        <a:t>18.995.345</a:t>
                      </a:r>
                      <a:endParaRPr lang="id-ID" sz="1200" b="0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5902" marR="5902" marT="5902" marB="0" anchor="ctr"/>
                </a:tc>
              </a:tr>
              <a:tr h="221940">
                <a:tc>
                  <a:txBody>
                    <a:bodyPr/>
                    <a:lstStyle/>
                    <a:p>
                      <a:pPr algn="ctr" fontAlgn="ctr"/>
                      <a:r>
                        <a:rPr lang="id-ID" sz="1200" b="1" u="none" strike="noStrike" dirty="0"/>
                        <a:t>7</a:t>
                      </a:r>
                      <a:endParaRPr lang="id-ID" sz="1200" b="1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5902" marR="5902" marT="5902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id-ID" sz="1200" b="1" u="none" strike="noStrike" dirty="0"/>
                        <a:t>Impor</a:t>
                      </a:r>
                      <a:endParaRPr lang="id-ID" sz="1200" b="1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5902" marR="5902" marT="5902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id-ID" sz="1200" u="none" strike="noStrike"/>
                        <a:t> </a:t>
                      </a:r>
                      <a:endParaRPr lang="id-ID" sz="1200" b="0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5902" marR="5902" marT="5902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id-ID" sz="1200" u="none" strike="noStrike"/>
                        <a:t> </a:t>
                      </a:r>
                      <a:endParaRPr lang="id-ID" sz="1200" b="0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5902" marR="5902" marT="5902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id-ID" sz="1200" u="none" strike="noStrike"/>
                        <a:t> </a:t>
                      </a:r>
                      <a:endParaRPr lang="id-ID" sz="1200" b="0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5902" marR="5902" marT="5902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id-ID" sz="1200" u="none" strike="noStrike"/>
                        <a:t> </a:t>
                      </a:r>
                      <a:endParaRPr lang="id-ID" sz="1200" b="0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5902" marR="5902" marT="5902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id-ID" sz="1200" u="none" strike="noStrike"/>
                        <a:t> </a:t>
                      </a:r>
                      <a:endParaRPr lang="id-ID" sz="1200" b="0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5902" marR="5902" marT="5902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id-ID" sz="1200" u="none" strike="noStrike"/>
                        <a:t> </a:t>
                      </a:r>
                      <a:endParaRPr lang="id-ID" sz="1200" b="0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5902" marR="5902" marT="5902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id-ID" sz="1200" u="none" strike="noStrike"/>
                        <a:t> </a:t>
                      </a:r>
                      <a:endParaRPr lang="id-ID" sz="1200" b="0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5902" marR="5902" marT="5902" marB="0" anchor="ctr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d-ID" sz="1200" u="none" strike="noStrike"/>
                        <a:t> </a:t>
                      </a:r>
                      <a:endParaRPr lang="id-ID" sz="1200" b="0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5902" marR="5902" marT="5902" marB="0" anchor="b"/>
                </a:tc>
              </a:tr>
              <a:tr h="221940">
                <a:tc rowSpan="6">
                  <a:txBody>
                    <a:bodyPr/>
                    <a:lstStyle/>
                    <a:p>
                      <a:pPr algn="ctr" fontAlgn="ctr"/>
                      <a:r>
                        <a:rPr lang="id-ID" sz="1200" u="none" strike="noStrike" dirty="0"/>
                        <a:t> </a:t>
                      </a:r>
                      <a:endParaRPr lang="id-ID" sz="1200" b="0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  <a:p>
                      <a:pPr algn="ctr" fontAlgn="ctr"/>
                      <a:r>
                        <a:rPr lang="id-ID" sz="1200" u="none" strike="noStrike" dirty="0"/>
                        <a:t> </a:t>
                      </a:r>
                      <a:endParaRPr lang="id-ID" sz="1200" b="0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  <a:p>
                      <a:pPr algn="ctr" fontAlgn="ctr"/>
                      <a:r>
                        <a:rPr lang="id-ID" sz="1200" u="none" strike="noStrike" dirty="0"/>
                        <a:t> </a:t>
                      </a:r>
                      <a:endParaRPr lang="id-ID" sz="1200" b="0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  <a:p>
                      <a:pPr algn="ctr" fontAlgn="ctr"/>
                      <a:r>
                        <a:rPr lang="id-ID" sz="1200" u="none" strike="noStrike" dirty="0"/>
                        <a:t> </a:t>
                      </a:r>
                      <a:endParaRPr lang="id-ID" sz="1200" b="0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  <a:p>
                      <a:pPr algn="ctr" fontAlgn="ctr"/>
                      <a:r>
                        <a:rPr lang="id-ID" sz="1200" u="none" strike="noStrike" dirty="0"/>
                        <a:t> </a:t>
                      </a:r>
                      <a:endParaRPr lang="id-ID" sz="1200" b="0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  <a:p>
                      <a:pPr algn="ctr" fontAlgn="ctr"/>
                      <a:r>
                        <a:rPr lang="id-ID" sz="1200" u="none" strike="noStrike" dirty="0"/>
                        <a:t> </a:t>
                      </a:r>
                      <a:endParaRPr lang="id-ID" sz="1200" b="0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5902" marR="5902" marT="5902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id-ID" sz="1200" u="none" strike="noStrike"/>
                        <a:t>Karaginan</a:t>
                      </a:r>
                      <a:endParaRPr lang="id-ID" sz="1200" b="0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5902" marR="5902" marT="5902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id-ID" sz="1200" u="none" strike="noStrike"/>
                        <a:t> </a:t>
                      </a:r>
                      <a:endParaRPr lang="id-ID" sz="1200" b="0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5902" marR="5902" marT="5902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id-ID" sz="1200" u="none" strike="noStrike"/>
                        <a:t> </a:t>
                      </a:r>
                      <a:endParaRPr lang="id-ID" sz="1200" b="0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5902" marR="5902" marT="5902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id-ID" sz="1200" u="none" strike="noStrike" dirty="0"/>
                        <a:t> </a:t>
                      </a:r>
                      <a:endParaRPr lang="id-ID" sz="1200" b="0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5902" marR="5902" marT="5902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id-ID" sz="1200" u="none" strike="noStrike"/>
                        <a:t> </a:t>
                      </a:r>
                      <a:endParaRPr lang="id-ID" sz="1200" b="0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5902" marR="5902" marT="5902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id-ID" sz="1200" u="none" strike="noStrike"/>
                        <a:t> </a:t>
                      </a:r>
                      <a:endParaRPr lang="id-ID" sz="1200" b="0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5902" marR="5902" marT="5902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id-ID" sz="1200" u="none" strike="noStrike"/>
                        <a:t> </a:t>
                      </a:r>
                      <a:endParaRPr lang="id-ID" sz="1200" b="0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5902" marR="5902" marT="5902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id-ID" sz="1200" u="none" strike="noStrike"/>
                        <a:t> </a:t>
                      </a:r>
                      <a:endParaRPr lang="id-ID" sz="1200" b="0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5902" marR="5902" marT="5902" marB="0" anchor="ctr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d-ID" sz="1200" u="none" strike="noStrike"/>
                        <a:t> </a:t>
                      </a:r>
                      <a:endParaRPr lang="id-ID" sz="1200" b="0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5902" marR="5902" marT="5902" marB="0" anchor="b"/>
                </a:tc>
              </a:tr>
              <a:tr h="221940">
                <a:tc vMerge="1">
                  <a:txBody>
                    <a:bodyPr/>
                    <a:lstStyle/>
                    <a:p>
                      <a:pPr algn="ctr" fontAlgn="ctr"/>
                      <a:endParaRPr lang="id-ID" sz="1200" b="0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5902" marR="5902" marT="5902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id-ID" sz="1200" u="none" strike="noStrike"/>
                        <a:t>- Volume</a:t>
                      </a:r>
                      <a:endParaRPr lang="id-ID" sz="1200" b="0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5902" marR="5902" marT="5902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id-ID" sz="1200" u="none" strike="noStrike"/>
                        <a:t>Ton</a:t>
                      </a:r>
                      <a:endParaRPr lang="id-ID" sz="1200" b="0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5902" marR="5902" marT="5902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id-ID" sz="1200" u="none" strike="noStrike"/>
                        <a:t>352</a:t>
                      </a:r>
                      <a:endParaRPr lang="id-ID" sz="1200" b="0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5902" marR="5902" marT="5902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id-ID" sz="1200" u="none" strike="noStrike"/>
                        <a:t>300</a:t>
                      </a:r>
                      <a:endParaRPr lang="id-ID" sz="1200" b="0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5902" marR="5902" marT="5902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id-ID" sz="1200" u="none" strike="noStrike"/>
                        <a:t>287</a:t>
                      </a:r>
                      <a:endParaRPr lang="id-ID" sz="1200" b="0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5902" marR="5902" marT="5902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id-ID" sz="1200" u="none" strike="noStrike"/>
                        <a:t>275</a:t>
                      </a:r>
                      <a:endParaRPr lang="id-ID" sz="1200" b="0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5902" marR="5902" marT="5902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id-ID" sz="1200" u="none" strike="noStrike"/>
                        <a:t>264</a:t>
                      </a:r>
                      <a:endParaRPr lang="id-ID" sz="1200" b="0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5902" marR="5902" marT="5902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id-ID" sz="1200" u="none" strike="noStrike"/>
                        <a:t>253</a:t>
                      </a:r>
                      <a:endParaRPr lang="id-ID" sz="1200" b="0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5902" marR="5902" marT="5902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id-ID" sz="1200" u="none" strike="noStrike"/>
                        <a:t>243</a:t>
                      </a:r>
                      <a:endParaRPr lang="id-ID" sz="1200" b="0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5902" marR="5902" marT="5902" marB="0" anchor="ctr"/>
                </a:tc>
              </a:tr>
              <a:tr h="221940">
                <a:tc vMerge="1">
                  <a:txBody>
                    <a:bodyPr/>
                    <a:lstStyle/>
                    <a:p>
                      <a:pPr algn="ctr" fontAlgn="ctr"/>
                      <a:endParaRPr lang="id-ID" sz="1200" b="0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5902" marR="5902" marT="5902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id-ID" sz="1200" u="none" strike="noStrike"/>
                        <a:t>- Nilai</a:t>
                      </a:r>
                      <a:endParaRPr lang="id-ID" sz="1200" b="0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5902" marR="5902" marT="5902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id-ID" sz="1200" u="none" strike="noStrike"/>
                        <a:t>USD</a:t>
                      </a:r>
                      <a:endParaRPr lang="id-ID" sz="1200" b="0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5902" marR="5902" marT="5902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id-ID" sz="1200" u="none" strike="noStrike"/>
                        <a:t>4.513.090</a:t>
                      </a:r>
                      <a:endParaRPr lang="id-ID" sz="1200" b="0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5902" marR="5902" marT="5902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id-ID" sz="1200" u="none" strike="noStrike"/>
                        <a:t>4.498.768</a:t>
                      </a:r>
                      <a:endParaRPr lang="id-ID" sz="1200" b="0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5902" marR="5902" marT="5902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id-ID" sz="1200" u="none" strike="noStrike"/>
                        <a:t>4.312.069</a:t>
                      </a:r>
                      <a:endParaRPr lang="id-ID" sz="1200" b="0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5902" marR="5902" marT="5902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id-ID" sz="1200" u="none" strike="noStrike"/>
                        <a:t>4.133.118</a:t>
                      </a:r>
                      <a:endParaRPr lang="id-ID" sz="1200" b="0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5902" marR="5902" marT="5902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id-ID" sz="1200" u="none" strike="noStrike"/>
                        <a:t>3.961.594</a:t>
                      </a:r>
                      <a:endParaRPr lang="id-ID" sz="1200" b="0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5902" marR="5902" marT="5902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id-ID" sz="1200" u="none" strike="noStrike"/>
                        <a:t>3.797.187</a:t>
                      </a:r>
                      <a:endParaRPr lang="id-ID" sz="1200" b="0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5902" marR="5902" marT="5902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id-ID" sz="1200" u="none" strike="noStrike"/>
                        <a:t>3.639.604</a:t>
                      </a:r>
                      <a:endParaRPr lang="id-ID" sz="1200" b="0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5902" marR="5902" marT="5902" marB="0" anchor="ctr"/>
                </a:tc>
              </a:tr>
              <a:tr h="221940">
                <a:tc vMerge="1">
                  <a:txBody>
                    <a:bodyPr/>
                    <a:lstStyle/>
                    <a:p>
                      <a:pPr algn="ctr" fontAlgn="ctr"/>
                      <a:endParaRPr lang="id-ID" sz="1200" b="0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5902" marR="5902" marT="5902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id-ID" sz="1200" u="none" strike="noStrike"/>
                        <a:t>Agar</a:t>
                      </a:r>
                      <a:endParaRPr lang="id-ID" sz="1200" b="0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5902" marR="5902" marT="5902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id-ID" sz="1200" u="none" strike="noStrike"/>
                        <a:t> </a:t>
                      </a:r>
                      <a:endParaRPr lang="id-ID" sz="1200" b="0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5902" marR="5902" marT="5902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id-ID" sz="1200" u="none" strike="noStrike"/>
                        <a:t> </a:t>
                      </a:r>
                      <a:endParaRPr lang="id-ID" sz="1200" b="0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5902" marR="5902" marT="5902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id-ID" sz="1200" u="none" strike="noStrike"/>
                        <a:t> </a:t>
                      </a:r>
                      <a:endParaRPr lang="id-ID" sz="1200" b="0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5902" marR="5902" marT="5902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id-ID" sz="1200" u="none" strike="noStrike"/>
                        <a:t> </a:t>
                      </a:r>
                      <a:endParaRPr lang="id-ID" sz="1200" b="0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5902" marR="5902" marT="5902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id-ID" sz="1200" u="none" strike="noStrike"/>
                        <a:t> </a:t>
                      </a:r>
                      <a:endParaRPr lang="id-ID" sz="1200" b="0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5902" marR="5902" marT="5902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id-ID" sz="1200" u="none" strike="noStrike"/>
                        <a:t> </a:t>
                      </a:r>
                      <a:endParaRPr lang="id-ID" sz="1200" b="0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5902" marR="5902" marT="5902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id-ID" sz="1200" u="none" strike="noStrike"/>
                        <a:t> </a:t>
                      </a:r>
                      <a:endParaRPr lang="id-ID" sz="1200" b="0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5902" marR="5902" marT="5902" marB="0" anchor="ctr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d-ID" sz="1200" u="none" strike="noStrike"/>
                        <a:t> </a:t>
                      </a:r>
                      <a:endParaRPr lang="id-ID" sz="1200" b="0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5902" marR="5902" marT="5902" marB="0" anchor="b"/>
                </a:tc>
              </a:tr>
              <a:tr h="221940">
                <a:tc vMerge="1">
                  <a:txBody>
                    <a:bodyPr/>
                    <a:lstStyle/>
                    <a:p>
                      <a:pPr algn="ctr" fontAlgn="ctr"/>
                      <a:endParaRPr lang="id-ID" sz="1200" b="0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5902" marR="5902" marT="5902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id-ID" sz="1200" u="none" strike="noStrike"/>
                        <a:t>- Volume</a:t>
                      </a:r>
                      <a:endParaRPr lang="id-ID" sz="1200" b="0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5902" marR="5902" marT="5902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id-ID" sz="1200" u="none" strike="noStrike"/>
                        <a:t>Ton</a:t>
                      </a:r>
                      <a:endParaRPr lang="id-ID" sz="1200" b="0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5902" marR="5902" marT="5902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id-ID" sz="1200" u="none" strike="noStrike"/>
                        <a:t>133</a:t>
                      </a:r>
                      <a:endParaRPr lang="id-ID" sz="1200" b="0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5902" marR="5902" marT="5902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id-ID" sz="1200" u="none" strike="noStrike"/>
                        <a:t>234</a:t>
                      </a:r>
                      <a:endParaRPr lang="id-ID" sz="1200" b="0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5902" marR="5902" marT="5902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id-ID" sz="1200" u="none" strike="noStrike"/>
                        <a:t>219</a:t>
                      </a:r>
                      <a:endParaRPr lang="id-ID" sz="1200" b="0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5902" marR="5902" marT="5902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id-ID" sz="1200" u="none" strike="noStrike"/>
                        <a:t>205</a:t>
                      </a:r>
                      <a:endParaRPr lang="id-ID" sz="1200" b="0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5902" marR="5902" marT="5902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id-ID" sz="1200" u="none" strike="noStrike"/>
                        <a:t>192</a:t>
                      </a:r>
                      <a:endParaRPr lang="id-ID" sz="1200" b="0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5902" marR="5902" marT="5902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id-ID" sz="1200" u="none" strike="noStrike"/>
                        <a:t>179</a:t>
                      </a:r>
                      <a:endParaRPr lang="id-ID" sz="1200" b="0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5902" marR="5902" marT="5902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id-ID" sz="1200" u="none" strike="noStrike"/>
                        <a:t>168</a:t>
                      </a:r>
                      <a:endParaRPr lang="id-ID" sz="1200" b="0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5902" marR="5902" marT="5902" marB="0" anchor="ctr"/>
                </a:tc>
              </a:tr>
              <a:tr h="221940">
                <a:tc vMerge="1">
                  <a:txBody>
                    <a:bodyPr/>
                    <a:lstStyle/>
                    <a:p>
                      <a:pPr algn="ctr" fontAlgn="ctr"/>
                      <a:endParaRPr lang="id-ID" sz="1200" b="0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5902" marR="5902" marT="5902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id-ID" sz="1200" u="none" strike="noStrike"/>
                        <a:t>- Nilai</a:t>
                      </a:r>
                      <a:endParaRPr lang="id-ID" sz="1200" b="0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5902" marR="5902" marT="5902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id-ID" sz="1200" u="none" strike="noStrike"/>
                        <a:t>USD</a:t>
                      </a:r>
                      <a:endParaRPr lang="id-ID" sz="1200" b="0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5902" marR="5902" marT="5902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id-ID" sz="1200" u="none" strike="noStrike"/>
                        <a:t>707.069</a:t>
                      </a:r>
                      <a:endParaRPr lang="id-ID" sz="1200" b="0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5902" marR="5902" marT="5902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id-ID" sz="1200" u="none" strike="noStrike"/>
                        <a:t>618.210</a:t>
                      </a:r>
                      <a:endParaRPr lang="id-ID" sz="1200" b="0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5902" marR="5902" marT="5902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id-ID" sz="1200" u="none" strike="noStrike"/>
                        <a:t>578.583</a:t>
                      </a:r>
                      <a:endParaRPr lang="id-ID" sz="1200" b="0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5902" marR="5902" marT="5902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id-ID" sz="1200" u="none" strike="noStrike"/>
                        <a:t>541.496</a:t>
                      </a:r>
                      <a:endParaRPr lang="id-ID" sz="1200" b="0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5902" marR="5902" marT="5902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id-ID" sz="1200" u="none" strike="noStrike"/>
                        <a:t>506.786</a:t>
                      </a:r>
                      <a:endParaRPr lang="id-ID" sz="1200" b="0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5902" marR="5902" marT="5902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id-ID" sz="1200" u="none" strike="noStrike"/>
                        <a:t>474.301</a:t>
                      </a:r>
                      <a:endParaRPr lang="id-ID" sz="1200" b="0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5902" marR="5902" marT="5902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id-ID" sz="1200" u="none" strike="noStrike" dirty="0"/>
                        <a:t>443.898</a:t>
                      </a:r>
                      <a:endParaRPr lang="id-ID" sz="1200" b="0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5902" marR="5902" marT="5902" marB="0" anchor="ctr"/>
                </a:tc>
              </a:tr>
            </a:tbl>
          </a:graphicData>
        </a:graphic>
      </p:graphicFrame>
      <p:graphicFrame>
        <p:nvGraphicFramePr>
          <p:cNvPr id="6" name="Table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3435812788"/>
              </p:ext>
            </p:extLst>
          </p:nvPr>
        </p:nvGraphicFramePr>
        <p:xfrm>
          <a:off x="2457930" y="6500834"/>
          <a:ext cx="5786478" cy="192405"/>
        </p:xfrm>
        <a:graphic>
          <a:graphicData uri="http://schemas.openxmlformats.org/drawingml/2006/table">
            <a:tbl>
              <a:tblPr/>
              <a:tblGrid>
                <a:gridCol w="5786478"/>
              </a:tblGrid>
              <a:tr h="190500">
                <a:tc>
                  <a:txBody>
                    <a:bodyPr/>
                    <a:lstStyle/>
                    <a:p>
                      <a:pPr algn="l" fontAlgn="ctr"/>
                      <a:r>
                        <a:rPr lang="id-ID" sz="12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Keterangan : Data Ekspor-Impor Tahun 2014 bulan Januari-Oktober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</a:tbl>
          </a:graphicData>
        </a:graphic>
      </p:graphicFrame>
      <p:sp>
        <p:nvSpPr>
          <p:cNvPr id="5" name="Rectangle 4"/>
          <p:cNvSpPr/>
          <p:nvPr/>
        </p:nvSpPr>
        <p:spPr>
          <a:xfrm>
            <a:off x="323528" y="836712"/>
            <a:ext cx="824729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it-IT" b="1" dirty="0" smtClean="0">
                <a:solidFill>
                  <a:srgbClr val="000000"/>
                </a:solidFill>
                <a:latin typeface="Arial" panose="020B0604020202020204" pitchFamily="34" charset="0"/>
              </a:rPr>
              <a:t>H.  Target Pertumbuhan Industri Pengolahan Rumput Laut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8494180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p14:dur="0"/>
    </mc:Choice>
    <mc:Fallback>
      <p:transition/>
    </mc:Fallback>
  </mc:AlternateContent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/>
          <p:cNvSpPr txBox="1">
            <a:spLocks/>
          </p:cNvSpPr>
          <p:nvPr/>
        </p:nvSpPr>
        <p:spPr bwMode="auto">
          <a:xfrm>
            <a:off x="352425" y="142852"/>
            <a:ext cx="8188325" cy="50006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361950" marR="0" lvl="0" indent="-36195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none" strike="noStrike" kern="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Segoe UI" pitchFamily="34" charset="0"/>
                <a:ea typeface="+mj-ea"/>
                <a:cs typeface="Segoe UI" pitchFamily="34" charset="0"/>
              </a:rPr>
              <a:t>PENUTUP</a:t>
            </a:r>
            <a:endParaRPr kumimoji="0" lang="id-ID" sz="2400" b="1" i="0" u="none" strike="noStrike" kern="0" cap="none" spc="0" normalizeH="0" baseline="0" noProof="0" dirty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Segoe UI" pitchFamily="34" charset="0"/>
              <a:ea typeface="+mj-ea"/>
              <a:cs typeface="Segoe UI" pitchFamily="34" charset="0"/>
            </a:endParaRPr>
          </a:p>
        </p:txBody>
      </p:sp>
      <p:sp>
        <p:nvSpPr>
          <p:cNvPr id="5" name="Text Box 28"/>
          <p:cNvSpPr>
            <a:spLocks noGrp="1" noChangeArrowheads="1"/>
          </p:cNvSpPr>
          <p:nvPr>
            <p:ph idx="1"/>
          </p:nvPr>
        </p:nvSpPr>
        <p:spPr bwMode="auto">
          <a:xfrm>
            <a:off x="555947" y="678802"/>
            <a:ext cx="8264525" cy="5378199"/>
          </a:xfr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  <a:noAutofit/>
          </a:bodyPr>
          <a:lstStyle/>
          <a:p>
            <a:pPr marL="463550" indent="-463550" algn="just">
              <a:spcBef>
                <a:spcPct val="40000"/>
              </a:spcBef>
              <a:buFontTx/>
              <a:buAutoNum type="arabicPeriod"/>
            </a:pPr>
            <a:r>
              <a:rPr lang="en-US" sz="2100" dirty="0" err="1">
                <a:cs typeface="Arial" charset="0"/>
              </a:rPr>
              <a:t>Pengembangan</a:t>
            </a:r>
            <a:r>
              <a:rPr lang="en-US" sz="2100" dirty="0">
                <a:cs typeface="Arial" charset="0"/>
              </a:rPr>
              <a:t> </a:t>
            </a:r>
            <a:r>
              <a:rPr lang="en-US" sz="2100" dirty="0" err="1">
                <a:cs typeface="Arial" charset="0"/>
              </a:rPr>
              <a:t>industri</a:t>
            </a:r>
            <a:r>
              <a:rPr lang="en-US" sz="2100" dirty="0">
                <a:cs typeface="Arial" charset="0"/>
              </a:rPr>
              <a:t> </a:t>
            </a:r>
            <a:r>
              <a:rPr lang="id-ID" sz="2100" dirty="0" smtClean="0">
                <a:cs typeface="Arial" charset="0"/>
              </a:rPr>
              <a:t>makanan</a:t>
            </a:r>
            <a:r>
              <a:rPr lang="en-US" sz="2100" dirty="0" smtClean="0">
                <a:cs typeface="Arial" charset="0"/>
              </a:rPr>
              <a:t>, </a:t>
            </a:r>
            <a:r>
              <a:rPr lang="en-US" sz="2100" dirty="0" err="1" smtClean="0">
                <a:cs typeface="Arial" charset="0"/>
              </a:rPr>
              <a:t>hasil</a:t>
            </a:r>
            <a:r>
              <a:rPr lang="en-US" sz="2100" dirty="0" smtClean="0">
                <a:cs typeface="Arial" charset="0"/>
              </a:rPr>
              <a:t> </a:t>
            </a:r>
            <a:r>
              <a:rPr lang="en-US" sz="2100" dirty="0" err="1" smtClean="0">
                <a:cs typeface="Arial" charset="0"/>
              </a:rPr>
              <a:t>laut</a:t>
            </a:r>
            <a:r>
              <a:rPr lang="en-US" sz="2100" dirty="0" smtClean="0">
                <a:cs typeface="Arial" charset="0"/>
              </a:rPr>
              <a:t> </a:t>
            </a:r>
            <a:r>
              <a:rPr lang="en-US" sz="2100" dirty="0" err="1" smtClean="0">
                <a:cs typeface="Arial" charset="0"/>
              </a:rPr>
              <a:t>dan</a:t>
            </a:r>
            <a:r>
              <a:rPr lang="en-US" sz="2100" dirty="0" smtClean="0">
                <a:cs typeface="Arial" charset="0"/>
              </a:rPr>
              <a:t> </a:t>
            </a:r>
            <a:r>
              <a:rPr lang="en-US" sz="2100" dirty="0" err="1" smtClean="0">
                <a:cs typeface="Arial" charset="0"/>
              </a:rPr>
              <a:t>perikanan</a:t>
            </a:r>
            <a:r>
              <a:rPr lang="en-US" sz="2100" dirty="0" smtClean="0">
                <a:cs typeface="Arial" charset="0"/>
              </a:rPr>
              <a:t> </a:t>
            </a:r>
            <a:r>
              <a:rPr lang="en-US" sz="2100" dirty="0" err="1" smtClean="0">
                <a:cs typeface="Arial" charset="0"/>
              </a:rPr>
              <a:t>memerlukan</a:t>
            </a:r>
            <a:r>
              <a:rPr lang="en-US" sz="2100" dirty="0" smtClean="0">
                <a:cs typeface="Arial" charset="0"/>
              </a:rPr>
              <a:t> </a:t>
            </a:r>
            <a:r>
              <a:rPr lang="en-US" sz="2100" dirty="0" err="1">
                <a:cs typeface="Arial" charset="0"/>
              </a:rPr>
              <a:t>komitmen</a:t>
            </a:r>
            <a:r>
              <a:rPr lang="en-US" sz="2100" dirty="0">
                <a:cs typeface="Arial" charset="0"/>
              </a:rPr>
              <a:t> </a:t>
            </a:r>
            <a:r>
              <a:rPr lang="en-US" sz="2100" dirty="0" err="1">
                <a:cs typeface="Arial" charset="0"/>
              </a:rPr>
              <a:t>dan</a:t>
            </a:r>
            <a:r>
              <a:rPr lang="en-US" sz="2100" dirty="0">
                <a:cs typeface="Arial" charset="0"/>
              </a:rPr>
              <a:t> </a:t>
            </a:r>
            <a:r>
              <a:rPr lang="en-US" sz="2100" dirty="0" err="1">
                <a:cs typeface="Arial" charset="0"/>
              </a:rPr>
              <a:t>dukungan</a:t>
            </a:r>
            <a:r>
              <a:rPr lang="en-US" sz="2100" dirty="0">
                <a:cs typeface="Arial" charset="0"/>
              </a:rPr>
              <a:t> </a:t>
            </a:r>
            <a:r>
              <a:rPr lang="en-US" sz="2100" dirty="0" err="1">
                <a:cs typeface="Arial" charset="0"/>
              </a:rPr>
              <a:t>dari</a:t>
            </a:r>
            <a:r>
              <a:rPr lang="en-US" sz="2100" dirty="0">
                <a:cs typeface="Arial" charset="0"/>
              </a:rPr>
              <a:t> </a:t>
            </a:r>
            <a:r>
              <a:rPr lang="en-US" sz="2100" dirty="0" err="1">
                <a:cs typeface="Arial" charset="0"/>
              </a:rPr>
              <a:t>seluruh</a:t>
            </a:r>
            <a:r>
              <a:rPr lang="en-US" sz="2100" dirty="0">
                <a:cs typeface="Arial" charset="0"/>
              </a:rPr>
              <a:t> </a:t>
            </a:r>
            <a:r>
              <a:rPr lang="en-US" sz="2100" dirty="0" err="1">
                <a:cs typeface="Arial" charset="0"/>
              </a:rPr>
              <a:t>pihak</a:t>
            </a:r>
            <a:r>
              <a:rPr lang="en-US" sz="2100" dirty="0">
                <a:cs typeface="Arial" charset="0"/>
              </a:rPr>
              <a:t> </a:t>
            </a:r>
            <a:r>
              <a:rPr lang="en-US" sz="2100" i="1" dirty="0">
                <a:cs typeface="Arial" charset="0"/>
              </a:rPr>
              <a:t>(stake holder)</a:t>
            </a:r>
            <a:r>
              <a:rPr lang="en-US" sz="2100" dirty="0">
                <a:cs typeface="Arial" charset="0"/>
              </a:rPr>
              <a:t> yang </a:t>
            </a:r>
            <a:r>
              <a:rPr lang="en-US" sz="2100" dirty="0" err="1">
                <a:cs typeface="Arial" charset="0"/>
              </a:rPr>
              <a:t>terlibat</a:t>
            </a:r>
            <a:r>
              <a:rPr lang="en-US" sz="2100" dirty="0">
                <a:cs typeface="Arial" charset="0"/>
              </a:rPr>
              <a:t>, </a:t>
            </a:r>
            <a:r>
              <a:rPr lang="en-US" sz="2100" dirty="0" err="1">
                <a:cs typeface="Arial" charset="0"/>
              </a:rPr>
              <a:t>baik</a:t>
            </a:r>
            <a:r>
              <a:rPr lang="en-US" sz="2100" dirty="0">
                <a:cs typeface="Arial" charset="0"/>
              </a:rPr>
              <a:t> </a:t>
            </a:r>
            <a:r>
              <a:rPr lang="en-US" sz="2100" dirty="0" err="1">
                <a:cs typeface="Arial" charset="0"/>
              </a:rPr>
              <a:t>dari</a:t>
            </a:r>
            <a:r>
              <a:rPr lang="en-US" sz="2100" dirty="0">
                <a:cs typeface="Arial" charset="0"/>
              </a:rPr>
              <a:t> </a:t>
            </a:r>
            <a:r>
              <a:rPr lang="en-US" sz="2100" dirty="0" err="1">
                <a:cs typeface="Arial" charset="0"/>
              </a:rPr>
              <a:t>instansi</a:t>
            </a:r>
            <a:r>
              <a:rPr lang="en-US" sz="2100" dirty="0">
                <a:cs typeface="Arial" charset="0"/>
              </a:rPr>
              <a:t> </a:t>
            </a:r>
            <a:r>
              <a:rPr lang="en-US" sz="2100" dirty="0" err="1">
                <a:cs typeface="Arial" charset="0"/>
              </a:rPr>
              <a:t>Pemerintah</a:t>
            </a:r>
            <a:r>
              <a:rPr lang="en-US" sz="2100" dirty="0">
                <a:cs typeface="Arial" charset="0"/>
              </a:rPr>
              <a:t> </a:t>
            </a:r>
            <a:r>
              <a:rPr lang="en-US" sz="2100" dirty="0" err="1">
                <a:cs typeface="Arial" charset="0"/>
              </a:rPr>
              <a:t>Pusat</a:t>
            </a:r>
            <a:r>
              <a:rPr lang="en-US" sz="2100" dirty="0">
                <a:cs typeface="Arial" charset="0"/>
              </a:rPr>
              <a:t>, Daerah </a:t>
            </a:r>
            <a:r>
              <a:rPr lang="en-US" sz="2100" dirty="0" err="1">
                <a:cs typeface="Arial" charset="0"/>
              </a:rPr>
              <a:t>dan</a:t>
            </a:r>
            <a:r>
              <a:rPr lang="en-US" sz="2100" dirty="0">
                <a:cs typeface="Arial" charset="0"/>
              </a:rPr>
              <a:t> </a:t>
            </a:r>
            <a:r>
              <a:rPr lang="en-US" sz="2100" dirty="0" err="1">
                <a:cs typeface="Arial" charset="0"/>
              </a:rPr>
              <a:t>Dunia</a:t>
            </a:r>
            <a:r>
              <a:rPr lang="en-US" sz="2100" dirty="0">
                <a:cs typeface="Arial" charset="0"/>
              </a:rPr>
              <a:t> Usaha.</a:t>
            </a:r>
            <a:endParaRPr lang="id-ID" sz="2100" dirty="0">
              <a:cs typeface="Arial" charset="0"/>
            </a:endParaRPr>
          </a:p>
          <a:p>
            <a:pPr marL="463550" indent="-463550" algn="just">
              <a:spcBef>
                <a:spcPts val="1200"/>
              </a:spcBef>
              <a:buFontTx/>
              <a:buAutoNum type="arabicPeriod"/>
            </a:pPr>
            <a:r>
              <a:rPr lang="id-ID" sz="2100" dirty="0">
                <a:cs typeface="Arial" charset="0"/>
              </a:rPr>
              <a:t>Pengembangan industri hilir </a:t>
            </a:r>
            <a:r>
              <a:rPr lang="id-ID" sz="2100" dirty="0" smtClean="0">
                <a:cs typeface="Arial" charset="0"/>
              </a:rPr>
              <a:t>makanan</a:t>
            </a:r>
            <a:r>
              <a:rPr lang="en-US" sz="2100" dirty="0" smtClean="0">
                <a:cs typeface="Arial" charset="0"/>
              </a:rPr>
              <a:t>, </a:t>
            </a:r>
            <a:r>
              <a:rPr lang="en-US" sz="2100" dirty="0" err="1" smtClean="0">
                <a:cs typeface="Arial" charset="0"/>
              </a:rPr>
              <a:t>hasil</a:t>
            </a:r>
            <a:r>
              <a:rPr lang="en-US" sz="2100" dirty="0" smtClean="0">
                <a:cs typeface="Arial" charset="0"/>
              </a:rPr>
              <a:t> </a:t>
            </a:r>
            <a:r>
              <a:rPr lang="en-US" sz="2100" dirty="0" err="1" smtClean="0">
                <a:cs typeface="Arial" charset="0"/>
              </a:rPr>
              <a:t>laut</a:t>
            </a:r>
            <a:r>
              <a:rPr lang="en-US" sz="2100" dirty="0" smtClean="0">
                <a:cs typeface="Arial" charset="0"/>
              </a:rPr>
              <a:t> </a:t>
            </a:r>
            <a:r>
              <a:rPr lang="en-US" sz="2100" dirty="0" err="1" smtClean="0">
                <a:cs typeface="Arial" charset="0"/>
              </a:rPr>
              <a:t>dan</a:t>
            </a:r>
            <a:r>
              <a:rPr lang="en-US" sz="2100" dirty="0" smtClean="0">
                <a:cs typeface="Arial" charset="0"/>
              </a:rPr>
              <a:t> </a:t>
            </a:r>
            <a:r>
              <a:rPr lang="en-US" sz="2100" dirty="0" err="1" smtClean="0">
                <a:cs typeface="Arial" charset="0"/>
              </a:rPr>
              <a:t>perikanan</a:t>
            </a:r>
            <a:r>
              <a:rPr lang="en-US" sz="2100" dirty="0" smtClean="0">
                <a:cs typeface="Arial" charset="0"/>
              </a:rPr>
              <a:t> </a:t>
            </a:r>
            <a:r>
              <a:rPr lang="id-ID" sz="2100" dirty="0" smtClean="0">
                <a:cs typeface="Arial" charset="0"/>
              </a:rPr>
              <a:t>akan </a:t>
            </a:r>
            <a:r>
              <a:rPr lang="id-ID" sz="2100" dirty="0">
                <a:cs typeface="Arial" charset="0"/>
              </a:rPr>
              <a:t>meningkatkan nilai tambah</a:t>
            </a:r>
            <a:r>
              <a:rPr lang="en-US" sz="2100" dirty="0">
                <a:cs typeface="Arial" charset="0"/>
              </a:rPr>
              <a:t> </a:t>
            </a:r>
            <a:r>
              <a:rPr lang="en-US" sz="2100" dirty="0" err="1">
                <a:cs typeface="Arial" charset="0"/>
              </a:rPr>
              <a:t>dan</a:t>
            </a:r>
            <a:r>
              <a:rPr lang="en-US" sz="2100" dirty="0">
                <a:cs typeface="Arial" charset="0"/>
              </a:rPr>
              <a:t> </a:t>
            </a:r>
            <a:r>
              <a:rPr lang="en-US" sz="2100" dirty="0" err="1">
                <a:cs typeface="Arial" charset="0"/>
              </a:rPr>
              <a:t>mempunyai</a:t>
            </a:r>
            <a:r>
              <a:rPr lang="en-US" sz="2100" dirty="0">
                <a:cs typeface="Arial" charset="0"/>
              </a:rPr>
              <a:t> </a:t>
            </a:r>
            <a:r>
              <a:rPr lang="en-US" sz="2100" i="1" dirty="0">
                <a:cs typeface="Arial" charset="0"/>
              </a:rPr>
              <a:t>multiplier effect</a:t>
            </a:r>
            <a:r>
              <a:rPr lang="en-US" sz="2100" dirty="0">
                <a:cs typeface="Arial" charset="0"/>
              </a:rPr>
              <a:t> yang </a:t>
            </a:r>
            <a:r>
              <a:rPr lang="en-US" sz="2100" dirty="0" err="1">
                <a:cs typeface="Arial" charset="0"/>
              </a:rPr>
              <a:t>berdampak</a:t>
            </a:r>
            <a:r>
              <a:rPr lang="en-US" sz="2100" dirty="0">
                <a:cs typeface="Arial" charset="0"/>
              </a:rPr>
              <a:t> </a:t>
            </a:r>
            <a:r>
              <a:rPr lang="en-US" sz="2100" dirty="0" err="1">
                <a:cs typeface="Arial" charset="0"/>
              </a:rPr>
              <a:t>pada</a:t>
            </a:r>
            <a:r>
              <a:rPr lang="en-US" sz="2100" dirty="0">
                <a:cs typeface="Arial" charset="0"/>
              </a:rPr>
              <a:t> </a:t>
            </a:r>
            <a:r>
              <a:rPr lang="en-US" sz="2100" dirty="0" err="1">
                <a:cs typeface="Arial" charset="0"/>
              </a:rPr>
              <a:t>peningkatan</a:t>
            </a:r>
            <a:r>
              <a:rPr lang="en-US" sz="2100" dirty="0">
                <a:cs typeface="Arial" charset="0"/>
              </a:rPr>
              <a:t> </a:t>
            </a:r>
            <a:r>
              <a:rPr lang="en-US" sz="2100" dirty="0" err="1">
                <a:cs typeface="Arial" charset="0"/>
              </a:rPr>
              <a:t>pendapatan</a:t>
            </a:r>
            <a:r>
              <a:rPr lang="en-US" sz="2100" dirty="0">
                <a:cs typeface="Arial" charset="0"/>
              </a:rPr>
              <a:t> </a:t>
            </a:r>
            <a:r>
              <a:rPr lang="en-US" sz="2100" dirty="0" err="1">
                <a:cs typeface="Arial" charset="0"/>
              </a:rPr>
              <a:t>dan</a:t>
            </a:r>
            <a:r>
              <a:rPr lang="en-US" sz="2100" dirty="0">
                <a:cs typeface="Arial" charset="0"/>
              </a:rPr>
              <a:t> </a:t>
            </a:r>
            <a:r>
              <a:rPr lang="en-US" sz="2100" dirty="0" err="1">
                <a:cs typeface="Arial" charset="0"/>
              </a:rPr>
              <a:t>kesejahteraan</a:t>
            </a:r>
            <a:r>
              <a:rPr lang="en-US" sz="2100" dirty="0">
                <a:cs typeface="Arial" charset="0"/>
              </a:rPr>
              <a:t> </a:t>
            </a:r>
            <a:r>
              <a:rPr lang="en-US" sz="2100" dirty="0" err="1">
                <a:cs typeface="Arial" charset="0"/>
              </a:rPr>
              <a:t>masyarakat</a:t>
            </a:r>
            <a:r>
              <a:rPr lang="en-US" sz="2100" dirty="0">
                <a:cs typeface="Arial" charset="0"/>
              </a:rPr>
              <a:t> di </a:t>
            </a:r>
            <a:r>
              <a:rPr lang="en-US" sz="2100" dirty="0" err="1">
                <a:cs typeface="Arial" charset="0"/>
              </a:rPr>
              <a:t>sekitarnya</a:t>
            </a:r>
            <a:r>
              <a:rPr lang="en-US" sz="2100" dirty="0">
                <a:cs typeface="Arial" charset="0"/>
              </a:rPr>
              <a:t>.</a:t>
            </a:r>
            <a:endParaRPr lang="id-ID" sz="2100" dirty="0">
              <a:cs typeface="Arial" charset="0"/>
            </a:endParaRPr>
          </a:p>
          <a:p>
            <a:pPr marL="463550" indent="-463550" algn="just">
              <a:lnSpc>
                <a:spcPct val="115000"/>
              </a:lnSpc>
              <a:spcBef>
                <a:spcPts val="1200"/>
              </a:spcBef>
              <a:buFontTx/>
              <a:buAutoNum type="arabicPeriod"/>
            </a:pPr>
            <a:r>
              <a:rPr lang="en-US" sz="2100" dirty="0" err="1">
                <a:cs typeface="Arial" charset="0"/>
              </a:rPr>
              <a:t>Beberapa</a:t>
            </a:r>
            <a:r>
              <a:rPr lang="en-US" sz="2100" dirty="0">
                <a:cs typeface="Arial" charset="0"/>
              </a:rPr>
              <a:t> </a:t>
            </a:r>
            <a:r>
              <a:rPr lang="en-US" sz="2100" dirty="0" err="1">
                <a:cs typeface="Arial" charset="0"/>
              </a:rPr>
              <a:t>hal</a:t>
            </a:r>
            <a:r>
              <a:rPr lang="en-US" sz="2100" dirty="0">
                <a:cs typeface="Arial" charset="0"/>
              </a:rPr>
              <a:t> yang </a:t>
            </a:r>
            <a:r>
              <a:rPr lang="id-ID" sz="2100" dirty="0">
                <a:cs typeface="Arial" charset="0"/>
              </a:rPr>
              <a:t>masih perlu mendapat perhatian khusus</a:t>
            </a:r>
            <a:r>
              <a:rPr lang="en-US" sz="2100" dirty="0">
                <a:cs typeface="Arial" charset="0"/>
              </a:rPr>
              <a:t>, </a:t>
            </a:r>
            <a:r>
              <a:rPr lang="en-US" sz="2100" dirty="0" err="1">
                <a:cs typeface="Arial" charset="0"/>
              </a:rPr>
              <a:t>antara</a:t>
            </a:r>
            <a:r>
              <a:rPr lang="en-US" sz="2100" dirty="0">
                <a:cs typeface="Arial" charset="0"/>
              </a:rPr>
              <a:t> lain </a:t>
            </a:r>
            <a:r>
              <a:rPr lang="id-ID" sz="2100" dirty="0">
                <a:cs typeface="Arial" charset="0"/>
              </a:rPr>
              <a:t> :</a:t>
            </a:r>
          </a:p>
          <a:p>
            <a:pPr marL="804863" lvl="1" indent="-355600" algn="just">
              <a:lnSpc>
                <a:spcPct val="115000"/>
              </a:lnSpc>
              <a:spcBef>
                <a:spcPct val="0"/>
              </a:spcBef>
              <a:buFont typeface="Wingdings" panose="05000000000000000000" pitchFamily="2" charset="2"/>
              <a:buChar char="Ø"/>
            </a:pPr>
            <a:r>
              <a:rPr lang="id-ID" sz="2100" dirty="0">
                <a:cs typeface="Arial" charset="0"/>
              </a:rPr>
              <a:t>Peningkatan infrastruktur</a:t>
            </a:r>
          </a:p>
          <a:p>
            <a:pPr marL="804863" lvl="1" indent="-355600" algn="just">
              <a:lnSpc>
                <a:spcPct val="115000"/>
              </a:lnSpc>
              <a:spcBef>
                <a:spcPct val="0"/>
              </a:spcBef>
              <a:buFont typeface="Wingdings" panose="05000000000000000000" pitchFamily="2" charset="2"/>
              <a:buChar char="Ø"/>
            </a:pPr>
            <a:r>
              <a:rPr lang="id-ID" sz="2100" dirty="0">
                <a:cs typeface="Arial" charset="0"/>
              </a:rPr>
              <a:t>Peningkatan kegiatan penelitian dan pengembangan</a:t>
            </a:r>
          </a:p>
          <a:p>
            <a:pPr marL="804863" lvl="1" indent="-355600" algn="just">
              <a:lnSpc>
                <a:spcPct val="115000"/>
              </a:lnSpc>
              <a:spcBef>
                <a:spcPct val="0"/>
              </a:spcBef>
              <a:buFont typeface="Wingdings" panose="05000000000000000000" pitchFamily="2" charset="2"/>
              <a:buChar char="Ø"/>
            </a:pPr>
            <a:r>
              <a:rPr lang="id-ID" sz="2100" dirty="0">
                <a:cs typeface="Arial" charset="0"/>
              </a:rPr>
              <a:t>Pengembangan teknologi di bidang proses dan mesin peralatan </a:t>
            </a:r>
            <a:r>
              <a:rPr lang="en-US" sz="2100" dirty="0">
                <a:cs typeface="Arial" charset="0"/>
              </a:rPr>
              <a:t>p</a:t>
            </a:r>
            <a:r>
              <a:rPr lang="id-ID" sz="2100" dirty="0">
                <a:cs typeface="Arial" charset="0"/>
              </a:rPr>
              <a:t>abrik</a:t>
            </a:r>
          </a:p>
          <a:p>
            <a:pPr marL="804863" lvl="1" indent="-355600" algn="just">
              <a:lnSpc>
                <a:spcPct val="115000"/>
              </a:lnSpc>
              <a:spcBef>
                <a:spcPct val="0"/>
              </a:spcBef>
              <a:buFont typeface="Wingdings" panose="05000000000000000000" pitchFamily="2" charset="2"/>
              <a:buChar char="Ø"/>
            </a:pPr>
            <a:r>
              <a:rPr lang="id-ID" sz="2100" dirty="0">
                <a:cs typeface="Arial" charset="0"/>
              </a:rPr>
              <a:t>Peningkatan SDM</a:t>
            </a:r>
          </a:p>
          <a:p>
            <a:pPr marL="804863" lvl="1" indent="-355600" algn="just">
              <a:lnSpc>
                <a:spcPct val="115000"/>
              </a:lnSpc>
              <a:spcBef>
                <a:spcPct val="0"/>
              </a:spcBef>
              <a:buFont typeface="Wingdings" panose="05000000000000000000" pitchFamily="2" charset="2"/>
              <a:buChar char="Ø"/>
            </a:pPr>
            <a:r>
              <a:rPr lang="en-US" sz="2100" dirty="0" err="1">
                <a:cs typeface="Arial" charset="0"/>
              </a:rPr>
              <a:t>Pemberian</a:t>
            </a:r>
            <a:r>
              <a:rPr lang="en-US" sz="2100" dirty="0">
                <a:cs typeface="Arial" charset="0"/>
              </a:rPr>
              <a:t> </a:t>
            </a:r>
            <a:r>
              <a:rPr lang="en-US" sz="2100" dirty="0" err="1">
                <a:cs typeface="Arial" charset="0"/>
              </a:rPr>
              <a:t>insentif</a:t>
            </a:r>
            <a:r>
              <a:rPr lang="en-US" sz="2100" dirty="0">
                <a:cs typeface="Arial" charset="0"/>
              </a:rPr>
              <a:t> </a:t>
            </a:r>
            <a:r>
              <a:rPr lang="en-US" sz="2100" dirty="0" err="1">
                <a:cs typeface="Arial" charset="0"/>
              </a:rPr>
              <a:t>terhadap</a:t>
            </a:r>
            <a:r>
              <a:rPr lang="en-US" sz="2100" dirty="0">
                <a:cs typeface="Arial" charset="0"/>
              </a:rPr>
              <a:t> </a:t>
            </a:r>
            <a:r>
              <a:rPr lang="en-US" sz="2100" dirty="0" err="1">
                <a:cs typeface="Arial" charset="0"/>
              </a:rPr>
              <a:t>pengembangan</a:t>
            </a:r>
            <a:r>
              <a:rPr lang="en-US" sz="2100" dirty="0">
                <a:cs typeface="Arial" charset="0"/>
              </a:rPr>
              <a:t> </a:t>
            </a:r>
            <a:r>
              <a:rPr lang="en-US" sz="2100" dirty="0" err="1">
                <a:cs typeface="Arial" charset="0"/>
              </a:rPr>
              <a:t>industri</a:t>
            </a:r>
            <a:r>
              <a:rPr lang="en-US" sz="2100" dirty="0">
                <a:cs typeface="Arial" charset="0"/>
              </a:rPr>
              <a:t> </a:t>
            </a:r>
            <a:r>
              <a:rPr lang="id-ID" sz="2100" dirty="0" smtClean="0">
                <a:cs typeface="Arial" charset="0"/>
              </a:rPr>
              <a:t>makanan dan minuman</a:t>
            </a:r>
            <a:r>
              <a:rPr lang="en-US" sz="2100" dirty="0" smtClean="0">
                <a:cs typeface="Arial" charset="0"/>
              </a:rPr>
              <a:t>.</a:t>
            </a:r>
            <a:endParaRPr lang="id-ID" sz="2100" dirty="0">
              <a:cs typeface="Arial" charset="0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5248084" y="38942"/>
            <a:ext cx="3572388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000" dirty="0" smtClean="0"/>
              <a:t>REKOMENDASI</a:t>
            </a:r>
            <a:endParaRPr lang="en-US" sz="4000" dirty="0"/>
          </a:p>
        </p:txBody>
      </p:sp>
    </p:spTree>
    <p:extLst>
      <p:ext uri="{BB962C8B-B14F-4D97-AF65-F5344CB8AC3E}">
        <p14:creationId xmlns:p14="http://schemas.microsoft.com/office/powerpoint/2010/main" xmlns="" val="58993690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p14:dur="0"/>
    </mc:Choice>
    <mc:Fallback>
      <p:transition/>
    </mc:Fallback>
  </mc:AlternateContent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Metro">
  <a:themeElements>
    <a:clrScheme name="Opulent">
      <a:dk1>
        <a:sysClr val="windowText" lastClr="000000"/>
      </a:dk1>
      <a:lt1>
        <a:sysClr val="window" lastClr="FFFFFF"/>
      </a:lt1>
      <a:dk2>
        <a:srgbClr val="B13F9A"/>
      </a:dk2>
      <a:lt2>
        <a:srgbClr val="F4E7ED"/>
      </a:lt2>
      <a:accent1>
        <a:srgbClr val="B83D68"/>
      </a:accent1>
      <a:accent2>
        <a:srgbClr val="AC66BB"/>
      </a:accent2>
      <a:accent3>
        <a:srgbClr val="DE6C36"/>
      </a:accent3>
      <a:accent4>
        <a:srgbClr val="F9B639"/>
      </a:accent4>
      <a:accent5>
        <a:srgbClr val="CF6DA4"/>
      </a:accent5>
      <a:accent6>
        <a:srgbClr val="FA8D3D"/>
      </a:accent6>
      <a:hlink>
        <a:srgbClr val="FFDE66"/>
      </a:hlink>
      <a:folHlink>
        <a:srgbClr val="D490C5"/>
      </a:folHlink>
    </a:clrScheme>
    <a:fontScheme name="Metro">
      <a:majorFont>
        <a:latin typeface="Consolas"/>
        <a:ea typeface=""/>
        <a:cs typeface=""/>
        <a:font script="Jpan" typeface="HG丸ｺﾞｼｯｸM-PRO"/>
        <a:font script="Hang" typeface="HY중고딕"/>
        <a:font script="Hans" typeface="华文楷体"/>
        <a:font script="Hant" typeface="新細明體"/>
        <a:font script="Arab" typeface="Tahoma"/>
        <a:font script="Hebr" typeface="Levenim MT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orbel"/>
        <a:ea typeface=""/>
        <a:cs typeface=""/>
        <a:font script="Jpan" typeface="HGｺﾞｼｯｸM"/>
        <a:font script="Hang" typeface="맑은 고딕"/>
        <a:font script="Hans" typeface="宋体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Metro">
      <a:fillStyleLst>
        <a:solidFill>
          <a:schemeClr val="phClr"/>
        </a:solidFill>
        <a:gradFill rotWithShape="1">
          <a:gsLst>
            <a:gs pos="0">
              <a:schemeClr val="phClr">
                <a:tint val="25000"/>
                <a:satMod val="125000"/>
              </a:schemeClr>
            </a:gs>
            <a:gs pos="40000">
              <a:schemeClr val="phClr">
                <a:tint val="55000"/>
                <a:satMod val="130000"/>
              </a:schemeClr>
            </a:gs>
            <a:gs pos="50000">
              <a:schemeClr val="phClr">
                <a:tint val="59000"/>
                <a:satMod val="130000"/>
              </a:schemeClr>
            </a:gs>
            <a:gs pos="65000">
              <a:schemeClr val="phClr">
                <a:tint val="55000"/>
                <a:satMod val="130000"/>
              </a:schemeClr>
            </a:gs>
            <a:gs pos="100000">
              <a:schemeClr val="phClr">
                <a:tint val="20000"/>
                <a:satMod val="125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48000"/>
                <a:satMod val="138000"/>
              </a:schemeClr>
            </a:gs>
            <a:gs pos="25000">
              <a:schemeClr val="phClr">
                <a:tint val="85000"/>
              </a:schemeClr>
            </a:gs>
            <a:gs pos="40000">
              <a:schemeClr val="phClr">
                <a:tint val="92000"/>
              </a:schemeClr>
            </a:gs>
            <a:gs pos="50000">
              <a:schemeClr val="phClr">
                <a:tint val="93000"/>
              </a:schemeClr>
            </a:gs>
            <a:gs pos="60000">
              <a:schemeClr val="phClr">
                <a:tint val="92000"/>
              </a:schemeClr>
            </a:gs>
            <a:gs pos="75000">
              <a:schemeClr val="phClr">
                <a:tint val="83000"/>
                <a:satMod val="108000"/>
              </a:schemeClr>
            </a:gs>
            <a:gs pos="100000">
              <a:schemeClr val="phClr">
                <a:tint val="48000"/>
                <a:satMod val="150000"/>
              </a:schemeClr>
            </a:gs>
          </a:gsLst>
          <a:lin ang="5400000" scaled="0"/>
        </a:gradFill>
      </a:fillStyleLst>
      <a:lnStyleLst>
        <a:ln w="120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glow rad="63500">
              <a:schemeClr val="phClr">
                <a:alpha val="45000"/>
                <a:satMod val="120000"/>
              </a:schemeClr>
            </a:glow>
          </a:effectLst>
        </a:effectStyle>
        <a:effectStyle>
          <a:effectLst>
            <a:glow rad="63500">
              <a:schemeClr val="phClr">
                <a:alpha val="45000"/>
                <a:satMod val="120000"/>
              </a:schemeClr>
            </a:glow>
          </a:effectLst>
          <a:scene3d>
            <a:camera prst="orthographicFront" fov="0">
              <a:rot lat="0" lon="0" rev="0"/>
            </a:camera>
            <a:lightRig rig="brightRoom" dir="tl">
              <a:rot lat="0" lon="0" rev="8700000"/>
            </a:lightRig>
          </a:scene3d>
          <a:sp3d>
            <a:bevelT w="0" h="0"/>
            <a:contourClr>
              <a:schemeClr val="phClr">
                <a:tint val="70000"/>
              </a:schemeClr>
            </a:contourClr>
          </a:sp3d>
        </a:effectStyle>
        <a:effectStyle>
          <a:effectLst>
            <a:glow rad="101500">
              <a:schemeClr val="phClr">
                <a:alpha val="42000"/>
                <a:satMod val="120000"/>
              </a:schemeClr>
            </a:glow>
          </a:effectLst>
          <a:scene3d>
            <a:camera prst="orthographicFront" fov="0">
              <a:rot lat="0" lon="0" rev="0"/>
            </a:camera>
            <a:lightRig rig="glow" dir="t">
              <a:rot lat="0" lon="0" rev="4800000"/>
            </a:lightRig>
          </a:scene3d>
          <a:sp3d prstMaterial="powder">
            <a:bevelT w="50800" h="50800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bg1">
                <a:shade val="100000"/>
                <a:satMod val="150000"/>
              </a:schemeClr>
            </a:gs>
            <a:gs pos="65000">
              <a:schemeClr val="bg1">
                <a:shade val="90000"/>
                <a:satMod val="375000"/>
              </a:schemeClr>
            </a:gs>
            <a:gs pos="100000">
              <a:schemeClr val="phClr">
                <a:tint val="88000"/>
                <a:satMod val="400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40000"/>
                <a:satMod val="180000"/>
              </a:schemeClr>
              <a:schemeClr val="phClr">
                <a:tint val="90000"/>
                <a:satMod val="200000"/>
              </a:schemeClr>
            </a:duotone>
          </a:blip>
          <a:tile tx="0" ty="0" sx="80000" sy="8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Metro</Template>
  <TotalTime>114</TotalTime>
  <Words>805</Words>
  <Application>Microsoft Office PowerPoint</Application>
  <PresentationFormat>On-screen Show (4:3)</PresentationFormat>
  <Paragraphs>354</Paragraphs>
  <Slides>24</Slides>
  <Notes>2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24</vt:i4>
      </vt:variant>
    </vt:vector>
  </HeadingPairs>
  <TitlesOfParts>
    <vt:vector size="25" baseType="lpstr">
      <vt:lpstr>Metro</vt:lpstr>
      <vt:lpstr>Slide 1</vt:lpstr>
      <vt:lpstr>Rumput Laut</vt:lpstr>
      <vt:lpstr>Slide 3</vt:lpstr>
      <vt:lpstr>Makroalga dan Mikroalga yang Aman untuk Dikonsumsi</vt:lpstr>
      <vt:lpstr>Slide 5</vt:lpstr>
      <vt:lpstr>Slide 6</vt:lpstr>
      <vt:lpstr>Slide 7</vt:lpstr>
      <vt:lpstr>Kualitas yang Harus Dipenuhi oleh Rumput Laut yang Aman Dikonsumsi</vt:lpstr>
      <vt:lpstr>Nutrisi dalam Rumput Laut</vt:lpstr>
      <vt:lpstr>Algin</vt:lpstr>
      <vt:lpstr>Algin</vt:lpstr>
      <vt:lpstr>Agar-Agar</vt:lpstr>
      <vt:lpstr>Agar-Agar</vt:lpstr>
      <vt:lpstr>Carrageenan</vt:lpstr>
      <vt:lpstr>Carrageenan</vt:lpstr>
      <vt:lpstr>Perbandingan Kandungan Serat Rumput Laut dan Tumbuhan Darat</vt:lpstr>
      <vt:lpstr>Mineral</vt:lpstr>
      <vt:lpstr>Hasil Pengolahan Rumput Laut</vt:lpstr>
      <vt:lpstr>Salada Rumput Laut</vt:lpstr>
      <vt:lpstr>Rumput Laut dalam Makanan</vt:lpstr>
      <vt:lpstr>Slide 21</vt:lpstr>
      <vt:lpstr>Slide 22</vt:lpstr>
      <vt:lpstr>Slide 23</vt:lpstr>
      <vt:lpstr>Slide 24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user</dc:creator>
  <cp:lastModifiedBy>pc1</cp:lastModifiedBy>
  <cp:revision>7</cp:revision>
  <dcterms:created xsi:type="dcterms:W3CDTF">2016-06-21T14:04:10Z</dcterms:created>
  <dcterms:modified xsi:type="dcterms:W3CDTF">2019-05-08T21:56:55Z</dcterms:modified>
</cp:coreProperties>
</file>