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6" r:id="rId1"/>
  </p:sldMasterIdLst>
  <p:sldIdLst>
    <p:sldId id="261" r:id="rId2"/>
    <p:sldId id="256" r:id="rId3"/>
    <p:sldId id="257" r:id="rId4"/>
    <p:sldId id="258" r:id="rId5"/>
    <p:sldId id="264" r:id="rId6"/>
    <p:sldId id="266" r:id="rId7"/>
    <p:sldId id="265" r:id="rId8"/>
    <p:sldId id="268" r:id="rId9"/>
    <p:sldId id="267" r:id="rId10"/>
    <p:sldId id="269" r:id="rId11"/>
    <p:sldId id="270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4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pPr/>
              <a:t>1/6/2015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6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pPr/>
              <a:t>1/6/2015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1/6/2015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1/6/2015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1/6/2015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1/6/2015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4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4"/>
            <a:ext cx="80772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2" y="1752601"/>
            <a:ext cx="7200897" cy="2981325"/>
          </a:xfrm>
        </p:spPr>
        <p:txBody>
          <a:bodyPr>
            <a:normAutofit/>
          </a:bodyPr>
          <a:lstStyle/>
          <a:p>
            <a:r>
              <a:rPr lang="id-ID" dirty="0" smtClean="0"/>
              <a:t>PENYAMPAIAN DALAM PEMBICARAAN DI MUKA UMUM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IMPROMTU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Keuntungan impromtu:</a:t>
            </a:r>
          </a:p>
          <a:p>
            <a:pPr marL="457200" indent="-457200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Impromtu lebih dapat mengungkapkan perasaan pembicara yang sebenarnya, karena pembicaranya tidak terlebih dahulu memikirnkan pendapat yang disampaikan. </a:t>
            </a:r>
          </a:p>
          <a:p>
            <a:pPr marL="457200" indent="-457200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Gagasan dan pendapatnya datang secara spontan, sehingga tampak segar dan hidup</a:t>
            </a:r>
          </a:p>
          <a:p>
            <a:pPr marL="457200" indent="-457200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Impromtu memungkinkan anda terus berpikir.</a:t>
            </a:r>
          </a:p>
          <a:p>
            <a:pPr marL="0" indent="0">
              <a:buNone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Kerugian impromtu:</a:t>
            </a:r>
          </a:p>
          <a:p>
            <a:pPr marL="457200" indent="-457200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Impromtu dapat menimbulkan kesimpulan yang mentah</a:t>
            </a:r>
          </a:p>
          <a:p>
            <a:pPr marL="457200" indent="-457200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Impromtu mengakibatkan penyampaian yang tersendat-sendat tidak lancar</a:t>
            </a:r>
          </a:p>
          <a:p>
            <a:pPr marL="457200" indent="-457200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Gagasan yang disampaikan bisa acak-acakan dan ngawur</a:t>
            </a:r>
          </a:p>
          <a:p>
            <a:pPr marL="0" indent="0">
              <a:buNone/>
            </a:pPr>
            <a:endParaRPr lang="id-ID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154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5636"/>
            <a:ext cx="8229600" cy="58937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MANUSKRIP</a:t>
            </a:r>
          </a:p>
          <a:p>
            <a:pPr marL="0" indent="0">
              <a:buNone/>
            </a:pPr>
            <a:endParaRPr lang="id-ID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Manuskrip, ini biasanya disebut juga pidato dengan naskah.juru pidato membacakan naskah pidato dari awal sampain akhir.</a:t>
            </a:r>
          </a:p>
          <a:p>
            <a:pPr marL="0" indent="0">
              <a:buNone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Keuntungan manuskrip:</a:t>
            </a:r>
          </a:p>
          <a:p>
            <a:pPr marL="228600" indent="-228600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kata-kata dipilih sebaik-baiknya sehingga dapat menyampaikan arti yang tepat dan pernyataan yang gamblang.</a:t>
            </a:r>
          </a:p>
          <a:p>
            <a:pPr marL="228600" indent="-228600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Pernyataan dapat dihemat</a:t>
            </a:r>
          </a:p>
          <a:p>
            <a:pPr marL="228600" indent="-228600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Kepasihan bicara dapat dicapai.</a:t>
            </a:r>
          </a:p>
          <a:p>
            <a:pPr marL="0" indent="0">
              <a:buNone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Kerugian manuskrip:</a:t>
            </a:r>
          </a:p>
          <a:p>
            <a:pPr marL="228600" indent="-228600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Komunikasi pendengar akan berkurang karena pembicara tidak langsung berbicara kepada mereka.</a:t>
            </a:r>
          </a:p>
          <a:p>
            <a:pPr marL="228600" indent="-228600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Pembicara tidak dapat melihat pendengar dengan baik.</a:t>
            </a:r>
          </a:p>
          <a:p>
            <a:pPr marL="228600" indent="-228600">
              <a:buAutoNum type="arabicPeriod"/>
            </a:pPr>
            <a:r>
              <a:rPr lang="id-ID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Umpan balik dari pendengar tidak dapat mengubah,memperpendek,atau memperpanjang pesan.</a:t>
            </a:r>
          </a:p>
          <a:p>
            <a:pPr marL="0" indent="0">
              <a:buNone/>
            </a:pPr>
            <a:endParaRPr lang="id-ID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585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618" y="505697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Memoriter, pesan pidato ditulis kemudian diingat kata demi kata. Seperti manuskrip, memoriter memungkinkan ungkapan yang tepat, organisasi yang berencana, pemilihan bahasa yang teliti, gerakdan isyarat yang diintregasikan dengan uraian.</a:t>
            </a:r>
            <a:r>
              <a:rPr lang="id-ID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Tetapi karen pesan sudah tetap, maka tidak terjalin saling hubungan antara pesan dengan pendengar, kurang langsung, memerlukan banyak  waktu dan persiapan, kurang spontan, beralih kepada kata-katakepada usaha mengingat-ingat.</a:t>
            </a:r>
          </a:p>
          <a:p>
            <a:pPr marL="0" indent="0">
              <a:buNone/>
            </a:pPr>
            <a:endParaRPr lang="id-ID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Ekstemporan, adalah jenis pidato yang paling baik dan yang paling sering dilakukan oleh juru pidato yang mahir.pidato sudah disiapkan secara</a:t>
            </a:r>
          </a:p>
          <a:p>
            <a:pPr marL="0" indent="0">
              <a:buNone/>
            </a:pP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(out line) garis besanya dan pokok-pokok penunjang pembahasan.</a:t>
            </a:r>
          </a:p>
          <a:p>
            <a:pPr marL="0" indent="0">
              <a:buNone/>
            </a:pP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Keuntungan ekstemporan adalah komunikasi pendengar dengan pembicara lebih baik karena langsung kepada halayak, pesan dapat pleksibel untuk diubah sesuai dengan kebutuhan dan penyajian lebih spontan.</a:t>
            </a:r>
          </a:p>
          <a:p>
            <a:pPr marL="0" indent="0">
              <a:buNone/>
            </a:pP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Kerugian ekstemporan, bagi pembicara yang belum ahli:</a:t>
            </a:r>
          </a:p>
          <a:p>
            <a:pPr marL="228600" indent="-228600">
              <a:buAutoNum type="arabicPeriod"/>
            </a:pP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Persiapan kurang baik bila terburu-buru</a:t>
            </a:r>
          </a:p>
          <a:p>
            <a:pPr marL="228600" indent="-228600">
              <a:buAutoNum type="arabicPeriod"/>
            </a:pP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Pemilihan bahasa yanng jelek </a:t>
            </a:r>
          </a:p>
          <a:p>
            <a:pPr marL="228600" indent="-228600">
              <a:buAutoNum type="arabicPeriod"/>
            </a:pPr>
            <a:r>
              <a:rPr lang="id-ID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Kepasihan yang terhambat karena kesukaran memilih kata dengan segera</a:t>
            </a:r>
          </a:p>
        </p:txBody>
      </p:sp>
    </p:spTree>
    <p:extLst>
      <p:ext uri="{BB962C8B-B14F-4D97-AF65-F5344CB8AC3E}">
        <p14:creationId xmlns:p14="http://schemas.microsoft.com/office/powerpoint/2010/main" xmlns="" val="241839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 err="1" smtClean="0"/>
              <a:t>Mengidentifikasikan</a:t>
            </a:r>
            <a:r>
              <a:rPr lang="en-US" sz="3100" dirty="0" smtClean="0"/>
              <a:t> sedikitnya empat keadaan di mana jarak (pause) penting bagi pembicara di muka umum</a:t>
            </a:r>
            <a:r>
              <a:rPr lang="en-US" sz="2800" dirty="0" smtClean="0"/>
              <a:t>!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Jarak ( pause) pada butir-butir transisi</a:t>
            </a:r>
          </a:p>
          <a:p>
            <a:pPr marL="514350" indent="-514350">
              <a:buAutoNum type="arabicPeriod"/>
            </a:pPr>
            <a:r>
              <a:rPr lang="en-US" dirty="0" smtClean="0"/>
              <a:t>Jarak (pause) pada akhir penekanan penting</a:t>
            </a:r>
          </a:p>
          <a:p>
            <a:pPr marL="514350" indent="-514350">
              <a:buAutoNum type="arabicPeriod"/>
            </a:pPr>
            <a:r>
              <a:rPr lang="en-US" dirty="0" smtClean="0"/>
              <a:t>Jarak (pause) setelah mengajukan pertanyaan renotik</a:t>
            </a:r>
          </a:p>
          <a:p>
            <a:pPr marL="514350" indent="-514350">
              <a:buAutoNum type="arabicPeriod"/>
            </a:pPr>
            <a:r>
              <a:rPr lang="en-US" dirty="0" smtClean="0"/>
              <a:t>Jarak (pause) disaat membicarakan gagasan yang penting</a:t>
            </a:r>
          </a:p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d-ID" sz="2800" dirty="0" smtClean="0"/>
              <a:t>Pedoman-Pedoman Umum yang Menuntun Pemanfaatan Kontak Mata, Ekspresi Wajah, Gerak-Gerik, Gerakan Tubuh, dan Proksemik</a:t>
            </a:r>
            <a:endParaRPr lang="id-ID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41782" indent="-514350">
              <a:buAutoNum type="arabicPeriod"/>
            </a:pPr>
            <a:r>
              <a:rPr lang="id-ID" b="1" u="sng" dirty="0" smtClean="0"/>
              <a:t>Eye Contact ( Kontak Mata )</a:t>
            </a:r>
          </a:p>
          <a:p>
            <a:pPr marL="541782" indent="-514350"/>
            <a:r>
              <a:rPr lang="id-ID" dirty="0" smtClean="0"/>
              <a:t>      Empat fungsi utama gerakan mata menurut Mark Knapp:</a:t>
            </a:r>
          </a:p>
          <a:p>
            <a:pPr marL="541782" indent="-514350"/>
            <a:r>
              <a:rPr lang="id-ID" dirty="0" smtClean="0"/>
              <a:t>    a.  Untuk memperoleh umpan balik dari seorang lawan bicaranya,</a:t>
            </a:r>
          </a:p>
          <a:p>
            <a:pPr marL="541782" indent="-514350"/>
            <a:r>
              <a:rPr lang="id-ID" dirty="0" smtClean="0"/>
              <a:t>    b.  Untuk menyatakan terbukanya saluran    komunikasi,</a:t>
            </a:r>
          </a:p>
          <a:p>
            <a:pPr marL="541782" indent="-514350"/>
            <a:r>
              <a:rPr lang="id-ID" dirty="0" smtClean="0"/>
              <a:t>    c.  Sebagai signal untuk menyalurkan hubungan,</a:t>
            </a:r>
          </a:p>
          <a:p>
            <a:pPr marL="541782" indent="-514350"/>
            <a:r>
              <a:rPr lang="id-ID" dirty="0" smtClean="0"/>
              <a:t>    d.  Sebagai pengganti jarak fisik.       </a:t>
            </a:r>
          </a:p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551" y="971550"/>
            <a:ext cx="7200897" cy="490431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id-ID" sz="2800" b="1" u="sng" dirty="0" smtClean="0"/>
              <a:t>2</a:t>
            </a:r>
            <a:r>
              <a:rPr lang="id-ID" b="1" u="sng" dirty="0" smtClean="0"/>
              <a:t>. Facial Expression ( Ekspresi Wajah )</a:t>
            </a:r>
          </a:p>
          <a:p>
            <a:pPr lvl="1">
              <a:buNone/>
            </a:pPr>
            <a:r>
              <a:rPr lang="id-ID" dirty="0" smtClean="0"/>
              <a:t>  Wajah merupakan tempat utama dalam megekspresikan emosi seseorang.  Area wajah seseorang ( mata, alis, muka, mulut dan pipi) mungkin lebih mampu mengkomunikasikan secara nonverbal daripada bagian badan lainnya.</a:t>
            </a:r>
          </a:p>
          <a:p>
            <a:pPr lvl="1">
              <a:buNone/>
            </a:pPr>
            <a:endParaRPr lang="id-ID" dirty="0" smtClean="0"/>
          </a:p>
          <a:p>
            <a:pPr>
              <a:buNone/>
            </a:pPr>
            <a:r>
              <a:rPr lang="id-ID" b="1" u="sng" dirty="0" smtClean="0"/>
              <a:t>3. Body Movement ( Gerakan Badaniah )</a:t>
            </a:r>
          </a:p>
          <a:p>
            <a:pPr>
              <a:buNone/>
            </a:pPr>
            <a:r>
              <a:rPr lang="id-ID" dirty="0" smtClean="0"/>
              <a:t>   Studi Kinesics mempelajari bagaimana isyarat-isyarat nonverbal baik yang sengaja maupun tidak, dapat mempengaruhi komunikasi. </a:t>
            </a:r>
          </a:p>
          <a:p>
            <a:pPr>
              <a:buNone/>
            </a:pPr>
            <a:endParaRPr lang="id-ID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551" y="1019175"/>
            <a:ext cx="7200897" cy="485669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id-ID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4. Body Behavior ( Perilaku Badan )</a:t>
            </a:r>
          </a:p>
          <a:p>
            <a:pPr>
              <a:buNone/>
            </a:pPr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Kesimpulan tentang kecerdasan, status sosial, pekerjaan seseorang ditarik dari bagaimana ia menampilkan dirinya. Misalnya : cara berpakaian.</a:t>
            </a:r>
          </a:p>
          <a:p>
            <a:pPr>
              <a:buNone/>
            </a:pPr>
            <a:r>
              <a:rPr lang="id-ID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5. Proksemik</a:t>
            </a:r>
          </a:p>
          <a:p>
            <a:pPr>
              <a:buNone/>
            </a:pPr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Proksemik yaitu jarak yang digunakan ketika berkomunikasi dengan orang lain. </a:t>
            </a:r>
          </a:p>
          <a:p>
            <a:pPr>
              <a:buNone/>
            </a:pPr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Dalam ruang personal, dapat dibedakan menjadi 4 ruang interpersonal :</a:t>
            </a:r>
          </a:p>
          <a:p>
            <a:pPr>
              <a:buNone/>
            </a:pPr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a. Jarak Intim</a:t>
            </a:r>
          </a:p>
          <a:p>
            <a:pPr>
              <a:buNone/>
            </a:pPr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b. Jarak Personal</a:t>
            </a:r>
          </a:p>
          <a:p>
            <a:pPr>
              <a:buNone/>
            </a:pPr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c. Jarak Sosial</a:t>
            </a:r>
          </a:p>
          <a:p>
            <a:pPr>
              <a:buNone/>
            </a:pPr>
            <a:r>
              <a:rPr lang="id-ID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d. Jarak Publik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200" dirty="0" smtClean="0"/>
              <a:t>Empat Pedoman untuk Menggunakan Catatan Selama Penyampaian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d-ID" b="1" u="sng" dirty="0" smtClean="0"/>
              <a:t>1.  Jagalah catatan sesedikit mungkin </a:t>
            </a:r>
          </a:p>
          <a:p>
            <a:pPr algn="just"/>
            <a:r>
              <a:rPr lang="id-ID" dirty="0" smtClean="0"/>
              <a:t>    Jangan membawa keseluruhan kerangka   pembicaraan. Sebaiknya susunlah kerangka penyampaian, dengan menggunakan hanya beberapa kata kunci.  Selembar kartu indeks ukuran 3x5 inci, akan meredakan rasa khawatir akan kemungkinan melupakan bahan pembicaraan.</a:t>
            </a:r>
          </a:p>
          <a:p>
            <a:pPr algn="just"/>
            <a:endParaRPr lang="id-ID" dirty="0" smtClean="0"/>
          </a:p>
          <a:p>
            <a:pPr algn="just"/>
            <a:r>
              <a:rPr lang="id-ID" dirty="0" smtClean="0"/>
              <a:t> </a:t>
            </a:r>
            <a:r>
              <a:rPr lang="id-ID" b="1" u="sng" dirty="0" smtClean="0"/>
              <a:t>2. Kenalilah catatan dengan baik</a:t>
            </a:r>
          </a:p>
          <a:p>
            <a:pPr algn="just"/>
            <a:r>
              <a:rPr lang="id-ID" dirty="0" smtClean="0"/>
              <a:t>    Berlatihlah sedikitnya dua kali dengan catatan </a:t>
            </a:r>
          </a:p>
          <a:p>
            <a:pPr algn="just"/>
            <a:r>
              <a:rPr lang="id-ID" dirty="0" smtClean="0"/>
              <a:t>     yang akan dibawa ke mimbar.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551" y="1019175"/>
            <a:ext cx="7200897" cy="485669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id-ID" b="1" u="sng" dirty="0" smtClean="0"/>
              <a:t>3. Gunakan catatan dengan “Anggun”</a:t>
            </a:r>
          </a:p>
          <a:p>
            <a:pPr>
              <a:buNone/>
            </a:pPr>
            <a:r>
              <a:rPr lang="id-ID" dirty="0" smtClean="0"/>
              <a:t>    Gunakan catatan secara terbuka dan </a:t>
            </a:r>
          </a:p>
          <a:p>
            <a:pPr>
              <a:buNone/>
            </a:pPr>
            <a:r>
              <a:rPr lang="id-ID" dirty="0" smtClean="0"/>
              <a:t>     jujur, tetapi juga secara anggun. Jangan </a:t>
            </a:r>
          </a:p>
          <a:p>
            <a:pPr>
              <a:buNone/>
            </a:pPr>
            <a:r>
              <a:rPr lang="id-ID" dirty="0" smtClean="0"/>
              <a:t>     terlalu menonjolkan catatan, tetapi </a:t>
            </a:r>
          </a:p>
          <a:p>
            <a:pPr>
              <a:buNone/>
            </a:pPr>
            <a:r>
              <a:rPr lang="id-ID" dirty="0" smtClean="0"/>
              <a:t>     jangan juga menyembunyikannnya dari</a:t>
            </a:r>
          </a:p>
          <a:p>
            <a:pPr>
              <a:buNone/>
            </a:pPr>
            <a:r>
              <a:rPr lang="id-ID" dirty="0" smtClean="0"/>
              <a:t>     pandangan khalayak. 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r>
              <a:rPr lang="id-ID" b="1" u="sng" dirty="0" smtClean="0"/>
              <a:t>4. Jangan biarkan catatan menghalangi hubungan langsung dengan khalayak</a:t>
            </a:r>
          </a:p>
          <a:p>
            <a:pPr>
              <a:buNone/>
            </a:pPr>
            <a:r>
              <a:rPr lang="id-ID" dirty="0" smtClean="0"/>
              <a:t>   Jangan membacakan langsung dari catatan, cukup ambil beberapa pokok saja. Bila sedang melihat catatan, berhentilah sejenak, kemudian kembalikan kontak mata dengan khalayak.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 err="1" smtClean="0"/>
              <a:t>Menjelaskan</a:t>
            </a:r>
            <a:r>
              <a:rPr lang="id-ID" sz="3100" dirty="0" smtClean="0"/>
              <a:t> </a:t>
            </a:r>
            <a:r>
              <a:rPr lang="en-US" sz="3100" dirty="0" err="1" smtClean="0"/>
              <a:t>tujuan-tujuan</a:t>
            </a:r>
            <a:r>
              <a:rPr lang="id-ID" sz="3100" dirty="0" smtClean="0"/>
              <a:t> </a:t>
            </a:r>
            <a:r>
              <a:rPr lang="en-US" sz="3100" dirty="0" err="1" smtClean="0"/>
              <a:t>utama</a:t>
            </a:r>
            <a:r>
              <a:rPr lang="id-ID" sz="3100" dirty="0" smtClean="0"/>
              <a:t> </a:t>
            </a:r>
            <a:r>
              <a:rPr lang="en-US" sz="3100" dirty="0" err="1" smtClean="0"/>
              <a:t>latihan</a:t>
            </a:r>
            <a:r>
              <a:rPr lang="id-ID" sz="3100" dirty="0" smtClean="0"/>
              <a:t> </a:t>
            </a:r>
            <a:r>
              <a:rPr lang="en-US" sz="3100" dirty="0" err="1" smtClean="0"/>
              <a:t>pembicaraan</a:t>
            </a:r>
            <a:r>
              <a:rPr lang="id-ID" sz="3100" dirty="0" smtClean="0"/>
              <a:t> </a:t>
            </a:r>
            <a:r>
              <a:rPr lang="en-US" sz="3100" dirty="0" err="1" smtClean="0"/>
              <a:t>dimukaumum</a:t>
            </a:r>
            <a:r>
              <a:rPr lang="id-ID" sz="3100" dirty="0" smtClean="0"/>
              <a:t> </a:t>
            </a:r>
            <a:r>
              <a:rPr lang="en-US" sz="3100" dirty="0" err="1" smtClean="0"/>
              <a:t>dan</a:t>
            </a:r>
            <a:r>
              <a:rPr lang="id-ID" sz="3100" dirty="0" smtClean="0"/>
              <a:t> </a:t>
            </a:r>
            <a:r>
              <a:rPr lang="en-US" sz="3100" dirty="0" err="1" smtClean="0"/>
              <a:t>beberapa</a:t>
            </a:r>
            <a:r>
              <a:rPr lang="en-US" sz="3100" dirty="0" smtClean="0"/>
              <a:t> saran </a:t>
            </a:r>
            <a:r>
              <a:rPr lang="en-US" sz="3100" dirty="0" err="1" smtClean="0"/>
              <a:t>spesifikuntuk</a:t>
            </a:r>
            <a:r>
              <a:rPr lang="id-ID" sz="3100" dirty="0" smtClean="0"/>
              <a:t> </a:t>
            </a:r>
            <a:r>
              <a:rPr lang="en-US" sz="3100" dirty="0" err="1" smtClean="0"/>
              <a:t>latihan</a:t>
            </a:r>
            <a:r>
              <a:rPr lang="en-US" sz="3100" dirty="0" smtClean="0"/>
              <a:t>!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err="1" smtClean="0"/>
              <a:t>Tujuan</a:t>
            </a:r>
            <a:r>
              <a:rPr lang="id-ID" dirty="0" smtClean="0"/>
              <a:t> </a:t>
            </a:r>
            <a:r>
              <a:rPr lang="en-US" dirty="0" err="1" smtClean="0"/>
              <a:t>utama</a:t>
            </a:r>
            <a:endParaRPr lang="id-ID" dirty="0" smtClean="0"/>
          </a:p>
          <a:p>
            <a:pPr lvl="0"/>
            <a:r>
              <a:rPr lang="en-US" dirty="0" err="1" smtClean="0"/>
              <a:t>Memberikan</a:t>
            </a:r>
            <a:r>
              <a:rPr lang="id-ID" dirty="0" smtClean="0"/>
              <a:t> </a:t>
            </a:r>
            <a:r>
              <a:rPr lang="en-US" dirty="0" err="1" smtClean="0"/>
              <a:t>informasi</a:t>
            </a:r>
            <a:r>
              <a:rPr lang="id-ID" dirty="0" smtClean="0"/>
              <a:t> </a:t>
            </a:r>
            <a:r>
              <a:rPr lang="en-US" dirty="0" err="1" smtClean="0"/>
              <a:t>ditujukan</a:t>
            </a:r>
            <a:r>
              <a:rPr lang="id-ID" dirty="0" smtClean="0"/>
              <a:t> </a:t>
            </a:r>
            <a:r>
              <a:rPr lang="en-US" dirty="0" err="1" smtClean="0"/>
              <a:t>untuk</a:t>
            </a:r>
            <a:r>
              <a:rPr lang="id-ID" dirty="0" smtClean="0"/>
              <a:t> </a:t>
            </a:r>
            <a:r>
              <a:rPr lang="en-US" dirty="0" err="1" smtClean="0"/>
              <a:t>menanbah</a:t>
            </a:r>
            <a:r>
              <a:rPr lang="id-ID" dirty="0" smtClean="0"/>
              <a:t> </a:t>
            </a:r>
            <a:r>
              <a:rPr lang="en-US" dirty="0" err="1" smtClean="0"/>
              <a:t>pengetahuan</a:t>
            </a:r>
            <a:r>
              <a:rPr lang="id-ID" dirty="0" smtClean="0"/>
              <a:t> </a:t>
            </a:r>
            <a:r>
              <a:rPr lang="en-US" dirty="0" err="1" smtClean="0"/>
              <a:t>pendengar</a:t>
            </a:r>
            <a:endParaRPr lang="id-ID" dirty="0" smtClean="0"/>
          </a:p>
          <a:p>
            <a:pPr lvl="0"/>
            <a:r>
              <a:rPr lang="en-US" dirty="0" err="1" smtClean="0"/>
              <a:t>Mempengaruhi</a:t>
            </a:r>
            <a:r>
              <a:rPr lang="id-ID" dirty="0" smtClean="0"/>
              <a:t> </a:t>
            </a:r>
            <a:r>
              <a:rPr lang="en-US" dirty="0" err="1" smtClean="0"/>
              <a:t>ditujukanke</a:t>
            </a:r>
            <a:r>
              <a:rPr lang="id-ID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mempercayai</a:t>
            </a:r>
            <a:r>
              <a:rPr lang="id-ID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, </a:t>
            </a:r>
            <a:r>
              <a:rPr lang="en-US" dirty="0" err="1" smtClean="0"/>
              <a:t>melakukan</a:t>
            </a:r>
            <a:r>
              <a:rPr lang="id-ID" dirty="0" smtClean="0"/>
              <a:t> </a:t>
            </a:r>
            <a:r>
              <a:rPr lang="en-US" dirty="0" err="1" smtClean="0"/>
              <a:t>atau</a:t>
            </a:r>
            <a:r>
              <a:rPr lang="id-ID" dirty="0" smtClean="0"/>
              <a:t> </a:t>
            </a:r>
            <a:r>
              <a:rPr lang="en-US" dirty="0" err="1" smtClean="0"/>
              <a:t>terbakar</a:t>
            </a:r>
            <a:r>
              <a:rPr lang="id-ID" dirty="0" smtClean="0"/>
              <a:t> </a:t>
            </a:r>
            <a:r>
              <a:rPr lang="en-US" dirty="0" err="1" smtClean="0"/>
              <a:t>semangatnya</a:t>
            </a:r>
            <a:r>
              <a:rPr lang="en-US" dirty="0" smtClean="0"/>
              <a:t>. Keyakinan, </a:t>
            </a:r>
            <a:r>
              <a:rPr lang="en-US" dirty="0" err="1" smtClean="0"/>
              <a:t>tindakan</a:t>
            </a:r>
            <a:r>
              <a:rPr lang="id-ID" dirty="0" smtClean="0"/>
              <a:t> </a:t>
            </a:r>
            <a:r>
              <a:rPr lang="en-US" dirty="0" err="1" smtClean="0"/>
              <a:t>dan</a:t>
            </a:r>
            <a:r>
              <a:rPr lang="id-ID" dirty="0" smtClean="0"/>
              <a:t> </a:t>
            </a:r>
            <a:r>
              <a:rPr lang="en-US" dirty="0" err="1" smtClean="0"/>
              <a:t>semangat</a:t>
            </a:r>
            <a:r>
              <a:rPr lang="id-ID" dirty="0" smtClean="0"/>
              <a:t> </a:t>
            </a:r>
            <a:r>
              <a:rPr lang="en-US" dirty="0" err="1" smtClean="0"/>
              <a:t>adalah</a:t>
            </a:r>
            <a:r>
              <a:rPr lang="id-ID" dirty="0" smtClean="0"/>
              <a:t> </a:t>
            </a:r>
            <a:r>
              <a:rPr lang="en-US" dirty="0" err="1" smtClean="0"/>
              <a:t>bentuk</a:t>
            </a:r>
            <a:r>
              <a:rPr lang="id-ID" dirty="0" smtClean="0"/>
              <a:t> </a:t>
            </a:r>
            <a:r>
              <a:rPr lang="en-US" dirty="0" err="1" smtClean="0"/>
              <a:t>reaksi</a:t>
            </a:r>
            <a:r>
              <a:rPr lang="en-US" dirty="0" smtClean="0"/>
              <a:t> yang diharapkan</a:t>
            </a:r>
            <a:endParaRPr lang="id-ID" dirty="0" smtClean="0"/>
          </a:p>
          <a:p>
            <a:pPr lvl="0"/>
            <a:r>
              <a:rPr lang="en-US" dirty="0" err="1" smtClean="0"/>
              <a:t>Menghibur</a:t>
            </a:r>
            <a:r>
              <a:rPr lang="id-ID" dirty="0" smtClean="0"/>
              <a:t> </a:t>
            </a:r>
            <a:r>
              <a:rPr lang="en-US" dirty="0" err="1" smtClean="0"/>
              <a:t>adalah</a:t>
            </a:r>
            <a:r>
              <a:rPr lang="id-ID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, kesenangan, dan humor </a:t>
            </a:r>
            <a:r>
              <a:rPr lang="en-US" dirty="0" err="1" smtClean="0"/>
              <a:t>adalah</a:t>
            </a:r>
            <a:r>
              <a:rPr lang="id-ID" dirty="0" smtClean="0"/>
              <a:t> </a:t>
            </a:r>
            <a:r>
              <a:rPr lang="en-US" dirty="0" err="1" smtClean="0"/>
              <a:t>reaksi</a:t>
            </a:r>
            <a:r>
              <a:rPr lang="id-ID" dirty="0" smtClean="0"/>
              <a:t> </a:t>
            </a:r>
            <a:r>
              <a:rPr lang="en-US" dirty="0" err="1" smtClean="0"/>
              <a:t>pendengar</a:t>
            </a:r>
            <a:r>
              <a:rPr lang="en-US" dirty="0" smtClean="0"/>
              <a:t> yang diharapkan. </a:t>
            </a:r>
            <a:r>
              <a:rPr lang="en-US" dirty="0" err="1" smtClean="0"/>
              <a:t>Bahasanya</a:t>
            </a:r>
            <a:r>
              <a:rPr lang="id-ID" dirty="0" smtClean="0"/>
              <a:t> </a:t>
            </a:r>
            <a:r>
              <a:rPr lang="en-US" dirty="0" err="1" smtClean="0"/>
              <a:t>enteng</a:t>
            </a:r>
            <a:r>
              <a:rPr lang="en-US" dirty="0" smtClean="0"/>
              <a:t>, segar, </a:t>
            </a:r>
            <a:r>
              <a:rPr lang="en-US" dirty="0" err="1" smtClean="0"/>
              <a:t>dan</a:t>
            </a:r>
            <a:r>
              <a:rPr lang="id-ID" dirty="0" smtClean="0"/>
              <a:t> </a:t>
            </a:r>
            <a:r>
              <a:rPr lang="en-US" dirty="0" err="1" smtClean="0"/>
              <a:t>mudah</a:t>
            </a:r>
            <a:r>
              <a:rPr lang="id-ID" dirty="0" smtClean="0"/>
              <a:t> </a:t>
            </a:r>
            <a:r>
              <a:rPr lang="en-US" dirty="0" err="1" smtClean="0"/>
              <a:t>dicerna</a:t>
            </a:r>
            <a:r>
              <a:rPr lang="en-US" dirty="0" smtClean="0"/>
              <a:t>.</a:t>
            </a:r>
            <a:endParaRPr lang="id-ID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</TotalTime>
  <Words>781</Words>
  <Application>Microsoft Office PowerPoint</Application>
  <PresentationFormat>On-screen Show (4:3)</PresentationFormat>
  <Paragraphs>77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PENYAMPAIAN DALAM PEMBICARAAN DI MUKA UMUM</vt:lpstr>
      <vt:lpstr>IMPROMTU</vt:lpstr>
      <vt:lpstr>Slide 3</vt:lpstr>
      <vt:lpstr>Slide 4</vt:lpstr>
      <vt:lpstr>Mengidentifikasikan sedikitnya empat keadaan di mana jarak (pause) penting bagi pembicara di muka umum!</vt:lpstr>
      <vt:lpstr>Pedoman-Pedoman Umum yang Menuntun Pemanfaatan Kontak Mata, Ekspresi Wajah, Gerak-Gerik, Gerakan Tubuh, dan Proksemik</vt:lpstr>
      <vt:lpstr>Slide 7</vt:lpstr>
      <vt:lpstr>Slide 8</vt:lpstr>
      <vt:lpstr>Empat Pedoman untuk Menggunakan Catatan Selama Penyampaian</vt:lpstr>
      <vt:lpstr>Slide 10</vt:lpstr>
      <vt:lpstr>Menjelaskan tujuan-tujuan utama latihan pembicaraan dimukaumum dan beberapa saran spesifikuntuk latihan!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Unknown</cp:lastModifiedBy>
  <cp:revision>17</cp:revision>
  <dcterms:created xsi:type="dcterms:W3CDTF">2015-01-04T13:11:50Z</dcterms:created>
  <dcterms:modified xsi:type="dcterms:W3CDTF">2015-01-06T08:25:13Z</dcterms:modified>
</cp:coreProperties>
</file>