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95" r:id="rId4"/>
    <p:sldId id="315" r:id="rId5"/>
    <p:sldId id="316" r:id="rId6"/>
    <p:sldId id="296" r:id="rId7"/>
    <p:sldId id="299" r:id="rId8"/>
    <p:sldId id="300" r:id="rId9"/>
    <p:sldId id="318" r:id="rId10"/>
    <p:sldId id="317" r:id="rId11"/>
    <p:sldId id="320" r:id="rId12"/>
    <p:sldId id="333" r:id="rId13"/>
    <p:sldId id="319" r:id="rId14"/>
    <p:sldId id="321" r:id="rId15"/>
    <p:sldId id="294" r:id="rId16"/>
    <p:sldId id="322" r:id="rId17"/>
    <p:sldId id="297" r:id="rId18"/>
    <p:sldId id="323" r:id="rId19"/>
    <p:sldId id="324" r:id="rId20"/>
    <p:sldId id="325" r:id="rId21"/>
    <p:sldId id="301" r:id="rId22"/>
    <p:sldId id="326" r:id="rId23"/>
    <p:sldId id="314" r:id="rId24"/>
    <p:sldId id="327" r:id="rId25"/>
    <p:sldId id="328" r:id="rId26"/>
    <p:sldId id="329" r:id="rId27"/>
    <p:sldId id="330" r:id="rId28"/>
    <p:sldId id="331" r:id="rId29"/>
    <p:sldId id="332" r:id="rId30"/>
    <p:sldId id="293" r:id="rId31"/>
    <p:sldId id="282" r:id="rId32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99"/>
    <a:srgbClr val="FF99FF"/>
    <a:srgbClr val="9900CC"/>
    <a:srgbClr val="FFFF66"/>
    <a:srgbClr val="669900"/>
    <a:srgbClr val="336699"/>
    <a:srgbClr val="FF0066"/>
    <a:srgbClr val="6699FF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76" autoAdjust="0"/>
    <p:restoredTop sz="94660"/>
  </p:normalViewPr>
  <p:slideViewPr>
    <p:cSldViewPr>
      <p:cViewPr>
        <p:scale>
          <a:sx n="66" d="100"/>
          <a:sy n="66" d="100"/>
        </p:scale>
        <p:origin x="-132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owerpointstyles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Text Box 15"/>
          <p:cNvSpPr txBox="1">
            <a:spLocks noChangeArrowheads="1"/>
          </p:cNvSpPr>
          <p:nvPr userDrawn="1"/>
        </p:nvSpPr>
        <p:spPr bwMode="auto">
          <a:xfrm>
            <a:off x="3348038" y="6237288"/>
            <a:ext cx="2457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13"/>
              </a:rPr>
              <a:t>Powerpoint Templates</a:t>
            </a:r>
            <a:endParaRPr lang="fr-FR"/>
          </a:p>
        </p:txBody>
      </p:sp>
      <p:pic>
        <p:nvPicPr>
          <p:cNvPr id="1038" name="Picture 14" descr="Imvcxage1qsazroiudsf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36" name="Rectangle 12"/>
          <p:cNvSpPr>
            <a:spLocks noChangeArrowheads="1"/>
          </p:cNvSpPr>
          <p:nvPr userDrawn="1"/>
        </p:nvSpPr>
        <p:spPr bwMode="auto">
          <a:xfrm>
            <a:off x="323850" y="836613"/>
            <a:ext cx="8569325" cy="5761037"/>
          </a:xfrm>
          <a:prstGeom prst="rect">
            <a:avLst/>
          </a:prstGeom>
          <a:solidFill>
            <a:schemeClr val="bg1">
              <a:alpha val="7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id-ID"/>
          </a:p>
        </p:txBody>
      </p:sp>
      <p:sp>
        <p:nvSpPr>
          <p:cNvPr id="1032" name="Text Box 8"/>
          <p:cNvSpPr txBox="1">
            <a:spLocks noChangeArrowheads="1"/>
          </p:cNvSpPr>
          <p:nvPr userDrawn="1"/>
        </p:nvSpPr>
        <p:spPr bwMode="auto">
          <a:xfrm>
            <a:off x="7812088" y="6302375"/>
            <a:ext cx="1073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336699"/>
                </a:solidFill>
              </a:rPr>
              <a:t>Page </a:t>
            </a:r>
            <a:fld id="{7702F283-D723-46CD-BF9D-635C9B4E8DF9}" type="slidenum">
              <a:rPr lang="fr-FR" b="1">
                <a:solidFill>
                  <a:srgbClr val="336699"/>
                </a:solidFill>
              </a:rPr>
              <a:pPr/>
              <a:t>‹#›</a:t>
            </a:fld>
            <a:endParaRPr lang="fr-FR" b="1">
              <a:solidFill>
                <a:srgbClr val="33669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3348038" y="6237288"/>
            <a:ext cx="2457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Powerpoint Templates</a:t>
            </a:r>
            <a:endParaRPr lang="fr-FR"/>
          </a:p>
        </p:txBody>
      </p:sp>
      <p:pic>
        <p:nvPicPr>
          <p:cNvPr id="2059" name="Picture 11" descr="Imvcxage1qsazroiuds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3143240" y="2786058"/>
            <a:ext cx="477246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0070C0"/>
                </a:solidFill>
                <a:latin typeface="Century Gothic" pitchFamily="34" charset="0"/>
              </a:rPr>
              <a:t>Gambar Teknik 2-03</a:t>
            </a:r>
          </a:p>
          <a:p>
            <a:r>
              <a:rPr lang="id-ID" sz="3200" b="1" dirty="0" smtClean="0">
                <a:solidFill>
                  <a:srgbClr val="C00000"/>
                </a:solidFill>
                <a:latin typeface="Century Gothic" pitchFamily="34" charset="0"/>
              </a:rPr>
              <a:t>Perspektif Isometri</a:t>
            </a:r>
            <a:endParaRPr lang="fr-FR" sz="3200" b="1" dirty="0">
              <a:solidFill>
                <a:srgbClr val="C00000"/>
              </a:solidFill>
              <a:latin typeface="Century Gothic" pitchFamily="34" charset="0"/>
            </a:endParaRPr>
          </a:p>
          <a:p>
            <a:r>
              <a:rPr lang="id-ID" sz="2000" b="1" i="1" dirty="0" smtClean="0">
                <a:solidFill>
                  <a:srgbClr val="336699"/>
                </a:solidFill>
                <a:latin typeface="Verdana" pitchFamily="34" charset="0"/>
              </a:rPr>
              <a:t>Oleh M. Agung Wahyudi, ST.MT.</a:t>
            </a:r>
            <a:endParaRPr lang="fr-FR" sz="2000" i="1" dirty="0">
              <a:solidFill>
                <a:srgbClr val="3366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285984" y="357166"/>
            <a:ext cx="458971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336699"/>
                </a:solidFill>
                <a:latin typeface="Verdana" pitchFamily="34" charset="0"/>
              </a:rPr>
              <a:t>Target Perkuliahan</a:t>
            </a:r>
            <a:endParaRPr lang="fr-FR" dirty="0">
              <a:solidFill>
                <a:srgbClr val="336699"/>
              </a:solidFill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785786" y="1142984"/>
            <a:ext cx="7715304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id-ID" sz="2400" b="1" dirty="0" smtClean="0">
                <a:solidFill>
                  <a:srgbClr val="6699FF"/>
                </a:solidFill>
                <a:latin typeface="Verdana" pitchFamily="34" charset="0"/>
              </a:rPr>
              <a:t>KEMAMPUAN AKHIR YANG DIHARAPKAN</a:t>
            </a: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785786" y="1643050"/>
            <a:ext cx="7715304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lvl="0"/>
            <a:r>
              <a:rPr lang="id-ID" sz="2800" b="1" dirty="0" smtClean="0">
                <a:solidFill>
                  <a:srgbClr val="7030A0"/>
                </a:solidFill>
                <a:latin typeface="Calibri" pitchFamily="34" charset="0"/>
                <a:cs typeface="Calibri" pitchFamily="34" charset="0"/>
              </a:rPr>
              <a:t>Setelah mengikuti perkuliahan Perspektif Isometri, mahasiswa diharapkan bisa:</a:t>
            </a:r>
            <a:endParaRPr lang="id-ID" sz="2800" b="1" dirty="0">
              <a:solidFill>
                <a:srgbClr val="7030A0"/>
              </a:solidFill>
              <a:latin typeface="Calibri" pitchFamily="34" charset="0"/>
              <a:cs typeface="Calibri" pitchFamily="34" charset="0"/>
            </a:endParaRPr>
          </a:p>
          <a:p>
            <a:pPr marL="179388" lvl="0" indent="-179388"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Calibri" pitchFamily="34" charset="0"/>
                <a:cs typeface="Calibri" pitchFamily="34" charset="0"/>
              </a:rPr>
              <a:t>Memahami pengertian Perspektif Isometri, ciri-cirinya dan perbedaannya dengan gambar proyeksi lain.</a:t>
            </a:r>
            <a:endParaRPr lang="id-ID" sz="2800" b="1" dirty="0">
              <a:solidFill>
                <a:srgbClr val="7030A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785786" y="3857628"/>
            <a:ext cx="7715304" cy="192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9388" lvl="0" indent="-179388"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Calibri" pitchFamily="34" charset="0"/>
                <a:cs typeface="Calibri" pitchFamily="34" charset="0"/>
              </a:rPr>
              <a:t>Bisa membuat Gambar Proyeksi Isometri menggunakan alat manual seperti pensil dan mistar dengan benar.</a:t>
            </a:r>
            <a:endParaRPr lang="id-ID" sz="2800" b="1" dirty="0">
              <a:solidFill>
                <a:srgbClr val="7030A0"/>
              </a:solidFill>
              <a:latin typeface="Calibri" pitchFamily="34" charset="0"/>
              <a:cs typeface="Calibri" pitchFamily="34" charset="0"/>
            </a:endParaRPr>
          </a:p>
          <a:p>
            <a:pPr algn="just"/>
            <a:endParaRPr lang="fr-FR" b="1" dirty="0">
              <a:solidFill>
                <a:srgbClr val="6699FF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285852" y="642918"/>
            <a:ext cx="647645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PENGERTIAN PROYEKSI ISOMETRI</a:t>
            </a:r>
            <a:endParaRPr lang="fr-FR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785786" y="1357298"/>
            <a:ext cx="771530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Proyeksi Isometri merupakan suatu proyeksi dengan semua sudut antara sumbu aksonometrinya sama besarnya.</a:t>
            </a:r>
            <a:endParaRPr lang="fr-FR" sz="1600" b="1" dirty="0">
              <a:solidFill>
                <a:srgbClr val="0070C0"/>
              </a:solidFill>
              <a:latin typeface="Tekton Pro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785786" y="2714620"/>
            <a:ext cx="771530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Karena ketiga sumbunya sudutnya sama, maka pemendekan pada ketiga sisinya juga sama.</a:t>
            </a:r>
            <a:endParaRPr lang="fr-FR" sz="1600" b="1" dirty="0">
              <a:solidFill>
                <a:srgbClr val="0070C0"/>
              </a:solidFill>
              <a:latin typeface="Tekton Pro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40" y="3714752"/>
            <a:ext cx="2560637" cy="258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83395" y="285728"/>
            <a:ext cx="2560637" cy="258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000100" y="500042"/>
            <a:ext cx="566853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CIRI-CIRI PROYEKSI ISOMETRI</a:t>
            </a:r>
            <a:endParaRPr lang="fr-FR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428596" y="1357298"/>
            <a:ext cx="607223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9388" indent="-179388"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Semua garis yang pararel pada objek, tampak pararel juga pada gambar. Garis pararel ini tidak pernah bertemu.</a:t>
            </a:r>
            <a:endParaRPr lang="fr-FR" sz="1600" b="1" dirty="0">
              <a:solidFill>
                <a:srgbClr val="0070C0"/>
              </a:solidFill>
              <a:latin typeface="Tekton Pro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28596" y="2714620"/>
            <a:ext cx="771530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9388" indent="-179388"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Semua garis yang sejajar sumbu X, Y &amp; Z dapat diukur dan digambar sesuai skala</a:t>
            </a:r>
            <a:endParaRPr lang="fr-FR" sz="1600" b="1" dirty="0">
              <a:solidFill>
                <a:srgbClr val="0070C0"/>
              </a:solidFill>
              <a:latin typeface="Tekton Pro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428596" y="3571876"/>
            <a:ext cx="771530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9388" indent="-179388"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Semua bidang pada sumbu X, Y &amp; Z mempunyai hierarki yang sama</a:t>
            </a:r>
            <a:endParaRPr lang="fr-FR" sz="1600" b="1" dirty="0">
              <a:solidFill>
                <a:srgbClr val="0070C0"/>
              </a:solidFill>
              <a:latin typeface="Tekton Pro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428596" y="4429132"/>
            <a:ext cx="771530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9388" indent="-179388"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Sudut pandang sedikit lebih rendah dari gambar proyeksi obelik</a:t>
            </a:r>
            <a:endParaRPr lang="fr-FR" sz="1600" b="1" dirty="0">
              <a:solidFill>
                <a:srgbClr val="0070C0"/>
              </a:solidFill>
              <a:latin typeface="Tekton Pro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428596" y="5286388"/>
            <a:ext cx="771530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9388" indent="-179388"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Gambar denah &amp; tampak tidak dapat digunakan sebagai dasar gambar isometri.</a:t>
            </a:r>
            <a:endParaRPr lang="fr-FR" sz="1600" b="1" dirty="0">
              <a:solidFill>
                <a:srgbClr val="0070C0"/>
              </a:solidFill>
              <a:latin typeface="Tekton Pro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/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714349" y="571480"/>
            <a:ext cx="757242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32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PEMENDEKAN PADA SUMBU PROYEKSI ISOMETRI</a:t>
            </a:r>
            <a:endParaRPr lang="fr-FR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785786" y="1785926"/>
            <a:ext cx="771530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Ketiga sumbu isometri sebenarnya mengalami pemendekan sebesar 0,8165 x ukuran sebenarnya.</a:t>
            </a:r>
            <a:endParaRPr lang="fr-FR" sz="1600" b="1" dirty="0">
              <a:solidFill>
                <a:srgbClr val="0070C0"/>
              </a:solidFill>
              <a:latin typeface="Tekton Pro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785786" y="2786058"/>
            <a:ext cx="771530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Gambar yang dibuat dengan skala 0,8165 ini disebut </a:t>
            </a:r>
            <a:r>
              <a:rPr lang="id-ID" sz="2800" b="1" dirty="0" smtClean="0">
                <a:solidFill>
                  <a:srgbClr val="FF000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Gambar Proyeksi Isometri</a:t>
            </a: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.</a:t>
            </a:r>
            <a:endParaRPr lang="fr-FR" sz="1600" b="1" dirty="0">
              <a:solidFill>
                <a:srgbClr val="0070C0"/>
              </a:solidFill>
              <a:latin typeface="Tekton Pro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785786" y="3786190"/>
            <a:ext cx="771530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Pada prakteknya, untuk mempermudah, pembuatan isometri tidak dipendekkan, atau sesuai ukuran sebenarnya.</a:t>
            </a:r>
            <a:endParaRPr lang="fr-FR" sz="1600" b="1" dirty="0">
              <a:solidFill>
                <a:srgbClr val="0070C0"/>
              </a:solidFill>
              <a:latin typeface="Tekton Pro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785786" y="5115839"/>
            <a:ext cx="771530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Gambar yang dibuat tanpa mengalami pemendekan 0.8165x ini disebut </a:t>
            </a:r>
            <a:r>
              <a:rPr lang="id-ID" sz="2800" dirty="0" smtClean="0">
                <a:solidFill>
                  <a:srgbClr val="FF000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Gambar Isometri</a:t>
            </a:r>
            <a:endParaRPr lang="fr-FR" sz="1600" dirty="0">
              <a:solidFill>
                <a:srgbClr val="FF0000"/>
              </a:solidFill>
              <a:latin typeface="Tekton Pro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/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714348" y="285728"/>
            <a:ext cx="757242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32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PEMENDEKAN PADA SUMBU ISOMETRI</a:t>
            </a:r>
            <a:endParaRPr lang="fr-FR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785786" y="1785926"/>
            <a:ext cx="771530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Adalah bidang-bidang tempat kita menggambar benda-benda yang diproyeksikan.</a:t>
            </a:r>
            <a:endParaRPr lang="fr-FR" sz="1600" b="1" dirty="0">
              <a:solidFill>
                <a:srgbClr val="0070C0"/>
              </a:solidFill>
              <a:latin typeface="Tekton Pro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3074" name="Picture 2" descr="D:\xPrivate\- UPGRI\Materi Kuliah\Gambar Teknik\Gambar Teknik-2\Proyeksi Isometri\Pemendekan sumbu isometr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2070" y="714357"/>
            <a:ext cx="8179019" cy="61436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071539" y="642918"/>
            <a:ext cx="74295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28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MEMBUAT GAMBAR ISOMETRI</a:t>
            </a:r>
            <a:endParaRPr lang="fr-FR" sz="1600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785786" y="1714488"/>
            <a:ext cx="785818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Membuat garis-garis sumbu utama X, Y &amp; Z.</a:t>
            </a: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285852" y="2285992"/>
            <a:ext cx="721523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Sudut antar garis-garis tersebut adalah 120 °  sehingga garis sumbu X &amp; Y mempunyai sudut 30° terhadap horisontal.</a:t>
            </a:r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785786" y="3714752"/>
            <a:ext cx="785818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Menggambar objek dengan cara menarik garis-garis yang pararel dengan sumbu-sumbu utama sesuai ukuran pada skala yang ditentukan.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/>
      <p:bldP spid="6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071539" y="428604"/>
            <a:ext cx="74295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28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KEDUDUKAN GAMBAR  ISOMETRI</a:t>
            </a:r>
            <a:endParaRPr lang="fr-FR" sz="1600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785786" y="1000108"/>
            <a:ext cx="785818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P</a:t>
            </a: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emilihan arah sumbu ditentukan dari arah mana objek akan dipandang, atau oleh kedudukan terbaik yang bisa memperjelas bentuk objek tersebut.</a:t>
            </a:r>
            <a:endParaRPr lang="fr-FR" sz="1600" b="1" dirty="0">
              <a:solidFill>
                <a:srgbClr val="0070C0"/>
              </a:solidFill>
              <a:latin typeface="Tekton Pro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6" name="Picture 5" descr="isometri-03.jpg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</a:extLst>
          </a:blip>
          <a:srcRect l="8098" r="12631" b="69041"/>
          <a:stretch/>
        </p:blipFill>
        <p:spPr>
          <a:xfrm>
            <a:off x="101600" y="2643182"/>
            <a:ext cx="8992902" cy="24420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071539" y="428604"/>
            <a:ext cx="74295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28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KEDUDUKAN GAMBAR  ISOMETRI</a:t>
            </a:r>
            <a:endParaRPr lang="fr-FR" sz="1600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pic>
        <p:nvPicPr>
          <p:cNvPr id="5" name="Picture 4" descr="isometri-03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</a:extLst>
          </a:blip>
          <a:srcRect t="50000" r="48734"/>
          <a:stretch>
            <a:fillRect/>
          </a:stretch>
        </p:blipFill>
        <p:spPr>
          <a:xfrm>
            <a:off x="785786" y="1000108"/>
            <a:ext cx="8006303" cy="542928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357554" y="5214950"/>
            <a:ext cx="7143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7200" dirty="0" smtClean="0">
                <a:solidFill>
                  <a:srgbClr val="00B050"/>
                </a:solidFill>
                <a:sym typeface="Wingdings"/>
              </a:rPr>
              <a:t></a:t>
            </a:r>
            <a:endParaRPr lang="id-ID" sz="7200" dirty="0">
              <a:solidFill>
                <a:srgbClr val="00B05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786578" y="5143512"/>
            <a:ext cx="7143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7200" dirty="0" smtClean="0">
                <a:solidFill>
                  <a:srgbClr val="FF0000"/>
                </a:solidFill>
                <a:sym typeface="Wingdings"/>
              </a:rPr>
              <a:t></a:t>
            </a:r>
            <a:endParaRPr lang="id-ID" sz="7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043829" y="642918"/>
            <a:ext cx="74295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28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SUDUT PADA GAMBAR ISOMETRI</a:t>
            </a:r>
            <a:endParaRPr lang="fr-FR" sz="1600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785786" y="1214422"/>
            <a:ext cx="785818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Untuk menggambar s</a:t>
            </a:r>
            <a:r>
              <a:rPr lang="en-US" sz="2800" b="1" dirty="0" err="1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udut</a:t>
            </a: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,</a:t>
            </a:r>
            <a:r>
              <a:rPr lang="en-US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proyeksikan titik-titik pembentuknya ke sumbu-sumbu utama.</a:t>
            </a:r>
            <a:endParaRPr lang="fr-FR" sz="1600" b="1" dirty="0">
              <a:solidFill>
                <a:srgbClr val="0070C0"/>
              </a:solidFill>
              <a:latin typeface="Tekton Pro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6" name="Picture 5" descr="isometri-04.jpg"/>
          <p:cNvPicPr>
            <a:picLocks noChangeAspect="1"/>
          </p:cNvPicPr>
          <p:nvPr/>
        </p:nvPicPr>
        <p:blipFill>
          <a:blip r:embed="rId2"/>
          <a:srcRect r="2165" b="54427"/>
          <a:stretch>
            <a:fillRect/>
          </a:stretch>
        </p:blipFill>
        <p:spPr>
          <a:xfrm>
            <a:off x="-32" y="2214554"/>
            <a:ext cx="9090050" cy="33575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000100" y="428604"/>
            <a:ext cx="74295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28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SUDUT PADA GAMBAR ISOMETRI</a:t>
            </a:r>
            <a:endParaRPr lang="fr-FR" sz="1600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pic>
        <p:nvPicPr>
          <p:cNvPr id="5" name="Picture 4" descr="isometri-04.jpg"/>
          <p:cNvPicPr>
            <a:picLocks noChangeAspect="1"/>
          </p:cNvPicPr>
          <p:nvPr/>
        </p:nvPicPr>
        <p:blipFill>
          <a:blip r:embed="rId2"/>
          <a:srcRect l="3778" t="54883" r="54143" b="9310"/>
          <a:stretch>
            <a:fillRect/>
          </a:stretch>
        </p:blipFill>
        <p:spPr>
          <a:xfrm>
            <a:off x="1050565" y="1142984"/>
            <a:ext cx="7093335" cy="47863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000100" y="428604"/>
            <a:ext cx="74295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28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SUDUT PADA GAMBAR ISOMETRI</a:t>
            </a:r>
            <a:endParaRPr lang="fr-FR" sz="1600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pic>
        <p:nvPicPr>
          <p:cNvPr id="4" name="Picture 3" descr="isometri-04.jpg"/>
          <p:cNvPicPr>
            <a:picLocks noChangeAspect="1"/>
          </p:cNvPicPr>
          <p:nvPr/>
        </p:nvPicPr>
        <p:blipFill>
          <a:blip r:embed="rId2"/>
          <a:srcRect l="46604" t="54883" r="4828" b="9310"/>
          <a:stretch>
            <a:fillRect/>
          </a:stretch>
        </p:blipFill>
        <p:spPr>
          <a:xfrm>
            <a:off x="500034" y="1142984"/>
            <a:ext cx="8187114" cy="47863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887432" y="404664"/>
            <a:ext cx="742955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28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OBJEK TAK BERATURAN PADA PROYEKSI ISOMETRI</a:t>
            </a:r>
            <a:endParaRPr lang="fr-FR" sz="1600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774089" y="1469102"/>
            <a:ext cx="785818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B</a:t>
            </a: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entuk tak beraturan bisa dibuat dengan membuat kotak yang melingkupinya. Titik-titik sudut bentuknya diproyeksikan tegak lurus ke sumbu-sumbu isometri.</a:t>
            </a:r>
            <a:endParaRPr lang="fr-FR" sz="1600" b="1" dirty="0">
              <a:solidFill>
                <a:srgbClr val="0070C0"/>
              </a:solidFill>
              <a:latin typeface="Tekton Pro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6" name="Picture 5" descr="isometri-05.jpg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rcRect l="9948" t="2451" r="10418" b="61293"/>
          <a:stretch/>
        </p:blipFill>
        <p:spPr>
          <a:xfrm>
            <a:off x="323528" y="3284984"/>
            <a:ext cx="8557361" cy="35730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810837" y="332656"/>
            <a:ext cx="742955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28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OBJEK TAK BERATURAN PADA PROYEKSI ISOMETRI</a:t>
            </a:r>
            <a:endParaRPr lang="fr-FR" sz="1600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413920" y="1293314"/>
            <a:ext cx="833454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B</a:t>
            </a: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entuk tak beraturan juga bisa dibuat dengan bantuan sederetan gambar-gambar potongan</a:t>
            </a: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.</a:t>
            </a:r>
            <a:r>
              <a:rPr lang="en-US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Dengan</a:t>
            </a:r>
            <a:r>
              <a:rPr lang="en-US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menghubungkan</a:t>
            </a:r>
            <a:r>
              <a:rPr lang="en-US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titik-titik</a:t>
            </a:r>
            <a:r>
              <a:rPr lang="en-US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sudut</a:t>
            </a:r>
            <a:r>
              <a:rPr lang="en-US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benda</a:t>
            </a:r>
            <a:r>
              <a:rPr lang="en-US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pada</a:t>
            </a:r>
            <a:r>
              <a:rPr lang="en-US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potongan</a:t>
            </a:r>
            <a:r>
              <a:rPr lang="en-US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en-US" sz="2800" b="1" dirty="0" err="1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gambar</a:t>
            </a:r>
            <a:r>
              <a:rPr lang="en-US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isometri</a:t>
            </a:r>
            <a:r>
              <a:rPr lang="en-US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bisa</a:t>
            </a:r>
            <a:r>
              <a:rPr lang="en-US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dibuat</a:t>
            </a:r>
            <a:r>
              <a:rPr lang="en-US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.</a:t>
            </a:r>
            <a:endParaRPr lang="fr-FR" sz="1600" b="1" dirty="0">
              <a:solidFill>
                <a:srgbClr val="0070C0"/>
              </a:solidFill>
              <a:latin typeface="Tekton Pro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5" name="Picture 4" descr="isometri-05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rcRect l="4015" t="53235" r="4015" b="9562"/>
          <a:stretch>
            <a:fillRect/>
          </a:stretch>
        </p:blipFill>
        <p:spPr>
          <a:xfrm>
            <a:off x="11269" y="2996952"/>
            <a:ext cx="9028688" cy="33493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285984" y="571480"/>
            <a:ext cx="404431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8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KURVA PADA ISOMETRI</a:t>
            </a:r>
            <a:endParaRPr lang="fr-FR" sz="1600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642910" y="1142984"/>
            <a:ext cx="792961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rgbClr val="336699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Kurva pada gambar isometri dibuat dengan sederetan pengukuran garis-garis penyiku di kedua sumbu proyeksi.</a:t>
            </a:r>
            <a:endParaRPr lang="fr-FR" sz="1600" dirty="0">
              <a:solidFill>
                <a:srgbClr val="336699"/>
              </a:solidFill>
              <a:latin typeface="Tekton Pro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642910" y="2472633"/>
            <a:ext cx="792961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rgbClr val="336699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Makin banyak garis-garis penyikunya, makin presisi kurva yang dihasilkan.</a:t>
            </a:r>
            <a:endParaRPr lang="fr-FR" sz="1600" dirty="0">
              <a:solidFill>
                <a:srgbClr val="336699"/>
              </a:solidFill>
              <a:latin typeface="Tekton Pro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5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285984" y="571480"/>
            <a:ext cx="404431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8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KURVA PADA ISOMETRI</a:t>
            </a:r>
            <a:endParaRPr lang="fr-FR" sz="1600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pic>
        <p:nvPicPr>
          <p:cNvPr id="8" name="Picture 7" descr="isometri-06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 l="1683" r="2373" b="16856"/>
          <a:stretch>
            <a:fillRect/>
          </a:stretch>
        </p:blipFill>
        <p:spPr>
          <a:xfrm>
            <a:off x="-7273" y="1340768"/>
            <a:ext cx="9186248" cy="51571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sometri-07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</a:extLst>
          </a:blip>
          <a:srcRect t="9270" r="49707" b="14583"/>
          <a:stretch>
            <a:fillRect/>
          </a:stretch>
        </p:blipFill>
        <p:spPr>
          <a:xfrm>
            <a:off x="311449" y="1736846"/>
            <a:ext cx="8224732" cy="5085184"/>
          </a:xfrm>
          <a:prstGeom prst="rect">
            <a:avLst/>
          </a:prstGeom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714348" y="428604"/>
            <a:ext cx="800105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28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MENGGAMBAR LINGKARAN PADA ISOMETRI</a:t>
            </a:r>
            <a:endParaRPr lang="fr-FR" sz="1600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571472" y="928670"/>
            <a:ext cx="792961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rgbClr val="336699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Menggambar lingkaran pada isometri mirip seperti lingkaran pada proyeksi obelik.</a:t>
            </a:r>
            <a:endParaRPr lang="fr-FR" sz="1600" dirty="0">
              <a:solidFill>
                <a:srgbClr val="336699"/>
              </a:solidFill>
              <a:latin typeface="Tekton Pro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785786" y="428604"/>
            <a:ext cx="750098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28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MENGGAMBAR LINGKARAN PADA ISOMETRI</a:t>
            </a:r>
            <a:endParaRPr lang="fr-FR" sz="1600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500034" y="928670"/>
            <a:ext cx="792961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rgbClr val="336699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CARA KEDUA</a:t>
            </a:r>
            <a:endParaRPr lang="fr-FR" sz="1600" dirty="0">
              <a:solidFill>
                <a:srgbClr val="336699"/>
              </a:solidFill>
              <a:latin typeface="Tekton Pro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7" name="Picture 6" descr="isometri-07.jpg"/>
          <p:cNvPicPr>
            <a:picLocks noChangeAspect="1"/>
          </p:cNvPicPr>
          <p:nvPr/>
        </p:nvPicPr>
        <p:blipFill>
          <a:blip r:embed="rId2"/>
          <a:srcRect l="51916" b="14583"/>
          <a:stretch>
            <a:fillRect/>
          </a:stretch>
        </p:blipFill>
        <p:spPr>
          <a:xfrm>
            <a:off x="857223" y="1500174"/>
            <a:ext cx="7385897" cy="53578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785786" y="428604"/>
            <a:ext cx="750098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28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MENGGAMBAR LINGKARAN PADA ISOMETRI</a:t>
            </a:r>
            <a:endParaRPr lang="fr-FR" sz="1600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500034" y="928670"/>
            <a:ext cx="792961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rgbClr val="336699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CARA KETIGA</a:t>
            </a:r>
            <a:endParaRPr lang="fr-FR" sz="1600" dirty="0">
              <a:solidFill>
                <a:srgbClr val="336699"/>
              </a:solidFill>
              <a:latin typeface="Tekton Pro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6" name="Picture 5" descr="isometri-09.jpg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rcRect l="48864" t="50857" r="1247" b="11471"/>
          <a:stretch/>
        </p:blipFill>
        <p:spPr>
          <a:xfrm>
            <a:off x="0" y="1844824"/>
            <a:ext cx="9156871" cy="45748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357290" y="428604"/>
            <a:ext cx="607223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28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POTONGAN ISOMETRI</a:t>
            </a:r>
            <a:endParaRPr lang="fr-FR" sz="1600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500034" y="1071546"/>
            <a:ext cx="792961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G</a:t>
            </a: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ambar potongan pada isometri sama seperti gambar potongan pada gambar ortogonal.</a:t>
            </a:r>
            <a:endParaRPr lang="fr-FR" sz="1600" b="1" dirty="0">
              <a:solidFill>
                <a:srgbClr val="0070C0"/>
              </a:solidFill>
              <a:latin typeface="Tekton Pro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500034" y="1974827"/>
            <a:ext cx="792961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A</a:t>
            </a: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kan lebih mudah jika kita menggambar bidang terpotongnya terlebih dulu, baru kemudian menggambar bentuk objek di belakang potongan.</a:t>
            </a:r>
            <a:endParaRPr lang="fr-FR" sz="1600" b="1" dirty="0">
              <a:solidFill>
                <a:srgbClr val="0070C0"/>
              </a:solidFill>
              <a:latin typeface="Tekton Pro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5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357290" y="428604"/>
            <a:ext cx="607223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28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POTONGAN ISOMETRI</a:t>
            </a:r>
            <a:endParaRPr lang="fr-FR" sz="1600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500034" y="1142984"/>
            <a:ext cx="792961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G</a:t>
            </a: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ambar Potongan Isometri bisa berbentuk potongan setengah, bisa juga berbentuk seperempat.</a:t>
            </a:r>
            <a:endParaRPr lang="fr-FR" sz="1600" b="1" dirty="0">
              <a:solidFill>
                <a:srgbClr val="0070C0"/>
              </a:solidFill>
              <a:latin typeface="Tekton Pro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500034" y="2071678"/>
            <a:ext cx="792961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B</a:t>
            </a: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idang yang terpotong harus diberi arsir atau warna yang berbeda/kontras/gelap daripada bagian objek yang tidak terpotong.</a:t>
            </a:r>
            <a:endParaRPr lang="fr-FR" sz="1600" b="1" dirty="0">
              <a:solidFill>
                <a:srgbClr val="0070C0"/>
              </a:solidFill>
              <a:latin typeface="Tekton Pro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1" name="Picture 10" descr="isometri-11.jpg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</a:extLst>
          </a:blip>
          <a:srcRect l="7473" r="10819" b="59954"/>
          <a:stretch/>
        </p:blipFill>
        <p:spPr>
          <a:xfrm>
            <a:off x="1357290" y="3456673"/>
            <a:ext cx="5812767" cy="336663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9" grpId="0"/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357290" y="428604"/>
            <a:ext cx="607223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28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POTONGAN ISOMETRI</a:t>
            </a:r>
            <a:endParaRPr lang="fr-FR" sz="1600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500034" y="1142984"/>
            <a:ext cx="792961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G</a:t>
            </a: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ambar Potongan Seperempat Isometri</a:t>
            </a:r>
            <a:endParaRPr lang="fr-FR" sz="1600" b="1" dirty="0">
              <a:solidFill>
                <a:srgbClr val="0070C0"/>
              </a:solidFill>
              <a:latin typeface="Tekton Pro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6" name="Picture 5" descr="isometri-11.jpg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</a:extLst>
          </a:blip>
          <a:srcRect t="47892" r="3302" b="12061"/>
          <a:stretch/>
        </p:blipFill>
        <p:spPr>
          <a:xfrm>
            <a:off x="50747" y="2265288"/>
            <a:ext cx="8828191" cy="43204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357290" y="428604"/>
            <a:ext cx="607223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28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PEMBERIAN DIMENSI ISOMETRI</a:t>
            </a:r>
            <a:endParaRPr lang="fr-FR" sz="1600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500034" y="1142984"/>
            <a:ext cx="792961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P</a:t>
            </a: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emberian dimensi pada gambar isometri sama seperti dimensi pada gambar ortogonal.</a:t>
            </a:r>
            <a:endParaRPr lang="fr-FR" sz="1600" b="1" dirty="0">
              <a:solidFill>
                <a:srgbClr val="0070C0"/>
              </a:solidFill>
              <a:latin typeface="Tekton Pro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500034" y="2046265"/>
            <a:ext cx="7929618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A</a:t>
            </a: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da 2 metode pemberian dimensi isometri:</a:t>
            </a:r>
          </a:p>
          <a:p>
            <a:pPr marL="514350" indent="-514350">
              <a:buAutoNum type="arabicPeriod"/>
            </a:pP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SISTEM SEBARIS</a:t>
            </a:r>
          </a:p>
          <a:p>
            <a:pPr marL="514350" indent="-514350">
              <a:buAutoNum type="arabicPeriod"/>
            </a:pP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SISTEM SATU ARAH</a:t>
            </a:r>
          </a:p>
          <a:p>
            <a:pPr marL="342900" indent="-342900">
              <a:buAutoNum type="arabicPeriod"/>
            </a:pPr>
            <a:endParaRPr lang="fr-FR" sz="1600" b="1" dirty="0">
              <a:solidFill>
                <a:srgbClr val="0070C0"/>
              </a:solidFill>
              <a:latin typeface="Tekton Pro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6" name="Picture 5" descr="isometri-13.jpg"/>
          <p:cNvPicPr>
            <a:picLocks noChangeAspect="1"/>
          </p:cNvPicPr>
          <p:nvPr/>
        </p:nvPicPr>
        <p:blipFill>
          <a:blip r:embed="rId2"/>
          <a:srcRect r="2624" b="69029"/>
          <a:stretch>
            <a:fillRect/>
          </a:stretch>
        </p:blipFill>
        <p:spPr>
          <a:xfrm>
            <a:off x="-1" y="3573016"/>
            <a:ext cx="9144001" cy="27731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357290" y="428604"/>
            <a:ext cx="607223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28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PEMBERIAN DIMENSI ISOMETRI</a:t>
            </a:r>
            <a:endParaRPr lang="fr-FR" sz="1600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500034" y="1142984"/>
            <a:ext cx="792961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Contoh dimensi isometri</a:t>
            </a:r>
            <a:endParaRPr lang="fr-FR" sz="1600" b="1" dirty="0">
              <a:solidFill>
                <a:srgbClr val="0070C0"/>
              </a:solidFill>
              <a:latin typeface="Tekton Pro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7" name="Picture 6" descr="isometri-13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rcRect l="1613" t="37314" r="3125" b="10356"/>
          <a:stretch>
            <a:fillRect/>
          </a:stretch>
        </p:blipFill>
        <p:spPr>
          <a:xfrm>
            <a:off x="32439" y="1857364"/>
            <a:ext cx="9111561" cy="477272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42976" y="5000636"/>
            <a:ext cx="7143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7200" dirty="0" smtClean="0">
                <a:solidFill>
                  <a:srgbClr val="00B050"/>
                </a:solidFill>
                <a:sym typeface="Wingdings"/>
              </a:rPr>
              <a:t></a:t>
            </a:r>
            <a:endParaRPr lang="id-ID" sz="7200" dirty="0">
              <a:solidFill>
                <a:srgbClr val="00B05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643570" y="5000636"/>
            <a:ext cx="7143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7200" dirty="0" smtClean="0">
                <a:solidFill>
                  <a:srgbClr val="FF0000"/>
                </a:solidFill>
                <a:sym typeface="Wingdings"/>
              </a:rPr>
              <a:t></a:t>
            </a:r>
            <a:endParaRPr lang="id-ID" sz="7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/>
      <p:bldP spid="5" grpId="0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357290" y="428604"/>
            <a:ext cx="607223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28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PANDANGAN DIPERLUAS</a:t>
            </a:r>
            <a:endParaRPr lang="fr-FR" sz="1600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500034" y="1142984"/>
            <a:ext cx="792961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P</a:t>
            </a: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andangan diperluas dibuat dengan memindahkan beberapa bagian ke posisi baru.</a:t>
            </a:r>
            <a:endParaRPr lang="fr-FR" sz="1600" b="1" dirty="0">
              <a:solidFill>
                <a:srgbClr val="0070C0"/>
              </a:solidFill>
              <a:latin typeface="Tekton Pro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500034" y="2046265"/>
            <a:ext cx="7929618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M</a:t>
            </a: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etode ini berguna untuk memperlihatkan detail gambar, susunan komponen-komponen bangunan atau urutan dari suatu konstruksi.</a:t>
            </a:r>
          </a:p>
          <a:p>
            <a:pPr marL="342900" indent="-342900">
              <a:buAutoNum type="arabicPeriod"/>
            </a:pPr>
            <a:endParaRPr lang="fr-FR" sz="1600" b="1" dirty="0">
              <a:solidFill>
                <a:srgbClr val="0070C0"/>
              </a:solidFill>
              <a:latin typeface="Tekton Pro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sometri-15.jpg"/>
          <p:cNvPicPr>
            <a:picLocks noChangeAspect="1"/>
          </p:cNvPicPr>
          <p:nvPr/>
        </p:nvPicPr>
        <p:blipFill>
          <a:blip r:embed="rId2"/>
          <a:srcRect t="40625"/>
          <a:stretch>
            <a:fillRect/>
          </a:stretch>
        </p:blipFill>
        <p:spPr>
          <a:xfrm>
            <a:off x="197658" y="1"/>
            <a:ext cx="8478798" cy="6858000"/>
          </a:xfrm>
          <a:prstGeom prst="rect">
            <a:avLst/>
          </a:prstGeom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369477" y="59788"/>
            <a:ext cx="6072230" cy="52322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28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PANDANGAN DIPERLUAS</a:t>
            </a:r>
            <a:endParaRPr lang="fr-FR" sz="1600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sometri-16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8000" contrast="-47000"/>
                    </a14:imgEffect>
                  </a14:imgLayer>
                </a14:imgProps>
              </a:ext>
            </a:extLst>
          </a:blip>
          <a:srcRect t="21875" b="2845"/>
          <a:stretch>
            <a:fillRect/>
          </a:stretch>
        </p:blipFill>
        <p:spPr>
          <a:xfrm>
            <a:off x="971600" y="428605"/>
            <a:ext cx="6797886" cy="6423446"/>
          </a:xfrm>
          <a:prstGeom prst="rect">
            <a:avLst/>
          </a:prstGeom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346021" y="166995"/>
            <a:ext cx="607223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28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PANDANGAN DIPERLUAS</a:t>
            </a:r>
            <a:endParaRPr lang="fr-FR" sz="1600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357290" y="428604"/>
            <a:ext cx="607223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28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PANDANGAN DIPERLUAS</a:t>
            </a:r>
            <a:endParaRPr lang="fr-FR" sz="1600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pic>
        <p:nvPicPr>
          <p:cNvPr id="5" name="Picture 4" descr="isometri-17.jpg"/>
          <p:cNvPicPr>
            <a:picLocks noChangeAspect="1"/>
          </p:cNvPicPr>
          <p:nvPr/>
        </p:nvPicPr>
        <p:blipFill>
          <a:blip r:embed="rId2" cstate="print"/>
          <a:srcRect t="3125" b="7291"/>
          <a:stretch>
            <a:fillRect/>
          </a:stretch>
        </p:blipFill>
        <p:spPr>
          <a:xfrm>
            <a:off x="1357290" y="1"/>
            <a:ext cx="605224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357290" y="428604"/>
            <a:ext cx="607223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28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LATIHAN </a:t>
            </a:r>
            <a:r>
              <a:rPr lang="en-US" sz="2800" b="1" dirty="0" err="1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ISOMETRI</a:t>
            </a:r>
            <a:r>
              <a:rPr lang="en-US" sz="28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SEDERHANA</a:t>
            </a:r>
            <a:endParaRPr lang="fr-FR" sz="1600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 l="27439" t="7371" r="38262" b="28685"/>
          <a:stretch>
            <a:fillRect/>
          </a:stretch>
        </p:blipFill>
        <p:spPr bwMode="auto">
          <a:xfrm>
            <a:off x="0" y="951824"/>
            <a:ext cx="7038472" cy="5630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7000892" y="928670"/>
            <a:ext cx="2143108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Kertas : </a:t>
            </a: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A</a:t>
            </a:r>
            <a:r>
              <a:rPr lang="en-US" sz="2800" b="1" dirty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4</a:t>
            </a:r>
            <a:endParaRPr lang="id-ID" sz="2800" b="1" dirty="0" smtClean="0">
              <a:solidFill>
                <a:srgbClr val="0070C0"/>
              </a:solidFill>
              <a:latin typeface="Tekton Pro" pitchFamily="34" charset="0"/>
              <a:ea typeface="Verdana" pitchFamily="34" charset="0"/>
              <a:cs typeface="Verdana" pitchFamily="34" charset="0"/>
            </a:endParaRPr>
          </a:p>
          <a:p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Ukuran : cm</a:t>
            </a:r>
          </a:p>
          <a:p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Skala : </a:t>
            </a: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1:10</a:t>
            </a:r>
            <a:endParaRPr lang="en-US" sz="2800" b="1" dirty="0" smtClean="0">
              <a:solidFill>
                <a:srgbClr val="0070C0"/>
              </a:solidFill>
              <a:latin typeface="Tekton Pro" pitchFamily="34" charset="0"/>
              <a:ea typeface="Verdana" pitchFamily="34" charset="0"/>
              <a:cs typeface="Verdana" pitchFamily="34" charset="0"/>
            </a:endParaRPr>
          </a:p>
          <a:p>
            <a:endParaRPr lang="en-US" sz="2800" b="1" dirty="0">
              <a:solidFill>
                <a:srgbClr val="0070C0"/>
              </a:solidFill>
              <a:latin typeface="Tekton Pro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sz="2800" b="1" dirty="0" err="1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Buat</a:t>
            </a:r>
            <a:r>
              <a:rPr lang="en-US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gambar</a:t>
            </a:r>
            <a:r>
              <a:rPr lang="en-US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isometri</a:t>
            </a:r>
            <a:r>
              <a:rPr lang="en-US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dari</a:t>
            </a:r>
            <a:r>
              <a:rPr lang="en-US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bentuk</a:t>
            </a:r>
            <a:r>
              <a:rPr lang="en-US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disamping</a:t>
            </a:r>
            <a:r>
              <a:rPr lang="en-US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ini</a:t>
            </a:r>
            <a:r>
              <a:rPr lang="en-US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.</a:t>
            </a:r>
            <a:endParaRPr lang="id-ID" sz="2800" b="1" dirty="0" smtClean="0">
              <a:solidFill>
                <a:srgbClr val="0070C0"/>
              </a:solidFill>
              <a:latin typeface="Tekton Pro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>
              <a:buAutoNum type="arabicPeriod"/>
            </a:pPr>
            <a:endParaRPr lang="fr-FR" sz="1600" b="1" dirty="0">
              <a:solidFill>
                <a:srgbClr val="0070C0"/>
              </a:solidFill>
              <a:latin typeface="Tekton Pro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500298" y="3214686"/>
            <a:ext cx="346441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336699"/>
                </a:solidFill>
                <a:latin typeface="Trajan Pro" pitchFamily="18" charset="0"/>
              </a:rPr>
              <a:t>Terimakasih...</a:t>
            </a:r>
            <a:endParaRPr lang="fr-FR" dirty="0">
              <a:solidFill>
                <a:srgbClr val="336699"/>
              </a:solidFill>
              <a:latin typeface="Trajan Pro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000232" y="428604"/>
            <a:ext cx="46181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00B050"/>
                </a:solidFill>
                <a:latin typeface="Trajan Pro" pitchFamily="18" charset="0"/>
              </a:rPr>
              <a:t>Quote of The Day :</a:t>
            </a:r>
            <a:endParaRPr lang="fr-FR" dirty="0">
              <a:solidFill>
                <a:srgbClr val="00B050"/>
              </a:solidFill>
              <a:latin typeface="Trajan Pro" pitchFamily="18" charset="0"/>
            </a:endParaRPr>
          </a:p>
        </p:txBody>
      </p:sp>
      <p:pic>
        <p:nvPicPr>
          <p:cNvPr id="4" name="Picture 3" descr="45-powerful-motivational-quotes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1285860"/>
            <a:ext cx="6310330" cy="51955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1810</TotalTime>
  <Words>637</Words>
  <Application>Microsoft Office PowerPoint</Application>
  <PresentationFormat>On-screen Show (4:3)</PresentationFormat>
  <Paragraphs>83</Paragraphs>
  <Slides>31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Modèle par défaut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 Syphon</dc:title>
  <dc:creator>www.powerpointstyles.com</dc:creator>
  <cp:lastModifiedBy>ismail - [2010]</cp:lastModifiedBy>
  <cp:revision>148</cp:revision>
  <dcterms:created xsi:type="dcterms:W3CDTF">2009-03-23T15:23:24Z</dcterms:created>
  <dcterms:modified xsi:type="dcterms:W3CDTF">2020-03-20T01:30:48Z</dcterms:modified>
</cp:coreProperties>
</file>