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7" d="100"/>
          <a:sy n="67" d="100"/>
        </p:scale>
        <p:origin x="1392" y="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 bwMode="ltGray">
          <a:xfrm>
            <a:off x="0" y="0"/>
            <a:ext cx="9143999" cy="5135430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3355848"/>
            <a:ext cx="8077200" cy="1673352"/>
          </a:xfrm>
        </p:spPr>
        <p:txBody>
          <a:bodyPr vert="horz" lIns="91440" tIns="0" rIns="45720" bIns="0" rtlCol="0" anchor="t">
            <a:normAutofit/>
            <a:scene3d>
              <a:camera prst="orthographicFront"/>
              <a:lightRig rig="threePt" dir="t">
                <a:rot lat="0" lon="0" rev="4800000"/>
              </a:lightRig>
            </a:scene3d>
            <a:sp3d prstMaterial="matte">
              <a:bevelT w="50800" h="10160"/>
            </a:sp3d>
          </a:bodyPr>
          <a:lstStyle>
            <a:lvl1pPr algn="l">
              <a:defRPr sz="4700" b="1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5800" y="1828800"/>
            <a:ext cx="8077200" cy="1499616"/>
          </a:xfrm>
        </p:spPr>
        <p:txBody>
          <a:bodyPr lIns="118872" tIns="0" rIns="45720" bIns="0" anchor="b"/>
          <a:lstStyle>
            <a:lvl1pPr marL="0" indent="0" algn="l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  <a:extLst/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27C89E-6840-44A9-A1FA-0E1E18E65150}" type="datetimeFigureOut">
              <a:rPr lang="en-US" smtClean="0"/>
              <a:pPr/>
              <a:t>9/2/2019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5EEFD5-F4EF-43D3-BFCB-462BD9433FA7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Rectangle 9"/>
          <p:cNvSpPr/>
          <p:nvPr/>
        </p:nvSpPr>
        <p:spPr bwMode="invGray">
          <a:xfrm>
            <a:off x="0" y="5128334"/>
            <a:ext cx="9144000" cy="4572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54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55448"/>
            <a:ext cx="8229600" cy="1252728"/>
          </a:xfrm>
        </p:spPr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27C89E-6840-44A9-A1FA-0E1E18E65150}" type="datetimeFigureOut">
              <a:rPr lang="en-US" smtClean="0"/>
              <a:pPr/>
              <a:t>9/2/2019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5EEFD5-F4EF-43D3-BFCB-462BD9433FA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 bwMode="ltGray">
          <a:xfrm>
            <a:off x="0" y="1"/>
            <a:ext cx="9144000" cy="2602520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2" name="Rectangle 11"/>
          <p:cNvSpPr/>
          <p:nvPr/>
        </p:nvSpPr>
        <p:spPr bwMode="invGray">
          <a:xfrm>
            <a:off x="0" y="2602520"/>
            <a:ext cx="9144000" cy="4572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54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49808" y="118872"/>
            <a:ext cx="8013192" cy="1636776"/>
          </a:xfrm>
        </p:spPr>
        <p:txBody>
          <a:bodyPr vert="horz" lIns="91440" tIns="0" rIns="91440" bIns="0" rtlCol="0" anchor="b">
            <a:normAutofit/>
            <a:scene3d>
              <a:camera prst="orthographicFront"/>
              <a:lightRig rig="threePt" dir="t">
                <a:rot lat="0" lon="0" rev="4800000"/>
              </a:lightRig>
            </a:scene3d>
            <a:sp3d prstMaterial="matte">
              <a:bevelT w="50800" h="10160"/>
            </a:sp3d>
          </a:bodyPr>
          <a:lstStyle>
            <a:lvl1pPr algn="l">
              <a:defRPr sz="4700" b="1" cap="none" baseline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40664" y="1828800"/>
            <a:ext cx="8022336" cy="685800"/>
          </a:xfrm>
        </p:spPr>
        <p:txBody>
          <a:bodyPr lIns="146304" tIns="0" rIns="45720" bIns="0" anchor="t"/>
          <a:lstStyle>
            <a:lvl1pPr marL="0" indent="0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27C89E-6840-44A9-A1FA-0E1E18E65150}" type="datetimeFigureOut">
              <a:rPr lang="en-US" smtClean="0"/>
              <a:pPr/>
              <a:t>9/2/2019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5EEFD5-F4EF-43D3-BFCB-462BD9433FA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773936"/>
            <a:ext cx="4038600" cy="4623816"/>
          </a:xfrm>
        </p:spPr>
        <p:txBody>
          <a:bodyPr lIns="91440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773936"/>
            <a:ext cx="4038600" cy="462381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27C89E-6840-44A9-A1FA-0E1E18E65150}" type="datetimeFigureOut">
              <a:rPr lang="en-US" smtClean="0"/>
              <a:pPr/>
              <a:t>9/2/2019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5EEFD5-F4EF-43D3-BFCB-462BD9433FA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98987"/>
            <a:ext cx="4040188" cy="715355"/>
          </a:xfrm>
        </p:spPr>
        <p:txBody>
          <a:bodyPr lIns="146304" anchor="ctr"/>
          <a:lstStyle>
            <a:lvl1pPr marL="0" indent="0">
              <a:buNone/>
              <a:defRPr sz="2300" b="1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449512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698987"/>
            <a:ext cx="4041775" cy="715355"/>
          </a:xfrm>
        </p:spPr>
        <p:txBody>
          <a:bodyPr lIns="146304" anchor="ctr"/>
          <a:lstStyle>
            <a:lvl1pPr marL="0" indent="0">
              <a:buNone/>
              <a:defRPr sz="2300" b="1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449512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27C89E-6840-44A9-A1FA-0E1E18E65150}" type="datetimeFigureOut">
              <a:rPr lang="en-US" smtClean="0"/>
              <a:pPr/>
              <a:t>9/2/2019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5EEFD5-F4EF-43D3-BFCB-462BD9433FA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27C89E-6840-44A9-A1FA-0E1E18E65150}" type="datetimeFigureOut">
              <a:rPr lang="en-US" smtClean="0"/>
              <a:pPr/>
              <a:t>9/2/2019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5EEFD5-F4EF-43D3-BFCB-462BD9433FA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27C89E-6840-44A9-A1FA-0E1E18E65150}" type="datetimeFigureOut">
              <a:rPr lang="en-US" smtClean="0"/>
              <a:pPr/>
              <a:t>9/2/2019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5EEFD5-F4EF-43D3-BFCB-462BD9433FA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7838" y="152400"/>
            <a:ext cx="2523744" cy="978408"/>
          </a:xfrm>
        </p:spPr>
        <p:txBody>
          <a:bodyPr vert="horz" lIns="73152" rIns="45720" bIns="0" rtlCol="0" anchor="b">
            <a:normAutofit/>
            <a:sp3d prstMaterial="matte"/>
          </a:bodyPr>
          <a:lstStyle>
            <a:lvl1pPr algn="l">
              <a:defRPr sz="2000" b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19377" y="1743133"/>
            <a:ext cx="5920641" cy="455888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67838" y="1730018"/>
            <a:ext cx="2468880" cy="457200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27C89E-6840-44A9-A1FA-0E1E18E65150}" type="datetimeFigureOut">
              <a:rPr lang="en-US" smtClean="0"/>
              <a:pPr/>
              <a:t>9/2/2019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5EEFD5-F4EF-43D3-BFCB-462BD9433FA7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2" name="Rectangle 11"/>
          <p:cNvSpPr/>
          <p:nvPr/>
        </p:nvSpPr>
        <p:spPr bwMode="invGray">
          <a:xfrm>
            <a:off x="2855737" y="0"/>
            <a:ext cx="45720" cy="1453896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 bwMode="invGray">
          <a:xfrm>
            <a:off x="2855737" y="0"/>
            <a:ext cx="45720" cy="1453896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4592" y="155448"/>
            <a:ext cx="2525150" cy="978408"/>
          </a:xfrm>
        </p:spPr>
        <p:txBody>
          <a:bodyPr lIns="73152" bIns="0" anchor="b">
            <a:sp3d prstMaterial="matte"/>
          </a:bodyPr>
          <a:lstStyle>
            <a:lvl1pPr algn="l">
              <a:defRPr sz="2000" b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903805" y="1484808"/>
            <a:ext cx="6247397" cy="5373192"/>
          </a:xfrm>
          <a:solidFill>
            <a:schemeClr val="bg2">
              <a:shade val="75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  <a:extLst/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64592" y="1728216"/>
            <a:ext cx="2468880" cy="457200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164592" y="1170432"/>
            <a:ext cx="2523744" cy="201168"/>
          </a:xfrm>
        </p:spPr>
        <p:txBody>
          <a:bodyPr/>
          <a:lstStyle/>
          <a:p>
            <a:fld id="{6C27C89E-6840-44A9-A1FA-0E1E18E65150}" type="datetimeFigureOut">
              <a:rPr lang="en-US" smtClean="0"/>
              <a:pPr/>
              <a:t>9/2/2019</a:t>
            </a:fld>
            <a:endParaRPr lang="en-US"/>
          </a:p>
        </p:txBody>
      </p:sp>
      <p:sp>
        <p:nvSpPr>
          <p:cNvPr id="11" name="Rectangle 10"/>
          <p:cNvSpPr/>
          <p:nvPr/>
        </p:nvSpPr>
        <p:spPr>
          <a:xfrm>
            <a:off x="2855737" y="0"/>
            <a:ext cx="45720" cy="685800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 bwMode="invGray">
          <a:xfrm>
            <a:off x="2855737" y="0"/>
            <a:ext cx="45720" cy="685800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035808" y="1170432"/>
            <a:ext cx="5193792" cy="201168"/>
          </a:xfrm>
        </p:spPr>
        <p:txBody>
          <a:bodyPr/>
          <a:lstStyle>
            <a:lvl1pPr>
              <a:defRPr>
                <a:solidFill>
                  <a:schemeClr val="bg1">
                    <a:shade val="50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339328" y="1170432"/>
            <a:ext cx="733864" cy="201168"/>
          </a:xfrm>
        </p:spPr>
        <p:txBody>
          <a:bodyPr/>
          <a:lstStyle/>
          <a:p>
            <a:fld id="{DB5EEFD5-F4EF-43D3-BFCB-462BD9433FA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27C89E-6840-44A9-A1FA-0E1E18E65150}" type="datetimeFigureOut">
              <a:rPr lang="en-US" smtClean="0"/>
              <a:pPr/>
              <a:t>9/2/2019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5EEFD5-F4EF-43D3-BFCB-462BD9433FA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 bwMode="invGray">
          <a:xfrm>
            <a:off x="6598920" y="0"/>
            <a:ext cx="45720" cy="685800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108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Rectangle 7"/>
          <p:cNvSpPr/>
          <p:nvPr/>
        </p:nvSpPr>
        <p:spPr bwMode="ltGray">
          <a:xfrm>
            <a:off x="6647687" y="0"/>
            <a:ext cx="2514601" cy="6858000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781800" y="274640"/>
            <a:ext cx="1905000" cy="5851525"/>
          </a:xfrm>
        </p:spPr>
        <p:txBody>
          <a:bodyPr vert="eaVert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304800"/>
            <a:ext cx="60198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27C89E-6840-44A9-A1FA-0E1E18E65150}" type="datetimeFigureOut">
              <a:rPr lang="en-US" smtClean="0"/>
              <a:pPr/>
              <a:t>9/2/2019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40597" y="6377459"/>
            <a:ext cx="3836404" cy="365125"/>
          </a:xfr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5EEFD5-F4EF-43D3-BFCB-462BD9433FA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 bwMode="invGray">
          <a:xfrm>
            <a:off x="0" y="1435895"/>
            <a:ext cx="9144000" cy="4572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54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7" name="Rectangle 6"/>
          <p:cNvSpPr/>
          <p:nvPr/>
        </p:nvSpPr>
        <p:spPr bwMode="ltGray">
          <a:xfrm>
            <a:off x="0" y="0"/>
            <a:ext cx="9143999" cy="1433733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251062"/>
          </a:xfrm>
          <a:prstGeom prst="rect">
            <a:avLst/>
          </a:prstGeom>
        </p:spPr>
        <p:txBody>
          <a:bodyPr vert="horz" lIns="91440" rIns="45720" rtlCol="0" anchor="ctr">
            <a:normAutofit/>
            <a:scene3d>
              <a:camera prst="orthographicFront"/>
              <a:lightRig rig="threePt" dir="t">
                <a:rot lat="0" lon="0" rev="4800000"/>
              </a:lightRig>
            </a:scene3d>
            <a:sp3d prstMaterial="matte">
              <a:bevelT w="50800" h="10160"/>
            </a:sp3d>
          </a:bodyPr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775191"/>
            <a:ext cx="8229600" cy="4625609"/>
          </a:xfrm>
          <a:prstGeom prst="rect">
            <a:avLst/>
          </a:prstGeom>
        </p:spPr>
        <p:txBody>
          <a:bodyPr vert="horz" lIns="54864" tIns="91440" rtlCol="0">
            <a:normAutofit/>
          </a:bodyPr>
          <a:lstStyle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476999"/>
            <a:ext cx="2133600" cy="274320"/>
          </a:xfrm>
          <a:prstGeom prst="rect">
            <a:avLst/>
          </a:prstGeom>
        </p:spPr>
        <p:txBody>
          <a:bodyPr vert="horz" lIns="109728" rIns="45720" bIns="0" rtlCol="0" anchor="b"/>
          <a:lstStyle>
            <a:lvl1pPr algn="l" eaLnBrk="1" latinLnBrk="0" hangingPunct="1">
              <a:defRPr kumimoji="0" sz="1200">
                <a:solidFill>
                  <a:schemeClr val="tx1">
                    <a:tint val="95000"/>
                  </a:schemeClr>
                </a:solidFill>
              </a:defRPr>
            </a:lvl1pPr>
            <a:extLst/>
          </a:lstStyle>
          <a:p>
            <a:fld id="{6C27C89E-6840-44A9-A1FA-0E1E18E65150}" type="datetimeFigureOut">
              <a:rPr lang="en-US" smtClean="0"/>
              <a:pPr/>
              <a:t>9/2/2019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640596" y="6476999"/>
            <a:ext cx="5507719" cy="274320"/>
          </a:xfrm>
          <a:prstGeom prst="rect">
            <a:avLst/>
          </a:prstGeom>
        </p:spPr>
        <p:txBody>
          <a:bodyPr vert="horz" lIns="45720" rIns="45720" bIns="0" rtlCol="0" anchor="b"/>
          <a:lstStyle>
            <a:lvl1pPr algn="l" eaLnBrk="1" latinLnBrk="0" hangingPunct="1">
              <a:defRPr kumimoji="0" sz="1200">
                <a:solidFill>
                  <a:schemeClr val="tx1">
                    <a:tint val="95000"/>
                  </a:schemeClr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204396" y="6476999"/>
            <a:ext cx="733864" cy="274320"/>
          </a:xfrm>
          <a:prstGeom prst="rect">
            <a:avLst/>
          </a:prstGeom>
        </p:spPr>
        <p:txBody>
          <a:bodyPr vert="horz" bIns="0" rtlCol="0" anchor="b"/>
          <a:lstStyle>
            <a:lvl1pPr algn="r" eaLnBrk="1" latinLnBrk="0" hangingPunct="1">
              <a:defRPr kumimoji="0" sz="1200">
                <a:solidFill>
                  <a:schemeClr val="tx1">
                    <a:tint val="95000"/>
                  </a:schemeClr>
                </a:solidFill>
              </a:defRPr>
            </a:lvl1pPr>
            <a:extLst/>
          </a:lstStyle>
          <a:p>
            <a:fld id="{DB5EEFD5-F4EF-43D3-BFCB-462BD9433FA7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l" rtl="0" eaLnBrk="1" latinLnBrk="0" hangingPunct="1">
        <a:spcBef>
          <a:spcPct val="0"/>
        </a:spcBef>
        <a:buNone/>
        <a:defRPr kumimoji="0" sz="4500" b="1" kern="1200">
          <a:solidFill>
            <a:schemeClr val="accent1">
              <a:satMod val="150000"/>
            </a:schemeClr>
          </a:solidFill>
          <a:effectLst/>
          <a:latin typeface="+mj-lt"/>
          <a:ea typeface="+mj-ea"/>
          <a:cs typeface="+mj-cs"/>
        </a:defRPr>
      </a:lvl1pPr>
      <a:extLst/>
    </p:titleStyle>
    <p:bodyStyle>
      <a:lvl1pPr marL="438912" indent="-320040" algn="l" rtl="0" eaLnBrk="1" latinLnBrk="0" hangingPunct="1">
        <a:spcBef>
          <a:spcPts val="0"/>
        </a:spcBef>
        <a:buClr>
          <a:schemeClr val="accent1"/>
        </a:buClr>
        <a:buSzPct val="80000"/>
        <a:buFont typeface="Wingdings 2"/>
        <a:buChar char="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31520" indent="-274320" algn="l" rtl="0" eaLnBrk="1" latinLnBrk="0" hangingPunct="1">
        <a:spcBef>
          <a:spcPct val="20000"/>
        </a:spcBef>
        <a:buClr>
          <a:schemeClr val="accent2"/>
        </a:buClr>
        <a:buSzPct val="90000"/>
        <a:buFont typeface="Wingdings"/>
        <a:buChar char="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996696" indent="-228600" algn="l" rtl="0" eaLnBrk="1" latinLnBrk="0" hangingPunct="1">
        <a:spcBef>
          <a:spcPct val="20000"/>
        </a:spcBef>
        <a:buClr>
          <a:schemeClr val="accent3"/>
        </a:buClr>
        <a:buFont typeface="Arial"/>
        <a:buChar char="▪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216152" indent="-182880" algn="l" rtl="0" eaLnBrk="1" latinLnBrk="0" hangingPunct="1">
        <a:spcBef>
          <a:spcPct val="20000"/>
        </a:spcBef>
        <a:buClr>
          <a:schemeClr val="accent4"/>
        </a:buClr>
        <a:buFont typeface="Arial"/>
        <a:buChar char="▪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26464" indent="-182880" algn="l" rtl="0" eaLnBrk="1" latinLnBrk="0" hangingPunct="1">
        <a:spcBef>
          <a:spcPct val="20000"/>
        </a:spcBef>
        <a:buClr>
          <a:schemeClr val="accent5"/>
        </a:buClr>
        <a:buFont typeface="Wingdings 3"/>
        <a:buChar char=""/>
        <a:defRPr kumimoji="0" lang="en-US" sz="2000" kern="1200" smtClean="0">
          <a:solidFill>
            <a:schemeClr val="tx1"/>
          </a:solidFill>
          <a:latin typeface="+mn-lt"/>
          <a:ea typeface="+mn-ea"/>
          <a:cs typeface="+mn-cs"/>
        </a:defRPr>
      </a:lvl5pPr>
      <a:lvl6pPr marL="1627632" indent="-182880" algn="l" rtl="0" eaLnBrk="1" latinLnBrk="0" hangingPunct="1">
        <a:spcBef>
          <a:spcPct val="20000"/>
        </a:spcBef>
        <a:buClr>
          <a:schemeClr val="accent6"/>
        </a:buClr>
        <a:buSzPct val="100000"/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182880" algn="l" rtl="0" eaLnBrk="1" latinLnBrk="0" hangingPunct="1">
        <a:spcBef>
          <a:spcPct val="20000"/>
        </a:spcBef>
        <a:buClr>
          <a:schemeClr val="accent1"/>
        </a:buClr>
        <a:buSzPct val="100000"/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2029968" indent="-182880" algn="l" rtl="0" eaLnBrk="1" latinLnBrk="0" hangingPunct="1">
        <a:spcBef>
          <a:spcPct val="20000"/>
        </a:spcBef>
        <a:buClr>
          <a:schemeClr val="accent2"/>
        </a:buClr>
        <a:buFont typeface="Wingdings 2" pitchFamily="18" charset="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2231136" indent="-182880" algn="l" rtl="0" eaLnBrk="1" latinLnBrk="0" hangingPunct="1">
        <a:spcBef>
          <a:spcPct val="20000"/>
        </a:spcBef>
        <a:buClr>
          <a:schemeClr val="accent3"/>
        </a:buClr>
        <a:buFont typeface="Wingdings 2" pitchFamily="18" charset="2"/>
        <a:buChar char="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209800"/>
            <a:ext cx="7772400" cy="2362200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MEDIA PEMBELAJARAN BAHASA ANAK USIA DINI DAN MEDIA PEMBELAJARAN MULTIMEDIA</a:t>
            </a:r>
            <a:endParaRPr lang="en-US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600" dirty="0" smtClean="0"/>
              <a:t>A. </a:t>
            </a:r>
            <a:r>
              <a:rPr lang="en-US" sz="3600" dirty="0" err="1" smtClean="0"/>
              <a:t>Peran</a:t>
            </a:r>
            <a:r>
              <a:rPr lang="en-US" sz="3600" dirty="0" smtClean="0"/>
              <a:t> </a:t>
            </a:r>
            <a:r>
              <a:rPr lang="en-US" sz="3600" dirty="0" err="1" smtClean="0"/>
              <a:t>Penting</a:t>
            </a:r>
            <a:r>
              <a:rPr lang="en-US" sz="3600" dirty="0" smtClean="0"/>
              <a:t> Media </a:t>
            </a:r>
            <a:r>
              <a:rPr lang="en-US" sz="3600" dirty="0" err="1" smtClean="0"/>
              <a:t>Dalam</a:t>
            </a:r>
            <a:r>
              <a:rPr lang="en-US" sz="3600" dirty="0" smtClean="0"/>
              <a:t> </a:t>
            </a:r>
            <a:r>
              <a:rPr lang="en-US" sz="3600" dirty="0" err="1" smtClean="0"/>
              <a:t>Komunikasi</a:t>
            </a:r>
            <a:r>
              <a:rPr lang="en-US" sz="3600" dirty="0" smtClean="0"/>
              <a:t> </a:t>
            </a:r>
            <a:r>
              <a:rPr lang="en-US" sz="3600" dirty="0" err="1" smtClean="0"/>
              <a:t>Pembelajaran</a:t>
            </a:r>
            <a:endParaRPr lang="en-US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2800" dirty="0" err="1" smtClean="0"/>
              <a:t>Lihat</a:t>
            </a:r>
            <a:r>
              <a:rPr lang="en-US" sz="2800" dirty="0" smtClean="0"/>
              <a:t> </a:t>
            </a:r>
            <a:r>
              <a:rPr lang="en-US" sz="2800" dirty="0" err="1" smtClean="0"/>
              <a:t>dari</a:t>
            </a:r>
            <a:r>
              <a:rPr lang="en-US" sz="2800" dirty="0" smtClean="0"/>
              <a:t> </a:t>
            </a:r>
            <a:r>
              <a:rPr lang="en-US" sz="2800" dirty="0" err="1" smtClean="0"/>
              <a:t>karakteristik</a:t>
            </a:r>
            <a:r>
              <a:rPr lang="en-US" sz="2800" dirty="0" smtClean="0"/>
              <a:t> </a:t>
            </a:r>
            <a:r>
              <a:rPr lang="en-US" sz="2800" dirty="0" err="1" smtClean="0"/>
              <a:t>perkembangan</a:t>
            </a:r>
            <a:r>
              <a:rPr lang="en-US" sz="2800" dirty="0" smtClean="0"/>
              <a:t> </a:t>
            </a:r>
            <a:r>
              <a:rPr lang="en-US" sz="2800" dirty="0" err="1" smtClean="0"/>
              <a:t>kognitif</a:t>
            </a:r>
            <a:r>
              <a:rPr lang="en-US" sz="2800" dirty="0" smtClean="0"/>
              <a:t> </a:t>
            </a:r>
            <a:r>
              <a:rPr lang="en-US" sz="2800" dirty="0" err="1" smtClean="0"/>
              <a:t>anak</a:t>
            </a:r>
            <a:r>
              <a:rPr lang="en-US" sz="2800" dirty="0" smtClean="0"/>
              <a:t> </a:t>
            </a:r>
            <a:r>
              <a:rPr lang="en-US" sz="2800" dirty="0" err="1" smtClean="0"/>
              <a:t>usia</a:t>
            </a:r>
            <a:r>
              <a:rPr lang="en-US" sz="2800" dirty="0" smtClean="0"/>
              <a:t> </a:t>
            </a:r>
            <a:r>
              <a:rPr lang="en-US" sz="2800" dirty="0" err="1" smtClean="0"/>
              <a:t>dini</a:t>
            </a:r>
            <a:r>
              <a:rPr lang="en-US" sz="2800" dirty="0" smtClean="0"/>
              <a:t>, yang </a:t>
            </a:r>
            <a:r>
              <a:rPr lang="en-US" sz="2800" dirty="0" err="1" smtClean="0"/>
              <a:t>berada</a:t>
            </a:r>
            <a:r>
              <a:rPr lang="en-US" sz="2800" dirty="0" smtClean="0"/>
              <a:t> </a:t>
            </a:r>
            <a:r>
              <a:rPr lang="en-US" sz="2800" dirty="0" err="1" smtClean="0"/>
              <a:t>pada</a:t>
            </a:r>
            <a:r>
              <a:rPr lang="en-US" sz="2800" dirty="0" smtClean="0"/>
              <a:t> </a:t>
            </a:r>
            <a:r>
              <a:rPr lang="en-US" sz="2800" dirty="0" err="1" smtClean="0"/>
              <a:t>tahap</a:t>
            </a:r>
            <a:r>
              <a:rPr lang="en-US" sz="2800" dirty="0" smtClean="0"/>
              <a:t> </a:t>
            </a:r>
            <a:r>
              <a:rPr lang="en-US" sz="2800" dirty="0" err="1" smtClean="0"/>
              <a:t>pra-operasional</a:t>
            </a:r>
            <a:r>
              <a:rPr lang="en-US" sz="2800" dirty="0" smtClean="0"/>
              <a:t> </a:t>
            </a:r>
            <a:r>
              <a:rPr lang="en-US" sz="2800" dirty="0" err="1" smtClean="0"/>
              <a:t>konkrit</a:t>
            </a:r>
            <a:r>
              <a:rPr lang="en-US" sz="2800" dirty="0" smtClean="0"/>
              <a:t>.</a:t>
            </a:r>
          </a:p>
          <a:p>
            <a:r>
              <a:rPr lang="en-US" sz="2800" dirty="0" err="1" smtClean="0"/>
              <a:t>Banyak</a:t>
            </a:r>
            <a:r>
              <a:rPr lang="en-US" sz="2800" dirty="0" smtClean="0"/>
              <a:t> </a:t>
            </a:r>
            <a:r>
              <a:rPr lang="en-US" sz="2800" dirty="0" err="1" smtClean="0"/>
              <a:t>hasil</a:t>
            </a:r>
            <a:r>
              <a:rPr lang="en-US" sz="2800" dirty="0" smtClean="0"/>
              <a:t> </a:t>
            </a:r>
            <a:r>
              <a:rPr lang="en-US" sz="2800" dirty="0" err="1" smtClean="0"/>
              <a:t>penelitian</a:t>
            </a:r>
            <a:r>
              <a:rPr lang="en-US" sz="2800" dirty="0" smtClean="0"/>
              <a:t> </a:t>
            </a:r>
            <a:r>
              <a:rPr lang="en-US" sz="2800" dirty="0" err="1" smtClean="0"/>
              <a:t>menunjukan</a:t>
            </a:r>
            <a:r>
              <a:rPr lang="en-US" sz="2800" dirty="0" smtClean="0"/>
              <a:t> </a:t>
            </a:r>
            <a:r>
              <a:rPr lang="en-US" sz="2800" dirty="0" err="1" smtClean="0"/>
              <a:t>bahwa</a:t>
            </a:r>
            <a:r>
              <a:rPr lang="en-US" sz="2800" dirty="0" smtClean="0"/>
              <a:t> </a:t>
            </a:r>
            <a:r>
              <a:rPr lang="en-US" sz="2800" dirty="0" err="1" smtClean="0"/>
              <a:t>proses</a:t>
            </a:r>
            <a:r>
              <a:rPr lang="en-US" sz="2800" dirty="0" smtClean="0"/>
              <a:t> </a:t>
            </a:r>
            <a:r>
              <a:rPr lang="en-US" sz="2800" dirty="0" err="1" smtClean="0"/>
              <a:t>pembelajaran</a:t>
            </a:r>
            <a:r>
              <a:rPr lang="en-US" sz="2800" dirty="0" smtClean="0"/>
              <a:t> </a:t>
            </a:r>
            <a:r>
              <a:rPr lang="en-US" sz="2800" dirty="0" err="1" smtClean="0"/>
              <a:t>akan</a:t>
            </a:r>
            <a:r>
              <a:rPr lang="en-US" sz="2800" dirty="0" smtClean="0"/>
              <a:t> </a:t>
            </a:r>
            <a:r>
              <a:rPr lang="en-US" sz="2800" dirty="0" err="1" smtClean="0"/>
              <a:t>lebih</a:t>
            </a:r>
            <a:r>
              <a:rPr lang="en-US" sz="2800" dirty="0" smtClean="0"/>
              <a:t> </a:t>
            </a:r>
            <a:r>
              <a:rPr lang="en-US" sz="2800" dirty="0" err="1" smtClean="0"/>
              <a:t>berhasil</a:t>
            </a:r>
            <a:r>
              <a:rPr lang="en-US" sz="2800" dirty="0" smtClean="0"/>
              <a:t> </a:t>
            </a:r>
            <a:r>
              <a:rPr lang="en-US" sz="2800" dirty="0" err="1" smtClean="0"/>
              <a:t>bila</a:t>
            </a:r>
            <a:r>
              <a:rPr lang="en-US" sz="2800" dirty="0" smtClean="0"/>
              <a:t> </a:t>
            </a:r>
            <a:r>
              <a:rPr lang="en-US" sz="2800" dirty="0" err="1" smtClean="0"/>
              <a:t>anak</a:t>
            </a:r>
            <a:r>
              <a:rPr lang="en-US" sz="2800" dirty="0" smtClean="0"/>
              <a:t> </a:t>
            </a:r>
            <a:r>
              <a:rPr lang="en-US" sz="2800" dirty="0" err="1" smtClean="0"/>
              <a:t>turut</a:t>
            </a:r>
            <a:r>
              <a:rPr lang="en-US" sz="2800" dirty="0" smtClean="0"/>
              <a:t> </a:t>
            </a:r>
            <a:r>
              <a:rPr lang="en-US" sz="2800" dirty="0" err="1" smtClean="0"/>
              <a:t>aktif</a:t>
            </a:r>
            <a:r>
              <a:rPr lang="en-US" sz="2800" dirty="0" smtClean="0"/>
              <a:t> </a:t>
            </a:r>
            <a:r>
              <a:rPr lang="en-US" sz="2800" dirty="0" err="1" smtClean="0"/>
              <a:t>dalam</a:t>
            </a:r>
            <a:r>
              <a:rPr lang="en-US" sz="2800" dirty="0" smtClean="0"/>
              <a:t> </a:t>
            </a:r>
            <a:r>
              <a:rPr lang="en-US" sz="2800" dirty="0" err="1" smtClean="0"/>
              <a:t>proses</a:t>
            </a:r>
            <a:r>
              <a:rPr lang="en-US" sz="2800" dirty="0" smtClean="0"/>
              <a:t> </a:t>
            </a:r>
            <a:r>
              <a:rPr lang="en-US" sz="2800" dirty="0" err="1" smtClean="0"/>
              <a:t>pembelajaran</a:t>
            </a:r>
            <a:r>
              <a:rPr lang="en-US" sz="2800" dirty="0" smtClean="0"/>
              <a:t> </a:t>
            </a:r>
            <a:r>
              <a:rPr lang="en-US" sz="2800" dirty="0" err="1" smtClean="0"/>
              <a:t>tersebut</a:t>
            </a:r>
            <a:r>
              <a:rPr lang="en-US" sz="2800" dirty="0" smtClean="0"/>
              <a:t>.</a:t>
            </a:r>
            <a:endParaRPr lang="en-US" sz="280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200" dirty="0" err="1" smtClean="0"/>
              <a:t>Penelitian</a:t>
            </a:r>
            <a:r>
              <a:rPr lang="en-US" sz="3200" dirty="0" smtClean="0"/>
              <a:t> yang </a:t>
            </a:r>
            <a:r>
              <a:rPr lang="en-US" sz="3200" dirty="0" err="1" smtClean="0"/>
              <a:t>dilakukan</a:t>
            </a:r>
            <a:r>
              <a:rPr lang="en-US" sz="3200" dirty="0" smtClean="0"/>
              <a:t> </a:t>
            </a:r>
            <a:r>
              <a:rPr lang="en-US" sz="3200" dirty="0" err="1" smtClean="0"/>
              <a:t>oleh</a:t>
            </a:r>
            <a:r>
              <a:rPr lang="en-US" sz="3200" dirty="0" smtClean="0"/>
              <a:t> British Audio-Visual Association</a:t>
            </a:r>
            <a:endParaRPr lang="en-US" sz="32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4800600"/>
          </a:xfrm>
        </p:spPr>
        <p:txBody>
          <a:bodyPr>
            <a:normAutofit/>
          </a:bodyPr>
          <a:lstStyle/>
          <a:p>
            <a:r>
              <a:rPr lang="en-US" sz="2400" dirty="0" smtClean="0"/>
              <a:t>75% </a:t>
            </a:r>
            <a:r>
              <a:rPr lang="en-US" sz="2400" dirty="0" err="1" smtClean="0"/>
              <a:t>melalui</a:t>
            </a:r>
            <a:r>
              <a:rPr lang="en-US" sz="2400" dirty="0" smtClean="0"/>
              <a:t> </a:t>
            </a:r>
            <a:r>
              <a:rPr lang="en-US" sz="2400" dirty="0" err="1" smtClean="0"/>
              <a:t>indra</a:t>
            </a:r>
            <a:r>
              <a:rPr lang="en-US" sz="2400" dirty="0" smtClean="0"/>
              <a:t> </a:t>
            </a:r>
            <a:r>
              <a:rPr lang="en-US" sz="2400" dirty="0" err="1" smtClean="0"/>
              <a:t>penglihatan</a:t>
            </a:r>
            <a:r>
              <a:rPr lang="en-US" sz="2400" dirty="0" smtClean="0"/>
              <a:t> (Visual).</a:t>
            </a:r>
          </a:p>
          <a:p>
            <a:r>
              <a:rPr lang="en-US" sz="2400" dirty="0" smtClean="0"/>
              <a:t>13% </a:t>
            </a:r>
            <a:r>
              <a:rPr lang="en-US" sz="2400" dirty="0" err="1" smtClean="0"/>
              <a:t>melalui</a:t>
            </a:r>
            <a:r>
              <a:rPr lang="en-US" sz="2400" dirty="0" smtClean="0"/>
              <a:t> </a:t>
            </a:r>
            <a:r>
              <a:rPr lang="en-US" sz="2400" dirty="0" err="1" smtClean="0"/>
              <a:t>ondra</a:t>
            </a:r>
            <a:r>
              <a:rPr lang="en-US" sz="2400" dirty="0" smtClean="0"/>
              <a:t> </a:t>
            </a:r>
            <a:r>
              <a:rPr lang="en-US" sz="2400" dirty="0" err="1" smtClean="0"/>
              <a:t>pendengaran</a:t>
            </a:r>
            <a:r>
              <a:rPr lang="en-US" sz="2400" dirty="0" smtClean="0"/>
              <a:t> (Audio).</a:t>
            </a:r>
          </a:p>
          <a:p>
            <a:r>
              <a:rPr lang="en-US" sz="2400" dirty="0" smtClean="0"/>
              <a:t>6% </a:t>
            </a:r>
            <a:r>
              <a:rPr lang="en-US" sz="2400" dirty="0" err="1" smtClean="0"/>
              <a:t>melalui</a:t>
            </a:r>
            <a:r>
              <a:rPr lang="en-US" sz="2400" dirty="0" smtClean="0"/>
              <a:t> </a:t>
            </a:r>
            <a:r>
              <a:rPr lang="en-US" sz="2400" dirty="0" err="1" smtClean="0"/>
              <a:t>indra</a:t>
            </a:r>
            <a:r>
              <a:rPr lang="en-US" sz="2400" dirty="0" smtClean="0"/>
              <a:t> </a:t>
            </a:r>
            <a:r>
              <a:rPr lang="en-US" sz="2400" dirty="0" err="1" smtClean="0"/>
              <a:t>sentuhan</a:t>
            </a:r>
            <a:r>
              <a:rPr lang="en-US" sz="2400" dirty="0" smtClean="0"/>
              <a:t> </a:t>
            </a:r>
            <a:r>
              <a:rPr lang="en-US" sz="2400" dirty="0" err="1" smtClean="0"/>
              <a:t>dan</a:t>
            </a:r>
            <a:r>
              <a:rPr lang="en-US" sz="2400" dirty="0" smtClean="0"/>
              <a:t> </a:t>
            </a:r>
            <a:r>
              <a:rPr lang="en-US" sz="2400" dirty="0" err="1" smtClean="0"/>
              <a:t>perabaan</a:t>
            </a:r>
            <a:r>
              <a:rPr lang="en-US" sz="2400" dirty="0" smtClean="0"/>
              <a:t>.</a:t>
            </a:r>
          </a:p>
          <a:p>
            <a:r>
              <a:rPr lang="en-US" sz="2400" dirty="0" smtClean="0"/>
              <a:t>6% </a:t>
            </a:r>
            <a:r>
              <a:rPr lang="en-US" sz="2400" dirty="0" err="1" smtClean="0"/>
              <a:t>melalui</a:t>
            </a:r>
            <a:r>
              <a:rPr lang="en-US" sz="2400" dirty="0" smtClean="0"/>
              <a:t> </a:t>
            </a:r>
            <a:r>
              <a:rPr lang="en-US" sz="2400" dirty="0" err="1" smtClean="0"/>
              <a:t>indra</a:t>
            </a:r>
            <a:r>
              <a:rPr lang="en-US" sz="2400" dirty="0" smtClean="0"/>
              <a:t> </a:t>
            </a:r>
            <a:r>
              <a:rPr lang="en-US" sz="2400" dirty="0" err="1" smtClean="0"/>
              <a:t>penciuman</a:t>
            </a:r>
            <a:r>
              <a:rPr lang="en-US" sz="2400" dirty="0" smtClean="0"/>
              <a:t> </a:t>
            </a:r>
            <a:r>
              <a:rPr lang="en-US" sz="2400" dirty="0" err="1" smtClean="0"/>
              <a:t>dan</a:t>
            </a:r>
            <a:r>
              <a:rPr lang="en-US" sz="2400" dirty="0" smtClean="0"/>
              <a:t> </a:t>
            </a:r>
            <a:r>
              <a:rPr lang="en-US" sz="2400" dirty="0" err="1" smtClean="0"/>
              <a:t>lidah</a:t>
            </a:r>
            <a:r>
              <a:rPr lang="en-US" sz="2400" dirty="0" smtClean="0"/>
              <a:t>.</a:t>
            </a:r>
          </a:p>
          <a:p>
            <a:pPr>
              <a:buNone/>
            </a:pPr>
            <a:r>
              <a:rPr lang="en-US" sz="2400" dirty="0" smtClean="0"/>
              <a:t>&gt;&gt; </a:t>
            </a:r>
            <a:r>
              <a:rPr lang="en-US" sz="2400" dirty="0" err="1" smtClean="0"/>
              <a:t>Temuan</a:t>
            </a:r>
            <a:r>
              <a:rPr lang="en-US" sz="2400" dirty="0" smtClean="0"/>
              <a:t> lain </a:t>
            </a:r>
            <a:r>
              <a:rPr lang="en-US" sz="2400" dirty="0" err="1" smtClean="0"/>
              <a:t>menyatakan</a:t>
            </a:r>
            <a:r>
              <a:rPr lang="en-US" sz="2400" dirty="0" smtClean="0"/>
              <a:t> </a:t>
            </a:r>
            <a:r>
              <a:rPr lang="en-US" sz="2400" dirty="0" err="1" smtClean="0"/>
              <a:t>bahwa</a:t>
            </a:r>
            <a:r>
              <a:rPr lang="en-US" sz="2400" dirty="0" smtClean="0"/>
              <a:t> </a:t>
            </a:r>
            <a:r>
              <a:rPr lang="en-US" sz="2400" dirty="0" err="1" smtClean="0"/>
              <a:t>pengetahuan</a:t>
            </a:r>
            <a:r>
              <a:rPr lang="en-US" sz="2400" dirty="0" smtClean="0"/>
              <a:t> yang </a:t>
            </a:r>
            <a:r>
              <a:rPr lang="en-US" sz="2400" dirty="0" err="1" smtClean="0"/>
              <a:t>dapat</a:t>
            </a:r>
            <a:r>
              <a:rPr lang="en-US" sz="2400" dirty="0" smtClean="0"/>
              <a:t> </a:t>
            </a:r>
            <a:r>
              <a:rPr lang="en-US" sz="2400" dirty="0" err="1" smtClean="0"/>
              <a:t>diingat</a:t>
            </a:r>
            <a:r>
              <a:rPr lang="en-US" sz="2400" dirty="0" smtClean="0"/>
              <a:t> </a:t>
            </a:r>
            <a:r>
              <a:rPr lang="en-US" sz="2400" dirty="0" err="1" smtClean="0"/>
              <a:t>seseorang</a:t>
            </a:r>
            <a:r>
              <a:rPr lang="en-US" sz="2400" dirty="0" smtClean="0"/>
              <a:t>, </a:t>
            </a:r>
            <a:r>
              <a:rPr lang="en-US" sz="2400" dirty="0" err="1" smtClean="0"/>
              <a:t>antara</a:t>
            </a:r>
            <a:r>
              <a:rPr lang="en-US" sz="2400" dirty="0" smtClean="0"/>
              <a:t> lain </a:t>
            </a:r>
            <a:r>
              <a:rPr lang="en-US" sz="2400" dirty="0" err="1" smtClean="0"/>
              <a:t>bergantung</a:t>
            </a:r>
            <a:r>
              <a:rPr lang="en-US" sz="2400" dirty="0" smtClean="0"/>
              <a:t> </a:t>
            </a:r>
            <a:r>
              <a:rPr lang="en-US" sz="2400" dirty="0" err="1" smtClean="0"/>
              <a:t>pada</a:t>
            </a:r>
            <a:r>
              <a:rPr lang="en-US" sz="2400" dirty="0" smtClean="0"/>
              <a:t> </a:t>
            </a:r>
            <a:r>
              <a:rPr lang="en-US" sz="2400" dirty="0" err="1" smtClean="0"/>
              <a:t>melalui</a:t>
            </a:r>
            <a:r>
              <a:rPr lang="en-US" sz="2400" dirty="0" smtClean="0"/>
              <a:t> </a:t>
            </a:r>
            <a:r>
              <a:rPr lang="en-US" sz="2400" dirty="0" err="1" smtClean="0"/>
              <a:t>indra</a:t>
            </a:r>
            <a:r>
              <a:rPr lang="en-US" sz="2400" dirty="0" smtClean="0"/>
              <a:t> </a:t>
            </a:r>
            <a:r>
              <a:rPr lang="en-US" sz="2400" dirty="0" err="1" smtClean="0"/>
              <a:t>apa</a:t>
            </a:r>
            <a:r>
              <a:rPr lang="en-US" sz="2400" dirty="0" smtClean="0"/>
              <a:t> </a:t>
            </a:r>
            <a:r>
              <a:rPr lang="en-US" sz="2400" dirty="0" err="1" smtClean="0"/>
              <a:t>ia</a:t>
            </a:r>
            <a:r>
              <a:rPr lang="en-US" sz="2400" dirty="0" smtClean="0"/>
              <a:t> </a:t>
            </a:r>
            <a:r>
              <a:rPr lang="en-US" sz="2400" dirty="0" err="1" smtClean="0"/>
              <a:t>memperoleh</a:t>
            </a:r>
            <a:r>
              <a:rPr lang="en-US" sz="2400" dirty="0" smtClean="0"/>
              <a:t> </a:t>
            </a:r>
            <a:r>
              <a:rPr lang="en-US" sz="2400" dirty="0" err="1" smtClean="0"/>
              <a:t>pengetahuannya</a:t>
            </a:r>
            <a:r>
              <a:rPr lang="en-US" sz="2400" dirty="0" smtClean="0"/>
              <a:t>.</a:t>
            </a:r>
          </a:p>
          <a:p>
            <a:pPr>
              <a:buNone/>
            </a:pPr>
            <a:endParaRPr lang="en-US" sz="2400" dirty="0"/>
          </a:p>
        </p:txBody>
      </p:sp>
      <p:graphicFrame>
        <p:nvGraphicFramePr>
          <p:cNvPr id="4" name="Table 3"/>
          <p:cNvGraphicFramePr>
            <a:graphicFrameLocks noGrp="1"/>
          </p:cNvGraphicFramePr>
          <p:nvPr/>
        </p:nvGraphicFramePr>
        <p:xfrm>
          <a:off x="1219200" y="4572000"/>
          <a:ext cx="6248400" cy="13411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62100"/>
                <a:gridCol w="1562100"/>
                <a:gridCol w="1562100"/>
                <a:gridCol w="1562100"/>
              </a:tblGrid>
              <a:tr h="447040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Audio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Visual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Audio-Visual</a:t>
                      </a:r>
                      <a:endParaRPr lang="en-US" dirty="0"/>
                    </a:p>
                  </a:txBody>
                  <a:tcPr/>
                </a:tc>
              </a:tr>
              <a:tr h="447040">
                <a:tc>
                  <a:txBody>
                    <a:bodyPr/>
                    <a:lstStyle/>
                    <a:p>
                      <a:pPr algn="ctr"/>
                      <a:r>
                        <a:rPr lang="en-US" dirty="0" err="1" smtClean="0"/>
                        <a:t>Setelah</a:t>
                      </a:r>
                      <a:r>
                        <a:rPr lang="en-US" dirty="0" smtClean="0"/>
                        <a:t> 3 jam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70%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72%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85%</a:t>
                      </a:r>
                      <a:endParaRPr lang="en-US" dirty="0"/>
                    </a:p>
                  </a:txBody>
                  <a:tcPr/>
                </a:tc>
              </a:tr>
              <a:tr h="447040">
                <a:tc>
                  <a:txBody>
                    <a:bodyPr/>
                    <a:lstStyle/>
                    <a:p>
                      <a:pPr algn="ctr"/>
                      <a:r>
                        <a:rPr lang="en-US" dirty="0" err="1" smtClean="0"/>
                        <a:t>Setelah</a:t>
                      </a:r>
                      <a:r>
                        <a:rPr lang="en-US" baseline="0" dirty="0" smtClean="0"/>
                        <a:t> 3 </a:t>
                      </a:r>
                      <a:r>
                        <a:rPr lang="en-US" baseline="0" dirty="0" err="1" smtClean="0"/>
                        <a:t>hari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10%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20%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65%</a:t>
                      </a:r>
                      <a:endParaRPr lang="en-US" dirty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600" dirty="0" smtClean="0"/>
              <a:t>B.	</a:t>
            </a:r>
            <a:r>
              <a:rPr lang="en-US" sz="3600" dirty="0" err="1" smtClean="0"/>
              <a:t>Pengertian</a:t>
            </a:r>
            <a:r>
              <a:rPr lang="en-US" sz="3600" dirty="0" smtClean="0"/>
              <a:t> Media </a:t>
            </a:r>
            <a:r>
              <a:rPr lang="en-US" sz="3600" dirty="0" err="1" smtClean="0"/>
              <a:t>Pembelajaran</a:t>
            </a:r>
            <a:endParaRPr lang="en-US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633222" indent="-514350">
              <a:buFont typeface="+mj-lt"/>
              <a:buAutoNum type="arabicPeriod"/>
            </a:pPr>
            <a:r>
              <a:rPr lang="en-US" sz="2800" dirty="0" err="1" smtClean="0"/>
              <a:t>Teknologi</a:t>
            </a:r>
            <a:r>
              <a:rPr lang="en-US" sz="2800" dirty="0" smtClean="0"/>
              <a:t> </a:t>
            </a:r>
            <a:r>
              <a:rPr lang="en-US" sz="2800" dirty="0" err="1" smtClean="0"/>
              <a:t>pembawa</a:t>
            </a:r>
            <a:r>
              <a:rPr lang="en-US" sz="2800" dirty="0" smtClean="0"/>
              <a:t> </a:t>
            </a:r>
            <a:r>
              <a:rPr lang="en-US" sz="2800" dirty="0" err="1" smtClean="0"/>
              <a:t>pesan</a:t>
            </a:r>
            <a:r>
              <a:rPr lang="en-US" sz="2800" dirty="0" smtClean="0"/>
              <a:t> yang </a:t>
            </a:r>
            <a:r>
              <a:rPr lang="en-US" sz="2800" dirty="0" err="1" smtClean="0"/>
              <a:t>dapat</a:t>
            </a:r>
            <a:r>
              <a:rPr lang="en-US" sz="2800" dirty="0" smtClean="0"/>
              <a:t> </a:t>
            </a:r>
            <a:r>
              <a:rPr lang="en-US" sz="2800" dirty="0" err="1" smtClean="0"/>
              <a:t>dimanfaatkan</a:t>
            </a:r>
            <a:r>
              <a:rPr lang="en-US" sz="2800" dirty="0" smtClean="0"/>
              <a:t> </a:t>
            </a:r>
            <a:r>
              <a:rPr lang="en-US" sz="2800" dirty="0" err="1" smtClean="0"/>
              <a:t>untuk</a:t>
            </a:r>
            <a:r>
              <a:rPr lang="en-US" sz="2800" dirty="0" smtClean="0"/>
              <a:t> </a:t>
            </a:r>
            <a:r>
              <a:rPr lang="en-US" sz="2800" dirty="0" err="1" smtClean="0"/>
              <a:t>keperluan</a:t>
            </a:r>
            <a:r>
              <a:rPr lang="en-US" sz="2800" dirty="0" smtClean="0"/>
              <a:t> </a:t>
            </a:r>
            <a:r>
              <a:rPr lang="en-US" sz="2800" dirty="0" err="1" smtClean="0"/>
              <a:t>pembelajaran</a:t>
            </a:r>
            <a:r>
              <a:rPr lang="en-US" sz="2800" dirty="0" smtClean="0"/>
              <a:t> (</a:t>
            </a:r>
            <a:r>
              <a:rPr lang="en-US" sz="2800" dirty="0" err="1" smtClean="0"/>
              <a:t>Scramn</a:t>
            </a:r>
            <a:r>
              <a:rPr lang="en-US" sz="2800" dirty="0" smtClean="0"/>
              <a:t>, 1977)</a:t>
            </a:r>
          </a:p>
          <a:p>
            <a:pPr marL="633222" indent="-514350">
              <a:buFont typeface="+mj-lt"/>
              <a:buAutoNum type="arabicPeriod"/>
            </a:pPr>
            <a:r>
              <a:rPr lang="en-US" sz="2800" dirty="0" err="1" smtClean="0"/>
              <a:t>Sarana</a:t>
            </a:r>
            <a:r>
              <a:rPr lang="en-US" sz="2800" dirty="0" smtClean="0"/>
              <a:t> </a:t>
            </a:r>
            <a:r>
              <a:rPr lang="en-US" sz="2800" dirty="0" err="1" smtClean="0"/>
              <a:t>fisik</a:t>
            </a:r>
            <a:r>
              <a:rPr lang="en-US" sz="2800" dirty="0" smtClean="0"/>
              <a:t> </a:t>
            </a:r>
            <a:r>
              <a:rPr lang="en-US" sz="2800" dirty="0" err="1" smtClean="0"/>
              <a:t>untuk</a:t>
            </a:r>
            <a:r>
              <a:rPr lang="en-US" sz="2800" dirty="0" smtClean="0"/>
              <a:t> </a:t>
            </a:r>
            <a:r>
              <a:rPr lang="en-US" sz="2800" dirty="0" err="1" smtClean="0"/>
              <a:t>menyampaikan</a:t>
            </a:r>
            <a:r>
              <a:rPr lang="en-US" sz="2800" dirty="0" smtClean="0"/>
              <a:t> </a:t>
            </a:r>
            <a:r>
              <a:rPr lang="en-US" sz="2800" dirty="0" err="1" smtClean="0"/>
              <a:t>isi</a:t>
            </a:r>
            <a:r>
              <a:rPr lang="en-US" sz="2800" dirty="0" smtClean="0"/>
              <a:t>/</a:t>
            </a:r>
            <a:r>
              <a:rPr lang="en-US" sz="2800" dirty="0" err="1" smtClean="0"/>
              <a:t>materi</a:t>
            </a:r>
            <a:r>
              <a:rPr lang="en-US" sz="2800" dirty="0" smtClean="0"/>
              <a:t> </a:t>
            </a:r>
            <a:r>
              <a:rPr lang="en-US" sz="2800" dirty="0" err="1" smtClean="0"/>
              <a:t>pembelajaran</a:t>
            </a:r>
            <a:r>
              <a:rPr lang="en-US" sz="2800" dirty="0" smtClean="0"/>
              <a:t>, </a:t>
            </a:r>
            <a:r>
              <a:rPr lang="en-US" sz="2800" dirty="0" err="1" smtClean="0"/>
              <a:t>seperti</a:t>
            </a:r>
            <a:r>
              <a:rPr lang="en-US" sz="2800" dirty="0" smtClean="0"/>
              <a:t> </a:t>
            </a:r>
            <a:r>
              <a:rPr lang="en-US" sz="2800" dirty="0" err="1" smtClean="0"/>
              <a:t>buku</a:t>
            </a:r>
            <a:r>
              <a:rPr lang="en-US" sz="2800" dirty="0" smtClean="0"/>
              <a:t>, film, video, slide (Briggs, 1977)</a:t>
            </a:r>
          </a:p>
          <a:p>
            <a:pPr marL="633222" indent="-514350">
              <a:buFont typeface="+mj-lt"/>
              <a:buAutoNum type="arabicPeriod"/>
            </a:pPr>
            <a:r>
              <a:rPr lang="en-US" sz="2800" dirty="0" err="1" smtClean="0"/>
              <a:t>Sarana</a:t>
            </a:r>
            <a:r>
              <a:rPr lang="en-US" sz="2800" dirty="0" smtClean="0"/>
              <a:t> </a:t>
            </a:r>
            <a:r>
              <a:rPr lang="en-US" sz="2800" dirty="0" err="1" smtClean="0"/>
              <a:t>komunikasi</a:t>
            </a:r>
            <a:r>
              <a:rPr lang="en-US" sz="2800" dirty="0" smtClean="0"/>
              <a:t> </a:t>
            </a:r>
            <a:r>
              <a:rPr lang="en-US" sz="2800" dirty="0" err="1" smtClean="0"/>
              <a:t>dalam</a:t>
            </a:r>
            <a:r>
              <a:rPr lang="en-US" sz="2800" dirty="0" smtClean="0"/>
              <a:t> </a:t>
            </a:r>
            <a:r>
              <a:rPr lang="en-US" sz="2800" dirty="0" err="1" smtClean="0"/>
              <a:t>bentuk</a:t>
            </a:r>
            <a:r>
              <a:rPr lang="en-US" sz="2800" dirty="0" smtClean="0"/>
              <a:t> </a:t>
            </a:r>
            <a:r>
              <a:rPr lang="en-US" sz="2800" dirty="0" err="1" smtClean="0"/>
              <a:t>cetak</a:t>
            </a:r>
            <a:r>
              <a:rPr lang="en-US" sz="2800" dirty="0" smtClean="0"/>
              <a:t> </a:t>
            </a:r>
            <a:r>
              <a:rPr lang="en-US" sz="2800" dirty="0" err="1" smtClean="0"/>
              <a:t>maupun</a:t>
            </a:r>
            <a:r>
              <a:rPr lang="en-US" sz="2800" dirty="0" smtClean="0"/>
              <a:t> </a:t>
            </a:r>
            <a:r>
              <a:rPr lang="en-US" sz="2800" dirty="0" err="1" smtClean="0"/>
              <a:t>pandang-dengar</a:t>
            </a:r>
            <a:r>
              <a:rPr lang="en-US" sz="2800" dirty="0" smtClean="0"/>
              <a:t> </a:t>
            </a:r>
            <a:r>
              <a:rPr lang="en-US" sz="2800" dirty="0" err="1" smtClean="0"/>
              <a:t>termasuk</a:t>
            </a:r>
            <a:r>
              <a:rPr lang="en-US" sz="2800" dirty="0" smtClean="0"/>
              <a:t> </a:t>
            </a:r>
            <a:r>
              <a:rPr lang="en-US" sz="2800" dirty="0" err="1" smtClean="0"/>
              <a:t>teknologi</a:t>
            </a:r>
            <a:r>
              <a:rPr lang="en-US" sz="2800" dirty="0" smtClean="0"/>
              <a:t> </a:t>
            </a:r>
            <a:r>
              <a:rPr lang="en-US" sz="2800" dirty="0" err="1" smtClean="0"/>
              <a:t>perangkat</a:t>
            </a:r>
            <a:r>
              <a:rPr lang="en-US" sz="2800" dirty="0" smtClean="0"/>
              <a:t> </a:t>
            </a:r>
            <a:r>
              <a:rPr lang="en-US" sz="2800" dirty="0" err="1" smtClean="0"/>
              <a:t>kerasnya</a:t>
            </a:r>
            <a:r>
              <a:rPr lang="en-US" sz="2800" dirty="0" smtClean="0"/>
              <a:t> (NEA, 1969)</a:t>
            </a:r>
            <a:endParaRPr lang="en-US" sz="2800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2800" dirty="0" err="1" smtClean="0"/>
              <a:t>Kesimpulan</a:t>
            </a:r>
            <a:r>
              <a:rPr lang="en-US" sz="2800" dirty="0" smtClean="0"/>
              <a:t> </a:t>
            </a:r>
            <a:r>
              <a:rPr lang="en-US" sz="2800" dirty="0" err="1" smtClean="0"/>
              <a:t>dari</a:t>
            </a:r>
            <a:r>
              <a:rPr lang="en-US" sz="2800" dirty="0" smtClean="0"/>
              <a:t> </a:t>
            </a:r>
            <a:r>
              <a:rPr lang="en-US" sz="2800" dirty="0" err="1" smtClean="0"/>
              <a:t>beberapa</a:t>
            </a:r>
            <a:r>
              <a:rPr lang="en-US" sz="2800" dirty="0" smtClean="0"/>
              <a:t> </a:t>
            </a:r>
            <a:r>
              <a:rPr lang="en-US" sz="2800" dirty="0" err="1" smtClean="0"/>
              <a:t>pengertian</a:t>
            </a:r>
            <a:r>
              <a:rPr lang="en-US" sz="2800" dirty="0" smtClean="0"/>
              <a:t> </a:t>
            </a:r>
            <a:r>
              <a:rPr lang="en-US" sz="2800" dirty="0" err="1" smtClean="0"/>
              <a:t>diatas</a:t>
            </a:r>
            <a:r>
              <a:rPr lang="en-US" sz="2800" dirty="0" smtClean="0"/>
              <a:t>, </a:t>
            </a:r>
            <a:r>
              <a:rPr lang="en-US" sz="2800" dirty="0" err="1" smtClean="0"/>
              <a:t>yaitu</a:t>
            </a:r>
            <a:r>
              <a:rPr lang="en-US" sz="2800" dirty="0" smtClean="0"/>
              <a:t> :</a:t>
            </a:r>
            <a:endParaRPr lang="en-US" sz="28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marL="633222" indent="-514350">
              <a:buFont typeface="+mj-lt"/>
              <a:buAutoNum type="arabicPeriod"/>
            </a:pPr>
            <a:r>
              <a:rPr lang="en-US" sz="2400" dirty="0" smtClean="0"/>
              <a:t>Media </a:t>
            </a:r>
            <a:r>
              <a:rPr lang="en-US" sz="2400" dirty="0" err="1" smtClean="0"/>
              <a:t>merupakan</a:t>
            </a:r>
            <a:r>
              <a:rPr lang="en-US" sz="2400" dirty="0" smtClean="0"/>
              <a:t> </a:t>
            </a:r>
            <a:r>
              <a:rPr lang="en-US" sz="2400" dirty="0" err="1" smtClean="0"/>
              <a:t>peralatan</a:t>
            </a:r>
            <a:r>
              <a:rPr lang="en-US" sz="2400" dirty="0" smtClean="0"/>
              <a:t> yang </a:t>
            </a:r>
            <a:r>
              <a:rPr lang="en-US" sz="2400" dirty="0" err="1" smtClean="0"/>
              <a:t>digunakan</a:t>
            </a:r>
            <a:r>
              <a:rPr lang="en-US" sz="2400" dirty="0" smtClean="0"/>
              <a:t> </a:t>
            </a:r>
            <a:r>
              <a:rPr lang="en-US" sz="2400" dirty="0" err="1" smtClean="0"/>
              <a:t>dalam</a:t>
            </a:r>
            <a:r>
              <a:rPr lang="en-US" sz="2400" dirty="0" smtClean="0"/>
              <a:t> </a:t>
            </a:r>
            <a:r>
              <a:rPr lang="en-US" sz="2400" dirty="0" err="1" smtClean="0"/>
              <a:t>peristiwa</a:t>
            </a:r>
            <a:r>
              <a:rPr lang="en-US" sz="2400" dirty="0" smtClean="0"/>
              <a:t> </a:t>
            </a:r>
            <a:r>
              <a:rPr lang="en-US" sz="2400" dirty="0" err="1" smtClean="0"/>
              <a:t>komunikasi</a:t>
            </a:r>
            <a:r>
              <a:rPr lang="en-US" sz="2400" dirty="0" smtClean="0"/>
              <a:t> </a:t>
            </a:r>
            <a:r>
              <a:rPr lang="en-US" sz="2400" dirty="0" err="1" smtClean="0"/>
              <a:t>dengan</a:t>
            </a:r>
            <a:r>
              <a:rPr lang="en-US" sz="2400" dirty="0" smtClean="0"/>
              <a:t> </a:t>
            </a:r>
            <a:r>
              <a:rPr lang="en-US" sz="2400" dirty="0" err="1" smtClean="0"/>
              <a:t>tujuan</a:t>
            </a:r>
            <a:r>
              <a:rPr lang="en-US" sz="2400" dirty="0" smtClean="0"/>
              <a:t> </a:t>
            </a:r>
            <a:r>
              <a:rPr lang="en-US" sz="2400" dirty="0" err="1" smtClean="0"/>
              <a:t>membuat</a:t>
            </a:r>
            <a:r>
              <a:rPr lang="en-US" sz="2400" dirty="0" smtClean="0"/>
              <a:t> </a:t>
            </a:r>
            <a:r>
              <a:rPr lang="en-US" sz="2400" dirty="0" err="1" smtClean="0"/>
              <a:t>komunikasi</a:t>
            </a:r>
            <a:r>
              <a:rPr lang="en-US" sz="2400" dirty="0" smtClean="0"/>
              <a:t> </a:t>
            </a:r>
            <a:r>
              <a:rPr lang="en-US" sz="2400" dirty="0" err="1" smtClean="0"/>
              <a:t>lebih</a:t>
            </a:r>
            <a:r>
              <a:rPr lang="en-US" sz="2400" dirty="0" smtClean="0"/>
              <a:t> </a:t>
            </a:r>
            <a:r>
              <a:rPr lang="en-US" sz="2400" dirty="0" err="1" smtClean="0"/>
              <a:t>objektif</a:t>
            </a:r>
            <a:endParaRPr lang="en-US" sz="2400" dirty="0" smtClean="0"/>
          </a:p>
          <a:p>
            <a:pPr marL="633222" indent="-514350">
              <a:buFont typeface="+mj-lt"/>
              <a:buAutoNum type="arabicPeriod"/>
            </a:pPr>
            <a:r>
              <a:rPr lang="en-US" sz="2400" dirty="0" smtClean="0"/>
              <a:t>Media </a:t>
            </a:r>
            <a:r>
              <a:rPr lang="en-US" sz="2400" dirty="0" err="1" smtClean="0"/>
              <a:t>pembelajaran</a:t>
            </a:r>
            <a:r>
              <a:rPr lang="en-US" sz="2400" dirty="0" smtClean="0"/>
              <a:t> </a:t>
            </a:r>
            <a:r>
              <a:rPr lang="en-US" sz="2400" dirty="0" err="1" smtClean="0"/>
              <a:t>merupakan</a:t>
            </a:r>
            <a:r>
              <a:rPr lang="en-US" sz="2400" dirty="0" smtClean="0"/>
              <a:t> </a:t>
            </a:r>
            <a:r>
              <a:rPr lang="en-US" sz="2400" dirty="0" err="1" smtClean="0"/>
              <a:t>peralatan</a:t>
            </a:r>
            <a:r>
              <a:rPr lang="en-US" sz="2400" dirty="0" smtClean="0"/>
              <a:t> </a:t>
            </a:r>
            <a:r>
              <a:rPr lang="en-US" sz="2400" dirty="0" err="1" smtClean="0"/>
              <a:t>pembawa</a:t>
            </a:r>
            <a:r>
              <a:rPr lang="en-US" sz="2400" dirty="0" smtClean="0"/>
              <a:t> </a:t>
            </a:r>
            <a:r>
              <a:rPr lang="en-US" sz="2400" dirty="0" err="1" smtClean="0"/>
              <a:t>pesan</a:t>
            </a:r>
            <a:r>
              <a:rPr lang="en-US" sz="2400" dirty="0" smtClean="0"/>
              <a:t> </a:t>
            </a:r>
            <a:r>
              <a:rPr lang="en-US" sz="2400" dirty="0" err="1" smtClean="0"/>
              <a:t>atau</a:t>
            </a:r>
            <a:r>
              <a:rPr lang="en-US" sz="2400" dirty="0" smtClean="0"/>
              <a:t> </a:t>
            </a:r>
            <a:r>
              <a:rPr lang="en-US" sz="2400" dirty="0" err="1" smtClean="0"/>
              <a:t>wahana</a:t>
            </a:r>
            <a:r>
              <a:rPr lang="en-US" sz="2400" dirty="0" smtClean="0"/>
              <a:t> </a:t>
            </a:r>
            <a:r>
              <a:rPr lang="en-US" sz="2400" dirty="0" err="1" smtClean="0"/>
              <a:t>dari</a:t>
            </a:r>
            <a:r>
              <a:rPr lang="en-US" sz="2400" dirty="0" smtClean="0"/>
              <a:t> </a:t>
            </a:r>
            <a:r>
              <a:rPr lang="en-US" sz="2400" dirty="0" err="1" smtClean="0"/>
              <a:t>pesan</a:t>
            </a:r>
            <a:r>
              <a:rPr lang="en-US" sz="2400" dirty="0" smtClean="0"/>
              <a:t> yang </a:t>
            </a:r>
            <a:r>
              <a:rPr lang="en-US" sz="2400" dirty="0" err="1" smtClean="0"/>
              <a:t>diperoleh</a:t>
            </a:r>
            <a:r>
              <a:rPr lang="en-US" sz="2400" dirty="0" smtClean="0"/>
              <a:t> </a:t>
            </a:r>
            <a:r>
              <a:rPr lang="en-US" sz="2400" dirty="0" err="1" smtClean="0"/>
              <a:t>sumber</a:t>
            </a:r>
            <a:r>
              <a:rPr lang="en-US" sz="2400" dirty="0" smtClean="0"/>
              <a:t> </a:t>
            </a:r>
            <a:r>
              <a:rPr lang="en-US" sz="2400" dirty="0" err="1" smtClean="0"/>
              <a:t>pesan</a:t>
            </a:r>
            <a:r>
              <a:rPr lang="en-US" sz="2400" dirty="0" smtClean="0"/>
              <a:t> (guru) </a:t>
            </a:r>
            <a:r>
              <a:rPr lang="en-US" sz="2400" dirty="0" err="1" smtClean="0"/>
              <a:t>ingin</a:t>
            </a:r>
            <a:r>
              <a:rPr lang="en-US" sz="2400" dirty="0" smtClean="0"/>
              <a:t> </a:t>
            </a:r>
            <a:r>
              <a:rPr lang="en-US" sz="2400" dirty="0" err="1" smtClean="0"/>
              <a:t>diteruskan</a:t>
            </a:r>
            <a:r>
              <a:rPr lang="en-US" sz="2400" dirty="0" smtClean="0"/>
              <a:t> </a:t>
            </a:r>
            <a:r>
              <a:rPr lang="en-US" sz="2400" dirty="0" err="1" smtClean="0"/>
              <a:t>kepada</a:t>
            </a:r>
            <a:r>
              <a:rPr lang="en-US" sz="2400" dirty="0" smtClean="0"/>
              <a:t> </a:t>
            </a:r>
            <a:r>
              <a:rPr lang="en-US" sz="2400" dirty="0" err="1" smtClean="0"/>
              <a:t>penerima</a:t>
            </a:r>
            <a:r>
              <a:rPr lang="en-US" sz="2400" dirty="0" smtClean="0"/>
              <a:t> </a:t>
            </a:r>
            <a:r>
              <a:rPr lang="en-US" sz="2400" dirty="0" err="1" smtClean="0"/>
              <a:t>pesan</a:t>
            </a:r>
            <a:r>
              <a:rPr lang="en-US" sz="2400" dirty="0" smtClean="0"/>
              <a:t> (</a:t>
            </a:r>
            <a:r>
              <a:rPr lang="en-US" sz="2400" dirty="0" err="1" smtClean="0"/>
              <a:t>anak</a:t>
            </a:r>
            <a:r>
              <a:rPr lang="en-US" sz="2400" dirty="0" smtClean="0"/>
              <a:t>)</a:t>
            </a:r>
          </a:p>
          <a:p>
            <a:pPr marL="633222" indent="-514350">
              <a:buFont typeface="+mj-lt"/>
              <a:buAutoNum type="arabicPeriod"/>
            </a:pPr>
            <a:r>
              <a:rPr lang="en-US" sz="2400" dirty="0" err="1" smtClean="0"/>
              <a:t>Pesan</a:t>
            </a:r>
            <a:r>
              <a:rPr lang="en-US" sz="2400" dirty="0" smtClean="0"/>
              <a:t> yang </a:t>
            </a:r>
            <a:r>
              <a:rPr lang="en-US" sz="2400" dirty="0" err="1" smtClean="0"/>
              <a:t>disampaikan</a:t>
            </a:r>
            <a:r>
              <a:rPr lang="en-US" sz="2400" dirty="0" smtClean="0"/>
              <a:t> </a:t>
            </a:r>
            <a:r>
              <a:rPr lang="en-US" sz="2400" dirty="0" err="1" smtClean="0"/>
              <a:t>adalah</a:t>
            </a:r>
            <a:r>
              <a:rPr lang="en-US" sz="2400" dirty="0" smtClean="0"/>
              <a:t> </a:t>
            </a:r>
            <a:r>
              <a:rPr lang="en-US" sz="2400" dirty="0" err="1" smtClean="0"/>
              <a:t>isi</a:t>
            </a:r>
            <a:r>
              <a:rPr lang="en-US" sz="2400" dirty="0" smtClean="0"/>
              <a:t> </a:t>
            </a:r>
            <a:r>
              <a:rPr lang="en-US" sz="2400" dirty="0" err="1" smtClean="0"/>
              <a:t>pembelajaran</a:t>
            </a:r>
            <a:r>
              <a:rPr lang="en-US" sz="2400" dirty="0" smtClean="0"/>
              <a:t> </a:t>
            </a:r>
            <a:r>
              <a:rPr lang="en-US" sz="2400" dirty="0" err="1" smtClean="0"/>
              <a:t>dalam</a:t>
            </a:r>
            <a:r>
              <a:rPr lang="en-US" sz="2400" dirty="0" smtClean="0"/>
              <a:t> </a:t>
            </a:r>
            <a:r>
              <a:rPr lang="en-US" sz="2400" dirty="0" err="1" smtClean="0"/>
              <a:t>bentuk</a:t>
            </a:r>
            <a:r>
              <a:rPr lang="en-US" sz="2400" dirty="0" smtClean="0"/>
              <a:t> </a:t>
            </a:r>
            <a:r>
              <a:rPr lang="en-US" sz="2400" dirty="0" err="1" smtClean="0"/>
              <a:t>tema</a:t>
            </a:r>
            <a:r>
              <a:rPr lang="en-US" sz="2400" dirty="0" smtClean="0"/>
              <a:t>/</a:t>
            </a:r>
            <a:r>
              <a:rPr lang="en-US" sz="2400" dirty="0" err="1" smtClean="0"/>
              <a:t>topik</a:t>
            </a:r>
            <a:r>
              <a:rPr lang="en-US" sz="2400" dirty="0" smtClean="0"/>
              <a:t> </a:t>
            </a:r>
            <a:r>
              <a:rPr lang="en-US" sz="2400" dirty="0" err="1" smtClean="0"/>
              <a:t>pembe;ajaran</a:t>
            </a:r>
            <a:endParaRPr lang="en-US" sz="2400" dirty="0" smtClean="0"/>
          </a:p>
          <a:p>
            <a:pPr marL="633222" indent="-514350">
              <a:buFont typeface="+mj-lt"/>
              <a:buAutoNum type="arabicPeriod"/>
            </a:pPr>
            <a:r>
              <a:rPr lang="en-US" sz="2400" dirty="0" err="1" smtClean="0"/>
              <a:t>Tujuan</a:t>
            </a:r>
            <a:r>
              <a:rPr lang="en-US" sz="2400" dirty="0" smtClean="0"/>
              <a:t> yang </a:t>
            </a:r>
            <a:r>
              <a:rPr lang="en-US" sz="2400" dirty="0" err="1" smtClean="0"/>
              <a:t>ingin</a:t>
            </a:r>
            <a:r>
              <a:rPr lang="en-US" sz="2400" dirty="0" smtClean="0"/>
              <a:t> </a:t>
            </a:r>
            <a:r>
              <a:rPr lang="en-US" sz="2400" dirty="0" err="1" smtClean="0"/>
              <a:t>dicapai</a:t>
            </a:r>
            <a:r>
              <a:rPr lang="en-US" sz="2400" dirty="0" smtClean="0"/>
              <a:t> </a:t>
            </a:r>
            <a:r>
              <a:rPr lang="en-US" sz="2400" dirty="0" err="1" smtClean="0"/>
              <a:t>adalah</a:t>
            </a:r>
            <a:r>
              <a:rPr lang="en-US" sz="2400" dirty="0" smtClean="0"/>
              <a:t> </a:t>
            </a:r>
            <a:r>
              <a:rPr lang="en-US" sz="2400" dirty="0" err="1" smtClean="0"/>
              <a:t>terjadinya</a:t>
            </a:r>
            <a:r>
              <a:rPr lang="en-US" sz="2400" dirty="0" smtClean="0"/>
              <a:t> </a:t>
            </a:r>
            <a:r>
              <a:rPr lang="en-US" sz="2400" dirty="0" err="1" smtClean="0"/>
              <a:t>proses</a:t>
            </a:r>
            <a:r>
              <a:rPr lang="en-US" sz="2400" dirty="0" smtClean="0"/>
              <a:t> </a:t>
            </a:r>
            <a:r>
              <a:rPr lang="en-US" sz="2400" dirty="0" err="1" smtClean="0"/>
              <a:t>belajar</a:t>
            </a:r>
            <a:r>
              <a:rPr lang="en-US" sz="2400" dirty="0" smtClean="0"/>
              <a:t> </a:t>
            </a:r>
            <a:r>
              <a:rPr lang="en-US" sz="2400" dirty="0" err="1" smtClean="0"/>
              <a:t>pada</a:t>
            </a:r>
            <a:r>
              <a:rPr lang="en-US" sz="2400" dirty="0" smtClean="0"/>
              <a:t> </a:t>
            </a:r>
            <a:r>
              <a:rPr lang="en-US" sz="2400" dirty="0" err="1" smtClean="0"/>
              <a:t>diri</a:t>
            </a:r>
            <a:r>
              <a:rPr lang="en-US" sz="2400" dirty="0" smtClean="0"/>
              <a:t> </a:t>
            </a:r>
            <a:r>
              <a:rPr lang="en-US" sz="2400" dirty="0" err="1" smtClean="0"/>
              <a:t>anak</a:t>
            </a:r>
            <a:endParaRPr lang="en-US" sz="2400" dirty="0" smtClean="0"/>
          </a:p>
          <a:p>
            <a:endParaRPr lang="en-US" sz="2400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Nilai-nilai</a:t>
            </a:r>
            <a:r>
              <a:rPr lang="en-US" dirty="0" smtClean="0"/>
              <a:t> Media </a:t>
            </a:r>
            <a:r>
              <a:rPr lang="en-US" dirty="0" err="1" smtClean="0"/>
              <a:t>Pembelajaran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633222" indent="-514350">
              <a:buFont typeface="+mj-lt"/>
              <a:buAutoNum type="arabicPeriod"/>
            </a:pPr>
            <a:r>
              <a:rPr lang="en-US" sz="2400" dirty="0" err="1" smtClean="0"/>
              <a:t>Mengkonkritkan</a:t>
            </a:r>
            <a:r>
              <a:rPr lang="en-US" sz="2400" dirty="0" smtClean="0"/>
              <a:t> </a:t>
            </a:r>
            <a:r>
              <a:rPr lang="en-US" sz="2400" dirty="0" err="1" smtClean="0"/>
              <a:t>konsep-konsep</a:t>
            </a:r>
            <a:r>
              <a:rPr lang="en-US" sz="2400" dirty="0" smtClean="0"/>
              <a:t> yang </a:t>
            </a:r>
            <a:r>
              <a:rPr lang="en-US" sz="2400" dirty="0" err="1" smtClean="0"/>
              <a:t>abstrak</a:t>
            </a:r>
            <a:r>
              <a:rPr lang="en-US" sz="2400" dirty="0" smtClean="0"/>
              <a:t> </a:t>
            </a:r>
            <a:r>
              <a:rPr lang="en-US" sz="2400" dirty="0" err="1" smtClean="0"/>
              <a:t>dan</a:t>
            </a:r>
            <a:r>
              <a:rPr lang="en-US" sz="2400" dirty="0" smtClean="0"/>
              <a:t> </a:t>
            </a:r>
            <a:r>
              <a:rPr lang="en-US" sz="2400" dirty="0" err="1" smtClean="0"/>
              <a:t>sulit</a:t>
            </a:r>
            <a:r>
              <a:rPr lang="en-US" sz="2400" dirty="0" smtClean="0"/>
              <a:t> </a:t>
            </a:r>
            <a:r>
              <a:rPr lang="en-US" sz="2400" dirty="0" err="1" smtClean="0"/>
              <a:t>dijelaskan</a:t>
            </a:r>
            <a:r>
              <a:rPr lang="en-US" sz="2400" dirty="0" smtClean="0"/>
              <a:t> </a:t>
            </a:r>
            <a:r>
              <a:rPr lang="en-US" sz="2400" dirty="0" err="1" smtClean="0"/>
              <a:t>secara</a:t>
            </a:r>
            <a:r>
              <a:rPr lang="en-US" sz="2400" dirty="0" smtClean="0"/>
              <a:t> </a:t>
            </a:r>
            <a:r>
              <a:rPr lang="en-US" sz="2400" dirty="0" err="1" smtClean="0"/>
              <a:t>langsung</a:t>
            </a:r>
            <a:r>
              <a:rPr lang="en-US" sz="2400" dirty="0" smtClean="0"/>
              <a:t>, </a:t>
            </a:r>
            <a:r>
              <a:rPr lang="en-US" sz="2400" dirty="0" err="1" smtClean="0"/>
              <a:t>seperti</a:t>
            </a:r>
            <a:r>
              <a:rPr lang="en-US" sz="2400" dirty="0" smtClean="0"/>
              <a:t>: </a:t>
            </a:r>
            <a:r>
              <a:rPr lang="en-US" sz="2400" dirty="0" err="1" smtClean="0"/>
              <a:t>topik</a:t>
            </a:r>
            <a:r>
              <a:rPr lang="en-US" sz="2400" dirty="0" smtClean="0"/>
              <a:t> </a:t>
            </a:r>
            <a:r>
              <a:rPr lang="en-US" sz="2400" dirty="0" err="1" smtClean="0"/>
              <a:t>sistem</a:t>
            </a:r>
            <a:r>
              <a:rPr lang="en-US" sz="2400" dirty="0" smtClean="0"/>
              <a:t> </a:t>
            </a:r>
            <a:r>
              <a:rPr lang="en-US" sz="2400" dirty="0" err="1" smtClean="0"/>
              <a:t>peresaran</a:t>
            </a:r>
            <a:r>
              <a:rPr lang="en-US" sz="2400" dirty="0" smtClean="0"/>
              <a:t> </a:t>
            </a:r>
            <a:r>
              <a:rPr lang="en-US" sz="2400" dirty="0" err="1" smtClean="0"/>
              <a:t>darah</a:t>
            </a:r>
            <a:r>
              <a:rPr lang="en-US" sz="2400" dirty="0" smtClean="0"/>
              <a:t>, </a:t>
            </a:r>
            <a:r>
              <a:rPr lang="en-US" sz="2400" dirty="0" err="1" smtClean="0"/>
              <a:t>berhembusnya</a:t>
            </a:r>
            <a:r>
              <a:rPr lang="en-US" sz="2400" dirty="0" smtClean="0"/>
              <a:t> </a:t>
            </a:r>
            <a:r>
              <a:rPr lang="en-US" sz="2400" dirty="0" err="1" smtClean="0"/>
              <a:t>angin</a:t>
            </a:r>
            <a:r>
              <a:rPr lang="en-US" sz="2400" dirty="0" smtClean="0"/>
              <a:t> </a:t>
            </a:r>
            <a:r>
              <a:rPr lang="en-US" sz="2400" dirty="0" err="1" smtClean="0"/>
              <a:t>dsb</a:t>
            </a:r>
            <a:endParaRPr lang="en-US" sz="2400" dirty="0" smtClean="0"/>
          </a:p>
          <a:p>
            <a:pPr marL="633222" indent="-514350">
              <a:buFont typeface="+mj-lt"/>
              <a:buAutoNum type="arabicPeriod"/>
            </a:pPr>
            <a:r>
              <a:rPr lang="en-US" sz="2400" dirty="0" err="1" smtClean="0"/>
              <a:t>Menghadirkan</a:t>
            </a:r>
            <a:r>
              <a:rPr lang="en-US" sz="2400" dirty="0" smtClean="0"/>
              <a:t> </a:t>
            </a:r>
            <a:r>
              <a:rPr lang="en-US" sz="2400" dirty="0" err="1" smtClean="0"/>
              <a:t>objek-objek</a:t>
            </a:r>
            <a:r>
              <a:rPr lang="en-US" sz="2400" dirty="0" smtClean="0"/>
              <a:t> yang </a:t>
            </a:r>
            <a:r>
              <a:rPr lang="en-US" sz="2400" dirty="0" err="1" smtClean="0"/>
              <a:t>terlalu</a:t>
            </a:r>
            <a:r>
              <a:rPr lang="en-US" sz="2400" dirty="0" smtClean="0"/>
              <a:t> </a:t>
            </a:r>
            <a:r>
              <a:rPr lang="en-US" sz="2400" dirty="0" err="1" smtClean="0"/>
              <a:t>berbahaya</a:t>
            </a:r>
            <a:r>
              <a:rPr lang="en-US" sz="2400" dirty="0" smtClean="0"/>
              <a:t> </a:t>
            </a:r>
            <a:r>
              <a:rPr lang="en-US" sz="2400" dirty="0" err="1" smtClean="0"/>
              <a:t>atau</a:t>
            </a:r>
            <a:r>
              <a:rPr lang="en-US" sz="2400" dirty="0" smtClean="0"/>
              <a:t> </a:t>
            </a:r>
            <a:r>
              <a:rPr lang="en-US" sz="2400" dirty="0" err="1" smtClean="0"/>
              <a:t>sukar</a:t>
            </a:r>
            <a:r>
              <a:rPr lang="en-US" sz="2400" dirty="0" smtClean="0"/>
              <a:t> </a:t>
            </a:r>
            <a:r>
              <a:rPr lang="en-US" sz="2400" dirty="0" err="1" smtClean="0"/>
              <a:t>dimasukkan</a:t>
            </a:r>
            <a:r>
              <a:rPr lang="en-US" sz="2400" dirty="0" smtClean="0"/>
              <a:t> </a:t>
            </a:r>
            <a:r>
              <a:rPr lang="en-US" sz="2400" dirty="0" err="1" smtClean="0"/>
              <a:t>kedalam</a:t>
            </a:r>
            <a:r>
              <a:rPr lang="en-US" sz="2400" dirty="0" smtClean="0"/>
              <a:t> </a:t>
            </a:r>
            <a:r>
              <a:rPr lang="en-US" sz="2400" dirty="0" err="1" smtClean="0"/>
              <a:t>lingkungan</a:t>
            </a:r>
            <a:r>
              <a:rPr lang="en-US" sz="2400" dirty="0" smtClean="0"/>
              <a:t> </a:t>
            </a:r>
            <a:r>
              <a:rPr lang="en-US" sz="2400" dirty="0" err="1" smtClean="0"/>
              <a:t>belajar</a:t>
            </a:r>
            <a:r>
              <a:rPr lang="en-US" sz="2400" dirty="0" smtClean="0"/>
              <a:t>, </a:t>
            </a:r>
            <a:r>
              <a:rPr lang="en-US" sz="2400" dirty="0" err="1" smtClean="0"/>
              <a:t>seperti</a:t>
            </a:r>
            <a:r>
              <a:rPr lang="en-US" sz="2400" dirty="0" smtClean="0"/>
              <a:t> </a:t>
            </a:r>
            <a:r>
              <a:rPr lang="en-US" sz="2400" dirty="0" err="1" smtClean="0"/>
              <a:t>menampilkan</a:t>
            </a:r>
            <a:r>
              <a:rPr lang="en-US" sz="2400" dirty="0" smtClean="0"/>
              <a:t> </a:t>
            </a:r>
            <a:r>
              <a:rPr lang="en-US" sz="2400" dirty="0" err="1" smtClean="0"/>
              <a:t>binatang</a:t>
            </a:r>
            <a:r>
              <a:rPr lang="en-US" sz="2400" dirty="0" smtClean="0"/>
              <a:t> </a:t>
            </a:r>
            <a:r>
              <a:rPr lang="en-US" sz="2400" dirty="0" err="1" smtClean="0"/>
              <a:t>harimau</a:t>
            </a:r>
            <a:r>
              <a:rPr lang="en-US" sz="2400" dirty="0" smtClean="0"/>
              <a:t>, </a:t>
            </a:r>
            <a:r>
              <a:rPr lang="en-US" sz="2400" dirty="0" err="1" smtClean="0"/>
              <a:t>api</a:t>
            </a:r>
            <a:r>
              <a:rPr lang="en-US" sz="2400" dirty="0" smtClean="0"/>
              <a:t> </a:t>
            </a:r>
            <a:r>
              <a:rPr lang="en-US" sz="2400" dirty="0" err="1" smtClean="0"/>
              <a:t>dsb</a:t>
            </a:r>
            <a:r>
              <a:rPr lang="en-US" sz="2400" dirty="0" smtClean="0"/>
              <a:t>.</a:t>
            </a:r>
          </a:p>
          <a:p>
            <a:pPr marL="633222" indent="-514350">
              <a:buFont typeface="+mj-lt"/>
              <a:buAutoNum type="arabicPeriod"/>
            </a:pPr>
            <a:r>
              <a:rPr lang="en-US" sz="2400" dirty="0" err="1" smtClean="0"/>
              <a:t>Menampilakan</a:t>
            </a:r>
            <a:r>
              <a:rPr lang="en-US" sz="2400" dirty="0" smtClean="0"/>
              <a:t> </a:t>
            </a:r>
            <a:r>
              <a:rPr lang="en-US" sz="2400" dirty="0" err="1" smtClean="0"/>
              <a:t>objek</a:t>
            </a:r>
            <a:r>
              <a:rPr lang="en-US" sz="2400" dirty="0" smtClean="0"/>
              <a:t> yang </a:t>
            </a:r>
            <a:r>
              <a:rPr lang="en-US" sz="2400" dirty="0" err="1" smtClean="0"/>
              <a:t>terlalu</a:t>
            </a:r>
            <a:r>
              <a:rPr lang="en-US" sz="2400" dirty="0" smtClean="0"/>
              <a:t> </a:t>
            </a:r>
            <a:r>
              <a:rPr lang="en-US" sz="2400" dirty="0" err="1" smtClean="0"/>
              <a:t>besar</a:t>
            </a:r>
            <a:r>
              <a:rPr lang="en-US" sz="2400" dirty="0" smtClean="0"/>
              <a:t>/</a:t>
            </a:r>
            <a:r>
              <a:rPr lang="en-US" sz="2400" dirty="0" err="1" smtClean="0"/>
              <a:t>kecil</a:t>
            </a:r>
            <a:r>
              <a:rPr lang="en-US" sz="2400" dirty="0" smtClean="0"/>
              <a:t>, </a:t>
            </a:r>
            <a:r>
              <a:rPr lang="en-US" sz="2400" dirty="0" err="1" smtClean="0"/>
              <a:t>seperti</a:t>
            </a:r>
            <a:r>
              <a:rPr lang="en-US" sz="2400" dirty="0" smtClean="0"/>
              <a:t> </a:t>
            </a:r>
            <a:r>
              <a:rPr lang="en-US" sz="2400" dirty="0" err="1" smtClean="0"/>
              <a:t>pesawat</a:t>
            </a:r>
            <a:r>
              <a:rPr lang="en-US" sz="2400" dirty="0" smtClean="0"/>
              <a:t>, </a:t>
            </a:r>
            <a:r>
              <a:rPr lang="en-US" sz="2400" dirty="0" err="1" smtClean="0"/>
              <a:t>candi</a:t>
            </a:r>
            <a:r>
              <a:rPr lang="en-US" sz="2400" dirty="0" smtClean="0"/>
              <a:t>, virus, </a:t>
            </a:r>
            <a:r>
              <a:rPr lang="en-US" sz="2400" dirty="0" err="1" smtClean="0"/>
              <a:t>semut</a:t>
            </a:r>
            <a:r>
              <a:rPr lang="en-US" sz="2400" dirty="0" smtClean="0"/>
              <a:t> </a:t>
            </a:r>
            <a:r>
              <a:rPr lang="en-US" sz="2400" dirty="0" err="1" smtClean="0"/>
              <a:t>dsb</a:t>
            </a:r>
            <a:r>
              <a:rPr lang="en-US" sz="2400" dirty="0" smtClean="0"/>
              <a:t>.</a:t>
            </a:r>
          </a:p>
          <a:p>
            <a:pPr marL="633222" indent="-514350">
              <a:buFont typeface="+mj-lt"/>
              <a:buAutoNum type="arabicPeriod"/>
            </a:pPr>
            <a:r>
              <a:rPr lang="en-US" sz="2400" dirty="0" err="1" smtClean="0"/>
              <a:t>Memperlihatkan</a:t>
            </a:r>
            <a:r>
              <a:rPr lang="en-US" sz="2400" dirty="0" smtClean="0"/>
              <a:t> </a:t>
            </a:r>
            <a:r>
              <a:rPr lang="en-US" sz="2400" dirty="0" err="1" smtClean="0"/>
              <a:t>gerakan</a:t>
            </a:r>
            <a:r>
              <a:rPr lang="en-US" sz="2400" dirty="0" smtClean="0"/>
              <a:t> yang </a:t>
            </a:r>
            <a:r>
              <a:rPr lang="en-US" sz="2400" dirty="0" err="1" smtClean="0"/>
              <a:t>terlalu</a:t>
            </a:r>
            <a:r>
              <a:rPr lang="en-US" sz="2400" dirty="0" smtClean="0"/>
              <a:t> </a:t>
            </a:r>
            <a:r>
              <a:rPr lang="en-US" sz="2400" dirty="0" err="1" smtClean="0"/>
              <a:t>cepat</a:t>
            </a:r>
            <a:r>
              <a:rPr lang="en-US" sz="2400" dirty="0" smtClean="0"/>
              <a:t>/</a:t>
            </a:r>
            <a:r>
              <a:rPr lang="en-US" sz="2400" dirty="0" err="1" smtClean="0"/>
              <a:t>lambat</a:t>
            </a:r>
            <a:r>
              <a:rPr lang="en-US" sz="2400" dirty="0" smtClean="0"/>
              <a:t>, </a:t>
            </a:r>
            <a:r>
              <a:rPr lang="en-US" sz="2400" dirty="0" err="1" smtClean="0"/>
              <a:t>seperti</a:t>
            </a:r>
            <a:r>
              <a:rPr lang="en-US" sz="2400" dirty="0" smtClean="0"/>
              <a:t> </a:t>
            </a:r>
            <a:r>
              <a:rPr lang="en-US" sz="2400" dirty="0" err="1" smtClean="0"/>
              <a:t>proses</a:t>
            </a:r>
            <a:r>
              <a:rPr lang="en-US" sz="2400" dirty="0" smtClean="0"/>
              <a:t> </a:t>
            </a:r>
            <a:r>
              <a:rPr lang="en-US" sz="2400" dirty="0" err="1" smtClean="0"/>
              <a:t>pertumbuhan</a:t>
            </a:r>
            <a:r>
              <a:rPr lang="en-US" sz="2400" dirty="0" smtClean="0"/>
              <a:t> </a:t>
            </a:r>
            <a:r>
              <a:rPr lang="en-US" sz="2400" dirty="0" err="1" smtClean="0"/>
              <a:t>benih</a:t>
            </a:r>
            <a:r>
              <a:rPr lang="en-US" sz="2400" dirty="0" smtClean="0"/>
              <a:t>, </a:t>
            </a:r>
            <a:r>
              <a:rPr lang="en-US" sz="2400" dirty="0" err="1" smtClean="0"/>
              <a:t>mekarnya</a:t>
            </a:r>
            <a:r>
              <a:rPr lang="en-US" sz="2400" dirty="0" smtClean="0"/>
              <a:t> </a:t>
            </a:r>
            <a:r>
              <a:rPr lang="en-US" sz="2400" dirty="0" err="1" smtClean="0"/>
              <a:t>bunga</a:t>
            </a:r>
            <a:r>
              <a:rPr lang="en-US" sz="2400" dirty="0" smtClean="0"/>
              <a:t> </a:t>
            </a:r>
            <a:r>
              <a:rPr lang="en-US" sz="2400" dirty="0" err="1" smtClean="0"/>
              <a:t>dsb</a:t>
            </a:r>
            <a:endParaRPr lang="en-US"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000" dirty="0" smtClean="0"/>
              <a:t>C. </a:t>
            </a:r>
            <a:r>
              <a:rPr lang="en-US" sz="4000" dirty="0" err="1" smtClean="0"/>
              <a:t>Manfaat</a:t>
            </a:r>
            <a:r>
              <a:rPr lang="en-US" sz="4000" dirty="0" smtClean="0"/>
              <a:t> media </a:t>
            </a:r>
            <a:r>
              <a:rPr lang="en-US" sz="4000" dirty="0" err="1" smtClean="0"/>
              <a:t>pembelajaran</a:t>
            </a:r>
            <a:endParaRPr lang="en-US" sz="40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633222" indent="-514350">
              <a:buFont typeface="+mj-lt"/>
              <a:buAutoNum type="arabicPeriod"/>
            </a:pPr>
            <a:r>
              <a:rPr lang="en-US" sz="2800" dirty="0" err="1" smtClean="0"/>
              <a:t>Memungkinkan</a:t>
            </a:r>
            <a:r>
              <a:rPr lang="en-US" sz="2800" dirty="0" smtClean="0"/>
              <a:t> </a:t>
            </a:r>
            <a:r>
              <a:rPr lang="en-US" sz="2800" dirty="0" err="1" smtClean="0"/>
              <a:t>anak</a:t>
            </a:r>
            <a:r>
              <a:rPr lang="en-US" sz="2800" dirty="0" smtClean="0"/>
              <a:t> </a:t>
            </a:r>
            <a:r>
              <a:rPr lang="en-US" sz="2800" dirty="0" err="1" smtClean="0"/>
              <a:t>berinteraksi</a:t>
            </a:r>
            <a:r>
              <a:rPr lang="en-US" sz="2800" dirty="0" smtClean="0"/>
              <a:t> </a:t>
            </a:r>
            <a:r>
              <a:rPr lang="en-US" sz="2800" dirty="0" err="1" smtClean="0"/>
              <a:t>secara</a:t>
            </a:r>
            <a:r>
              <a:rPr lang="en-US" sz="2800" dirty="0" smtClean="0"/>
              <a:t> </a:t>
            </a:r>
            <a:r>
              <a:rPr lang="en-US" sz="2800" dirty="0" err="1" smtClean="0"/>
              <a:t>langsung</a:t>
            </a:r>
            <a:r>
              <a:rPr lang="en-US" sz="2800" dirty="0" smtClean="0"/>
              <a:t> </a:t>
            </a:r>
            <a:r>
              <a:rPr lang="en-US" sz="2800" dirty="0" err="1" smtClean="0"/>
              <a:t>dengan</a:t>
            </a:r>
            <a:r>
              <a:rPr lang="en-US" sz="2800" dirty="0" smtClean="0"/>
              <a:t> </a:t>
            </a:r>
            <a:r>
              <a:rPr lang="en-US" sz="2800" dirty="0" err="1" smtClean="0"/>
              <a:t>lingkungannya</a:t>
            </a:r>
            <a:endParaRPr lang="en-US" sz="2800" dirty="0" smtClean="0"/>
          </a:p>
          <a:p>
            <a:pPr marL="633222" indent="-514350">
              <a:buFont typeface="+mj-lt"/>
              <a:buAutoNum type="arabicPeriod"/>
            </a:pPr>
            <a:r>
              <a:rPr lang="en-US" sz="2800" dirty="0" err="1" smtClean="0"/>
              <a:t>Memungkinkan</a:t>
            </a:r>
            <a:r>
              <a:rPr lang="en-US" sz="2800" dirty="0" smtClean="0"/>
              <a:t> </a:t>
            </a:r>
            <a:r>
              <a:rPr lang="en-US" sz="2800" dirty="0" err="1" smtClean="0"/>
              <a:t>adanya</a:t>
            </a:r>
            <a:r>
              <a:rPr lang="en-US" sz="2800" dirty="0" smtClean="0"/>
              <a:t> </a:t>
            </a:r>
            <a:r>
              <a:rPr lang="en-US" sz="2800" dirty="0" err="1" smtClean="0"/>
              <a:t>keseragaman</a:t>
            </a:r>
            <a:r>
              <a:rPr lang="en-US" sz="2800" dirty="0" smtClean="0"/>
              <a:t> </a:t>
            </a:r>
            <a:r>
              <a:rPr lang="en-US" sz="2800" dirty="0" err="1" smtClean="0"/>
              <a:t>pengamatan</a:t>
            </a:r>
            <a:r>
              <a:rPr lang="en-US" sz="2800" dirty="0" smtClean="0"/>
              <a:t> </a:t>
            </a:r>
            <a:r>
              <a:rPr lang="en-US" sz="2800" dirty="0" err="1" smtClean="0"/>
              <a:t>atau</a:t>
            </a:r>
            <a:r>
              <a:rPr lang="en-US" sz="2800" dirty="0" smtClean="0"/>
              <a:t> </a:t>
            </a:r>
            <a:r>
              <a:rPr lang="en-US" sz="2800" dirty="0" err="1" smtClean="0"/>
              <a:t>persepsi</a:t>
            </a:r>
            <a:r>
              <a:rPr lang="en-US" sz="2800" dirty="0" smtClean="0"/>
              <a:t> </a:t>
            </a:r>
            <a:r>
              <a:rPr lang="en-US" sz="2800" dirty="0" err="1" smtClean="0"/>
              <a:t>belajar</a:t>
            </a:r>
            <a:r>
              <a:rPr lang="en-US" sz="2800" dirty="0" smtClean="0"/>
              <a:t> </a:t>
            </a:r>
            <a:r>
              <a:rPr lang="en-US" sz="2800" dirty="0" err="1" smtClean="0"/>
              <a:t>pada</a:t>
            </a:r>
            <a:r>
              <a:rPr lang="en-US" sz="2800" dirty="0" smtClean="0"/>
              <a:t> </a:t>
            </a:r>
            <a:r>
              <a:rPr lang="en-US" sz="2800" dirty="0" err="1" smtClean="0"/>
              <a:t>masing-masing</a:t>
            </a:r>
            <a:r>
              <a:rPr lang="en-US" sz="2800" dirty="0" smtClean="0"/>
              <a:t> </a:t>
            </a:r>
            <a:r>
              <a:rPr lang="en-US" sz="2800" dirty="0" err="1" smtClean="0"/>
              <a:t>anak</a:t>
            </a:r>
            <a:endParaRPr lang="en-US" sz="2800" dirty="0" smtClean="0"/>
          </a:p>
          <a:p>
            <a:pPr marL="633222" indent="-514350">
              <a:buFont typeface="+mj-lt"/>
              <a:buAutoNum type="arabicPeriod"/>
            </a:pPr>
            <a:r>
              <a:rPr lang="en-US" sz="2800" dirty="0" err="1" smtClean="0"/>
              <a:t>Membangkitkan</a:t>
            </a:r>
            <a:r>
              <a:rPr lang="en-US" sz="2800" dirty="0" smtClean="0"/>
              <a:t> </a:t>
            </a:r>
            <a:r>
              <a:rPr lang="en-US" sz="2800" dirty="0" err="1" smtClean="0"/>
              <a:t>motivasi</a:t>
            </a:r>
            <a:r>
              <a:rPr lang="en-US" sz="2800" dirty="0" smtClean="0"/>
              <a:t> </a:t>
            </a:r>
            <a:r>
              <a:rPr lang="en-US" sz="2800" dirty="0" err="1" smtClean="0"/>
              <a:t>belajar</a:t>
            </a:r>
            <a:endParaRPr lang="en-US" sz="2800" dirty="0" smtClean="0"/>
          </a:p>
          <a:p>
            <a:pPr marL="633222" indent="-514350">
              <a:buFont typeface="+mj-lt"/>
              <a:buAutoNum type="arabicPeriod"/>
            </a:pPr>
            <a:r>
              <a:rPr lang="en-US" sz="2800" dirty="0" err="1" smtClean="0"/>
              <a:t>Menyajikan</a:t>
            </a:r>
            <a:r>
              <a:rPr lang="en-US" sz="2800" dirty="0" smtClean="0"/>
              <a:t> </a:t>
            </a:r>
            <a:r>
              <a:rPr lang="en-US" sz="2800" dirty="0" err="1" smtClean="0"/>
              <a:t>informasi</a:t>
            </a:r>
            <a:r>
              <a:rPr lang="en-US" sz="2800" dirty="0" smtClean="0"/>
              <a:t> </a:t>
            </a:r>
            <a:r>
              <a:rPr lang="en-US" sz="2800" dirty="0" err="1" smtClean="0"/>
              <a:t>belajar</a:t>
            </a:r>
            <a:r>
              <a:rPr lang="en-US" sz="2800" dirty="0" smtClean="0"/>
              <a:t> </a:t>
            </a:r>
            <a:r>
              <a:rPr lang="en-US" sz="2800" dirty="0" err="1" smtClean="0"/>
              <a:t>secara</a:t>
            </a:r>
            <a:r>
              <a:rPr lang="en-US" sz="2800" dirty="0" smtClean="0"/>
              <a:t> </a:t>
            </a:r>
            <a:r>
              <a:rPr lang="en-US" sz="2800" dirty="0" err="1" smtClean="0"/>
              <a:t>konsisten</a:t>
            </a:r>
            <a:r>
              <a:rPr lang="en-US" sz="2800" dirty="0" smtClean="0"/>
              <a:t> </a:t>
            </a:r>
            <a:r>
              <a:rPr lang="en-US" sz="2800" dirty="0" err="1" smtClean="0"/>
              <a:t>dan</a:t>
            </a:r>
            <a:r>
              <a:rPr lang="en-US" sz="2800" dirty="0" smtClean="0"/>
              <a:t> </a:t>
            </a:r>
            <a:r>
              <a:rPr lang="en-US" sz="2800" dirty="0" err="1" smtClean="0"/>
              <a:t>dapat</a:t>
            </a:r>
            <a:r>
              <a:rPr lang="en-US" sz="2800" dirty="0" smtClean="0"/>
              <a:t> </a:t>
            </a:r>
            <a:r>
              <a:rPr lang="en-US" sz="2800" dirty="0" err="1" smtClean="0"/>
              <a:t>diulang</a:t>
            </a:r>
            <a:r>
              <a:rPr lang="en-US" sz="2800" dirty="0" smtClean="0"/>
              <a:t> </a:t>
            </a:r>
            <a:r>
              <a:rPr lang="en-US" sz="2800" dirty="0" err="1" smtClean="0"/>
              <a:t>maupun</a:t>
            </a:r>
            <a:r>
              <a:rPr lang="en-US" sz="2800" dirty="0" smtClean="0"/>
              <a:t> </a:t>
            </a:r>
            <a:r>
              <a:rPr lang="en-US" sz="2800" dirty="0" err="1" smtClean="0"/>
              <a:t>disimpan</a:t>
            </a:r>
            <a:r>
              <a:rPr lang="en-US" sz="2800" dirty="0" smtClean="0"/>
              <a:t> </a:t>
            </a:r>
            <a:r>
              <a:rPr lang="en-US" sz="2800" dirty="0" err="1" smtClean="0"/>
              <a:t>menurut</a:t>
            </a:r>
            <a:r>
              <a:rPr lang="en-US" sz="2800" dirty="0" smtClean="0"/>
              <a:t> </a:t>
            </a:r>
            <a:r>
              <a:rPr lang="en-US" sz="2800" dirty="0" err="1" smtClean="0"/>
              <a:t>kebutuhan</a:t>
            </a:r>
            <a:endParaRPr lang="en-US" sz="2800" dirty="0" smtClean="0"/>
          </a:p>
          <a:p>
            <a:pPr marL="633222" indent="-514350">
              <a:buFont typeface="+mj-lt"/>
              <a:buAutoNum type="arabicPeriod"/>
            </a:pPr>
            <a:r>
              <a:rPr lang="en-US" sz="2800" dirty="0" err="1" smtClean="0"/>
              <a:t>Mengatasi</a:t>
            </a:r>
            <a:r>
              <a:rPr lang="en-US" sz="2800" dirty="0" smtClean="0"/>
              <a:t> </a:t>
            </a:r>
            <a:r>
              <a:rPr lang="en-US" sz="2800" dirty="0" err="1" smtClean="0"/>
              <a:t>keterbatasan</a:t>
            </a:r>
            <a:r>
              <a:rPr lang="en-US" sz="2800" dirty="0" smtClean="0"/>
              <a:t> </a:t>
            </a:r>
            <a:r>
              <a:rPr lang="en-US" sz="2800" dirty="0" err="1" smtClean="0"/>
              <a:t>waktu</a:t>
            </a:r>
            <a:r>
              <a:rPr lang="en-US" sz="2800" dirty="0" smtClean="0"/>
              <a:t> </a:t>
            </a:r>
            <a:r>
              <a:rPr lang="en-US" sz="2800" dirty="0" err="1" smtClean="0"/>
              <a:t>dan</a:t>
            </a:r>
            <a:r>
              <a:rPr lang="en-US" sz="2800" dirty="0" smtClean="0"/>
              <a:t> </a:t>
            </a:r>
            <a:r>
              <a:rPr lang="en-US" sz="2800" dirty="0" err="1" smtClean="0"/>
              <a:t>ruang</a:t>
            </a:r>
            <a:r>
              <a:rPr lang="en-US" sz="2800" dirty="0" smtClean="0"/>
              <a:t> </a:t>
            </a:r>
          </a:p>
          <a:p>
            <a:pPr marL="633222" indent="-514350">
              <a:buFont typeface="+mj-lt"/>
              <a:buAutoNum type="arabicPeriod"/>
            </a:pPr>
            <a:r>
              <a:rPr lang="en-US" sz="2800" dirty="0" err="1" smtClean="0"/>
              <a:t>Mengkontrol</a:t>
            </a:r>
            <a:r>
              <a:rPr lang="en-US" sz="2800" dirty="0" smtClean="0"/>
              <a:t> </a:t>
            </a:r>
            <a:r>
              <a:rPr lang="en-US" sz="2800" dirty="0" err="1" smtClean="0"/>
              <a:t>arah</a:t>
            </a:r>
            <a:r>
              <a:rPr lang="en-US" sz="2800" dirty="0" smtClean="0"/>
              <a:t> </a:t>
            </a:r>
            <a:r>
              <a:rPr lang="en-US" sz="2800" dirty="0" err="1" smtClean="0"/>
              <a:t>dan</a:t>
            </a:r>
            <a:r>
              <a:rPr lang="en-US" sz="2800" dirty="0" smtClean="0"/>
              <a:t> </a:t>
            </a:r>
            <a:r>
              <a:rPr lang="en-US" sz="2800" dirty="0" err="1" smtClean="0"/>
              <a:t>kecepatan</a:t>
            </a:r>
            <a:r>
              <a:rPr lang="en-US" sz="2800" dirty="0" smtClean="0"/>
              <a:t> </a:t>
            </a:r>
            <a:r>
              <a:rPr lang="en-US" sz="2800" dirty="0" err="1" smtClean="0"/>
              <a:t>belajar</a:t>
            </a:r>
            <a:r>
              <a:rPr lang="en-US" sz="2800" dirty="0" smtClean="0"/>
              <a:t> </a:t>
            </a:r>
            <a:r>
              <a:rPr lang="en-US" sz="2800" dirty="0" err="1" smtClean="0"/>
              <a:t>anak</a:t>
            </a:r>
            <a:endParaRPr lang="en-US" sz="2800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D. </a:t>
            </a:r>
            <a:r>
              <a:rPr lang="en-US" dirty="0" err="1" smtClean="0"/>
              <a:t>Beberapa</a:t>
            </a:r>
            <a:r>
              <a:rPr lang="en-US" dirty="0" smtClean="0"/>
              <a:t> </a:t>
            </a:r>
            <a:r>
              <a:rPr lang="en-US" dirty="0" err="1" smtClean="0"/>
              <a:t>Contoh</a:t>
            </a:r>
            <a:r>
              <a:rPr lang="en-US" dirty="0" smtClean="0"/>
              <a:t> Media </a:t>
            </a:r>
            <a:r>
              <a:rPr lang="en-US" dirty="0" err="1" smtClean="0"/>
              <a:t>pembelajaran</a:t>
            </a:r>
            <a:r>
              <a:rPr lang="en-US" dirty="0" smtClean="0"/>
              <a:t> </a:t>
            </a:r>
            <a:r>
              <a:rPr lang="en-US" dirty="0" err="1" smtClean="0"/>
              <a:t>Bahasa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633222" indent="-514350">
              <a:buFont typeface="+mj-lt"/>
              <a:buAutoNum type="arabicPeriod"/>
            </a:pPr>
            <a:r>
              <a:rPr lang="en-US" sz="3600" dirty="0" err="1" smtClean="0"/>
              <a:t>Kartu</a:t>
            </a:r>
            <a:r>
              <a:rPr lang="en-US" sz="3600" dirty="0" smtClean="0"/>
              <a:t> </a:t>
            </a:r>
            <a:r>
              <a:rPr lang="en-US" sz="3600" dirty="0" err="1" smtClean="0"/>
              <a:t>Huruf</a:t>
            </a:r>
            <a:endParaRPr lang="en-US" sz="3600" dirty="0" smtClean="0"/>
          </a:p>
          <a:p>
            <a:pPr marL="633222" indent="-514350">
              <a:buNone/>
            </a:pPr>
            <a:r>
              <a:rPr lang="en-US" sz="3600" dirty="0" smtClean="0"/>
              <a:t>	Flash card </a:t>
            </a:r>
            <a:r>
              <a:rPr lang="en-US" sz="3600" dirty="0" err="1" smtClean="0"/>
              <a:t>atau</a:t>
            </a:r>
            <a:r>
              <a:rPr lang="en-US" sz="3600" dirty="0" smtClean="0"/>
              <a:t> Educational card </a:t>
            </a:r>
            <a:r>
              <a:rPr lang="en-US" sz="3600" dirty="0" err="1" smtClean="0"/>
              <a:t>adalah</a:t>
            </a:r>
            <a:r>
              <a:rPr lang="en-US" sz="3600" dirty="0" smtClean="0"/>
              <a:t> </a:t>
            </a:r>
            <a:r>
              <a:rPr lang="en-US" sz="3600" dirty="0" err="1" smtClean="0"/>
              <a:t>kartu-kartu</a:t>
            </a:r>
            <a:r>
              <a:rPr lang="en-US" sz="3600" dirty="0" smtClean="0"/>
              <a:t> </a:t>
            </a:r>
            <a:r>
              <a:rPr lang="en-US" sz="3600" dirty="0" err="1" smtClean="0"/>
              <a:t>bergambar</a:t>
            </a:r>
            <a:r>
              <a:rPr lang="en-US" sz="3600" dirty="0" smtClean="0"/>
              <a:t> yang </a:t>
            </a:r>
            <a:r>
              <a:rPr lang="en-US" sz="3600" dirty="0" err="1" smtClean="0"/>
              <a:t>dilengkapi</a:t>
            </a:r>
            <a:r>
              <a:rPr lang="en-US" sz="3600" dirty="0" smtClean="0"/>
              <a:t> </a:t>
            </a:r>
            <a:r>
              <a:rPr lang="en-US" sz="3600" dirty="0" err="1" smtClean="0"/>
              <a:t>kata-kata</a:t>
            </a:r>
            <a:r>
              <a:rPr lang="en-US" sz="3600" dirty="0" smtClean="0"/>
              <a:t> yang </a:t>
            </a:r>
            <a:r>
              <a:rPr lang="en-US" sz="3600" dirty="0" err="1" smtClean="0"/>
              <a:t>pertama</a:t>
            </a:r>
            <a:r>
              <a:rPr lang="en-US" sz="3600" dirty="0" smtClean="0"/>
              <a:t> kali </a:t>
            </a:r>
            <a:r>
              <a:rPr lang="en-US" sz="3600" dirty="0" err="1" smtClean="0"/>
              <a:t>diperkenalkan</a:t>
            </a:r>
            <a:r>
              <a:rPr lang="en-US" sz="3600" dirty="0" smtClean="0"/>
              <a:t> </a:t>
            </a:r>
            <a:r>
              <a:rPr lang="en-US" sz="3600" dirty="0" err="1" smtClean="0"/>
              <a:t>oleh</a:t>
            </a:r>
            <a:r>
              <a:rPr lang="en-US" sz="3600" dirty="0" smtClean="0"/>
              <a:t> </a:t>
            </a:r>
            <a:r>
              <a:rPr lang="en-US" sz="3600" dirty="0" err="1" smtClean="0"/>
              <a:t>GlennDomand</a:t>
            </a:r>
            <a:r>
              <a:rPr lang="en-US" dirty="0" smtClean="0"/>
              <a:t>.</a:t>
            </a:r>
          </a:p>
          <a:p>
            <a:pPr marL="633222" indent="-514350">
              <a:buNone/>
            </a:pP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err="1" smtClean="0"/>
              <a:t>Kartu</a:t>
            </a:r>
            <a:r>
              <a:rPr lang="en-US" dirty="0" smtClean="0"/>
              <a:t> </a:t>
            </a:r>
            <a:r>
              <a:rPr lang="en-US" dirty="0" err="1" smtClean="0"/>
              <a:t>bergambar</a:t>
            </a:r>
            <a:r>
              <a:rPr lang="en-US" dirty="0" smtClean="0"/>
              <a:t> yang </a:t>
            </a:r>
            <a:r>
              <a:rPr lang="en-US" dirty="0" err="1" smtClean="0"/>
              <a:t>siap</a:t>
            </a:r>
            <a:r>
              <a:rPr lang="en-US" dirty="0" smtClean="0"/>
              <a:t> </a:t>
            </a:r>
            <a:r>
              <a:rPr lang="en-US" dirty="0" err="1" smtClean="0"/>
              <a:t>dicet</a:t>
            </a:r>
            <a:r>
              <a:rPr lang="id-ID" dirty="0"/>
              <a:t>a</a:t>
            </a:r>
            <a:r>
              <a:rPr lang="en-US" dirty="0" smtClean="0"/>
              <a:t>k</a:t>
            </a:r>
            <a:endParaRPr lang="en-US" dirty="0"/>
          </a:p>
        </p:txBody>
      </p:sp>
      <p:pic>
        <p:nvPicPr>
          <p:cNvPr id="7" name="Content Placeholder 6" descr="Arabic Alphabet Flashcards (Flower Theme) - Google Chrome 15062011 115109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762000" y="2057400"/>
            <a:ext cx="3782979" cy="2667000"/>
          </a:xfrm>
        </p:spPr>
      </p:pic>
      <p:pic>
        <p:nvPicPr>
          <p:cNvPr id="8" name="Picture 7" descr="arabic flash card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953000" y="2209800"/>
            <a:ext cx="3342897" cy="23622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 descr="bonekamuslim baru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066800" y="2667000"/>
            <a:ext cx="2624328" cy="1947672"/>
          </a:xfrm>
        </p:spPr>
      </p:pic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Boneka</a:t>
            </a:r>
            <a:r>
              <a:rPr lang="en-US" dirty="0" smtClean="0"/>
              <a:t> </a:t>
            </a:r>
            <a:r>
              <a:rPr lang="en-US" dirty="0" err="1" smtClean="0"/>
              <a:t>Tangan</a:t>
            </a:r>
            <a:endParaRPr lang="en-US" dirty="0"/>
          </a:p>
        </p:txBody>
      </p:sp>
      <p:pic>
        <p:nvPicPr>
          <p:cNvPr id="6" name="Picture 5" descr="RESELLER TOYS, MAINAN, BONEKA TANGAN MIX MOTHERCARE 7MOTIF, GROSIR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419600" y="2286000"/>
            <a:ext cx="4191000" cy="3352800"/>
          </a:xfrm>
          <a:prstGeom prst="rect">
            <a:avLst/>
          </a:prstGeom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Buku</a:t>
            </a:r>
            <a:r>
              <a:rPr lang="en-US" dirty="0" smtClean="0"/>
              <a:t> </a:t>
            </a:r>
            <a:r>
              <a:rPr lang="en-US" dirty="0" err="1" smtClean="0"/>
              <a:t>Cerita</a:t>
            </a:r>
            <a:endParaRPr lang="en-US" dirty="0"/>
          </a:p>
        </p:txBody>
      </p:sp>
      <p:pic>
        <p:nvPicPr>
          <p:cNvPr id="4" name="Content Placeholder 3" descr="air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990600" y="2209800"/>
            <a:ext cx="2874916" cy="4016375"/>
          </a:xfrm>
        </p:spPr>
      </p:pic>
      <p:pic>
        <p:nvPicPr>
          <p:cNvPr id="5" name="Picture 4" descr="beruang-kutub-panda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343400" y="2209800"/>
            <a:ext cx="3592946" cy="36576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odule">
  <a:themeElements>
    <a:clrScheme name="Module">
      <a:dk1>
        <a:sysClr val="windowText" lastClr="000000"/>
      </a:dk1>
      <a:lt1>
        <a:sysClr val="window" lastClr="FFFFFF"/>
      </a:lt1>
      <a:dk2>
        <a:srgbClr val="5A6378"/>
      </a:dk2>
      <a:lt2>
        <a:srgbClr val="D4D4D6"/>
      </a:lt2>
      <a:accent1>
        <a:srgbClr val="F0AD00"/>
      </a:accent1>
      <a:accent2>
        <a:srgbClr val="60B5CC"/>
      </a:accent2>
      <a:accent3>
        <a:srgbClr val="E66C7D"/>
      </a:accent3>
      <a:accent4>
        <a:srgbClr val="6BB76D"/>
      </a:accent4>
      <a:accent5>
        <a:srgbClr val="E88651"/>
      </a:accent5>
      <a:accent6>
        <a:srgbClr val="C64847"/>
      </a:accent6>
      <a:hlink>
        <a:srgbClr val="168BBA"/>
      </a:hlink>
      <a:folHlink>
        <a:srgbClr val="680000"/>
      </a:folHlink>
    </a:clrScheme>
    <a:fontScheme name="Module">
      <a:majorFont>
        <a:latin typeface="Corbel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rbel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Modul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7500"/>
                <a:satMod val="137000"/>
              </a:schemeClr>
            </a:gs>
            <a:gs pos="55000">
              <a:schemeClr val="phClr">
                <a:shade val="69000"/>
                <a:satMod val="137000"/>
              </a:schemeClr>
            </a:gs>
            <a:gs pos="100000">
              <a:schemeClr val="phClr">
                <a:shade val="98000"/>
                <a:satMod val="137000"/>
              </a:schemeClr>
            </a:gs>
          </a:gsLst>
          <a:lin ang="16200000" scaled="0"/>
        </a:gradFill>
      </a:fillStyleLst>
      <a:lnStyleLst>
        <a:ln w="6350" cap="rnd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48000" cap="flat" cmpd="thickThin" algn="ctr">
          <a:solidFill>
            <a:schemeClr val="phClr"/>
          </a:solidFill>
          <a:prstDash val="solid"/>
        </a:ln>
        <a:ln w="48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5000" dist="25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39000" dist="254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39000" dist="25400" dir="5400000" rotWithShape="0">
              <a:srgbClr val="000000">
                <a:alpha val="38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1800000"/>
            </a:lightRig>
          </a:scene3d>
          <a:sp3d prstMaterial="matte">
            <a:bevelT h="200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8000"/>
                <a:satMod val="300000"/>
              </a:schemeClr>
            </a:gs>
            <a:gs pos="12000">
              <a:schemeClr val="phClr">
                <a:tint val="48000"/>
                <a:satMod val="300000"/>
              </a:schemeClr>
            </a:gs>
            <a:gs pos="20000">
              <a:schemeClr val="phClr">
                <a:tint val="49000"/>
                <a:satMod val="300000"/>
              </a:schemeClr>
            </a:gs>
            <a:gs pos="100000">
              <a:schemeClr val="phClr">
                <a:shade val="30000"/>
              </a:schemeClr>
            </a:gs>
          </a:gsLst>
          <a:path path="circle">
            <a:fillToRect l="10000" t="-25000" r="10000" b="125000"/>
          </a:path>
        </a:gradFill>
        <a:blipFill>
          <a:blip xmlns:r="http://schemas.openxmlformats.org/officeDocument/2006/relationships" r:embed="rId1">
            <a:duotone>
              <a:schemeClr val="phClr">
                <a:shade val="75000"/>
                <a:satMod val="105000"/>
              </a:schemeClr>
              <a:schemeClr val="phClr">
                <a:tint val="95000"/>
                <a:satMod val="105000"/>
              </a:schemeClr>
            </a:duotone>
          </a:blip>
          <a:tile tx="0" ty="0" sx="38000" sy="38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Module</Template>
  <TotalTime>67</TotalTime>
  <Words>396</Words>
  <Application>Microsoft Office PowerPoint</Application>
  <PresentationFormat>On-screen Show (4:3)</PresentationFormat>
  <Paragraphs>48</Paragraphs>
  <Slides>11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7" baseType="lpstr">
      <vt:lpstr>Arial</vt:lpstr>
      <vt:lpstr>Corbel</vt:lpstr>
      <vt:lpstr>Wingdings</vt:lpstr>
      <vt:lpstr>Wingdings 2</vt:lpstr>
      <vt:lpstr>Wingdings 3</vt:lpstr>
      <vt:lpstr>Module</vt:lpstr>
      <vt:lpstr>MEDIA PEMBELAJARAN BAHASA ANAK USIA DINI DAN MEDIA PEMBELAJARAN MULTIMEDIA</vt:lpstr>
      <vt:lpstr>A. Peran Penting Media Dalam Komunikasi Pembelajaran</vt:lpstr>
      <vt:lpstr>Penelitian yang dilakukan oleh British Audio-Visual Association</vt:lpstr>
      <vt:lpstr>B. Pengertian Media Pembelajaran</vt:lpstr>
      <vt:lpstr>Kesimpulan dari beberapa pengertian diatas, yaitu :</vt:lpstr>
      <vt:lpstr>Nilai-nilai Media Pembelajaran</vt:lpstr>
      <vt:lpstr>C. Manfaat media pembelajaran</vt:lpstr>
      <vt:lpstr>D. Beberapa Contoh Media pembelajaran Bahasa</vt:lpstr>
      <vt:lpstr>Kartu bergambar yang siap dicetak</vt:lpstr>
      <vt:lpstr>Boneka Tangan</vt:lpstr>
      <vt:lpstr>Buku Cerita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MEDIA PEMBELAJARAN BAHASA ANAK USIA DINI DAN MEDIA PEMBELAJARAN MULTIMEDIA</dc:title>
  <dc:creator>userwin-8</dc:creator>
  <cp:lastModifiedBy>asus</cp:lastModifiedBy>
  <cp:revision>7</cp:revision>
  <dcterms:created xsi:type="dcterms:W3CDTF">2019-09-01T19:06:18Z</dcterms:created>
  <dcterms:modified xsi:type="dcterms:W3CDTF">2019-09-02T03:30:38Z</dcterms:modified>
</cp:coreProperties>
</file>