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7C581-25FB-452C-A3E5-D828D1DD7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E89F06-4BE8-4EC0-BAED-B7B3F96552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10364-5EAD-41EB-BEB6-A03E229D6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1350D-D948-47FD-8E8B-3DCEB1DAB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50954-2DB5-49FA-95D8-13F81C117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838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686B0-BDBB-4A25-BF40-29F33AF60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48880-FE7B-4C64-90B1-0D529300D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83974-7D3E-435D-992C-CEA9E1812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3DA265-E5E2-4C4E-8082-9A1B2A322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6C15C-4D0B-4CA3-84F2-D37CCF1BE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24784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1FCAB-F65D-4244-B9E6-E51C1DAF2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372A8-CB51-4982-A526-AC83302DF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098A9-2D5E-4629-96C4-ED61E275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74A4E-2991-45DE-A5A1-6961E6DD8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FB0F5-F5FB-4A6A-B100-D595D7B7F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15479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CD10D-1366-4FDA-9BB8-38EA4792C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DA09D-E5DB-409C-9354-1ABCCEC7BC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8CD182-6185-46BD-8500-FED17C12E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9C990-FD36-40A4-9CAA-F145A60A2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0723C-33D0-4FD9-A6C6-2EC14027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C140A5-63CE-4D7E-B44F-02E89FE7B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203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B6FB1-C0CA-488A-A61E-EB0F5C2FE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A5B95-CBD4-4CFE-9466-DABB2C1F9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E5081B-1FB8-46E3-A396-F0194B1FCA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0A65AC-EAAB-47AF-812C-77FED84116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374D63-8C25-4799-8E32-26FB1BF3C8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B3EB8C-F90B-403A-BF09-A3B1574ED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884B13-60EF-4D37-AC4A-346CD607C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E5C485-12AC-4692-807E-9B1616C1F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0003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9808F-074A-4107-801B-6168133DE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12776B-F147-4288-AA5E-B8F40FB23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257A30-B3CB-4EBF-830D-11A112AA6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9F91B-E2B5-4833-9466-447726721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27270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2E78A3-A076-4045-95C9-4A547356F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FB8D4-CD17-4C6A-921F-5C819CC78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7B78E0-B714-42A1-BA97-8944D4DA7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8290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EB2E1-E0E4-4F0E-BB55-35F0E3FC2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80B9CE-9BA3-40F7-9B2B-60687E19F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52C23-28BC-4E64-8515-DEABC808D8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93D1D3-AA80-4E51-8342-D00A88E21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3DE5B-ED42-40F7-9E92-C57F10CCA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0DE19-BE0F-454B-9639-5C91530C4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0605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2AEBC-264B-4EF9-B572-93F137952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A53BB4-E712-4266-A75A-700B178356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AB18AE-6FDE-4E1E-A3BD-F6C00AF19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B4688C-B4F2-4214-8BE2-FFE07CDD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5AA310-169B-4440-B868-50ED0E059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979799-08F8-4078-B90A-646E82D43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99937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7274D-7576-44C5-A6B7-E97F320AF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4372AE-B9DE-490F-B6B3-C93CB442F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A1C03-DA62-467C-A77A-79D377564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DAB0C-E55B-44A4-8AFE-65ECD920A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12537-7B93-4A61-BF56-D3788D5D8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44747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AB7DB-8310-46C9-89A9-0292B62BA9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AEFD9-39D2-4F82-91EB-B64C2E8DC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B59E6-D8B4-494D-A7BA-3174B892E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CACF9-0D68-41DA-8207-3D8376351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9A6F9-35B6-463A-A685-1D10E44AD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52306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5F2117-8D43-4520-A8BD-00FF3E5FA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5A436-7F3E-44B7-BBEB-631FCC8D0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9DEC3-4151-41A8-B7F3-4D81260A2D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8658D-9783-4F6F-AF54-081322276079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5FC16-AD19-4E53-BCA0-75814DBCD0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AA4AC-A363-4811-81A8-2E45947CD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C08E8-5CE5-4A08-81FD-D0F184178F8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704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FE440-6F96-48FE-BB2F-698EF46B3F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PENGENALAN POLA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531B60-35C4-45E2-B4C9-61AF0DAE7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6721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:a16="http://schemas.microsoft.com/office/drawing/2014/main" id="{5017490B-09A8-45E1-9ABF-CAD8FE7B009A}"/>
              </a:ext>
            </a:extLst>
          </p:cNvPr>
          <p:cNvSpPr/>
          <p:nvPr/>
        </p:nvSpPr>
        <p:spPr>
          <a:xfrm>
            <a:off x="332509" y="526473"/>
            <a:ext cx="11430000" cy="60128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400" dirty="0">
                <a:solidFill>
                  <a:schemeClr val="tx1"/>
                </a:solidFill>
              </a:rPr>
              <a:t>Pola </a:t>
            </a:r>
            <a:r>
              <a:rPr lang="en-ID" sz="2400" dirty="0" err="1">
                <a:solidFill>
                  <a:schemeClr val="tx1"/>
                </a:solidFill>
              </a:rPr>
              <a:t>adalah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suatu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entitas</a:t>
            </a:r>
            <a:r>
              <a:rPr lang="en-ID" sz="2400" dirty="0">
                <a:solidFill>
                  <a:schemeClr val="tx1"/>
                </a:solidFill>
              </a:rPr>
              <a:t> yang </a:t>
            </a:r>
            <a:r>
              <a:rPr lang="en-ID" sz="2400" dirty="0" err="1">
                <a:solidFill>
                  <a:schemeClr val="tx1"/>
                </a:solidFill>
              </a:rPr>
              <a:t>dapat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didefinisikan</a:t>
            </a:r>
            <a:r>
              <a:rPr lang="en-ID" sz="2400" dirty="0">
                <a:solidFill>
                  <a:schemeClr val="tx1"/>
                </a:solidFill>
              </a:rPr>
              <a:t> (</a:t>
            </a:r>
            <a:r>
              <a:rPr lang="en-ID" sz="2400" dirty="0" err="1">
                <a:solidFill>
                  <a:schemeClr val="tx1"/>
                </a:solidFill>
              </a:rPr>
              <a:t>mungkin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secara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samar</a:t>
            </a:r>
            <a:r>
              <a:rPr lang="en-ID" sz="2400" dirty="0">
                <a:solidFill>
                  <a:schemeClr val="tx1"/>
                </a:solidFill>
              </a:rPr>
              <a:t>) dan </a:t>
            </a:r>
            <a:r>
              <a:rPr lang="en-ID" sz="2400" dirty="0" err="1">
                <a:solidFill>
                  <a:schemeClr val="tx1"/>
                </a:solidFill>
              </a:rPr>
              <a:t>dapat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diberi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suatu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identifikasi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atau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nama</a:t>
            </a:r>
            <a:r>
              <a:rPr lang="en-ID" sz="2400" dirty="0">
                <a:solidFill>
                  <a:schemeClr val="tx1"/>
                </a:solidFill>
              </a:rPr>
              <a:t>. </a:t>
            </a:r>
            <a:r>
              <a:rPr lang="en-ID" sz="2400" dirty="0" err="1">
                <a:solidFill>
                  <a:schemeClr val="tx1"/>
                </a:solidFill>
              </a:rPr>
              <a:t>Contoh</a:t>
            </a:r>
            <a:r>
              <a:rPr lang="en-ID" sz="2400" dirty="0">
                <a:solidFill>
                  <a:schemeClr val="tx1"/>
                </a:solidFill>
              </a:rPr>
              <a:t>: </a:t>
            </a:r>
            <a:r>
              <a:rPr lang="en-ID" sz="2400" dirty="0" err="1">
                <a:solidFill>
                  <a:schemeClr val="tx1"/>
                </a:solidFill>
              </a:rPr>
              <a:t>gelombang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suara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sidik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jari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raut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wajah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penutup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lahan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dll</a:t>
            </a:r>
            <a:r>
              <a:rPr lang="en-ID" sz="2400" dirty="0">
                <a:solidFill>
                  <a:schemeClr val="tx1"/>
                </a:solidFill>
              </a:rPr>
              <a:t>. </a:t>
            </a:r>
            <a:r>
              <a:rPr lang="en-ID" sz="2400" dirty="0" err="1">
                <a:solidFill>
                  <a:schemeClr val="tx1"/>
                </a:solidFill>
              </a:rPr>
              <a:t>Sedangkan</a:t>
            </a:r>
            <a:r>
              <a:rPr lang="en-ID" sz="2400" dirty="0">
                <a:solidFill>
                  <a:schemeClr val="tx1"/>
                </a:solidFill>
              </a:rPr>
              <a:t> object descriptors / features / cirri </a:t>
            </a:r>
            <a:r>
              <a:rPr lang="en-ID" sz="2400" dirty="0" err="1">
                <a:solidFill>
                  <a:schemeClr val="tx1"/>
                </a:solidFill>
              </a:rPr>
              <a:t>adalah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suatu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ukuran</a:t>
            </a:r>
            <a:r>
              <a:rPr lang="en-ID" sz="2400" dirty="0">
                <a:solidFill>
                  <a:schemeClr val="tx1"/>
                </a:solidFill>
              </a:rPr>
              <a:t> yang </a:t>
            </a:r>
            <a:r>
              <a:rPr lang="en-ID" sz="2400" dirty="0" err="1">
                <a:solidFill>
                  <a:schemeClr val="tx1"/>
                </a:solidFill>
              </a:rPr>
              <a:t>bersifat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kwantitatif</a:t>
            </a:r>
            <a:r>
              <a:rPr lang="en-ID" sz="2400" dirty="0">
                <a:solidFill>
                  <a:schemeClr val="tx1"/>
                </a:solidFill>
              </a:rPr>
              <a:t> yang </a:t>
            </a:r>
            <a:r>
              <a:rPr lang="en-ID" sz="2400" dirty="0" err="1">
                <a:solidFill>
                  <a:schemeClr val="tx1"/>
                </a:solidFill>
              </a:rPr>
              <a:t>merupakan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deskriptor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suatu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obyek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tertentu</a:t>
            </a:r>
            <a:r>
              <a:rPr lang="en-ID" sz="2400" dirty="0">
                <a:solidFill>
                  <a:schemeClr val="tx1"/>
                </a:solidFill>
              </a:rPr>
              <a:t> pada </a:t>
            </a:r>
            <a:r>
              <a:rPr lang="en-ID" sz="2400" dirty="0" err="1">
                <a:solidFill>
                  <a:schemeClr val="tx1"/>
                </a:solidFill>
              </a:rPr>
              <a:t>citra</a:t>
            </a:r>
            <a:r>
              <a:rPr lang="en-ID" sz="2400" dirty="0">
                <a:solidFill>
                  <a:schemeClr val="tx1"/>
                </a:solidFill>
              </a:rPr>
              <a:t> dan </a:t>
            </a:r>
            <a:r>
              <a:rPr lang="en-ID" sz="2400" dirty="0" err="1">
                <a:solidFill>
                  <a:schemeClr val="tx1"/>
                </a:solidFill>
              </a:rPr>
              <a:t>merupakan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kumpulan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deskriptor</a:t>
            </a:r>
            <a:r>
              <a:rPr lang="en-ID" sz="2400" dirty="0">
                <a:solidFill>
                  <a:schemeClr val="tx1"/>
                </a:solidFill>
              </a:rPr>
              <a:t> (features / </a:t>
            </a:r>
            <a:r>
              <a:rPr lang="en-ID" sz="2400" dirty="0" err="1">
                <a:solidFill>
                  <a:schemeClr val="tx1"/>
                </a:solidFill>
              </a:rPr>
              <a:t>ciri</a:t>
            </a:r>
            <a:r>
              <a:rPr lang="en-ID" sz="2400" dirty="0">
                <a:solidFill>
                  <a:schemeClr val="tx1"/>
                </a:solidFill>
              </a:rPr>
              <a:t>) </a:t>
            </a:r>
            <a:r>
              <a:rPr lang="en-ID" sz="2400" dirty="0" err="1">
                <a:solidFill>
                  <a:schemeClr val="tx1"/>
                </a:solidFill>
              </a:rPr>
              <a:t>suatu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obyek</a:t>
            </a:r>
            <a:r>
              <a:rPr lang="en-ID" sz="2400" dirty="0">
                <a:solidFill>
                  <a:schemeClr val="tx1"/>
                </a:solidFill>
              </a:rPr>
              <a:t> pada </a:t>
            </a:r>
            <a:r>
              <a:rPr lang="en-ID" sz="2400" dirty="0" err="1">
                <a:solidFill>
                  <a:schemeClr val="tx1"/>
                </a:solidFill>
              </a:rPr>
              <a:t>citra</a:t>
            </a:r>
            <a:r>
              <a:rPr lang="en-ID" sz="2400" dirty="0">
                <a:solidFill>
                  <a:schemeClr val="tx1"/>
                </a:solidFill>
              </a:rPr>
              <a:t>. Kelas </a:t>
            </a:r>
            <a:r>
              <a:rPr lang="en-ID" sz="2400" dirty="0" err="1">
                <a:solidFill>
                  <a:schemeClr val="tx1"/>
                </a:solidFill>
              </a:rPr>
              <a:t>pola</a:t>
            </a:r>
            <a:r>
              <a:rPr lang="en-ID" sz="2400" dirty="0">
                <a:solidFill>
                  <a:schemeClr val="tx1"/>
                </a:solidFill>
              </a:rPr>
              <a:t> (</a:t>
            </a:r>
            <a:r>
              <a:rPr lang="en-ID" sz="2400" dirty="0" err="1">
                <a:solidFill>
                  <a:schemeClr val="tx1"/>
                </a:solidFill>
              </a:rPr>
              <a:t>kategori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obyek</a:t>
            </a:r>
            <a:r>
              <a:rPr lang="en-ID" sz="2400" dirty="0">
                <a:solidFill>
                  <a:schemeClr val="tx1"/>
                </a:solidFill>
              </a:rPr>
              <a:t>) </a:t>
            </a:r>
            <a:r>
              <a:rPr lang="en-ID" sz="2400" dirty="0" err="1">
                <a:solidFill>
                  <a:schemeClr val="tx1"/>
                </a:solidFill>
              </a:rPr>
              <a:t>adalah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sekumpulan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pola</a:t>
            </a:r>
            <a:r>
              <a:rPr lang="en-ID" sz="2400" dirty="0">
                <a:solidFill>
                  <a:schemeClr val="tx1"/>
                </a:solidFill>
              </a:rPr>
              <a:t> yang </a:t>
            </a:r>
            <a:r>
              <a:rPr lang="en-ID" sz="2400" dirty="0" err="1">
                <a:solidFill>
                  <a:schemeClr val="tx1"/>
                </a:solidFill>
              </a:rPr>
              <a:t>mempunyai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sifat</a:t>
            </a:r>
            <a:r>
              <a:rPr lang="en-ID" sz="2400" dirty="0">
                <a:solidFill>
                  <a:schemeClr val="tx1"/>
                </a:solidFill>
              </a:rPr>
              <a:t> / properties / </a:t>
            </a:r>
            <a:r>
              <a:rPr lang="en-ID" sz="2400" dirty="0" err="1">
                <a:solidFill>
                  <a:schemeClr val="tx1"/>
                </a:solidFill>
              </a:rPr>
              <a:t>ciri</a:t>
            </a:r>
            <a:r>
              <a:rPr lang="en-ID" sz="2400" dirty="0">
                <a:solidFill>
                  <a:schemeClr val="tx1"/>
                </a:solidFill>
              </a:rPr>
              <a:t> yang </a:t>
            </a:r>
            <a:r>
              <a:rPr lang="en-ID" sz="2400" dirty="0" err="1">
                <a:solidFill>
                  <a:schemeClr val="tx1"/>
                </a:solidFill>
              </a:rPr>
              <a:t>sama</a:t>
            </a:r>
            <a:r>
              <a:rPr lang="en-ID" sz="2400" dirty="0">
                <a:solidFill>
                  <a:schemeClr val="tx1"/>
                </a:solidFill>
              </a:rPr>
              <a:t>. </a:t>
            </a:r>
            <a:r>
              <a:rPr lang="en-ID" sz="2400" dirty="0" err="1">
                <a:solidFill>
                  <a:schemeClr val="tx1"/>
                </a:solidFill>
              </a:rPr>
              <a:t>Contoh</a:t>
            </a:r>
            <a:r>
              <a:rPr lang="en-ID" sz="2400" dirty="0">
                <a:solidFill>
                  <a:schemeClr val="tx1"/>
                </a:solidFill>
              </a:rPr>
              <a:t>: </a:t>
            </a:r>
            <a:r>
              <a:rPr lang="en-ID" sz="2400" dirty="0" err="1">
                <a:solidFill>
                  <a:schemeClr val="tx1"/>
                </a:solidFill>
              </a:rPr>
              <a:t>pola-pola</a:t>
            </a:r>
            <a:r>
              <a:rPr lang="en-ID" sz="2400" dirty="0">
                <a:solidFill>
                  <a:schemeClr val="tx1"/>
                </a:solidFill>
              </a:rPr>
              <a:t> pada </a:t>
            </a:r>
            <a:r>
              <a:rPr lang="en-ID" sz="2400" dirty="0" err="1">
                <a:solidFill>
                  <a:schemeClr val="tx1"/>
                </a:solidFill>
              </a:rPr>
              <a:t>kelas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hutan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pola-pola</a:t>
            </a:r>
            <a:r>
              <a:rPr lang="en-ID" sz="2400" dirty="0">
                <a:solidFill>
                  <a:schemeClr val="tx1"/>
                </a:solidFill>
              </a:rPr>
              <a:t> pada </a:t>
            </a:r>
            <a:r>
              <a:rPr lang="en-ID" sz="2400" dirty="0" err="1">
                <a:solidFill>
                  <a:schemeClr val="tx1"/>
                </a:solidFill>
              </a:rPr>
              <a:t>kelas</a:t>
            </a:r>
            <a:r>
              <a:rPr lang="en-ID" sz="2400" dirty="0">
                <a:solidFill>
                  <a:schemeClr val="tx1"/>
                </a:solidFill>
              </a:rPr>
              <a:t> air </a:t>
            </a:r>
            <a:r>
              <a:rPr lang="en-ID" sz="2400" dirty="0" err="1">
                <a:solidFill>
                  <a:schemeClr val="tx1"/>
                </a:solidFill>
              </a:rPr>
              <a:t>dst.nya</a:t>
            </a:r>
            <a:r>
              <a:rPr lang="en-ID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013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B75931-DD73-4878-B110-E05757FBF7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78" t="39388" r="23864" b="13316"/>
          <a:stretch/>
        </p:blipFill>
        <p:spPr>
          <a:xfrm>
            <a:off x="823813" y="741218"/>
            <a:ext cx="10544373" cy="537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4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CF3AC62C-0AEA-4E72-9F5D-B5D2BB484865}"/>
              </a:ext>
            </a:extLst>
          </p:cNvPr>
          <p:cNvSpPr/>
          <p:nvPr/>
        </p:nvSpPr>
        <p:spPr>
          <a:xfrm>
            <a:off x="484909" y="2064327"/>
            <a:ext cx="3477491" cy="2729345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Sistem</a:t>
            </a:r>
            <a:r>
              <a:rPr lang="en-ID" sz="2400" dirty="0"/>
              <a:t> </a:t>
            </a:r>
            <a:r>
              <a:rPr lang="en-ID" sz="2400" dirty="0" err="1"/>
              <a:t>Pengenalan</a:t>
            </a:r>
            <a:r>
              <a:rPr lang="en-ID" sz="2400" dirty="0"/>
              <a:t> </a:t>
            </a:r>
            <a:r>
              <a:rPr lang="en-ID" sz="2400" dirty="0" err="1"/>
              <a:t>pola</a:t>
            </a:r>
            <a:r>
              <a:rPr lang="en-ID" sz="2400" dirty="0"/>
              <a:t>: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1DE4C039-32F7-4974-B01A-8B216B02E154}"/>
              </a:ext>
            </a:extLst>
          </p:cNvPr>
          <p:cNvSpPr/>
          <p:nvPr/>
        </p:nvSpPr>
        <p:spPr>
          <a:xfrm>
            <a:off x="4488873" y="0"/>
            <a:ext cx="6968836" cy="2078182"/>
          </a:xfrm>
          <a:prstGeom prst="cube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000" b="1" dirty="0" err="1"/>
              <a:t>Tahap</a:t>
            </a:r>
            <a:r>
              <a:rPr lang="en-ID" sz="2000" b="1" dirty="0"/>
              <a:t> </a:t>
            </a:r>
            <a:r>
              <a:rPr lang="en-ID" sz="2000" b="1" dirty="0" err="1"/>
              <a:t>Latihan</a:t>
            </a:r>
            <a:r>
              <a:rPr lang="en-ID" sz="2000" b="1" dirty="0"/>
              <a:t>: </a:t>
            </a:r>
            <a:r>
              <a:rPr lang="en-ID" sz="2000" dirty="0" err="1"/>
              <a:t>terdiri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rancangan</a:t>
            </a:r>
            <a:r>
              <a:rPr lang="en-ID" sz="2000" dirty="0"/>
              <a:t> </a:t>
            </a:r>
            <a:r>
              <a:rPr lang="en-ID" sz="2000" dirty="0" err="1"/>
              <a:t>ekstraksi</a:t>
            </a:r>
            <a:r>
              <a:rPr lang="en-ID" sz="2000" dirty="0"/>
              <a:t> </a:t>
            </a:r>
            <a:r>
              <a:rPr lang="en-ID" sz="2000" dirty="0" err="1"/>
              <a:t>ciri</a:t>
            </a:r>
            <a:r>
              <a:rPr lang="en-ID" sz="2000" dirty="0"/>
              <a:t>, </a:t>
            </a:r>
            <a:r>
              <a:rPr lang="en-ID" sz="2000" dirty="0" err="1"/>
              <a:t>rancangan</a:t>
            </a:r>
            <a:r>
              <a:rPr lang="en-ID" sz="2000" dirty="0"/>
              <a:t> </a:t>
            </a:r>
            <a:r>
              <a:rPr lang="en-ID" sz="2000" dirty="0" err="1"/>
              <a:t>aturan</a:t>
            </a:r>
            <a:r>
              <a:rPr lang="en-ID" sz="2000" dirty="0"/>
              <a:t> </a:t>
            </a:r>
            <a:r>
              <a:rPr lang="en-ID" sz="2000" dirty="0" err="1"/>
              <a:t>keputusan</a:t>
            </a:r>
            <a:r>
              <a:rPr lang="en-ID" sz="2000" dirty="0"/>
              <a:t>, </a:t>
            </a:r>
            <a:r>
              <a:rPr lang="en-ID" sz="2000" dirty="0" err="1"/>
              <a:t>evaluasi</a:t>
            </a:r>
            <a:r>
              <a:rPr lang="en-ID" sz="2000" dirty="0"/>
              <a:t> </a:t>
            </a:r>
            <a:r>
              <a:rPr lang="en-ID" sz="2000" dirty="0" err="1"/>
              <a:t>hasil</a:t>
            </a:r>
            <a:r>
              <a:rPr lang="en-ID" sz="2000" dirty="0"/>
              <a:t> </a:t>
            </a:r>
            <a:r>
              <a:rPr lang="en-ID" sz="2000" dirty="0" err="1"/>
              <a:t>pengenalan</a:t>
            </a:r>
            <a:r>
              <a:rPr lang="en-ID" sz="2000" dirty="0"/>
              <a:t> </a:t>
            </a:r>
            <a:r>
              <a:rPr lang="en-ID" sz="2000" dirty="0" err="1"/>
              <a:t>pola</a:t>
            </a:r>
            <a:r>
              <a:rPr lang="en-ID" sz="2000" dirty="0"/>
              <a:t>, dan </a:t>
            </a:r>
            <a:r>
              <a:rPr lang="en-ID" sz="2000" dirty="0" err="1"/>
              <a:t>pembentukan</a:t>
            </a:r>
            <a:r>
              <a:rPr lang="en-ID" sz="2000" dirty="0"/>
              <a:t> data </a:t>
            </a:r>
            <a:r>
              <a:rPr lang="en-ID" sz="2000" dirty="0" err="1"/>
              <a:t>pengetahuan</a:t>
            </a:r>
            <a:endParaRPr lang="en-ID" sz="2000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96B37494-80EA-4138-80A1-36F3B814784B}"/>
              </a:ext>
            </a:extLst>
          </p:cNvPr>
          <p:cNvSpPr/>
          <p:nvPr/>
        </p:nvSpPr>
        <p:spPr>
          <a:xfrm>
            <a:off x="4488873" y="2403762"/>
            <a:ext cx="6968836" cy="1891147"/>
          </a:xfrm>
          <a:prstGeom prst="cube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000" dirty="0" err="1"/>
              <a:t>Tahap</a:t>
            </a:r>
            <a:r>
              <a:rPr lang="en-ID" sz="2000" dirty="0"/>
              <a:t> </a:t>
            </a:r>
            <a:r>
              <a:rPr lang="en-ID" sz="2000" dirty="0" err="1"/>
              <a:t>Pengenalan</a:t>
            </a:r>
            <a:r>
              <a:rPr lang="en-ID" sz="2000" dirty="0"/>
              <a:t> (</a:t>
            </a:r>
            <a:r>
              <a:rPr lang="en-ID" sz="2000" dirty="0" err="1"/>
              <a:t>Operasional</a:t>
            </a:r>
            <a:r>
              <a:rPr lang="en-ID" sz="2000" dirty="0"/>
              <a:t>): </a:t>
            </a:r>
            <a:r>
              <a:rPr lang="en-ID" sz="2000" dirty="0" err="1"/>
              <a:t>terdiri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penentuan</a:t>
            </a:r>
            <a:r>
              <a:rPr lang="en-ID" sz="2000" dirty="0"/>
              <a:t> </a:t>
            </a:r>
            <a:r>
              <a:rPr lang="en-ID" sz="2000" dirty="0" err="1"/>
              <a:t>pola</a:t>
            </a:r>
            <a:r>
              <a:rPr lang="en-ID" sz="2000" dirty="0"/>
              <a:t> yang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diamati</a:t>
            </a:r>
            <a:r>
              <a:rPr lang="en-ID" sz="2000" dirty="0"/>
              <a:t>, </a:t>
            </a:r>
            <a:r>
              <a:rPr lang="en-ID" sz="2000" dirty="0" err="1"/>
              <a:t>pengukuran</a:t>
            </a:r>
            <a:r>
              <a:rPr lang="en-ID" sz="2000" dirty="0"/>
              <a:t> </a:t>
            </a:r>
            <a:r>
              <a:rPr lang="en-ID" sz="2000" dirty="0" err="1"/>
              <a:t>ciri</a:t>
            </a:r>
            <a:r>
              <a:rPr lang="en-ID" sz="2000" dirty="0"/>
              <a:t>, proses </a:t>
            </a:r>
            <a:r>
              <a:rPr lang="en-ID" sz="2000" dirty="0" err="1"/>
              <a:t>pengenalan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memberlakukan</a:t>
            </a:r>
            <a:r>
              <a:rPr lang="en-ID" sz="2000" dirty="0"/>
              <a:t> </a:t>
            </a:r>
            <a:r>
              <a:rPr lang="en-ID" sz="2000" dirty="0" err="1"/>
              <a:t>aturan</a:t>
            </a:r>
            <a:r>
              <a:rPr lang="en-ID" sz="2000" dirty="0"/>
              <a:t> </a:t>
            </a:r>
            <a:r>
              <a:rPr lang="en-ID" sz="2000" dirty="0" err="1"/>
              <a:t>keputusan</a:t>
            </a:r>
            <a:r>
              <a:rPr lang="en-ID" sz="2000" dirty="0"/>
              <a:t> </a:t>
            </a:r>
            <a:r>
              <a:rPr lang="en-ID" sz="2000" dirty="0" err="1"/>
              <a:t>serta</a:t>
            </a:r>
            <a:r>
              <a:rPr lang="en-ID" sz="2000" dirty="0"/>
              <a:t> </a:t>
            </a:r>
            <a:r>
              <a:rPr lang="en-ID" sz="2000" dirty="0" err="1"/>
              <a:t>penggunaan</a:t>
            </a:r>
            <a:r>
              <a:rPr lang="en-ID" sz="2000" dirty="0"/>
              <a:t> data </a:t>
            </a:r>
            <a:r>
              <a:rPr lang="en-ID" sz="2000" dirty="0" err="1"/>
              <a:t>pengetahuan</a:t>
            </a:r>
            <a:endParaRPr lang="en-ID" sz="2000" dirty="0"/>
          </a:p>
        </p:txBody>
      </p:sp>
      <p:sp>
        <p:nvSpPr>
          <p:cNvPr id="5" name="Cube 4">
            <a:extLst>
              <a:ext uri="{FF2B5EF4-FFF2-40B4-BE49-F238E27FC236}">
                <a16:creationId xmlns:a16="http://schemas.microsoft.com/office/drawing/2014/main" id="{33D75D7A-7EB2-4A26-8196-AA9B7DD5773A}"/>
              </a:ext>
            </a:extLst>
          </p:cNvPr>
          <p:cNvSpPr/>
          <p:nvPr/>
        </p:nvSpPr>
        <p:spPr>
          <a:xfrm>
            <a:off x="4488873" y="4620489"/>
            <a:ext cx="6968836" cy="1891148"/>
          </a:xfrm>
          <a:prstGeom prst="cub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000" b="1" dirty="0" err="1"/>
              <a:t>Tahap</a:t>
            </a:r>
            <a:r>
              <a:rPr lang="en-ID" sz="2000" b="1" dirty="0"/>
              <a:t> </a:t>
            </a:r>
            <a:r>
              <a:rPr lang="en-ID" sz="2000" b="1" dirty="0" err="1"/>
              <a:t>Evaluasi</a:t>
            </a:r>
            <a:r>
              <a:rPr lang="en-ID" sz="2000" b="1" dirty="0"/>
              <a:t>: </a:t>
            </a:r>
            <a:r>
              <a:rPr lang="en-ID" sz="2000" dirty="0" err="1"/>
              <a:t>apakah</a:t>
            </a:r>
            <a:r>
              <a:rPr lang="en-ID" sz="2000" dirty="0"/>
              <a:t> </a:t>
            </a:r>
            <a:r>
              <a:rPr lang="en-ID" sz="2000" dirty="0" err="1"/>
              <a:t>hasil</a:t>
            </a:r>
            <a:r>
              <a:rPr lang="en-ID" sz="2000" dirty="0"/>
              <a:t> </a:t>
            </a:r>
            <a:r>
              <a:rPr lang="en-ID" sz="2000" dirty="0" err="1"/>
              <a:t>pengenalan</a:t>
            </a:r>
            <a:r>
              <a:rPr lang="en-ID" sz="2000" dirty="0"/>
              <a:t> (</a:t>
            </a:r>
            <a:r>
              <a:rPr lang="en-ID" sz="2000" dirty="0" err="1"/>
              <a:t>dengan</a:t>
            </a:r>
            <a:r>
              <a:rPr lang="en-ID" sz="2000" dirty="0"/>
              <a:t> real –world pattern) </a:t>
            </a:r>
            <a:r>
              <a:rPr lang="en-ID" sz="2000" dirty="0" err="1"/>
              <a:t>sudah</a:t>
            </a:r>
            <a:r>
              <a:rPr lang="en-ID" sz="2000" dirty="0"/>
              <a:t> optimal, </a:t>
            </a:r>
            <a:r>
              <a:rPr lang="en-ID" sz="2000" dirty="0" err="1"/>
              <a:t>ataukah</a:t>
            </a:r>
            <a:r>
              <a:rPr lang="en-ID" sz="2000" dirty="0"/>
              <a:t> </a:t>
            </a:r>
            <a:r>
              <a:rPr lang="en-ID" sz="2000" dirty="0" err="1"/>
              <a:t>masih</a:t>
            </a:r>
            <a:r>
              <a:rPr lang="en-ID" sz="2000" dirty="0"/>
              <a:t> </a:t>
            </a:r>
            <a:r>
              <a:rPr lang="en-ID" sz="2000" dirty="0" err="1"/>
              <a:t>perlu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memperbaiki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mencari</a:t>
            </a:r>
            <a:r>
              <a:rPr lang="en-ID" sz="2000" dirty="0"/>
              <a:t> </a:t>
            </a:r>
            <a:r>
              <a:rPr lang="en-ID" sz="2000" dirty="0" err="1"/>
              <a:t>ciri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efektif</a:t>
            </a:r>
            <a:r>
              <a:rPr lang="en-ID" sz="2000" dirty="0"/>
              <a:t> dan </a:t>
            </a:r>
            <a:r>
              <a:rPr lang="en-ID" sz="2000" dirty="0" err="1"/>
              <a:t>aturan</a:t>
            </a:r>
            <a:r>
              <a:rPr lang="en-ID" sz="2000" dirty="0"/>
              <a:t> </a:t>
            </a:r>
            <a:r>
              <a:rPr lang="en-ID" sz="2000" dirty="0" err="1"/>
              <a:t>keputusan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akurat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380610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eparation 1">
            <a:extLst>
              <a:ext uri="{FF2B5EF4-FFF2-40B4-BE49-F238E27FC236}">
                <a16:creationId xmlns:a16="http://schemas.microsoft.com/office/drawing/2014/main" id="{B0729086-E6D4-41EF-84D6-31F7C3C20A7C}"/>
              </a:ext>
            </a:extLst>
          </p:cNvPr>
          <p:cNvSpPr/>
          <p:nvPr/>
        </p:nvSpPr>
        <p:spPr>
          <a:xfrm>
            <a:off x="720436" y="2549237"/>
            <a:ext cx="3962400" cy="1413163"/>
          </a:xfrm>
          <a:prstGeom prst="flowChartPreparation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/>
              <a:t>Model </a:t>
            </a:r>
            <a:r>
              <a:rPr lang="en-ID" sz="2400" dirty="0" err="1"/>
              <a:t>Sistem</a:t>
            </a:r>
            <a:r>
              <a:rPr lang="en-ID" sz="2400" dirty="0"/>
              <a:t> </a:t>
            </a:r>
            <a:r>
              <a:rPr lang="en-ID" sz="2400" dirty="0" err="1"/>
              <a:t>Pengenalan</a:t>
            </a:r>
            <a:r>
              <a:rPr lang="en-ID" sz="2400" dirty="0"/>
              <a:t> Pola</a:t>
            </a:r>
          </a:p>
        </p:txBody>
      </p:sp>
      <p:sp>
        <p:nvSpPr>
          <p:cNvPr id="3" name="Cylinder 2">
            <a:extLst>
              <a:ext uri="{FF2B5EF4-FFF2-40B4-BE49-F238E27FC236}">
                <a16:creationId xmlns:a16="http://schemas.microsoft.com/office/drawing/2014/main" id="{BA404A6F-ED92-457A-B7A2-1C6CAE2FC142}"/>
              </a:ext>
            </a:extLst>
          </p:cNvPr>
          <p:cNvSpPr/>
          <p:nvPr/>
        </p:nvSpPr>
        <p:spPr>
          <a:xfrm>
            <a:off x="5417127" y="831273"/>
            <a:ext cx="5624946" cy="1981200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/>
              <a:t>Pengenalan Pola Secara Statistik</a:t>
            </a:r>
          </a:p>
        </p:txBody>
      </p:sp>
      <p:sp>
        <p:nvSpPr>
          <p:cNvPr id="4" name="Cylinder 3">
            <a:extLst>
              <a:ext uri="{FF2B5EF4-FFF2-40B4-BE49-F238E27FC236}">
                <a16:creationId xmlns:a16="http://schemas.microsoft.com/office/drawing/2014/main" id="{028B23BC-88EA-4062-B837-70E88128E372}"/>
              </a:ext>
            </a:extLst>
          </p:cNvPr>
          <p:cNvSpPr/>
          <p:nvPr/>
        </p:nvSpPr>
        <p:spPr>
          <a:xfrm>
            <a:off x="5417127" y="3456709"/>
            <a:ext cx="5624946" cy="1981200"/>
          </a:xfrm>
          <a:prstGeom prst="ca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/>
              <a:t>Pengenalan Pola Secara Sintaktik</a:t>
            </a:r>
            <a:endParaRPr lang="en-ID" sz="2800" dirty="0"/>
          </a:p>
        </p:txBody>
      </p:sp>
    </p:spTree>
    <p:extLst>
      <p:ext uri="{BB962C8B-B14F-4D97-AF65-F5344CB8AC3E}">
        <p14:creationId xmlns:p14="http://schemas.microsoft.com/office/powerpoint/2010/main" val="284617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98545AEA-C90E-4481-ACFE-F493E9B08ACB}"/>
              </a:ext>
            </a:extLst>
          </p:cNvPr>
          <p:cNvSpPr/>
          <p:nvPr/>
        </p:nvSpPr>
        <p:spPr>
          <a:xfrm>
            <a:off x="207817" y="2462644"/>
            <a:ext cx="3477491" cy="2327564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Pengenalan</a:t>
            </a:r>
            <a:r>
              <a:rPr lang="en-ID" sz="2400" dirty="0"/>
              <a:t> Pola </a:t>
            </a:r>
            <a:r>
              <a:rPr lang="en-ID" sz="2400" dirty="0" err="1"/>
              <a:t>Secara</a:t>
            </a:r>
            <a:r>
              <a:rPr lang="en-ID" sz="2400" dirty="0"/>
              <a:t> </a:t>
            </a:r>
            <a:r>
              <a:rPr lang="en-ID" sz="2400" dirty="0" err="1"/>
              <a:t>Statistik</a:t>
            </a:r>
            <a:endParaRPr lang="en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FC013-4413-4D4B-9F9C-DC467C0FB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14" t="30496" r="21932" b="18975"/>
          <a:stretch/>
        </p:blipFill>
        <p:spPr>
          <a:xfrm>
            <a:off x="4275457" y="1558634"/>
            <a:ext cx="7708726" cy="413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5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ardrop 1">
            <a:extLst>
              <a:ext uri="{FF2B5EF4-FFF2-40B4-BE49-F238E27FC236}">
                <a16:creationId xmlns:a16="http://schemas.microsoft.com/office/drawing/2014/main" id="{8D18780F-68C7-43B2-95A7-A6D2CE19F605}"/>
              </a:ext>
            </a:extLst>
          </p:cNvPr>
          <p:cNvSpPr/>
          <p:nvPr/>
        </p:nvSpPr>
        <p:spPr>
          <a:xfrm>
            <a:off x="387928" y="2022763"/>
            <a:ext cx="3422073" cy="2812473"/>
          </a:xfrm>
          <a:prstGeom prst="teardrop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Pengenalan</a:t>
            </a:r>
            <a:r>
              <a:rPr lang="en-ID" sz="2400" dirty="0"/>
              <a:t> Pola </a:t>
            </a:r>
            <a:r>
              <a:rPr lang="en-ID" sz="2400" dirty="0" err="1"/>
              <a:t>Secara</a:t>
            </a:r>
            <a:r>
              <a:rPr lang="en-ID" sz="2400" dirty="0"/>
              <a:t> </a:t>
            </a:r>
            <a:r>
              <a:rPr lang="en-ID" sz="2400" dirty="0" err="1"/>
              <a:t>Sintaktik</a:t>
            </a:r>
            <a:endParaRPr lang="en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A44EA-D297-4452-9129-B1A3A59FF3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0" t="32314" r="20454" b="16953"/>
          <a:stretch/>
        </p:blipFill>
        <p:spPr>
          <a:xfrm>
            <a:off x="4279565" y="1461655"/>
            <a:ext cx="7524507" cy="3934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8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0D9D8A-CE67-4F95-B154-5958AEAFF5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09" t="38580" r="19432" b="23219"/>
          <a:stretch/>
        </p:blipFill>
        <p:spPr>
          <a:xfrm>
            <a:off x="823740" y="1447972"/>
            <a:ext cx="10544520" cy="396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0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F0D8E3-E613-4037-A82B-5B45084549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46" t="29889" r="22613" b="14529"/>
          <a:stretch/>
        </p:blipFill>
        <p:spPr>
          <a:xfrm>
            <a:off x="1856509" y="221673"/>
            <a:ext cx="8478982" cy="618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57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2F1076-A725-4865-B180-9339BAA1EF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36" t="27262" r="29091" b="11092"/>
          <a:stretch/>
        </p:blipFill>
        <p:spPr>
          <a:xfrm>
            <a:off x="2549236" y="338250"/>
            <a:ext cx="7093527" cy="61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27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584989-2952-44FC-AD5C-710BCA682E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36" t="27868" r="27614" b="51920"/>
          <a:stretch/>
        </p:blipFill>
        <p:spPr>
          <a:xfrm>
            <a:off x="1111758" y="1967345"/>
            <a:ext cx="9968483" cy="292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61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222</Words>
  <Application>Microsoft Office PowerPoint</Application>
  <PresentationFormat>Widescreen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PENGENALAN POLA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PENGENALAN POLA</dc:title>
  <dc:creator>Robi</dc:creator>
  <cp:lastModifiedBy>Robi</cp:lastModifiedBy>
  <cp:revision>3</cp:revision>
  <dcterms:created xsi:type="dcterms:W3CDTF">2020-02-24T09:21:34Z</dcterms:created>
  <dcterms:modified xsi:type="dcterms:W3CDTF">2020-02-24T09:32:56Z</dcterms:modified>
</cp:coreProperties>
</file>