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84" r:id="rId7"/>
    <p:sldId id="285" r:id="rId8"/>
    <p:sldId id="263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299" r:id="rId23"/>
    <p:sldId id="300" r:id="rId24"/>
    <p:sldId id="301" r:id="rId25"/>
    <p:sldId id="281" r:id="rId26"/>
    <p:sldId id="282" r:id="rId2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336699"/>
    <a:srgbClr val="FF0066"/>
    <a:srgbClr val="6699FF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976" autoAdjust="0"/>
    <p:restoredTop sz="94660"/>
  </p:normalViewPr>
  <p:slideViewPr>
    <p:cSldViewPr>
      <p:cViewPr varScale="1">
        <p:scale>
          <a:sx n="70" d="100"/>
          <a:sy n="70" d="100"/>
        </p:scale>
        <p:origin x="-6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38" name="Picture 14" descr="Imvcxage1qsazroiudsf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 userDrawn="1"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7702F283-D723-46CD-BF9D-635C9B4E8DF9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59" name="Picture 11" descr="Imvcxage1qsazroiuds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143240" y="2786058"/>
            <a:ext cx="43990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Gambar Teknik 1 - 02</a:t>
            </a:r>
            <a:endParaRPr lang="fr-FR" sz="3600" dirty="0">
              <a:solidFill>
                <a:srgbClr val="C00000"/>
              </a:solidFill>
              <a:latin typeface="Humnst777 BlkCn BT" pitchFamily="34" charset="0"/>
            </a:endParaRPr>
          </a:p>
          <a:p>
            <a:r>
              <a:rPr lang="id-ID" sz="2000" b="1" dirty="0" smtClean="0">
                <a:solidFill>
                  <a:srgbClr val="336699"/>
                </a:solidFill>
                <a:latin typeface="Kozuka Gothic Pro EL" pitchFamily="34" charset="-128"/>
                <a:ea typeface="Kozuka Gothic Pro EL" pitchFamily="34" charset="-128"/>
              </a:rPr>
              <a:t>Oleh M. Agung Wahyudi, ST.MT.</a:t>
            </a:r>
            <a:endParaRPr lang="fr-FR" sz="2000" dirty="0">
              <a:solidFill>
                <a:srgbClr val="336699"/>
              </a:solidFill>
              <a:latin typeface="Kozuka Gothic Pro EL" pitchFamily="34" charset="-128"/>
              <a:ea typeface="Kozuka Gothic Pro EL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71736" y="785794"/>
            <a:ext cx="349505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C00000"/>
                </a:solidFill>
                <a:latin typeface="Humnst777 BlkCn BT" pitchFamily="34" charset="0"/>
              </a:rPr>
              <a:t>Unsur-unsur Pokok</a:t>
            </a:r>
            <a:endParaRPr lang="fr-FR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1655763" y="2205038"/>
            <a:ext cx="6300787" cy="2009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336699"/>
                </a:solidFill>
                <a:latin typeface="Verdana" pitchFamily="34" charset="0"/>
              </a:rPr>
              <a:t>Titik</a:t>
            </a:r>
          </a:p>
          <a:p>
            <a:pPr algn="just">
              <a:buFont typeface="Arial" pitchFamily="34" charset="0"/>
              <a:buChar char="•"/>
            </a:pPr>
            <a:endParaRPr lang="id-ID" sz="2400" b="1" dirty="0" smtClean="0">
              <a:solidFill>
                <a:srgbClr val="336699"/>
              </a:solidFill>
              <a:latin typeface="Verdana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336699"/>
                </a:solidFill>
                <a:latin typeface="Verdana" pitchFamily="34" charset="0"/>
              </a:rPr>
              <a:t>Garis</a:t>
            </a:r>
          </a:p>
          <a:p>
            <a:pPr algn="just">
              <a:buFont typeface="Arial" pitchFamily="34" charset="0"/>
              <a:buChar char="•"/>
            </a:pPr>
            <a:endParaRPr lang="id-ID" sz="2400" b="1" dirty="0" smtClean="0">
              <a:solidFill>
                <a:srgbClr val="336699"/>
              </a:solidFill>
              <a:latin typeface="Verdana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336699"/>
                </a:solidFill>
                <a:latin typeface="Verdana" pitchFamily="34" charset="0"/>
              </a:rPr>
              <a:t>Bidang</a:t>
            </a:r>
            <a:endParaRPr lang="fr-FR" sz="2400" b="1" dirty="0">
              <a:solidFill>
                <a:srgbClr val="336699"/>
              </a:solidFill>
              <a:latin typeface="Verdana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928926" y="5286388"/>
            <a:ext cx="71438" cy="7143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3021002" y="3201986"/>
            <a:ext cx="4214842" cy="20717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rot="5400000" flipH="1" flipV="1">
            <a:off x="4536281" y="3186111"/>
            <a:ext cx="178595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5400000" flipH="1" flipV="1">
            <a:off x="6335725" y="2320917"/>
            <a:ext cx="178595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5429256" y="1441436"/>
            <a:ext cx="1798650" cy="8445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0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0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080" grpId="0" uiExpand="1" build="allAtOnce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714744" y="714356"/>
            <a:ext cx="105990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b="1" dirty="0" smtClean="0">
                <a:solidFill>
                  <a:srgbClr val="C00000"/>
                </a:solidFill>
                <a:latin typeface="Humnst777 BlkCn BT" pitchFamily="34" charset="0"/>
              </a:rPr>
              <a:t>Titik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928662" y="2071678"/>
            <a:ext cx="735811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336699"/>
                </a:solidFill>
                <a:latin typeface="Humnst777 BT" pitchFamily="34" charset="0"/>
              </a:rPr>
              <a:t>Secara konseptual, titik tidak memiliki ukuran panjang, lebar dan tinggi;</a:t>
            </a:r>
          </a:p>
          <a:p>
            <a:endParaRPr lang="id-ID" sz="2400" b="1" dirty="0" smtClean="0">
              <a:solidFill>
                <a:srgbClr val="336699"/>
              </a:solidFill>
              <a:latin typeface="Humnst777 BT" pitchFamily="34" charset="0"/>
            </a:endParaRPr>
          </a:p>
          <a:p>
            <a:pPr marL="179388" indent="-179388"/>
            <a:endParaRPr lang="id-ID" sz="2400" b="1" dirty="0" smtClean="0">
              <a:solidFill>
                <a:srgbClr val="336699"/>
              </a:solidFill>
              <a:latin typeface="Humnst777 BT" pitchFamily="34" charset="0"/>
            </a:endParaRPr>
          </a:p>
          <a:p>
            <a:endParaRPr lang="fr-FR" sz="2400" b="1" dirty="0">
              <a:solidFill>
                <a:srgbClr val="336699"/>
              </a:solidFill>
              <a:latin typeface="Humnst777 BT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214810" y="1714488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28662" y="3143248"/>
            <a:ext cx="6300787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336699"/>
                </a:solidFill>
                <a:latin typeface="Humnst777 BT" pitchFamily="34" charset="0"/>
              </a:rPr>
              <a:t>Karenanya, titik mempunyai sifat:</a:t>
            </a:r>
          </a:p>
          <a:p>
            <a:endParaRPr lang="id-ID" sz="2400" b="1" dirty="0" smtClean="0">
              <a:solidFill>
                <a:srgbClr val="336699"/>
              </a:solidFill>
              <a:latin typeface="Humnst777 BT" pitchFamily="34" charset="0"/>
            </a:endParaRPr>
          </a:p>
          <a:p>
            <a:pPr marL="179388" indent="-179388"/>
            <a:endParaRPr lang="id-ID" sz="2400" b="1" dirty="0" smtClean="0">
              <a:solidFill>
                <a:srgbClr val="336699"/>
              </a:solidFill>
              <a:latin typeface="Humnst777 BT" pitchFamily="34" charset="0"/>
            </a:endParaRPr>
          </a:p>
          <a:p>
            <a:endParaRPr lang="fr-FR" sz="2400" b="1" dirty="0">
              <a:solidFill>
                <a:srgbClr val="336699"/>
              </a:solidFill>
              <a:latin typeface="Humnst777 BT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428729" y="3857628"/>
            <a:ext cx="614366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indent="-179388">
              <a:buFont typeface="Wingdings" pitchFamily="2" charset="2"/>
              <a:buChar char="Ø"/>
            </a:pPr>
            <a:r>
              <a:rPr lang="id-ID" sz="2400" b="1" dirty="0" smtClean="0">
                <a:solidFill>
                  <a:srgbClr val="336699"/>
                </a:solidFill>
                <a:latin typeface="Humnst777 BT" pitchFamily="34" charset="0"/>
              </a:rPr>
              <a:t>Statis</a:t>
            </a:r>
          </a:p>
          <a:p>
            <a:pPr>
              <a:buFont typeface="Wingdings" pitchFamily="2" charset="2"/>
              <a:buChar char="Ø"/>
            </a:pPr>
            <a:endParaRPr lang="id-ID" sz="2400" b="1" dirty="0" smtClean="0">
              <a:solidFill>
                <a:srgbClr val="336699"/>
              </a:solidFill>
              <a:latin typeface="Humnst777 BT" pitchFamily="34" charset="0"/>
            </a:endParaRPr>
          </a:p>
          <a:p>
            <a:pPr marL="179388" indent="-179388">
              <a:buFont typeface="Wingdings" pitchFamily="2" charset="2"/>
              <a:buChar char="Ø"/>
            </a:pPr>
            <a:endParaRPr lang="id-ID" sz="2400" b="1" dirty="0" smtClean="0">
              <a:solidFill>
                <a:srgbClr val="336699"/>
              </a:solidFill>
              <a:latin typeface="Humnst777 BT" pitchFamily="34" charset="0"/>
            </a:endParaRPr>
          </a:p>
          <a:p>
            <a:pPr>
              <a:buFont typeface="Wingdings" pitchFamily="2" charset="2"/>
              <a:buChar char="Ø"/>
            </a:pPr>
            <a:endParaRPr lang="fr-FR" sz="2400" b="1" dirty="0">
              <a:solidFill>
                <a:srgbClr val="336699"/>
              </a:solidFill>
              <a:latin typeface="Humnst777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428728" y="4357694"/>
            <a:ext cx="614366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indent="-179388">
              <a:buFont typeface="Wingdings" pitchFamily="2" charset="2"/>
              <a:buChar char="Ø"/>
            </a:pPr>
            <a:r>
              <a:rPr lang="id-ID" sz="2400" b="1" dirty="0" smtClean="0">
                <a:solidFill>
                  <a:srgbClr val="336699"/>
                </a:solidFill>
                <a:latin typeface="Humnst777 BT" pitchFamily="34" charset="0"/>
              </a:rPr>
              <a:t>Terpusat</a:t>
            </a:r>
          </a:p>
          <a:p>
            <a:pPr>
              <a:buFont typeface="Wingdings" pitchFamily="2" charset="2"/>
              <a:buChar char="Ø"/>
            </a:pPr>
            <a:endParaRPr lang="id-ID" sz="2400" b="1" dirty="0" smtClean="0">
              <a:solidFill>
                <a:srgbClr val="336699"/>
              </a:solidFill>
              <a:latin typeface="Humnst777 BT" pitchFamily="34" charset="0"/>
            </a:endParaRPr>
          </a:p>
          <a:p>
            <a:pPr marL="179388" indent="-179388">
              <a:buFont typeface="Wingdings" pitchFamily="2" charset="2"/>
              <a:buChar char="Ø"/>
            </a:pPr>
            <a:endParaRPr lang="id-ID" sz="2400" b="1" dirty="0" smtClean="0">
              <a:solidFill>
                <a:srgbClr val="336699"/>
              </a:solidFill>
              <a:latin typeface="Humnst777 BT" pitchFamily="34" charset="0"/>
            </a:endParaRPr>
          </a:p>
          <a:p>
            <a:pPr>
              <a:buFont typeface="Wingdings" pitchFamily="2" charset="2"/>
              <a:buChar char="Ø"/>
            </a:pPr>
            <a:endParaRPr lang="fr-FR" sz="2400" b="1" dirty="0">
              <a:solidFill>
                <a:srgbClr val="336699"/>
              </a:solidFill>
              <a:latin typeface="Humnst777 BT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1428728" y="4786322"/>
            <a:ext cx="614366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indent="-179388">
              <a:buFont typeface="Wingdings" pitchFamily="2" charset="2"/>
              <a:buChar char="Ø"/>
            </a:pPr>
            <a:r>
              <a:rPr lang="id-ID" sz="2400" b="1" dirty="0" smtClean="0">
                <a:solidFill>
                  <a:srgbClr val="336699"/>
                </a:solidFill>
                <a:latin typeface="Humnst777 BT" pitchFamily="34" charset="0"/>
              </a:rPr>
              <a:t>Tidak memiliki arah</a:t>
            </a:r>
          </a:p>
          <a:p>
            <a:pPr>
              <a:buFont typeface="Wingdings" pitchFamily="2" charset="2"/>
              <a:buChar char="Ø"/>
            </a:pPr>
            <a:endParaRPr lang="id-ID" sz="2400" b="1" dirty="0" smtClean="0">
              <a:solidFill>
                <a:srgbClr val="336699"/>
              </a:solidFill>
              <a:latin typeface="Humnst777 BT" pitchFamily="34" charset="0"/>
            </a:endParaRPr>
          </a:p>
          <a:p>
            <a:pPr marL="179388" indent="-179388">
              <a:buFont typeface="Wingdings" pitchFamily="2" charset="2"/>
              <a:buChar char="Ø"/>
            </a:pPr>
            <a:endParaRPr lang="id-ID" sz="2400" b="1" dirty="0" smtClean="0">
              <a:solidFill>
                <a:srgbClr val="336699"/>
              </a:solidFill>
              <a:latin typeface="Humnst777 BT" pitchFamily="34" charset="0"/>
            </a:endParaRPr>
          </a:p>
          <a:p>
            <a:pPr>
              <a:buFont typeface="Wingdings" pitchFamily="2" charset="2"/>
              <a:buChar char="Ø"/>
            </a:pPr>
            <a:endParaRPr lang="fr-FR" sz="2400" b="1" dirty="0">
              <a:solidFill>
                <a:srgbClr val="336699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4" grpId="0" animBg="1"/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85786" y="642918"/>
            <a:ext cx="764386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3200" dirty="0" smtClean="0">
                <a:solidFill>
                  <a:srgbClr val="C00000"/>
                </a:solidFill>
                <a:latin typeface="Humnst777 BlkCn BT" pitchFamily="34" charset="0"/>
              </a:rPr>
              <a:t>Titik dapat digunakan untuk menandai:</a:t>
            </a:r>
            <a:endParaRPr lang="fr-FR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4143372" y="3357562"/>
            <a:ext cx="464347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indent="-179388">
              <a:buFont typeface="Wingdings" pitchFamily="2" charset="2"/>
              <a:buChar char="§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Pertemuan garis-garis di ujung bidang/ruang</a:t>
            </a:r>
            <a:endParaRPr lang="id-ID" sz="2400" b="1" dirty="0">
              <a:solidFill>
                <a:srgbClr val="7030A0"/>
              </a:solidFill>
              <a:latin typeface="Calibri" pitchFamily="34" charset="0"/>
              <a:cs typeface="Calibri" pitchFamily="34" charset="0"/>
            </a:endParaRPr>
          </a:p>
          <a:p>
            <a:pPr algn="just"/>
            <a:endParaRPr lang="fr-FR" b="1" dirty="0">
              <a:solidFill>
                <a:srgbClr val="7030A0"/>
              </a:solidFill>
              <a:latin typeface="Verdana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143373" y="1785926"/>
            <a:ext cx="4500594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indent="-179388" algn="just">
              <a:buFont typeface="Wingdings" pitchFamily="2" charset="2"/>
              <a:buChar char="§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Kedua ujung sebuah garis</a:t>
            </a:r>
            <a:endParaRPr lang="id-ID" sz="2400" b="1" dirty="0">
              <a:solidFill>
                <a:srgbClr val="7030A0"/>
              </a:solidFill>
              <a:latin typeface="Calibri" pitchFamily="34" charset="0"/>
              <a:cs typeface="Calibri" pitchFamily="34" charset="0"/>
            </a:endParaRPr>
          </a:p>
          <a:p>
            <a:pPr algn="just"/>
            <a:endParaRPr lang="fr-FR" b="1" dirty="0">
              <a:solidFill>
                <a:srgbClr val="7030A0"/>
              </a:solidFill>
              <a:latin typeface="Verdana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4143373" y="2571744"/>
            <a:ext cx="464347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indent="-179388" algn="just">
              <a:buFont typeface="Wingdings" pitchFamily="2" charset="2"/>
              <a:buChar char="§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Persilangan antara 2 garis</a:t>
            </a:r>
            <a:endParaRPr lang="id-ID" sz="2400" b="1" dirty="0">
              <a:solidFill>
                <a:srgbClr val="7030A0"/>
              </a:solidFill>
              <a:latin typeface="Calibri" pitchFamily="34" charset="0"/>
              <a:cs typeface="Calibri" pitchFamily="34" charset="0"/>
            </a:endParaRPr>
          </a:p>
          <a:p>
            <a:pPr algn="just"/>
            <a:endParaRPr lang="fr-FR" b="1" dirty="0">
              <a:solidFill>
                <a:srgbClr val="7030A0"/>
              </a:solidFill>
              <a:latin typeface="Verdana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173245" y="4572008"/>
            <a:ext cx="4714908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indent="-179388">
              <a:buFont typeface="Wingdings" pitchFamily="2" charset="2"/>
              <a:buChar char="§"/>
            </a:pPr>
            <a:r>
              <a:rPr lang="id-ID" sz="2000" b="1" dirty="0" smtClean="0">
                <a:solidFill>
                  <a:srgbClr val="7030A0"/>
                </a:solidFill>
                <a:latin typeface="Verdana" pitchFamily="34" charset="0"/>
              </a:rPr>
              <a:t>Titik pusat suatu daerah</a:t>
            </a:r>
            <a:endParaRPr lang="fr-FR" b="1" dirty="0">
              <a:solidFill>
                <a:srgbClr val="7030A0"/>
              </a:solidFill>
              <a:latin typeface="Verdana" pitchFamily="34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285852" y="1857364"/>
            <a:ext cx="2071702" cy="500066"/>
            <a:chOff x="1500166" y="2214554"/>
            <a:chExt cx="2071702" cy="500066"/>
          </a:xfrm>
        </p:grpSpPr>
        <p:sp>
          <p:nvSpPr>
            <p:cNvPr id="8" name="Oval 7"/>
            <p:cNvSpPr/>
            <p:nvPr/>
          </p:nvSpPr>
          <p:spPr>
            <a:xfrm>
              <a:off x="1500166" y="2214554"/>
              <a:ext cx="71438" cy="71438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9" name="Oval 8"/>
            <p:cNvSpPr/>
            <p:nvPr/>
          </p:nvSpPr>
          <p:spPr>
            <a:xfrm>
              <a:off x="3500430" y="2643182"/>
              <a:ext cx="71438" cy="71438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11" name="Straight Connector 10"/>
            <p:cNvCxnSpPr>
              <a:stCxn id="8" idx="5"/>
              <a:endCxn id="9" idx="1"/>
            </p:cNvCxnSpPr>
            <p:nvPr/>
          </p:nvCxnSpPr>
          <p:spPr>
            <a:xfrm rot="16200000" flipH="1">
              <a:off x="2346960" y="1489712"/>
              <a:ext cx="378114" cy="1949750"/>
            </a:xfrm>
            <a:prstGeom prst="line">
              <a:avLst/>
            </a:prstGeom>
            <a:ln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>
            <a:off x="1500166" y="2428868"/>
            <a:ext cx="1428760" cy="1428760"/>
            <a:chOff x="6786578" y="2072472"/>
            <a:chExt cx="1428760" cy="1428760"/>
          </a:xfrm>
        </p:grpSpPr>
        <p:cxnSp>
          <p:nvCxnSpPr>
            <p:cNvPr id="13" name="Straight Connector 12"/>
            <p:cNvCxnSpPr/>
            <p:nvPr/>
          </p:nvCxnSpPr>
          <p:spPr>
            <a:xfrm rot="5400000">
              <a:off x="6786578" y="2786058"/>
              <a:ext cx="1428760" cy="1588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6786578" y="2786058"/>
              <a:ext cx="1428760" cy="1588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7471085" y="2754017"/>
              <a:ext cx="71438" cy="71438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195362" y="4186240"/>
            <a:ext cx="2062176" cy="2076465"/>
            <a:chOff x="1195362" y="4186240"/>
            <a:chExt cx="2062176" cy="2076465"/>
          </a:xfrm>
        </p:grpSpPr>
        <p:sp>
          <p:nvSpPr>
            <p:cNvPr id="18" name="Rectangle 17"/>
            <p:cNvSpPr/>
            <p:nvPr/>
          </p:nvSpPr>
          <p:spPr>
            <a:xfrm rot="2700000">
              <a:off x="1510320" y="4510724"/>
              <a:ext cx="1428760" cy="142876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9" name="Oval 18"/>
            <p:cNvSpPr/>
            <p:nvPr/>
          </p:nvSpPr>
          <p:spPr>
            <a:xfrm>
              <a:off x="2190731" y="4186240"/>
              <a:ext cx="71438" cy="71438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0" name="Oval 19"/>
            <p:cNvSpPr/>
            <p:nvPr/>
          </p:nvSpPr>
          <p:spPr>
            <a:xfrm>
              <a:off x="3186100" y="5176853"/>
              <a:ext cx="71438" cy="71438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1" name="Oval 20"/>
            <p:cNvSpPr/>
            <p:nvPr/>
          </p:nvSpPr>
          <p:spPr>
            <a:xfrm>
              <a:off x="1195362" y="5181609"/>
              <a:ext cx="71438" cy="71438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2" name="Oval 21"/>
            <p:cNvSpPr/>
            <p:nvPr/>
          </p:nvSpPr>
          <p:spPr>
            <a:xfrm>
              <a:off x="2185968" y="6191267"/>
              <a:ext cx="71438" cy="71438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sp>
        <p:nvSpPr>
          <p:cNvPr id="23" name="Oval 22"/>
          <p:cNvSpPr/>
          <p:nvPr/>
        </p:nvSpPr>
        <p:spPr>
          <a:xfrm>
            <a:off x="2193908" y="5181612"/>
            <a:ext cx="71438" cy="7143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5" grpId="0"/>
      <p:bldP spid="6" grpId="0"/>
      <p:bldP spid="7" grpId="0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643306" y="571480"/>
            <a:ext cx="132921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4000" b="1" dirty="0" smtClean="0">
                <a:solidFill>
                  <a:srgbClr val="C00000"/>
                </a:solidFill>
                <a:latin typeface="Humnst777 BlkCn BT" pitchFamily="34" charset="0"/>
              </a:rPr>
              <a:t>Garis</a:t>
            </a:r>
            <a:endParaRPr lang="fr-FR" sz="24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166769" y="4848244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arah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142976" y="4276740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panjang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166769" y="5348310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posisi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6858016" y="1357298"/>
            <a:ext cx="142876" cy="1428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10" name="Straight Arrow Connector 9"/>
          <p:cNvCxnSpPr/>
          <p:nvPr/>
        </p:nvCxnSpPr>
        <p:spPr>
          <a:xfrm rot="5400000">
            <a:off x="5274474" y="3071016"/>
            <a:ext cx="3286148" cy="1588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071538" y="2214554"/>
            <a:ext cx="5000660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Garis adalah kumpulan titik-titik yang berdekatan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1071538" y="1428736"/>
            <a:ext cx="5000660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Sebuah titik </a:t>
            </a: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yang diperpanjang akan menjadi garis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857224" y="3286124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id-ID" sz="2400" b="1" dirty="0" smtClean="0">
                <a:solidFill>
                  <a:srgbClr val="002060"/>
                </a:solidFill>
                <a:latin typeface="Humnst777 BT" pitchFamily="34" charset="0"/>
              </a:rPr>
              <a:t>Sebuah garis memiliki:</a:t>
            </a:r>
            <a:endParaRPr lang="fr-FR" sz="2400" b="1" dirty="0">
              <a:solidFill>
                <a:srgbClr val="002060"/>
              </a:solidFill>
              <a:latin typeface="Humnst777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4" grpId="0"/>
      <p:bldP spid="5" grpId="0"/>
      <p:bldP spid="6" grpId="0" animBg="1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571868" y="571480"/>
            <a:ext cx="15840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Bidang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857224" y="4133864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wujud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857224" y="3633798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panjang dan lebar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57224" y="4633930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permukaan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6429388" y="4046542"/>
            <a:ext cx="1571636" cy="785818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928662" y="2214554"/>
            <a:ext cx="5000660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Bidang adalah kumpulan garis-garis yang berdekatan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928662" y="1357298"/>
            <a:ext cx="5000660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sebuah garis yang diperluas akan menjadi sebuah bidang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928662" y="3133732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id-ID" sz="2400" b="1" dirty="0" smtClean="0">
                <a:solidFill>
                  <a:srgbClr val="002060"/>
                </a:solidFill>
                <a:latin typeface="Humnst777 BT" pitchFamily="34" charset="0"/>
              </a:rPr>
              <a:t>Sebuah bidang memiliki:</a:t>
            </a:r>
            <a:endParaRPr lang="fr-FR" sz="2400" b="1" dirty="0">
              <a:solidFill>
                <a:srgbClr val="002060"/>
              </a:solidFill>
              <a:latin typeface="Humnst777 BT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857224" y="5133996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orientasi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857224" y="5634062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posisi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rot="5400000">
            <a:off x="5430050" y="3856834"/>
            <a:ext cx="2000264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6429388" y="2084378"/>
            <a:ext cx="1571636" cy="785818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5400000">
            <a:off x="6976286" y="3083716"/>
            <a:ext cx="2000264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4" grpId="0"/>
      <p:bldP spid="5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428992" y="500042"/>
            <a:ext cx="145424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Ruang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857224" y="3776674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bentuk dan ruang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857224" y="3205170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panjang, lebar dan tinggi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57224" y="4357694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permukaan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928662" y="1428736"/>
            <a:ext cx="514353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sebuah bidang yang dikembangkan akan menjadi sebuah ruang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928662" y="2705104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id-ID" sz="2400" b="1" dirty="0" smtClean="0">
                <a:solidFill>
                  <a:srgbClr val="002060"/>
                </a:solidFill>
                <a:latin typeface="Humnst777 BT" pitchFamily="34" charset="0"/>
              </a:rPr>
              <a:t>Sebuah ruang memiliki:</a:t>
            </a:r>
            <a:endParaRPr lang="fr-FR" sz="2400" b="1" dirty="0">
              <a:solidFill>
                <a:srgbClr val="002060"/>
              </a:solidFill>
              <a:latin typeface="Humnst777 BT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857224" y="4929198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orientasi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857224" y="5429264"/>
            <a:ext cx="6300787" cy="581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Wingdings" pitchFamily="2" charset="2"/>
              <a:buChar char="§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posisi</a:t>
            </a:r>
            <a:endParaRPr lang="fr-FR" sz="2400" b="1" dirty="0">
              <a:solidFill>
                <a:srgbClr val="7030A0"/>
              </a:solidFill>
              <a:latin typeface="Humnst777 BT" pitchFamily="34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500694" y="4533908"/>
            <a:ext cx="1214446" cy="966794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5400000">
            <a:off x="4501356" y="3558382"/>
            <a:ext cx="2000264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5400000">
            <a:off x="5688813" y="4512476"/>
            <a:ext cx="2000264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5500694" y="2571744"/>
            <a:ext cx="1214446" cy="966794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5500694" y="2000240"/>
            <a:ext cx="1643074" cy="5715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5487994" y="3975104"/>
            <a:ext cx="1643074" cy="57150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rot="5400000">
            <a:off x="6131730" y="2978940"/>
            <a:ext cx="2000264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7145357" y="3962404"/>
            <a:ext cx="1214446" cy="966794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>
            <a:off x="7333476" y="3940972"/>
            <a:ext cx="2000264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7145357" y="2000240"/>
            <a:ext cx="1214446" cy="966794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6715140" y="2928934"/>
            <a:ext cx="1643074" cy="57150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6702440" y="4903798"/>
            <a:ext cx="1643074" cy="57150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4" grpId="0"/>
      <p:bldP spid="5" grpId="0"/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643174" y="642918"/>
            <a:ext cx="40206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Menggambar Garis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00100" y="2000240"/>
            <a:ext cx="6300787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posisi tangan rileks, jangan menekan pensil terlalu keras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071538" y="1500174"/>
            <a:ext cx="6300787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id-ID" sz="2400" b="1" dirty="0" smtClean="0">
                <a:solidFill>
                  <a:srgbClr val="002060"/>
                </a:solidFill>
                <a:latin typeface="Humnst777 BT" pitchFamily="34" charset="0"/>
              </a:rPr>
              <a:t> Cara memegang pensil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000100" y="2786058"/>
            <a:ext cx="6300787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Genggam pensil dengan jarak 3-4 cm dari ujung pensil. Jangan menggenggam pensil terlalu dekat dengan ujungnya.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714612" y="500042"/>
            <a:ext cx="35990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C00000"/>
                </a:solidFill>
                <a:latin typeface="Humnst777 BlkCn BT" pitchFamily="34" charset="0"/>
              </a:rPr>
              <a:t>Menggambar Garis</a:t>
            </a:r>
            <a:endParaRPr lang="fr-FR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00100" y="1785926"/>
            <a:ext cx="7286676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Tentukan titik mulai, titik akhir atau arah garis yang akan dibuat.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000100" y="1285860"/>
            <a:ext cx="6300787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</a:pPr>
            <a:r>
              <a:rPr lang="id-ID" sz="2800" b="1" dirty="0" smtClean="0">
                <a:solidFill>
                  <a:srgbClr val="002060"/>
                </a:solidFill>
                <a:latin typeface="Humnst777 BT" pitchFamily="34" charset="0"/>
              </a:rPr>
              <a:t> Cara menarik garis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000100" y="3786190"/>
            <a:ext cx="6300787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Lihat dimana garis akan berakhir.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000100" y="2571744"/>
            <a:ext cx="7286676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Kontrol tarikan garis dengan lengan dan pergelangan tangan, tidak hanya  dengan jari tangan.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000100" y="4214818"/>
            <a:ext cx="7072362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400" b="1" dirty="0" smtClean="0">
                <a:solidFill>
                  <a:srgbClr val="0070C0"/>
                </a:solidFill>
                <a:latin typeface="Humnst777 BT" pitchFamily="34" charset="0"/>
              </a:rPr>
              <a:t>Menggambar garis selain merupakan pengalaman VISUAL, juga merupakan pengalaman TAKTIL yang membuat kita merasakan TEKSTUR permukaan gambar dan merupakan kegiatan kinestetik yang melibatkan tangan, mata dan hasil gambar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000364" y="500042"/>
            <a:ext cx="341151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Jenis-jenis Garis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842981" y="2571744"/>
            <a:ext cx="6300787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Garis Kontinu 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928662" y="1285860"/>
            <a:ext cx="7000924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Garis merupakan representasi dari fungsi atau tujuan</a:t>
            </a: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Jenis garis antara lain :</a:t>
            </a:r>
            <a:endParaRPr lang="id-ID" sz="2400" b="1" dirty="0" smtClean="0">
              <a:solidFill>
                <a:srgbClr val="7030A0"/>
              </a:solidFill>
              <a:latin typeface="Humnst777 BT" pitchFamily="34" charset="0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857224" y="3071810"/>
            <a:ext cx="6300787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Garis Putus-putus (</a:t>
            </a:r>
            <a:r>
              <a:rPr lang="id-ID" sz="2400" b="1" i="1" dirty="0" smtClean="0">
                <a:solidFill>
                  <a:srgbClr val="7030A0"/>
                </a:solidFill>
                <a:latin typeface="Humnst777 BT" pitchFamily="34" charset="0"/>
              </a:rPr>
              <a:t>dashed</a:t>
            </a: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)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871467" y="3571876"/>
            <a:ext cx="6300787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Garis Tengah (</a:t>
            </a:r>
            <a:r>
              <a:rPr lang="id-ID" sz="2400" b="1" i="1" dirty="0" smtClean="0">
                <a:solidFill>
                  <a:srgbClr val="7030A0"/>
                </a:solidFill>
                <a:latin typeface="Humnst777 BT" pitchFamily="34" charset="0"/>
              </a:rPr>
              <a:t>centerline</a:t>
            </a: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)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857224" y="4143380"/>
            <a:ext cx="6300787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Garis Grid</a:t>
            </a: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857224" y="4643446"/>
            <a:ext cx="6300787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Garis Potong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842981" y="5143512"/>
            <a:ext cx="6300787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 Garis Utilitas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143240" y="428604"/>
            <a:ext cx="28968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Garis Kontinu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928662" y="1643050"/>
            <a:ext cx="6800853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Memberi batas pada suatu objek</a:t>
            </a:r>
          </a:p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Ketebalannya tergantung pada tujuannya dalam merepresentasikan objek gambar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1142976" y="3429000"/>
            <a:ext cx="678661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142976" y="3856040"/>
            <a:ext cx="678661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142976" y="4283080"/>
            <a:ext cx="6786610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142976" y="4710120"/>
            <a:ext cx="678661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714612" y="500042"/>
            <a:ext cx="37240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Garis Putus-putus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00100" y="1571612"/>
            <a:ext cx="6800853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Menggambarkan objek yang terletak di belakang objek lain/tersembunyi.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1142976" y="3786190"/>
            <a:ext cx="6786610" cy="1588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142976" y="4213230"/>
            <a:ext cx="6786610" cy="1588"/>
          </a:xfrm>
          <a:prstGeom prst="line">
            <a:avLst/>
          </a:prstGeom>
          <a:ln w="381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142976" y="3357562"/>
            <a:ext cx="6786610" cy="1588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071670" y="500042"/>
            <a:ext cx="518289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Garis Tengah (</a:t>
            </a:r>
            <a:r>
              <a:rPr lang="id-ID" sz="3600" i="1" dirty="0" smtClean="0">
                <a:solidFill>
                  <a:srgbClr val="C00000"/>
                </a:solidFill>
                <a:latin typeface="Humnst777 BlkCn BT" pitchFamily="34" charset="0"/>
              </a:rPr>
              <a:t>centerline</a:t>
            </a:r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)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928662" y="1714488"/>
            <a:ext cx="6800853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Ditandai dengan segmen garis panjang diikuti garis pendek, atau titik dan dilanjutkan dengan segmen garis panjang.</a:t>
            </a:r>
          </a:p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Melambangkan sumbu objek simetris atau komposisi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1142976" y="4713296"/>
            <a:ext cx="6786610" cy="1588"/>
          </a:xfrm>
          <a:prstGeom prst="line">
            <a:avLst/>
          </a:prstGeom>
          <a:ln w="381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142976" y="4284668"/>
            <a:ext cx="6786610" cy="1588"/>
          </a:xfrm>
          <a:prstGeom prst="line">
            <a:avLst/>
          </a:prstGeom>
          <a:ln w="1905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571868" y="500042"/>
            <a:ext cx="218521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Garis Grid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928662" y="1500174"/>
            <a:ext cx="6800853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Merupakan garis tipis kotak-kotak atau radial dengan dimensi tertentu.</a:t>
            </a:r>
          </a:p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Berfungsi untuk memberi panduan dalam membuat garis-garis lain seperti dalam gambar denah.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1142976" y="3714752"/>
            <a:ext cx="6786610" cy="2000264"/>
            <a:chOff x="1142976" y="3714752"/>
            <a:chExt cx="6786610" cy="2000264"/>
          </a:xfrm>
        </p:grpSpPr>
        <p:cxnSp>
          <p:nvCxnSpPr>
            <p:cNvPr id="7" name="Straight Connector 6"/>
            <p:cNvCxnSpPr/>
            <p:nvPr/>
          </p:nvCxnSpPr>
          <p:spPr>
            <a:xfrm>
              <a:off x="1142976" y="4713296"/>
              <a:ext cx="6786610" cy="1588"/>
            </a:xfrm>
            <a:prstGeom prst="line">
              <a:avLst/>
            </a:prstGeom>
            <a:ln w="31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1142976" y="3929066"/>
              <a:ext cx="6786610" cy="1588"/>
            </a:xfrm>
            <a:prstGeom prst="line">
              <a:avLst/>
            </a:prstGeom>
            <a:ln w="31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1142976" y="5499114"/>
              <a:ext cx="6786610" cy="1588"/>
            </a:xfrm>
            <a:prstGeom prst="line">
              <a:avLst/>
            </a:prstGeom>
            <a:ln w="31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357158" y="4714090"/>
              <a:ext cx="200026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5400000">
              <a:off x="1215208" y="4714090"/>
              <a:ext cx="200026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>
              <a:off x="2073258" y="4714090"/>
              <a:ext cx="200026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5400000">
              <a:off x="2931308" y="4714090"/>
              <a:ext cx="200026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3789358" y="4714090"/>
              <a:ext cx="200026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5400000">
              <a:off x="4647408" y="4714090"/>
              <a:ext cx="200026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>
              <a:off x="5505458" y="4714090"/>
              <a:ext cx="200026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5400000">
              <a:off x="6363508" y="4714090"/>
              <a:ext cx="200026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14546" y="571480"/>
            <a:ext cx="516404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Garis Potong (</a:t>
            </a:r>
            <a:r>
              <a:rPr lang="id-ID" sz="3600" i="1" dirty="0" smtClean="0">
                <a:solidFill>
                  <a:srgbClr val="C00000"/>
                </a:solidFill>
                <a:latin typeface="Humnst777 BlkCn BT" pitchFamily="34" charset="0"/>
              </a:rPr>
              <a:t>break line</a:t>
            </a:r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)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928662" y="1714488"/>
            <a:ext cx="6800853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Ditandai dengan segmen panjang dilanjutkan dengan segmen zigzag dan dilanjutkan dengan segmen panjang.</a:t>
            </a:r>
          </a:p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Digunakan untuk menandai bagian gambar yang dipotong.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142976" y="4143380"/>
            <a:ext cx="6638972" cy="714380"/>
            <a:chOff x="1142976" y="3571876"/>
            <a:chExt cx="6638972" cy="71438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42976" y="3929066"/>
              <a:ext cx="2928958" cy="1588"/>
            </a:xfrm>
            <a:prstGeom prst="line">
              <a:avLst/>
            </a:prstGeom>
            <a:ln w="31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16200000" flipH="1">
              <a:off x="4000496" y="4000504"/>
              <a:ext cx="357190" cy="21431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16200000" flipH="1">
              <a:off x="4579938" y="3648076"/>
              <a:ext cx="357190" cy="21431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 flipH="1" flipV="1">
              <a:off x="4107653" y="3750471"/>
              <a:ext cx="714380" cy="3571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852990" y="3929066"/>
              <a:ext cx="2928958" cy="1588"/>
            </a:xfrm>
            <a:prstGeom prst="line">
              <a:avLst/>
            </a:prstGeom>
            <a:ln w="31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143240" y="500042"/>
            <a:ext cx="28937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Garis Utilitas 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928662" y="1428736"/>
            <a:ext cx="6800853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Ditandai dengan segmen panjang diikuti dengan alfabet utilitas tertentu dan dilanjutkan dengan segmen panjang.</a:t>
            </a:r>
          </a:p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Digunakan untuk menandai jaringan utilitas pada suatu gambar.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1000100" y="3955024"/>
            <a:ext cx="7345414" cy="1083712"/>
            <a:chOff x="1000100" y="3955024"/>
            <a:chExt cx="7345414" cy="1083712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025500" y="4143380"/>
              <a:ext cx="1571636" cy="1588"/>
            </a:xfrm>
            <a:prstGeom prst="line">
              <a:avLst/>
            </a:prstGeom>
            <a:ln w="31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 Box 2"/>
            <p:cNvSpPr txBox="1">
              <a:spLocks noChangeArrowheads="1"/>
            </p:cNvSpPr>
            <p:nvPr/>
          </p:nvSpPr>
          <p:spPr bwMode="auto">
            <a:xfrm>
              <a:off x="2590124" y="3955024"/>
              <a:ext cx="36420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id-ID" b="1" dirty="0" smtClean="0"/>
                <a:t>G</a:t>
              </a:r>
              <a:endParaRPr lang="fr-FR" b="1" dirty="0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941626" y="4143380"/>
              <a:ext cx="1571636" cy="1588"/>
            </a:xfrm>
            <a:prstGeom prst="line">
              <a:avLst/>
            </a:prstGeom>
            <a:ln w="31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 Box 2"/>
            <p:cNvSpPr txBox="1">
              <a:spLocks noChangeArrowheads="1"/>
            </p:cNvSpPr>
            <p:nvPr/>
          </p:nvSpPr>
          <p:spPr bwMode="auto">
            <a:xfrm>
              <a:off x="4506250" y="3955024"/>
              <a:ext cx="36420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id-ID" b="1" dirty="0" smtClean="0"/>
                <a:t>G</a:t>
              </a:r>
              <a:endParaRPr lang="fr-FR" b="1" dirty="0"/>
            </a:p>
          </p:txBody>
        </p:sp>
        <p:cxnSp>
          <p:nvCxnSpPr>
            <p:cNvPr id="13" name="Straight Connector 12"/>
            <p:cNvCxnSpPr/>
            <p:nvPr/>
          </p:nvCxnSpPr>
          <p:spPr>
            <a:xfrm>
              <a:off x="4857752" y="4143380"/>
              <a:ext cx="1571636" cy="1588"/>
            </a:xfrm>
            <a:prstGeom prst="line">
              <a:avLst/>
            </a:prstGeom>
            <a:ln w="31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 Box 2"/>
            <p:cNvSpPr txBox="1">
              <a:spLocks noChangeArrowheads="1"/>
            </p:cNvSpPr>
            <p:nvPr/>
          </p:nvSpPr>
          <p:spPr bwMode="auto">
            <a:xfrm>
              <a:off x="6422376" y="3955024"/>
              <a:ext cx="36420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id-ID" b="1" dirty="0" smtClean="0"/>
                <a:t>G</a:t>
              </a:r>
              <a:endParaRPr lang="fr-FR" b="1" dirty="0"/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6773878" y="4143380"/>
              <a:ext cx="1571636" cy="1588"/>
            </a:xfrm>
            <a:prstGeom prst="line">
              <a:avLst/>
            </a:prstGeom>
            <a:ln w="31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1000100" y="4857760"/>
              <a:ext cx="1571636" cy="1588"/>
            </a:xfrm>
            <a:prstGeom prst="line">
              <a:avLst/>
            </a:prstGeom>
            <a:ln w="31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 Box 2"/>
            <p:cNvSpPr txBox="1">
              <a:spLocks noChangeArrowheads="1"/>
            </p:cNvSpPr>
            <p:nvPr/>
          </p:nvSpPr>
          <p:spPr bwMode="auto">
            <a:xfrm>
              <a:off x="2564724" y="4669404"/>
              <a:ext cx="40267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id-ID" b="1" dirty="0" smtClean="0"/>
                <a:t>W</a:t>
              </a:r>
              <a:endParaRPr lang="fr-FR" b="1" dirty="0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2916226" y="4857760"/>
              <a:ext cx="1571636" cy="1588"/>
            </a:xfrm>
            <a:prstGeom prst="line">
              <a:avLst/>
            </a:prstGeom>
            <a:ln w="31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 Box 2"/>
            <p:cNvSpPr txBox="1">
              <a:spLocks noChangeArrowheads="1"/>
            </p:cNvSpPr>
            <p:nvPr/>
          </p:nvSpPr>
          <p:spPr bwMode="auto">
            <a:xfrm>
              <a:off x="4480850" y="4669404"/>
              <a:ext cx="40267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id-ID" b="1" dirty="0" smtClean="0"/>
                <a:t>W</a:t>
              </a:r>
              <a:endParaRPr lang="fr-FR" b="1" dirty="0"/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4832352" y="4857760"/>
              <a:ext cx="1571636" cy="1588"/>
            </a:xfrm>
            <a:prstGeom prst="line">
              <a:avLst/>
            </a:prstGeom>
            <a:ln w="31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 Box 2"/>
            <p:cNvSpPr txBox="1">
              <a:spLocks noChangeArrowheads="1"/>
            </p:cNvSpPr>
            <p:nvPr/>
          </p:nvSpPr>
          <p:spPr bwMode="auto">
            <a:xfrm>
              <a:off x="6396976" y="4669404"/>
              <a:ext cx="40267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id-ID" b="1" dirty="0" smtClean="0"/>
                <a:t>W</a:t>
              </a:r>
              <a:endParaRPr lang="fr-FR" b="1" dirty="0"/>
            </a:p>
          </p:txBody>
        </p:sp>
        <p:cxnSp>
          <p:nvCxnSpPr>
            <p:cNvPr id="26" name="Straight Connector 25"/>
            <p:cNvCxnSpPr/>
            <p:nvPr/>
          </p:nvCxnSpPr>
          <p:spPr>
            <a:xfrm>
              <a:off x="6748478" y="4857760"/>
              <a:ext cx="1571636" cy="1588"/>
            </a:xfrm>
            <a:prstGeom prst="line">
              <a:avLst/>
            </a:prstGeom>
            <a:ln w="3175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uiExpand="1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928926" y="571480"/>
            <a:ext cx="335527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Ketebalan Garis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928662" y="1285860"/>
            <a:ext cx="7000924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Semua garis harus mempunyai ketebalan yang sama, untuk kemudahan membaca &amp; reproduksi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871467" y="2571744"/>
            <a:ext cx="6300787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9900CC"/>
                </a:solidFill>
                <a:latin typeface="Verdana" pitchFamily="34" charset="0"/>
              </a:rPr>
              <a:t> Garis Tebal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857224" y="3286124"/>
            <a:ext cx="6300787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9900CC"/>
                </a:solidFill>
                <a:latin typeface="Verdana" pitchFamily="34" charset="0"/>
              </a:rPr>
              <a:t> Garis Medium/normal</a:t>
            </a: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857224" y="4000504"/>
            <a:ext cx="6300787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9900CC"/>
                </a:solidFill>
                <a:latin typeface="Verdana" pitchFamily="34" charset="0"/>
              </a:rPr>
              <a:t> Garis Tipis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842981" y="4786322"/>
            <a:ext cx="6300787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9900CC"/>
                </a:solidFill>
                <a:latin typeface="Verdana" pitchFamily="34" charset="0"/>
              </a:rPr>
              <a:t> Garis Sangat Tipis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" grpId="0"/>
      <p:bldP spid="10" grpId="0"/>
      <p:bldP spid="11" grpId="0"/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428992" y="500042"/>
            <a:ext cx="23968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Garis Tebal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928662" y="1285860"/>
            <a:ext cx="7000924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Untuk memberi batas dindng pada gambar denah dan garis bidang terpotong pada gambar potongan, serta garis-garis pinggir pada gambar 3 dimensi.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1071538" y="3714752"/>
            <a:ext cx="678661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500042"/>
            <a:ext cx="45288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Garis Medium/normal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928662" y="1571612"/>
            <a:ext cx="7000924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Melambangkan pinggiran dari suatu objek atau perpotongan beberapa objek.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1071538" y="3143248"/>
            <a:ext cx="678661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1071538" y="3643314"/>
            <a:ext cx="678661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14678" y="642918"/>
            <a:ext cx="227498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Garis Tipis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928662" y="1571612"/>
            <a:ext cx="7000924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Melambangkan perubahan tipe material, perubahan warna atau tekstur.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1071538" y="3143248"/>
            <a:ext cx="6786610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1071538" y="3643314"/>
            <a:ext cx="6786610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857488" y="571480"/>
            <a:ext cx="379302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Garis Sangat Tipis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928662" y="1571612"/>
            <a:ext cx="7000924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Digunakan sebagai garis bantu, grid atau pola tekstur tertentu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1071538" y="3143248"/>
            <a:ext cx="6786610" cy="1588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1071538" y="3643314"/>
            <a:ext cx="6786610" cy="1588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286116" y="642918"/>
            <a:ext cx="29530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Kualitas Garis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928662" y="1571612"/>
            <a:ext cx="7000924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BT" pitchFamily="34" charset="0"/>
              </a:rPr>
              <a:t>Ketegasan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928662" y="2071678"/>
            <a:ext cx="7000924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BT" pitchFamily="34" charset="0"/>
              </a:rPr>
              <a:t>Kebersihan 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928662" y="2571744"/>
            <a:ext cx="7000924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Humnst777 BT" pitchFamily="34" charset="0"/>
              </a:rPr>
              <a:t>Konsistensi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071802" y="500042"/>
            <a:ext cx="29530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Kualitas Garis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928662" y="1428736"/>
            <a:ext cx="7000924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Ketebalan, kepadatan atau konsistensi garis harus sama sepanjang objek garis.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928662" y="2285992"/>
            <a:ext cx="7000924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Semua garis harus bertemu secara pas di satu titik.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928662" y="3071810"/>
            <a:ext cx="7000924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Garis putus-putus arus mempunyai konsistensi panjang segmen pendeknya dan memiliki jarak antar segmen yang pendek agar masih tetap terlihat sebagai sebuah garis.</a:t>
            </a: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928662" y="4714884"/>
            <a:ext cx="700092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Jika suatu garis putus-putus membentuk sudut, maka segmen-segmen garisnyalah yang membentuk sudut.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9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43108" y="500042"/>
            <a:ext cx="495199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Berlatih Membuat Garis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928662" y="1428736"/>
            <a:ext cx="7000924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Gambarlah garis melalui bagian atas mistar, bukan di bawahnya.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928662" y="2285992"/>
            <a:ext cx="7000924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Genggam pensil dengan sudut 45-60°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928662" y="2786058"/>
            <a:ext cx="7000924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Tarik garis dengan kecepatan yang normal, tidka terlalu cepat atau terlalu lambat dengan tingkat tekanan yang merata.</a:t>
            </a: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928662" y="4071942"/>
            <a:ext cx="700092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Sebuah garis harus memiliki ujung-ujung yang baik: memiliki ketebalan yang sama antara awal dan akhir.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928662" y="5429264"/>
            <a:ext cx="7000924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7800" indent="-177800">
              <a:spcAft>
                <a:spcPts val="600"/>
              </a:spcAft>
              <a:buFont typeface="Arial" pitchFamily="34" charset="0"/>
              <a:buChar char="•"/>
            </a:pPr>
            <a:r>
              <a:rPr lang="id-ID" sz="2400" b="1" dirty="0" smtClean="0">
                <a:solidFill>
                  <a:srgbClr val="7030A0"/>
                </a:solidFill>
                <a:latin typeface="Humnst777 BT" pitchFamily="34" charset="0"/>
              </a:rPr>
              <a:t>Buatlah garis dalam satu tarikan.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9" grpId="0"/>
      <p:bldP spid="10" grpId="0"/>
      <p:bldP spid="11" grpId="0"/>
      <p:bldP spid="12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0298" y="3214686"/>
            <a:ext cx="34644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Trajan Pro" pitchFamily="18" charset="0"/>
              </a:rPr>
              <a:t>Terimakasih...</a:t>
            </a:r>
            <a:endParaRPr lang="fr-FR" dirty="0">
              <a:solidFill>
                <a:srgbClr val="336699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1142984"/>
            <a:ext cx="4618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B050"/>
                </a:solidFill>
                <a:latin typeface="Trajan Pro" pitchFamily="18" charset="0"/>
              </a:rPr>
              <a:t>Quote of The Day :</a:t>
            </a:r>
            <a:endParaRPr lang="fr-FR" dirty="0">
              <a:solidFill>
                <a:srgbClr val="00B050"/>
              </a:solidFill>
              <a:latin typeface="Trajan Pro" pitchFamily="18" charset="0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0034" y="2571744"/>
            <a:ext cx="40312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7030A0"/>
                </a:solidFill>
                <a:latin typeface="Trajan Pro" pitchFamily="18" charset="0"/>
              </a:rPr>
              <a:t>Sukses itu adalah: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00034" y="3214686"/>
            <a:ext cx="33037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FF0066"/>
                </a:solidFill>
                <a:latin typeface="Trajan Pro" pitchFamily="18" charset="0"/>
              </a:rPr>
              <a:t>99% kerja keras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00034" y="3857628"/>
            <a:ext cx="195008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b="1" dirty="0" smtClean="0">
                <a:solidFill>
                  <a:srgbClr val="FF0000"/>
                </a:solidFill>
                <a:latin typeface="Trajan Pro" pitchFamily="18" charset="0"/>
              </a:rPr>
              <a:t>1% bakat</a:t>
            </a:r>
            <a:endParaRPr lang="fr-FR" sz="1600" dirty="0">
              <a:solidFill>
                <a:srgbClr val="FF0000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841</TotalTime>
  <Words>670</Words>
  <Application>Microsoft PowerPoint</Application>
  <PresentationFormat>On-screen Show (4:3)</PresentationFormat>
  <Paragraphs>125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Modèle par défaut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Syphon</dc:title>
  <dc:creator>www.powerpointstyles.com</dc:creator>
  <cp:lastModifiedBy>User</cp:lastModifiedBy>
  <cp:revision>60</cp:revision>
  <dcterms:created xsi:type="dcterms:W3CDTF">2009-03-23T15:23:24Z</dcterms:created>
  <dcterms:modified xsi:type="dcterms:W3CDTF">2016-09-27T23:17:00Z</dcterms:modified>
</cp:coreProperties>
</file>