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legacyDocTextInfo.bin" ContentType="application/vnd.ms-office.legacyDocTextInfo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3" r:id="rId3"/>
  </p:sldMasterIdLst>
  <p:sldIdLst>
    <p:sldId id="256" r:id="rId4"/>
    <p:sldId id="259" r:id="rId5"/>
    <p:sldId id="261" r:id="rId6"/>
    <p:sldId id="262" r:id="rId7"/>
    <p:sldId id="265" r:id="rId8"/>
    <p:sldId id="266" r:id="rId9"/>
    <p:sldId id="267" r:id="rId10"/>
    <p:sldId id="268" r:id="rId11"/>
    <p:sldId id="291" r:id="rId12"/>
    <p:sldId id="315" r:id="rId13"/>
    <p:sldId id="317" r:id="rId14"/>
    <p:sldId id="318" r:id="rId15"/>
    <p:sldId id="319" r:id="rId16"/>
    <p:sldId id="320" r:id="rId17"/>
    <p:sldId id="321" r:id="rId18"/>
    <p:sldId id="304" r:id="rId19"/>
    <p:sldId id="305" r:id="rId20"/>
    <p:sldId id="293" r:id="rId21"/>
    <p:sldId id="294" r:id="rId22"/>
    <p:sldId id="295" r:id="rId23"/>
    <p:sldId id="296" r:id="rId24"/>
    <p:sldId id="297" r:id="rId25"/>
    <p:sldId id="298" r:id="rId26"/>
    <p:sldId id="307" r:id="rId27"/>
    <p:sldId id="299" r:id="rId28"/>
    <p:sldId id="309" r:id="rId29"/>
    <p:sldId id="311" r:id="rId30"/>
    <p:sldId id="313" r:id="rId31"/>
    <p:sldId id="302" r:id="rId32"/>
    <p:sldId id="323" r:id="rId33"/>
    <p:sldId id="324" r:id="rId34"/>
    <p:sldId id="325" r:id="rId35"/>
    <p:sldId id="314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microsoft.com/office/2006/relationships/legacyDocTextInfo" Target="legacyDocTextInfo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ACF068-8DF6-4AC0-A3BA-0F6F57FB4F25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C8F7015-2A6E-4317-B7A9-E538DEB3820F}">
      <dgm:prSet phldrT="[Text]"/>
      <dgm:spPr/>
      <dgm:t>
        <a:bodyPr/>
        <a:lstStyle/>
        <a:p>
          <a:r>
            <a:rPr lang="en-US" dirty="0" smtClean="0"/>
            <a:t>1</a:t>
          </a:r>
          <a:endParaRPr lang="en-US" dirty="0"/>
        </a:p>
      </dgm:t>
    </dgm:pt>
    <dgm:pt modelId="{EB401E5F-3167-47F9-AA01-2FCB40C54A80}" type="parTrans" cxnId="{C424A0B0-2A23-4AE4-811E-59208157484C}">
      <dgm:prSet/>
      <dgm:spPr/>
      <dgm:t>
        <a:bodyPr/>
        <a:lstStyle/>
        <a:p>
          <a:endParaRPr lang="en-US"/>
        </a:p>
      </dgm:t>
    </dgm:pt>
    <dgm:pt modelId="{CAFA5A5C-000A-4486-A313-CC657905947B}" type="sibTrans" cxnId="{C424A0B0-2A23-4AE4-811E-59208157484C}">
      <dgm:prSet/>
      <dgm:spPr/>
      <dgm:t>
        <a:bodyPr/>
        <a:lstStyle/>
        <a:p>
          <a:endParaRPr lang="en-US"/>
        </a:p>
      </dgm:t>
    </dgm:pt>
    <dgm:pt modelId="{967E973D-94C4-4390-A0D8-D48316F2C341}">
      <dgm:prSet phldrT="[Text]"/>
      <dgm:spPr/>
      <dgm:t>
        <a:bodyPr/>
        <a:lstStyle/>
        <a:p>
          <a:r>
            <a:rPr lang="en-US" dirty="0" smtClean="0"/>
            <a:t>PERBEDAAN AKSIOMA DASAR TENTANG SIFAT REALITAS</a:t>
          </a:r>
          <a:endParaRPr lang="en-US" dirty="0"/>
        </a:p>
      </dgm:t>
    </dgm:pt>
    <dgm:pt modelId="{3193799D-F9CA-468C-A292-14562013268C}" type="parTrans" cxnId="{522E13A8-B25F-4D97-A851-37D2B0D031FB}">
      <dgm:prSet/>
      <dgm:spPr/>
      <dgm:t>
        <a:bodyPr/>
        <a:lstStyle/>
        <a:p>
          <a:endParaRPr lang="en-US"/>
        </a:p>
      </dgm:t>
    </dgm:pt>
    <dgm:pt modelId="{20351DBC-DE77-4A81-9176-8E3573951033}" type="sibTrans" cxnId="{522E13A8-B25F-4D97-A851-37D2B0D031FB}">
      <dgm:prSet/>
      <dgm:spPr/>
      <dgm:t>
        <a:bodyPr/>
        <a:lstStyle/>
        <a:p>
          <a:endParaRPr lang="en-US"/>
        </a:p>
      </dgm:t>
    </dgm:pt>
    <dgm:pt modelId="{5E812CE8-D9BA-41D4-B58D-41F54152017F}">
      <dgm:prSet phldrT="[Text]"/>
      <dgm:spPr/>
      <dgm:t>
        <a:bodyPr/>
        <a:lstStyle/>
        <a:p>
          <a:r>
            <a:rPr lang="en-US" dirty="0" smtClean="0"/>
            <a:t>2.</a:t>
          </a:r>
          <a:endParaRPr lang="en-US" dirty="0"/>
        </a:p>
      </dgm:t>
    </dgm:pt>
    <dgm:pt modelId="{5F2B17F3-3373-4EA0-9008-674791AFA222}" type="parTrans" cxnId="{67E59865-0C73-4CFA-BE0C-52A868B69A47}">
      <dgm:prSet/>
      <dgm:spPr/>
      <dgm:t>
        <a:bodyPr/>
        <a:lstStyle/>
        <a:p>
          <a:endParaRPr lang="en-US"/>
        </a:p>
      </dgm:t>
    </dgm:pt>
    <dgm:pt modelId="{A6267EE5-1B4F-4564-B049-6C1426AFE0E2}" type="sibTrans" cxnId="{67E59865-0C73-4CFA-BE0C-52A868B69A47}">
      <dgm:prSet/>
      <dgm:spPr/>
      <dgm:t>
        <a:bodyPr/>
        <a:lstStyle/>
        <a:p>
          <a:endParaRPr lang="en-US"/>
        </a:p>
      </dgm:t>
    </dgm:pt>
    <dgm:pt modelId="{FD15B476-B995-4EC1-9616-62E819AA7CF7}">
      <dgm:prSet phldrT="[Text]"/>
      <dgm:spPr/>
      <dgm:t>
        <a:bodyPr/>
        <a:lstStyle/>
        <a:p>
          <a:r>
            <a:rPr lang="en-US" dirty="0" smtClean="0"/>
            <a:t>PERBEDAAN DALAM PROSES PENELITIAN</a:t>
          </a:r>
          <a:endParaRPr lang="en-US" dirty="0"/>
        </a:p>
      </dgm:t>
    </dgm:pt>
    <dgm:pt modelId="{5C091BE8-8538-4B77-B91F-423F4818AC51}" type="parTrans" cxnId="{4B10B0BB-B671-475B-AAE7-F3575FC67FBE}">
      <dgm:prSet/>
      <dgm:spPr/>
      <dgm:t>
        <a:bodyPr/>
        <a:lstStyle/>
        <a:p>
          <a:endParaRPr lang="en-US"/>
        </a:p>
      </dgm:t>
    </dgm:pt>
    <dgm:pt modelId="{86720DA2-7853-402D-979B-E4A1B980F81B}" type="sibTrans" cxnId="{4B10B0BB-B671-475B-AAE7-F3575FC67FBE}">
      <dgm:prSet/>
      <dgm:spPr/>
      <dgm:t>
        <a:bodyPr/>
        <a:lstStyle/>
        <a:p>
          <a:endParaRPr lang="en-US"/>
        </a:p>
      </dgm:t>
    </dgm:pt>
    <dgm:pt modelId="{D2443050-883C-40AF-93AE-C889824F96D7}">
      <dgm:prSet phldrT="[Text]"/>
      <dgm:spPr/>
      <dgm:t>
        <a:bodyPr/>
        <a:lstStyle/>
        <a:p>
          <a:r>
            <a:rPr lang="en-US" dirty="0" smtClean="0"/>
            <a:t>3</a:t>
          </a:r>
          <a:endParaRPr lang="en-US" dirty="0"/>
        </a:p>
      </dgm:t>
    </dgm:pt>
    <dgm:pt modelId="{52B40256-369C-4AF6-8BDC-10681F6123FD}" type="parTrans" cxnId="{10D1ED83-BA78-4659-BB96-BD857A5000AA}">
      <dgm:prSet/>
      <dgm:spPr/>
      <dgm:t>
        <a:bodyPr/>
        <a:lstStyle/>
        <a:p>
          <a:endParaRPr lang="en-US"/>
        </a:p>
      </dgm:t>
    </dgm:pt>
    <dgm:pt modelId="{78AA52F1-FFAB-4B62-B083-EF0AF30FDD38}" type="sibTrans" cxnId="{10D1ED83-BA78-4659-BB96-BD857A5000AA}">
      <dgm:prSet/>
      <dgm:spPr/>
      <dgm:t>
        <a:bodyPr/>
        <a:lstStyle/>
        <a:p>
          <a:endParaRPr lang="en-US"/>
        </a:p>
      </dgm:t>
    </dgm:pt>
    <dgm:pt modelId="{B4F1D854-7211-425D-9D09-24F8C033CBF2}">
      <dgm:prSet phldrT="[Text]"/>
      <dgm:spPr/>
      <dgm:t>
        <a:bodyPr/>
        <a:lstStyle/>
        <a:p>
          <a:r>
            <a:rPr lang="en-US" dirty="0" smtClean="0"/>
            <a:t>PERBEDAAN DALAM KARAKTERISTIK PENELITIAN</a:t>
          </a:r>
          <a:endParaRPr lang="en-US" dirty="0"/>
        </a:p>
      </dgm:t>
    </dgm:pt>
    <dgm:pt modelId="{184482EE-92AE-442B-AC70-CCB0207A98E0}" type="parTrans" cxnId="{AA01C87F-4DB8-4F18-BCFD-2D8FFAFFEEEB}">
      <dgm:prSet/>
      <dgm:spPr/>
      <dgm:t>
        <a:bodyPr/>
        <a:lstStyle/>
        <a:p>
          <a:endParaRPr lang="en-US"/>
        </a:p>
      </dgm:t>
    </dgm:pt>
    <dgm:pt modelId="{A15E5D00-7677-4A8B-9ED6-9E989C2B3D05}" type="sibTrans" cxnId="{AA01C87F-4DB8-4F18-BCFD-2D8FFAFFEEEB}">
      <dgm:prSet/>
      <dgm:spPr/>
      <dgm:t>
        <a:bodyPr/>
        <a:lstStyle/>
        <a:p>
          <a:endParaRPr lang="en-US"/>
        </a:p>
      </dgm:t>
    </dgm:pt>
    <dgm:pt modelId="{F6FB4C76-62A8-4583-BDE5-7071436E36B5}" type="pres">
      <dgm:prSet presAssocID="{35ACF068-8DF6-4AC0-A3BA-0F6F57FB4F2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AC2A8D-E0A9-4421-A43C-B281FB57FEA0}" type="pres">
      <dgm:prSet presAssocID="{2C8F7015-2A6E-4317-B7A9-E538DEB3820F}" presName="composite" presStyleCnt="0"/>
      <dgm:spPr/>
    </dgm:pt>
    <dgm:pt modelId="{B523F60D-BE30-4E1B-82CE-17D11437830B}" type="pres">
      <dgm:prSet presAssocID="{2C8F7015-2A6E-4317-B7A9-E538DEB3820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33E92A-DB84-47C5-849C-545D96BA9346}" type="pres">
      <dgm:prSet presAssocID="{2C8F7015-2A6E-4317-B7A9-E538DEB3820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7B5148-4B8E-4245-ACB6-897925A2BB0F}" type="pres">
      <dgm:prSet presAssocID="{CAFA5A5C-000A-4486-A313-CC657905947B}" presName="sp" presStyleCnt="0"/>
      <dgm:spPr/>
    </dgm:pt>
    <dgm:pt modelId="{C072E5C8-1609-4B36-A85D-7E5E0ADA3327}" type="pres">
      <dgm:prSet presAssocID="{5E812CE8-D9BA-41D4-B58D-41F54152017F}" presName="composite" presStyleCnt="0"/>
      <dgm:spPr/>
    </dgm:pt>
    <dgm:pt modelId="{5B519466-17CB-4542-9CEA-4968697A5B7C}" type="pres">
      <dgm:prSet presAssocID="{5E812CE8-D9BA-41D4-B58D-41F54152017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7875A3-832B-4A14-8BCC-74599601D56C}" type="pres">
      <dgm:prSet presAssocID="{5E812CE8-D9BA-41D4-B58D-41F54152017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D3CFF-8538-48B4-9227-272B77CF0332}" type="pres">
      <dgm:prSet presAssocID="{A6267EE5-1B4F-4564-B049-6C1426AFE0E2}" presName="sp" presStyleCnt="0"/>
      <dgm:spPr/>
    </dgm:pt>
    <dgm:pt modelId="{1217A111-BAF8-4146-987B-15E151735162}" type="pres">
      <dgm:prSet presAssocID="{D2443050-883C-40AF-93AE-C889824F96D7}" presName="composite" presStyleCnt="0"/>
      <dgm:spPr/>
    </dgm:pt>
    <dgm:pt modelId="{0A2F1DA6-C2D8-45CB-8F7F-92BCCF1FAE56}" type="pres">
      <dgm:prSet presAssocID="{D2443050-883C-40AF-93AE-C889824F96D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1DF42D-E9E7-4676-A678-BECA50581768}" type="pres">
      <dgm:prSet presAssocID="{D2443050-883C-40AF-93AE-C889824F96D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2E13A8-B25F-4D97-A851-37D2B0D031FB}" srcId="{2C8F7015-2A6E-4317-B7A9-E538DEB3820F}" destId="{967E973D-94C4-4390-A0D8-D48316F2C341}" srcOrd="0" destOrd="0" parTransId="{3193799D-F9CA-468C-A292-14562013268C}" sibTransId="{20351DBC-DE77-4A81-9176-8E3573951033}"/>
    <dgm:cxn modelId="{05C2CF63-BA67-4F3B-AFC5-498E59D15227}" type="presOf" srcId="{D2443050-883C-40AF-93AE-C889824F96D7}" destId="{0A2F1DA6-C2D8-45CB-8F7F-92BCCF1FAE56}" srcOrd="0" destOrd="0" presId="urn:microsoft.com/office/officeart/2005/8/layout/chevron2"/>
    <dgm:cxn modelId="{10D1ED83-BA78-4659-BB96-BD857A5000AA}" srcId="{35ACF068-8DF6-4AC0-A3BA-0F6F57FB4F25}" destId="{D2443050-883C-40AF-93AE-C889824F96D7}" srcOrd="2" destOrd="0" parTransId="{52B40256-369C-4AF6-8BDC-10681F6123FD}" sibTransId="{78AA52F1-FFAB-4B62-B083-EF0AF30FDD38}"/>
    <dgm:cxn modelId="{5FC3C3BA-EEB5-4024-9472-37693208D912}" type="presOf" srcId="{35ACF068-8DF6-4AC0-A3BA-0F6F57FB4F25}" destId="{F6FB4C76-62A8-4583-BDE5-7071436E36B5}" srcOrd="0" destOrd="0" presId="urn:microsoft.com/office/officeart/2005/8/layout/chevron2"/>
    <dgm:cxn modelId="{4B10B0BB-B671-475B-AAE7-F3575FC67FBE}" srcId="{5E812CE8-D9BA-41D4-B58D-41F54152017F}" destId="{FD15B476-B995-4EC1-9616-62E819AA7CF7}" srcOrd="0" destOrd="0" parTransId="{5C091BE8-8538-4B77-B91F-423F4818AC51}" sibTransId="{86720DA2-7853-402D-979B-E4A1B980F81B}"/>
    <dgm:cxn modelId="{AA01C87F-4DB8-4F18-BCFD-2D8FFAFFEEEB}" srcId="{D2443050-883C-40AF-93AE-C889824F96D7}" destId="{B4F1D854-7211-425D-9D09-24F8C033CBF2}" srcOrd="0" destOrd="0" parTransId="{184482EE-92AE-442B-AC70-CCB0207A98E0}" sibTransId="{A15E5D00-7677-4A8B-9ED6-9E989C2B3D05}"/>
    <dgm:cxn modelId="{2D9E2EE4-8CF4-494B-998B-AF9ED4504D63}" type="presOf" srcId="{B4F1D854-7211-425D-9D09-24F8C033CBF2}" destId="{501DF42D-E9E7-4676-A678-BECA50581768}" srcOrd="0" destOrd="0" presId="urn:microsoft.com/office/officeart/2005/8/layout/chevron2"/>
    <dgm:cxn modelId="{EABB4BA0-F40E-480F-A749-69C43E837A46}" type="presOf" srcId="{967E973D-94C4-4390-A0D8-D48316F2C341}" destId="{A633E92A-DB84-47C5-849C-545D96BA9346}" srcOrd="0" destOrd="0" presId="urn:microsoft.com/office/officeart/2005/8/layout/chevron2"/>
    <dgm:cxn modelId="{C424A0B0-2A23-4AE4-811E-59208157484C}" srcId="{35ACF068-8DF6-4AC0-A3BA-0F6F57FB4F25}" destId="{2C8F7015-2A6E-4317-B7A9-E538DEB3820F}" srcOrd="0" destOrd="0" parTransId="{EB401E5F-3167-47F9-AA01-2FCB40C54A80}" sibTransId="{CAFA5A5C-000A-4486-A313-CC657905947B}"/>
    <dgm:cxn modelId="{67E59865-0C73-4CFA-BE0C-52A868B69A47}" srcId="{35ACF068-8DF6-4AC0-A3BA-0F6F57FB4F25}" destId="{5E812CE8-D9BA-41D4-B58D-41F54152017F}" srcOrd="1" destOrd="0" parTransId="{5F2B17F3-3373-4EA0-9008-674791AFA222}" sibTransId="{A6267EE5-1B4F-4564-B049-6C1426AFE0E2}"/>
    <dgm:cxn modelId="{F2A6C9F2-A8F1-4FC0-9FEC-C512C6D3BAC4}" type="presOf" srcId="{2C8F7015-2A6E-4317-B7A9-E538DEB3820F}" destId="{B523F60D-BE30-4E1B-82CE-17D11437830B}" srcOrd="0" destOrd="0" presId="urn:microsoft.com/office/officeart/2005/8/layout/chevron2"/>
    <dgm:cxn modelId="{04BB303D-664A-4421-A002-2B6A90C34C14}" type="presOf" srcId="{FD15B476-B995-4EC1-9616-62E819AA7CF7}" destId="{437875A3-832B-4A14-8BCC-74599601D56C}" srcOrd="0" destOrd="0" presId="urn:microsoft.com/office/officeart/2005/8/layout/chevron2"/>
    <dgm:cxn modelId="{4A097533-9CFB-4690-B13D-512A984C3B0D}" type="presOf" srcId="{5E812CE8-D9BA-41D4-B58D-41F54152017F}" destId="{5B519466-17CB-4542-9CEA-4968697A5B7C}" srcOrd="0" destOrd="0" presId="urn:microsoft.com/office/officeart/2005/8/layout/chevron2"/>
    <dgm:cxn modelId="{C3675D46-85A9-44F5-A3B8-A3CEF69CBF13}" type="presParOf" srcId="{F6FB4C76-62A8-4583-BDE5-7071436E36B5}" destId="{22AC2A8D-E0A9-4421-A43C-B281FB57FEA0}" srcOrd="0" destOrd="0" presId="urn:microsoft.com/office/officeart/2005/8/layout/chevron2"/>
    <dgm:cxn modelId="{15F0A1CF-35F6-42F4-9D90-F039130BC1B1}" type="presParOf" srcId="{22AC2A8D-E0A9-4421-A43C-B281FB57FEA0}" destId="{B523F60D-BE30-4E1B-82CE-17D11437830B}" srcOrd="0" destOrd="0" presId="urn:microsoft.com/office/officeart/2005/8/layout/chevron2"/>
    <dgm:cxn modelId="{8FEFAF9E-1875-4665-B497-414EB77AC3F3}" type="presParOf" srcId="{22AC2A8D-E0A9-4421-A43C-B281FB57FEA0}" destId="{A633E92A-DB84-47C5-849C-545D96BA9346}" srcOrd="1" destOrd="0" presId="urn:microsoft.com/office/officeart/2005/8/layout/chevron2"/>
    <dgm:cxn modelId="{5A477485-C711-4E7C-9CB7-12D32E28CA90}" type="presParOf" srcId="{F6FB4C76-62A8-4583-BDE5-7071436E36B5}" destId="{817B5148-4B8E-4245-ACB6-897925A2BB0F}" srcOrd="1" destOrd="0" presId="urn:microsoft.com/office/officeart/2005/8/layout/chevron2"/>
    <dgm:cxn modelId="{D425CC05-AA0E-4E51-9CB8-311945C55FCA}" type="presParOf" srcId="{F6FB4C76-62A8-4583-BDE5-7071436E36B5}" destId="{C072E5C8-1609-4B36-A85D-7E5E0ADA3327}" srcOrd="2" destOrd="0" presId="urn:microsoft.com/office/officeart/2005/8/layout/chevron2"/>
    <dgm:cxn modelId="{86A13BCB-502B-4B48-89A4-B0E7E3C063F1}" type="presParOf" srcId="{C072E5C8-1609-4B36-A85D-7E5E0ADA3327}" destId="{5B519466-17CB-4542-9CEA-4968697A5B7C}" srcOrd="0" destOrd="0" presId="urn:microsoft.com/office/officeart/2005/8/layout/chevron2"/>
    <dgm:cxn modelId="{541B7CD5-4F1E-445A-B8AC-19000FA1BE9F}" type="presParOf" srcId="{C072E5C8-1609-4B36-A85D-7E5E0ADA3327}" destId="{437875A3-832B-4A14-8BCC-74599601D56C}" srcOrd="1" destOrd="0" presId="urn:microsoft.com/office/officeart/2005/8/layout/chevron2"/>
    <dgm:cxn modelId="{04B10FB9-BFE1-465A-AB4D-F9F6ED8982BC}" type="presParOf" srcId="{F6FB4C76-62A8-4583-BDE5-7071436E36B5}" destId="{708D3CFF-8538-48B4-9227-272B77CF0332}" srcOrd="3" destOrd="0" presId="urn:microsoft.com/office/officeart/2005/8/layout/chevron2"/>
    <dgm:cxn modelId="{CCFD0F0B-4CE3-4554-A531-91E2E5F9852C}" type="presParOf" srcId="{F6FB4C76-62A8-4583-BDE5-7071436E36B5}" destId="{1217A111-BAF8-4146-987B-15E151735162}" srcOrd="4" destOrd="0" presId="urn:microsoft.com/office/officeart/2005/8/layout/chevron2"/>
    <dgm:cxn modelId="{2C5CF434-6493-492D-8BFE-5B61A7CD6D44}" type="presParOf" srcId="{1217A111-BAF8-4146-987B-15E151735162}" destId="{0A2F1DA6-C2D8-45CB-8F7F-92BCCF1FAE56}" srcOrd="0" destOrd="0" presId="urn:microsoft.com/office/officeart/2005/8/layout/chevron2"/>
    <dgm:cxn modelId="{1A725507-30C7-4F14-A60C-91223E60F169}" type="presParOf" srcId="{1217A111-BAF8-4146-987B-15E151735162}" destId="{501DF42D-E9E7-4676-A678-BECA50581768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4" Type="http://schemas.microsoft.com/office/2006/relationships/legacyDiagramText" Target="legacyDiagramText4.bin"/></Relationships>
</file>

<file path=ppt/drawings/_rels/vmlDrawing2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7.bin"/><Relationship Id="rId7" Type="http://schemas.microsoft.com/office/2006/relationships/legacyDiagramText" Target="legacyDiagramText11.bin"/><Relationship Id="rId2" Type="http://schemas.microsoft.com/office/2006/relationships/legacyDiagramText" Target="legacyDiagramText6.bin"/><Relationship Id="rId1" Type="http://schemas.microsoft.com/office/2006/relationships/legacyDiagramText" Target="legacyDiagramText5.bin"/><Relationship Id="rId6" Type="http://schemas.microsoft.com/office/2006/relationships/legacyDiagramText" Target="legacyDiagramText10.bin"/><Relationship Id="rId5" Type="http://schemas.microsoft.com/office/2006/relationships/legacyDiagramText" Target="legacyDiagramText9.bin"/><Relationship Id="rId4" Type="http://schemas.microsoft.com/office/2006/relationships/legacyDiagramText" Target="legacyDiagramText8.bin"/></Relationships>
</file>

<file path=ppt/drawings/_rels/vmlDrawing3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14.bin"/><Relationship Id="rId2" Type="http://schemas.microsoft.com/office/2006/relationships/legacyDiagramText" Target="legacyDiagramText13.bin"/><Relationship Id="rId1" Type="http://schemas.microsoft.com/office/2006/relationships/legacyDiagramText" Target="legacyDiagramText12.bin"/><Relationship Id="rId5" Type="http://schemas.microsoft.com/office/2006/relationships/legacyDiagramText" Target="legacyDiagramText16.bin"/><Relationship Id="rId4" Type="http://schemas.microsoft.com/office/2006/relationships/legacyDiagramText" Target="legacyDiagramText15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538" y="192088"/>
            <a:ext cx="81629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912813" y="1905000"/>
            <a:ext cx="8110537" cy="4191000"/>
          </a:xfrm>
        </p:spPr>
        <p:txBody>
          <a:bodyPr/>
          <a:lstStyle/>
          <a:p>
            <a:pPr lvl="0"/>
            <a:endParaRPr lang="id-ID" noProof="0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4F452-65C5-4F82-AF79-74B5F785F1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A0BF85E-37A3-4410-BB38-1E9F47CA39E0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F319EA-4C2C-4701-B674-22525FD036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http://jobs.prime-strategy.co.jp/common_images/photo_1.gif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wmf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audio" Target="../media/audio3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PERBEDAAN%20AKSIOMA%20ANTARA%20METODE%20KUALITATIF%20DAN%20KUANTITATIF.doc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470025"/>
          </a:xfrm>
        </p:spPr>
        <p:txBody>
          <a:bodyPr/>
          <a:lstStyle/>
          <a:p>
            <a:r>
              <a:rPr lang="en-US" dirty="0" smtClean="0"/>
              <a:t>PERTEMUAN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057400"/>
            <a:ext cx="6400800" cy="3429000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id-ID" sz="3200" dirty="0">
                <a:solidFill>
                  <a:schemeClr val="tx1"/>
                </a:solidFill>
              </a:rPr>
              <a:t>Metodologi dan metode penelitian</a:t>
            </a:r>
            <a:endParaRPr lang="en-US" sz="3200" dirty="0">
              <a:solidFill>
                <a:schemeClr val="tx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id-ID" sz="3200" dirty="0" smtClean="0">
                <a:solidFill>
                  <a:schemeClr val="tx1"/>
                </a:solidFill>
              </a:rPr>
              <a:t>Jenis-jenis </a:t>
            </a:r>
            <a:r>
              <a:rPr lang="id-ID" sz="3200" dirty="0">
                <a:solidFill>
                  <a:schemeClr val="tx1"/>
                </a:solidFill>
              </a:rPr>
              <a:t>metode penelitian pendidikan</a:t>
            </a:r>
            <a:endParaRPr lang="en-US" sz="3200" dirty="0">
              <a:solidFill>
                <a:schemeClr val="tx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3200" dirty="0" err="1" smtClean="0">
                <a:solidFill>
                  <a:schemeClr val="tx1"/>
                </a:solidFill>
              </a:rPr>
              <a:t>Ruang</a:t>
            </a:r>
            <a:r>
              <a:rPr lang="id-ID" sz="3200" dirty="0" smtClean="0">
                <a:solidFill>
                  <a:schemeClr val="tx1"/>
                </a:solidFill>
              </a:rPr>
              <a:t> </a:t>
            </a:r>
            <a:r>
              <a:rPr lang="id-ID" sz="3200" dirty="0">
                <a:solidFill>
                  <a:schemeClr val="tx1"/>
                </a:solidFill>
              </a:rPr>
              <a:t>lingkup penelitian pendidikan</a:t>
            </a:r>
            <a:endParaRPr lang="en-US" sz="32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Metode: Cara yang tepat melakukan sesuatu (Cholid Narbuko,2008) </a:t>
            </a:r>
          </a:p>
          <a:p>
            <a:pPr>
              <a:lnSpc>
                <a:spcPct val="90000"/>
              </a:lnSpc>
            </a:pPr>
            <a:r>
              <a:rPr lang="en-US" sz="2400" smtClean="0"/>
              <a:t>Logos : ilmu/pengetahuan.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Apa penelitian itu?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J</a:t>
            </a:r>
            <a:r>
              <a:rPr lang="id-ID" sz="2400" smtClean="0"/>
              <a:t>a</a:t>
            </a:r>
            <a:r>
              <a:rPr lang="en-US" sz="2400" smtClean="0"/>
              <a:t>waban berbeda karena faktor yg melatarbelakangi seorang peneliti</a:t>
            </a:r>
          </a:p>
          <a:p>
            <a:r>
              <a:rPr lang="en-US" sz="2400" smtClean="0"/>
              <a:t>Penelitian berasal dari kata Inggris, research.</a:t>
            </a:r>
            <a:endParaRPr lang="id-ID" sz="2400" smtClean="0"/>
          </a:p>
          <a:p>
            <a:r>
              <a:rPr lang="en-US" sz="2400" smtClean="0"/>
              <a:t>Research itu sendiri berasal dari kata </a:t>
            </a:r>
            <a:r>
              <a:rPr lang="en-US" sz="2400" b="1" i="1" smtClean="0"/>
              <a:t>re</a:t>
            </a:r>
            <a:r>
              <a:rPr lang="en-US" sz="2400" smtClean="0"/>
              <a:t>, yang berarti </a:t>
            </a:r>
            <a:r>
              <a:rPr lang="en-US" sz="2400" b="1" smtClean="0"/>
              <a:t>kembali</a:t>
            </a:r>
            <a:r>
              <a:rPr lang="en-US" sz="2400" smtClean="0"/>
              <a:t>, dan </a:t>
            </a:r>
            <a:r>
              <a:rPr lang="en-US" sz="2400" b="1" i="1" smtClean="0"/>
              <a:t>to search</a:t>
            </a:r>
            <a:r>
              <a:rPr lang="en-US" sz="2400" smtClean="0"/>
              <a:t> yang berarti </a:t>
            </a:r>
            <a:r>
              <a:rPr lang="en-US" sz="2400" b="1" smtClean="0"/>
              <a:t>mencari</a:t>
            </a:r>
            <a:r>
              <a:rPr lang="en-US" sz="2400" smtClean="0"/>
              <a:t>. </a:t>
            </a:r>
            <a:endParaRPr lang="id-ID" sz="2400" smtClean="0"/>
          </a:p>
          <a:p>
            <a:r>
              <a:rPr lang="en-US" sz="2400" smtClean="0"/>
              <a:t>Dengan demikian, arti sebenarnya dari research adalah mencari kembali. </a:t>
            </a:r>
            <a:endParaRPr lang="id-ID" sz="2400" smtClean="0"/>
          </a:p>
          <a:p>
            <a:endParaRPr lang="id-ID" sz="2400" smtClean="0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827088" y="977900"/>
            <a:ext cx="8137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3200" dirty="0" err="1" smtClean="0">
                <a:solidFill>
                  <a:schemeClr val="tx2"/>
                </a:solidFill>
              </a:rPr>
              <a:t>Pengertian</a:t>
            </a:r>
            <a:r>
              <a:rPr lang="en-US" sz="3200" dirty="0" smtClean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metodologi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Penelitian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Menurut David H. Penny, </a:t>
            </a:r>
            <a:r>
              <a:rPr lang="en-US" sz="2400" b="1" smtClean="0"/>
              <a:t>penelitian</a:t>
            </a:r>
            <a:r>
              <a:rPr lang="en-US" sz="2400" smtClean="0"/>
              <a:t> adalah pemikiran yang sistematis mengenai berbagai jenis </a:t>
            </a:r>
            <a:r>
              <a:rPr lang="en-US" sz="2400" smtClean="0">
                <a:solidFill>
                  <a:srgbClr val="FF0000"/>
                </a:solidFill>
              </a:rPr>
              <a:t>masalah</a:t>
            </a:r>
            <a:r>
              <a:rPr lang="en-US" sz="2400" smtClean="0"/>
              <a:t> yang </a:t>
            </a:r>
            <a:r>
              <a:rPr lang="en-US" sz="2400" smtClean="0">
                <a:solidFill>
                  <a:srgbClr val="FF0000"/>
                </a:solidFill>
              </a:rPr>
              <a:t>pemecahan</a:t>
            </a:r>
            <a:r>
              <a:rPr lang="en-US" sz="2400" smtClean="0"/>
              <a:t>nya memerlukan pengumpulan dan penafsiran </a:t>
            </a:r>
            <a:r>
              <a:rPr lang="en-US" sz="2400" smtClean="0">
                <a:solidFill>
                  <a:srgbClr val="FF0000"/>
                </a:solidFill>
              </a:rPr>
              <a:t>fakta-fakta</a:t>
            </a:r>
            <a:r>
              <a:rPr lang="en-US" sz="2400" smtClean="0"/>
              <a:t>.</a:t>
            </a:r>
            <a:endParaRPr lang="id-ID" sz="2400" smtClean="0"/>
          </a:p>
          <a:p>
            <a:r>
              <a:rPr lang="en-US" sz="2400" b="1" smtClean="0"/>
              <a:t>Penelitian</a:t>
            </a:r>
            <a:r>
              <a:rPr lang="en-US" sz="2400" smtClean="0"/>
              <a:t>: Suatu cara untuk memahami sesuatu dengan melalui </a:t>
            </a:r>
            <a:r>
              <a:rPr lang="en-US" sz="2400" smtClean="0">
                <a:solidFill>
                  <a:srgbClr val="00B0F0"/>
                </a:solidFill>
              </a:rPr>
              <a:t>penyelidikan</a:t>
            </a:r>
            <a:r>
              <a:rPr lang="en-US" sz="2400" smtClean="0"/>
              <a:t> atau melalui usaha mencari </a:t>
            </a:r>
            <a:r>
              <a:rPr lang="en-US" sz="2400" smtClean="0">
                <a:solidFill>
                  <a:srgbClr val="00B0F0"/>
                </a:solidFill>
              </a:rPr>
              <a:t>bukti-bukti</a:t>
            </a:r>
            <a:r>
              <a:rPr lang="en-US" sz="2400" smtClean="0"/>
              <a:t> yang muncul sehubungan dengan </a:t>
            </a:r>
            <a:r>
              <a:rPr lang="en-US" sz="2400" smtClean="0">
                <a:solidFill>
                  <a:srgbClr val="00B0F0"/>
                </a:solidFill>
              </a:rPr>
              <a:t>masalah</a:t>
            </a:r>
            <a:r>
              <a:rPr lang="en-US" sz="2400" smtClean="0"/>
              <a:t> itu, yang dilakukan secara hati-hati sekali sehingga diperoleh </a:t>
            </a:r>
            <a:r>
              <a:rPr lang="en-US" sz="2400" smtClean="0">
                <a:solidFill>
                  <a:srgbClr val="00B0F0"/>
                </a:solidFill>
              </a:rPr>
              <a:t>pemecahan</a:t>
            </a:r>
            <a:r>
              <a:rPr lang="en-US" sz="2400" smtClean="0"/>
              <a:t>nya(Mohammad Ali dalam Cholid).</a:t>
            </a:r>
          </a:p>
          <a:p>
            <a:endParaRPr lang="id-ID" sz="2400" smtClean="0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827088" y="977900"/>
            <a:ext cx="8137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3200" dirty="0" err="1" smtClean="0">
                <a:solidFill>
                  <a:schemeClr val="tx2"/>
                </a:solidFill>
              </a:rPr>
              <a:t>Pengertian</a:t>
            </a:r>
            <a:r>
              <a:rPr lang="en-US" sz="3200" dirty="0" smtClean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metodologi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Penelitian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Menurut </a:t>
            </a:r>
            <a:r>
              <a:rPr lang="id-ID" sz="2400" smtClean="0"/>
              <a:t>J Suprapto MA</a:t>
            </a:r>
            <a:r>
              <a:rPr lang="en-US" sz="2400" smtClean="0"/>
              <a:t>, </a:t>
            </a:r>
            <a:r>
              <a:rPr lang="en-US" sz="2400" b="1" smtClean="0"/>
              <a:t>penelitian</a:t>
            </a:r>
            <a:r>
              <a:rPr lang="en-US" sz="2400" smtClean="0"/>
              <a:t> adalah </a:t>
            </a:r>
            <a:r>
              <a:rPr lang="en-US" sz="2400" smtClean="0">
                <a:solidFill>
                  <a:srgbClr val="00B050"/>
                </a:solidFill>
              </a:rPr>
              <a:t>p</a:t>
            </a:r>
            <a:r>
              <a:rPr lang="id-ID" sz="2400" smtClean="0">
                <a:solidFill>
                  <a:srgbClr val="00B050"/>
                </a:solidFill>
              </a:rPr>
              <a:t>enyelidikan </a:t>
            </a:r>
            <a:r>
              <a:rPr lang="id-ID" sz="2400" smtClean="0"/>
              <a:t>dari suatu </a:t>
            </a:r>
            <a:r>
              <a:rPr lang="id-ID" sz="2400" smtClean="0">
                <a:solidFill>
                  <a:srgbClr val="00B050"/>
                </a:solidFill>
              </a:rPr>
              <a:t>bidang ilmu pengetahuan</a:t>
            </a:r>
            <a:r>
              <a:rPr lang="id-ID" sz="2400" smtClean="0"/>
              <a:t> yang dijalankan untuk memperoleh </a:t>
            </a:r>
            <a:r>
              <a:rPr lang="id-ID" sz="2400" smtClean="0">
                <a:solidFill>
                  <a:srgbClr val="00B050"/>
                </a:solidFill>
              </a:rPr>
              <a:t>fakta-fakta/prinsip-prinsip</a:t>
            </a:r>
            <a:r>
              <a:rPr lang="id-ID" sz="2400" smtClean="0"/>
              <a:t> dengan sabar, hati-hati serta sistematis.</a:t>
            </a:r>
          </a:p>
          <a:p>
            <a:r>
              <a:rPr lang="en-US" sz="2400" b="1" smtClean="0"/>
              <a:t>Penelitian</a:t>
            </a:r>
            <a:r>
              <a:rPr lang="en-US" sz="2400" smtClean="0"/>
              <a:t>: </a:t>
            </a:r>
            <a:r>
              <a:rPr lang="id-ID" sz="2400" smtClean="0"/>
              <a:t>usaha untuk menemukan, mengembangkan dan menguji kebenaran suatu pengetahuan </a:t>
            </a:r>
            <a:r>
              <a:rPr lang="en-US" sz="2400" smtClean="0"/>
              <a:t>(</a:t>
            </a:r>
            <a:r>
              <a:rPr lang="id-ID" sz="2400" smtClean="0"/>
              <a:t>Sutrisno Hadi MA</a:t>
            </a:r>
            <a:r>
              <a:rPr lang="en-US" sz="2400" smtClean="0"/>
              <a:t> dalam Cholid).</a:t>
            </a:r>
          </a:p>
          <a:p>
            <a:endParaRPr lang="id-ID" sz="2400" smtClean="0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827088" y="977900"/>
            <a:ext cx="8137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en-US" sz="3200" dirty="0" err="1" smtClean="0">
                <a:solidFill>
                  <a:schemeClr val="tx2"/>
                </a:solidFill>
              </a:rPr>
              <a:t>Pengertian</a:t>
            </a:r>
            <a:r>
              <a:rPr lang="en-US" sz="3200" dirty="0" smtClean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metodologi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Penelitian</a:t>
            </a:r>
            <a:endParaRPr lang="en-US" sz="3200" dirty="0">
              <a:solidFill>
                <a:schemeClr val="tx2"/>
              </a:solidFill>
            </a:endParaRPr>
          </a:p>
        </p:txBody>
      </p:sp>
      <p:pic>
        <p:nvPicPr>
          <p:cNvPr id="14340" name="Content Placeholder 3" descr="analyzing_computer_tv_head_md_wht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5000625"/>
            <a:ext cx="32861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06475" y="836613"/>
            <a:ext cx="8137525" cy="579437"/>
          </a:xfrm>
        </p:spPr>
        <p:txBody>
          <a:bodyPr/>
          <a:lstStyle/>
          <a:p>
            <a:pPr eaLnBrk="1" hangingPunct="1"/>
            <a:r>
              <a:rPr lang="en-US" sz="3200" dirty="0" err="1" smtClean="0"/>
              <a:t>Pengertian</a:t>
            </a:r>
            <a:r>
              <a:rPr lang="en-US" sz="3200" dirty="0" smtClean="0"/>
              <a:t> </a:t>
            </a:r>
            <a:r>
              <a:rPr lang="en-US" sz="3200" dirty="0" err="1" smtClean="0"/>
              <a:t>metodologi</a:t>
            </a:r>
            <a:r>
              <a:rPr lang="en-US" sz="3200" dirty="0" smtClean="0"/>
              <a:t> </a:t>
            </a:r>
            <a:r>
              <a:rPr lang="en-US" sz="3200" dirty="0" err="1" smtClean="0"/>
              <a:t>Penelitian</a:t>
            </a:r>
            <a:endParaRPr lang="en-US" sz="32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: 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yang </a:t>
            </a:r>
            <a:r>
              <a:rPr lang="en-US" dirty="0" err="1" smtClean="0"/>
              <a:t>dilewati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.</a:t>
            </a:r>
          </a:p>
          <a:p>
            <a:pPr eaLnBrk="1" hangingPunct="1"/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dasarnya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chemeClr val="folHlink"/>
                </a:solidFill>
              </a:rPr>
              <a:t>cara</a:t>
            </a:r>
            <a:r>
              <a:rPr lang="en-US" i="1" dirty="0" smtClean="0">
                <a:solidFill>
                  <a:schemeClr val="folHlink"/>
                </a:solidFill>
              </a:rPr>
              <a:t> </a:t>
            </a:r>
            <a:r>
              <a:rPr lang="en-US" i="1" dirty="0" err="1" smtClean="0">
                <a:solidFill>
                  <a:schemeClr val="folHlink"/>
                </a:solidFill>
              </a:rPr>
              <a:t>ilmiah</a:t>
            </a:r>
            <a:r>
              <a:rPr lang="en-US" dirty="0" smtClean="0">
                <a:solidFill>
                  <a:schemeClr val="folHlink"/>
                </a:solidFill>
              </a:rPr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chemeClr val="folHlink"/>
                </a:solidFill>
              </a:rPr>
              <a:t>data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chemeClr val="folHlink"/>
                </a:solidFill>
              </a:rPr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chemeClr val="folHlink"/>
                </a:solidFill>
              </a:rPr>
              <a:t>kegunaan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Sugiyono</a:t>
            </a:r>
            <a:r>
              <a:rPr lang="en-US" dirty="0" smtClean="0"/>
              <a:t>, 2007:2).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4981575"/>
            <a:ext cx="2414588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215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3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r>
              <a:rPr lang="en-US" smtClean="0"/>
              <a:t>METODE PENELITIAN</a:t>
            </a:r>
          </a:p>
        </p:txBody>
      </p:sp>
      <p:graphicFrame>
        <p:nvGraphicFramePr>
          <p:cNvPr id="1026" name="Organization Chart 5"/>
          <p:cNvGraphicFramePr>
            <a:graphicFrameLocks/>
          </p:cNvGraphicFramePr>
          <p:nvPr>
            <p:ph type="dgm" idx="1"/>
          </p:nvPr>
        </p:nvGraphicFramePr>
        <p:xfrm>
          <a:off x="912813" y="1905000"/>
          <a:ext cx="8110537" cy="4191000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  <p:pic>
        <p:nvPicPr>
          <p:cNvPr id="1036" name="Picture 3" descr="aligato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13" y="428625"/>
            <a:ext cx="1728787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rganization Chart 5"/>
          <p:cNvGraphicFramePr>
            <a:graphicFrameLocks/>
          </p:cNvGraphicFramePr>
          <p:nvPr>
            <p:ph type="dgm" idx="1"/>
          </p:nvPr>
        </p:nvGraphicFramePr>
        <p:xfrm>
          <a:off x="250825" y="260350"/>
          <a:ext cx="8772525" cy="6337300"/>
        </p:xfrm>
        <a:graphic>
          <a:graphicData uri="http://schemas.openxmlformats.org/drawingml/2006/compatibility">
            <com:legacyDrawing xmlns:com="http://schemas.openxmlformats.org/drawingml/2006/compatibility" spid="_x0000_s205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5" name="Rectangle 1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162925" cy="762000"/>
          </a:xfrm>
        </p:spPr>
        <p:txBody>
          <a:bodyPr/>
          <a:lstStyle/>
          <a:p>
            <a:r>
              <a:rPr lang="en-US" smtClean="0"/>
              <a:t>Data Penelitian</a:t>
            </a:r>
          </a:p>
        </p:txBody>
      </p:sp>
      <p:graphicFrame>
        <p:nvGraphicFramePr>
          <p:cNvPr id="3074" name="Organization Chart 5"/>
          <p:cNvGraphicFramePr>
            <a:graphicFrameLocks/>
          </p:cNvGraphicFramePr>
          <p:nvPr>
            <p:ph type="dgm" idx="1"/>
          </p:nvPr>
        </p:nvGraphicFramePr>
        <p:xfrm>
          <a:off x="838200" y="614363"/>
          <a:ext cx="7720012" cy="5938837"/>
        </p:xfrm>
        <a:graphic>
          <a:graphicData uri="http://schemas.openxmlformats.org/drawingml/2006/compatibility">
            <com:legacyDrawing xmlns:com="http://schemas.openxmlformats.org/drawingml/2006/compatibility" spid="_x0000_s307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RUANG LINGKUP PENELITIAN 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Falsafah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Teori-teori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smtClean="0"/>
              <a:t>Program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  <a:p>
            <a:r>
              <a:rPr lang="en-US" dirty="0" err="1" smtClean="0"/>
              <a:t>Kontribusi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Ilmu-ilmu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1676400"/>
            <a:ext cx="6248400" cy="2514600"/>
          </a:xfrm>
        </p:spPr>
        <p:txBody>
          <a:bodyPr>
            <a:normAutofit/>
          </a:bodyPr>
          <a:lstStyle/>
          <a:p>
            <a:pPr algn="ctr"/>
            <a:r>
              <a:rPr lang="en-US" sz="6600" dirty="0" smtClean="0"/>
              <a:t>JENIS-JENIS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> PENELITIAN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5" descr="bs00554_"/>
          <p:cNvPicPr>
            <a:picLocks noChangeAspect="1" noChangeArrowheads="1"/>
          </p:cNvPicPr>
          <p:nvPr/>
        </p:nvPicPr>
        <p:blipFill>
          <a:blip r:embed="rId5">
            <a:lum bright="26000" contrast="-26000"/>
          </a:blip>
          <a:srcRect/>
          <a:stretch>
            <a:fillRect/>
          </a:stretch>
        </p:blipFill>
        <p:spPr bwMode="auto">
          <a:xfrm>
            <a:off x="5562600" y="28956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3" name="Line 17"/>
          <p:cNvSpPr>
            <a:spLocks noChangeShapeType="1"/>
          </p:cNvSpPr>
          <p:nvPr/>
        </p:nvSpPr>
        <p:spPr bwMode="auto">
          <a:xfrm>
            <a:off x="1905000" y="3200400"/>
            <a:ext cx="0" cy="3124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83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33400" y="0"/>
            <a:ext cx="8610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>
                <a:solidFill>
                  <a:srgbClr val="009900"/>
                </a:solidFill>
                <a:latin typeface="Arial" charset="0"/>
              </a:rPr>
              <a:t>Jenis-Jenis Penelitian Pada Umumnya</a:t>
            </a:r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990600" y="990600"/>
            <a:ext cx="1828800" cy="1524000"/>
          </a:xfrm>
          <a:prstGeom prst="flowChartMultidocumen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Arial" charset="0"/>
              </a:rPr>
              <a:t>Berdasar </a:t>
            </a:r>
          </a:p>
          <a:p>
            <a:pPr algn="ctr"/>
            <a:r>
              <a:rPr lang="en-US" sz="2400" b="1">
                <a:latin typeface="Arial" charset="0"/>
              </a:rPr>
              <a:t>tempatnya</a:t>
            </a:r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2743200" y="1066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3581400" y="8382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charset="0"/>
              </a:rPr>
              <a:t>Penelitian Labolatorium</a:t>
            </a:r>
          </a:p>
        </p:txBody>
      </p:sp>
      <p:sp>
        <p:nvSpPr>
          <p:cNvPr id="4106" name="Line 10"/>
          <p:cNvSpPr>
            <a:spLocks noChangeShapeType="1"/>
          </p:cNvSpPr>
          <p:nvPr/>
        </p:nvSpPr>
        <p:spPr bwMode="auto">
          <a:xfrm>
            <a:off x="2590800" y="1676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581400" y="1447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charset="0"/>
              </a:rPr>
              <a:t>Penelitian Perpustakaan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581400" y="21336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charset="0"/>
              </a:rPr>
              <a:t>Penelitian Lapangan, dll.</a:t>
            </a:r>
          </a:p>
        </p:txBody>
      </p:sp>
      <p:sp>
        <p:nvSpPr>
          <p:cNvPr id="4109" name="Line 13"/>
          <p:cNvSpPr>
            <a:spLocks noChangeShapeType="1"/>
          </p:cNvSpPr>
          <p:nvPr/>
        </p:nvSpPr>
        <p:spPr bwMode="auto">
          <a:xfrm>
            <a:off x="2209800" y="24384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10" name="Line 14"/>
          <p:cNvSpPr>
            <a:spLocks noChangeShapeType="1"/>
          </p:cNvSpPr>
          <p:nvPr/>
        </p:nvSpPr>
        <p:spPr bwMode="auto">
          <a:xfrm>
            <a:off x="2209800" y="2057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1" name="AutoShape 15"/>
          <p:cNvSpPr>
            <a:spLocks noChangeArrowheads="1"/>
          </p:cNvSpPr>
          <p:nvPr/>
        </p:nvSpPr>
        <p:spPr bwMode="auto">
          <a:xfrm>
            <a:off x="990600" y="4191000"/>
            <a:ext cx="1828800" cy="1676400"/>
          </a:xfrm>
          <a:prstGeom prst="flowChartDocumen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Berdasar 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Bidang 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Ilmu</a:t>
            </a:r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>
            <a:off x="1905000" y="32004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15" name="AutoShape 19"/>
          <p:cNvSpPr>
            <a:spLocks noChangeArrowheads="1"/>
          </p:cNvSpPr>
          <p:nvPr/>
        </p:nvSpPr>
        <p:spPr bwMode="auto">
          <a:xfrm>
            <a:off x="3124200" y="2895600"/>
            <a:ext cx="3733800" cy="7620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Penelitian Ilmu-Ilmu Alam</a:t>
            </a:r>
          </a:p>
        </p:txBody>
      </p:sp>
      <p:sp>
        <p:nvSpPr>
          <p:cNvPr id="4117" name="Line 21"/>
          <p:cNvSpPr>
            <a:spLocks noChangeShapeType="1"/>
          </p:cNvSpPr>
          <p:nvPr/>
        </p:nvSpPr>
        <p:spPr bwMode="auto">
          <a:xfrm>
            <a:off x="1905000" y="63246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18" name="AutoShape 22"/>
          <p:cNvSpPr>
            <a:spLocks noChangeArrowheads="1"/>
          </p:cNvSpPr>
          <p:nvPr/>
        </p:nvSpPr>
        <p:spPr bwMode="auto">
          <a:xfrm>
            <a:off x="3124200" y="5867400"/>
            <a:ext cx="3733800" cy="7620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Penelitian Ilmu-Ilmu Sosial</a:t>
            </a:r>
          </a:p>
        </p:txBody>
      </p:sp>
      <p:sp>
        <p:nvSpPr>
          <p:cNvPr id="4119" name="AutoShape 23"/>
          <p:cNvSpPr>
            <a:spLocks noChangeArrowheads="1"/>
          </p:cNvSpPr>
          <p:nvPr/>
        </p:nvSpPr>
        <p:spPr bwMode="auto">
          <a:xfrm>
            <a:off x="3124200" y="3886200"/>
            <a:ext cx="3733800" cy="7620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Penelitian Pendidikan</a:t>
            </a:r>
          </a:p>
        </p:txBody>
      </p:sp>
      <p:sp>
        <p:nvSpPr>
          <p:cNvPr id="4120" name="AutoShape 24"/>
          <p:cNvSpPr>
            <a:spLocks noChangeArrowheads="1"/>
          </p:cNvSpPr>
          <p:nvPr/>
        </p:nvSpPr>
        <p:spPr bwMode="auto">
          <a:xfrm>
            <a:off x="3124200" y="4876800"/>
            <a:ext cx="3733800" cy="7620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Penelitian Pendidikan Islam</a:t>
            </a:r>
          </a:p>
        </p:txBody>
      </p:sp>
      <p:sp>
        <p:nvSpPr>
          <p:cNvPr id="4122" name="Line 26"/>
          <p:cNvSpPr>
            <a:spLocks noChangeShapeType="1"/>
          </p:cNvSpPr>
          <p:nvPr/>
        </p:nvSpPr>
        <p:spPr bwMode="auto">
          <a:xfrm>
            <a:off x="2590800" y="5181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23" name="Line 27"/>
          <p:cNvSpPr>
            <a:spLocks noChangeShapeType="1"/>
          </p:cNvSpPr>
          <p:nvPr/>
        </p:nvSpPr>
        <p:spPr bwMode="auto">
          <a:xfrm>
            <a:off x="2590800" y="4343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6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9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 animBg="1"/>
      <p:bldP spid="4101" grpId="0" build="p" autoUpdateAnimBg="0"/>
      <p:bldP spid="4102" grpId="0" animBg="1" autoUpdateAnimBg="0"/>
      <p:bldP spid="4104" grpId="0" animBg="1"/>
      <p:bldP spid="4105" grpId="0" build="p" autoUpdateAnimBg="0"/>
      <p:bldP spid="4106" grpId="0" animBg="1"/>
      <p:bldP spid="4107" grpId="0" build="p" autoUpdateAnimBg="0"/>
      <p:bldP spid="4108" grpId="0" build="p" autoUpdateAnimBg="0"/>
      <p:bldP spid="4109" grpId="0" animBg="1"/>
      <p:bldP spid="4110" grpId="0" animBg="1"/>
      <p:bldP spid="4111" grpId="0" animBg="1" autoUpdateAnimBg="0"/>
      <p:bldP spid="4114" grpId="0" animBg="1"/>
      <p:bldP spid="4115" grpId="0" animBg="1" autoUpdateAnimBg="0"/>
      <p:bldP spid="4117" grpId="0" animBg="1"/>
      <p:bldP spid="4118" grpId="0" animBg="1" autoUpdateAnimBg="0"/>
      <p:bldP spid="4119" grpId="0" animBg="1" autoUpdateAnimBg="0"/>
      <p:bldP spid="4120" grpId="0" animBg="1" autoUpdateAnimBg="0"/>
      <p:bldP spid="4122" grpId="0" animBg="1"/>
      <p:bldP spid="41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1066800" y="0"/>
            <a:ext cx="1981200" cy="2209800"/>
          </a:xfrm>
          <a:prstGeom prst="flowChartMultidocument">
            <a:avLst/>
          </a:prstGeom>
          <a:solidFill>
            <a:srgbClr val="10B8B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Berdasar </a:t>
            </a:r>
          </a:p>
          <a:p>
            <a:pPr algn="ctr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Penerapan</a:t>
            </a:r>
          </a:p>
          <a:p>
            <a:pPr algn="ctr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nya</a:t>
            </a:r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2667000" y="6858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3505200" y="381000"/>
            <a:ext cx="5257800" cy="685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rgbClr val="262FA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rgbClr val="10B8BC"/>
                </a:solidFill>
                <a:latin typeface="Times New Roman" pitchFamily="18" charset="0"/>
              </a:rPr>
              <a:t>Penelitian Dasar (Basic Research) </a:t>
            </a:r>
          </a:p>
        </p:txBody>
      </p:sp>
      <p:sp>
        <p:nvSpPr>
          <p:cNvPr id="15366" name="Text Box 11"/>
          <p:cNvSpPr txBox="1">
            <a:spLocks noChangeArrowheads="1"/>
          </p:cNvSpPr>
          <p:nvPr/>
        </p:nvSpPr>
        <p:spPr bwMode="auto">
          <a:xfrm>
            <a:off x="3429000" y="1447800"/>
            <a:ext cx="571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2400">
              <a:latin typeface="Times New Roman" pitchFamily="18" charset="0"/>
            </a:endParaRP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276600" y="1143000"/>
            <a:ext cx="58674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</a:rPr>
              <a:t>Pencarian terhadap sesuatu karena ada perhatian dan keingintahuan terhadap hasil suatu aktivitas. Penelitian ini bertujuan untuk menemukan, mengembangkan, dan  menguji ilmu. </a:t>
            </a:r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1905000" y="1905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134" name="AutoShape 14"/>
          <p:cNvSpPr>
            <a:spLocks noChangeArrowheads="1"/>
          </p:cNvSpPr>
          <p:nvPr/>
        </p:nvSpPr>
        <p:spPr bwMode="auto">
          <a:xfrm>
            <a:off x="990600" y="4114800"/>
            <a:ext cx="6096000" cy="685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rgbClr val="262FA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rgbClr val="10B8BC"/>
                </a:solidFill>
                <a:latin typeface="Times New Roman" pitchFamily="18" charset="0"/>
              </a:rPr>
              <a:t>Penelitian Terapan (Applied Research) 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990600" y="5105400"/>
            <a:ext cx="81534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</a:rPr>
              <a:t>Penelitian yang bertujuan untuk memecahkan masalah praktis tertentu. Penelitian ini merupakan aplikasi baru dari penelitian yang sudah 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"/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 autoUpdateAnimBg="0"/>
      <p:bldP spid="5128" grpId="0" animBg="1"/>
      <p:bldP spid="5129" grpId="0" animBg="1" autoUpdateAnimBg="0"/>
      <p:bldP spid="5132" grpId="0" build="p" autoUpdateAnimBg="0"/>
      <p:bldP spid="5133" grpId="0" animBg="1"/>
      <p:bldP spid="5134" grpId="0" animBg="1" autoUpdateAnimBg="0"/>
      <p:bldP spid="513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na00864_"/>
          <p:cNvPicPr>
            <a:picLocks noChangeAspect="1" noChangeArrowheads="1"/>
          </p:cNvPicPr>
          <p:nvPr/>
        </p:nvPicPr>
        <p:blipFill>
          <a:blip r:embed="rId5">
            <a:lum bright="32000" contrast="-18000"/>
          </a:blip>
          <a:srcRect/>
          <a:stretch>
            <a:fillRect/>
          </a:stretch>
        </p:blipFill>
        <p:spPr bwMode="auto">
          <a:xfrm>
            <a:off x="7667625" y="5922963"/>
            <a:ext cx="14763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photo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0" y="0"/>
            <a:ext cx="83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990600" y="0"/>
            <a:ext cx="1828800" cy="1828800"/>
          </a:xfrm>
          <a:prstGeom prst="flowChartMultidocument">
            <a:avLst/>
          </a:prstGeom>
          <a:solidFill>
            <a:srgbClr val="C1D3D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 Black" pitchFamily="34" charset="0"/>
              </a:rPr>
              <a:t>  </a:t>
            </a:r>
            <a:r>
              <a:rPr lang="en-US" sz="2400">
                <a:solidFill>
                  <a:schemeClr val="tx2"/>
                </a:solidFill>
                <a:latin typeface="Arial Black" pitchFamily="34" charset="0"/>
              </a:rPr>
              <a:t>Berdasar </a:t>
            </a:r>
          </a:p>
          <a:p>
            <a:pPr algn="ctr"/>
            <a:r>
              <a:rPr lang="en-US" sz="2400">
                <a:solidFill>
                  <a:schemeClr val="tx2"/>
                </a:solidFill>
                <a:latin typeface="Arial Black" pitchFamily="34" charset="0"/>
              </a:rPr>
              <a:t>Sifatnya</a:t>
            </a: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2700338" y="26035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492500" y="188913"/>
            <a:ext cx="38877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CC9900"/>
                </a:solidFill>
                <a:latin typeface="Times New Roman" pitchFamily="18" charset="0"/>
              </a:rPr>
              <a:t>Penelitian Eksploratif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124200" y="765175"/>
            <a:ext cx="601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</a:rPr>
              <a:t>Dilakukan jika pengetahuan suatu gejala kurang sekali atau belum ada</a:t>
            </a:r>
          </a:p>
        </p:txBody>
      </p:sp>
      <p:sp>
        <p:nvSpPr>
          <p:cNvPr id="6155" name="Line 11"/>
          <p:cNvSpPr>
            <a:spLocks noChangeShapeType="1"/>
          </p:cNvSpPr>
          <p:nvPr/>
        </p:nvSpPr>
        <p:spPr bwMode="auto">
          <a:xfrm>
            <a:off x="2627313" y="69215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56" name="Line 12"/>
          <p:cNvSpPr>
            <a:spLocks noChangeShapeType="1"/>
          </p:cNvSpPr>
          <p:nvPr/>
        </p:nvSpPr>
        <p:spPr bwMode="auto">
          <a:xfrm>
            <a:off x="2627313" y="1916113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348038" y="1628775"/>
            <a:ext cx="5327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CC9900"/>
                </a:solidFill>
                <a:latin typeface="Times New Roman" pitchFamily="18" charset="0"/>
              </a:rPr>
              <a:t>Penelitian Deskriptif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3132138" y="2205038"/>
            <a:ext cx="6011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</a:rPr>
              <a:t>Penelitian untuk memberikan data yang seteliti mungkin dengan menggambarkan gejala tertentu</a:t>
            </a:r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2484438" y="32131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3348038" y="2997200"/>
            <a:ext cx="5795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CC9900"/>
                </a:solidFill>
                <a:latin typeface="Times New Roman" pitchFamily="18" charset="0"/>
              </a:rPr>
              <a:t>Penelitian Eksplanatoris/Verivikatif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3203575" y="3500438"/>
            <a:ext cx="5483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</a:rPr>
              <a:t>Penelitian yang dimaksudkan untuk menguji hipotesis-hipotesis tertentu</a:t>
            </a:r>
          </a:p>
        </p:txBody>
      </p:sp>
      <p:sp>
        <p:nvSpPr>
          <p:cNvPr id="16399" name="Line 18"/>
          <p:cNvSpPr>
            <a:spLocks noChangeShapeType="1"/>
          </p:cNvSpPr>
          <p:nvPr/>
        </p:nvSpPr>
        <p:spPr bwMode="auto">
          <a:xfrm>
            <a:off x="2484438" y="1052513"/>
            <a:ext cx="0" cy="2160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0" name="Line 19"/>
          <p:cNvSpPr>
            <a:spLocks noChangeShapeType="1"/>
          </p:cNvSpPr>
          <p:nvPr/>
        </p:nvSpPr>
        <p:spPr bwMode="auto">
          <a:xfrm>
            <a:off x="1979613" y="126841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1" name="Line 21"/>
          <p:cNvSpPr>
            <a:spLocks noChangeShapeType="1"/>
          </p:cNvSpPr>
          <p:nvPr/>
        </p:nvSpPr>
        <p:spPr bwMode="auto">
          <a:xfrm>
            <a:off x="1979613" y="4581525"/>
            <a:ext cx="1296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02" name="Text Box 22"/>
          <p:cNvSpPr txBox="1">
            <a:spLocks noChangeArrowheads="1"/>
          </p:cNvSpPr>
          <p:nvPr/>
        </p:nvSpPr>
        <p:spPr bwMode="auto">
          <a:xfrm>
            <a:off x="3492500" y="4365625"/>
            <a:ext cx="4895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Penelitian Development</a:t>
            </a:r>
          </a:p>
        </p:txBody>
      </p:sp>
      <p:sp>
        <p:nvSpPr>
          <p:cNvPr id="16403" name="Text Box 23"/>
          <p:cNvSpPr txBox="1">
            <a:spLocks noChangeArrowheads="1"/>
          </p:cNvSpPr>
          <p:nvPr/>
        </p:nvSpPr>
        <p:spPr bwMode="auto">
          <a:xfrm>
            <a:off x="3276600" y="5013325"/>
            <a:ext cx="5688013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Penelitian yang dimaksud untuk melakukan</a:t>
            </a:r>
          </a:p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Eksperiment suatu gejala, Pengembangan suatu gejala, dan Tindakan/Action suatu gejala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" fill="hold"/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" fill="hold"/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500"/>
                                        <p:tgtEl>
                                          <p:spTgt spid="6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 autoUpdateAnimBg="0"/>
      <p:bldP spid="6151" grpId="0" animBg="1"/>
      <p:bldP spid="6153" grpId="0" build="p" autoUpdateAnimBg="0"/>
      <p:bldP spid="6154" grpId="0" build="p" autoUpdateAnimBg="0"/>
      <p:bldP spid="6155" grpId="0" animBg="1"/>
      <p:bldP spid="6156" grpId="0" animBg="1"/>
      <p:bldP spid="6157" grpId="0" build="p" autoUpdateAnimBg="0"/>
      <p:bldP spid="6158" grpId="0" build="p" autoUpdateAnimBg="0"/>
      <p:bldP spid="6160" grpId="0" animBg="1"/>
      <p:bldP spid="6161" grpId="0" build="p" autoUpdateAnimBg="0"/>
      <p:bldP spid="6162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bs02064_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49288"/>
            <a:ext cx="2438400" cy="407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1219200" y="381000"/>
            <a:ext cx="5562600" cy="914400"/>
          </a:xfrm>
          <a:prstGeom prst="cloudCallout">
            <a:avLst>
              <a:gd name="adj1" fmla="val -38472"/>
              <a:gd name="adj2" fmla="val 5037"/>
            </a:avLst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2400" b="1" dirty="0" err="1">
                <a:solidFill>
                  <a:schemeClr val="bg1"/>
                </a:solidFill>
                <a:latin typeface="Arial" charset="0"/>
              </a:rPr>
              <a:t>Berdasar</a:t>
            </a:r>
            <a:r>
              <a:rPr lang="en-US" sz="24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charset="0"/>
              </a:rPr>
              <a:t>Bentuknya</a:t>
            </a:r>
            <a:endParaRPr lang="en-US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5867400" y="1371600"/>
            <a:ext cx="2362200" cy="762000"/>
          </a:xfrm>
          <a:prstGeom prst="ellipse">
            <a:avLst/>
          </a:prstGeom>
          <a:solidFill>
            <a:srgbClr val="99CC00"/>
          </a:solidFill>
          <a:ln w="9525">
            <a:solidFill>
              <a:srgbClr val="8EA62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Diagnostik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495800" y="2133600"/>
            <a:ext cx="4876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Penelitian untuk mendapatkan keterangan mengenai sebab-sebab terjadinya suatu gejala tertentu</a:t>
            </a:r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3124200" y="3276600"/>
            <a:ext cx="2362200" cy="762000"/>
          </a:xfrm>
          <a:prstGeom prst="ellipse">
            <a:avLst/>
          </a:prstGeom>
          <a:solidFill>
            <a:srgbClr val="99CC00"/>
          </a:solidFill>
          <a:ln w="9525">
            <a:solidFill>
              <a:srgbClr val="8EA62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Preskriptif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362200" y="4114800"/>
            <a:ext cx="6781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Penelitian untuk mendapatkan saran-saran dalam mengatasi masalah tertentu</a:t>
            </a:r>
          </a:p>
        </p:txBody>
      </p:sp>
      <p:sp>
        <p:nvSpPr>
          <p:cNvPr id="7180" name="Oval 12"/>
          <p:cNvSpPr>
            <a:spLocks noChangeArrowheads="1"/>
          </p:cNvSpPr>
          <p:nvPr/>
        </p:nvSpPr>
        <p:spPr bwMode="auto">
          <a:xfrm>
            <a:off x="457200" y="4876800"/>
            <a:ext cx="2362200" cy="762000"/>
          </a:xfrm>
          <a:prstGeom prst="ellipse">
            <a:avLst/>
          </a:prstGeom>
          <a:solidFill>
            <a:srgbClr val="99CC00"/>
          </a:solidFill>
          <a:ln w="9525">
            <a:solidFill>
              <a:srgbClr val="8EA62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Evaluatif</a:t>
            </a:r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>
            <a:off x="5943600" y="990600"/>
            <a:ext cx="533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>
            <a:off x="4191000" y="1295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 flipH="1">
            <a:off x="1600200" y="1295400"/>
            <a:ext cx="259080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533400" y="5638800"/>
            <a:ext cx="8610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Penelitian yang dilakukan untuk menilai program-program yang dijalankan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7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 autoUpdateAnimBg="0"/>
      <p:bldP spid="7176" grpId="0" animBg="1" autoUpdateAnimBg="0"/>
      <p:bldP spid="7177" grpId="0" build="p" autoUpdateAnimBg="0"/>
      <p:bldP spid="7178" grpId="0" animBg="1" autoUpdateAnimBg="0"/>
      <p:bldP spid="7179" grpId="0" build="p" autoUpdateAnimBg="0"/>
      <p:bldP spid="7180" grpId="0" animBg="1" autoUpdateAnimBg="0"/>
      <p:bldP spid="7181" grpId="0" animBg="1"/>
      <p:bldP spid="7182" grpId="0" animBg="1"/>
      <p:bldP spid="7183" grpId="0" animBg="1"/>
      <p:bldP spid="718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684213" y="188913"/>
            <a:ext cx="4954587" cy="1030287"/>
          </a:xfrm>
          <a:prstGeom prst="bevel">
            <a:avLst>
              <a:gd name="adj" fmla="val 125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 Black" pitchFamily="34" charset="0"/>
              </a:rPr>
              <a:t>Berdasar Pendekatan</a:t>
            </a:r>
          </a:p>
          <a:p>
            <a:pPr algn="ctr"/>
            <a:r>
              <a:rPr lang="en-US">
                <a:solidFill>
                  <a:schemeClr val="bg1"/>
                </a:solidFill>
                <a:latin typeface="Arial Black" pitchFamily="34" charset="0"/>
              </a:rPr>
              <a:t>Filosofis dan disiplin Ilmu</a:t>
            </a:r>
          </a:p>
          <a:p>
            <a:pPr algn="ctr"/>
            <a:r>
              <a:rPr lang="en-US">
                <a:solidFill>
                  <a:schemeClr val="bg1"/>
                </a:solidFill>
                <a:latin typeface="Arial Black" pitchFamily="34" charset="0"/>
              </a:rPr>
              <a:t>(terkait dengan data)</a:t>
            </a: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2819400" y="12192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914400" y="1676400"/>
            <a:ext cx="3505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CC6600"/>
                </a:solidFill>
                <a:latin typeface="Times New Roman" pitchFamily="18" charset="0"/>
              </a:rPr>
              <a:t>Penelitian Kualitatif</a:t>
            </a:r>
          </a:p>
        </p:txBody>
      </p: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1295400" y="23622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2400">
              <a:latin typeface="Times New Roman" pitchFamily="18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990600" y="2289175"/>
            <a:ext cx="7685088" cy="229235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Penelitian yang dimaksudkan untuk memahami fenomena tentang apa yang dialami oleh subyek penelitian, misalnya perilaku, persepsi, tindakan, dll, secara holistik dengan cara deskripsi dalam bentuk kata-kata dan naratif pada suatu konteks khusus yang alamiah dan dengan memanfaatkan berbagai metode ilmiah. </a:t>
            </a:r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>
            <a:off x="5638800" y="609600"/>
            <a:ext cx="3276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8915400" y="609600"/>
            <a:ext cx="0" cy="449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 flipH="1">
            <a:off x="7848600" y="5105400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343400" y="4738688"/>
            <a:ext cx="3505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CC6600"/>
                </a:solidFill>
                <a:latin typeface="Times New Roman" pitchFamily="18" charset="0"/>
              </a:rPr>
              <a:t>Penelitian Kuantitatif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990600" y="5334000"/>
            <a:ext cx="7902575" cy="1196975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Penelitian yang bertujuan untuk menjelaskan, meramalkan, mengontrol fenomena melalui pengumpulan data terfokus dari data numerik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500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 autoUpdateAnimBg="0"/>
      <p:bldP spid="8199" grpId="0" animBg="1"/>
      <p:bldP spid="8200" grpId="0" build="p" autoUpdateAnimBg="0"/>
      <p:bldP spid="8202" grpId="0" build="p" autoUpdateAnimBg="0"/>
      <p:bldP spid="8203" grpId="0" animBg="1"/>
      <p:bldP spid="8204" grpId="0" animBg="1"/>
      <p:bldP spid="8205" grpId="0" animBg="1"/>
      <p:bldP spid="8206" grpId="0" build="p" autoUpdateAnimBg="0"/>
      <p:bldP spid="820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PERBEDAAN MENDASAR…..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PERBEDAAN AKSIOMA DASAR TENTANG SIFAT REALITAS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AKSIOMA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Pandangan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Dasar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hlinkClick r:id="rId2" action="ppaction://hlinkfile"/>
              </a:rPr>
              <a:t>PERBEDAAN AKSIOMA ANTARA METODE KUALITATIF DAN KUANTITATIF.doc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3048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dirty="0" smtClean="0"/>
              <a:t>2. KARAKTERISTIK METODE KUANTITATIF DAN KUALITATIF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838200" y="3124200"/>
            <a:ext cx="1905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Arial Rounded MT Bold" pitchFamily="34" charset="0"/>
              </a:rPr>
              <a:t>DESAIN</a:t>
            </a: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4648200" y="1981200"/>
            <a:ext cx="3505200" cy="1600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spesifik, jelas, rinci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Mantap sejak awal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Menjadi pegangan langkah 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demi langkah</a:t>
            </a:r>
          </a:p>
          <a:p>
            <a:pPr marL="342900" indent="-342900">
              <a:buFontTx/>
              <a:buAutoNum type="alphaLcPeriod"/>
            </a:pPr>
            <a:endParaRPr lang="en-US">
              <a:latin typeface="Arial Rounded MT Bold" pitchFamily="34" charset="0"/>
            </a:endParaRPr>
          </a:p>
        </p:txBody>
      </p: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4648200" y="4572000"/>
            <a:ext cx="3352800" cy="152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Umum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Fleksibel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Berkembang dan muncul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dalam prose penelitian</a:t>
            </a:r>
          </a:p>
        </p:txBody>
      </p:sp>
      <p:sp>
        <p:nvSpPr>
          <p:cNvPr id="26630" name="Line 7"/>
          <p:cNvSpPr>
            <a:spLocks noChangeShapeType="1"/>
          </p:cNvSpPr>
          <p:nvPr/>
        </p:nvSpPr>
        <p:spPr bwMode="auto">
          <a:xfrm>
            <a:off x="2743200" y="36576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Line 8"/>
          <p:cNvSpPr>
            <a:spLocks noChangeShapeType="1"/>
          </p:cNvSpPr>
          <p:nvPr/>
        </p:nvSpPr>
        <p:spPr bwMode="auto">
          <a:xfrm>
            <a:off x="3352800" y="27432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2" name="Line 9"/>
          <p:cNvSpPr>
            <a:spLocks noChangeShapeType="1"/>
          </p:cNvSpPr>
          <p:nvPr/>
        </p:nvSpPr>
        <p:spPr bwMode="auto">
          <a:xfrm>
            <a:off x="3352800" y="27432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3" name="Line 10"/>
          <p:cNvSpPr>
            <a:spLocks noChangeShapeType="1"/>
          </p:cNvSpPr>
          <p:nvPr/>
        </p:nvSpPr>
        <p:spPr bwMode="auto">
          <a:xfrm>
            <a:off x="3352800" y="54102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381000" y="3048000"/>
            <a:ext cx="19812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Arial Rounded MT Bold" pitchFamily="34" charset="0"/>
              </a:rPr>
              <a:t>TUJUAN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3962400" y="838200"/>
            <a:ext cx="4800600" cy="167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Menunjukkan hubungan antar variabel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Menguji teori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Mencari generalisasi yang mempunyai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nilai prediktif</a:t>
            </a:r>
          </a:p>
        </p:txBody>
      </p:sp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3962400" y="4572000"/>
            <a:ext cx="4800600" cy="167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Menemukan pola hubungan yang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bersifat interaktif</a:t>
            </a:r>
          </a:p>
          <a:p>
            <a:pPr marL="342900" indent="-342900">
              <a:buFontTx/>
              <a:buAutoNum type="alphaLcPeriod" startAt="2"/>
            </a:pPr>
            <a:r>
              <a:rPr lang="en-US">
                <a:latin typeface="Arial Rounded MT Bold" pitchFamily="34" charset="0"/>
              </a:rPr>
              <a:t>Menggambarkan realitas yg kompleks</a:t>
            </a:r>
          </a:p>
          <a:p>
            <a:pPr marL="342900" indent="-342900">
              <a:buFontTx/>
              <a:buAutoNum type="alphaLcPeriod" startAt="2"/>
            </a:pPr>
            <a:r>
              <a:rPr lang="en-US">
                <a:latin typeface="Arial Rounded MT Bold" pitchFamily="34" charset="0"/>
              </a:rPr>
              <a:t>Memperoleh pemahaman makna</a:t>
            </a:r>
          </a:p>
          <a:p>
            <a:pPr marL="342900" indent="-342900">
              <a:buFontTx/>
              <a:buAutoNum type="alphaLcPeriod" startAt="2"/>
            </a:pPr>
            <a:r>
              <a:rPr lang="en-US">
                <a:latin typeface="Arial Rounded MT Bold" pitchFamily="34" charset="0"/>
              </a:rPr>
              <a:t>Menemukan teori</a:t>
            </a:r>
          </a:p>
        </p:txBody>
      </p:sp>
      <p:sp>
        <p:nvSpPr>
          <p:cNvPr id="27653" name="Line 7"/>
          <p:cNvSpPr>
            <a:spLocks noChangeShapeType="1"/>
          </p:cNvSpPr>
          <p:nvPr/>
        </p:nvSpPr>
        <p:spPr bwMode="auto">
          <a:xfrm>
            <a:off x="2895600" y="1676400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54" name="Line 8"/>
          <p:cNvSpPr>
            <a:spLocks noChangeShapeType="1"/>
          </p:cNvSpPr>
          <p:nvPr/>
        </p:nvSpPr>
        <p:spPr bwMode="auto">
          <a:xfrm>
            <a:off x="2362200" y="3429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895600" y="16764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895600" y="54102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228600" y="2438400"/>
            <a:ext cx="2514600" cy="152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>
                <a:latin typeface="Arial Rounded MT Bold" pitchFamily="34" charset="0"/>
              </a:rPr>
              <a:t>TEKNIK </a:t>
            </a:r>
            <a:r>
              <a:rPr lang="en-US" dirty="0" smtClean="0">
                <a:latin typeface="Arial Rounded MT Bold" pitchFamily="34" charset="0"/>
              </a:rPr>
              <a:t>PENELITIAN/</a:t>
            </a:r>
          </a:p>
          <a:p>
            <a:pPr algn="ctr"/>
            <a:r>
              <a:rPr lang="en-US" dirty="0" smtClean="0">
                <a:latin typeface="Arial Rounded MT Bold" pitchFamily="34" charset="0"/>
              </a:rPr>
              <a:t>PENGUMPULAN </a:t>
            </a:r>
          </a:p>
          <a:p>
            <a:pPr algn="ctr"/>
            <a:r>
              <a:rPr lang="en-US" dirty="0" smtClean="0">
                <a:latin typeface="Arial Rounded MT Bold" pitchFamily="34" charset="0"/>
              </a:rPr>
              <a:t>DATA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4572000" y="838200"/>
            <a:ext cx="3733800" cy="167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Eksperimen, survey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Kuisioner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Observasi dan wawancara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terstruktur</a:t>
            </a:r>
          </a:p>
          <a:p>
            <a:pPr marL="342900" indent="-342900">
              <a:buFontTx/>
              <a:buAutoNum type="alphaLcPeriod"/>
            </a:pPr>
            <a:endParaRPr lang="en-US">
              <a:latin typeface="Arial Rounded MT Bold" pitchFamily="34" charset="0"/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4572000" y="4114800"/>
            <a:ext cx="3657600" cy="1447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Participant observation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In depth interview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Dokumentasi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Triangulasi</a:t>
            </a:r>
          </a:p>
        </p:txBody>
      </p:sp>
      <p:sp>
        <p:nvSpPr>
          <p:cNvPr id="28677" name="Line 7"/>
          <p:cNvSpPr>
            <a:spLocks noChangeShapeType="1"/>
          </p:cNvSpPr>
          <p:nvPr/>
        </p:nvSpPr>
        <p:spPr bwMode="auto">
          <a:xfrm>
            <a:off x="3429000" y="16002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678" name="Line 8"/>
          <p:cNvSpPr>
            <a:spLocks noChangeShapeType="1"/>
          </p:cNvSpPr>
          <p:nvPr/>
        </p:nvSpPr>
        <p:spPr bwMode="auto">
          <a:xfrm>
            <a:off x="3429000" y="16002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679" name="Line 9"/>
          <p:cNvSpPr>
            <a:spLocks noChangeShapeType="1"/>
          </p:cNvSpPr>
          <p:nvPr/>
        </p:nvSpPr>
        <p:spPr bwMode="auto">
          <a:xfrm>
            <a:off x="3429000" y="48006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680" name="Line 10"/>
          <p:cNvSpPr>
            <a:spLocks noChangeShapeType="1"/>
          </p:cNvSpPr>
          <p:nvPr/>
        </p:nvSpPr>
        <p:spPr bwMode="auto">
          <a:xfrm>
            <a:off x="2743200" y="33528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457200" y="2971800"/>
            <a:ext cx="21336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Arial Rounded MT Bold" pitchFamily="34" charset="0"/>
              </a:rPr>
              <a:t>Instrumen </a:t>
            </a:r>
          </a:p>
          <a:p>
            <a:pPr algn="ctr"/>
            <a:r>
              <a:rPr lang="en-US" sz="2400">
                <a:latin typeface="Arial Rounded MT Bold" pitchFamily="34" charset="0"/>
              </a:rPr>
              <a:t>penelitian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4419600" y="1066800"/>
            <a:ext cx="41148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Test, angket, wawancara 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Instrumen yang telah standar</a:t>
            </a: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4267200" y="4648200"/>
            <a:ext cx="42672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Peneliti sebagai instrumen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catatan, rekaman, kamera,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handycam, dll</a:t>
            </a:r>
          </a:p>
        </p:txBody>
      </p:sp>
      <p:sp>
        <p:nvSpPr>
          <p:cNvPr id="29701" name="Line 7"/>
          <p:cNvSpPr>
            <a:spLocks noChangeShapeType="1"/>
          </p:cNvSpPr>
          <p:nvPr/>
        </p:nvSpPr>
        <p:spPr bwMode="auto">
          <a:xfrm>
            <a:off x="3505200" y="1752600"/>
            <a:ext cx="0" cy="3581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2" name="Line 8"/>
          <p:cNvSpPr>
            <a:spLocks noChangeShapeType="1"/>
          </p:cNvSpPr>
          <p:nvPr/>
        </p:nvSpPr>
        <p:spPr bwMode="auto">
          <a:xfrm>
            <a:off x="2590800" y="3505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3" name="Line 9"/>
          <p:cNvSpPr>
            <a:spLocks noChangeShapeType="1"/>
          </p:cNvSpPr>
          <p:nvPr/>
        </p:nvSpPr>
        <p:spPr bwMode="auto">
          <a:xfrm>
            <a:off x="3505200" y="17526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4" name="Line 10"/>
          <p:cNvSpPr>
            <a:spLocks noChangeShapeType="1"/>
          </p:cNvSpPr>
          <p:nvPr/>
        </p:nvSpPr>
        <p:spPr bwMode="auto">
          <a:xfrm>
            <a:off x="3505200" y="5334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81000" y="2895600"/>
            <a:ext cx="2286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>
                <a:latin typeface="Arial Rounded MT Bold" pitchFamily="34" charset="0"/>
              </a:rPr>
              <a:t>DATA</a:t>
            </a: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733800" y="990600"/>
            <a:ext cx="48006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Hasil pengukuran variabel yang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dioperasionalkan dengan menggunakan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instrumen</a:t>
            </a: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3657600" y="4495800"/>
            <a:ext cx="49530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Deskriptif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Dokumen pribadi, catatan lapangan,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	ucapan dan tindakan responden,, dll</a:t>
            </a:r>
          </a:p>
          <a:p>
            <a:pPr marL="342900" indent="-342900">
              <a:buFontTx/>
              <a:buAutoNum type="alphaLcPeriod"/>
            </a:pPr>
            <a:endParaRPr lang="en-US">
              <a:latin typeface="Arial Rounded MT Bold" pitchFamily="34" charset="0"/>
            </a:endParaRPr>
          </a:p>
        </p:txBody>
      </p:sp>
      <p:sp>
        <p:nvSpPr>
          <p:cNvPr id="30725" name="Line 7"/>
          <p:cNvSpPr>
            <a:spLocks noChangeShapeType="1"/>
          </p:cNvSpPr>
          <p:nvPr/>
        </p:nvSpPr>
        <p:spPr bwMode="auto">
          <a:xfrm>
            <a:off x="3124200" y="15240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31242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667000" y="3505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3124200" y="5334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228600" y="2667000"/>
            <a:ext cx="2438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Arial Rounded MT Bold" pitchFamily="34" charset="0"/>
              </a:rPr>
              <a:t>HUBUNGAN DENGAN</a:t>
            </a:r>
          </a:p>
          <a:p>
            <a:pPr algn="ctr"/>
            <a:r>
              <a:rPr lang="en-US">
                <a:latin typeface="Arial Rounded MT Bold" pitchFamily="34" charset="0"/>
              </a:rPr>
              <a:t>RESPONDEN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4419600" y="1219200"/>
            <a:ext cx="47244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Berjarak, bahkan sering tanpa kontak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Peneliti merasa lebih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Jangka pendek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4419600" y="4114800"/>
            <a:ext cx="47244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Empati, akrab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Kedudukan sama bahkan sebagai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guru/konsultan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c.   Jangka lama</a:t>
            </a:r>
          </a:p>
          <a:p>
            <a:pPr marL="342900" indent="-342900"/>
            <a:endParaRPr lang="en-US">
              <a:latin typeface="Arial Rounded MT Bold" pitchFamily="34" charset="0"/>
            </a:endParaRPr>
          </a:p>
        </p:txBody>
      </p:sp>
      <p:sp>
        <p:nvSpPr>
          <p:cNvPr id="33797" name="Line 7"/>
          <p:cNvSpPr>
            <a:spLocks noChangeShapeType="1"/>
          </p:cNvSpPr>
          <p:nvPr/>
        </p:nvSpPr>
        <p:spPr bwMode="auto">
          <a:xfrm>
            <a:off x="3352800" y="19050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98" name="Line 8"/>
          <p:cNvSpPr>
            <a:spLocks noChangeShapeType="1"/>
          </p:cNvSpPr>
          <p:nvPr/>
        </p:nvSpPr>
        <p:spPr bwMode="auto">
          <a:xfrm>
            <a:off x="3352800" y="19050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99" name="Line 9"/>
          <p:cNvSpPr>
            <a:spLocks noChangeShapeType="1"/>
          </p:cNvSpPr>
          <p:nvPr/>
        </p:nvSpPr>
        <p:spPr bwMode="auto">
          <a:xfrm>
            <a:off x="2667000" y="3124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00" name="Line 10"/>
          <p:cNvSpPr>
            <a:spLocks noChangeShapeType="1"/>
          </p:cNvSpPr>
          <p:nvPr/>
        </p:nvSpPr>
        <p:spPr bwMode="auto">
          <a:xfrm>
            <a:off x="3352800" y="5105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81000" y="2895600"/>
            <a:ext cx="2286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SAMPEL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733800" y="990600"/>
            <a:ext cx="48006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kuantitatif</a:t>
            </a:r>
            <a:r>
              <a:rPr lang="en-US" dirty="0" smtClean="0">
                <a:latin typeface="Arial Rounded MT Bold" pitchFamily="34" charset="0"/>
              </a:rPr>
              <a:t>:</a:t>
            </a: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Besar</a:t>
            </a:r>
            <a:r>
              <a:rPr lang="en-US" dirty="0" smtClean="0">
                <a:latin typeface="Arial Rounded MT Bold" pitchFamily="34" charset="0"/>
              </a:rPr>
              <a:t>, </a:t>
            </a:r>
            <a:r>
              <a:rPr lang="en-US" dirty="0" err="1" smtClean="0">
                <a:latin typeface="Arial Rounded MT Bold" pitchFamily="34" charset="0"/>
              </a:rPr>
              <a:t>Representatif</a:t>
            </a:r>
            <a:r>
              <a:rPr lang="en-US" dirty="0" smtClean="0">
                <a:latin typeface="Arial Rounded MT Bold" pitchFamily="34" charset="0"/>
              </a:rPr>
              <a:t>, </a:t>
            </a: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Sedapat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mungkin</a:t>
            </a:r>
            <a:r>
              <a:rPr lang="en-US" dirty="0" smtClean="0">
                <a:latin typeface="Arial Rounded MT Bold" pitchFamily="34" charset="0"/>
              </a:rPr>
              <a:t> Random</a:t>
            </a: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Ditentukan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sejak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awal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3657600" y="4495800"/>
            <a:ext cx="49530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>
                <a:latin typeface="Arial Rounded MT Bold" pitchFamily="34" charset="0"/>
              </a:rPr>
              <a:t>kualitatif</a:t>
            </a:r>
            <a:endParaRPr lang="en-US" dirty="0">
              <a:latin typeface="Arial Rounded MT Bold" pitchFamily="34" charset="0"/>
            </a:endParaRPr>
          </a:p>
          <a:p>
            <a:pPr marL="342900" indent="-342900">
              <a:buFontTx/>
              <a:buAutoNum type="alphaLcPeriod"/>
            </a:pPr>
            <a:r>
              <a:rPr lang="en-US" dirty="0" smtClean="0">
                <a:latin typeface="Arial Rounded MT Bold" pitchFamily="34" charset="0"/>
              </a:rPr>
              <a:t>Kecil, </a:t>
            </a:r>
            <a:r>
              <a:rPr lang="en-US" dirty="0" err="1" smtClean="0">
                <a:latin typeface="Arial Rounded MT Bold" pitchFamily="34" charset="0"/>
              </a:rPr>
              <a:t>tidak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representatif</a:t>
            </a:r>
            <a:r>
              <a:rPr lang="en-US" dirty="0" smtClean="0">
                <a:latin typeface="Arial Rounded MT Bold" pitchFamily="34" charset="0"/>
              </a:rPr>
              <a:t>, </a:t>
            </a:r>
          </a:p>
          <a:p>
            <a:pPr marL="342900" indent="-342900">
              <a:buFontTx/>
              <a:buAutoNum type="alphaLcPeriod"/>
            </a:pPr>
            <a:r>
              <a:rPr lang="en-US" dirty="0" smtClean="0">
                <a:latin typeface="Arial Rounded MT Bold" pitchFamily="34" charset="0"/>
              </a:rPr>
              <a:t>Purposive, snowball</a:t>
            </a:r>
          </a:p>
          <a:p>
            <a:pPr marL="342900" indent="-342900">
              <a:buFontTx/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Berkembang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selama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proses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penelitian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5" name="Line 7"/>
          <p:cNvSpPr>
            <a:spLocks noChangeShapeType="1"/>
          </p:cNvSpPr>
          <p:nvPr/>
        </p:nvSpPr>
        <p:spPr bwMode="auto">
          <a:xfrm>
            <a:off x="3124200" y="15240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31242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667000" y="3505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3124200" y="5334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381000" y="2667000"/>
            <a:ext cx="2209800" cy="1143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Arial Rounded MT Bold" pitchFamily="34" charset="0"/>
              </a:rPr>
              <a:t>USULAN DESAIN</a:t>
            </a:r>
          </a:p>
        </p:txBody>
      </p:sp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505200" y="533400"/>
            <a:ext cx="5638800" cy="2057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kuantitatif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Luas dan rinci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Literatur berhubungan dengan masalah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dan variabel yang diteliti</a:t>
            </a:r>
          </a:p>
          <a:p>
            <a:pPr marL="342900" indent="-342900">
              <a:buFontTx/>
              <a:buAutoNum type="alphaLcPeriod" startAt="3"/>
            </a:pPr>
            <a:r>
              <a:rPr lang="en-US">
                <a:latin typeface="Arial Rounded MT Bold" pitchFamily="34" charset="0"/>
              </a:rPr>
              <a:t>Prosedur yang spesifik dan rinci langkah-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langkahnya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d.   Masalah dirumuskan dengan spesifik dan jelas</a:t>
            </a:r>
          </a:p>
        </p:txBody>
      </p:sp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3505200" y="3505200"/>
            <a:ext cx="5638800" cy="3124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>
                <a:latin typeface="Arial Rounded MT Bold" pitchFamily="34" charset="0"/>
              </a:rPr>
              <a:t>Metode kualitatif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Singkat</a:t>
            </a:r>
          </a:p>
          <a:p>
            <a:pPr marL="342900" indent="-342900">
              <a:buFontTx/>
              <a:buAutoNum type="alphaLcPeriod"/>
            </a:pPr>
            <a:r>
              <a:rPr lang="en-US">
                <a:latin typeface="Arial Rounded MT Bold" pitchFamily="34" charset="0"/>
              </a:rPr>
              <a:t>Literatur yang digunakan bersifat sementara,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tidak menjadi pegangan utama</a:t>
            </a:r>
          </a:p>
          <a:p>
            <a:pPr marL="342900" indent="-342900">
              <a:buFontTx/>
              <a:buAutoNum type="alphaLcPeriod" startAt="3"/>
            </a:pPr>
            <a:r>
              <a:rPr lang="en-US">
                <a:latin typeface="Arial Rounded MT Bold" pitchFamily="34" charset="0"/>
              </a:rPr>
              <a:t>Prosedur bersifat umum</a:t>
            </a:r>
          </a:p>
          <a:p>
            <a:pPr marL="342900" indent="-342900">
              <a:buFontTx/>
              <a:buAutoNum type="alphaLcPeriod" startAt="3"/>
            </a:pPr>
            <a:r>
              <a:rPr lang="en-US">
                <a:latin typeface="Arial Rounded MT Bold" pitchFamily="34" charset="0"/>
              </a:rPr>
              <a:t>Masalah bersifat sementara dan akan 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ditemukan setelah studi pendahuluan</a:t>
            </a:r>
          </a:p>
          <a:p>
            <a:pPr marL="342900" indent="-342900">
              <a:buFontTx/>
              <a:buAutoNum type="alphaLcPeriod" startAt="5"/>
            </a:pPr>
            <a:r>
              <a:rPr lang="en-US">
                <a:latin typeface="Arial Rounded MT Bold" pitchFamily="34" charset="0"/>
              </a:rPr>
              <a:t>Tidak dirumuskan hipotesis, karena justru akan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 menemukan hipotesis</a:t>
            </a:r>
          </a:p>
          <a:p>
            <a:pPr marL="342900" indent="-342900">
              <a:buFontTx/>
              <a:buAutoNum type="alphaLcPeriod" startAt="6"/>
            </a:pPr>
            <a:r>
              <a:rPr lang="en-US">
                <a:latin typeface="Arial Rounded MT Bold" pitchFamily="34" charset="0"/>
              </a:rPr>
              <a:t>Fokus penelitian ditetapkan setelah diperoleh</a:t>
            </a:r>
          </a:p>
          <a:p>
            <a:pPr marL="342900" indent="-342900"/>
            <a:r>
              <a:rPr lang="en-US">
                <a:latin typeface="Arial Rounded MT Bold" pitchFamily="34" charset="0"/>
              </a:rPr>
              <a:t>     data awal dari lapangan</a:t>
            </a:r>
          </a:p>
        </p:txBody>
      </p:sp>
      <p:sp>
        <p:nvSpPr>
          <p:cNvPr id="34821" name="Line 7"/>
          <p:cNvSpPr>
            <a:spLocks noChangeShapeType="1"/>
          </p:cNvSpPr>
          <p:nvPr/>
        </p:nvSpPr>
        <p:spPr bwMode="auto">
          <a:xfrm>
            <a:off x="3048000" y="1524000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2" name="Line 8"/>
          <p:cNvSpPr>
            <a:spLocks noChangeShapeType="1"/>
          </p:cNvSpPr>
          <p:nvPr/>
        </p:nvSpPr>
        <p:spPr bwMode="auto">
          <a:xfrm>
            <a:off x="2590800" y="3276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3" name="Line 9"/>
          <p:cNvSpPr>
            <a:spLocks noChangeShapeType="1"/>
          </p:cNvSpPr>
          <p:nvPr/>
        </p:nvSpPr>
        <p:spPr bwMode="auto">
          <a:xfrm>
            <a:off x="30480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4" name="Line 10"/>
          <p:cNvSpPr>
            <a:spLocks noChangeShapeType="1"/>
          </p:cNvSpPr>
          <p:nvPr/>
        </p:nvSpPr>
        <p:spPr bwMode="auto">
          <a:xfrm>
            <a:off x="3048000" y="5257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81000" y="2895600"/>
            <a:ext cx="2286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ANALISIS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733800" y="990600"/>
            <a:ext cx="48006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kuantitatif</a:t>
            </a:r>
            <a:r>
              <a:rPr lang="en-US" dirty="0" smtClean="0">
                <a:latin typeface="Arial Rounded MT Bold" pitchFamily="34" charset="0"/>
              </a:rPr>
              <a:t>:</a:t>
            </a: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Setelah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selesai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pengumpulan</a:t>
            </a:r>
            <a:r>
              <a:rPr lang="en-US" dirty="0" smtClean="0">
                <a:latin typeface="Arial Rounded MT Bold" pitchFamily="34" charset="0"/>
              </a:rPr>
              <a:t> data</a:t>
            </a: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Deduktif</a:t>
            </a:r>
            <a:endParaRPr lang="en-US" dirty="0" smtClean="0">
              <a:latin typeface="Arial Rounded MT Bold" pitchFamily="34" charset="0"/>
            </a:endParaRPr>
          </a:p>
          <a:p>
            <a:pPr marL="342900" indent="-342900"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Menggunakan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uji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statistik</a:t>
            </a:r>
            <a:r>
              <a:rPr lang="en-US" dirty="0" smtClean="0">
                <a:latin typeface="Arial Rounded MT Bold" pitchFamily="34" charset="0"/>
              </a:rPr>
              <a:t> </a:t>
            </a:r>
          </a:p>
          <a:p>
            <a:pPr marL="342900" indent="-342900"/>
            <a:r>
              <a:rPr lang="en-US" dirty="0" smtClean="0">
                <a:latin typeface="Arial Rounded MT Bold" pitchFamily="34" charset="0"/>
              </a:rPr>
              <a:t>      </a:t>
            </a:r>
            <a:r>
              <a:rPr lang="en-US" dirty="0" err="1" smtClean="0">
                <a:latin typeface="Arial Rounded MT Bold" pitchFamily="34" charset="0"/>
              </a:rPr>
              <a:t>untuk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menguji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hipotesis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3657600" y="3962400"/>
            <a:ext cx="4953000" cy="1905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>
                <a:latin typeface="Arial Rounded MT Bold" pitchFamily="34" charset="0"/>
              </a:rPr>
              <a:t>kualitatif</a:t>
            </a:r>
            <a:endParaRPr lang="en-US" dirty="0">
              <a:latin typeface="Arial Rounded MT Bold" pitchFamily="34" charset="0"/>
            </a:endParaRPr>
          </a:p>
          <a:p>
            <a:pPr marL="342900" indent="-342900">
              <a:buFontTx/>
              <a:buAutoNum type="alphaLcPeriod"/>
            </a:pPr>
            <a:r>
              <a:rPr lang="en-US" sz="2000" dirty="0" err="1" smtClean="0">
                <a:latin typeface="Arial Rounded MT Bold" pitchFamily="34" charset="0"/>
              </a:rPr>
              <a:t>Terus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menerus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sejak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awal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</a:p>
          <a:p>
            <a:pPr marL="342900" indent="-342900"/>
            <a:r>
              <a:rPr lang="en-US" sz="2000" dirty="0" smtClean="0">
                <a:latin typeface="Arial Rounded MT Bold" pitchFamily="34" charset="0"/>
              </a:rPr>
              <a:t>      </a:t>
            </a:r>
            <a:r>
              <a:rPr lang="en-US" sz="2000" dirty="0" err="1" smtClean="0">
                <a:latin typeface="Arial Rounded MT Bold" pitchFamily="34" charset="0"/>
              </a:rPr>
              <a:t>sampai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akhir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penelitian</a:t>
            </a:r>
            <a:endParaRPr lang="en-US" sz="2000" dirty="0" smtClean="0">
              <a:latin typeface="Arial Rounded MT Bold" pitchFamily="34" charset="0"/>
            </a:endParaRPr>
          </a:p>
          <a:p>
            <a:pPr marL="342900" indent="-342900">
              <a:buFontTx/>
              <a:buAutoNum type="alphaLcPeriod"/>
            </a:pPr>
            <a:r>
              <a:rPr lang="en-US" sz="2000" dirty="0" err="1" smtClean="0">
                <a:latin typeface="Arial Rounded MT Bold" pitchFamily="34" charset="0"/>
              </a:rPr>
              <a:t>Induktif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mencari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pola</a:t>
            </a:r>
            <a:r>
              <a:rPr lang="en-US" sz="2000" dirty="0" smtClean="0">
                <a:latin typeface="Arial Rounded MT Bold" pitchFamily="34" charset="0"/>
              </a:rPr>
              <a:t>, </a:t>
            </a:r>
          </a:p>
          <a:p>
            <a:pPr marL="342900" indent="-342900"/>
            <a:r>
              <a:rPr lang="en-US" sz="2000" dirty="0" smtClean="0">
                <a:latin typeface="Arial Rounded MT Bold" pitchFamily="34" charset="0"/>
              </a:rPr>
              <a:t>      model, </a:t>
            </a:r>
            <a:r>
              <a:rPr lang="en-US" sz="2000" dirty="0" err="1" smtClean="0">
                <a:latin typeface="Arial Rounded MT Bold" pitchFamily="34" charset="0"/>
              </a:rPr>
              <a:t>dan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tema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teori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30725" name="Line 7"/>
          <p:cNvSpPr>
            <a:spLocks noChangeShapeType="1"/>
          </p:cNvSpPr>
          <p:nvPr/>
        </p:nvSpPr>
        <p:spPr bwMode="auto">
          <a:xfrm>
            <a:off x="3124200" y="15240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31242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667000" y="3505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3124200" y="5334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81000" y="2438400"/>
            <a:ext cx="2286000" cy="152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 err="1" smtClean="0">
                <a:latin typeface="Arial Rounded MT Bold" pitchFamily="34" charset="0"/>
              </a:rPr>
              <a:t>Kapan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  <a:r>
              <a:rPr lang="en-US" sz="2000" dirty="0" err="1" smtClean="0">
                <a:latin typeface="Arial Rounded MT Bold" pitchFamily="34" charset="0"/>
              </a:rPr>
              <a:t>penelitian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</a:p>
          <a:p>
            <a:pPr algn="ctr"/>
            <a:r>
              <a:rPr lang="en-US" sz="2000" dirty="0" err="1" smtClean="0">
                <a:latin typeface="Arial Rounded MT Bold" pitchFamily="34" charset="0"/>
              </a:rPr>
              <a:t>Dianggap</a:t>
            </a:r>
            <a:endParaRPr lang="en-US" sz="2000" dirty="0" smtClean="0">
              <a:latin typeface="Arial Rounded MT Bold" pitchFamily="34" charset="0"/>
            </a:endParaRPr>
          </a:p>
          <a:p>
            <a:pPr algn="ctr"/>
            <a:r>
              <a:rPr lang="en-US" sz="2000" dirty="0" err="1" smtClean="0">
                <a:latin typeface="Arial Rounded MT Bold" pitchFamily="34" charset="0"/>
              </a:rPr>
              <a:t>Selesai</a:t>
            </a:r>
            <a:r>
              <a:rPr lang="en-US" sz="2000" dirty="0" smtClean="0">
                <a:latin typeface="Arial Rounded MT Bold" pitchFamily="34" charset="0"/>
              </a:rPr>
              <a:t>???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733800" y="990600"/>
            <a:ext cx="48006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>
                <a:latin typeface="Arial Rounded MT Bold" pitchFamily="34" charset="0"/>
              </a:rPr>
              <a:t>kuantitatif</a:t>
            </a:r>
            <a:endParaRPr lang="en-US" dirty="0">
              <a:latin typeface="Arial Rounded MT Bold" pitchFamily="34" charset="0"/>
            </a:endParaRPr>
          </a:p>
          <a:p>
            <a:pPr marL="342900" indent="-342900">
              <a:buFontTx/>
              <a:buAutoNum type="alphaLcPeriod"/>
            </a:pPr>
            <a:r>
              <a:rPr lang="en-US" dirty="0" err="1" smtClean="0">
                <a:latin typeface="Arial Rounded MT Bold" pitchFamily="34" charset="0"/>
              </a:rPr>
              <a:t>Setelah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semua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kugiatan</a:t>
            </a:r>
            <a:r>
              <a:rPr lang="en-US" dirty="0" smtClean="0">
                <a:latin typeface="Arial Rounded MT Bold" pitchFamily="34" charset="0"/>
              </a:rPr>
              <a:t> </a:t>
            </a:r>
          </a:p>
          <a:p>
            <a:pPr marL="342900" indent="-342900"/>
            <a:r>
              <a:rPr lang="en-US" dirty="0" smtClean="0">
                <a:latin typeface="Arial Rounded MT Bold" pitchFamily="34" charset="0"/>
              </a:rPr>
              <a:t> yang </a:t>
            </a:r>
            <a:r>
              <a:rPr lang="en-US" dirty="0" err="1" smtClean="0">
                <a:latin typeface="Arial Rounded MT Bold" pitchFamily="34" charset="0"/>
              </a:rPr>
              <a:t>direncanakan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dapat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diselesaikan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3657600" y="4495800"/>
            <a:ext cx="49530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kualitatif</a:t>
            </a:r>
            <a:r>
              <a:rPr lang="en-US" dirty="0" smtClean="0">
                <a:latin typeface="Arial Rounded MT Bold" pitchFamily="34" charset="0"/>
              </a:rPr>
              <a:t>: </a:t>
            </a: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Setelah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tidak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ada</a:t>
            </a:r>
            <a:r>
              <a:rPr lang="en-US" dirty="0" smtClean="0">
                <a:latin typeface="Arial Rounded MT Bold" pitchFamily="34" charset="0"/>
              </a:rPr>
              <a:t> data yang </a:t>
            </a:r>
            <a:r>
              <a:rPr lang="en-US" dirty="0" err="1" smtClean="0">
                <a:latin typeface="Arial Rounded MT Bold" pitchFamily="34" charset="0"/>
              </a:rPr>
              <a:t>dianggap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baru</a:t>
            </a:r>
            <a:endParaRPr lang="en-US" dirty="0" smtClean="0">
              <a:latin typeface="Arial Rounded MT Bold" pitchFamily="34" charset="0"/>
            </a:endParaRP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Atau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jenuh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5" name="Line 7"/>
          <p:cNvSpPr>
            <a:spLocks noChangeShapeType="1"/>
          </p:cNvSpPr>
          <p:nvPr/>
        </p:nvSpPr>
        <p:spPr bwMode="auto">
          <a:xfrm>
            <a:off x="3124200" y="15240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31242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667000" y="3505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3124200" y="5334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81000" y="2362200"/>
            <a:ext cx="2286000" cy="2057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 err="1" smtClean="0">
                <a:latin typeface="Arial Rounded MT Bold" pitchFamily="34" charset="0"/>
              </a:rPr>
              <a:t>Kepercayaan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</a:p>
          <a:p>
            <a:pPr algn="ctr"/>
            <a:r>
              <a:rPr lang="en-US" sz="2000" dirty="0" err="1" smtClean="0">
                <a:latin typeface="Arial Rounded MT Bold" pitchFamily="34" charset="0"/>
              </a:rPr>
              <a:t>Terhadap</a:t>
            </a:r>
            <a:r>
              <a:rPr lang="en-US" sz="2000" dirty="0" smtClean="0">
                <a:latin typeface="Arial Rounded MT Bold" pitchFamily="34" charset="0"/>
              </a:rPr>
              <a:t> </a:t>
            </a:r>
          </a:p>
          <a:p>
            <a:pPr algn="ctr"/>
            <a:r>
              <a:rPr lang="en-US" sz="2000" dirty="0" err="1" smtClean="0">
                <a:latin typeface="Arial Rounded MT Bold" pitchFamily="34" charset="0"/>
              </a:rPr>
              <a:t>penelitian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733800" y="990600"/>
            <a:ext cx="48006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kuantitatif</a:t>
            </a:r>
            <a:endParaRPr lang="en-US" dirty="0" smtClean="0">
              <a:latin typeface="Arial Rounded MT Bold" pitchFamily="34" charset="0"/>
            </a:endParaRP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Pengujian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terhadap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validitas</a:t>
            </a:r>
            <a:r>
              <a:rPr lang="en-US" dirty="0" smtClean="0">
                <a:latin typeface="Arial Rounded MT Bold" pitchFamily="34" charset="0"/>
              </a:rPr>
              <a:t> </a:t>
            </a: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dan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reabilitas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3657600" y="4495800"/>
            <a:ext cx="49530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dirty="0" err="1">
                <a:latin typeface="Arial Rounded MT Bold" pitchFamily="34" charset="0"/>
              </a:rPr>
              <a:t>Metode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err="1">
                <a:latin typeface="Arial Rounded MT Bold" pitchFamily="34" charset="0"/>
              </a:rPr>
              <a:t>kualitatif</a:t>
            </a:r>
            <a:endParaRPr lang="en-US" dirty="0">
              <a:latin typeface="Arial Rounded MT Bold" pitchFamily="34" charset="0"/>
            </a:endParaRP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Pengujian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kredibilitas</a:t>
            </a:r>
            <a:r>
              <a:rPr lang="en-US" dirty="0" smtClean="0">
                <a:latin typeface="Arial Rounded MT Bold" pitchFamily="34" charset="0"/>
              </a:rPr>
              <a:t>, </a:t>
            </a:r>
          </a:p>
          <a:p>
            <a:pPr marL="342900" indent="-342900"/>
            <a:r>
              <a:rPr lang="en-US" dirty="0" err="1" smtClean="0">
                <a:latin typeface="Arial Rounded MT Bold" pitchFamily="34" charset="0"/>
              </a:rPr>
              <a:t>prosesdan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hasil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penelitian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30725" name="Line 7"/>
          <p:cNvSpPr>
            <a:spLocks noChangeShapeType="1"/>
          </p:cNvSpPr>
          <p:nvPr/>
        </p:nvSpPr>
        <p:spPr bwMode="auto">
          <a:xfrm>
            <a:off x="3124200" y="15240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31242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667000" y="3505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3124200" y="5334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3. PROSES PENELITIAN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>
                <a:latin typeface="Arial Rounded MT Bold" pitchFamily="34" charset="0"/>
              </a:rPr>
              <a:t>Metode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kuantitatif</a:t>
            </a:r>
            <a:endParaRPr lang="en-US" dirty="0" smtClean="0">
              <a:latin typeface="Arial Rounded MT Bold" pitchFamily="34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Arial Rounded MT Bold" pitchFamily="34" charset="0"/>
              </a:rPr>
              <a:t>Bersifat</a:t>
            </a:r>
            <a:r>
              <a:rPr lang="en-US" dirty="0" smtClean="0">
                <a:latin typeface="Arial Rounded MT Bold" pitchFamily="34" charset="0"/>
              </a:rPr>
              <a:t> linear (</a:t>
            </a:r>
            <a:r>
              <a:rPr lang="en-US" dirty="0" err="1" smtClean="0">
                <a:latin typeface="Arial Rounded MT Bold" pitchFamily="34" charset="0"/>
              </a:rPr>
              <a:t>Sugiyono</a:t>
            </a:r>
            <a:r>
              <a:rPr lang="en-US" dirty="0" smtClean="0">
                <a:latin typeface="Arial Rounded MT Bold" pitchFamily="34" charset="0"/>
              </a:rPr>
              <a:t>, 2007: 18)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>
                <a:latin typeface="Arial Rounded MT Bold" pitchFamily="34" charset="0"/>
              </a:rPr>
              <a:t> </a:t>
            </a:r>
          </a:p>
          <a:p>
            <a:pPr eaLnBrk="1" hangingPunct="1">
              <a:defRPr/>
            </a:pPr>
            <a:r>
              <a:rPr lang="en-US" dirty="0" err="1" smtClean="0">
                <a:latin typeface="Arial Rounded MT Bold" pitchFamily="34" charset="0"/>
              </a:rPr>
              <a:t>Metode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kualitatif</a:t>
            </a:r>
            <a:endParaRPr lang="en-US" dirty="0" smtClean="0">
              <a:latin typeface="Arial Rounded MT Bold" pitchFamily="34" charset="0"/>
            </a:endParaRPr>
          </a:p>
          <a:p>
            <a:pPr lvl="1">
              <a:defRPr/>
            </a:pPr>
            <a:r>
              <a:rPr lang="en-US" dirty="0" err="1" smtClean="0">
                <a:latin typeface="Arial Rounded MT Bold" pitchFamily="34" charset="0"/>
              </a:rPr>
              <a:t>Bersifat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sirkuler</a:t>
            </a:r>
            <a:r>
              <a:rPr lang="en-US" dirty="0" smtClean="0">
                <a:latin typeface="Arial Rounded MT Bold" pitchFamily="34" charset="0"/>
              </a:rPr>
              <a:t> (</a:t>
            </a:r>
            <a:r>
              <a:rPr lang="en-US" dirty="0" err="1" smtClean="0">
                <a:latin typeface="Arial Rounded MT Bold" pitchFamily="34" charset="0"/>
              </a:rPr>
              <a:t>Sugiyono</a:t>
            </a:r>
            <a:r>
              <a:rPr lang="en-US" dirty="0" smtClean="0">
                <a:latin typeface="Arial Rounded MT Bold" pitchFamily="34" charset="0"/>
              </a:rPr>
              <a:t>, 2007: 21)</a:t>
            </a:r>
          </a:p>
          <a:p>
            <a:pPr>
              <a:buNone/>
              <a:defRPr/>
            </a:pPr>
            <a:r>
              <a:rPr lang="en-US" dirty="0" smtClean="0">
                <a:latin typeface="Arial Rounded MT Bold" pitchFamily="34" charset="0"/>
              </a:rPr>
              <a:t> </a:t>
            </a:r>
          </a:p>
          <a:p>
            <a:pPr lvl="1" eaLnBrk="1" hangingPunct="1">
              <a:defRPr/>
            </a:pPr>
            <a:endParaRPr lang="en-US" dirty="0" smtClean="0">
              <a:latin typeface="Arial Rounded MT Bold" pitchFamily="34" charset="0"/>
            </a:endParaRPr>
          </a:p>
          <a:p>
            <a:pPr lvl="1" eaLnBrk="1" hangingPunct="1">
              <a:buNone/>
              <a:defRPr/>
            </a:pPr>
            <a:endParaRPr lang="en-US" dirty="0" smtClean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0"/>
            <a:ext cx="4267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838200" y="381000"/>
            <a:ext cx="556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2400">
              <a:latin typeface="Times New Roman" pitchFamily="18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6145212" cy="946150"/>
          </a:xfrm>
          <a:prstGeom prst="rect">
            <a:avLst/>
          </a:prstGeom>
          <a:solidFill>
            <a:srgbClr val="A8A4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latin typeface="Arial" charset="0"/>
              </a:rPr>
              <a:t>Perbedaan penelitian kualitatif dan penelitian kuantitatif</a:t>
            </a:r>
          </a:p>
        </p:txBody>
      </p:sp>
      <p:graphicFrame>
        <p:nvGraphicFramePr>
          <p:cNvPr id="9282" name="Group 66"/>
          <p:cNvGraphicFramePr>
            <a:graphicFrameLocks noGrp="1"/>
          </p:cNvGraphicFramePr>
          <p:nvPr/>
        </p:nvGraphicFramePr>
        <p:xfrm>
          <a:off x="179388" y="2028825"/>
          <a:ext cx="8785225" cy="4060825"/>
        </p:xfrm>
        <a:graphic>
          <a:graphicData uri="http://schemas.openxmlformats.org/drawingml/2006/table">
            <a:tbl>
              <a:tblPr/>
              <a:tblGrid>
                <a:gridCol w="1866900"/>
                <a:gridCol w="3511550"/>
                <a:gridCol w="3406775"/>
              </a:tblGrid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Aspek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Kuantitatif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Kualitatif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177165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Maksud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Membuat deskripsi obyektif tentang fenomena terbatas dan menentukan apakah fenomena dapat dikontrol melalui beberapa intervensi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Mengembangkan pengertian tentang individu dan kejadian dengan memperhitungkan konteks yang relevan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168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2. Tujuan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Menjelaskan,mengontrol,meramalkan fenomena melalui pengumpulan data terfokus dari data numerik.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Memahami fenomena sosial melalui gambaran holistik dan memperbanyak_pemahaman yang mendalam.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</a:tbl>
          </a:graphicData>
        </a:graphic>
      </p:graphicFrame>
      <p:pic>
        <p:nvPicPr>
          <p:cNvPr id="19479" name="Picture 64" descr="butterfl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720917">
            <a:off x="5867400" y="836613"/>
            <a:ext cx="11826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92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09" name="Group 69"/>
          <p:cNvGraphicFramePr>
            <a:graphicFrameLocks noGrp="1"/>
          </p:cNvGraphicFramePr>
          <p:nvPr/>
        </p:nvGraphicFramePr>
        <p:xfrm>
          <a:off x="250825" y="692150"/>
          <a:ext cx="8713788" cy="4201160"/>
        </p:xfrm>
        <a:graphic>
          <a:graphicData uri="http://schemas.openxmlformats.org/drawingml/2006/table">
            <a:tbl>
              <a:tblPr/>
              <a:tblGrid>
                <a:gridCol w="1677988"/>
                <a:gridCol w="3479800"/>
                <a:gridCol w="3556000"/>
              </a:tblGrid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Aspek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Kuantitatif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Kualitatif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958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3. Pendekatan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Deduktif, bebas nilai (obyektif), terfokus, dan berorientasi pada tujuan.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Induktif, berisi nilai-nilai (subyektif), holistik, dan berorientasi pada proses.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4. Model penjelasan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Penemuan fakta sosial tidak berasal dari persepsi subyektif dan terpisah dari konteks.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Upaya generalisasi tidak dikenal karena perilaku manusia selalu terikat konteks dan harus diinterpretasikan kasus-perkasus.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1398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5. Metode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Terstruktur, formal, ditentukan terlebih dahulu, tidak luwes, dijabarkan secara rinci terlebih dahulu sebelum penelitian dilakukan.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Historikal, etnografis dan studi kasus.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</a:tbl>
          </a:graphicData>
        </a:graphic>
      </p:graphicFrame>
      <p:pic>
        <p:nvPicPr>
          <p:cNvPr id="20504" name="Picture 64" descr="butterfl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90481">
            <a:off x="5364163" y="5516563"/>
            <a:ext cx="11826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5" name="Picture 68" descr="butterfl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63337">
            <a:off x="6516688" y="5516563"/>
            <a:ext cx="11826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3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10" name="Group 46"/>
          <p:cNvGraphicFramePr>
            <a:graphicFrameLocks noGrp="1"/>
          </p:cNvGraphicFramePr>
          <p:nvPr/>
        </p:nvGraphicFramePr>
        <p:xfrm>
          <a:off x="179388" y="404813"/>
          <a:ext cx="8785225" cy="5545139"/>
        </p:xfrm>
        <a:graphic>
          <a:graphicData uri="http://schemas.openxmlformats.org/drawingml/2006/table">
            <a:tbl>
              <a:tblPr/>
              <a:tblGrid>
                <a:gridCol w="1830387"/>
                <a:gridCol w="3440113"/>
                <a:gridCol w="3514725"/>
              </a:tblGrid>
              <a:tr h="534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Aspek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Kuantitatif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Kualitatif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103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6. Pengukuran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Deduktif, bebas nilai (obyektif), terfokus, dan berorientasi pada tujuan.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Induktif, berisi nilai-nilai (subyektif), holistik, dan berorientasi pada proses.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167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7. Data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Random/acak: dimaksudkan dalam sampel yang dianggap mewakili.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Naratif, deskriptif, dalam kata-kata mereka yang diteliti, dokumen pribadi, catatan lapangan, artifak, dokumen resmi, video.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  <a:tr h="2300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8. Analisis data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Deduktif, secara statistik. Terutama menghasilkan data numerik yang biasanya dianalisis secara statistik. Data kasar terdiri dari bilangan dan analisis dilakukan pada akhir penelitian.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empus Sans ITC" pitchFamily="82" charset="0"/>
                        </a:rPr>
                        <a:t>Induktif, model-model, teori, konsep, metode perbandingan tetap. Biasanya data dianalisis secara deskriptif yang sebagian besar berasal dari wawancara dan catatan pengamatan.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2B0F6"/>
                    </a:solidFill>
                  </a:tcPr>
                </a:tc>
              </a:tr>
            </a:tbl>
          </a:graphicData>
        </a:graphic>
      </p:graphicFrame>
      <p:pic>
        <p:nvPicPr>
          <p:cNvPr id="21528" name="Picture 47" descr="pinguin"/>
          <p:cNvPicPr>
            <a:picLocks noChangeAspect="1" noChangeArrowheads="1" noCrop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5292725" y="5661025"/>
            <a:ext cx="12954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3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next…..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Pertemuan 3 : KONSEP DASAR PENELITIAN KUANTITATIF</a:t>
            </a:r>
            <a:endParaRPr lang="en-US" dirty="0" smtClean="0"/>
          </a:p>
          <a:p>
            <a:r>
              <a:rPr lang="id-ID" dirty="0" smtClean="0"/>
              <a:t>1. Pengertian penelitian kuantitatif</a:t>
            </a:r>
            <a:endParaRPr lang="en-US" dirty="0" smtClean="0"/>
          </a:p>
          <a:p>
            <a:r>
              <a:rPr lang="id-ID" dirty="0" smtClean="0"/>
              <a:t>2. Prosedur penelitian kuantitatif</a:t>
            </a:r>
            <a:endParaRPr lang="en-US" dirty="0" smtClean="0"/>
          </a:p>
          <a:p>
            <a:r>
              <a:rPr lang="id-ID" dirty="0" smtClean="0"/>
              <a:t>3. Dimensi-dimensi penelitian kuantitatif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1275</Words>
  <Application>Microsoft Office PowerPoint</Application>
  <PresentationFormat>On-screen Show (4:3)</PresentationFormat>
  <Paragraphs>278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Office Theme</vt:lpstr>
      <vt:lpstr>Median</vt:lpstr>
      <vt:lpstr>Aspect</vt:lpstr>
      <vt:lpstr>PERTEMUAN II</vt:lpstr>
      <vt:lpstr>Slide 2</vt:lpstr>
      <vt:lpstr>Slide 3</vt:lpstr>
      <vt:lpstr>Slide 4</vt:lpstr>
      <vt:lpstr>Pengertian metodologi Penelitian</vt:lpstr>
      <vt:lpstr>METODE PENELITIAN</vt:lpstr>
      <vt:lpstr>Slide 7</vt:lpstr>
      <vt:lpstr>Data Penelitian</vt:lpstr>
      <vt:lpstr>RUANG LINGKUP PENELITIAN PENDIDIKAN</vt:lpstr>
      <vt:lpstr>JENIS-JENIS  PENELITIAN </vt:lpstr>
      <vt:lpstr>Slide 11</vt:lpstr>
      <vt:lpstr>Slide 12</vt:lpstr>
      <vt:lpstr>Slide 13</vt:lpstr>
      <vt:lpstr>Slide 14</vt:lpstr>
      <vt:lpstr>Slide 15</vt:lpstr>
      <vt:lpstr>PERBEDAAN MENDASAR…..</vt:lpstr>
      <vt:lpstr>1. PERBEDAAN AKSIOMA DASAR TENTANG SIFAT REALITAS</vt:lpstr>
      <vt:lpstr>2. KARAKTERISTIK METODE KUANTITATIF DAN KUALITATIF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3. PROSES PENELITIAN</vt:lpstr>
      <vt:lpstr>Slide 30</vt:lpstr>
      <vt:lpstr>Slide 31</vt:lpstr>
      <vt:lpstr>Slide 32</vt:lpstr>
      <vt:lpstr>The next…..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II</dc:title>
  <dc:creator>acer</dc:creator>
  <cp:lastModifiedBy>acer</cp:lastModifiedBy>
  <cp:revision>35</cp:revision>
  <dcterms:created xsi:type="dcterms:W3CDTF">2014-10-01T06:55:42Z</dcterms:created>
  <dcterms:modified xsi:type="dcterms:W3CDTF">2014-10-09T01:19:33Z</dcterms:modified>
</cp:coreProperties>
</file>