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 id="260" r:id="rId6"/>
    <p:sldId id="261" r:id="rId7"/>
    <p:sldId id="263" r:id="rId8"/>
    <p:sldId id="262" r:id="rId9"/>
    <p:sldId id="266" r:id="rId10"/>
    <p:sldId id="268" r:id="rId11"/>
    <p:sldId id="267" r:id="rId12"/>
    <p:sldId id="269"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49" d="100"/>
          <a:sy n="49"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5F31C1-2D8B-4BA0-99A5-8D250D31EDAC}" type="doc">
      <dgm:prSet loTypeId="urn:microsoft.com/office/officeart/2011/layout/InterconnectedBlockProcess" loCatId="process" qsTypeId="urn:microsoft.com/office/officeart/2005/8/quickstyle/simple1" qsCatId="simple" csTypeId="urn:microsoft.com/office/officeart/2005/8/colors/colorful3" csCatId="colorful" phldr="1"/>
      <dgm:spPr/>
      <dgm:t>
        <a:bodyPr/>
        <a:lstStyle/>
        <a:p>
          <a:endParaRPr lang="id-ID"/>
        </a:p>
      </dgm:t>
    </dgm:pt>
    <dgm:pt modelId="{BA77DEF2-2C2D-4645-B191-2A3BB929DEE7}">
      <dgm:prSet phldrT="[Text]"/>
      <dgm:spPr/>
      <dgm:t>
        <a:bodyPr/>
        <a:lstStyle/>
        <a:p>
          <a:r>
            <a:rPr lang="id-ID" b="1" dirty="0" smtClean="0">
              <a:solidFill>
                <a:schemeClr val="bg1"/>
              </a:solidFill>
            </a:rPr>
            <a:t>Perhitungan Pajak PPh Pasal 21 Tenaga Ahli</a:t>
          </a:r>
          <a:endParaRPr lang="id-ID" dirty="0">
            <a:solidFill>
              <a:schemeClr val="bg1"/>
            </a:solidFill>
          </a:endParaRPr>
        </a:p>
      </dgm:t>
    </dgm:pt>
    <dgm:pt modelId="{D8487808-3FB3-445E-B3F9-622230BAD67B}" type="parTrans" cxnId="{E0326A07-49E5-43E4-8BAC-576141D8E65F}">
      <dgm:prSet/>
      <dgm:spPr/>
      <dgm:t>
        <a:bodyPr/>
        <a:lstStyle/>
        <a:p>
          <a:endParaRPr lang="id-ID"/>
        </a:p>
      </dgm:t>
    </dgm:pt>
    <dgm:pt modelId="{6F260D91-72AD-4E01-A39E-EFB96944D9C8}" type="sibTrans" cxnId="{E0326A07-49E5-43E4-8BAC-576141D8E65F}">
      <dgm:prSet/>
      <dgm:spPr/>
      <dgm:t>
        <a:bodyPr/>
        <a:lstStyle/>
        <a:p>
          <a:endParaRPr lang="id-ID"/>
        </a:p>
      </dgm:t>
    </dgm:pt>
    <dgm:pt modelId="{2E584A8A-2431-4DE6-B711-49620CBD7480}">
      <dgm:prSet phldrT="[Text]" custT="1"/>
      <dgm:spPr/>
      <dgm:t>
        <a:bodyPr/>
        <a:lstStyle/>
        <a:p>
          <a:pPr algn="l"/>
          <a:r>
            <a:rPr lang="id-ID" sz="1200" dirty="0" smtClean="0">
              <a:solidFill>
                <a:schemeClr val="bg1"/>
              </a:solidFill>
            </a:rPr>
            <a:t>Perhitungan PPh Pasal 21 Tenaga Ahli Tahun 2018 mengacu pada Undang-Undang Perpajakan RI No 36 Tahun 2008 khususnya mengenai Tarif Penghasilan Kena Pajak, Peraturan Ditjen Pajak Nomor : PER-16/PJ/2016 mengenai Tata Cara Pelaporan PPh Pasal 21, dan Besaran tarif Penghasilan Tidak Kena Pajak sesuai dengan PMK Nomor : 101/PMK.010/2016.  </a:t>
          </a:r>
          <a:endParaRPr lang="id-ID" sz="1200" dirty="0">
            <a:solidFill>
              <a:schemeClr val="bg1"/>
            </a:solidFill>
          </a:endParaRPr>
        </a:p>
      </dgm:t>
    </dgm:pt>
    <dgm:pt modelId="{39CF2301-41AF-4204-8EEC-2168849F944E}" type="parTrans" cxnId="{280EAB0D-7D4F-42C3-B2AF-B2CADE69BF73}">
      <dgm:prSet/>
      <dgm:spPr/>
      <dgm:t>
        <a:bodyPr/>
        <a:lstStyle/>
        <a:p>
          <a:endParaRPr lang="id-ID"/>
        </a:p>
      </dgm:t>
    </dgm:pt>
    <dgm:pt modelId="{D309DC40-4CB0-4A91-ACEE-DD0E2791A096}" type="sibTrans" cxnId="{280EAB0D-7D4F-42C3-B2AF-B2CADE69BF73}">
      <dgm:prSet/>
      <dgm:spPr/>
      <dgm:t>
        <a:bodyPr/>
        <a:lstStyle/>
        <a:p>
          <a:endParaRPr lang="id-ID"/>
        </a:p>
      </dgm:t>
    </dgm:pt>
    <dgm:pt modelId="{D545AEE2-251C-4587-852B-E566DA37AC73}">
      <dgm:prSet phldrT="[Text]"/>
      <dgm:spPr/>
      <dgm:t>
        <a:bodyPr/>
        <a:lstStyle/>
        <a:p>
          <a:r>
            <a:rPr lang="id-ID" b="1" dirty="0" smtClean="0">
              <a:solidFill>
                <a:schemeClr val="bg1"/>
              </a:solidFill>
            </a:rPr>
            <a:t>Kategori Tenaga Ahli</a:t>
          </a:r>
          <a:endParaRPr lang="id-ID" dirty="0">
            <a:solidFill>
              <a:schemeClr val="bg1"/>
            </a:solidFill>
          </a:endParaRPr>
        </a:p>
      </dgm:t>
    </dgm:pt>
    <dgm:pt modelId="{487B9F21-C54D-405C-B944-37E8D307927B}" type="parTrans" cxnId="{8518F688-A925-4023-B8D3-312655C38224}">
      <dgm:prSet/>
      <dgm:spPr/>
      <dgm:t>
        <a:bodyPr/>
        <a:lstStyle/>
        <a:p>
          <a:endParaRPr lang="id-ID"/>
        </a:p>
      </dgm:t>
    </dgm:pt>
    <dgm:pt modelId="{1341D9D4-8993-4B21-A4E2-D58B16719CE7}" type="sibTrans" cxnId="{8518F688-A925-4023-B8D3-312655C38224}">
      <dgm:prSet/>
      <dgm:spPr/>
      <dgm:t>
        <a:bodyPr/>
        <a:lstStyle/>
        <a:p>
          <a:endParaRPr lang="id-ID"/>
        </a:p>
      </dgm:t>
    </dgm:pt>
    <dgm:pt modelId="{EE77BBDF-4099-4EBB-AB0C-83BBE80D847E}">
      <dgm:prSet phldrT="[Text]"/>
      <dgm:spPr/>
      <dgm:t>
        <a:bodyPr/>
        <a:lstStyle/>
        <a:p>
          <a:pPr algn="l"/>
          <a:r>
            <a:rPr lang="sv-SE" dirty="0" smtClean="0">
              <a:solidFill>
                <a:schemeClr val="bg1"/>
              </a:solidFill>
            </a:rPr>
            <a:t>Peraturan Ditjen Pajak Nomor : PER-16/PJ/2016, Tenaga Ahli adalah seseorang yang melakukan pekerjaan bebas</a:t>
          </a:r>
          <a:r>
            <a:rPr lang="id-ID" dirty="0" smtClean="0">
              <a:solidFill>
                <a:schemeClr val="bg1"/>
              </a:solidFill>
            </a:rPr>
            <a:t>.</a:t>
          </a:r>
        </a:p>
        <a:p>
          <a:pPr algn="l"/>
          <a:endParaRPr lang="id-ID" dirty="0" smtClean="0">
            <a:solidFill>
              <a:schemeClr val="bg1"/>
            </a:solidFill>
          </a:endParaRPr>
        </a:p>
        <a:p>
          <a:pPr algn="l"/>
          <a:r>
            <a:rPr lang="id-ID" dirty="0" smtClean="0">
              <a:solidFill>
                <a:schemeClr val="bg1"/>
              </a:solidFill>
            </a:rPr>
            <a:t>(Dokter, Konsultan, Notaris, Akuntan, Pengacara, Arsitek, Aktuaris dan Jasa Penilai)</a:t>
          </a:r>
          <a:endParaRPr lang="id-ID" dirty="0">
            <a:solidFill>
              <a:schemeClr val="bg1"/>
            </a:solidFill>
          </a:endParaRPr>
        </a:p>
      </dgm:t>
    </dgm:pt>
    <dgm:pt modelId="{4E1C2DFF-2BE4-4A27-93E1-0FFD072118E4}" type="parTrans" cxnId="{4E919493-ADE2-4EBC-9DBD-94C598B9B75D}">
      <dgm:prSet/>
      <dgm:spPr/>
      <dgm:t>
        <a:bodyPr/>
        <a:lstStyle/>
        <a:p>
          <a:endParaRPr lang="id-ID"/>
        </a:p>
      </dgm:t>
    </dgm:pt>
    <dgm:pt modelId="{DD93AFA3-CC18-4292-985A-BEA10D7B1967}" type="sibTrans" cxnId="{4E919493-ADE2-4EBC-9DBD-94C598B9B75D}">
      <dgm:prSet/>
      <dgm:spPr/>
      <dgm:t>
        <a:bodyPr/>
        <a:lstStyle/>
        <a:p>
          <a:endParaRPr lang="id-ID"/>
        </a:p>
      </dgm:t>
    </dgm:pt>
    <dgm:pt modelId="{AA4D85CB-673D-4E7A-8A45-8C935FF44A3D}">
      <dgm:prSet phldrT="[Text]"/>
      <dgm:spPr/>
      <dgm:t>
        <a:bodyPr/>
        <a:lstStyle/>
        <a:p>
          <a:r>
            <a:rPr lang="id-ID" b="1" dirty="0" smtClean="0">
              <a:solidFill>
                <a:schemeClr val="bg1"/>
              </a:solidFill>
            </a:rPr>
            <a:t>Tarif Pemotongan PPh Pasal 21 Bagi Tenaga Ahli</a:t>
          </a:r>
          <a:endParaRPr lang="id-ID" dirty="0">
            <a:solidFill>
              <a:schemeClr val="bg1"/>
            </a:solidFill>
          </a:endParaRPr>
        </a:p>
      </dgm:t>
    </dgm:pt>
    <dgm:pt modelId="{561160EA-0CC1-41D7-AA73-493D1B53DA5E}" type="parTrans" cxnId="{505F67C8-1F0C-487C-83C4-0B7D0424A67A}">
      <dgm:prSet/>
      <dgm:spPr/>
      <dgm:t>
        <a:bodyPr/>
        <a:lstStyle/>
        <a:p>
          <a:endParaRPr lang="id-ID"/>
        </a:p>
      </dgm:t>
    </dgm:pt>
    <dgm:pt modelId="{C3C6F4E9-9655-46E7-AE14-473CEC892D97}" type="sibTrans" cxnId="{505F67C8-1F0C-487C-83C4-0B7D0424A67A}">
      <dgm:prSet/>
      <dgm:spPr/>
      <dgm:t>
        <a:bodyPr/>
        <a:lstStyle/>
        <a:p>
          <a:endParaRPr lang="id-ID"/>
        </a:p>
      </dgm:t>
    </dgm:pt>
    <dgm:pt modelId="{55BBBE9E-2CB0-4260-A235-C20152510852}">
      <dgm:prSet phldrT="[Text]"/>
      <dgm:spPr/>
      <dgm:t>
        <a:bodyPr/>
        <a:lstStyle/>
        <a:p>
          <a:pPr algn="l"/>
          <a:r>
            <a:rPr lang="id-ID" dirty="0" smtClean="0">
              <a:solidFill>
                <a:schemeClr val="bg1"/>
              </a:solidFill>
            </a:rPr>
            <a:t>Undang-Undang Perpajakan Nomor 36 Tahun 2008, Pasal 17 Ayat 1</a:t>
          </a:r>
          <a:endParaRPr lang="id-ID" dirty="0">
            <a:solidFill>
              <a:schemeClr val="bg1"/>
            </a:solidFill>
          </a:endParaRPr>
        </a:p>
      </dgm:t>
    </dgm:pt>
    <dgm:pt modelId="{8970FA83-AC2D-4469-A9D1-F63C7319ED44}" type="parTrans" cxnId="{B440C27A-0A5B-4F8B-B8C6-AA683F63D351}">
      <dgm:prSet/>
      <dgm:spPr/>
      <dgm:t>
        <a:bodyPr/>
        <a:lstStyle/>
        <a:p>
          <a:endParaRPr lang="id-ID"/>
        </a:p>
      </dgm:t>
    </dgm:pt>
    <dgm:pt modelId="{3B6F85AA-5AAE-4980-BE6F-00ADAF5115FB}" type="sibTrans" cxnId="{B440C27A-0A5B-4F8B-B8C6-AA683F63D351}">
      <dgm:prSet/>
      <dgm:spPr/>
      <dgm:t>
        <a:bodyPr/>
        <a:lstStyle/>
        <a:p>
          <a:endParaRPr lang="id-ID"/>
        </a:p>
      </dgm:t>
    </dgm:pt>
    <dgm:pt modelId="{D3E48CE4-F3E1-4636-9969-C4523355F232}" type="pres">
      <dgm:prSet presAssocID="{795F31C1-2D8B-4BA0-99A5-8D250D31EDAC}" presName="Name0" presStyleCnt="0">
        <dgm:presLayoutVars>
          <dgm:chMax val="7"/>
          <dgm:chPref val="5"/>
          <dgm:dir/>
          <dgm:animOne val="branch"/>
          <dgm:animLvl val="lvl"/>
        </dgm:presLayoutVars>
      </dgm:prSet>
      <dgm:spPr/>
      <dgm:t>
        <a:bodyPr/>
        <a:lstStyle/>
        <a:p>
          <a:endParaRPr lang="id-ID"/>
        </a:p>
      </dgm:t>
    </dgm:pt>
    <dgm:pt modelId="{069238B3-6857-4708-B8BF-F8791A6FD3B2}" type="pres">
      <dgm:prSet presAssocID="{AA4D85CB-673D-4E7A-8A45-8C935FF44A3D}" presName="ChildAccent3" presStyleCnt="0"/>
      <dgm:spPr/>
    </dgm:pt>
    <dgm:pt modelId="{E35B8433-9227-4BDA-BCA5-B5AF432C3CC8}" type="pres">
      <dgm:prSet presAssocID="{AA4D85CB-673D-4E7A-8A45-8C935FF44A3D}" presName="ChildAccent" presStyleLbl="alignImgPlace1" presStyleIdx="0" presStyleCnt="3"/>
      <dgm:spPr/>
      <dgm:t>
        <a:bodyPr/>
        <a:lstStyle/>
        <a:p>
          <a:endParaRPr lang="id-ID"/>
        </a:p>
      </dgm:t>
    </dgm:pt>
    <dgm:pt modelId="{9670E66B-F214-4643-8334-4ADCCF74F632}" type="pres">
      <dgm:prSet presAssocID="{AA4D85CB-673D-4E7A-8A45-8C935FF44A3D}" presName="Child3" presStyleLbl="revTx" presStyleIdx="0" presStyleCnt="0">
        <dgm:presLayoutVars>
          <dgm:chMax val="0"/>
          <dgm:chPref val="0"/>
          <dgm:bulletEnabled val="1"/>
        </dgm:presLayoutVars>
      </dgm:prSet>
      <dgm:spPr/>
      <dgm:t>
        <a:bodyPr/>
        <a:lstStyle/>
        <a:p>
          <a:endParaRPr lang="id-ID"/>
        </a:p>
      </dgm:t>
    </dgm:pt>
    <dgm:pt modelId="{CF6DDA8E-C269-4BA1-9675-99536F0DD6D7}" type="pres">
      <dgm:prSet presAssocID="{AA4D85CB-673D-4E7A-8A45-8C935FF44A3D}" presName="Parent3" presStyleLbl="node1" presStyleIdx="0" presStyleCnt="3">
        <dgm:presLayoutVars>
          <dgm:chMax val="2"/>
          <dgm:chPref val="1"/>
          <dgm:bulletEnabled val="1"/>
        </dgm:presLayoutVars>
      </dgm:prSet>
      <dgm:spPr/>
      <dgm:t>
        <a:bodyPr/>
        <a:lstStyle/>
        <a:p>
          <a:endParaRPr lang="id-ID"/>
        </a:p>
      </dgm:t>
    </dgm:pt>
    <dgm:pt modelId="{0C3FA0F2-1298-461D-9E23-96431D8B2CFF}" type="pres">
      <dgm:prSet presAssocID="{D545AEE2-251C-4587-852B-E566DA37AC73}" presName="ChildAccent2" presStyleCnt="0"/>
      <dgm:spPr/>
    </dgm:pt>
    <dgm:pt modelId="{E2E2BE6B-01AB-4F50-A9C7-6D90B5EFC61C}" type="pres">
      <dgm:prSet presAssocID="{D545AEE2-251C-4587-852B-E566DA37AC73}" presName="ChildAccent" presStyleLbl="alignImgPlace1" presStyleIdx="1" presStyleCnt="3"/>
      <dgm:spPr/>
      <dgm:t>
        <a:bodyPr/>
        <a:lstStyle/>
        <a:p>
          <a:endParaRPr lang="id-ID"/>
        </a:p>
      </dgm:t>
    </dgm:pt>
    <dgm:pt modelId="{6E749F56-95C8-4E86-9F26-379030766B96}" type="pres">
      <dgm:prSet presAssocID="{D545AEE2-251C-4587-852B-E566DA37AC73}" presName="Child2" presStyleLbl="revTx" presStyleIdx="0" presStyleCnt="0">
        <dgm:presLayoutVars>
          <dgm:chMax val="0"/>
          <dgm:chPref val="0"/>
          <dgm:bulletEnabled val="1"/>
        </dgm:presLayoutVars>
      </dgm:prSet>
      <dgm:spPr/>
      <dgm:t>
        <a:bodyPr/>
        <a:lstStyle/>
        <a:p>
          <a:endParaRPr lang="id-ID"/>
        </a:p>
      </dgm:t>
    </dgm:pt>
    <dgm:pt modelId="{5D4B53AB-DB27-4F12-A36A-8EE2F7C40DEC}" type="pres">
      <dgm:prSet presAssocID="{D545AEE2-251C-4587-852B-E566DA37AC73}" presName="Parent2" presStyleLbl="node1" presStyleIdx="1" presStyleCnt="3">
        <dgm:presLayoutVars>
          <dgm:chMax val="2"/>
          <dgm:chPref val="1"/>
          <dgm:bulletEnabled val="1"/>
        </dgm:presLayoutVars>
      </dgm:prSet>
      <dgm:spPr/>
      <dgm:t>
        <a:bodyPr/>
        <a:lstStyle/>
        <a:p>
          <a:endParaRPr lang="id-ID"/>
        </a:p>
      </dgm:t>
    </dgm:pt>
    <dgm:pt modelId="{18B7AB3C-7504-4EAC-8B8E-8858349239AF}" type="pres">
      <dgm:prSet presAssocID="{BA77DEF2-2C2D-4645-B191-2A3BB929DEE7}" presName="ChildAccent1" presStyleCnt="0"/>
      <dgm:spPr/>
    </dgm:pt>
    <dgm:pt modelId="{2D2C03E9-7FB5-44B3-92A1-AE74C06AE3B4}" type="pres">
      <dgm:prSet presAssocID="{BA77DEF2-2C2D-4645-B191-2A3BB929DEE7}" presName="ChildAccent" presStyleLbl="alignImgPlace1" presStyleIdx="2" presStyleCnt="3"/>
      <dgm:spPr/>
      <dgm:t>
        <a:bodyPr/>
        <a:lstStyle/>
        <a:p>
          <a:endParaRPr lang="id-ID"/>
        </a:p>
      </dgm:t>
    </dgm:pt>
    <dgm:pt modelId="{AE769D04-233E-4E3C-8A79-B5654C1D2E9D}" type="pres">
      <dgm:prSet presAssocID="{BA77DEF2-2C2D-4645-B191-2A3BB929DEE7}" presName="Child1" presStyleLbl="revTx" presStyleIdx="0" presStyleCnt="0">
        <dgm:presLayoutVars>
          <dgm:chMax val="0"/>
          <dgm:chPref val="0"/>
          <dgm:bulletEnabled val="1"/>
        </dgm:presLayoutVars>
      </dgm:prSet>
      <dgm:spPr/>
      <dgm:t>
        <a:bodyPr/>
        <a:lstStyle/>
        <a:p>
          <a:endParaRPr lang="id-ID"/>
        </a:p>
      </dgm:t>
    </dgm:pt>
    <dgm:pt modelId="{0764DFA9-EDE6-45EE-85E9-7CAA66316C23}" type="pres">
      <dgm:prSet presAssocID="{BA77DEF2-2C2D-4645-B191-2A3BB929DEE7}" presName="Parent1" presStyleLbl="node1" presStyleIdx="2" presStyleCnt="3">
        <dgm:presLayoutVars>
          <dgm:chMax val="2"/>
          <dgm:chPref val="1"/>
          <dgm:bulletEnabled val="1"/>
        </dgm:presLayoutVars>
      </dgm:prSet>
      <dgm:spPr/>
      <dgm:t>
        <a:bodyPr/>
        <a:lstStyle/>
        <a:p>
          <a:endParaRPr lang="id-ID"/>
        </a:p>
      </dgm:t>
    </dgm:pt>
  </dgm:ptLst>
  <dgm:cxnLst>
    <dgm:cxn modelId="{C489B70F-C038-4584-B85B-33F327BCABA5}" type="presOf" srcId="{D545AEE2-251C-4587-852B-E566DA37AC73}" destId="{5D4B53AB-DB27-4F12-A36A-8EE2F7C40DEC}" srcOrd="0" destOrd="0" presId="urn:microsoft.com/office/officeart/2011/layout/InterconnectedBlockProcess"/>
    <dgm:cxn modelId="{E0326A07-49E5-43E4-8BAC-576141D8E65F}" srcId="{795F31C1-2D8B-4BA0-99A5-8D250D31EDAC}" destId="{BA77DEF2-2C2D-4645-B191-2A3BB929DEE7}" srcOrd="0" destOrd="0" parTransId="{D8487808-3FB3-445E-B3F9-622230BAD67B}" sibTransId="{6F260D91-72AD-4E01-A39E-EFB96944D9C8}"/>
    <dgm:cxn modelId="{8518F688-A925-4023-B8D3-312655C38224}" srcId="{795F31C1-2D8B-4BA0-99A5-8D250D31EDAC}" destId="{D545AEE2-251C-4587-852B-E566DA37AC73}" srcOrd="1" destOrd="0" parTransId="{487B9F21-C54D-405C-B944-37E8D307927B}" sibTransId="{1341D9D4-8993-4B21-A4E2-D58B16719CE7}"/>
    <dgm:cxn modelId="{280EAB0D-7D4F-42C3-B2AF-B2CADE69BF73}" srcId="{BA77DEF2-2C2D-4645-B191-2A3BB929DEE7}" destId="{2E584A8A-2431-4DE6-B711-49620CBD7480}" srcOrd="0" destOrd="0" parTransId="{39CF2301-41AF-4204-8EEC-2168849F944E}" sibTransId="{D309DC40-4CB0-4A91-ACEE-DD0E2791A096}"/>
    <dgm:cxn modelId="{B440C27A-0A5B-4F8B-B8C6-AA683F63D351}" srcId="{AA4D85CB-673D-4E7A-8A45-8C935FF44A3D}" destId="{55BBBE9E-2CB0-4260-A235-C20152510852}" srcOrd="0" destOrd="0" parTransId="{8970FA83-AC2D-4469-A9D1-F63C7319ED44}" sibTransId="{3B6F85AA-5AAE-4980-BE6F-00ADAF5115FB}"/>
    <dgm:cxn modelId="{F0DE25DA-1214-4A43-BDD9-7888B4CDECD5}" type="presOf" srcId="{AA4D85CB-673D-4E7A-8A45-8C935FF44A3D}" destId="{CF6DDA8E-C269-4BA1-9675-99536F0DD6D7}" srcOrd="0" destOrd="0" presId="urn:microsoft.com/office/officeart/2011/layout/InterconnectedBlockProcess"/>
    <dgm:cxn modelId="{278002F9-E16A-49FC-BA91-AA123216BBF7}" type="presOf" srcId="{EE77BBDF-4099-4EBB-AB0C-83BBE80D847E}" destId="{6E749F56-95C8-4E86-9F26-379030766B96}" srcOrd="1" destOrd="0" presId="urn:microsoft.com/office/officeart/2011/layout/InterconnectedBlockProcess"/>
    <dgm:cxn modelId="{531F71B8-8DA4-4CB9-9AEC-D28AAFE0F50C}" type="presOf" srcId="{EE77BBDF-4099-4EBB-AB0C-83BBE80D847E}" destId="{E2E2BE6B-01AB-4F50-A9C7-6D90B5EFC61C}" srcOrd="0" destOrd="0" presId="urn:microsoft.com/office/officeart/2011/layout/InterconnectedBlockProcess"/>
    <dgm:cxn modelId="{D4EF45A9-F8E5-423C-ADA9-D57039D4BEA5}" type="presOf" srcId="{2E584A8A-2431-4DE6-B711-49620CBD7480}" destId="{AE769D04-233E-4E3C-8A79-B5654C1D2E9D}" srcOrd="1" destOrd="0" presId="urn:microsoft.com/office/officeart/2011/layout/InterconnectedBlockProcess"/>
    <dgm:cxn modelId="{4E919493-ADE2-4EBC-9DBD-94C598B9B75D}" srcId="{D545AEE2-251C-4587-852B-E566DA37AC73}" destId="{EE77BBDF-4099-4EBB-AB0C-83BBE80D847E}" srcOrd="0" destOrd="0" parTransId="{4E1C2DFF-2BE4-4A27-93E1-0FFD072118E4}" sibTransId="{DD93AFA3-CC18-4292-985A-BEA10D7B1967}"/>
    <dgm:cxn modelId="{5A23356E-D0DC-42C9-A742-5998E67B0980}" type="presOf" srcId="{2E584A8A-2431-4DE6-B711-49620CBD7480}" destId="{2D2C03E9-7FB5-44B3-92A1-AE74C06AE3B4}" srcOrd="0" destOrd="0" presId="urn:microsoft.com/office/officeart/2011/layout/InterconnectedBlockProcess"/>
    <dgm:cxn modelId="{6F56E2A6-44C3-49B5-8303-186F6269EC0A}" type="presOf" srcId="{795F31C1-2D8B-4BA0-99A5-8D250D31EDAC}" destId="{D3E48CE4-F3E1-4636-9969-C4523355F232}" srcOrd="0" destOrd="0" presId="urn:microsoft.com/office/officeart/2011/layout/InterconnectedBlockProcess"/>
    <dgm:cxn modelId="{FED37F8E-11A4-438F-85E3-57B891664EB8}" type="presOf" srcId="{BA77DEF2-2C2D-4645-B191-2A3BB929DEE7}" destId="{0764DFA9-EDE6-45EE-85E9-7CAA66316C23}" srcOrd="0" destOrd="0" presId="urn:microsoft.com/office/officeart/2011/layout/InterconnectedBlockProcess"/>
    <dgm:cxn modelId="{505F67C8-1F0C-487C-83C4-0B7D0424A67A}" srcId="{795F31C1-2D8B-4BA0-99A5-8D250D31EDAC}" destId="{AA4D85CB-673D-4E7A-8A45-8C935FF44A3D}" srcOrd="2" destOrd="0" parTransId="{561160EA-0CC1-41D7-AA73-493D1B53DA5E}" sibTransId="{C3C6F4E9-9655-46E7-AE14-473CEC892D97}"/>
    <dgm:cxn modelId="{8CB2418F-FEEF-457F-809E-BA9E45DD5307}" type="presOf" srcId="{55BBBE9E-2CB0-4260-A235-C20152510852}" destId="{E35B8433-9227-4BDA-BCA5-B5AF432C3CC8}" srcOrd="0" destOrd="0" presId="urn:microsoft.com/office/officeart/2011/layout/InterconnectedBlockProcess"/>
    <dgm:cxn modelId="{338E6F10-0596-46E1-A08C-512B86989F4C}" type="presOf" srcId="{55BBBE9E-2CB0-4260-A235-C20152510852}" destId="{9670E66B-F214-4643-8334-4ADCCF74F632}" srcOrd="1" destOrd="0" presId="urn:microsoft.com/office/officeart/2011/layout/InterconnectedBlockProcess"/>
    <dgm:cxn modelId="{BCBCB4E0-8246-45EA-9554-DC4F4CD8CE3D}" type="presParOf" srcId="{D3E48CE4-F3E1-4636-9969-C4523355F232}" destId="{069238B3-6857-4708-B8BF-F8791A6FD3B2}" srcOrd="0" destOrd="0" presId="urn:microsoft.com/office/officeart/2011/layout/InterconnectedBlockProcess"/>
    <dgm:cxn modelId="{2FA91E22-F5E5-417B-944B-AA42A14FE756}" type="presParOf" srcId="{069238B3-6857-4708-B8BF-F8791A6FD3B2}" destId="{E35B8433-9227-4BDA-BCA5-B5AF432C3CC8}" srcOrd="0" destOrd="0" presId="urn:microsoft.com/office/officeart/2011/layout/InterconnectedBlockProcess"/>
    <dgm:cxn modelId="{C0729879-96BF-4C37-AD32-39EE39BD2EF5}" type="presParOf" srcId="{D3E48CE4-F3E1-4636-9969-C4523355F232}" destId="{9670E66B-F214-4643-8334-4ADCCF74F632}" srcOrd="1" destOrd="0" presId="urn:microsoft.com/office/officeart/2011/layout/InterconnectedBlockProcess"/>
    <dgm:cxn modelId="{A564238D-B940-4819-B087-1A904F442FBD}" type="presParOf" srcId="{D3E48CE4-F3E1-4636-9969-C4523355F232}" destId="{CF6DDA8E-C269-4BA1-9675-99536F0DD6D7}" srcOrd="2" destOrd="0" presId="urn:microsoft.com/office/officeart/2011/layout/InterconnectedBlockProcess"/>
    <dgm:cxn modelId="{C217FC9D-304D-42D7-9A56-5217951A1A8B}" type="presParOf" srcId="{D3E48CE4-F3E1-4636-9969-C4523355F232}" destId="{0C3FA0F2-1298-461D-9E23-96431D8B2CFF}" srcOrd="3" destOrd="0" presId="urn:microsoft.com/office/officeart/2011/layout/InterconnectedBlockProcess"/>
    <dgm:cxn modelId="{BEE0DEE8-49ED-4C61-8907-6DA21FFCBB64}" type="presParOf" srcId="{0C3FA0F2-1298-461D-9E23-96431D8B2CFF}" destId="{E2E2BE6B-01AB-4F50-A9C7-6D90B5EFC61C}" srcOrd="0" destOrd="0" presId="urn:microsoft.com/office/officeart/2011/layout/InterconnectedBlockProcess"/>
    <dgm:cxn modelId="{D358E39F-9D6D-4614-8CBE-4DD05EA00B22}" type="presParOf" srcId="{D3E48CE4-F3E1-4636-9969-C4523355F232}" destId="{6E749F56-95C8-4E86-9F26-379030766B96}" srcOrd="4" destOrd="0" presId="urn:microsoft.com/office/officeart/2011/layout/InterconnectedBlockProcess"/>
    <dgm:cxn modelId="{9E5E2D40-BC10-41CA-95D5-531A54C566BE}" type="presParOf" srcId="{D3E48CE4-F3E1-4636-9969-C4523355F232}" destId="{5D4B53AB-DB27-4F12-A36A-8EE2F7C40DEC}" srcOrd="5" destOrd="0" presId="urn:microsoft.com/office/officeart/2011/layout/InterconnectedBlockProcess"/>
    <dgm:cxn modelId="{BFE2AC46-9CC6-455F-BA2A-F2D828D2C381}" type="presParOf" srcId="{D3E48CE4-F3E1-4636-9969-C4523355F232}" destId="{18B7AB3C-7504-4EAC-8B8E-8858349239AF}" srcOrd="6" destOrd="0" presId="urn:microsoft.com/office/officeart/2011/layout/InterconnectedBlockProcess"/>
    <dgm:cxn modelId="{1E35B0F5-9CA5-4A9E-9924-A708E178E136}" type="presParOf" srcId="{18B7AB3C-7504-4EAC-8B8E-8858349239AF}" destId="{2D2C03E9-7FB5-44B3-92A1-AE74C06AE3B4}" srcOrd="0" destOrd="0" presId="urn:microsoft.com/office/officeart/2011/layout/InterconnectedBlockProcess"/>
    <dgm:cxn modelId="{912D091B-6A3C-4322-AD2D-F97942404FC2}" type="presParOf" srcId="{D3E48CE4-F3E1-4636-9969-C4523355F232}" destId="{AE769D04-233E-4E3C-8A79-B5654C1D2E9D}" srcOrd="7" destOrd="0" presId="urn:microsoft.com/office/officeart/2011/layout/InterconnectedBlockProcess"/>
    <dgm:cxn modelId="{9567E45D-1705-42D9-8DB0-5A093B4A6499}" type="presParOf" srcId="{D3E48CE4-F3E1-4636-9969-C4523355F232}" destId="{0764DFA9-EDE6-45EE-85E9-7CAA66316C23}" srcOrd="8" destOrd="0" presId="urn:microsoft.com/office/officeart/2011/layout/InterconnectedBlock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0D9053-76AC-4C9C-8641-29363B0385E2}"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id-ID"/>
        </a:p>
      </dgm:t>
    </dgm:pt>
    <dgm:pt modelId="{F9836118-39BF-49F7-BF74-A2E604B06C00}">
      <dgm:prSet phldrT="[Text]"/>
      <dgm:spPr/>
      <dgm:t>
        <a:bodyPr/>
        <a:lstStyle/>
        <a:p>
          <a:r>
            <a:rPr lang="id-ID" dirty="0" smtClean="0"/>
            <a:t>Angsuran pembayaran PPh 21 Terutang dilakukan sesuai dengan jumlah nominal per bulannya, dengan masa jatuh tempo adalah paling lambat setiap Tanggal 10 pada bulan berikutnya.</a:t>
          </a:r>
          <a:endParaRPr lang="id-ID" dirty="0"/>
        </a:p>
      </dgm:t>
    </dgm:pt>
    <dgm:pt modelId="{5F9756D1-1740-4A92-B265-6A0C36D9D4AA}" type="parTrans" cxnId="{0063F894-AA20-4F3D-B698-E2AB7C5EC2EF}">
      <dgm:prSet/>
      <dgm:spPr/>
      <dgm:t>
        <a:bodyPr/>
        <a:lstStyle/>
        <a:p>
          <a:endParaRPr lang="id-ID"/>
        </a:p>
      </dgm:t>
    </dgm:pt>
    <dgm:pt modelId="{6F582D61-CB07-4951-9344-2D56C3D711C1}" type="sibTrans" cxnId="{0063F894-AA20-4F3D-B698-E2AB7C5EC2EF}">
      <dgm:prSet/>
      <dgm:spPr/>
      <dgm:t>
        <a:bodyPr/>
        <a:lstStyle/>
        <a:p>
          <a:endParaRPr lang="id-ID"/>
        </a:p>
      </dgm:t>
    </dgm:pt>
    <dgm:pt modelId="{11BBBB24-6A5B-4871-A035-ACB1A7F5F36A}">
      <dgm:prSet phldrT="[Text]"/>
      <dgm:spPr/>
      <dgm:t>
        <a:bodyPr/>
        <a:lstStyle/>
        <a:p>
          <a:r>
            <a:rPr lang="id-ID" dirty="0" smtClean="0"/>
            <a:t>Apabila pada Tanggal 10 tersebut bersamaan dengan hari libur dan cuti bersama nasional, maka jadwal pembayarannya dapat dilakukan pada hari kerja berikutnya.</a:t>
          </a:r>
          <a:endParaRPr lang="id-ID" dirty="0"/>
        </a:p>
      </dgm:t>
    </dgm:pt>
    <dgm:pt modelId="{D269343D-BC9C-4A96-9302-458DFB950222}" type="parTrans" cxnId="{0A8CB551-C741-4EFA-8CC1-D97B22F160C2}">
      <dgm:prSet/>
      <dgm:spPr/>
      <dgm:t>
        <a:bodyPr/>
        <a:lstStyle/>
        <a:p>
          <a:endParaRPr lang="id-ID"/>
        </a:p>
      </dgm:t>
    </dgm:pt>
    <dgm:pt modelId="{E9CD714C-0811-43ED-A363-B6A6A0916885}" type="sibTrans" cxnId="{0A8CB551-C741-4EFA-8CC1-D97B22F160C2}">
      <dgm:prSet/>
      <dgm:spPr/>
      <dgm:t>
        <a:bodyPr/>
        <a:lstStyle/>
        <a:p>
          <a:endParaRPr lang="id-ID"/>
        </a:p>
      </dgm:t>
    </dgm:pt>
    <dgm:pt modelId="{C99C31F8-2101-4858-9489-7D588772F19C}">
      <dgm:prSet phldrT="[Text]"/>
      <dgm:spPr/>
      <dgm:t>
        <a:bodyPr/>
        <a:lstStyle/>
        <a:p>
          <a:r>
            <a:rPr lang="id-ID" dirty="0" smtClean="0"/>
            <a:t>Sanksi administrasi atas keterlambatan pembayaran angsuran pph 21 ini adalah sebesar 2% per bulan dihitung sejak tanggal jatuh tempo.</a:t>
          </a:r>
          <a:endParaRPr lang="id-ID" dirty="0"/>
        </a:p>
      </dgm:t>
    </dgm:pt>
    <dgm:pt modelId="{B41B8E22-E71D-4301-B049-92E6E6461D74}" type="parTrans" cxnId="{D8263F71-6DC0-4D89-8AB8-D0A0B96C54A7}">
      <dgm:prSet/>
      <dgm:spPr/>
      <dgm:t>
        <a:bodyPr/>
        <a:lstStyle/>
        <a:p>
          <a:endParaRPr lang="id-ID"/>
        </a:p>
      </dgm:t>
    </dgm:pt>
    <dgm:pt modelId="{B5230237-2532-422D-9210-40D870BC9A85}" type="sibTrans" cxnId="{D8263F71-6DC0-4D89-8AB8-D0A0B96C54A7}">
      <dgm:prSet/>
      <dgm:spPr/>
      <dgm:t>
        <a:bodyPr/>
        <a:lstStyle/>
        <a:p>
          <a:endParaRPr lang="id-ID"/>
        </a:p>
      </dgm:t>
    </dgm:pt>
    <dgm:pt modelId="{789726B9-DE87-45DB-AFEC-4C36367D3FFE}" type="pres">
      <dgm:prSet presAssocID="{5C0D9053-76AC-4C9C-8641-29363B0385E2}" presName="outerComposite" presStyleCnt="0">
        <dgm:presLayoutVars>
          <dgm:chMax val="5"/>
          <dgm:dir/>
          <dgm:resizeHandles val="exact"/>
        </dgm:presLayoutVars>
      </dgm:prSet>
      <dgm:spPr/>
      <dgm:t>
        <a:bodyPr/>
        <a:lstStyle/>
        <a:p>
          <a:endParaRPr lang="id-ID"/>
        </a:p>
      </dgm:t>
    </dgm:pt>
    <dgm:pt modelId="{A3E9065D-79F5-4D53-873F-8E89D22A80D7}" type="pres">
      <dgm:prSet presAssocID="{5C0D9053-76AC-4C9C-8641-29363B0385E2}" presName="dummyMaxCanvas" presStyleCnt="0">
        <dgm:presLayoutVars/>
      </dgm:prSet>
      <dgm:spPr/>
    </dgm:pt>
    <dgm:pt modelId="{D828E2F8-CC07-4169-921E-04B1CAF5C83D}" type="pres">
      <dgm:prSet presAssocID="{5C0D9053-76AC-4C9C-8641-29363B0385E2}" presName="ThreeNodes_1" presStyleLbl="node1" presStyleIdx="0" presStyleCnt="3">
        <dgm:presLayoutVars>
          <dgm:bulletEnabled val="1"/>
        </dgm:presLayoutVars>
      </dgm:prSet>
      <dgm:spPr/>
      <dgm:t>
        <a:bodyPr/>
        <a:lstStyle/>
        <a:p>
          <a:endParaRPr lang="id-ID"/>
        </a:p>
      </dgm:t>
    </dgm:pt>
    <dgm:pt modelId="{3C28F0A6-B34B-4960-A3E5-E48FE6B53A90}" type="pres">
      <dgm:prSet presAssocID="{5C0D9053-76AC-4C9C-8641-29363B0385E2}" presName="ThreeNodes_2" presStyleLbl="node1" presStyleIdx="1" presStyleCnt="3">
        <dgm:presLayoutVars>
          <dgm:bulletEnabled val="1"/>
        </dgm:presLayoutVars>
      </dgm:prSet>
      <dgm:spPr/>
      <dgm:t>
        <a:bodyPr/>
        <a:lstStyle/>
        <a:p>
          <a:endParaRPr lang="id-ID"/>
        </a:p>
      </dgm:t>
    </dgm:pt>
    <dgm:pt modelId="{6F5D3CC7-D0C0-4792-A4A0-1C31227D2F39}" type="pres">
      <dgm:prSet presAssocID="{5C0D9053-76AC-4C9C-8641-29363B0385E2}" presName="ThreeNodes_3" presStyleLbl="node1" presStyleIdx="2" presStyleCnt="3">
        <dgm:presLayoutVars>
          <dgm:bulletEnabled val="1"/>
        </dgm:presLayoutVars>
      </dgm:prSet>
      <dgm:spPr/>
      <dgm:t>
        <a:bodyPr/>
        <a:lstStyle/>
        <a:p>
          <a:endParaRPr lang="id-ID"/>
        </a:p>
      </dgm:t>
    </dgm:pt>
    <dgm:pt modelId="{4D9F6157-D764-4E8A-A7BF-E3C349BAFF68}" type="pres">
      <dgm:prSet presAssocID="{5C0D9053-76AC-4C9C-8641-29363B0385E2}" presName="ThreeConn_1-2" presStyleLbl="fgAccFollowNode1" presStyleIdx="0" presStyleCnt="2">
        <dgm:presLayoutVars>
          <dgm:bulletEnabled val="1"/>
        </dgm:presLayoutVars>
      </dgm:prSet>
      <dgm:spPr/>
      <dgm:t>
        <a:bodyPr/>
        <a:lstStyle/>
        <a:p>
          <a:endParaRPr lang="id-ID"/>
        </a:p>
      </dgm:t>
    </dgm:pt>
    <dgm:pt modelId="{0921EAE8-B413-4ABD-B4C0-B035E1E2541B}" type="pres">
      <dgm:prSet presAssocID="{5C0D9053-76AC-4C9C-8641-29363B0385E2}" presName="ThreeConn_2-3" presStyleLbl="fgAccFollowNode1" presStyleIdx="1" presStyleCnt="2">
        <dgm:presLayoutVars>
          <dgm:bulletEnabled val="1"/>
        </dgm:presLayoutVars>
      </dgm:prSet>
      <dgm:spPr/>
      <dgm:t>
        <a:bodyPr/>
        <a:lstStyle/>
        <a:p>
          <a:endParaRPr lang="id-ID"/>
        </a:p>
      </dgm:t>
    </dgm:pt>
    <dgm:pt modelId="{88B1197A-0B03-4D5E-8F5E-5A493C9CD38A}" type="pres">
      <dgm:prSet presAssocID="{5C0D9053-76AC-4C9C-8641-29363B0385E2}" presName="ThreeNodes_1_text" presStyleLbl="node1" presStyleIdx="2" presStyleCnt="3">
        <dgm:presLayoutVars>
          <dgm:bulletEnabled val="1"/>
        </dgm:presLayoutVars>
      </dgm:prSet>
      <dgm:spPr/>
      <dgm:t>
        <a:bodyPr/>
        <a:lstStyle/>
        <a:p>
          <a:endParaRPr lang="id-ID"/>
        </a:p>
      </dgm:t>
    </dgm:pt>
    <dgm:pt modelId="{84F6EF47-D7EB-49A2-8669-F8870F6EC5A8}" type="pres">
      <dgm:prSet presAssocID="{5C0D9053-76AC-4C9C-8641-29363B0385E2}" presName="ThreeNodes_2_text" presStyleLbl="node1" presStyleIdx="2" presStyleCnt="3">
        <dgm:presLayoutVars>
          <dgm:bulletEnabled val="1"/>
        </dgm:presLayoutVars>
      </dgm:prSet>
      <dgm:spPr/>
      <dgm:t>
        <a:bodyPr/>
        <a:lstStyle/>
        <a:p>
          <a:endParaRPr lang="id-ID"/>
        </a:p>
      </dgm:t>
    </dgm:pt>
    <dgm:pt modelId="{EA2CB802-B479-48B5-9749-0EBAC30919E8}" type="pres">
      <dgm:prSet presAssocID="{5C0D9053-76AC-4C9C-8641-29363B0385E2}" presName="ThreeNodes_3_text" presStyleLbl="node1" presStyleIdx="2" presStyleCnt="3">
        <dgm:presLayoutVars>
          <dgm:bulletEnabled val="1"/>
        </dgm:presLayoutVars>
      </dgm:prSet>
      <dgm:spPr/>
      <dgm:t>
        <a:bodyPr/>
        <a:lstStyle/>
        <a:p>
          <a:endParaRPr lang="id-ID"/>
        </a:p>
      </dgm:t>
    </dgm:pt>
  </dgm:ptLst>
  <dgm:cxnLst>
    <dgm:cxn modelId="{872BFFC9-EB0D-488A-BD00-C64CFEA7AC6A}" type="presOf" srcId="{F9836118-39BF-49F7-BF74-A2E604B06C00}" destId="{D828E2F8-CC07-4169-921E-04B1CAF5C83D}" srcOrd="0" destOrd="0" presId="urn:microsoft.com/office/officeart/2005/8/layout/vProcess5"/>
    <dgm:cxn modelId="{0A8CB551-C741-4EFA-8CC1-D97B22F160C2}" srcId="{5C0D9053-76AC-4C9C-8641-29363B0385E2}" destId="{11BBBB24-6A5B-4871-A035-ACB1A7F5F36A}" srcOrd="1" destOrd="0" parTransId="{D269343D-BC9C-4A96-9302-458DFB950222}" sibTransId="{E9CD714C-0811-43ED-A363-B6A6A0916885}"/>
    <dgm:cxn modelId="{C8C1DDB3-1340-4F10-AA8D-68A4EA821ED6}" type="presOf" srcId="{C99C31F8-2101-4858-9489-7D588772F19C}" destId="{EA2CB802-B479-48B5-9749-0EBAC30919E8}" srcOrd="1" destOrd="0" presId="urn:microsoft.com/office/officeart/2005/8/layout/vProcess5"/>
    <dgm:cxn modelId="{0C6EC74D-1729-43E2-BA2F-9EC512DB40E7}" type="presOf" srcId="{5C0D9053-76AC-4C9C-8641-29363B0385E2}" destId="{789726B9-DE87-45DB-AFEC-4C36367D3FFE}" srcOrd="0" destOrd="0" presId="urn:microsoft.com/office/officeart/2005/8/layout/vProcess5"/>
    <dgm:cxn modelId="{2B9FF10D-2DC8-4C6B-A9AE-C8481C78A209}" type="presOf" srcId="{C99C31F8-2101-4858-9489-7D588772F19C}" destId="{6F5D3CC7-D0C0-4792-A4A0-1C31227D2F39}" srcOrd="0" destOrd="0" presId="urn:microsoft.com/office/officeart/2005/8/layout/vProcess5"/>
    <dgm:cxn modelId="{0063F894-AA20-4F3D-B698-E2AB7C5EC2EF}" srcId="{5C0D9053-76AC-4C9C-8641-29363B0385E2}" destId="{F9836118-39BF-49F7-BF74-A2E604B06C00}" srcOrd="0" destOrd="0" parTransId="{5F9756D1-1740-4A92-B265-6A0C36D9D4AA}" sibTransId="{6F582D61-CB07-4951-9344-2D56C3D711C1}"/>
    <dgm:cxn modelId="{D8263F71-6DC0-4D89-8AB8-D0A0B96C54A7}" srcId="{5C0D9053-76AC-4C9C-8641-29363B0385E2}" destId="{C99C31F8-2101-4858-9489-7D588772F19C}" srcOrd="2" destOrd="0" parTransId="{B41B8E22-E71D-4301-B049-92E6E6461D74}" sibTransId="{B5230237-2532-422D-9210-40D870BC9A85}"/>
    <dgm:cxn modelId="{46D14216-9174-495A-BE61-19F2DDF00E6D}" type="presOf" srcId="{11BBBB24-6A5B-4871-A035-ACB1A7F5F36A}" destId="{84F6EF47-D7EB-49A2-8669-F8870F6EC5A8}" srcOrd="1" destOrd="0" presId="urn:microsoft.com/office/officeart/2005/8/layout/vProcess5"/>
    <dgm:cxn modelId="{6D397E7C-7DDB-4AFD-8EFA-A5B7B4DA916C}" type="presOf" srcId="{E9CD714C-0811-43ED-A363-B6A6A0916885}" destId="{0921EAE8-B413-4ABD-B4C0-B035E1E2541B}" srcOrd="0" destOrd="0" presId="urn:microsoft.com/office/officeart/2005/8/layout/vProcess5"/>
    <dgm:cxn modelId="{CA1E35AA-62B6-43E2-B365-670B8D4FE8F6}" type="presOf" srcId="{11BBBB24-6A5B-4871-A035-ACB1A7F5F36A}" destId="{3C28F0A6-B34B-4960-A3E5-E48FE6B53A90}" srcOrd="0" destOrd="0" presId="urn:microsoft.com/office/officeart/2005/8/layout/vProcess5"/>
    <dgm:cxn modelId="{6F4AF01D-9E1D-462A-B5D4-AFC88CE24AD9}" type="presOf" srcId="{6F582D61-CB07-4951-9344-2D56C3D711C1}" destId="{4D9F6157-D764-4E8A-A7BF-E3C349BAFF68}" srcOrd="0" destOrd="0" presId="urn:microsoft.com/office/officeart/2005/8/layout/vProcess5"/>
    <dgm:cxn modelId="{A5035663-48C0-4C02-8587-7D9BD8B5C97B}" type="presOf" srcId="{F9836118-39BF-49F7-BF74-A2E604B06C00}" destId="{88B1197A-0B03-4D5E-8F5E-5A493C9CD38A}" srcOrd="1" destOrd="0" presId="urn:microsoft.com/office/officeart/2005/8/layout/vProcess5"/>
    <dgm:cxn modelId="{6745FB3B-EADF-4EF4-A247-5A81B3E13614}" type="presParOf" srcId="{789726B9-DE87-45DB-AFEC-4C36367D3FFE}" destId="{A3E9065D-79F5-4D53-873F-8E89D22A80D7}" srcOrd="0" destOrd="0" presId="urn:microsoft.com/office/officeart/2005/8/layout/vProcess5"/>
    <dgm:cxn modelId="{0D75D126-C4E2-4D5D-B059-FAC921DD0BF4}" type="presParOf" srcId="{789726B9-DE87-45DB-AFEC-4C36367D3FFE}" destId="{D828E2F8-CC07-4169-921E-04B1CAF5C83D}" srcOrd="1" destOrd="0" presId="urn:microsoft.com/office/officeart/2005/8/layout/vProcess5"/>
    <dgm:cxn modelId="{B82B21E2-01FE-4F9E-AF83-F5CC7B1F6968}" type="presParOf" srcId="{789726B9-DE87-45DB-AFEC-4C36367D3FFE}" destId="{3C28F0A6-B34B-4960-A3E5-E48FE6B53A90}" srcOrd="2" destOrd="0" presId="urn:microsoft.com/office/officeart/2005/8/layout/vProcess5"/>
    <dgm:cxn modelId="{098E54CD-AEC0-4551-A796-A78319C28F1D}" type="presParOf" srcId="{789726B9-DE87-45DB-AFEC-4C36367D3FFE}" destId="{6F5D3CC7-D0C0-4792-A4A0-1C31227D2F39}" srcOrd="3" destOrd="0" presId="urn:microsoft.com/office/officeart/2005/8/layout/vProcess5"/>
    <dgm:cxn modelId="{01AB26E9-6B3E-408D-B723-DAF529389C9A}" type="presParOf" srcId="{789726B9-DE87-45DB-AFEC-4C36367D3FFE}" destId="{4D9F6157-D764-4E8A-A7BF-E3C349BAFF68}" srcOrd="4" destOrd="0" presId="urn:microsoft.com/office/officeart/2005/8/layout/vProcess5"/>
    <dgm:cxn modelId="{D9FE075F-D855-4B49-B051-8325D98E9E44}" type="presParOf" srcId="{789726B9-DE87-45DB-AFEC-4C36367D3FFE}" destId="{0921EAE8-B413-4ABD-B4C0-B035E1E2541B}" srcOrd="5" destOrd="0" presId="urn:microsoft.com/office/officeart/2005/8/layout/vProcess5"/>
    <dgm:cxn modelId="{72DA8532-094F-4552-BB48-F56DACF59F88}" type="presParOf" srcId="{789726B9-DE87-45DB-AFEC-4C36367D3FFE}" destId="{88B1197A-0B03-4D5E-8F5E-5A493C9CD38A}" srcOrd="6" destOrd="0" presId="urn:microsoft.com/office/officeart/2005/8/layout/vProcess5"/>
    <dgm:cxn modelId="{7E9FBC5D-918D-4AE3-A228-56313BAC6A39}" type="presParOf" srcId="{789726B9-DE87-45DB-AFEC-4C36367D3FFE}" destId="{84F6EF47-D7EB-49A2-8669-F8870F6EC5A8}" srcOrd="7" destOrd="0" presId="urn:microsoft.com/office/officeart/2005/8/layout/vProcess5"/>
    <dgm:cxn modelId="{24B65FD6-4112-4FC2-8C17-02774334DFF8}" type="presParOf" srcId="{789726B9-DE87-45DB-AFEC-4C36367D3FFE}" destId="{EA2CB802-B479-48B5-9749-0EBAC30919E8}"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CB668C-63ED-4943-AB3D-3415F647960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id-ID"/>
        </a:p>
      </dgm:t>
    </dgm:pt>
    <dgm:pt modelId="{8892C5AD-E973-4C57-AC3D-3F2278EB8FA9}">
      <dgm:prSet phldrT="[Text]"/>
      <dgm:spPr/>
      <dgm:t>
        <a:bodyPr/>
        <a:lstStyle/>
        <a:p>
          <a:pPr algn="just"/>
          <a:r>
            <a:rPr lang="id-ID" dirty="0" smtClean="0"/>
            <a:t>Tenaga Ahli yang menerima penghasilan yang sifatnya berkesinambungan yang diperoleh dari beberapa pemberi kerja, PPh 21 terutangnya dihitung dengan menggunakan rumus : (Penghasilan Bruto X 50%) X Tarif Pasal 17, dan jumlah penghasilannya dihitung secara kumulatif.</a:t>
          </a:r>
          <a:endParaRPr lang="id-ID" dirty="0"/>
        </a:p>
      </dgm:t>
    </dgm:pt>
    <dgm:pt modelId="{9AE5B788-D30A-4657-9D5B-7BEA29C923A6}" type="parTrans" cxnId="{66ACC21A-81BA-40DB-9D86-751DC85A1CFD}">
      <dgm:prSet/>
      <dgm:spPr/>
      <dgm:t>
        <a:bodyPr/>
        <a:lstStyle/>
        <a:p>
          <a:endParaRPr lang="id-ID"/>
        </a:p>
      </dgm:t>
    </dgm:pt>
    <dgm:pt modelId="{D4464950-9E44-43C3-ABBA-5037B25225CD}" type="sibTrans" cxnId="{66ACC21A-81BA-40DB-9D86-751DC85A1CFD}">
      <dgm:prSet/>
      <dgm:spPr/>
      <dgm:t>
        <a:bodyPr/>
        <a:lstStyle/>
        <a:p>
          <a:endParaRPr lang="id-ID"/>
        </a:p>
      </dgm:t>
    </dgm:pt>
    <dgm:pt modelId="{D833C3A1-B87C-4FBA-B76F-D62BC95E072F}">
      <dgm:prSet phldrT="[Text]"/>
      <dgm:spPr/>
      <dgm:t>
        <a:bodyPr/>
        <a:lstStyle/>
        <a:p>
          <a:r>
            <a:rPr lang="id-ID" dirty="0" smtClean="0"/>
            <a:t>Tenaga Ahli yang menerima penghasilan yang sifatnya berkesinambungan yang diperoleh hanya dari satu pemberi kerja, serta memenuhi persyaratan mendapatkan tunjangan PTKP seperti yang telah diuraikan diatas, PPh 21 terutangnya dihitung dengan menggunakan rumus : ((Penghasilan Bruto X 50%) – PTKP) X Tarif Pasal 17, dan jumlah penghasilannya dihitung secara kumulatif.</a:t>
          </a:r>
          <a:endParaRPr lang="id-ID" dirty="0"/>
        </a:p>
      </dgm:t>
    </dgm:pt>
    <dgm:pt modelId="{C2691333-1622-41E2-825A-35643BC77179}" type="parTrans" cxnId="{860AC208-FB0B-46CA-9379-748B77CA447E}">
      <dgm:prSet/>
      <dgm:spPr/>
      <dgm:t>
        <a:bodyPr/>
        <a:lstStyle/>
        <a:p>
          <a:endParaRPr lang="id-ID"/>
        </a:p>
      </dgm:t>
    </dgm:pt>
    <dgm:pt modelId="{EBC51F46-3975-44DF-A579-EBD02D3B6D3F}" type="sibTrans" cxnId="{860AC208-FB0B-46CA-9379-748B77CA447E}">
      <dgm:prSet/>
      <dgm:spPr/>
      <dgm:t>
        <a:bodyPr/>
        <a:lstStyle/>
        <a:p>
          <a:endParaRPr lang="id-ID"/>
        </a:p>
      </dgm:t>
    </dgm:pt>
    <dgm:pt modelId="{172EFDDA-F911-4864-A5A9-7B235E68EBF4}">
      <dgm:prSet phldrT="[Text]"/>
      <dgm:spPr/>
      <dgm:t>
        <a:bodyPr/>
        <a:lstStyle/>
        <a:p>
          <a:r>
            <a:rPr lang="id-ID" dirty="0" smtClean="0"/>
            <a:t>Tenaga Ahli yang menerima penghasilan yang sifatnya tidak berkesinambungan, PPh 21 terutangnya dihitung dengan menggunakan rumus : (Penghasilan Bruto X 50%) X Tarif Pasal 17</a:t>
          </a:r>
          <a:endParaRPr lang="id-ID" dirty="0"/>
        </a:p>
      </dgm:t>
    </dgm:pt>
    <dgm:pt modelId="{9159A877-1604-4738-AFF3-373AB3915F3C}" type="parTrans" cxnId="{782632FB-D93A-4EEB-B298-E7AA9C969435}">
      <dgm:prSet/>
      <dgm:spPr/>
      <dgm:t>
        <a:bodyPr/>
        <a:lstStyle/>
        <a:p>
          <a:endParaRPr lang="id-ID"/>
        </a:p>
      </dgm:t>
    </dgm:pt>
    <dgm:pt modelId="{9FEFBD1F-9268-4217-A312-A69B8B408A11}" type="sibTrans" cxnId="{782632FB-D93A-4EEB-B298-E7AA9C969435}">
      <dgm:prSet/>
      <dgm:spPr/>
      <dgm:t>
        <a:bodyPr/>
        <a:lstStyle/>
        <a:p>
          <a:endParaRPr lang="id-ID"/>
        </a:p>
      </dgm:t>
    </dgm:pt>
    <dgm:pt modelId="{A61D8DB3-6FD3-4A1C-9948-7733A8DEB599}" type="pres">
      <dgm:prSet presAssocID="{5ECB668C-63ED-4943-AB3D-3415F647960A}" presName="outerComposite" presStyleCnt="0">
        <dgm:presLayoutVars>
          <dgm:chMax val="5"/>
          <dgm:dir/>
          <dgm:resizeHandles val="exact"/>
        </dgm:presLayoutVars>
      </dgm:prSet>
      <dgm:spPr/>
      <dgm:t>
        <a:bodyPr/>
        <a:lstStyle/>
        <a:p>
          <a:endParaRPr lang="id-ID"/>
        </a:p>
      </dgm:t>
    </dgm:pt>
    <dgm:pt modelId="{E789110E-0532-4991-975B-5FB923DDC82D}" type="pres">
      <dgm:prSet presAssocID="{5ECB668C-63ED-4943-AB3D-3415F647960A}" presName="dummyMaxCanvas" presStyleCnt="0">
        <dgm:presLayoutVars/>
      </dgm:prSet>
      <dgm:spPr/>
    </dgm:pt>
    <dgm:pt modelId="{33882D11-5596-4BD5-84EB-52D10BD94050}" type="pres">
      <dgm:prSet presAssocID="{5ECB668C-63ED-4943-AB3D-3415F647960A}" presName="ThreeNodes_1" presStyleLbl="node1" presStyleIdx="0" presStyleCnt="3">
        <dgm:presLayoutVars>
          <dgm:bulletEnabled val="1"/>
        </dgm:presLayoutVars>
      </dgm:prSet>
      <dgm:spPr/>
      <dgm:t>
        <a:bodyPr/>
        <a:lstStyle/>
        <a:p>
          <a:endParaRPr lang="id-ID"/>
        </a:p>
      </dgm:t>
    </dgm:pt>
    <dgm:pt modelId="{B632F535-794C-4DE9-8A2A-8AAB80182228}" type="pres">
      <dgm:prSet presAssocID="{5ECB668C-63ED-4943-AB3D-3415F647960A}" presName="ThreeNodes_2" presStyleLbl="node1" presStyleIdx="1" presStyleCnt="3">
        <dgm:presLayoutVars>
          <dgm:bulletEnabled val="1"/>
        </dgm:presLayoutVars>
      </dgm:prSet>
      <dgm:spPr/>
      <dgm:t>
        <a:bodyPr/>
        <a:lstStyle/>
        <a:p>
          <a:endParaRPr lang="id-ID"/>
        </a:p>
      </dgm:t>
    </dgm:pt>
    <dgm:pt modelId="{C59CCAB5-65EF-4DF4-A92C-84C3CAC04B43}" type="pres">
      <dgm:prSet presAssocID="{5ECB668C-63ED-4943-AB3D-3415F647960A}" presName="ThreeNodes_3" presStyleLbl="node1" presStyleIdx="2" presStyleCnt="3">
        <dgm:presLayoutVars>
          <dgm:bulletEnabled val="1"/>
        </dgm:presLayoutVars>
      </dgm:prSet>
      <dgm:spPr/>
      <dgm:t>
        <a:bodyPr/>
        <a:lstStyle/>
        <a:p>
          <a:endParaRPr lang="id-ID"/>
        </a:p>
      </dgm:t>
    </dgm:pt>
    <dgm:pt modelId="{8386D15B-507C-4C32-B0AC-3486D1936EDE}" type="pres">
      <dgm:prSet presAssocID="{5ECB668C-63ED-4943-AB3D-3415F647960A}" presName="ThreeConn_1-2" presStyleLbl="fgAccFollowNode1" presStyleIdx="0" presStyleCnt="2">
        <dgm:presLayoutVars>
          <dgm:bulletEnabled val="1"/>
        </dgm:presLayoutVars>
      </dgm:prSet>
      <dgm:spPr/>
      <dgm:t>
        <a:bodyPr/>
        <a:lstStyle/>
        <a:p>
          <a:endParaRPr lang="id-ID"/>
        </a:p>
      </dgm:t>
    </dgm:pt>
    <dgm:pt modelId="{35FA2496-BB03-4FB8-A38C-75E1D1C7C3FA}" type="pres">
      <dgm:prSet presAssocID="{5ECB668C-63ED-4943-AB3D-3415F647960A}" presName="ThreeConn_2-3" presStyleLbl="fgAccFollowNode1" presStyleIdx="1" presStyleCnt="2">
        <dgm:presLayoutVars>
          <dgm:bulletEnabled val="1"/>
        </dgm:presLayoutVars>
      </dgm:prSet>
      <dgm:spPr/>
      <dgm:t>
        <a:bodyPr/>
        <a:lstStyle/>
        <a:p>
          <a:endParaRPr lang="id-ID"/>
        </a:p>
      </dgm:t>
    </dgm:pt>
    <dgm:pt modelId="{B3008FE1-D15B-407C-B6A0-CE125589EFD0}" type="pres">
      <dgm:prSet presAssocID="{5ECB668C-63ED-4943-AB3D-3415F647960A}" presName="ThreeNodes_1_text" presStyleLbl="node1" presStyleIdx="2" presStyleCnt="3">
        <dgm:presLayoutVars>
          <dgm:bulletEnabled val="1"/>
        </dgm:presLayoutVars>
      </dgm:prSet>
      <dgm:spPr/>
      <dgm:t>
        <a:bodyPr/>
        <a:lstStyle/>
        <a:p>
          <a:endParaRPr lang="id-ID"/>
        </a:p>
      </dgm:t>
    </dgm:pt>
    <dgm:pt modelId="{5F43F118-42D1-4457-B840-285B23DF9B8A}" type="pres">
      <dgm:prSet presAssocID="{5ECB668C-63ED-4943-AB3D-3415F647960A}" presName="ThreeNodes_2_text" presStyleLbl="node1" presStyleIdx="2" presStyleCnt="3">
        <dgm:presLayoutVars>
          <dgm:bulletEnabled val="1"/>
        </dgm:presLayoutVars>
      </dgm:prSet>
      <dgm:spPr/>
      <dgm:t>
        <a:bodyPr/>
        <a:lstStyle/>
        <a:p>
          <a:endParaRPr lang="id-ID"/>
        </a:p>
      </dgm:t>
    </dgm:pt>
    <dgm:pt modelId="{606DADDE-5EDB-47CB-B973-784CBEF7B5B6}" type="pres">
      <dgm:prSet presAssocID="{5ECB668C-63ED-4943-AB3D-3415F647960A}" presName="ThreeNodes_3_text" presStyleLbl="node1" presStyleIdx="2" presStyleCnt="3">
        <dgm:presLayoutVars>
          <dgm:bulletEnabled val="1"/>
        </dgm:presLayoutVars>
      </dgm:prSet>
      <dgm:spPr/>
      <dgm:t>
        <a:bodyPr/>
        <a:lstStyle/>
        <a:p>
          <a:endParaRPr lang="id-ID"/>
        </a:p>
      </dgm:t>
    </dgm:pt>
  </dgm:ptLst>
  <dgm:cxnLst>
    <dgm:cxn modelId="{3779267A-BF96-414D-8A6E-097D793CD67E}" type="presOf" srcId="{5ECB668C-63ED-4943-AB3D-3415F647960A}" destId="{A61D8DB3-6FD3-4A1C-9948-7733A8DEB599}" srcOrd="0" destOrd="0" presId="urn:microsoft.com/office/officeart/2005/8/layout/vProcess5"/>
    <dgm:cxn modelId="{860AC208-FB0B-46CA-9379-748B77CA447E}" srcId="{5ECB668C-63ED-4943-AB3D-3415F647960A}" destId="{D833C3A1-B87C-4FBA-B76F-D62BC95E072F}" srcOrd="1" destOrd="0" parTransId="{C2691333-1622-41E2-825A-35643BC77179}" sibTransId="{EBC51F46-3975-44DF-A579-EBD02D3B6D3F}"/>
    <dgm:cxn modelId="{2FE87F36-73CB-4AB3-B3DC-9F0D5B80D496}" type="presOf" srcId="{D833C3A1-B87C-4FBA-B76F-D62BC95E072F}" destId="{5F43F118-42D1-4457-B840-285B23DF9B8A}" srcOrd="1" destOrd="0" presId="urn:microsoft.com/office/officeart/2005/8/layout/vProcess5"/>
    <dgm:cxn modelId="{8AC2F510-00A7-4084-8AB7-C2BD3B3BED4E}" type="presOf" srcId="{172EFDDA-F911-4864-A5A9-7B235E68EBF4}" destId="{606DADDE-5EDB-47CB-B973-784CBEF7B5B6}" srcOrd="1" destOrd="0" presId="urn:microsoft.com/office/officeart/2005/8/layout/vProcess5"/>
    <dgm:cxn modelId="{C7ADF29B-FFA1-44C9-9BE1-62857BDA700B}" type="presOf" srcId="{D833C3A1-B87C-4FBA-B76F-D62BC95E072F}" destId="{B632F535-794C-4DE9-8A2A-8AAB80182228}" srcOrd="0" destOrd="0" presId="urn:microsoft.com/office/officeart/2005/8/layout/vProcess5"/>
    <dgm:cxn modelId="{527BA073-F5B5-4C53-BE81-EEB261831D13}" type="presOf" srcId="{172EFDDA-F911-4864-A5A9-7B235E68EBF4}" destId="{C59CCAB5-65EF-4DF4-A92C-84C3CAC04B43}" srcOrd="0" destOrd="0" presId="urn:microsoft.com/office/officeart/2005/8/layout/vProcess5"/>
    <dgm:cxn modelId="{244E12CD-2395-496B-881D-A5ED5B23D068}" type="presOf" srcId="{8892C5AD-E973-4C57-AC3D-3F2278EB8FA9}" destId="{B3008FE1-D15B-407C-B6A0-CE125589EFD0}" srcOrd="1" destOrd="0" presId="urn:microsoft.com/office/officeart/2005/8/layout/vProcess5"/>
    <dgm:cxn modelId="{66ACC21A-81BA-40DB-9D86-751DC85A1CFD}" srcId="{5ECB668C-63ED-4943-AB3D-3415F647960A}" destId="{8892C5AD-E973-4C57-AC3D-3F2278EB8FA9}" srcOrd="0" destOrd="0" parTransId="{9AE5B788-D30A-4657-9D5B-7BEA29C923A6}" sibTransId="{D4464950-9E44-43C3-ABBA-5037B25225CD}"/>
    <dgm:cxn modelId="{B93FE421-9187-4FD8-9C2D-3FC51671A581}" type="presOf" srcId="{EBC51F46-3975-44DF-A579-EBD02D3B6D3F}" destId="{35FA2496-BB03-4FB8-A38C-75E1D1C7C3FA}" srcOrd="0" destOrd="0" presId="urn:microsoft.com/office/officeart/2005/8/layout/vProcess5"/>
    <dgm:cxn modelId="{EE12224D-7E15-4954-8CAB-BC81A80FEFF9}" type="presOf" srcId="{8892C5AD-E973-4C57-AC3D-3F2278EB8FA9}" destId="{33882D11-5596-4BD5-84EB-52D10BD94050}" srcOrd="0" destOrd="0" presId="urn:microsoft.com/office/officeart/2005/8/layout/vProcess5"/>
    <dgm:cxn modelId="{782632FB-D93A-4EEB-B298-E7AA9C969435}" srcId="{5ECB668C-63ED-4943-AB3D-3415F647960A}" destId="{172EFDDA-F911-4864-A5A9-7B235E68EBF4}" srcOrd="2" destOrd="0" parTransId="{9159A877-1604-4738-AFF3-373AB3915F3C}" sibTransId="{9FEFBD1F-9268-4217-A312-A69B8B408A11}"/>
    <dgm:cxn modelId="{5671160F-A11E-4F72-BF4A-4FD5F5400639}" type="presOf" srcId="{D4464950-9E44-43C3-ABBA-5037B25225CD}" destId="{8386D15B-507C-4C32-B0AC-3486D1936EDE}" srcOrd="0" destOrd="0" presId="urn:microsoft.com/office/officeart/2005/8/layout/vProcess5"/>
    <dgm:cxn modelId="{BFB45F26-75C2-4570-AF8D-AB30BE99B3B5}" type="presParOf" srcId="{A61D8DB3-6FD3-4A1C-9948-7733A8DEB599}" destId="{E789110E-0532-4991-975B-5FB923DDC82D}" srcOrd="0" destOrd="0" presId="urn:microsoft.com/office/officeart/2005/8/layout/vProcess5"/>
    <dgm:cxn modelId="{71066778-766F-4ED2-98CC-D4920192995A}" type="presParOf" srcId="{A61D8DB3-6FD3-4A1C-9948-7733A8DEB599}" destId="{33882D11-5596-4BD5-84EB-52D10BD94050}" srcOrd="1" destOrd="0" presId="urn:microsoft.com/office/officeart/2005/8/layout/vProcess5"/>
    <dgm:cxn modelId="{426EDFAD-9783-42D1-A0FF-2E97FD3FB398}" type="presParOf" srcId="{A61D8DB3-6FD3-4A1C-9948-7733A8DEB599}" destId="{B632F535-794C-4DE9-8A2A-8AAB80182228}" srcOrd="2" destOrd="0" presId="urn:microsoft.com/office/officeart/2005/8/layout/vProcess5"/>
    <dgm:cxn modelId="{BE57EBD9-D884-4FE4-ABC7-A3E307829318}" type="presParOf" srcId="{A61D8DB3-6FD3-4A1C-9948-7733A8DEB599}" destId="{C59CCAB5-65EF-4DF4-A92C-84C3CAC04B43}" srcOrd="3" destOrd="0" presId="urn:microsoft.com/office/officeart/2005/8/layout/vProcess5"/>
    <dgm:cxn modelId="{C91EA3AC-C6FF-4598-AD86-A50DC199C4C6}" type="presParOf" srcId="{A61D8DB3-6FD3-4A1C-9948-7733A8DEB599}" destId="{8386D15B-507C-4C32-B0AC-3486D1936EDE}" srcOrd="4" destOrd="0" presId="urn:microsoft.com/office/officeart/2005/8/layout/vProcess5"/>
    <dgm:cxn modelId="{77053FC5-7582-49EB-AB8C-222D0A29139D}" type="presParOf" srcId="{A61D8DB3-6FD3-4A1C-9948-7733A8DEB599}" destId="{35FA2496-BB03-4FB8-A38C-75E1D1C7C3FA}" srcOrd="5" destOrd="0" presId="urn:microsoft.com/office/officeart/2005/8/layout/vProcess5"/>
    <dgm:cxn modelId="{61642F67-F8BF-4E2C-A464-51B6065CB208}" type="presParOf" srcId="{A61D8DB3-6FD3-4A1C-9948-7733A8DEB599}" destId="{B3008FE1-D15B-407C-B6A0-CE125589EFD0}" srcOrd="6" destOrd="0" presId="urn:microsoft.com/office/officeart/2005/8/layout/vProcess5"/>
    <dgm:cxn modelId="{3DF68CB1-219E-4ACC-BA10-D38B75820A9E}" type="presParOf" srcId="{A61D8DB3-6FD3-4A1C-9948-7733A8DEB599}" destId="{5F43F118-42D1-4457-B840-285B23DF9B8A}" srcOrd="7" destOrd="0" presId="urn:microsoft.com/office/officeart/2005/8/layout/vProcess5"/>
    <dgm:cxn modelId="{14BE5381-D0EF-4EA3-9547-0016E333CAC2}" type="presParOf" srcId="{A61D8DB3-6FD3-4A1C-9948-7733A8DEB599}" destId="{606DADDE-5EDB-47CB-B973-784CBEF7B5B6}"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B439BD-8A54-4730-91A3-7EA2DC39C008}"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id-ID"/>
        </a:p>
      </dgm:t>
    </dgm:pt>
    <dgm:pt modelId="{CB13699E-321F-4944-B2C5-58F4E95DEE5B}">
      <dgm:prSet phldrT="[Text]"/>
      <dgm:spPr/>
      <dgm:t>
        <a:bodyPr/>
        <a:lstStyle/>
        <a:p>
          <a:r>
            <a:rPr lang="id-ID" dirty="0" smtClean="0"/>
            <a:t>Pembayaran PPh 21 terutang paling lambat jatuh temponya adalah setiap tanggal 10 pada bulan berikutnya dan apabila waktunya bersamaan dengan hari libur atau cuti bersama nasional, maka jadwal pembayarannya dapat dilakukan pada hari kerja sesudahnya.</a:t>
          </a:r>
          <a:endParaRPr lang="id-ID" dirty="0"/>
        </a:p>
      </dgm:t>
    </dgm:pt>
    <dgm:pt modelId="{656205B1-5230-4E88-A636-B34C990C8CEF}" type="parTrans" cxnId="{E2E3F4C9-43C5-42DC-83AF-124E14069E58}">
      <dgm:prSet/>
      <dgm:spPr/>
      <dgm:t>
        <a:bodyPr/>
        <a:lstStyle/>
        <a:p>
          <a:endParaRPr lang="id-ID"/>
        </a:p>
      </dgm:t>
    </dgm:pt>
    <dgm:pt modelId="{4993B028-4B0D-4FD6-AF1D-4F40B0894CE1}" type="sibTrans" cxnId="{E2E3F4C9-43C5-42DC-83AF-124E14069E58}">
      <dgm:prSet/>
      <dgm:spPr/>
      <dgm:t>
        <a:bodyPr/>
        <a:lstStyle/>
        <a:p>
          <a:endParaRPr lang="id-ID"/>
        </a:p>
      </dgm:t>
    </dgm:pt>
    <dgm:pt modelId="{13153938-4BC4-4B22-8860-B50D4B38A63E}">
      <dgm:prSet phldrT="[Text]"/>
      <dgm:spPr/>
      <dgm:t>
        <a:bodyPr/>
        <a:lstStyle/>
        <a:p>
          <a:r>
            <a:rPr lang="id-ID" dirty="0" smtClean="0"/>
            <a:t>Keterlambatan atas pembayaran PPh 21 terutang akan dikenakan sanksi administrasi sebesar 2% per bulan.</a:t>
          </a:r>
          <a:endParaRPr lang="id-ID" dirty="0"/>
        </a:p>
      </dgm:t>
    </dgm:pt>
    <dgm:pt modelId="{ACEC7E53-BB80-4D41-AE8C-F614BAFD6BCA}" type="parTrans" cxnId="{AC8F2E07-B917-4D4B-95BC-AFFEB7A4939E}">
      <dgm:prSet/>
      <dgm:spPr/>
      <dgm:t>
        <a:bodyPr/>
        <a:lstStyle/>
        <a:p>
          <a:endParaRPr lang="id-ID"/>
        </a:p>
      </dgm:t>
    </dgm:pt>
    <dgm:pt modelId="{43495026-F867-4F41-BB4A-3A1AD7C789AA}" type="sibTrans" cxnId="{AC8F2E07-B917-4D4B-95BC-AFFEB7A4939E}">
      <dgm:prSet/>
      <dgm:spPr/>
      <dgm:t>
        <a:bodyPr/>
        <a:lstStyle/>
        <a:p>
          <a:endParaRPr lang="id-ID"/>
        </a:p>
      </dgm:t>
    </dgm:pt>
    <dgm:pt modelId="{005A7FD7-803D-43A1-B0A4-EC00E486BCFE}" type="pres">
      <dgm:prSet presAssocID="{7CB439BD-8A54-4730-91A3-7EA2DC39C008}" presName="outerComposite" presStyleCnt="0">
        <dgm:presLayoutVars>
          <dgm:chMax val="5"/>
          <dgm:dir/>
          <dgm:resizeHandles val="exact"/>
        </dgm:presLayoutVars>
      </dgm:prSet>
      <dgm:spPr/>
      <dgm:t>
        <a:bodyPr/>
        <a:lstStyle/>
        <a:p>
          <a:endParaRPr lang="id-ID"/>
        </a:p>
      </dgm:t>
    </dgm:pt>
    <dgm:pt modelId="{C0076D90-08B3-4393-B45C-E7057532BADC}" type="pres">
      <dgm:prSet presAssocID="{7CB439BD-8A54-4730-91A3-7EA2DC39C008}" presName="dummyMaxCanvas" presStyleCnt="0">
        <dgm:presLayoutVars/>
      </dgm:prSet>
      <dgm:spPr/>
    </dgm:pt>
    <dgm:pt modelId="{A9C098B0-86E0-4E3F-B972-8A9CDC94EB5C}" type="pres">
      <dgm:prSet presAssocID="{7CB439BD-8A54-4730-91A3-7EA2DC39C008}" presName="TwoNodes_1" presStyleLbl="node1" presStyleIdx="0" presStyleCnt="2">
        <dgm:presLayoutVars>
          <dgm:bulletEnabled val="1"/>
        </dgm:presLayoutVars>
      </dgm:prSet>
      <dgm:spPr/>
      <dgm:t>
        <a:bodyPr/>
        <a:lstStyle/>
        <a:p>
          <a:endParaRPr lang="id-ID"/>
        </a:p>
      </dgm:t>
    </dgm:pt>
    <dgm:pt modelId="{3B65FFF2-2A56-4B61-80BA-24492FDB3C0E}" type="pres">
      <dgm:prSet presAssocID="{7CB439BD-8A54-4730-91A3-7EA2DC39C008}" presName="TwoNodes_2" presStyleLbl="node1" presStyleIdx="1" presStyleCnt="2">
        <dgm:presLayoutVars>
          <dgm:bulletEnabled val="1"/>
        </dgm:presLayoutVars>
      </dgm:prSet>
      <dgm:spPr/>
      <dgm:t>
        <a:bodyPr/>
        <a:lstStyle/>
        <a:p>
          <a:endParaRPr lang="id-ID"/>
        </a:p>
      </dgm:t>
    </dgm:pt>
    <dgm:pt modelId="{17B50103-C44C-4407-8E57-F870641196C5}" type="pres">
      <dgm:prSet presAssocID="{7CB439BD-8A54-4730-91A3-7EA2DC39C008}" presName="TwoConn_1-2" presStyleLbl="fgAccFollowNode1" presStyleIdx="0" presStyleCnt="1">
        <dgm:presLayoutVars>
          <dgm:bulletEnabled val="1"/>
        </dgm:presLayoutVars>
      </dgm:prSet>
      <dgm:spPr/>
      <dgm:t>
        <a:bodyPr/>
        <a:lstStyle/>
        <a:p>
          <a:endParaRPr lang="id-ID"/>
        </a:p>
      </dgm:t>
    </dgm:pt>
    <dgm:pt modelId="{95770BB4-0B95-4F7A-A421-88E8B4E00DDB}" type="pres">
      <dgm:prSet presAssocID="{7CB439BD-8A54-4730-91A3-7EA2DC39C008}" presName="TwoNodes_1_text" presStyleLbl="node1" presStyleIdx="1" presStyleCnt="2">
        <dgm:presLayoutVars>
          <dgm:bulletEnabled val="1"/>
        </dgm:presLayoutVars>
      </dgm:prSet>
      <dgm:spPr/>
      <dgm:t>
        <a:bodyPr/>
        <a:lstStyle/>
        <a:p>
          <a:endParaRPr lang="id-ID"/>
        </a:p>
      </dgm:t>
    </dgm:pt>
    <dgm:pt modelId="{BEB81AEE-E023-4421-9ED2-D65BF4462692}" type="pres">
      <dgm:prSet presAssocID="{7CB439BD-8A54-4730-91A3-7EA2DC39C008}" presName="TwoNodes_2_text" presStyleLbl="node1" presStyleIdx="1" presStyleCnt="2">
        <dgm:presLayoutVars>
          <dgm:bulletEnabled val="1"/>
        </dgm:presLayoutVars>
      </dgm:prSet>
      <dgm:spPr/>
      <dgm:t>
        <a:bodyPr/>
        <a:lstStyle/>
        <a:p>
          <a:endParaRPr lang="id-ID"/>
        </a:p>
      </dgm:t>
    </dgm:pt>
  </dgm:ptLst>
  <dgm:cxnLst>
    <dgm:cxn modelId="{1F1483B2-3AB4-4345-B9B9-6478A05B1CDB}" type="presOf" srcId="{7CB439BD-8A54-4730-91A3-7EA2DC39C008}" destId="{005A7FD7-803D-43A1-B0A4-EC00E486BCFE}" srcOrd="0" destOrd="0" presId="urn:microsoft.com/office/officeart/2005/8/layout/vProcess5"/>
    <dgm:cxn modelId="{AC8F2E07-B917-4D4B-95BC-AFFEB7A4939E}" srcId="{7CB439BD-8A54-4730-91A3-7EA2DC39C008}" destId="{13153938-4BC4-4B22-8860-B50D4B38A63E}" srcOrd="1" destOrd="0" parTransId="{ACEC7E53-BB80-4D41-AE8C-F614BAFD6BCA}" sibTransId="{43495026-F867-4F41-BB4A-3A1AD7C789AA}"/>
    <dgm:cxn modelId="{82B2E1E7-7066-4944-BD72-2D1BF0C9CF69}" type="presOf" srcId="{13153938-4BC4-4B22-8860-B50D4B38A63E}" destId="{3B65FFF2-2A56-4B61-80BA-24492FDB3C0E}" srcOrd="0" destOrd="0" presId="urn:microsoft.com/office/officeart/2005/8/layout/vProcess5"/>
    <dgm:cxn modelId="{039ABF62-DA87-49F6-8B7B-E3197B5D11BE}" type="presOf" srcId="{CB13699E-321F-4944-B2C5-58F4E95DEE5B}" destId="{95770BB4-0B95-4F7A-A421-88E8B4E00DDB}" srcOrd="1" destOrd="0" presId="urn:microsoft.com/office/officeart/2005/8/layout/vProcess5"/>
    <dgm:cxn modelId="{539FE0A4-C071-4014-A873-E48E7D7AA196}" type="presOf" srcId="{CB13699E-321F-4944-B2C5-58F4E95DEE5B}" destId="{A9C098B0-86E0-4E3F-B972-8A9CDC94EB5C}" srcOrd="0" destOrd="0" presId="urn:microsoft.com/office/officeart/2005/8/layout/vProcess5"/>
    <dgm:cxn modelId="{CFDC458E-EDEE-4C52-8D05-29736C0324D9}" type="presOf" srcId="{4993B028-4B0D-4FD6-AF1D-4F40B0894CE1}" destId="{17B50103-C44C-4407-8E57-F870641196C5}" srcOrd="0" destOrd="0" presId="urn:microsoft.com/office/officeart/2005/8/layout/vProcess5"/>
    <dgm:cxn modelId="{E2E3F4C9-43C5-42DC-83AF-124E14069E58}" srcId="{7CB439BD-8A54-4730-91A3-7EA2DC39C008}" destId="{CB13699E-321F-4944-B2C5-58F4E95DEE5B}" srcOrd="0" destOrd="0" parTransId="{656205B1-5230-4E88-A636-B34C990C8CEF}" sibTransId="{4993B028-4B0D-4FD6-AF1D-4F40B0894CE1}"/>
    <dgm:cxn modelId="{09629532-5079-4352-A5CF-C8DA36899954}" type="presOf" srcId="{13153938-4BC4-4B22-8860-B50D4B38A63E}" destId="{BEB81AEE-E023-4421-9ED2-D65BF4462692}" srcOrd="1" destOrd="0" presId="urn:microsoft.com/office/officeart/2005/8/layout/vProcess5"/>
    <dgm:cxn modelId="{4BE6C62C-357B-4E59-9992-7CE1528264C6}" type="presParOf" srcId="{005A7FD7-803D-43A1-B0A4-EC00E486BCFE}" destId="{C0076D90-08B3-4393-B45C-E7057532BADC}" srcOrd="0" destOrd="0" presId="urn:microsoft.com/office/officeart/2005/8/layout/vProcess5"/>
    <dgm:cxn modelId="{F2FC6D57-9E70-40F8-806B-8C8A07F03122}" type="presParOf" srcId="{005A7FD7-803D-43A1-B0A4-EC00E486BCFE}" destId="{A9C098B0-86E0-4E3F-B972-8A9CDC94EB5C}" srcOrd="1" destOrd="0" presId="urn:microsoft.com/office/officeart/2005/8/layout/vProcess5"/>
    <dgm:cxn modelId="{C571E148-8208-4B29-BCFE-9F41BCE3B8A8}" type="presParOf" srcId="{005A7FD7-803D-43A1-B0A4-EC00E486BCFE}" destId="{3B65FFF2-2A56-4B61-80BA-24492FDB3C0E}" srcOrd="2" destOrd="0" presId="urn:microsoft.com/office/officeart/2005/8/layout/vProcess5"/>
    <dgm:cxn modelId="{E4C35F83-689B-4F86-8B1A-0A03CB543A58}" type="presParOf" srcId="{005A7FD7-803D-43A1-B0A4-EC00E486BCFE}" destId="{17B50103-C44C-4407-8E57-F870641196C5}" srcOrd="3" destOrd="0" presId="urn:microsoft.com/office/officeart/2005/8/layout/vProcess5"/>
    <dgm:cxn modelId="{6F5311E0-8B6F-4DAD-9AD6-1490E632F683}" type="presParOf" srcId="{005A7FD7-803D-43A1-B0A4-EC00E486BCFE}" destId="{95770BB4-0B95-4F7A-A421-88E8B4E00DDB}" srcOrd="4" destOrd="0" presId="urn:microsoft.com/office/officeart/2005/8/layout/vProcess5"/>
    <dgm:cxn modelId="{A0F2391B-CD3A-4ECC-885C-17D0A6665597}" type="presParOf" srcId="{005A7FD7-803D-43A1-B0A4-EC00E486BCFE}" destId="{BEB81AEE-E023-4421-9ED2-D65BF4462692}"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B8433-9227-4BDA-BCA5-B5AF432C3CC8}">
      <dsp:nvSpPr>
        <dsp:cNvPr id="0" name=""/>
        <dsp:cNvSpPr/>
      </dsp:nvSpPr>
      <dsp:spPr>
        <a:xfrm>
          <a:off x="6019300" y="992506"/>
          <a:ext cx="2095332" cy="4656361"/>
        </a:xfrm>
        <a:prstGeom prst="wedgeRectCallout">
          <a:avLst>
            <a:gd name="adj1" fmla="val 0"/>
            <a:gd name="adj2" fmla="val 0"/>
          </a:avLst>
        </a:prstGeom>
        <a:solidFill>
          <a:schemeClr val="accent3">
            <a:tint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t" anchorCtr="0">
          <a:noAutofit/>
        </a:bodyPr>
        <a:lstStyle/>
        <a:p>
          <a:pPr lvl="0" algn="l" defTabSz="622300">
            <a:lnSpc>
              <a:spcPct val="90000"/>
            </a:lnSpc>
            <a:spcBef>
              <a:spcPct val="0"/>
            </a:spcBef>
            <a:spcAft>
              <a:spcPct val="35000"/>
            </a:spcAft>
          </a:pPr>
          <a:r>
            <a:rPr lang="id-ID" sz="1400" kern="1200" dirty="0" smtClean="0">
              <a:solidFill>
                <a:schemeClr val="bg1"/>
              </a:solidFill>
            </a:rPr>
            <a:t>Undang-Undang Perpajakan Nomor 36 Tahun 2008, Pasal 17 Ayat 1</a:t>
          </a:r>
          <a:endParaRPr lang="id-ID" sz="1400" kern="1200" dirty="0">
            <a:solidFill>
              <a:schemeClr val="bg1"/>
            </a:solidFill>
          </a:endParaRPr>
        </a:p>
      </dsp:txBody>
      <dsp:txXfrm>
        <a:off x="6285225" y="992506"/>
        <a:ext cx="1829407" cy="4656361"/>
      </dsp:txXfrm>
    </dsp:sp>
    <dsp:sp modelId="{CF6DDA8E-C269-4BA1-9675-99536F0DD6D7}">
      <dsp:nvSpPr>
        <dsp:cNvPr id="0" name=""/>
        <dsp:cNvSpPr/>
      </dsp:nvSpPr>
      <dsp:spPr>
        <a:xfrm>
          <a:off x="6019300" y="0"/>
          <a:ext cx="2095332" cy="994200"/>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622300">
            <a:lnSpc>
              <a:spcPct val="90000"/>
            </a:lnSpc>
            <a:spcBef>
              <a:spcPct val="0"/>
            </a:spcBef>
            <a:spcAft>
              <a:spcPct val="35000"/>
            </a:spcAft>
          </a:pPr>
          <a:r>
            <a:rPr lang="id-ID" sz="1400" b="1" kern="1200" dirty="0" smtClean="0">
              <a:solidFill>
                <a:schemeClr val="bg1"/>
              </a:solidFill>
            </a:rPr>
            <a:t>Tarif Pemotongan PPh Pasal 21 Bagi Tenaga Ahli</a:t>
          </a:r>
          <a:endParaRPr lang="id-ID" sz="1400" kern="1200" dirty="0">
            <a:solidFill>
              <a:schemeClr val="bg1"/>
            </a:solidFill>
          </a:endParaRPr>
        </a:p>
      </dsp:txBody>
      <dsp:txXfrm>
        <a:off x="6019300" y="0"/>
        <a:ext cx="2095332" cy="994200"/>
      </dsp:txXfrm>
    </dsp:sp>
    <dsp:sp modelId="{E2E2BE6B-01AB-4F50-A9C7-6D90B5EFC61C}">
      <dsp:nvSpPr>
        <dsp:cNvPr id="0" name=""/>
        <dsp:cNvSpPr/>
      </dsp:nvSpPr>
      <dsp:spPr>
        <a:xfrm>
          <a:off x="3923340" y="992506"/>
          <a:ext cx="2095332" cy="4324208"/>
        </a:xfrm>
        <a:prstGeom prst="wedgeRectCallout">
          <a:avLst>
            <a:gd name="adj1" fmla="val 62500"/>
            <a:gd name="adj2" fmla="val 20830"/>
          </a:avLst>
        </a:prstGeom>
        <a:solidFill>
          <a:schemeClr val="accent3">
            <a:tint val="50000"/>
            <a:hueOff val="3386702"/>
            <a:satOff val="-24739"/>
            <a:lumOff val="429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t" anchorCtr="0">
          <a:noAutofit/>
        </a:bodyPr>
        <a:lstStyle/>
        <a:p>
          <a:pPr lvl="0" algn="l" defTabSz="622300">
            <a:lnSpc>
              <a:spcPct val="90000"/>
            </a:lnSpc>
            <a:spcBef>
              <a:spcPct val="0"/>
            </a:spcBef>
            <a:spcAft>
              <a:spcPct val="35000"/>
            </a:spcAft>
          </a:pPr>
          <a:r>
            <a:rPr lang="sv-SE" sz="1400" kern="1200" dirty="0" smtClean="0">
              <a:solidFill>
                <a:schemeClr val="bg1"/>
              </a:solidFill>
            </a:rPr>
            <a:t>Peraturan Ditjen Pajak Nomor : PER-16/PJ/2016, Tenaga Ahli adalah seseorang yang melakukan pekerjaan bebas</a:t>
          </a:r>
          <a:r>
            <a:rPr lang="id-ID" sz="1400" kern="1200" dirty="0" smtClean="0">
              <a:solidFill>
                <a:schemeClr val="bg1"/>
              </a:solidFill>
            </a:rPr>
            <a:t>.</a:t>
          </a:r>
        </a:p>
        <a:p>
          <a:pPr lvl="0" algn="l" defTabSz="622300">
            <a:lnSpc>
              <a:spcPct val="90000"/>
            </a:lnSpc>
            <a:spcBef>
              <a:spcPct val="0"/>
            </a:spcBef>
            <a:spcAft>
              <a:spcPct val="35000"/>
            </a:spcAft>
          </a:pPr>
          <a:endParaRPr lang="id-ID" sz="1400" kern="1200" dirty="0" smtClean="0">
            <a:solidFill>
              <a:schemeClr val="bg1"/>
            </a:solidFill>
          </a:endParaRPr>
        </a:p>
        <a:p>
          <a:pPr lvl="0" algn="l" defTabSz="622300">
            <a:lnSpc>
              <a:spcPct val="90000"/>
            </a:lnSpc>
            <a:spcBef>
              <a:spcPct val="0"/>
            </a:spcBef>
            <a:spcAft>
              <a:spcPct val="35000"/>
            </a:spcAft>
          </a:pPr>
          <a:r>
            <a:rPr lang="id-ID" sz="1400" kern="1200" dirty="0" smtClean="0">
              <a:solidFill>
                <a:schemeClr val="bg1"/>
              </a:solidFill>
            </a:rPr>
            <a:t>(Dokter, Konsultan, Notaris, Akuntan, Pengacara, Arsitek, Aktuaris dan Jasa Penilai)</a:t>
          </a:r>
          <a:endParaRPr lang="id-ID" sz="1400" kern="1200" dirty="0">
            <a:solidFill>
              <a:schemeClr val="bg1"/>
            </a:solidFill>
          </a:endParaRPr>
        </a:p>
      </dsp:txBody>
      <dsp:txXfrm>
        <a:off x="4189264" y="992506"/>
        <a:ext cx="1829407" cy="4324208"/>
      </dsp:txXfrm>
    </dsp:sp>
    <dsp:sp modelId="{5D4B53AB-DB27-4F12-A36A-8EE2F7C40DEC}">
      <dsp:nvSpPr>
        <dsp:cNvPr id="0" name=""/>
        <dsp:cNvSpPr/>
      </dsp:nvSpPr>
      <dsp:spPr>
        <a:xfrm>
          <a:off x="3923340" y="160992"/>
          <a:ext cx="2095332" cy="831513"/>
        </a:xfrm>
        <a:prstGeom prst="rect">
          <a:avLst/>
        </a:prstGeom>
        <a:solidFill>
          <a:schemeClr val="accent3">
            <a:hueOff val="3283952"/>
            <a:satOff val="-25316"/>
            <a:lumOff val="68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622300">
            <a:lnSpc>
              <a:spcPct val="90000"/>
            </a:lnSpc>
            <a:spcBef>
              <a:spcPct val="0"/>
            </a:spcBef>
            <a:spcAft>
              <a:spcPct val="35000"/>
            </a:spcAft>
          </a:pPr>
          <a:r>
            <a:rPr lang="id-ID" sz="1400" b="1" kern="1200" dirty="0" smtClean="0">
              <a:solidFill>
                <a:schemeClr val="bg1"/>
              </a:solidFill>
            </a:rPr>
            <a:t>Kategori Tenaga Ahli</a:t>
          </a:r>
          <a:endParaRPr lang="id-ID" sz="1400" kern="1200" dirty="0">
            <a:solidFill>
              <a:schemeClr val="bg1"/>
            </a:solidFill>
          </a:endParaRPr>
        </a:p>
      </dsp:txBody>
      <dsp:txXfrm>
        <a:off x="3923340" y="160992"/>
        <a:ext cx="2095332" cy="831513"/>
      </dsp:txXfrm>
    </dsp:sp>
    <dsp:sp modelId="{2D2C03E9-7FB5-44B3-92A1-AE74C06AE3B4}">
      <dsp:nvSpPr>
        <dsp:cNvPr id="0" name=""/>
        <dsp:cNvSpPr/>
      </dsp:nvSpPr>
      <dsp:spPr>
        <a:xfrm>
          <a:off x="1828007" y="992506"/>
          <a:ext cx="2095332" cy="3991490"/>
        </a:xfrm>
        <a:prstGeom prst="wedgeRectCallout">
          <a:avLst>
            <a:gd name="adj1" fmla="val 62500"/>
            <a:gd name="adj2" fmla="val 20830"/>
          </a:avLst>
        </a:prstGeom>
        <a:solidFill>
          <a:schemeClr val="accent3">
            <a:tint val="50000"/>
            <a:hueOff val="6773404"/>
            <a:satOff val="-49479"/>
            <a:lumOff val="859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lvl="0" algn="l" defTabSz="533400">
            <a:lnSpc>
              <a:spcPct val="90000"/>
            </a:lnSpc>
            <a:spcBef>
              <a:spcPct val="0"/>
            </a:spcBef>
            <a:spcAft>
              <a:spcPct val="35000"/>
            </a:spcAft>
          </a:pPr>
          <a:r>
            <a:rPr lang="id-ID" sz="1200" kern="1200" dirty="0" smtClean="0">
              <a:solidFill>
                <a:schemeClr val="bg1"/>
              </a:solidFill>
            </a:rPr>
            <a:t>Perhitungan PPh Pasal 21 Tenaga Ahli Tahun 2018 mengacu pada Undang-Undang Perpajakan RI No 36 Tahun 2008 khususnya mengenai Tarif Penghasilan Kena Pajak, Peraturan Ditjen Pajak Nomor : PER-16/PJ/2016 mengenai Tata Cara Pelaporan PPh Pasal 21, dan Besaran tarif Penghasilan Tidak Kena Pajak sesuai dengan PMK Nomor : 101/PMK.010/2016.  </a:t>
          </a:r>
          <a:endParaRPr lang="id-ID" sz="1200" kern="1200" dirty="0">
            <a:solidFill>
              <a:schemeClr val="bg1"/>
            </a:solidFill>
          </a:endParaRPr>
        </a:p>
      </dsp:txBody>
      <dsp:txXfrm>
        <a:off x="2093932" y="992506"/>
        <a:ext cx="1829407" cy="3991490"/>
      </dsp:txXfrm>
    </dsp:sp>
    <dsp:sp modelId="{0764DFA9-EDE6-45EE-85E9-7CAA66316C23}">
      <dsp:nvSpPr>
        <dsp:cNvPr id="0" name=""/>
        <dsp:cNvSpPr/>
      </dsp:nvSpPr>
      <dsp:spPr>
        <a:xfrm>
          <a:off x="1828007" y="327069"/>
          <a:ext cx="2095332" cy="665436"/>
        </a:xfrm>
        <a:prstGeom prst="rect">
          <a:avLst/>
        </a:prstGeom>
        <a:solidFill>
          <a:schemeClr val="accent3">
            <a:hueOff val="6567904"/>
            <a:satOff val="-50632"/>
            <a:lumOff val="137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0" tIns="44450" rIns="44450" bIns="44450" numCol="1" spcCol="1270" anchor="ctr" anchorCtr="0">
          <a:noAutofit/>
        </a:bodyPr>
        <a:lstStyle/>
        <a:p>
          <a:pPr lvl="0" algn="ctr" defTabSz="622300">
            <a:lnSpc>
              <a:spcPct val="90000"/>
            </a:lnSpc>
            <a:spcBef>
              <a:spcPct val="0"/>
            </a:spcBef>
            <a:spcAft>
              <a:spcPct val="35000"/>
            </a:spcAft>
          </a:pPr>
          <a:r>
            <a:rPr lang="id-ID" sz="1400" b="1" kern="1200" dirty="0" smtClean="0">
              <a:solidFill>
                <a:schemeClr val="bg1"/>
              </a:solidFill>
            </a:rPr>
            <a:t>Perhitungan Pajak PPh Pasal 21 Tenaga Ahli</a:t>
          </a:r>
          <a:endParaRPr lang="id-ID" sz="1400" kern="1200" dirty="0">
            <a:solidFill>
              <a:schemeClr val="bg1"/>
            </a:solidFill>
          </a:endParaRPr>
        </a:p>
      </dsp:txBody>
      <dsp:txXfrm>
        <a:off x="1828007" y="327069"/>
        <a:ext cx="2095332" cy="6654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8E2F8-CC07-4169-921E-04B1CAF5C83D}">
      <dsp:nvSpPr>
        <dsp:cNvPr id="0" name=""/>
        <dsp:cNvSpPr/>
      </dsp:nvSpPr>
      <dsp:spPr>
        <a:xfrm>
          <a:off x="0" y="0"/>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id-ID" sz="1800" kern="1200" dirty="0" smtClean="0"/>
            <a:t>Angsuran pembayaran PPh 21 Terutang dilakukan sesuai dengan jumlah nominal per bulannya, dengan masa jatuh tempo adalah paling lambat setiap Tanggal 10 pada bulan berikutnya.</a:t>
          </a:r>
          <a:endParaRPr lang="id-ID" sz="1800" kern="1200" dirty="0"/>
        </a:p>
      </dsp:txBody>
      <dsp:txXfrm>
        <a:off x="36867" y="36867"/>
        <a:ext cx="6246810" cy="1184994"/>
      </dsp:txXfrm>
    </dsp:sp>
    <dsp:sp modelId="{3C28F0A6-B34B-4960-A3E5-E48FE6B53A90}">
      <dsp:nvSpPr>
        <dsp:cNvPr id="0" name=""/>
        <dsp:cNvSpPr/>
      </dsp:nvSpPr>
      <dsp:spPr>
        <a:xfrm>
          <a:off x="671036" y="1468516"/>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id-ID" sz="1800" kern="1200" dirty="0" smtClean="0"/>
            <a:t>Apabila pada Tanggal 10 tersebut bersamaan dengan hari libur dan cuti bersama nasional, maka jadwal pembayarannya dapat dilakukan pada hari kerja berikutnya.</a:t>
          </a:r>
          <a:endParaRPr lang="id-ID" sz="1800" kern="1200" dirty="0"/>
        </a:p>
      </dsp:txBody>
      <dsp:txXfrm>
        <a:off x="707903" y="1505383"/>
        <a:ext cx="6042133" cy="1184994"/>
      </dsp:txXfrm>
    </dsp:sp>
    <dsp:sp modelId="{6F5D3CC7-D0C0-4792-A4A0-1C31227D2F39}">
      <dsp:nvSpPr>
        <dsp:cNvPr id="0" name=""/>
        <dsp:cNvSpPr/>
      </dsp:nvSpPr>
      <dsp:spPr>
        <a:xfrm>
          <a:off x="1342072" y="2937033"/>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id-ID" sz="1800" kern="1200" dirty="0" smtClean="0"/>
            <a:t>Sanksi administrasi atas keterlambatan pembayaran angsuran pph 21 ini adalah sebesar 2% per bulan dihitung sejak tanggal jatuh tempo.</a:t>
          </a:r>
          <a:endParaRPr lang="id-ID" sz="1800" kern="1200" dirty="0"/>
        </a:p>
      </dsp:txBody>
      <dsp:txXfrm>
        <a:off x="1378939" y="2973900"/>
        <a:ext cx="6042133" cy="1184994"/>
      </dsp:txXfrm>
    </dsp:sp>
    <dsp:sp modelId="{4D9F6157-D764-4E8A-A7BF-E3C349BAFF68}">
      <dsp:nvSpPr>
        <dsp:cNvPr id="0" name=""/>
        <dsp:cNvSpPr/>
      </dsp:nvSpPr>
      <dsp:spPr>
        <a:xfrm>
          <a:off x="6786903" y="954535"/>
          <a:ext cx="818173" cy="818173"/>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d-ID" sz="3600" kern="1200"/>
        </a:p>
      </dsp:txBody>
      <dsp:txXfrm>
        <a:off x="6970992" y="954535"/>
        <a:ext cx="449995" cy="615675"/>
      </dsp:txXfrm>
    </dsp:sp>
    <dsp:sp modelId="{0921EAE8-B413-4ABD-B4C0-B035E1E2541B}">
      <dsp:nvSpPr>
        <dsp:cNvPr id="0" name=""/>
        <dsp:cNvSpPr/>
      </dsp:nvSpPr>
      <dsp:spPr>
        <a:xfrm>
          <a:off x="7457940" y="2414661"/>
          <a:ext cx="818173" cy="818173"/>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d-ID" sz="3600" kern="1200"/>
        </a:p>
      </dsp:txBody>
      <dsp:txXfrm>
        <a:off x="7642029" y="2414661"/>
        <a:ext cx="449995" cy="615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882D11-5596-4BD5-84EB-52D10BD94050}">
      <dsp:nvSpPr>
        <dsp:cNvPr id="0" name=""/>
        <dsp:cNvSpPr/>
      </dsp:nvSpPr>
      <dsp:spPr>
        <a:xfrm>
          <a:off x="0" y="0"/>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id-ID" sz="1200" kern="1200" dirty="0" smtClean="0"/>
            <a:t>Tenaga Ahli yang menerima penghasilan yang sifatnya berkesinambungan yang diperoleh dari beberapa pemberi kerja, PPh 21 terutangnya dihitung dengan menggunakan rumus : (Penghasilan Bruto X 50%) X Tarif Pasal 17, dan jumlah penghasilannya dihitung secara kumulatif.</a:t>
          </a:r>
          <a:endParaRPr lang="id-ID" sz="1200" kern="1200" dirty="0"/>
        </a:p>
      </dsp:txBody>
      <dsp:txXfrm>
        <a:off x="36867" y="36867"/>
        <a:ext cx="6246810" cy="1184994"/>
      </dsp:txXfrm>
    </dsp:sp>
    <dsp:sp modelId="{B632F535-794C-4DE9-8A2A-8AAB80182228}">
      <dsp:nvSpPr>
        <dsp:cNvPr id="0" name=""/>
        <dsp:cNvSpPr/>
      </dsp:nvSpPr>
      <dsp:spPr>
        <a:xfrm>
          <a:off x="671036" y="1468516"/>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id-ID" sz="1200" kern="1200" dirty="0" smtClean="0"/>
            <a:t>Tenaga Ahli yang menerima penghasilan yang sifatnya berkesinambungan yang diperoleh hanya dari satu pemberi kerja, serta memenuhi persyaratan mendapatkan tunjangan PTKP seperti yang telah diuraikan diatas, PPh 21 terutangnya dihitung dengan menggunakan rumus : ((Penghasilan Bruto X 50%) – PTKP) X Tarif Pasal 17, dan jumlah penghasilannya dihitung secara kumulatif.</a:t>
          </a:r>
          <a:endParaRPr lang="id-ID" sz="1200" kern="1200" dirty="0"/>
        </a:p>
      </dsp:txBody>
      <dsp:txXfrm>
        <a:off x="707903" y="1505383"/>
        <a:ext cx="6042133" cy="1184994"/>
      </dsp:txXfrm>
    </dsp:sp>
    <dsp:sp modelId="{C59CCAB5-65EF-4DF4-A92C-84C3CAC04B43}">
      <dsp:nvSpPr>
        <dsp:cNvPr id="0" name=""/>
        <dsp:cNvSpPr/>
      </dsp:nvSpPr>
      <dsp:spPr>
        <a:xfrm>
          <a:off x="1342072" y="2937033"/>
          <a:ext cx="7605077" cy="1258728"/>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id-ID" sz="1200" kern="1200" dirty="0" smtClean="0"/>
            <a:t>Tenaga Ahli yang menerima penghasilan yang sifatnya tidak berkesinambungan, PPh 21 terutangnya dihitung dengan menggunakan rumus : (Penghasilan Bruto X 50%) X Tarif Pasal 17</a:t>
          </a:r>
          <a:endParaRPr lang="id-ID" sz="1200" kern="1200" dirty="0"/>
        </a:p>
      </dsp:txBody>
      <dsp:txXfrm>
        <a:off x="1378939" y="2973900"/>
        <a:ext cx="6042133" cy="1184994"/>
      </dsp:txXfrm>
    </dsp:sp>
    <dsp:sp modelId="{8386D15B-507C-4C32-B0AC-3486D1936EDE}">
      <dsp:nvSpPr>
        <dsp:cNvPr id="0" name=""/>
        <dsp:cNvSpPr/>
      </dsp:nvSpPr>
      <dsp:spPr>
        <a:xfrm>
          <a:off x="6786903" y="954535"/>
          <a:ext cx="818173" cy="818173"/>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d-ID" sz="3600" kern="1200"/>
        </a:p>
      </dsp:txBody>
      <dsp:txXfrm>
        <a:off x="6970992" y="954535"/>
        <a:ext cx="449995" cy="615675"/>
      </dsp:txXfrm>
    </dsp:sp>
    <dsp:sp modelId="{35FA2496-BB03-4FB8-A38C-75E1D1C7C3FA}">
      <dsp:nvSpPr>
        <dsp:cNvPr id="0" name=""/>
        <dsp:cNvSpPr/>
      </dsp:nvSpPr>
      <dsp:spPr>
        <a:xfrm>
          <a:off x="7457940" y="2414661"/>
          <a:ext cx="818173" cy="818173"/>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d-ID" sz="3600" kern="1200"/>
        </a:p>
      </dsp:txBody>
      <dsp:txXfrm>
        <a:off x="7642029" y="2414661"/>
        <a:ext cx="449995" cy="615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C098B0-86E0-4E3F-B972-8A9CDC94EB5C}">
      <dsp:nvSpPr>
        <dsp:cNvPr id="0" name=""/>
        <dsp:cNvSpPr/>
      </dsp:nvSpPr>
      <dsp:spPr>
        <a:xfrm>
          <a:off x="0" y="0"/>
          <a:ext cx="7605077" cy="174193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Pembayaran PPh 21 terutang paling lambat jatuh temponya adalah setiap tanggal 10 pada bulan berikutnya dan apabila waktunya bersamaan dengan hari libur atau cuti bersama nasional, maka jadwal pembayarannya dapat dilakukan pada hari kerja sesudahnya.</a:t>
          </a:r>
          <a:endParaRPr lang="id-ID" sz="1700" kern="1200" dirty="0"/>
        </a:p>
      </dsp:txBody>
      <dsp:txXfrm>
        <a:off x="51019" y="51019"/>
        <a:ext cx="5804655" cy="1639894"/>
      </dsp:txXfrm>
    </dsp:sp>
    <dsp:sp modelId="{3B65FFF2-2A56-4B61-80BA-24492FDB3C0E}">
      <dsp:nvSpPr>
        <dsp:cNvPr id="0" name=""/>
        <dsp:cNvSpPr/>
      </dsp:nvSpPr>
      <dsp:spPr>
        <a:xfrm>
          <a:off x="1342072" y="2129028"/>
          <a:ext cx="7605077" cy="174193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id-ID" sz="1700" kern="1200" dirty="0" smtClean="0"/>
            <a:t>Keterlambatan atas pembayaran PPh 21 terutang akan dikenakan sanksi administrasi sebesar 2% per bulan.</a:t>
          </a:r>
          <a:endParaRPr lang="id-ID" sz="1700" kern="1200" dirty="0"/>
        </a:p>
      </dsp:txBody>
      <dsp:txXfrm>
        <a:off x="1393091" y="2180047"/>
        <a:ext cx="5028711" cy="1639894"/>
      </dsp:txXfrm>
    </dsp:sp>
    <dsp:sp modelId="{17B50103-C44C-4407-8E57-F870641196C5}">
      <dsp:nvSpPr>
        <dsp:cNvPr id="0" name=""/>
        <dsp:cNvSpPr/>
      </dsp:nvSpPr>
      <dsp:spPr>
        <a:xfrm>
          <a:off x="6472821" y="1369352"/>
          <a:ext cx="1132255" cy="1132255"/>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d-ID" sz="3600" kern="1200"/>
        </a:p>
      </dsp:txBody>
      <dsp:txXfrm>
        <a:off x="6727578" y="1369352"/>
        <a:ext cx="622741" cy="852022"/>
      </dsp:txXfrm>
    </dsp:sp>
  </dsp:spTree>
</dsp:drawing>
</file>

<file path=ppt/diagrams/layout1.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4/27/2018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4/27/2018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4/27/2018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l="-4000" t="-27000" b="-17000"/>
          </a:stretch>
        </a:blip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4/27/2018</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gi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62773" y="1683538"/>
            <a:ext cx="8825658" cy="3329581"/>
          </a:xfrm>
        </p:spPr>
        <p:txBody>
          <a:bodyPr/>
          <a:lstStyle/>
          <a:p>
            <a:pPr algn="ctr"/>
            <a:r>
              <a:rPr lang="id-ID" sz="5600" dirty="0" smtClean="0">
                <a:solidFill>
                  <a:schemeClr val="bg1"/>
                </a:solidFill>
              </a:rPr>
              <a:t>PPh pasal 21</a:t>
            </a:r>
            <a:r>
              <a:rPr lang="id-ID" dirty="0" smtClean="0">
                <a:solidFill>
                  <a:schemeClr val="bg1"/>
                </a:solidFill>
              </a:rPr>
              <a:t/>
            </a:r>
            <a:br>
              <a:rPr lang="id-ID" dirty="0" smtClean="0">
                <a:solidFill>
                  <a:schemeClr val="bg1"/>
                </a:solidFill>
              </a:rPr>
            </a:br>
            <a:r>
              <a:rPr lang="id-ID" sz="3600" dirty="0" smtClean="0">
                <a:solidFill>
                  <a:schemeClr val="bg1"/>
                </a:solidFill>
              </a:rPr>
              <a:t>Tenaga Ahli</a:t>
            </a:r>
            <a:endParaRPr lang="id-ID" sz="3600" dirty="0">
              <a:solidFill>
                <a:schemeClr val="bg1"/>
              </a:solidFill>
            </a:endParaRPr>
          </a:p>
        </p:txBody>
      </p:sp>
      <p:sp>
        <p:nvSpPr>
          <p:cNvPr id="3" name="Subtitle 2"/>
          <p:cNvSpPr>
            <a:spLocks noGrp="1"/>
          </p:cNvSpPr>
          <p:nvPr>
            <p:ph type="subTitle" idx="1"/>
          </p:nvPr>
        </p:nvSpPr>
        <p:spPr>
          <a:xfrm>
            <a:off x="1154955" y="5760720"/>
            <a:ext cx="8825658" cy="798512"/>
          </a:xfrm>
        </p:spPr>
        <p:txBody>
          <a:bodyPr>
            <a:normAutofit fontScale="55000" lnSpcReduction="20000"/>
          </a:bodyPr>
          <a:lstStyle/>
          <a:p>
            <a:r>
              <a:rPr lang="id-ID" dirty="0" smtClean="0">
                <a:solidFill>
                  <a:schemeClr val="bg1"/>
                </a:solidFill>
              </a:rPr>
              <a:t>Preseny by</a:t>
            </a:r>
          </a:p>
          <a:p>
            <a:r>
              <a:rPr lang="id-ID" dirty="0" smtClean="0">
                <a:solidFill>
                  <a:schemeClr val="bg1"/>
                </a:solidFill>
              </a:rPr>
              <a:t>Wulan Indri widiar</a:t>
            </a:r>
          </a:p>
          <a:p>
            <a:r>
              <a:rPr lang="id-ID" cap="none" dirty="0" smtClean="0">
                <a:solidFill>
                  <a:schemeClr val="bg1"/>
                </a:solidFill>
                <a:latin typeface="Calisto MT" panose="02040603050505030304" pitchFamily="18" charset="0"/>
                <a:cs typeface="Arabic Typesetting" panose="03020402040406030203" pitchFamily="66" charset="-78"/>
              </a:rPr>
              <a:t>w.wulanindri@yahoo.com</a:t>
            </a:r>
          </a:p>
          <a:p>
            <a:endParaRPr lang="id-ID" dirty="0">
              <a:solidFill>
                <a:schemeClr val="bg1"/>
              </a:solidFill>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3260" y="128017"/>
            <a:ext cx="672644" cy="896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80613" y="4663376"/>
            <a:ext cx="2023872" cy="2023872"/>
          </a:xfrm>
          <a:prstGeom prst="rect">
            <a:avLst/>
          </a:prstGeom>
        </p:spPr>
      </p:pic>
    </p:spTree>
    <p:extLst>
      <p:ext uri="{BB962C8B-B14F-4D97-AF65-F5344CB8AC3E}">
        <p14:creationId xmlns:p14="http://schemas.microsoft.com/office/powerpoint/2010/main" val="32718134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35737934"/>
              </p:ext>
            </p:extLst>
          </p:nvPr>
        </p:nvGraphicFramePr>
        <p:xfrm>
          <a:off x="1743390" y="708750"/>
          <a:ext cx="9942641" cy="56488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p:cNvPicPr>
            <a:picLocks noChangeAspect="1"/>
          </p:cNvPicPr>
          <p:nvPr/>
        </p:nvPicPr>
        <p:blipFill>
          <a:blip r:embed="rId7">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991088" y="6357619"/>
            <a:ext cx="1200912" cy="500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884863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600" b="1" dirty="0" smtClean="0">
                <a:solidFill>
                  <a:schemeClr val="bg1"/>
                </a:solidFill>
              </a:rPr>
              <a:t>Tarif PPh 21 untuk Penerima Pendapatan sbg Tenaga Ahli</a:t>
            </a:r>
            <a:endParaRPr lang="id-ID" sz="2600" b="1" dirty="0">
              <a:solidFill>
                <a:schemeClr val="bg1"/>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40085" r="9884"/>
          <a:stretch/>
        </p:blipFill>
        <p:spPr>
          <a:xfrm>
            <a:off x="2624820" y="2121408"/>
            <a:ext cx="8557002" cy="2249424"/>
          </a:xfrm>
        </p:spPr>
      </p:pic>
      <p:pic>
        <p:nvPicPr>
          <p:cNvPr id="5" name="Picture 4"/>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991088" y="6357619"/>
            <a:ext cx="1200912" cy="500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058393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lstStyle/>
          <a:p>
            <a:endParaRPr lang="id-ID" dirty="0"/>
          </a:p>
        </p:txBody>
      </p:sp>
      <p:pic>
        <p:nvPicPr>
          <p:cNvPr id="7" name="Picture 6"/>
          <p:cNvPicPr>
            <a:picLocks noChangeAspect="1"/>
          </p:cNvPicPr>
          <p:nvPr/>
        </p:nvPicPr>
        <p:blipFill rotWithShape="1">
          <a:blip r:embed="rId2"/>
          <a:srcRect t="23280" r="31687" b="29360"/>
          <a:stretch/>
        </p:blipFill>
        <p:spPr>
          <a:xfrm>
            <a:off x="1761679" y="1335024"/>
            <a:ext cx="9364262" cy="4059935"/>
          </a:xfrm>
          <a:prstGeom prst="rect">
            <a:avLst/>
          </a:prstGeom>
        </p:spPr>
      </p:pic>
      <p:pic>
        <p:nvPicPr>
          <p:cNvPr id="8" name="Picture 7"/>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991088" y="6357619"/>
            <a:ext cx="1200912" cy="500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55190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353885"/>
            <a:ext cx="9404723" cy="1400530"/>
          </a:xfrm>
        </p:spPr>
        <p:txBody>
          <a:bodyPr/>
          <a:lstStyle/>
          <a:p>
            <a:pPr algn="ctr"/>
            <a:r>
              <a:rPr lang="id-ID" sz="2000" b="1" dirty="0">
                <a:solidFill>
                  <a:schemeClr val="bg1"/>
                </a:solidFill>
              </a:rPr>
              <a:t>Rumus Menghitung PPh 21 Tenaga Ahli Penghasilan Berkesinambungan Yang Menerima Penghasilan Lebih Dari Satu Pemberi Kerja</a:t>
            </a:r>
            <a:br>
              <a:rPr lang="id-ID" sz="2000" b="1" dirty="0">
                <a:solidFill>
                  <a:schemeClr val="bg1"/>
                </a:solidFill>
              </a:rPr>
            </a:br>
            <a:endParaRPr lang="id-ID" sz="2000" dirty="0">
              <a:solidFill>
                <a:schemeClr val="bg1"/>
              </a:solidFill>
            </a:endParaRPr>
          </a:p>
        </p:txBody>
      </p:sp>
      <p:sp>
        <p:nvSpPr>
          <p:cNvPr id="3" name="Content Placeholder 2"/>
          <p:cNvSpPr>
            <a:spLocks noGrp="1"/>
          </p:cNvSpPr>
          <p:nvPr>
            <p:ph idx="1"/>
          </p:nvPr>
        </p:nvSpPr>
        <p:spPr/>
        <p:txBody>
          <a:bodyPr/>
          <a:lstStyle/>
          <a:p>
            <a:endParaRPr lang="id-ID" dirty="0"/>
          </a:p>
        </p:txBody>
      </p:sp>
      <p:pic>
        <p:nvPicPr>
          <p:cNvPr id="4" name="Picture 3"/>
          <p:cNvPicPr>
            <a:picLocks noChangeAspect="1"/>
          </p:cNvPicPr>
          <p:nvPr/>
        </p:nvPicPr>
        <p:blipFill rotWithShape="1">
          <a:blip r:embed="rId2"/>
          <a:srcRect l="1563" t="31600" r="43125" b="20399"/>
          <a:stretch/>
        </p:blipFill>
        <p:spPr>
          <a:xfrm>
            <a:off x="2138928" y="2223403"/>
            <a:ext cx="8094336" cy="4115764"/>
          </a:xfrm>
          <a:prstGeom prst="rect">
            <a:avLst/>
          </a:prstGeom>
        </p:spPr>
      </p:pic>
      <p:pic>
        <p:nvPicPr>
          <p:cNvPr id="5" name="Picture 4"/>
          <p:cNvPicPr>
            <a:picLocks noChangeAspect="1"/>
          </p:cNvPicPr>
          <p:nvPr/>
        </p:nvPicPr>
        <p:blipFill rotWithShape="1">
          <a:blip r:embed="rId3"/>
          <a:srcRect l="5053" t="64256" r="59625" b="27928"/>
          <a:stretch/>
        </p:blipFill>
        <p:spPr>
          <a:xfrm>
            <a:off x="3581400" y="1333500"/>
            <a:ext cx="4849368" cy="628650"/>
          </a:xfrm>
          <a:prstGeom prst="rect">
            <a:avLst/>
          </a:prstGeom>
          <a:ln>
            <a:solidFill>
              <a:schemeClr val="accent1"/>
            </a:solidFill>
            <a:prstDash val="lgDashDotDot"/>
          </a:ln>
          <a:effectLst>
            <a:outerShdw blurRad="292100" dist="139700" dir="2700000" algn="tl" rotWithShape="0">
              <a:srgbClr val="333333">
                <a:alpha val="65000"/>
              </a:srgbClr>
            </a:outerShdw>
          </a:effectLst>
        </p:spPr>
      </p:pic>
      <p:pic>
        <p:nvPicPr>
          <p:cNvPr id="6" name="Picture 5"/>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991088" y="6357619"/>
            <a:ext cx="1200912" cy="500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52219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000" b="1" dirty="0">
                <a:solidFill>
                  <a:schemeClr val="bg1"/>
                </a:solidFill>
              </a:rPr>
              <a:t>Perhitungan PPh 21 Tenaga Ahli Penghasilan Berkesinambungan Yang Menerima Penghasilan Lebih Dari Satu Pemberi Kerja</a:t>
            </a:r>
            <a:br>
              <a:rPr lang="id-ID" sz="2000" b="1" dirty="0">
                <a:solidFill>
                  <a:schemeClr val="bg1"/>
                </a:solidFill>
              </a:rPr>
            </a:br>
            <a:endParaRPr lang="id-ID" sz="2000" dirty="0">
              <a:solidFill>
                <a:schemeClr val="bg1"/>
              </a:solidFill>
            </a:endParaRPr>
          </a:p>
        </p:txBody>
      </p:sp>
      <p:sp>
        <p:nvSpPr>
          <p:cNvPr id="3" name="Content Placeholder 2"/>
          <p:cNvSpPr>
            <a:spLocks noGrp="1"/>
          </p:cNvSpPr>
          <p:nvPr>
            <p:ph idx="1"/>
          </p:nvPr>
        </p:nvSpPr>
        <p:spPr/>
        <p:txBody>
          <a:bodyPr/>
          <a:lstStyle/>
          <a:p>
            <a:endParaRPr lang="id-ID" dirty="0"/>
          </a:p>
        </p:txBody>
      </p:sp>
      <p:pic>
        <p:nvPicPr>
          <p:cNvPr id="4" name="Picture 3"/>
          <p:cNvPicPr>
            <a:picLocks noChangeAspect="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991088" y="6357619"/>
            <a:ext cx="1200912" cy="5003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rotWithShape="1">
          <a:blip r:embed="rId3"/>
          <a:srcRect l="1563" t="28400" r="39562" b="13359"/>
          <a:stretch/>
        </p:blipFill>
        <p:spPr>
          <a:xfrm>
            <a:off x="2453577" y="1463103"/>
            <a:ext cx="8255951" cy="4785296"/>
          </a:xfrm>
          <a:prstGeom prst="rect">
            <a:avLst/>
          </a:prstGeom>
        </p:spPr>
      </p:pic>
    </p:spTree>
    <p:extLst>
      <p:ext uri="{BB962C8B-B14F-4D97-AF65-F5344CB8AC3E}">
        <p14:creationId xmlns:p14="http://schemas.microsoft.com/office/powerpoint/2010/main" val="32726365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3312" y="652388"/>
            <a:ext cx="9404723" cy="1400530"/>
          </a:xfrm>
        </p:spPr>
        <p:txBody>
          <a:bodyPr/>
          <a:lstStyle/>
          <a:p>
            <a:r>
              <a:rPr lang="id-ID" b="1" dirty="0" smtClean="0">
                <a:solidFill>
                  <a:schemeClr val="accent1">
                    <a:lumMod val="60000"/>
                    <a:lumOff val="40000"/>
                  </a:schemeClr>
                </a:solidFill>
              </a:rPr>
              <a:t>Note</a:t>
            </a:r>
            <a:endParaRPr lang="id-ID" b="1" dirty="0">
              <a:solidFill>
                <a:schemeClr val="accent1">
                  <a:lumMod val="60000"/>
                  <a:lumOff val="40000"/>
                </a:schemeClr>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60162786"/>
              </p:ext>
            </p:extLst>
          </p:nvPr>
        </p:nvGraphicFramePr>
        <p:xfrm>
          <a:off x="2493201" y="1741742"/>
          <a:ext cx="8947150" cy="4195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69232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sv-SE" sz="2400" b="1" dirty="0">
                <a:solidFill>
                  <a:schemeClr val="bg1"/>
                </a:solidFill>
              </a:rPr>
              <a:t>Perhitungan Cepat Total PPh 21 Terutang</a:t>
            </a:r>
            <a:br>
              <a:rPr lang="sv-SE" sz="2400" b="1" dirty="0">
                <a:solidFill>
                  <a:schemeClr val="bg1"/>
                </a:solidFill>
              </a:rPr>
            </a:br>
            <a:endParaRPr lang="id-ID" sz="2400" dirty="0">
              <a:solidFill>
                <a:schemeClr val="bg1"/>
              </a:solidFill>
            </a:endParaRPr>
          </a:p>
        </p:txBody>
      </p:sp>
      <p:pic>
        <p:nvPicPr>
          <p:cNvPr id="4" name="Content Placeholder 3"/>
          <p:cNvPicPr>
            <a:picLocks noGrp="1" noChangeAspect="1"/>
          </p:cNvPicPr>
          <p:nvPr>
            <p:ph idx="1"/>
          </p:nvPr>
        </p:nvPicPr>
        <p:blipFill rotWithShape="1">
          <a:blip r:embed="rId2"/>
          <a:srcRect l="1489" t="48277" r="41303" b="32545"/>
          <a:stretch/>
        </p:blipFill>
        <p:spPr>
          <a:xfrm>
            <a:off x="3054096" y="2487168"/>
            <a:ext cx="8379229" cy="1645920"/>
          </a:xfrm>
          <a:prstGeom prst="rect">
            <a:avLst/>
          </a:prstGeom>
        </p:spPr>
      </p:pic>
    </p:spTree>
    <p:extLst>
      <p:ext uri="{BB962C8B-B14F-4D97-AF65-F5344CB8AC3E}">
        <p14:creationId xmlns:p14="http://schemas.microsoft.com/office/powerpoint/2010/main" val="11674269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400" b="1" dirty="0">
                <a:solidFill>
                  <a:schemeClr val="bg1"/>
                </a:solidFill>
              </a:rPr>
              <a:t>Rumus Menghitung PPh 21 Tenaga Ahli Penghasilan Berkesinambungan yang Memperoleh Penghasilan Hanya Dari Satu Pemberi Kerja</a:t>
            </a:r>
            <a:endParaRPr lang="id-ID" sz="2400" dirty="0">
              <a:solidFill>
                <a:schemeClr val="bg1"/>
              </a:solidFill>
            </a:endParaRPr>
          </a:p>
        </p:txBody>
      </p:sp>
      <p:sp>
        <p:nvSpPr>
          <p:cNvPr id="3" name="Content Placeholder 2"/>
          <p:cNvSpPr>
            <a:spLocks noGrp="1"/>
          </p:cNvSpPr>
          <p:nvPr>
            <p:ph idx="1"/>
          </p:nvPr>
        </p:nvSpPr>
        <p:spPr/>
        <p:txBody>
          <a:bodyPr/>
          <a:lstStyle/>
          <a:p>
            <a:endParaRPr lang="id-ID"/>
          </a:p>
        </p:txBody>
      </p:sp>
      <p:pic>
        <p:nvPicPr>
          <p:cNvPr id="4" name="Picture 3"/>
          <p:cNvPicPr>
            <a:picLocks noChangeAspect="1"/>
          </p:cNvPicPr>
          <p:nvPr/>
        </p:nvPicPr>
        <p:blipFill rotWithShape="1">
          <a:blip r:embed="rId2"/>
          <a:srcRect l="4750" t="59760" r="36938" b="30320"/>
          <a:stretch/>
        </p:blipFill>
        <p:spPr>
          <a:xfrm>
            <a:off x="2953882" y="1732141"/>
            <a:ext cx="5687568" cy="5669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rotWithShape="1">
          <a:blip r:embed="rId3"/>
          <a:srcRect l="2313" t="31920" r="40312" b="14000"/>
          <a:stretch/>
        </p:blipFill>
        <p:spPr>
          <a:xfrm>
            <a:off x="2066352" y="2326552"/>
            <a:ext cx="7462628" cy="4121517"/>
          </a:xfrm>
          <a:prstGeom prst="rect">
            <a:avLst/>
          </a:prstGeom>
        </p:spPr>
      </p:pic>
    </p:spTree>
    <p:extLst>
      <p:ext uri="{BB962C8B-B14F-4D97-AF65-F5344CB8AC3E}">
        <p14:creationId xmlns:p14="http://schemas.microsoft.com/office/powerpoint/2010/main" val="6709034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4" name="Picture 3"/>
          <p:cNvPicPr>
            <a:picLocks noChangeAspect="1"/>
          </p:cNvPicPr>
          <p:nvPr/>
        </p:nvPicPr>
        <p:blipFill rotWithShape="1">
          <a:blip r:embed="rId2"/>
          <a:srcRect l="1750" t="30960" r="40312" b="14961"/>
          <a:stretch/>
        </p:blipFill>
        <p:spPr>
          <a:xfrm>
            <a:off x="1264257" y="1443332"/>
            <a:ext cx="8785596" cy="48050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978119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73232738"/>
              </p:ext>
            </p:extLst>
          </p:nvPr>
        </p:nvGraphicFramePr>
        <p:xfrm>
          <a:off x="1103313" y="2052638"/>
          <a:ext cx="8947150" cy="4195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3343152" y="378173"/>
            <a:ext cx="4466859" cy="3067705"/>
          </a:xfrm>
          <a:prstGeom prst="rect">
            <a:avLst/>
          </a:prstGeom>
          <a:noFill/>
        </p:spPr>
        <p:txBody>
          <a:bodyPr wrap="none" lIns="91440" tIns="45720" rIns="91440" bIns="45720">
            <a:prstTxWarp prst="textArchUpPour">
              <a:avLst/>
            </a:prstTxWarp>
            <a:spAutoFit/>
          </a:bodyPr>
          <a:lstStyle/>
          <a:p>
            <a:pPr algn="ctr"/>
            <a:r>
              <a:rPr lang="id-ID" sz="5400" b="1" dirty="0" smtClean="0">
                <a:ln w="12700">
                  <a:solidFill>
                    <a:schemeClr val="accent5"/>
                  </a:solidFill>
                  <a:prstDash val="solid"/>
                </a:ln>
                <a:pattFill prst="ltDnDiag">
                  <a:fgClr>
                    <a:schemeClr val="accent5">
                      <a:lumMod val="60000"/>
                      <a:lumOff val="40000"/>
                    </a:schemeClr>
                  </a:fgClr>
                  <a:bgClr>
                    <a:schemeClr val="bg1"/>
                  </a:bgClr>
                </a:pattFill>
              </a:rPr>
              <a:t>SUMMARY</a:t>
            </a:r>
          </a:p>
        </p:txBody>
      </p:sp>
    </p:spTree>
    <p:extLst>
      <p:ext uri="{BB962C8B-B14F-4D97-AF65-F5344CB8AC3E}">
        <p14:creationId xmlns:p14="http://schemas.microsoft.com/office/powerpoint/2010/main" val="20394507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357858359"/>
              </p:ext>
            </p:extLst>
          </p:nvPr>
        </p:nvGraphicFramePr>
        <p:xfrm>
          <a:off x="1103313" y="2377440"/>
          <a:ext cx="8947150" cy="3870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3343152" y="319395"/>
            <a:ext cx="4466859" cy="3067705"/>
          </a:xfrm>
          <a:prstGeom prst="rect">
            <a:avLst/>
          </a:prstGeom>
          <a:noFill/>
        </p:spPr>
        <p:txBody>
          <a:bodyPr wrap="none" lIns="91440" tIns="45720" rIns="91440" bIns="45720">
            <a:prstTxWarp prst="textArchUpPour">
              <a:avLst/>
            </a:prstTxWarp>
            <a:spAutoFit/>
          </a:bodyPr>
          <a:lstStyle/>
          <a:p>
            <a:pPr algn="ctr"/>
            <a:r>
              <a:rPr lang="id-ID" sz="5400" b="1" dirty="0" smtClean="0">
                <a:ln w="12700">
                  <a:solidFill>
                    <a:schemeClr val="accent5"/>
                  </a:solidFill>
                  <a:prstDash val="solid"/>
                </a:ln>
                <a:pattFill prst="ltDnDiag">
                  <a:fgClr>
                    <a:schemeClr val="accent5">
                      <a:lumMod val="60000"/>
                      <a:lumOff val="40000"/>
                    </a:schemeClr>
                  </a:fgClr>
                  <a:bgClr>
                    <a:schemeClr val="bg1"/>
                  </a:bgClr>
                </a:pattFill>
              </a:rPr>
              <a:t>SUMMARY</a:t>
            </a:r>
          </a:p>
        </p:txBody>
      </p:sp>
    </p:spTree>
    <p:extLst>
      <p:ext uri="{BB962C8B-B14F-4D97-AF65-F5344CB8AC3E}">
        <p14:creationId xmlns:p14="http://schemas.microsoft.com/office/powerpoint/2010/main" val="6922297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sz="2800" dirty="0" smtClean="0">
                <a:solidFill>
                  <a:schemeClr val="bg1"/>
                </a:solidFill>
              </a:rPr>
              <a:t/>
            </a:r>
            <a:br>
              <a:rPr lang="id-ID" sz="2800" dirty="0" smtClean="0">
                <a:solidFill>
                  <a:schemeClr val="bg1"/>
                </a:solidFill>
              </a:rPr>
            </a:br>
            <a:r>
              <a:rPr lang="id-ID" sz="2800" dirty="0" smtClean="0">
                <a:solidFill>
                  <a:schemeClr val="bg1"/>
                </a:solidFill>
              </a:rPr>
              <a:t/>
            </a:r>
            <a:br>
              <a:rPr lang="id-ID" sz="2800" dirty="0" smtClean="0">
                <a:solidFill>
                  <a:schemeClr val="bg1"/>
                </a:solidFill>
              </a:rPr>
            </a:br>
            <a:r>
              <a:rPr lang="id-ID" sz="2800" dirty="0" smtClean="0">
                <a:solidFill>
                  <a:schemeClr val="bg1"/>
                </a:solidFill>
              </a:rPr>
              <a:t>PAJAK BAGI WNA</a:t>
            </a:r>
            <a:endParaRPr lang="id-ID" sz="2800" dirty="0">
              <a:solidFill>
                <a:schemeClr val="bg1"/>
              </a:solidFill>
            </a:endParaRPr>
          </a:p>
        </p:txBody>
      </p:sp>
      <p:sp>
        <p:nvSpPr>
          <p:cNvPr id="3" name="Content Placeholder 2"/>
          <p:cNvSpPr>
            <a:spLocks noGrp="1"/>
          </p:cNvSpPr>
          <p:nvPr>
            <p:ph idx="1"/>
          </p:nvPr>
        </p:nvSpPr>
        <p:spPr/>
        <p:txBody>
          <a:bodyPr/>
          <a:lstStyle/>
          <a:p>
            <a:r>
              <a:rPr lang="id-ID" dirty="0">
                <a:solidFill>
                  <a:schemeClr val="bg1"/>
                </a:solidFill>
              </a:rPr>
              <a:t>Peraturan Direktur Jenderal Pajak (DJP) Nomor Per - 43/PJ/2011 tentang  Penentuan Subjek Pajak Dalam Negeri (SPDN) Dan Subjek Pajak Luar Negeri (SPLN) </a:t>
            </a:r>
            <a:r>
              <a:rPr lang="id-ID" dirty="0" smtClean="0">
                <a:solidFill>
                  <a:schemeClr val="bg1"/>
                </a:solidFill>
              </a:rPr>
              <a:t>bahwa;</a:t>
            </a:r>
          </a:p>
          <a:p>
            <a:pPr algn="just"/>
            <a:r>
              <a:rPr lang="id-ID" i="1" dirty="0">
                <a:solidFill>
                  <a:srgbClr val="FF0000"/>
                </a:solidFill>
                <a:latin typeface="Times New Roman" panose="02020603050405020304" pitchFamily="18" charset="0"/>
                <a:cs typeface="Times New Roman" panose="02020603050405020304" pitchFamily="18" charset="0"/>
              </a:rPr>
              <a:t>orang pribadi yang bertempat tinggal di Indonesia, atau berada di Indonesia lebih dari 183 (seratus delapan puluh tiga) hari dalam jangka waktu 12 (dua belas) bulan, atau dalam suatu Tahun Pajak berada di Indonesia dan mempunyai niat untuk bertempat tinggal di </a:t>
            </a:r>
            <a:r>
              <a:rPr lang="id-ID" i="1" dirty="0" smtClean="0">
                <a:solidFill>
                  <a:srgbClr val="FF0000"/>
                </a:solidFill>
                <a:latin typeface="Times New Roman" panose="02020603050405020304" pitchFamily="18" charset="0"/>
                <a:cs typeface="Times New Roman" panose="02020603050405020304" pitchFamily="18" charset="0"/>
              </a:rPr>
              <a:t>Indonesia.</a:t>
            </a:r>
            <a:endParaRPr lang="id-ID" i="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933926" y="452718"/>
            <a:ext cx="1582484" cy="369332"/>
          </a:xfrm>
          <a:prstGeom prst="rect">
            <a:avLst/>
          </a:prstGeom>
        </p:spPr>
        <p:txBody>
          <a:bodyPr wrap="none">
            <a:spAutoFit/>
          </a:bodyPr>
          <a:lstStyle/>
          <a:p>
            <a:r>
              <a:rPr lang="id-ID" dirty="0">
                <a:solidFill>
                  <a:schemeClr val="bg1"/>
                </a:solidFill>
              </a:rPr>
              <a:t>tambahan...</a:t>
            </a:r>
            <a:endParaRPr lang="id-ID" dirty="0"/>
          </a:p>
        </p:txBody>
      </p:sp>
    </p:spTree>
    <p:extLst>
      <p:ext uri="{BB962C8B-B14F-4D97-AF65-F5344CB8AC3E}">
        <p14:creationId xmlns:p14="http://schemas.microsoft.com/office/powerpoint/2010/main" val="25845294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3848183</TotalTime>
  <Words>426</Words>
  <Application>Microsoft Office PowerPoint</Application>
  <PresentationFormat>Widescreen</PresentationFormat>
  <Paragraphs>32</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Arabic Typesetting</vt:lpstr>
      <vt:lpstr>Arial</vt:lpstr>
      <vt:lpstr>Calisto MT</vt:lpstr>
      <vt:lpstr>Century Gothic</vt:lpstr>
      <vt:lpstr>Times New Roman</vt:lpstr>
      <vt:lpstr>Wingdings 3</vt:lpstr>
      <vt:lpstr>Ion</vt:lpstr>
      <vt:lpstr>PPh pasal 21 Tenaga Ahli</vt:lpstr>
      <vt:lpstr>PowerPoint Presentation</vt:lpstr>
      <vt:lpstr>Tarif PPh 21 untuk Penerima Pendapatan sbg Tenaga Ahli</vt:lpstr>
      <vt:lpstr>PowerPoint Presentation</vt:lpstr>
      <vt:lpstr>Rumus Menghitung PPh 21 Tenaga Ahli Penghasilan Berkesinambungan Yang Menerima Penghasilan Lebih Dari Satu Pemberi Kerja </vt:lpstr>
      <vt:lpstr>Perhitungan PPh 21 Tenaga Ahli Penghasilan Berkesinambungan Yang Menerima Penghasilan Lebih Dari Satu Pemberi Kerja </vt:lpstr>
      <vt:lpstr>Note</vt:lpstr>
      <vt:lpstr>Perhitungan Cepat Total PPh 21 Terutang </vt:lpstr>
      <vt:lpstr>Rumus Menghitung PPh 21 Tenaga Ahli Penghasilan Berkesinambungan yang Memperoleh Penghasilan Hanya Dari Satu Pemberi Kerja</vt:lpstr>
      <vt:lpstr>PowerPoint Presentation</vt:lpstr>
      <vt:lpstr>PowerPoint Presentation</vt:lpstr>
      <vt:lpstr>PowerPoint Presentation</vt:lpstr>
      <vt:lpstr>  PAJAK BAGI WNA</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PPh pasal 22</dc:title>
  <dc:creator>ACER</dc:creator>
  <cp:lastModifiedBy>ACER</cp:lastModifiedBy>
  <cp:revision>27</cp:revision>
  <dcterms:created xsi:type="dcterms:W3CDTF">2018-04-19T15:51:09Z</dcterms:created>
  <dcterms:modified xsi:type="dcterms:W3CDTF">2018-04-27T07:52:04Z</dcterms:modified>
</cp:coreProperties>
</file>