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2" r:id="rId5"/>
    <p:sldId id="258" r:id="rId6"/>
    <p:sldId id="260" r:id="rId7"/>
    <p:sldId id="266" r:id="rId8"/>
    <p:sldId id="267" r:id="rId9"/>
    <p:sldId id="265" r:id="rId10"/>
    <p:sldId id="261" r:id="rId11"/>
    <p:sldId id="263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3" r:id="rId25"/>
    <p:sldId id="285" r:id="rId26"/>
    <p:sldId id="280" r:id="rId27"/>
    <p:sldId id="281" r:id="rId28"/>
    <p:sldId id="282" r:id="rId29"/>
    <p:sldId id="284" r:id="rId3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0189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7316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149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5537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4734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625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743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7952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2324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38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6542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dsf dsfz fze ey ytkuilhk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62084B49-FCC6-4C7C-BA85-51388250E4A4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Operasi Morfologi</a:t>
            </a:r>
            <a:endParaRPr lang="id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0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Tujuan Morfologi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r>
              <a:rPr lang="id-ID" sz="2400" dirty="0">
                <a:solidFill>
                  <a:schemeClr val="bg1"/>
                </a:solidFill>
              </a:rPr>
              <a:t>Memberikan pemahaman kepada mahasiswa mengenai kegunaan morphologi matematika dalam pengolahan citra, konsep dasar morphology (himpunan dan operasi logika</a:t>
            </a:r>
            <a:r>
              <a:rPr lang="id-ID" sz="2400" dirty="0" smtClean="0">
                <a:solidFill>
                  <a:schemeClr val="bg1"/>
                </a:solidFill>
              </a:rPr>
              <a:t>),</a:t>
            </a:r>
            <a:endParaRPr lang="id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71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Morfologi 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r>
              <a:rPr lang="id-ID" sz="2400" dirty="0" smtClean="0">
                <a:solidFill>
                  <a:schemeClr val="bg1"/>
                </a:solidFill>
              </a:rPr>
              <a:t>Istilah morfologi mengadopsi istilah </a:t>
            </a:r>
            <a:r>
              <a:rPr lang="id-ID" sz="2400" dirty="0">
                <a:solidFill>
                  <a:schemeClr val="bg1"/>
                </a:solidFill>
              </a:rPr>
              <a:t>yang </a:t>
            </a:r>
            <a:r>
              <a:rPr lang="id-ID" sz="2400" dirty="0" smtClean="0">
                <a:solidFill>
                  <a:schemeClr val="bg1"/>
                </a:solidFill>
              </a:rPr>
              <a:t>ada dalam bidang ilmu Biologi</a:t>
            </a:r>
            <a:endParaRPr lang="id-ID" sz="2400" dirty="0">
              <a:solidFill>
                <a:schemeClr val="bg1"/>
              </a:solidFill>
            </a:endParaRPr>
          </a:p>
          <a:p>
            <a:r>
              <a:rPr lang="id-ID" sz="2400" dirty="0" smtClean="0">
                <a:solidFill>
                  <a:schemeClr val="bg1"/>
                </a:solidFill>
              </a:rPr>
              <a:t>Cabang ilmu biologi </a:t>
            </a:r>
            <a:r>
              <a:rPr lang="id-ID" sz="2400" dirty="0">
                <a:solidFill>
                  <a:schemeClr val="bg1"/>
                </a:solidFill>
              </a:rPr>
              <a:t>yang </a:t>
            </a:r>
            <a:r>
              <a:rPr lang="id-ID" sz="2400" dirty="0" smtClean="0">
                <a:solidFill>
                  <a:schemeClr val="bg1"/>
                </a:solidFill>
              </a:rPr>
              <a:t>mempelajari </a:t>
            </a:r>
            <a:r>
              <a:rPr lang="id-ID" sz="2400" dirty="0" smtClean="0">
                <a:solidFill>
                  <a:schemeClr val="bg1"/>
                </a:solidFill>
              </a:rPr>
              <a:t>bentuk dan struktur hewan dan tumbuh-tumbuhan serta operasi-operasi dasar morphology pada citra biner (dilasi, erosi, opening, closing, dan transformasi hit-or-miss).</a:t>
            </a:r>
            <a:endParaRPr lang="id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7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Morfologi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Perbedaan antara pemrosesan citra secara morfologis dengan pemrosesan </a:t>
            </a:r>
            <a:r>
              <a:rPr lang="id-ID" sz="2400" dirty="0" smtClean="0">
                <a:solidFill>
                  <a:schemeClr val="bg1"/>
                </a:solidFill>
              </a:rPr>
              <a:t>biasa:</a:t>
            </a:r>
          </a:p>
          <a:p>
            <a:r>
              <a:rPr lang="id-ID" sz="2400" dirty="0">
                <a:solidFill>
                  <a:schemeClr val="bg1"/>
                </a:solidFill>
              </a:rPr>
              <a:t>K</a:t>
            </a:r>
            <a:r>
              <a:rPr lang="id-ID" sz="2400" dirty="0" smtClean="0">
                <a:solidFill>
                  <a:schemeClr val="bg1"/>
                </a:solidFill>
              </a:rPr>
              <a:t>ita </a:t>
            </a:r>
            <a:r>
              <a:rPr lang="id-ID" sz="2400" dirty="0">
                <a:solidFill>
                  <a:schemeClr val="bg1"/>
                </a:solidFill>
              </a:rPr>
              <a:t>memandang sebuah citra sebagai suatu fungsi intensitas terhadap posisi (</a:t>
            </a:r>
            <a:r>
              <a:rPr lang="id-ID" sz="2400" dirty="0" smtClean="0">
                <a:solidFill>
                  <a:schemeClr val="bg1"/>
                </a:solidFill>
              </a:rPr>
              <a:t>x,y)</a:t>
            </a:r>
          </a:p>
          <a:p>
            <a:r>
              <a:rPr lang="id-ID" sz="2400" dirty="0" smtClean="0">
                <a:solidFill>
                  <a:schemeClr val="bg1"/>
                </a:solidFill>
              </a:rPr>
              <a:t>Dengan </a:t>
            </a:r>
            <a:r>
              <a:rPr lang="id-ID" sz="2400" dirty="0">
                <a:solidFill>
                  <a:schemeClr val="bg1"/>
                </a:solidFill>
              </a:rPr>
              <a:t>pendekatan morfologi, kita memandang suatu citra sebagai </a:t>
            </a:r>
            <a:r>
              <a:rPr lang="id-ID" sz="2400" dirty="0" smtClean="0">
                <a:solidFill>
                  <a:schemeClr val="bg1"/>
                </a:solidFill>
              </a:rPr>
              <a:t>himpunan</a:t>
            </a: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Pemrosesan citra secara morfologi biasanya dilakukan terhadap citra biner (hanya terdiri dari 0 dan 1), walaupun tidak menutup kemungkinan dilakukan terhadap citra dengan skala keabuan 0-255</a:t>
            </a:r>
          </a:p>
          <a:p>
            <a:r>
              <a:rPr lang="id-ID" sz="2400" dirty="0" smtClean="0">
                <a:solidFill>
                  <a:schemeClr val="bg1"/>
                </a:solidFill>
              </a:rPr>
              <a:t> </a:t>
            </a:r>
            <a:endParaRPr lang="en-US" sz="2400" dirty="0">
              <a:solidFill>
                <a:schemeClr val="bg1"/>
              </a:solidFill>
            </a:endParaRPr>
          </a:p>
          <a:p>
            <a:endParaRPr lang="id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01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Manfaat Morfologi 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r>
              <a:rPr lang="id-ID" sz="2400" dirty="0" smtClean="0">
                <a:solidFill>
                  <a:schemeClr val="bg1"/>
                </a:solidFill>
              </a:rPr>
              <a:t>Mengubah struktur bentuk objek yang terkandung dalam </a:t>
            </a:r>
            <a:r>
              <a:rPr lang="id-ID" sz="2400" dirty="0">
                <a:solidFill>
                  <a:schemeClr val="bg1"/>
                </a:solidFill>
              </a:rPr>
              <a:t>citra</a:t>
            </a:r>
            <a:r>
              <a:rPr lang="id-ID" sz="2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id-ID" sz="2400" dirty="0" smtClean="0">
                <a:solidFill>
                  <a:schemeClr val="bg1"/>
                </a:solidFill>
              </a:rPr>
              <a:t>Memisahkan objek </a:t>
            </a:r>
            <a:r>
              <a:rPr lang="id-ID" sz="2400" dirty="0">
                <a:solidFill>
                  <a:schemeClr val="bg1"/>
                </a:solidFill>
              </a:rPr>
              <a:t>yang saling </a:t>
            </a:r>
            <a:r>
              <a:rPr lang="id-ID" sz="2400" dirty="0" smtClean="0">
                <a:solidFill>
                  <a:schemeClr val="bg1"/>
                </a:solidFill>
              </a:rPr>
              <a:t>berhimpitan.</a:t>
            </a:r>
          </a:p>
          <a:p>
            <a:r>
              <a:rPr lang="id-ID" sz="2400" dirty="0" smtClean="0">
                <a:solidFill>
                  <a:schemeClr val="bg1"/>
                </a:solidFill>
              </a:rPr>
              <a:t>Memperoleh </a:t>
            </a:r>
            <a:r>
              <a:rPr lang="id-ID" sz="2400" dirty="0">
                <a:solidFill>
                  <a:schemeClr val="bg1"/>
                </a:solidFill>
              </a:rPr>
              <a:t>skeleton (rangka) </a:t>
            </a:r>
            <a:r>
              <a:rPr lang="id-ID" sz="2400" dirty="0" smtClean="0">
                <a:solidFill>
                  <a:schemeClr val="bg1"/>
                </a:solidFill>
              </a:rPr>
              <a:t>sebuah objek</a:t>
            </a:r>
          </a:p>
          <a:p>
            <a:r>
              <a:rPr lang="id-ID" sz="2400" dirty="0" smtClean="0">
                <a:solidFill>
                  <a:schemeClr val="bg1"/>
                </a:solidFill>
              </a:rPr>
              <a:t>Memperoleh struktur bentuk obyek</a:t>
            </a:r>
            <a:endParaRPr lang="id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25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Manfaat Morfologi </a:t>
            </a:r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62" t="28372" r="20017" b="38493"/>
          <a:stretch/>
        </p:blipFill>
        <p:spPr bwMode="auto">
          <a:xfrm>
            <a:off x="1547664" y="1412776"/>
            <a:ext cx="5805714" cy="2423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9" t="62026" r="19120" b="7482"/>
          <a:stretch/>
        </p:blipFill>
        <p:spPr bwMode="auto">
          <a:xfrm>
            <a:off x="2687781" y="4006731"/>
            <a:ext cx="5902037" cy="223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483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000" dirty="0" smtClean="0">
                <a:solidFill>
                  <a:schemeClr val="bg1"/>
                </a:solidFill>
              </a:rPr>
              <a:t>Pengertian Operasi Morfologi</a:t>
            </a:r>
            <a:endParaRPr lang="id-ID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lvl="0"/>
            <a:r>
              <a:rPr lang="id-ID" sz="2400" dirty="0">
                <a:solidFill>
                  <a:schemeClr val="bg1"/>
                </a:solidFill>
              </a:rPr>
              <a:t>Secara umum, pemrosesan citra secara </a:t>
            </a:r>
            <a:r>
              <a:rPr lang="id-ID" sz="2400" dirty="0" smtClean="0">
                <a:solidFill>
                  <a:schemeClr val="bg1"/>
                </a:solidFill>
              </a:rPr>
              <a:t>morfologi dilakukan </a:t>
            </a:r>
            <a:r>
              <a:rPr lang="id-ID" sz="2400" dirty="0">
                <a:solidFill>
                  <a:schemeClr val="bg1"/>
                </a:solidFill>
              </a:rPr>
              <a:t>dengan cara mem</a:t>
            </a:r>
            <a:r>
              <a:rPr lang="id-ID" sz="2400" i="1" dirty="0">
                <a:solidFill>
                  <a:schemeClr val="bg1"/>
                </a:solidFill>
              </a:rPr>
              <a:t>passing</a:t>
            </a:r>
            <a:r>
              <a:rPr lang="id-ID" sz="2400" dirty="0">
                <a:solidFill>
                  <a:schemeClr val="bg1"/>
                </a:solidFill>
              </a:rPr>
              <a:t> sebuah </a:t>
            </a:r>
            <a:r>
              <a:rPr lang="id-ID" sz="2400" i="1" dirty="0">
                <a:solidFill>
                  <a:schemeClr val="bg1"/>
                </a:solidFill>
              </a:rPr>
              <a:t>structuring element</a:t>
            </a:r>
            <a:r>
              <a:rPr lang="id-ID" sz="2400" dirty="0">
                <a:solidFill>
                  <a:schemeClr val="bg1"/>
                </a:solidFill>
              </a:rPr>
              <a:t> terhadap sebuah citra dengan cara yang hampir sama dengan </a:t>
            </a:r>
            <a:r>
              <a:rPr lang="id-ID" sz="2400" dirty="0" smtClean="0">
                <a:solidFill>
                  <a:schemeClr val="bg1"/>
                </a:solidFill>
              </a:rPr>
              <a:t>konvolusi.</a:t>
            </a:r>
          </a:p>
          <a:p>
            <a:pPr lvl="0"/>
            <a:r>
              <a:rPr lang="id-ID" sz="2400" i="1" dirty="0" smtClean="0">
                <a:solidFill>
                  <a:schemeClr val="bg1"/>
                </a:solidFill>
              </a:rPr>
              <a:t>Structuring </a:t>
            </a:r>
            <a:r>
              <a:rPr lang="id-ID" sz="2400" i="1" dirty="0">
                <a:solidFill>
                  <a:schemeClr val="bg1"/>
                </a:solidFill>
              </a:rPr>
              <a:t>element</a:t>
            </a:r>
            <a:r>
              <a:rPr lang="id-ID" sz="2400" dirty="0">
                <a:solidFill>
                  <a:schemeClr val="bg1"/>
                </a:solidFill>
              </a:rPr>
              <a:t> dapat diibaratkan dengan mask pada pemrosesan citra biasa (bukan secara morfologi</a:t>
            </a:r>
            <a:r>
              <a:rPr lang="id-ID" sz="2400" dirty="0" smtClean="0">
                <a:solidFill>
                  <a:schemeClr val="bg1"/>
                </a:solidFill>
              </a:rPr>
              <a:t>)</a:t>
            </a:r>
            <a:endParaRPr lang="id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8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Pengertian Operasi Morfologi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d-ID" sz="2400" b="1" dirty="0" smtClean="0">
                <a:solidFill>
                  <a:srgbClr val="FFFF00"/>
                </a:solidFill>
              </a:rPr>
              <a:t>Structuring Element</a:t>
            </a:r>
            <a:endParaRPr lang="id-ID" sz="2400" b="1" dirty="0">
              <a:solidFill>
                <a:srgbClr val="FFFF00"/>
              </a:solidFill>
            </a:endParaRP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 </a:t>
            </a:r>
            <a:r>
              <a:rPr lang="id-ID" sz="2400" i="1" dirty="0">
                <a:solidFill>
                  <a:schemeClr val="bg1"/>
                </a:solidFill>
              </a:rPr>
              <a:t>Structuring element</a:t>
            </a:r>
            <a:r>
              <a:rPr lang="id-ID" sz="2400" dirty="0">
                <a:solidFill>
                  <a:schemeClr val="bg1"/>
                </a:solidFill>
              </a:rPr>
              <a:t> dapat berukuran sembarang</a:t>
            </a: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 </a:t>
            </a:r>
            <a:r>
              <a:rPr lang="id-ID" sz="2400" i="1" dirty="0">
                <a:solidFill>
                  <a:schemeClr val="bg1"/>
                </a:solidFill>
              </a:rPr>
              <a:t>Structuring element </a:t>
            </a:r>
            <a:r>
              <a:rPr lang="id-ID" sz="2400" dirty="0">
                <a:solidFill>
                  <a:schemeClr val="bg1"/>
                </a:solidFill>
              </a:rPr>
              <a:t> juga memiliki titik poros (</a:t>
            </a:r>
            <a:r>
              <a:rPr lang="id-ID" sz="2400" dirty="0" smtClean="0">
                <a:solidFill>
                  <a:schemeClr val="bg1"/>
                </a:solidFill>
              </a:rPr>
              <a:t>disebut 	juga </a:t>
            </a:r>
            <a:r>
              <a:rPr lang="id-ID" sz="2400" dirty="0">
                <a:solidFill>
                  <a:schemeClr val="bg1"/>
                </a:solidFill>
              </a:rPr>
              <a:t>titik origin/ titik asal/titik acuan)</a:t>
            </a: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Contoh </a:t>
            </a:r>
            <a:r>
              <a:rPr lang="id-ID" sz="2400" i="1" dirty="0">
                <a:solidFill>
                  <a:schemeClr val="bg1"/>
                </a:solidFill>
              </a:rPr>
              <a:t>structuring element </a:t>
            </a:r>
            <a:r>
              <a:rPr lang="id-ID" sz="2400" dirty="0">
                <a:solidFill>
                  <a:schemeClr val="bg1"/>
                </a:solidFill>
              </a:rPr>
              <a:t> seperti objek S dengan </a:t>
            </a:r>
            <a:r>
              <a:rPr lang="id-ID" sz="2400" dirty="0" smtClean="0">
                <a:solidFill>
                  <a:schemeClr val="bg1"/>
                </a:solidFill>
              </a:rPr>
              <a:t>titik 	poros </a:t>
            </a:r>
            <a:r>
              <a:rPr lang="id-ID" sz="2400" dirty="0">
                <a:solidFill>
                  <a:schemeClr val="bg1"/>
                </a:solidFill>
              </a:rPr>
              <a:t>di (0,0) -&gt; warna merah</a:t>
            </a:r>
          </a:p>
          <a:p>
            <a:endParaRPr lang="id-ID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7" t="29166" r="68877" b="47619"/>
          <a:stretch/>
        </p:blipFill>
        <p:spPr bwMode="auto">
          <a:xfrm>
            <a:off x="3491880" y="4293096"/>
            <a:ext cx="1741716" cy="1698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368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600" dirty="0" smtClean="0">
                <a:solidFill>
                  <a:schemeClr val="bg1"/>
                </a:solidFill>
              </a:rPr>
              <a:t>Contoh inputan citra</a:t>
            </a:r>
            <a:endParaRPr lang="id-ID" sz="36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4" t="38294" r="48686" b="28968"/>
          <a:stretch/>
        </p:blipFill>
        <p:spPr bwMode="auto">
          <a:xfrm>
            <a:off x="1259632" y="1988839"/>
            <a:ext cx="7128792" cy="380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982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000" dirty="0" smtClean="0">
                <a:solidFill>
                  <a:schemeClr val="bg1"/>
                </a:solidFill>
              </a:rPr>
              <a:t>Komponen Operasi Morfologi</a:t>
            </a:r>
            <a:endParaRPr lang="id-ID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r>
              <a:rPr lang="id-ID" sz="2400" dirty="0" smtClean="0">
                <a:solidFill>
                  <a:schemeClr val="bg1"/>
                </a:solidFill>
              </a:rPr>
              <a:t>Operasi morfologi melibatkan 2 </a:t>
            </a:r>
            <a:r>
              <a:rPr lang="id-ID" sz="2400" dirty="0">
                <a:solidFill>
                  <a:schemeClr val="bg1"/>
                </a:solidFill>
              </a:rPr>
              <a:t>larik pixel, </a:t>
            </a:r>
            <a:r>
              <a:rPr lang="id-ID" sz="2400" dirty="0" smtClean="0">
                <a:solidFill>
                  <a:schemeClr val="bg1"/>
                </a:solidFill>
              </a:rPr>
              <a:t>yaitu citra dan structuring element (</a:t>
            </a:r>
            <a:r>
              <a:rPr lang="id-ID" sz="2400" dirty="0">
                <a:solidFill>
                  <a:schemeClr val="bg1"/>
                </a:solidFill>
              </a:rPr>
              <a:t>elemen penstruktur</a:t>
            </a:r>
            <a:r>
              <a:rPr lang="id-ID" sz="2400" dirty="0" smtClean="0">
                <a:solidFill>
                  <a:schemeClr val="bg1"/>
                </a:solidFill>
              </a:rPr>
              <a:t>)</a:t>
            </a:r>
            <a:endParaRPr lang="id-ID" sz="24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74" t="31945" r="17451" b="6250"/>
          <a:stretch/>
        </p:blipFill>
        <p:spPr bwMode="auto">
          <a:xfrm>
            <a:off x="2195736" y="2564904"/>
            <a:ext cx="5304475" cy="391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654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Operasi Morfologi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d-ID" sz="2400" b="1" dirty="0">
                <a:solidFill>
                  <a:srgbClr val="FFFF00"/>
                </a:solidFill>
              </a:rPr>
              <a:t>Operasi morfologi yang dapat </a:t>
            </a:r>
            <a:r>
              <a:rPr lang="id-ID" sz="2400" b="1" dirty="0" smtClean="0">
                <a:solidFill>
                  <a:srgbClr val="FFFF00"/>
                </a:solidFill>
              </a:rPr>
              <a:t>dilakukan:</a:t>
            </a:r>
            <a:endParaRPr lang="id-ID" sz="2400" b="1" dirty="0">
              <a:solidFill>
                <a:srgbClr val="FFFF00"/>
              </a:solidFill>
            </a:endParaRP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Dilasi, Erosi</a:t>
            </a: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Opening, Closing</a:t>
            </a:r>
          </a:p>
          <a:p>
            <a:pPr lvl="0"/>
            <a:r>
              <a:rPr lang="id-ID" sz="2400" dirty="0">
                <a:solidFill>
                  <a:schemeClr val="bg1"/>
                </a:solidFill>
              </a:rPr>
              <a:t>Thinning, shrinking, pruning, thickening, skeletonizing</a:t>
            </a:r>
          </a:p>
          <a:p>
            <a:pPr lvl="0"/>
            <a:r>
              <a:rPr lang="id-ID" sz="2400" dirty="0" smtClean="0">
                <a:solidFill>
                  <a:schemeClr val="bg1"/>
                </a:solidFill>
              </a:rPr>
              <a:t>dll</a:t>
            </a:r>
            <a:endParaRPr lang="id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51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Dilasi</a:t>
            </a:r>
            <a:endParaRPr lang="en-US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899592" y="1556792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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𝑆</m:t>
                      </m:r>
                    </m:oMath>
                  </m:oMathPara>
                </a14:m>
                <a:endParaRPr lang="id-ID" sz="2400" dirty="0" smtClean="0">
                  <a:solidFill>
                    <a:schemeClr val="bg1"/>
                  </a:solidFill>
                </a:endParaRPr>
              </a:p>
              <a:p>
                <a:r>
                  <a:rPr lang="id-ID" sz="2400" dirty="0" smtClean="0">
                    <a:solidFill>
                      <a:schemeClr val="bg1"/>
                    </a:solidFill>
                  </a:rPr>
                  <a:t>Dilasi </a:t>
                </a:r>
                <a:r>
                  <a:rPr lang="id-ID" sz="2400" dirty="0">
                    <a:solidFill>
                      <a:schemeClr val="bg1"/>
                    </a:solidFill>
                  </a:rPr>
                  <a:t>merupakan proses penggabungan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titik-titik latar </a:t>
                </a:r>
                <a:r>
                  <a:rPr lang="id-ID" sz="2400" dirty="0">
                    <a:solidFill>
                      <a:schemeClr val="bg1"/>
                    </a:solidFill>
                  </a:rPr>
                  <a:t>(0) menjadi bagian dari objek (1),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berdasarkan </a:t>
                </a:r>
                <a:r>
                  <a:rPr lang="id-ID" sz="2400" i="1" dirty="0" smtClean="0">
                    <a:solidFill>
                      <a:schemeClr val="bg1"/>
                    </a:solidFill>
                  </a:rPr>
                  <a:t>structuring </a:t>
                </a:r>
                <a:r>
                  <a:rPr lang="id-ID" sz="2400" i="1" dirty="0">
                    <a:solidFill>
                      <a:schemeClr val="bg1"/>
                    </a:solidFill>
                  </a:rPr>
                  <a:t>element</a:t>
                </a:r>
                <a:r>
                  <a:rPr lang="id-ID" sz="2400" dirty="0">
                    <a:solidFill>
                      <a:schemeClr val="bg1"/>
                    </a:solidFill>
                  </a:rPr>
                  <a:t> </a:t>
                </a:r>
                <a:r>
                  <a:rPr lang="id-ID" sz="2400" i="1" dirty="0">
                    <a:solidFill>
                      <a:schemeClr val="bg1"/>
                    </a:solidFill>
                  </a:rPr>
                  <a:t> S </a:t>
                </a:r>
                <a:r>
                  <a:rPr lang="id-ID" sz="2400" dirty="0">
                    <a:solidFill>
                      <a:schemeClr val="bg1"/>
                    </a:solidFill>
                  </a:rPr>
                  <a:t>yang digunakan.</a:t>
                </a:r>
              </a:p>
              <a:p>
                <a:endParaRPr lang="id-ID" sz="2400" dirty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id-ID" sz="2400" dirty="0">
                    <a:solidFill>
                      <a:schemeClr val="bg1"/>
                    </a:solidFill>
                  </a:rPr>
                  <a:t>Cara dilasi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adalah:</a:t>
                </a:r>
              </a:p>
              <a:p>
                <a:r>
                  <a:rPr lang="id-ID" sz="2400" dirty="0" smtClean="0">
                    <a:solidFill>
                      <a:schemeClr val="bg1"/>
                    </a:solidFill>
                  </a:rPr>
                  <a:t>Untuk </a:t>
                </a:r>
                <a:r>
                  <a:rPr lang="id-ID" sz="2400" dirty="0">
                    <a:solidFill>
                      <a:schemeClr val="bg1"/>
                    </a:solidFill>
                  </a:rPr>
                  <a:t>setiap titik pada A, lakukan hal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berikut:</a:t>
                </a:r>
              </a:p>
              <a:p>
                <a:pPr marL="0" indent="0">
                  <a:buNone/>
                </a:pPr>
                <a:r>
                  <a:rPr lang="id-ID" sz="2400" dirty="0" smtClean="0">
                    <a:solidFill>
                      <a:schemeClr val="bg1"/>
                    </a:solidFill>
                  </a:rPr>
                  <a:t>	letakkan </a:t>
                </a:r>
                <a:r>
                  <a:rPr lang="id-ID" sz="2400" dirty="0">
                    <a:solidFill>
                      <a:schemeClr val="bg1"/>
                    </a:solidFill>
                  </a:rPr>
                  <a:t>titik poros S pada titik A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tersebut</a:t>
                </a:r>
              </a:p>
              <a:p>
                <a:pPr marL="0" indent="0">
                  <a:buNone/>
                </a:pPr>
                <a:r>
                  <a:rPr lang="id-ID" sz="2400" dirty="0" smtClean="0">
                    <a:solidFill>
                      <a:schemeClr val="bg1"/>
                    </a:solidFill>
                  </a:rPr>
                  <a:t>	beri </a:t>
                </a:r>
                <a:r>
                  <a:rPr lang="id-ID" sz="2400" dirty="0">
                    <a:solidFill>
                      <a:schemeClr val="bg1"/>
                    </a:solidFill>
                  </a:rPr>
                  <a:t>angka 1 untuk semua titik (x,y) yang </a:t>
                </a:r>
                <a:endParaRPr lang="id-ID" sz="2400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id-ID" sz="2400" dirty="0" smtClean="0">
                    <a:solidFill>
                      <a:schemeClr val="bg1"/>
                    </a:solidFill>
                  </a:rPr>
                  <a:t>	terkena </a:t>
                </a:r>
                <a:r>
                  <a:rPr lang="id-ID" sz="2400" dirty="0">
                    <a:solidFill>
                      <a:schemeClr val="bg1"/>
                    </a:solidFill>
                  </a:rPr>
                  <a:t>/ tertimpa oleh struktur S pada posisi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	tersebut</a:t>
                </a:r>
                <a:endParaRPr lang="id-ID" sz="2400" dirty="0">
                  <a:solidFill>
                    <a:schemeClr val="bg1"/>
                  </a:solidFill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99592" y="1556792"/>
                <a:ext cx="8229600" cy="4525963"/>
              </a:xfrm>
              <a:blipFill rotWithShape="1">
                <a:blip r:embed="rId2"/>
                <a:stretch>
                  <a:fillRect l="-1185" t="-942" b="-1951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543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Contoh Dilasi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S = {(0,0),(0,1),(1,0</a:t>
            </a:r>
            <a:r>
              <a:rPr lang="id-ID" sz="2400" dirty="0" smtClean="0">
                <a:solidFill>
                  <a:schemeClr val="bg1"/>
                </a:solidFill>
              </a:rPr>
              <a:t>)} </a:t>
            </a:r>
          </a:p>
          <a:p>
            <a:pPr marL="0" indent="0">
              <a:buNone/>
            </a:pPr>
            <a:r>
              <a:rPr lang="id-ID" sz="2400" dirty="0" smtClean="0">
                <a:solidFill>
                  <a:schemeClr val="bg1"/>
                </a:solidFill>
              </a:rPr>
              <a:t>   ={</a:t>
            </a:r>
            <a:r>
              <a:rPr lang="id-ID" sz="2400" dirty="0">
                <a:solidFill>
                  <a:schemeClr val="bg1"/>
                </a:solidFill>
              </a:rPr>
              <a:t>poros,(+0,+1),(+1,+0)}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A = {(0,0),(0,1),(0,2),(1,0),(1,1),(1,2</a:t>
            </a:r>
            <a:r>
              <a:rPr lang="id-ID" sz="2400" dirty="0" smtClean="0">
                <a:solidFill>
                  <a:schemeClr val="bg1"/>
                </a:solidFill>
              </a:rPr>
              <a:t>),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 </a:t>
            </a:r>
            <a:r>
              <a:rPr lang="id-ID" sz="2400" dirty="0" smtClean="0">
                <a:solidFill>
                  <a:schemeClr val="bg1"/>
                </a:solidFill>
              </a:rPr>
              <a:t>      (</a:t>
            </a:r>
            <a:r>
              <a:rPr lang="id-ID" sz="2400" dirty="0">
                <a:solidFill>
                  <a:schemeClr val="bg1"/>
                </a:solidFill>
              </a:rPr>
              <a:t>2,0),(2,1),(2,2)}</a:t>
            </a:r>
          </a:p>
          <a:p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1" t="31150" r="59952" b="32954"/>
          <a:stretch/>
        </p:blipFill>
        <p:spPr bwMode="auto">
          <a:xfrm>
            <a:off x="6027948" y="1629467"/>
            <a:ext cx="2808312" cy="172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Group 3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1059240"/>
              </p:ext>
            </p:extLst>
          </p:nvPr>
        </p:nvGraphicFramePr>
        <p:xfrm>
          <a:off x="323850" y="3644900"/>
          <a:ext cx="4248150" cy="291782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800225"/>
                <a:gridCol w="2447925"/>
              </a:tblGrid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Posisi poros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 (x,y) ∈ A ) 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</a:t>
                      </a:r>
                      <a:r>
                        <a:rPr kumimoji="0" lang="id-ID" sz="2000" u="none" strike="noStrike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xy</a:t>
                      </a:r>
                      <a:endParaRPr kumimoji="0" lang="en-US" sz="20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77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(0,0)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{(0,0),(1,0),(0,1)}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(0,1)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{(0,1),(1,1),(0,2)}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(0,2)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{(0,2),(1,2),(0,3)}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.....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......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(2,2)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{(2,2),(2,3),(3,2)}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0" t="55966" r="78537" b="9565"/>
          <a:stretch/>
        </p:blipFill>
        <p:spPr bwMode="auto">
          <a:xfrm>
            <a:off x="5955689" y="4164317"/>
            <a:ext cx="1583580" cy="221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371"/>
          <p:cNvSpPr txBox="1">
            <a:spLocks noChangeArrowheads="1"/>
          </p:cNvSpPr>
          <p:nvPr/>
        </p:nvSpPr>
        <p:spPr bwMode="auto">
          <a:xfrm>
            <a:off x="4860032" y="3501008"/>
            <a:ext cx="35573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d-ID" dirty="0">
                <a:solidFill>
                  <a:schemeClr val="bg1"/>
                </a:solidFill>
              </a:rPr>
              <a:t>Capture proses pada saat posisi </a:t>
            </a:r>
          </a:p>
          <a:p>
            <a:r>
              <a:rPr lang="id-ID" dirty="0">
                <a:solidFill>
                  <a:schemeClr val="bg1"/>
                </a:solidFill>
              </a:rPr>
              <a:t>poros S ada di (2,2)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54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Contoh Dilasi</a:t>
            </a:r>
            <a:endParaRPr lang="id-ID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5" t="24802" r="16112" b="21627"/>
          <a:stretch/>
        </p:blipFill>
        <p:spPr bwMode="auto">
          <a:xfrm>
            <a:off x="1403648" y="1824127"/>
            <a:ext cx="7228444" cy="4197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28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Erosi </a:t>
            </a:r>
            <a:endParaRPr lang="id-ID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99592" y="1600200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𝐸</m:t>
                      </m:r>
                      <m:d>
                        <m:dPr>
                          <m:ctrlPr>
                            <a:rPr lang="id-ID" sz="24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id-ID" sz="24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𝐴</m:t>
                          </m:r>
                          <m:r>
                            <a:rPr lang="id-ID" sz="24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id-ID" sz="24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</a:rPr>
                        <m:t>𝐴</m:t>
                      </m:r>
                      <m:r>
                        <a:rPr lang="id-ID" sz="240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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𝑆</m:t>
                      </m:r>
                    </m:oMath>
                  </m:oMathPara>
                </a14:m>
                <a:endParaRPr lang="id-ID" sz="2400" dirty="0">
                  <a:solidFill>
                    <a:schemeClr val="bg1"/>
                  </a:solidFill>
                </a:endParaRPr>
              </a:p>
              <a:p>
                <a:r>
                  <a:rPr lang="id-ID" sz="2400" dirty="0" smtClean="0">
                    <a:solidFill>
                      <a:schemeClr val="bg1"/>
                    </a:solidFill>
                  </a:rPr>
                  <a:t>Erosi </a:t>
                </a:r>
                <a:r>
                  <a:rPr lang="id-ID" sz="2400" dirty="0">
                    <a:solidFill>
                      <a:schemeClr val="bg1"/>
                    </a:solidFill>
                  </a:rPr>
                  <a:t>merupakan proses penghapusan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titik-titik objek </a:t>
                </a:r>
                <a:r>
                  <a:rPr lang="id-ID" sz="2400" dirty="0">
                    <a:solidFill>
                      <a:schemeClr val="bg1"/>
                    </a:solidFill>
                  </a:rPr>
                  <a:t>(1) menjadi bagian dari latar (0), berdasarkan </a:t>
                </a:r>
                <a:r>
                  <a:rPr lang="id-ID" sz="2400" i="1" dirty="0" smtClean="0">
                    <a:solidFill>
                      <a:schemeClr val="bg1"/>
                    </a:solidFill>
                  </a:rPr>
                  <a:t>structuring </a:t>
                </a:r>
                <a:r>
                  <a:rPr lang="id-ID" sz="2400" i="1" dirty="0">
                    <a:solidFill>
                      <a:schemeClr val="bg1"/>
                    </a:solidFill>
                  </a:rPr>
                  <a:t>element</a:t>
                </a:r>
                <a:r>
                  <a:rPr lang="id-ID" sz="2400" dirty="0">
                    <a:solidFill>
                      <a:schemeClr val="bg1"/>
                    </a:solidFill>
                  </a:rPr>
                  <a:t> </a:t>
                </a:r>
                <a:r>
                  <a:rPr lang="id-ID" sz="2400" i="1" dirty="0">
                    <a:solidFill>
                      <a:schemeClr val="bg1"/>
                    </a:solidFill>
                  </a:rPr>
                  <a:t> S  </a:t>
                </a:r>
                <a:r>
                  <a:rPr lang="id-ID" sz="2400" dirty="0">
                    <a:solidFill>
                      <a:schemeClr val="bg1"/>
                    </a:solidFill>
                  </a:rPr>
                  <a:t>yang digunakan.</a:t>
                </a:r>
              </a:p>
              <a:p>
                <a:endParaRPr lang="id-ID" sz="2400" dirty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id-ID" sz="2400" b="1" dirty="0">
                    <a:solidFill>
                      <a:srgbClr val="FFFF00"/>
                    </a:solidFill>
                  </a:rPr>
                  <a:t>Cara erosi </a:t>
                </a:r>
                <a:r>
                  <a:rPr lang="id-ID" sz="2400" b="1" dirty="0" smtClean="0">
                    <a:solidFill>
                      <a:srgbClr val="FFFF00"/>
                    </a:solidFill>
                  </a:rPr>
                  <a:t>adalah:</a:t>
                </a:r>
              </a:p>
              <a:p>
                <a:r>
                  <a:rPr lang="id-ID" sz="2400" dirty="0" smtClean="0">
                    <a:solidFill>
                      <a:schemeClr val="bg1"/>
                    </a:solidFill>
                  </a:rPr>
                  <a:t>Untuk </a:t>
                </a:r>
                <a:r>
                  <a:rPr lang="id-ID" sz="2400" dirty="0">
                    <a:solidFill>
                      <a:schemeClr val="bg1"/>
                    </a:solidFill>
                  </a:rPr>
                  <a:t>setiap titik pada A, lakukan hal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berikut:</a:t>
                </a:r>
              </a:p>
              <a:p>
                <a:pPr marL="0" indent="0">
                  <a:buNone/>
                </a:pPr>
                <a:r>
                  <a:rPr lang="id-ID" sz="2400" dirty="0" smtClean="0">
                    <a:solidFill>
                      <a:schemeClr val="bg1"/>
                    </a:solidFill>
                  </a:rPr>
                  <a:t>	letakkan </a:t>
                </a:r>
                <a:r>
                  <a:rPr lang="id-ID" sz="2400" dirty="0">
                    <a:solidFill>
                      <a:schemeClr val="bg1"/>
                    </a:solidFill>
                  </a:rPr>
                  <a:t>titik poros S pada titik A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tersebut</a:t>
                </a:r>
              </a:p>
              <a:p>
                <a:pPr marL="0" indent="0">
                  <a:buNone/>
                </a:pPr>
                <a:r>
                  <a:rPr lang="id-ID" sz="2400" dirty="0" smtClean="0">
                    <a:solidFill>
                      <a:schemeClr val="bg1"/>
                    </a:solidFill>
                  </a:rPr>
                  <a:t>	jika </a:t>
                </a:r>
                <a:r>
                  <a:rPr lang="id-ID" sz="2400" dirty="0">
                    <a:solidFill>
                      <a:schemeClr val="bg1"/>
                    </a:solidFill>
                  </a:rPr>
                  <a:t>ada bagian dari S yang berada di luar A,  maka </a:t>
                </a:r>
                <a:endParaRPr lang="id-ID" sz="2400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id-ID" sz="2400" dirty="0" smtClean="0">
                    <a:solidFill>
                      <a:schemeClr val="bg1"/>
                    </a:solidFill>
                  </a:rPr>
                  <a:t>	titik </a:t>
                </a:r>
                <a:r>
                  <a:rPr lang="id-ID" sz="2400" dirty="0">
                    <a:solidFill>
                      <a:schemeClr val="bg1"/>
                    </a:solidFill>
                  </a:rPr>
                  <a:t>poros dihapus / dijadikan latar.</a:t>
                </a: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99592" y="1600200"/>
                <a:ext cx="8229600" cy="4525963"/>
              </a:xfrm>
              <a:blipFill rotWithShape="1">
                <a:blip r:embed="rId2"/>
                <a:stretch>
                  <a:fillRect l="-1185" t="-943" r="-1037" b="-1145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116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Contoh Erosi 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d-ID" sz="2000" dirty="0">
                <a:solidFill>
                  <a:schemeClr val="bg1"/>
                </a:solidFill>
              </a:rPr>
              <a:t>S = {(0,0),(0,1),(1,0)} </a:t>
            </a:r>
          </a:p>
          <a:p>
            <a:pPr marL="0" indent="0">
              <a:buNone/>
            </a:pPr>
            <a:r>
              <a:rPr lang="id-ID" sz="2000" dirty="0">
                <a:solidFill>
                  <a:schemeClr val="bg1"/>
                </a:solidFill>
              </a:rPr>
              <a:t>   ={poros,(+0,+1),(+1,+0)}</a:t>
            </a:r>
          </a:p>
          <a:p>
            <a:pPr marL="0" indent="0">
              <a:buNone/>
            </a:pPr>
            <a:r>
              <a:rPr lang="id-ID" sz="2000" dirty="0">
                <a:solidFill>
                  <a:schemeClr val="bg1"/>
                </a:solidFill>
              </a:rPr>
              <a:t>A = {(0,0),(0,1),(0,2),(1,0),(1,1),(1,2),</a:t>
            </a:r>
          </a:p>
          <a:p>
            <a:pPr marL="0" indent="0">
              <a:buNone/>
            </a:pPr>
            <a:r>
              <a:rPr lang="id-ID" sz="2000" dirty="0">
                <a:solidFill>
                  <a:schemeClr val="bg1"/>
                </a:solidFill>
              </a:rPr>
              <a:t>       (2,0),(2,1),(2,2)}</a:t>
            </a:r>
          </a:p>
          <a:p>
            <a:endParaRPr lang="id-ID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4" t="31547" r="68431" b="37103"/>
          <a:stretch/>
        </p:blipFill>
        <p:spPr bwMode="auto">
          <a:xfrm>
            <a:off x="5940152" y="1268760"/>
            <a:ext cx="3135087" cy="2293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3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7239990"/>
              </p:ext>
            </p:extLst>
          </p:nvPr>
        </p:nvGraphicFramePr>
        <p:xfrm>
          <a:off x="323850" y="3644900"/>
          <a:ext cx="4608513" cy="291782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722438"/>
                <a:gridCol w="2309812"/>
                <a:gridCol w="576263"/>
              </a:tblGrid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Posisi poros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 (x,y) ∈ A ) </a:t>
                      </a:r>
                      <a:endParaRPr kumimoji="0" lang="id-ID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</a:t>
                      </a:r>
                      <a:r>
                        <a:rPr kumimoji="0" lang="id-ID" sz="2000" u="none" strike="noStrike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xy</a:t>
                      </a:r>
                      <a:endParaRPr kumimoji="0" lang="en-US" sz="20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3200" u="none" strike="noStrike" cap="none" normalizeH="0" baseline="-25000" smtClean="0">
                          <a:ln>
                            <a:noFill/>
                          </a:ln>
                          <a:effectLst/>
                        </a:rPr>
                        <a:t>Kode</a:t>
                      </a:r>
                      <a:endParaRPr kumimoji="0" lang="en-US" sz="32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77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(0,0)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{(0,0),(1,0),(0,1)}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1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(0,1)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{(0,1),(1,1),(0,2)}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(0,2)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{(0,2),(1,2),</a:t>
                      </a: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(0,3</a:t>
                      </a: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)}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.....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......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id-ID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(2,2)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{(2,2</a:t>
                      </a: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),(2,3),(3,2)</a:t>
                      </a:r>
                      <a:r>
                        <a:rPr kumimoji="0" lang="id-ID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}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6" name="Text Box 148"/>
          <p:cNvSpPr txBox="1">
            <a:spLocks noChangeArrowheads="1"/>
          </p:cNvSpPr>
          <p:nvPr/>
        </p:nvSpPr>
        <p:spPr bwMode="auto">
          <a:xfrm>
            <a:off x="5219700" y="3717032"/>
            <a:ext cx="3784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d-ID" dirty="0">
                <a:solidFill>
                  <a:schemeClr val="bg1"/>
                </a:solidFill>
              </a:rPr>
              <a:t>Capture proses pada saat posisi </a:t>
            </a:r>
          </a:p>
          <a:p>
            <a:r>
              <a:rPr lang="id-ID" dirty="0">
                <a:solidFill>
                  <a:schemeClr val="bg1"/>
                </a:solidFill>
              </a:rPr>
              <a:t>poros S ada di (2,2).</a:t>
            </a:r>
          </a:p>
          <a:p>
            <a:r>
              <a:rPr lang="id-ID" dirty="0">
                <a:solidFill>
                  <a:schemeClr val="bg1"/>
                </a:solidFill>
              </a:rPr>
              <a:t>Titik (2,2) akan dihapus karena ada</a:t>
            </a:r>
          </a:p>
          <a:p>
            <a:r>
              <a:rPr lang="id-ID" dirty="0">
                <a:solidFill>
                  <a:schemeClr val="bg1"/>
                </a:solidFill>
              </a:rPr>
              <a:t>bagian dari S yang berada di luar </a:t>
            </a:r>
            <a:r>
              <a:rPr lang="id-ID" dirty="0"/>
              <a:t>A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14" t="48390" r="19546" b="31156"/>
          <a:stretch/>
        </p:blipFill>
        <p:spPr bwMode="auto">
          <a:xfrm>
            <a:off x="5940152" y="5013176"/>
            <a:ext cx="2008909" cy="149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120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Opening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99592" y="1600200"/>
                <a:ext cx="8229600" cy="4525963"/>
              </a:xfrm>
            </p:spPr>
            <p:txBody>
              <a:bodyPr/>
              <a:lstStyle/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𝐴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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𝑆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=(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𝐴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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𝑆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)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𝑆</m:t>
                      </m:r>
                    </m:oMath>
                  </m:oMathPara>
                </a14:m>
                <a:endParaRPr lang="id-ID" sz="2400" dirty="0" smtClean="0">
                  <a:solidFill>
                    <a:schemeClr val="bg1"/>
                  </a:solidFill>
                </a:endParaRPr>
              </a:p>
              <a:p>
                <a:pPr lvl="0"/>
                <a:r>
                  <a:rPr lang="id-ID" sz="2400" dirty="0" smtClean="0">
                    <a:solidFill>
                      <a:schemeClr val="bg1"/>
                    </a:solidFill>
                  </a:rPr>
                  <a:t>Opening </a:t>
                </a:r>
                <a:r>
                  <a:rPr lang="id-ID" sz="2400" dirty="0">
                    <a:solidFill>
                      <a:schemeClr val="bg1"/>
                    </a:solidFill>
                  </a:rPr>
                  <a:t>adalah proses erosi yang diikuti dengan dilasi.</a:t>
                </a:r>
              </a:p>
              <a:p>
                <a:pPr lvl="0"/>
                <a:r>
                  <a:rPr lang="id-ID" sz="2400" dirty="0">
                    <a:solidFill>
                      <a:schemeClr val="bg1"/>
                    </a:solidFill>
                  </a:rPr>
                  <a:t>Efek yang dihasilkan adalah menghilangnya objek-objek kecil dan kurus, memecah objek pada titik-titik yang kurus, dan secara umum men-smooth-kan batas dari objek besar tanpa mengubah area objek secara </a:t>
                </a:r>
                <a:r>
                  <a:rPr lang="id-ID" sz="2400" dirty="0" smtClean="0">
                    <a:solidFill>
                      <a:schemeClr val="bg1"/>
                    </a:solidFill>
                  </a:rPr>
                  <a:t>signifikan</a:t>
                </a:r>
                <a:endParaRPr lang="id-ID" sz="24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99592" y="1600200"/>
                <a:ext cx="8229600" cy="4525963"/>
              </a:xfrm>
              <a:blipFill rotWithShape="1">
                <a:blip r:embed="rId2"/>
                <a:stretch>
                  <a:fillRect l="-1037" t="-943" r="-88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031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Contoh Opening</a:t>
            </a:r>
            <a:endParaRPr lang="id-ID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3" t="34524" r="17675" b="16667"/>
          <a:stretch/>
        </p:blipFill>
        <p:spPr bwMode="auto">
          <a:xfrm>
            <a:off x="1691680" y="1700808"/>
            <a:ext cx="7049761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6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Contoh Opening</a:t>
            </a:r>
            <a:endParaRPr lang="id-ID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16" t="32936" r="29722" b="17063"/>
          <a:stretch/>
        </p:blipFill>
        <p:spPr bwMode="auto">
          <a:xfrm>
            <a:off x="2699792" y="1484784"/>
            <a:ext cx="5256584" cy="455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28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Closing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99592" y="1600200"/>
                <a:ext cx="8229600" cy="4525963"/>
              </a:xfrm>
            </p:spPr>
            <p:txBody>
              <a:bodyPr/>
              <a:lstStyle/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</a:rPr>
                        <m:t>𝐴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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𝑆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=(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𝐴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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𝑆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)</m:t>
                      </m:r>
                      <m:r>
                        <a:rPr lang="id-ID" sz="24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𝑆</m:t>
                      </m:r>
                    </m:oMath>
                  </m:oMathPara>
                </a14:m>
                <a:endParaRPr lang="id-ID" sz="2400" dirty="0">
                  <a:solidFill>
                    <a:schemeClr val="bg1"/>
                  </a:solidFill>
                </a:endParaRPr>
              </a:p>
              <a:p>
                <a:r>
                  <a:rPr lang="id-ID" sz="2400" dirty="0" smtClean="0">
                    <a:solidFill>
                      <a:schemeClr val="bg1"/>
                    </a:solidFill>
                  </a:rPr>
                  <a:t>Closing </a:t>
                </a:r>
                <a:r>
                  <a:rPr lang="id-ID" sz="2400" dirty="0">
                    <a:solidFill>
                      <a:schemeClr val="bg1"/>
                    </a:solidFill>
                  </a:rPr>
                  <a:t>adalah proses dilasi yang diikuti dengan erosi. </a:t>
                </a:r>
              </a:p>
              <a:p>
                <a:r>
                  <a:rPr lang="id-ID" sz="2400" dirty="0">
                    <a:solidFill>
                      <a:schemeClr val="bg1"/>
                    </a:solidFill>
                  </a:rPr>
                  <a:t>Efek yang dihasilkan adalah mengisi lubang kecil pada objek, menggabungkan objek-objek yang berdekatan, dan secara umum men-smooth-kan batas dari objek besar tanpa mengubah area objek secara signifikan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99592" y="1600200"/>
                <a:ext cx="8229600" cy="4525963"/>
              </a:xfrm>
              <a:blipFill rotWithShape="1">
                <a:blip r:embed="rId2"/>
                <a:stretch>
                  <a:fillRect l="-1037" t="-943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078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Contoh Closing</a:t>
            </a:r>
            <a:endParaRPr lang="id-ID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0" t="33135" r="17340" b="21627"/>
          <a:stretch/>
        </p:blipFill>
        <p:spPr bwMode="auto">
          <a:xfrm>
            <a:off x="1547664" y="1844824"/>
            <a:ext cx="723238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498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Contoh Closing</a:t>
            </a:r>
            <a:endParaRPr lang="id-ID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2" t="40675" r="21132" b="13492"/>
          <a:stretch/>
        </p:blipFill>
        <p:spPr bwMode="auto">
          <a:xfrm>
            <a:off x="2267744" y="1700808"/>
            <a:ext cx="647635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574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Contoh </a:t>
            </a:r>
            <a:r>
              <a:rPr lang="id-ID" dirty="0" smtClean="0">
                <a:solidFill>
                  <a:schemeClr val="bg1"/>
                </a:solidFill>
              </a:rPr>
              <a:t>Opening &amp; Closing</a:t>
            </a:r>
            <a:endParaRPr lang="id-ID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31" t="32143" r="19459" b="17858"/>
          <a:stretch/>
        </p:blipFill>
        <p:spPr bwMode="auto">
          <a:xfrm>
            <a:off x="1619672" y="1628800"/>
            <a:ext cx="7056784" cy="4456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33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Thinning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342900" lvl="1" indent="-342900">
              <a:buFontTx/>
              <a:buChar char="•"/>
            </a:pPr>
            <a:r>
              <a:rPr lang="id-ID" sz="2400" dirty="0">
                <a:solidFill>
                  <a:schemeClr val="bg1"/>
                </a:solidFill>
              </a:rPr>
              <a:t>Thinning </a:t>
            </a:r>
            <a:r>
              <a:rPr lang="id-ID" sz="2400" dirty="0" smtClean="0">
                <a:solidFill>
                  <a:schemeClr val="bg1"/>
                </a:solidFill>
              </a:rPr>
              <a:t>adalah erosi </a:t>
            </a:r>
            <a:r>
              <a:rPr lang="id-ID" sz="2400" dirty="0">
                <a:solidFill>
                  <a:schemeClr val="bg1"/>
                </a:solidFill>
              </a:rPr>
              <a:t>yang dimodifikasi sehingga tidak boleh ada objek yang terpecah. </a:t>
            </a:r>
            <a:endParaRPr lang="id-ID" sz="2400" dirty="0" smtClean="0">
              <a:solidFill>
                <a:schemeClr val="bg1"/>
              </a:solidFill>
            </a:endParaRPr>
          </a:p>
          <a:p>
            <a:pPr marL="342900" lvl="1" indent="-342900">
              <a:buFontTx/>
              <a:buChar char="•"/>
            </a:pPr>
            <a:r>
              <a:rPr lang="id-ID" sz="2400" dirty="0" smtClean="0">
                <a:solidFill>
                  <a:schemeClr val="bg1"/>
                </a:solidFill>
              </a:rPr>
              <a:t>Hasilnya </a:t>
            </a:r>
            <a:r>
              <a:rPr lang="id-ID" sz="2400" dirty="0">
                <a:solidFill>
                  <a:schemeClr val="bg1"/>
                </a:solidFill>
              </a:rPr>
              <a:t>adalah berupa garis yang menunjukkan topologi objek semula.</a:t>
            </a:r>
          </a:p>
          <a:p>
            <a:endParaRPr lang="id-ID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15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Tujuan Thinning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r>
              <a:rPr lang="id-ID" sz="2400" dirty="0" smtClean="0">
                <a:solidFill>
                  <a:schemeClr val="bg1"/>
                </a:solidFill>
                <a:latin typeface="Arial" charset="0"/>
              </a:rPr>
              <a:t>M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e-remove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piksel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tertentu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pada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objek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sehingga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tebal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objek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tersebut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menjadi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hanya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satu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piksel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.</a:t>
            </a:r>
            <a:endParaRPr lang="id-ID" sz="2400" dirty="0">
              <a:solidFill>
                <a:schemeClr val="bg1"/>
              </a:solidFill>
              <a:latin typeface="Arial" charset="0"/>
            </a:endParaRPr>
          </a:p>
          <a:p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Thinning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tidak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charset="0"/>
              </a:rPr>
              <a:t>boleh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:</a:t>
            </a: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r>
              <a:rPr lang="en-US" sz="2400" dirty="0">
                <a:solidFill>
                  <a:schemeClr val="bg1"/>
                </a:solidFill>
                <a:latin typeface="Arial" charset="0"/>
              </a:rPr>
              <a:t>	</a:t>
            </a:r>
            <a:r>
              <a:rPr lang="id-ID" sz="2400" dirty="0">
                <a:solidFill>
                  <a:schemeClr val="bg1"/>
                </a:solidFill>
                <a:latin typeface="Arial" charset="0"/>
              </a:rPr>
              <a:t>	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Menghilangkan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 end-point</a:t>
            </a:r>
          </a:p>
          <a:p>
            <a:pPr>
              <a:buFont typeface="Wingdings" pitchFamily="2" charset="2"/>
              <a:buNone/>
            </a:pP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	</a:t>
            </a:r>
            <a:r>
              <a:rPr lang="id-ID" sz="2400" dirty="0" smtClean="0">
                <a:solidFill>
                  <a:schemeClr val="bg1"/>
                </a:solidFill>
                <a:latin typeface="Arial" charset="0"/>
              </a:rPr>
              <a:t>	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Memutus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koneksi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 yang 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ada</a:t>
            </a:r>
            <a:endParaRPr lang="en-US" sz="2400" dirty="0" smtClean="0">
              <a:solidFill>
                <a:schemeClr val="bg1"/>
              </a:solidFill>
              <a:latin typeface="Arial" charset="0"/>
            </a:endParaRP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	</a:t>
            </a:r>
            <a:r>
              <a:rPr lang="id-ID" sz="2400" dirty="0" smtClean="0">
                <a:solidFill>
                  <a:schemeClr val="bg1"/>
                </a:solidFill>
                <a:latin typeface="Arial" charset="0"/>
              </a:rPr>
              <a:t>	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Mengakibatkan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Arial" charset="0"/>
              </a:rPr>
              <a:t>excessive </a:t>
            </a:r>
            <a:r>
              <a:rPr lang="en-US" sz="2400" dirty="0" err="1" smtClean="0">
                <a:solidFill>
                  <a:schemeClr val="bg1"/>
                </a:solidFill>
                <a:latin typeface="Arial" charset="0"/>
              </a:rPr>
              <a:t>erosi</a:t>
            </a:r>
            <a:endParaRPr lang="id-ID" sz="2400" dirty="0" smtClean="0">
              <a:solidFill>
                <a:schemeClr val="bg1"/>
              </a:solidFill>
              <a:latin typeface="Arial" charset="0"/>
            </a:endParaRPr>
          </a:p>
          <a:p>
            <a:r>
              <a:rPr lang="id-ID" sz="2400" dirty="0" smtClean="0">
                <a:solidFill>
                  <a:schemeClr val="bg1"/>
                </a:solidFill>
              </a:rPr>
              <a:t>Salah </a:t>
            </a:r>
            <a:r>
              <a:rPr lang="id-ID" sz="2400" dirty="0">
                <a:solidFill>
                  <a:schemeClr val="bg1"/>
                </a:solidFill>
              </a:rPr>
              <a:t>satu kegunaan thinning adalah pada proses pengenalan karakter/huruf</a:t>
            </a:r>
          </a:p>
          <a:p>
            <a:r>
              <a:rPr lang="id-ID" sz="2400" dirty="0" smtClean="0">
                <a:solidFill>
                  <a:schemeClr val="bg1"/>
                </a:solidFill>
              </a:rPr>
              <a:t>Ada </a:t>
            </a:r>
            <a:r>
              <a:rPr lang="id-ID" sz="2400" dirty="0">
                <a:solidFill>
                  <a:schemeClr val="bg1"/>
                </a:solidFill>
              </a:rPr>
              <a:t>banyak cara mengimplementasikan thinning, salah satu diantaranya adalah dengan hit-or-miss transform</a:t>
            </a:r>
            <a:endParaRPr lang="en-US" sz="2400" dirty="0">
              <a:solidFill>
                <a:schemeClr val="bg1"/>
              </a:solidFill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314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Hit-or-Miss transform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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𝑆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=(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𝐴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</m:t>
                      </m:r>
                      <m:sSub>
                        <m:sSubPr>
                          <m:ctrlP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sym typeface="Symbol"/>
                            </a:rPr>
                          </m:ctrlPr>
                        </m:sSubPr>
                        <m:e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sym typeface="Symbol"/>
                            </a:rPr>
                            <m:t>1</m:t>
                          </m:r>
                        </m:sub>
                      </m:sSub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sym typeface="Symbol"/>
                        </a:rPr>
                        <m:t>)</m:t>
                      </m:r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∩(</m:t>
                      </m:r>
                      <m:sSup>
                        <m:sSupPr>
                          <m:ctrlP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sym typeface="Symbol"/>
                            </a:rPr>
                          </m:ctrlPr>
                        </m:sSupPr>
                        <m:e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sym typeface="Symbol"/>
                            </a:rPr>
                            <m:t>𝐴</m:t>
                          </m:r>
                        </m:e>
                        <m:sup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sym typeface="Symbol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</m:t>
                      </m:r>
                      <m:sSub>
                        <m:sSubPr>
                          <m:ctrlP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sym typeface="Symbol"/>
                            </a:rPr>
                          </m:ctrlPr>
                        </m:sSubPr>
                        <m:e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id-ID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sym typeface="Symbol"/>
                            </a:rPr>
                            <m:t>2</m:t>
                          </m:r>
                        </m:sub>
                      </m:sSub>
                      <m:r>
                        <a:rPr lang="id-ID" sz="24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sym typeface="Symbol"/>
                        </a:rPr>
                        <m:t>)</m:t>
                      </m:r>
                    </m:oMath>
                  </m:oMathPara>
                </a14:m>
                <a:endParaRPr lang="id-ID" sz="2400" dirty="0" smtClean="0">
                  <a:solidFill>
                    <a:schemeClr val="bg1"/>
                  </a:solidFill>
                </a:endParaRPr>
              </a:p>
              <a:p>
                <a:r>
                  <a:rPr lang="id-ID" sz="2400" dirty="0" smtClean="0">
                    <a:solidFill>
                      <a:schemeClr val="bg1"/>
                    </a:solidFill>
                  </a:rPr>
                  <a:t>Suatu </a:t>
                </a:r>
                <a:r>
                  <a:rPr lang="id-ID" sz="2400" dirty="0">
                    <a:solidFill>
                      <a:schemeClr val="bg1"/>
                    </a:solidFill>
                  </a:rPr>
                  <a:t>structuring element S dapat direpresentasikan dalam bentuk (S1,S2) dimana S1 adalah kumpulan titik-titik objek (hitam) dan S2 adalah kumpulan titik-titik latar (putih)</a:t>
                </a:r>
                <a:endParaRPr lang="en-US" sz="2400" dirty="0">
                  <a:solidFill>
                    <a:schemeClr val="bg1"/>
                  </a:solidFill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963" t="-943" r="-14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13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Contoh Hit-or-Miss </a:t>
            </a:r>
            <a:r>
              <a:rPr lang="id-ID" dirty="0">
                <a:solidFill>
                  <a:schemeClr val="bg1"/>
                </a:solidFill>
              </a:rPr>
              <a:t>transform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pPr marL="457200" lvl="1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S1= {b,e,h}</a:t>
            </a:r>
          </a:p>
          <a:p>
            <a:pPr marL="457200" lvl="1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S2={a,d,g,c,f,i}</a:t>
            </a:r>
            <a:endParaRPr lang="en-US" sz="2400" dirty="0">
              <a:solidFill>
                <a:schemeClr val="bg1"/>
              </a:solidFill>
            </a:endParaRPr>
          </a:p>
          <a:p>
            <a:endParaRPr lang="id-ID" sz="2400" dirty="0" smtClean="0">
              <a:solidFill>
                <a:schemeClr val="bg1"/>
              </a:solidFill>
            </a:endParaRPr>
          </a:p>
          <a:p>
            <a:endParaRPr lang="id-ID" sz="2400" dirty="0">
              <a:solidFill>
                <a:schemeClr val="bg1"/>
              </a:solidFill>
            </a:endParaRPr>
          </a:p>
          <a:p>
            <a:endParaRPr lang="id-ID" sz="2400" dirty="0" smtClean="0">
              <a:solidFill>
                <a:schemeClr val="bg1"/>
              </a:solidFill>
            </a:endParaRPr>
          </a:p>
          <a:p>
            <a:r>
              <a:rPr lang="id-ID" sz="2400" dirty="0" smtClean="0">
                <a:solidFill>
                  <a:schemeClr val="bg1"/>
                </a:solidFill>
              </a:rPr>
              <a:t>Hit-and-misss </a:t>
            </a:r>
            <a:r>
              <a:rPr lang="id-ID" sz="2400" dirty="0">
                <a:solidFill>
                  <a:schemeClr val="bg1"/>
                </a:solidFill>
              </a:rPr>
              <a:t>transform A*S adalah kumpulan titik-titik</a:t>
            </a:r>
          </a:p>
          <a:p>
            <a:r>
              <a:rPr lang="id-ID" sz="2400" dirty="0">
                <a:solidFill>
                  <a:schemeClr val="bg1"/>
                </a:solidFill>
              </a:rPr>
              <a:t>dimana S1 menemukan match di A dan pada saat yang </a:t>
            </a:r>
          </a:p>
          <a:p>
            <a:r>
              <a:rPr lang="id-ID" sz="2400" dirty="0">
                <a:solidFill>
                  <a:schemeClr val="bg1"/>
                </a:solidFill>
              </a:rPr>
              <a:t>bersamaan S2 juga menemukan match di luar A.</a:t>
            </a:r>
            <a:endParaRPr lang="en-US" sz="2400" dirty="0">
              <a:solidFill>
                <a:schemeClr val="bg1"/>
              </a:solidFill>
            </a:endParaRPr>
          </a:p>
          <a:p>
            <a:endParaRPr lang="id-ID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27" t="33730" r="25371" b="46032"/>
          <a:stretch/>
        </p:blipFill>
        <p:spPr bwMode="auto">
          <a:xfrm>
            <a:off x="5220072" y="1484784"/>
            <a:ext cx="2232248" cy="218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894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Contoh Hit-or-Miss transform</a:t>
            </a:r>
            <a:endParaRPr lang="id-ID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9" t="33333" r="24001" b="18849"/>
          <a:stretch/>
        </p:blipFill>
        <p:spPr bwMode="auto">
          <a:xfrm>
            <a:off x="2051719" y="1556792"/>
            <a:ext cx="6463989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40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Thinning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600200"/>
            <a:ext cx="8229600" cy="4525963"/>
          </a:xfrm>
        </p:spPr>
        <p:txBody>
          <a:bodyPr/>
          <a:lstStyle/>
          <a:p>
            <a:r>
              <a:rPr lang="id-ID" sz="2400" dirty="0" smtClean="0">
                <a:solidFill>
                  <a:schemeClr val="bg1"/>
                </a:solidFill>
              </a:rPr>
              <a:t>Thinning </a:t>
            </a:r>
            <a:r>
              <a:rPr lang="id-ID" sz="2400" dirty="0">
                <a:solidFill>
                  <a:schemeClr val="bg1"/>
                </a:solidFill>
              </a:rPr>
              <a:t>dapat didefinisikan sebagai:</a:t>
            </a:r>
          </a:p>
          <a:p>
            <a:pPr marL="457200" lvl="1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Thinning(A,{B}) = A – (A * {B})</a:t>
            </a:r>
          </a:p>
          <a:p>
            <a:pPr lvl="1">
              <a:buFont typeface="Wingdings" pitchFamily="2" charset="2"/>
              <a:buNone/>
            </a:pPr>
            <a:r>
              <a:rPr lang="id-ID" sz="2400" dirty="0">
                <a:solidFill>
                  <a:schemeClr val="bg1"/>
                </a:solidFill>
              </a:rPr>
              <a:t>                          = A – ((...(A*B1)*B2)..Bn)</a:t>
            </a:r>
          </a:p>
          <a:p>
            <a:pPr lvl="1">
              <a:buFont typeface="Wingdings" pitchFamily="2" charset="2"/>
              <a:buNone/>
            </a:pPr>
            <a:r>
              <a:rPr lang="id-ID" sz="2400" dirty="0">
                <a:solidFill>
                  <a:schemeClr val="bg1"/>
                </a:solidFill>
              </a:rPr>
              <a:t>Dengan B1, B2, B3..Bn </a:t>
            </a:r>
            <a:r>
              <a:rPr lang="id-ID" sz="2400" dirty="0" smtClean="0">
                <a:solidFill>
                  <a:schemeClr val="bg1"/>
                </a:solidFill>
              </a:rPr>
              <a:t>adalah Structuring </a:t>
            </a:r>
            <a:r>
              <a:rPr lang="id-ID" sz="2400" dirty="0">
                <a:solidFill>
                  <a:schemeClr val="bg1"/>
                </a:solidFill>
              </a:rPr>
              <a:t>element.</a:t>
            </a:r>
          </a:p>
          <a:p>
            <a:pPr lvl="1">
              <a:buFont typeface="Wingdings" pitchFamily="2" charset="2"/>
              <a:buNone/>
            </a:pPr>
            <a:endParaRPr lang="id-ID" sz="2400" dirty="0" smtClean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id-ID" sz="2400" dirty="0" smtClean="0">
                <a:solidFill>
                  <a:schemeClr val="bg1"/>
                </a:solidFill>
              </a:rPr>
              <a:t>Note</a:t>
            </a:r>
            <a:r>
              <a:rPr lang="id-ID" sz="2400" dirty="0">
                <a:solidFill>
                  <a:schemeClr val="bg1"/>
                </a:solidFill>
              </a:rPr>
              <a:t>:</a:t>
            </a:r>
          </a:p>
          <a:p>
            <a:pPr lvl="1">
              <a:buFont typeface="Wingdings" pitchFamily="2" charset="2"/>
              <a:buNone/>
            </a:pPr>
            <a:r>
              <a:rPr lang="id-ID" sz="2400" dirty="0" smtClean="0">
                <a:solidFill>
                  <a:schemeClr val="bg1"/>
                </a:solidFill>
              </a:rPr>
              <a:t>	A-</a:t>
            </a:r>
            <a:r>
              <a:rPr lang="id-ID" sz="2400" dirty="0">
                <a:solidFill>
                  <a:schemeClr val="bg1"/>
                </a:solidFill>
              </a:rPr>
              <a:t>(A*B) berarti kebalikan dari A*B</a:t>
            </a:r>
          </a:p>
          <a:p>
            <a:pPr marL="457200" lvl="1" indent="0">
              <a:buNone/>
            </a:pPr>
            <a:r>
              <a:rPr lang="id-ID" sz="2400" dirty="0" smtClean="0">
                <a:solidFill>
                  <a:schemeClr val="bg1"/>
                </a:solidFill>
                <a:sym typeface="Wingdings" pitchFamily="2" charset="2"/>
              </a:rPr>
              <a:t>		Yang </a:t>
            </a:r>
            <a:r>
              <a:rPr lang="id-ID" sz="2400" dirty="0">
                <a:solidFill>
                  <a:schemeClr val="bg1"/>
                </a:solidFill>
                <a:sym typeface="Wingdings" pitchFamily="2" charset="2"/>
              </a:rPr>
              <a:t>match dihapus</a:t>
            </a:r>
          </a:p>
          <a:p>
            <a:pPr marL="457200" lvl="1" indent="0">
              <a:buNone/>
            </a:pPr>
            <a:r>
              <a:rPr lang="id-ID" sz="2400" dirty="0" smtClean="0">
                <a:solidFill>
                  <a:schemeClr val="bg1"/>
                </a:solidFill>
              </a:rPr>
              <a:t>		Yang </a:t>
            </a:r>
            <a:r>
              <a:rPr lang="id-ID" sz="2400" dirty="0">
                <a:solidFill>
                  <a:schemeClr val="bg1"/>
                </a:solidFill>
              </a:rPr>
              <a:t>tidak match dipertahankan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8125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703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77034</Template>
  <TotalTime>157</TotalTime>
  <Words>837</Words>
  <Application>Microsoft Office PowerPoint</Application>
  <PresentationFormat>On-screen Show (4:3)</PresentationFormat>
  <Paragraphs>148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77034</vt:lpstr>
      <vt:lpstr>Operasi Morfologi</vt:lpstr>
      <vt:lpstr>Tujuan Morfologi </vt:lpstr>
      <vt:lpstr>Morfologi </vt:lpstr>
      <vt:lpstr>Morfologi </vt:lpstr>
      <vt:lpstr>Manfaat Morfologi </vt:lpstr>
      <vt:lpstr>Manfaat Morfologi </vt:lpstr>
      <vt:lpstr>Pengertian Operasi Morfologi</vt:lpstr>
      <vt:lpstr>Pengertian Operasi Morfologi</vt:lpstr>
      <vt:lpstr>Contoh inputan citra</vt:lpstr>
      <vt:lpstr>Komponen Operasi Morfologi</vt:lpstr>
      <vt:lpstr>Operasi Morfologi</vt:lpstr>
      <vt:lpstr>Dilasi</vt:lpstr>
      <vt:lpstr>Contoh Dilasi</vt:lpstr>
      <vt:lpstr>Contoh Dilasi</vt:lpstr>
      <vt:lpstr>Erosi </vt:lpstr>
      <vt:lpstr>Contoh Erosi </vt:lpstr>
      <vt:lpstr>Opening</vt:lpstr>
      <vt:lpstr>Contoh Opening</vt:lpstr>
      <vt:lpstr>Contoh Opening</vt:lpstr>
      <vt:lpstr>Closing</vt:lpstr>
      <vt:lpstr>Contoh Closing</vt:lpstr>
      <vt:lpstr>Contoh Closing</vt:lpstr>
      <vt:lpstr>Contoh Opening &amp; Closing</vt:lpstr>
      <vt:lpstr>Thinning</vt:lpstr>
      <vt:lpstr>Tujuan Thinning</vt:lpstr>
      <vt:lpstr>Hit-or-Miss transform</vt:lpstr>
      <vt:lpstr>Contoh Hit-or-Miss transform</vt:lpstr>
      <vt:lpstr>Contoh Hit-or-Miss transform</vt:lpstr>
      <vt:lpstr>Thinning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Operasi Morfologi</dc:title>
  <dc:creator>User</dc:creator>
  <cp:lastModifiedBy>User</cp:lastModifiedBy>
  <cp:revision>13</cp:revision>
  <dcterms:created xsi:type="dcterms:W3CDTF">2016-06-09T01:19:46Z</dcterms:created>
  <dcterms:modified xsi:type="dcterms:W3CDTF">2016-06-09T07:13:07Z</dcterms:modified>
</cp:coreProperties>
</file>