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58" r:id="rId11"/>
    <p:sldId id="269" r:id="rId12"/>
    <p:sldId id="257" r:id="rId13"/>
    <p:sldId id="260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A352E49-3F75-4C6B-8FF4-3FAF2A9B81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8E3B62E-17D3-4A20-BA0A-8822A63AB265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PEMBANGUNAN BERKELANJUTAN </a:t>
            </a:r>
            <a:br>
              <a:rPr lang="en-US" dirty="0" smtClean="0"/>
            </a:br>
            <a:r>
              <a:rPr lang="en-US" dirty="0" smtClean="0"/>
              <a:t>(SUSTAINABLE DEVELOPMENT)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Fibria</a:t>
            </a:r>
            <a:r>
              <a:rPr lang="en-US" dirty="0" smtClean="0"/>
              <a:t> </a:t>
            </a:r>
            <a:r>
              <a:rPr lang="en-US" dirty="0" err="1" smtClean="0"/>
              <a:t>Kaswinarni</a:t>
            </a:r>
            <a:endParaRPr lang="en-US" dirty="0"/>
          </a:p>
        </p:txBody>
      </p:sp>
      <p:pic>
        <p:nvPicPr>
          <p:cNvPr id="1029" name="Picture 5" descr="Environmental Jobs: Green Jobs in Sustainable Development - Peterson'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309" y="138545"/>
            <a:ext cx="3325091" cy="332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caling Up Business Impact on the SDGs – T20 Japan 20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2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304800" y="685800"/>
            <a:ext cx="8610600" cy="489364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</a:rPr>
              <a:t>SEKARANG MEMBANGUN = BESOK 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</a:rPr>
              <a:t>MEMBANGUN</a:t>
            </a:r>
          </a:p>
          <a:p>
            <a:pPr marL="0" indent="0" algn="ctr">
              <a:spcBef>
                <a:spcPct val="50000"/>
              </a:spcBef>
              <a:buNone/>
            </a:pPr>
            <a:endParaRPr lang="en-US" sz="24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</a:rPr>
              <a:t>BESOK MEMBANGUN = LUSA 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</a:rPr>
              <a:t>MEMBANGUN</a:t>
            </a:r>
          </a:p>
          <a:p>
            <a:pPr marL="0" indent="0" algn="ctr">
              <a:spcBef>
                <a:spcPct val="50000"/>
              </a:spcBef>
              <a:buNone/>
            </a:pPr>
            <a:endParaRPr lang="en-US" sz="24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</a:rPr>
              <a:t>LUSA 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</a:rPr>
              <a:t>MEMBANGUN = TERUS </a:t>
            </a: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</a:rPr>
              <a:t>BANGUN</a:t>
            </a:r>
          </a:p>
          <a:p>
            <a:pPr marL="0" indent="0" algn="ctr">
              <a:spcBef>
                <a:spcPct val="50000"/>
              </a:spcBef>
              <a:buNone/>
            </a:pPr>
            <a:endParaRPr lang="en-US" sz="2400" b="1" dirty="0">
              <a:solidFill>
                <a:schemeClr val="tx2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</a:rPr>
              <a:t>SEKARANG 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</a:rPr>
              <a:t>MEMBANGUN = 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sz="2400" b="1" dirty="0" smtClean="0">
                <a:solidFill>
                  <a:schemeClr val="tx2"/>
                </a:solidFill>
                <a:latin typeface="Times New Roman" pitchFamily="18" charset="0"/>
              </a:rPr>
              <a:t>	ANAK-CUCU 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</a:rPr>
              <a:t>JUGA BANGUN</a:t>
            </a:r>
            <a:endParaRPr lang="en-US" sz="2400" dirty="0">
              <a:solidFill>
                <a:schemeClr val="tx2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07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457200"/>
            <a:ext cx="8229600" cy="54102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001402"/>
            <a:ext cx="3960580" cy="1980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807011" y="1579871"/>
            <a:ext cx="3207340" cy="3477485"/>
            <a:chOff x="827806" y="904917"/>
            <a:chExt cx="3207340" cy="3477485"/>
          </a:xfrm>
        </p:grpSpPr>
        <p:sp>
          <p:nvSpPr>
            <p:cNvPr id="4" name="Rectangle 3"/>
            <p:cNvSpPr/>
            <p:nvPr/>
          </p:nvSpPr>
          <p:spPr>
            <a:xfrm>
              <a:off x="834746" y="2253184"/>
              <a:ext cx="3200400" cy="76200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dirty="0" smtClean="0">
                  <a:latin typeface="Comic Sans MS" pitchFamily="66" charset="0"/>
                </a:rPr>
                <a:t>Meningkatkan kesejahteraan masyarakat 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27810" y="904917"/>
              <a:ext cx="2895600" cy="796636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latin typeface="Comic Sans MS" pitchFamily="66" charset="0"/>
                </a:rPr>
                <a:t>Tujuan</a:t>
              </a:r>
              <a:r>
                <a:rPr lang="en-US" dirty="0" smtClean="0">
                  <a:latin typeface="Comic Sans MS" pitchFamily="66" charset="0"/>
                </a:rPr>
                <a:t> Pembangunan</a:t>
              </a:r>
              <a:endParaRPr lang="en-US" dirty="0">
                <a:latin typeface="Comic Sans MS" pitchFamily="66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27806" y="3620402"/>
              <a:ext cx="3200400" cy="76200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sv-SE" dirty="0" smtClean="0">
                  <a:latin typeface="Comic Sans MS" pitchFamily="66" charset="0"/>
                </a:rPr>
                <a:t>Penggunaan Sumber Daya Alam</a:t>
              </a:r>
              <a:endParaRPr lang="en-US" dirty="0"/>
            </a:p>
          </p:txBody>
        </p:sp>
        <p:sp>
          <p:nvSpPr>
            <p:cNvPr id="10" name="Down Arrow 9"/>
            <p:cNvSpPr/>
            <p:nvPr/>
          </p:nvSpPr>
          <p:spPr>
            <a:xfrm>
              <a:off x="2157846" y="3100860"/>
              <a:ext cx="509155" cy="435508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2175164" y="1745672"/>
              <a:ext cx="491837" cy="482356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863" y="669006"/>
            <a:ext cx="4081618" cy="3168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05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3505200" cy="253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1" y="392668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Dampak</a:t>
            </a:r>
            <a:r>
              <a:rPr lang="en-US" sz="2400" dirty="0" smtClean="0"/>
              <a:t> </a:t>
            </a:r>
            <a:r>
              <a:rPr lang="en-US" sz="2400" dirty="0" err="1" smtClean="0"/>
              <a:t>Penggunaan</a:t>
            </a:r>
            <a:r>
              <a:rPr lang="en-US" sz="2400" dirty="0" smtClean="0"/>
              <a:t> SDA yang </a:t>
            </a:r>
            <a:r>
              <a:rPr lang="en-US" sz="2400" dirty="0" err="1" smtClean="0"/>
              <a:t>Berlebihan</a:t>
            </a:r>
            <a:endParaRPr lang="en-US" sz="24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83252"/>
            <a:ext cx="3313834" cy="259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97" y="3676053"/>
            <a:ext cx="3525604" cy="2651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3844765"/>
            <a:ext cx="3848966" cy="2333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635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93051"/>
            <a:ext cx="4419600" cy="3145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799" y="3545394"/>
            <a:ext cx="4558611" cy="248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066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latin typeface="Trebuchet MS" pitchFamily="34" charset="0"/>
              </a:rPr>
              <a:t>Definisi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143000" lvl="4" indent="0">
              <a:lnSpc>
                <a:spcPct val="90000"/>
              </a:lnSpc>
              <a:buNone/>
            </a:pPr>
            <a:r>
              <a:rPr lang="en-US" sz="2400" b="1" dirty="0" err="1">
                <a:latin typeface="Comic Sans MS" pitchFamily="66" charset="0"/>
              </a:rPr>
              <a:t>Definisi</a:t>
            </a:r>
            <a:r>
              <a:rPr lang="en-US" sz="2400" b="1" dirty="0">
                <a:latin typeface="Comic Sans MS" pitchFamily="66" charset="0"/>
              </a:rPr>
              <a:t> </a:t>
            </a:r>
            <a:r>
              <a:rPr lang="en-US" sz="2400" b="1" dirty="0" err="1">
                <a:latin typeface="Comic Sans MS" pitchFamily="66" charset="0"/>
              </a:rPr>
              <a:t>Menurut</a:t>
            </a:r>
            <a:r>
              <a:rPr lang="en-US" sz="2400" b="1" dirty="0">
                <a:latin typeface="Comic Sans MS" pitchFamily="66" charset="0"/>
              </a:rPr>
              <a:t> UU </a:t>
            </a:r>
            <a:r>
              <a:rPr lang="en-US" sz="2400" b="1" dirty="0" err="1">
                <a:latin typeface="Comic Sans MS" pitchFamily="66" charset="0"/>
              </a:rPr>
              <a:t>Lingk</a:t>
            </a:r>
            <a:r>
              <a:rPr lang="en-US" sz="2400" b="1" dirty="0">
                <a:latin typeface="Comic Sans MS" pitchFamily="66" charset="0"/>
              </a:rPr>
              <a:t>. </a:t>
            </a:r>
            <a:r>
              <a:rPr lang="en-US" sz="2400" b="1" dirty="0" err="1">
                <a:latin typeface="Comic Sans MS" pitchFamily="66" charset="0"/>
              </a:rPr>
              <a:t>Hidup</a:t>
            </a:r>
            <a:endParaRPr lang="en-US" sz="2400" b="1" dirty="0">
              <a:latin typeface="Comic Sans MS" pitchFamily="66" charset="0"/>
            </a:endParaRPr>
          </a:p>
          <a:p>
            <a:pPr lvl="4">
              <a:lnSpc>
                <a:spcPct val="90000"/>
              </a:lnSpc>
              <a:buFont typeface="Wingdings" pitchFamily="2" charset="2"/>
              <a:buNone/>
            </a:pPr>
            <a:endParaRPr lang="en-US" sz="2400" b="1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Char char="o"/>
            </a:pPr>
            <a:r>
              <a:rPr lang="en-US" sz="2400" dirty="0">
                <a:latin typeface="Comic Sans MS" pitchFamily="66" charset="0"/>
              </a:rPr>
              <a:t>Pembangunan </a:t>
            </a:r>
            <a:r>
              <a:rPr lang="en-US" sz="2400" dirty="0" err="1">
                <a:latin typeface="Comic Sans MS" pitchFamily="66" charset="0"/>
              </a:rPr>
              <a:t>berkelanjutan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adalah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pembangunan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dalam</a:t>
            </a:r>
            <a:r>
              <a:rPr lang="en-US" sz="2400" dirty="0">
                <a:latin typeface="Comic Sans MS" pitchFamily="66" charset="0"/>
              </a:rPr>
              <a:t> proses </a:t>
            </a:r>
            <a:r>
              <a:rPr lang="en-US" sz="2400" dirty="0" err="1">
                <a:latin typeface="Comic Sans MS" pitchFamily="66" charset="0"/>
              </a:rPr>
              <a:t>pelaksanaannya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tetap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berupaya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menjaga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kelestarian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bahan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baku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atau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sumber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daya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alam</a:t>
            </a:r>
            <a:r>
              <a:rPr lang="en-US" sz="2400" dirty="0">
                <a:latin typeface="Comic Sans MS" pitchFamily="66" charset="0"/>
              </a:rPr>
              <a:t> </a:t>
            </a:r>
            <a:endParaRPr lang="en-US" sz="2400" dirty="0" smtClean="0">
              <a:latin typeface="Comic Sans MS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400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Char char="o"/>
            </a:pPr>
            <a:r>
              <a:rPr lang="en-US" sz="2400" dirty="0" err="1">
                <a:latin typeface="Comic Sans MS" pitchFamily="66" charset="0"/>
              </a:rPr>
              <a:t>Suatu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pembangunan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tidak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menguras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habis</a:t>
            </a:r>
            <a:r>
              <a:rPr lang="en-US" sz="2400" dirty="0">
                <a:latin typeface="Comic Sans MS" pitchFamily="66" charset="0"/>
              </a:rPr>
              <a:t> SDA </a:t>
            </a:r>
            <a:r>
              <a:rPr lang="en-US" sz="2400" dirty="0" err="1">
                <a:latin typeface="Comic Sans MS" pitchFamily="66" charset="0"/>
              </a:rPr>
              <a:t>sehingga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pembangunan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berkelanjutan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mengandung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pengertian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menunjang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pembangunan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berkesinambungan</a:t>
            </a:r>
            <a:r>
              <a:rPr lang="en-US" sz="2400" dirty="0">
                <a:latin typeface="Comic Sans MS" pitchFamily="66" charset="0"/>
              </a:rPr>
              <a:t> (</a:t>
            </a:r>
            <a:r>
              <a:rPr lang="en-US" sz="2400" i="1" dirty="0" err="1">
                <a:latin typeface="Comic Sans MS" pitchFamily="66" charset="0"/>
              </a:rPr>
              <a:t>continous</a:t>
            </a:r>
            <a:r>
              <a:rPr lang="en-US" sz="2400" i="1" dirty="0">
                <a:latin typeface="Comic Sans MS" pitchFamily="66" charset="0"/>
              </a:rPr>
              <a:t> development</a:t>
            </a:r>
            <a:r>
              <a:rPr lang="en-US" sz="2400" dirty="0">
                <a:latin typeface="Comic Sans MS" pitchFamily="66" charset="0"/>
              </a:rPr>
              <a:t>) </a:t>
            </a:r>
            <a:r>
              <a:rPr lang="en-US" sz="2400" dirty="0" err="1">
                <a:latin typeface="Comic Sans MS" pitchFamily="66" charset="0"/>
              </a:rPr>
              <a:t>bagi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peningkatan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kesejahteraan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manusia</a:t>
            </a:r>
            <a:r>
              <a:rPr lang="en-US" sz="2400" dirty="0" smtClean="0">
                <a:latin typeface="Comic Sans MS" pitchFamily="66" charset="0"/>
              </a:rPr>
              <a:t> </a:t>
            </a:r>
            <a:endParaRPr lang="en-US" sz="2400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Comic Sans MS" pitchFamily="66" charset="0"/>
              </a:rPr>
              <a:t>			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539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3200" dirty="0" err="1">
                <a:latin typeface="Comic Sans MS" pitchFamily="66" charset="0"/>
              </a:rPr>
              <a:t>Menurut</a:t>
            </a:r>
            <a:r>
              <a:rPr lang="en-US" sz="3200" dirty="0">
                <a:latin typeface="Comic Sans MS" pitchFamily="66" charset="0"/>
              </a:rPr>
              <a:t> Mansfield (UNEP)</a:t>
            </a:r>
          </a:p>
          <a:p>
            <a:pPr>
              <a:buFont typeface="Wingdings" pitchFamily="2" charset="2"/>
              <a:buNone/>
            </a:pPr>
            <a:r>
              <a:rPr lang="en-US" sz="3200" dirty="0">
                <a:latin typeface="Comic Sans MS" pitchFamily="66" charset="0"/>
              </a:rPr>
              <a:t>	</a:t>
            </a:r>
            <a:r>
              <a:rPr lang="en-US" sz="2800" dirty="0">
                <a:latin typeface="Comic Sans MS" pitchFamily="66" charset="0"/>
              </a:rPr>
              <a:t>Pembangunan </a:t>
            </a:r>
            <a:r>
              <a:rPr lang="en-US" sz="2800" dirty="0" err="1">
                <a:latin typeface="Comic Sans MS" pitchFamily="66" charset="0"/>
              </a:rPr>
              <a:t>berkelanjutan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adalah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pembangunan</a:t>
            </a:r>
            <a:r>
              <a:rPr lang="en-US" sz="2800" dirty="0">
                <a:latin typeface="Comic Sans MS" pitchFamily="66" charset="0"/>
              </a:rPr>
              <a:t> yang </a:t>
            </a:r>
            <a:r>
              <a:rPr lang="en-US" sz="2800" dirty="0" err="1">
                <a:latin typeface="Comic Sans MS" pitchFamily="66" charset="0"/>
              </a:rPr>
              <a:t>pelaksanaannya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tanpa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merusak</a:t>
            </a:r>
            <a:r>
              <a:rPr lang="en-US" sz="2800" dirty="0">
                <a:latin typeface="Comic Sans MS" pitchFamily="66" charset="0"/>
              </a:rPr>
              <a:t> (</a:t>
            </a:r>
            <a:r>
              <a:rPr lang="en-US" sz="2800" i="1" dirty="0">
                <a:latin typeface="Comic Sans MS" pitchFamily="66" charset="0"/>
              </a:rPr>
              <a:t>development without destruction</a:t>
            </a:r>
            <a:r>
              <a:rPr lang="en-US" sz="2800" dirty="0">
                <a:latin typeface="Comic Sans MS" pitchFamily="66" charset="0"/>
              </a:rPr>
              <a:t>) </a:t>
            </a:r>
            <a:r>
              <a:rPr lang="en-US" sz="2800" dirty="0" err="1">
                <a:latin typeface="Comic Sans MS" pitchFamily="66" charset="0"/>
              </a:rPr>
              <a:t>atau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pembangunan</a:t>
            </a:r>
            <a:r>
              <a:rPr lang="en-US" sz="2800" dirty="0">
                <a:latin typeface="Comic Sans MS" pitchFamily="66" charset="0"/>
              </a:rPr>
              <a:t> yang </a:t>
            </a:r>
            <a:r>
              <a:rPr lang="en-US" sz="2800" dirty="0" err="1">
                <a:latin typeface="Comic Sans MS" pitchFamily="66" charset="0"/>
              </a:rPr>
              <a:t>dilaksanakan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harus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memelihara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lingkungan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atau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memelihara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sumber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daya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dan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tidak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melihat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kepentingan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ekonomi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semata</a:t>
            </a:r>
            <a:endParaRPr lang="en-US" sz="3200" dirty="0">
              <a:latin typeface="Comic Sans MS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989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 err="1">
                <a:solidFill>
                  <a:srgbClr val="660066"/>
                </a:solidFill>
                <a:latin typeface="Comic Sans MS" pitchFamily="66" charset="0"/>
              </a:rPr>
              <a:t>Konferensi</a:t>
            </a:r>
            <a:r>
              <a:rPr lang="en-US" sz="2000" dirty="0">
                <a:solidFill>
                  <a:srgbClr val="660066"/>
                </a:solidFill>
                <a:latin typeface="Comic Sans MS" pitchFamily="66" charset="0"/>
              </a:rPr>
              <a:t> Tingkat </a:t>
            </a:r>
            <a:r>
              <a:rPr lang="en-US" sz="2000" dirty="0" err="1">
                <a:solidFill>
                  <a:srgbClr val="660066"/>
                </a:solidFill>
                <a:latin typeface="Comic Sans MS" pitchFamily="66" charset="0"/>
              </a:rPr>
              <a:t>Tinggi</a:t>
            </a:r>
            <a:r>
              <a:rPr lang="en-US" sz="2000" dirty="0">
                <a:solidFill>
                  <a:srgbClr val="660066"/>
                </a:solidFill>
                <a:latin typeface="Comic Sans MS" pitchFamily="66" charset="0"/>
              </a:rPr>
              <a:t> (KTT) </a:t>
            </a:r>
            <a:r>
              <a:rPr lang="en-US" sz="2000" dirty="0" err="1">
                <a:solidFill>
                  <a:srgbClr val="660066"/>
                </a:solidFill>
                <a:latin typeface="Comic Sans MS" pitchFamily="66" charset="0"/>
              </a:rPr>
              <a:t>Bumi</a:t>
            </a:r>
            <a:r>
              <a:rPr lang="en-US" sz="2000" dirty="0">
                <a:latin typeface="Comic Sans MS" pitchFamily="66" charset="0"/>
              </a:rPr>
              <a:t> di Rio de Janeiro, </a:t>
            </a:r>
            <a:r>
              <a:rPr lang="en-US" sz="2000" dirty="0" err="1">
                <a:latin typeface="Comic Sans MS" pitchFamily="66" charset="0"/>
              </a:rPr>
              <a:t>Brasil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tahun</a:t>
            </a:r>
            <a:r>
              <a:rPr lang="en-US" sz="2000" dirty="0">
                <a:latin typeface="Comic Sans MS" pitchFamily="66" charset="0"/>
              </a:rPr>
              <a:t> 1992 </a:t>
            </a:r>
            <a:r>
              <a:rPr lang="en-US" sz="2000" dirty="0" err="1">
                <a:latin typeface="Comic Sans MS" pitchFamily="66" charset="0"/>
              </a:rPr>
              <a:t>paradigma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pembangunan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berkelanjutan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diterima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sebagai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sebuah</a:t>
            </a:r>
            <a:r>
              <a:rPr lang="en-US" sz="2000" dirty="0">
                <a:latin typeface="Comic Sans MS" pitchFamily="66" charset="0"/>
              </a:rPr>
              <a:t> agenda </a:t>
            </a:r>
            <a:r>
              <a:rPr lang="en-US" sz="2000" dirty="0" err="1">
                <a:latin typeface="Comic Sans MS" pitchFamily="66" charset="0"/>
              </a:rPr>
              <a:t>politik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pembangunan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untuk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semua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negara</a:t>
            </a:r>
            <a:r>
              <a:rPr lang="en-US" sz="2000" dirty="0">
                <a:latin typeface="Comic Sans MS" pitchFamily="66" charset="0"/>
              </a:rPr>
              <a:t> di </a:t>
            </a:r>
            <a:r>
              <a:rPr lang="en-US" sz="2000" dirty="0" err="1" smtClean="0">
                <a:latin typeface="Comic Sans MS" pitchFamily="66" charset="0"/>
              </a:rPr>
              <a:t>dunia</a:t>
            </a:r>
            <a:endParaRPr lang="en-US" sz="2000" dirty="0" smtClean="0">
              <a:latin typeface="Comic Sans MS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0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000" dirty="0" err="1">
                <a:solidFill>
                  <a:srgbClr val="660066"/>
                </a:solidFill>
                <a:latin typeface="Comic Sans MS" pitchFamily="66" charset="0"/>
              </a:rPr>
              <a:t>Prinsip</a:t>
            </a:r>
            <a:r>
              <a:rPr lang="en-US" sz="2000" dirty="0">
                <a:solidFill>
                  <a:srgbClr val="660066"/>
                </a:solidFill>
                <a:latin typeface="Comic Sans MS" pitchFamily="66" charset="0"/>
              </a:rPr>
              <a:t> 4 </a:t>
            </a:r>
            <a:r>
              <a:rPr lang="en-US" sz="2000" dirty="0" err="1">
                <a:solidFill>
                  <a:srgbClr val="660066"/>
                </a:solidFill>
                <a:latin typeface="Comic Sans MS" pitchFamily="66" charset="0"/>
              </a:rPr>
              <a:t>Deklarasi</a:t>
            </a:r>
            <a:r>
              <a:rPr lang="en-US" sz="2000" dirty="0">
                <a:solidFill>
                  <a:srgbClr val="660066"/>
                </a:solidFill>
                <a:latin typeface="Comic Sans MS" pitchFamily="66" charset="0"/>
              </a:rPr>
              <a:t> Rio de Janeiro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tentang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lingkungan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pembangunan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menekankan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bahwa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dalam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upaya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untuk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mewujudkan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suatu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pembangunan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berkelanjutan</a:t>
            </a:r>
            <a:r>
              <a:rPr lang="en-US" sz="2000" dirty="0">
                <a:latin typeface="Comic Sans MS" pitchFamily="66" charset="0"/>
              </a:rPr>
              <a:t>, </a:t>
            </a:r>
            <a:r>
              <a:rPr lang="en-US" sz="2000" dirty="0" err="1">
                <a:latin typeface="Comic Sans MS" pitchFamily="66" charset="0"/>
              </a:rPr>
              <a:t>aspek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perlindungan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lingkungan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harus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merupakan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bagian</a:t>
            </a:r>
            <a:r>
              <a:rPr lang="en-US" sz="2000" dirty="0">
                <a:latin typeface="Comic Sans MS" pitchFamily="66" charset="0"/>
              </a:rPr>
              <a:t> integral </a:t>
            </a:r>
            <a:r>
              <a:rPr lang="en-US" sz="2000" dirty="0" err="1">
                <a:latin typeface="Comic Sans MS" pitchFamily="66" charset="0"/>
              </a:rPr>
              <a:t>dari</a:t>
            </a:r>
            <a:r>
              <a:rPr lang="en-US" sz="2000" dirty="0">
                <a:latin typeface="Comic Sans MS" pitchFamily="66" charset="0"/>
              </a:rPr>
              <a:t> proses </a:t>
            </a:r>
            <a:r>
              <a:rPr lang="en-US" sz="2000" dirty="0" err="1">
                <a:latin typeface="Comic Sans MS" pitchFamily="66" charset="0"/>
              </a:rPr>
              <a:t>pembangunan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tersebut</a:t>
            </a:r>
            <a:endParaRPr lang="en-US" sz="2000" dirty="0" smtClean="0">
              <a:latin typeface="Comic Sans MS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0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000" dirty="0" err="1">
                <a:solidFill>
                  <a:srgbClr val="660066"/>
                </a:solidFill>
                <a:latin typeface="Comic Sans MS" pitchFamily="66" charset="0"/>
              </a:rPr>
              <a:t>Prinsip</a:t>
            </a:r>
            <a:r>
              <a:rPr lang="en-US" sz="2000" dirty="0">
                <a:solidFill>
                  <a:srgbClr val="660066"/>
                </a:solidFill>
                <a:latin typeface="Comic Sans MS" pitchFamily="66" charset="0"/>
              </a:rPr>
              <a:t> 8 </a:t>
            </a:r>
            <a:r>
              <a:rPr lang="en-US" sz="2000" dirty="0" err="1">
                <a:solidFill>
                  <a:srgbClr val="660066"/>
                </a:solidFill>
                <a:latin typeface="Comic Sans MS" pitchFamily="66" charset="0"/>
              </a:rPr>
              <a:t>Deklarasi</a:t>
            </a:r>
            <a:r>
              <a:rPr lang="en-US" sz="2000" dirty="0">
                <a:solidFill>
                  <a:srgbClr val="660066"/>
                </a:solidFill>
                <a:latin typeface="Comic Sans MS" pitchFamily="66" charset="0"/>
              </a:rPr>
              <a:t> Rio de Janeiro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menyebutkan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bahwa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untuk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mewujudkan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pembangunan</a:t>
            </a:r>
            <a:r>
              <a:rPr lang="en-US" sz="2000" dirty="0">
                <a:latin typeface="Comic Sans MS" pitchFamily="66" charset="0"/>
              </a:rPr>
              <a:t> yang </a:t>
            </a:r>
            <a:r>
              <a:rPr lang="en-US" sz="2000" dirty="0" err="1">
                <a:latin typeface="Comic Sans MS" pitchFamily="66" charset="0"/>
              </a:rPr>
              <a:t>berkelanjutan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meningkatkan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kualitas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hidup</a:t>
            </a:r>
            <a:r>
              <a:rPr lang="en-US" sz="2000" dirty="0">
                <a:latin typeface="Comic Sans MS" pitchFamily="66" charset="0"/>
              </a:rPr>
              <a:t> yang </a:t>
            </a:r>
            <a:r>
              <a:rPr lang="en-US" sz="2000" dirty="0" err="1">
                <a:latin typeface="Comic Sans MS" pitchFamily="66" charset="0"/>
              </a:rPr>
              <a:t>lebih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baik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bagi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umat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manusia</a:t>
            </a:r>
            <a:r>
              <a:rPr lang="en-US" sz="2000" dirty="0">
                <a:latin typeface="Comic Sans MS" pitchFamily="66" charset="0"/>
              </a:rPr>
              <a:t>, </a:t>
            </a:r>
            <a:r>
              <a:rPr lang="en-US" sz="2000" dirty="0" err="1">
                <a:latin typeface="Comic Sans MS" pitchFamily="66" charset="0"/>
              </a:rPr>
              <a:t>negara-negara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harus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mengurangi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menghilangkan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pola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produksi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konsumsi</a:t>
            </a:r>
            <a:r>
              <a:rPr lang="en-US" sz="2000" dirty="0">
                <a:latin typeface="Comic Sans MS" pitchFamily="66" charset="0"/>
              </a:rPr>
              <a:t> yang </a:t>
            </a:r>
            <a:r>
              <a:rPr lang="en-US" sz="2000" dirty="0" err="1">
                <a:latin typeface="Comic Sans MS" pitchFamily="66" charset="0"/>
              </a:rPr>
              <a:t>tidak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berkelanjutan</a:t>
            </a:r>
            <a:endParaRPr lang="en-US" sz="2000" dirty="0">
              <a:latin typeface="Comic Sans MS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197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Komisi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dunia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tentang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lingkungan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dan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pembangunan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mendifinisikan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pembangunan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berkelanjutan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adalah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pembangunan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yang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ditujukan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untuk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memenuhi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kebutuhan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generasi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sekarang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,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tanpa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mengorbankan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kepentingan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dan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kebutuhan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generasi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yang </a:t>
            </a:r>
            <a:r>
              <a:rPr lang="en-US" sz="2400" dirty="0" err="1">
                <a:solidFill>
                  <a:srgbClr val="660066"/>
                </a:solidFill>
                <a:latin typeface="Comic Sans MS" pitchFamily="66" charset="0"/>
              </a:rPr>
              <a:t>akan</a:t>
            </a:r>
            <a:r>
              <a:rPr lang="en-US" sz="2400" dirty="0">
                <a:solidFill>
                  <a:srgbClr val="660066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660066"/>
                </a:solidFill>
                <a:latin typeface="Comic Sans MS" pitchFamily="66" charset="0"/>
              </a:rPr>
              <a:t>datang</a:t>
            </a:r>
            <a:endParaRPr lang="en-US" sz="2400" dirty="0">
              <a:solidFill>
                <a:srgbClr val="660066"/>
              </a:solidFill>
              <a:latin typeface="Comic Sans MS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172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05345"/>
            <a:ext cx="7127421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3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Comic Sans MS" pitchFamily="66" charset="0"/>
              </a:rPr>
              <a:t>Fakta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Saat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Ini</a:t>
            </a:r>
            <a:r>
              <a:rPr lang="en-US" dirty="0">
                <a:latin typeface="Comic Sans MS" pitchFamily="66" charset="0"/>
              </a:rPr>
              <a:t>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err="1">
                <a:latin typeface="Comic Sans MS" pitchFamily="66" charset="0"/>
              </a:rPr>
              <a:t>Paradigma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pembangunan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berkelanjutan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tidak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banyak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diimplementasikan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tidak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hanya</a:t>
            </a:r>
            <a:r>
              <a:rPr lang="en-US" sz="2400" dirty="0">
                <a:latin typeface="Comic Sans MS" pitchFamily="66" charset="0"/>
              </a:rPr>
              <a:t> di Indonesia, </a:t>
            </a:r>
            <a:r>
              <a:rPr lang="en-US" sz="2400" dirty="0" err="1">
                <a:latin typeface="Comic Sans MS" pitchFamily="66" charset="0"/>
              </a:rPr>
              <a:t>melainkan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juga</a:t>
            </a:r>
            <a:r>
              <a:rPr lang="en-US" sz="2400" dirty="0">
                <a:latin typeface="Comic Sans MS" pitchFamily="66" charset="0"/>
              </a:rPr>
              <a:t> di </a:t>
            </a:r>
            <a:r>
              <a:rPr lang="en-US" sz="2400" dirty="0" err="1">
                <a:latin typeface="Comic Sans MS" pitchFamily="66" charset="0"/>
              </a:rPr>
              <a:t>tingkat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global</a:t>
            </a:r>
          </a:p>
          <a:p>
            <a:pPr marL="0" indent="0">
              <a:buNone/>
            </a:pPr>
            <a:endParaRPr lang="en-US" sz="2400" dirty="0">
              <a:latin typeface="Comic Sans MS" pitchFamily="66" charset="0"/>
            </a:endParaRPr>
          </a:p>
          <a:p>
            <a:r>
              <a:rPr lang="en-US" sz="2400" dirty="0" err="1">
                <a:latin typeface="Comic Sans MS" pitchFamily="66" charset="0"/>
              </a:rPr>
              <a:t>Cita-cita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paradigma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tersebut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tidak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tercapai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terbukti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dengan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masih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banyaknya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krisis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ekologi</a:t>
            </a:r>
            <a:r>
              <a:rPr lang="en-US" sz="2400" dirty="0">
                <a:latin typeface="Comic Sans MS" pitchFamily="66" charset="0"/>
              </a:rPr>
              <a:t>. </a:t>
            </a:r>
            <a:r>
              <a:rPr lang="en-US" sz="2400" dirty="0" err="1">
                <a:latin typeface="Comic Sans MS" pitchFamily="66" charset="0"/>
              </a:rPr>
              <a:t>Pola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pembangunan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dilakukan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tetap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saja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mengutamakan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pertumbuhan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ekonomi</a:t>
            </a:r>
            <a:r>
              <a:rPr lang="en-US" sz="2400" dirty="0">
                <a:latin typeface="Comic Sans MS" pitchFamily="66" charset="0"/>
              </a:rPr>
              <a:t>. </a:t>
            </a:r>
            <a:r>
              <a:rPr lang="en-US" sz="2400" dirty="0" err="1">
                <a:latin typeface="Comic Sans MS" pitchFamily="66" charset="0"/>
              </a:rPr>
              <a:t>Hasil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dicapai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yaitu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pengurasan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eksploitasi</a:t>
            </a:r>
            <a:r>
              <a:rPr lang="en-US" sz="2400" dirty="0">
                <a:latin typeface="Comic Sans MS" pitchFamily="66" charset="0"/>
              </a:rPr>
              <a:t> SDA </a:t>
            </a:r>
            <a:r>
              <a:rPr lang="en-US" sz="2400" dirty="0" err="1">
                <a:latin typeface="Comic Sans MS" pitchFamily="66" charset="0"/>
              </a:rPr>
              <a:t>dengan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segala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dampak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negatifnya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bagi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lingkungan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hidup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baik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kerusakan</a:t>
            </a:r>
            <a:r>
              <a:rPr lang="en-US" sz="2400" dirty="0">
                <a:latin typeface="Comic Sans MS" pitchFamily="66" charset="0"/>
              </a:rPr>
              <a:t> SDA </a:t>
            </a:r>
            <a:r>
              <a:rPr lang="en-US" sz="2400" dirty="0" err="1">
                <a:latin typeface="Comic Sans MS" pitchFamily="66" charset="0"/>
              </a:rPr>
              <a:t>maupun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pencemaran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lingkungan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hidup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876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ustainable develop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406951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77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limate change and the environment sustainability | Collaborative economy,  Sustainability, Social responsibi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1000"/>
            <a:ext cx="6400800" cy="576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66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Comic Sans MS" pitchFamily="66" charset="0"/>
              </a:rPr>
              <a:t>Tiga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Prinsip</a:t>
            </a:r>
            <a:r>
              <a:rPr lang="en-US" dirty="0">
                <a:latin typeface="Comic Sans MS" pitchFamily="66" charset="0"/>
              </a:rPr>
              <a:t> Pembangunan </a:t>
            </a:r>
            <a:r>
              <a:rPr lang="en-US" dirty="0" err="1">
                <a:latin typeface="Comic Sans MS" pitchFamily="66" charset="0"/>
              </a:rPr>
              <a:t>Berkelanjutan</a:t>
            </a:r>
            <a:r>
              <a:rPr lang="en-US" dirty="0">
                <a:latin typeface="Comic Sans MS" pitchFamily="66" charset="0"/>
              </a:rPr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333500"/>
            <a:ext cx="3810000" cy="19431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660066"/>
                </a:solidFill>
                <a:latin typeface="Comic Sans MS" pitchFamily="66" charset="0"/>
              </a:rPr>
              <a:t>Demokrasi</a:t>
            </a:r>
            <a:endParaRPr lang="en-US" sz="2000" b="1" dirty="0" smtClean="0">
              <a:solidFill>
                <a:srgbClr val="660066"/>
              </a:solidFill>
              <a:latin typeface="Comic Sans MS" pitchFamily="66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Pembangunan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dilaksanakan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sebagai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perwujudan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kehendak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bersama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seluruh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rakyat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demi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kepentingan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bersama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seluruh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rakyat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marL="342900" indent="-342900" algn="ctr">
              <a:buAutoNum type="arabicPeriod"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24400" y="1333500"/>
            <a:ext cx="3886200" cy="19431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>
                <a:solidFill>
                  <a:srgbClr val="660066"/>
                </a:solidFill>
                <a:latin typeface="Comic Sans MS" pitchFamily="66" charset="0"/>
              </a:rPr>
              <a:t>Keadilan</a:t>
            </a:r>
          </a:p>
          <a:p>
            <a:pPr algn="ctr"/>
            <a:r>
              <a:rPr lang="en-US" smtClean="0">
                <a:solidFill>
                  <a:schemeClr val="tx1"/>
                </a:solidFill>
                <a:latin typeface="Comic Sans MS" pitchFamily="66" charset="0"/>
              </a:rPr>
              <a:t>M</a:t>
            </a:r>
            <a:r>
              <a:rPr lang="en-US" smtClean="0">
                <a:solidFill>
                  <a:schemeClr val="tx1"/>
                </a:solidFill>
                <a:latin typeface="Comic Sans MS" pitchFamily="66" charset="0"/>
              </a:rPr>
              <a:t>enjamin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bahwa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semua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orang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atau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kelompok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masyarakat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memperoleh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peluang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sama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untuk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ikut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dalam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proses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pembangunan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menikmati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hasil-hasil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pembangunan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1866900" y="3505200"/>
            <a:ext cx="5715000" cy="2514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1800" b="1" dirty="0" err="1" smtClean="0">
                <a:solidFill>
                  <a:srgbClr val="7030A0"/>
                </a:solidFill>
                <a:latin typeface="Comic Sans MS" pitchFamily="66" charset="0"/>
              </a:rPr>
              <a:t>Keberlanjutan</a:t>
            </a:r>
            <a:endParaRPr lang="en-US" sz="18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800" dirty="0" err="1" smtClean="0">
                <a:solidFill>
                  <a:schemeClr val="tx1"/>
                </a:solidFill>
                <a:latin typeface="Comic Sans MS" pitchFamily="66" charset="0"/>
              </a:rPr>
              <a:t>Menggunakan</a:t>
            </a:r>
            <a:r>
              <a:rPr lang="en-US" sz="18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pola-pola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pembangunan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hemat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energi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hemat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bahan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baku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hemat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sumber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daya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mic Sans MS" pitchFamily="66" charset="0"/>
              </a:rPr>
              <a:t>alam</a:t>
            </a:r>
            <a:r>
              <a:rPr lang="en-US" sz="1800" dirty="0" smtClean="0">
                <a:solidFill>
                  <a:schemeClr val="tx1"/>
                </a:solidFill>
                <a:latin typeface="Comic Sans MS" pitchFamily="66" charset="0"/>
              </a:rPr>
              <a:t>, </a:t>
            </a:r>
            <a:r>
              <a:rPr lang="en-US" sz="1800" dirty="0" err="1" smtClean="0">
                <a:solidFill>
                  <a:schemeClr val="tx1"/>
                </a:solidFill>
                <a:latin typeface="Comic Sans MS" pitchFamily="66" charset="0"/>
              </a:rPr>
              <a:t>menerapkan</a:t>
            </a:r>
            <a:r>
              <a:rPr lang="en-US" sz="1800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manajemen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meminimalisasikan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limbah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proses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produksi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Comic Sans MS" pitchFamily="66" charset="0"/>
              </a:rPr>
              <a:t>konsumsi</a:t>
            </a:r>
            <a:r>
              <a:rPr lang="en-US" sz="1800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en-US" sz="18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366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Sekilas</a:t>
            </a:r>
            <a:r>
              <a:rPr lang="en-US" dirty="0" smtClean="0"/>
              <a:t> </a:t>
            </a:r>
            <a:r>
              <a:rPr lang="en-US" dirty="0" err="1" smtClean="0"/>
              <a:t>Filosofi</a:t>
            </a:r>
            <a:r>
              <a:rPr lang="en-US" dirty="0" smtClean="0"/>
              <a:t> 3P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491" y="1143000"/>
            <a:ext cx="47244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74273" y="3505200"/>
            <a:ext cx="5181600" cy="23368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Konsep</a:t>
            </a:r>
            <a:r>
              <a:rPr lang="en-US" dirty="0" smtClean="0">
                <a:solidFill>
                  <a:schemeClr val="tx1"/>
                </a:solidFill>
              </a:rPr>
              <a:t> yang </a:t>
            </a:r>
            <a:r>
              <a:rPr lang="en-US" dirty="0" err="1" smtClean="0">
                <a:solidFill>
                  <a:schemeClr val="tx1"/>
                </a:solidFill>
              </a:rPr>
              <a:t>diprakarsai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oleh</a:t>
            </a:r>
            <a:r>
              <a:rPr lang="en-US" dirty="0" smtClean="0">
                <a:solidFill>
                  <a:schemeClr val="tx1"/>
                </a:solidFill>
              </a:rPr>
              <a:t> John </a:t>
            </a:r>
            <a:r>
              <a:rPr lang="en-US" dirty="0" err="1" smtClean="0">
                <a:solidFill>
                  <a:schemeClr val="tx1"/>
                </a:solidFill>
              </a:rPr>
              <a:t>Elkington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pada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tahun</a:t>
            </a:r>
            <a:r>
              <a:rPr lang="en-US" dirty="0" smtClean="0">
                <a:solidFill>
                  <a:schemeClr val="tx1"/>
                </a:solidFill>
              </a:rPr>
              <a:t> 1988 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awalnya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bernama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Triple Bottom Line (TBL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atau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3BL)</a:t>
            </a:r>
          </a:p>
          <a:p>
            <a:pPr algn="ctr"/>
            <a:endParaRPr lang="en-US" dirty="0">
              <a:solidFill>
                <a:schemeClr val="tx1"/>
              </a:solidFill>
              <a:sym typeface="Wingdings" pitchFamily="2" charset="2"/>
            </a:endParaRPr>
          </a:p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Ketiganya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merupakan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pilar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yang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mengukur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kesuksesan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suatu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perusahaan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dengan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3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kriteria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: 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Ekonomi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Lingkungan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dan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sym typeface="Wingdings" pitchFamily="2" charset="2"/>
              </a:rPr>
              <a:t>Sosial</a:t>
            </a:r>
            <a:endParaRPr lang="en-US" dirty="0" smtClean="0">
              <a:solidFill>
                <a:schemeClr val="tx1"/>
              </a:solidFill>
              <a:sym typeface="Wingdings" pitchFamily="2" charset="2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638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People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10" y="1905000"/>
            <a:ext cx="2819399" cy="281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38600" y="1295401"/>
            <a:ext cx="3962400" cy="449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endParaRPr lang="en-US" sz="1600" dirty="0" smtClean="0"/>
          </a:p>
          <a:p>
            <a:endParaRPr lang="en-US" sz="1600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err="1" smtClean="0"/>
              <a:t>Faktor</a:t>
            </a:r>
            <a:r>
              <a:rPr lang="en-US" sz="1600" dirty="0" smtClean="0"/>
              <a:t> </a:t>
            </a:r>
            <a:r>
              <a:rPr lang="en-US" sz="1600" dirty="0" err="1" smtClean="0"/>
              <a:t>sosial</a:t>
            </a:r>
            <a:r>
              <a:rPr lang="en-US" sz="1600" dirty="0" smtClean="0"/>
              <a:t> yang </a:t>
            </a:r>
            <a:r>
              <a:rPr lang="en-US" sz="1600" dirty="0" err="1" smtClean="0"/>
              <a:t>mengandung</a:t>
            </a:r>
            <a:r>
              <a:rPr lang="en-US" sz="1600" dirty="0" smtClean="0"/>
              <a:t> </a:t>
            </a:r>
            <a:r>
              <a:rPr lang="en-US" sz="1600" dirty="0" err="1" smtClean="0"/>
              <a:t>nilai</a:t>
            </a:r>
            <a:r>
              <a:rPr lang="en-US" sz="1600" dirty="0" smtClean="0"/>
              <a:t> </a:t>
            </a:r>
            <a:r>
              <a:rPr lang="en-US" sz="1600" dirty="0" err="1" smtClean="0"/>
              <a:t>kemanusiaan</a:t>
            </a:r>
            <a:endParaRPr lang="en-US" sz="16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err="1" smtClean="0"/>
              <a:t>Manusia</a:t>
            </a:r>
            <a:r>
              <a:rPr lang="en-US" sz="1600" dirty="0" smtClean="0"/>
              <a:t> </a:t>
            </a:r>
            <a:r>
              <a:rPr lang="en-US" sz="1600" dirty="0" err="1" smtClean="0"/>
              <a:t>adl</a:t>
            </a:r>
            <a:r>
              <a:rPr lang="en-US" sz="1600" dirty="0" smtClean="0"/>
              <a:t> </a:t>
            </a:r>
            <a:r>
              <a:rPr lang="en-US" sz="1600" dirty="0" err="1" smtClean="0"/>
              <a:t>pelaku</a:t>
            </a:r>
            <a:r>
              <a:rPr lang="en-US" sz="1600" dirty="0" smtClean="0"/>
              <a:t> </a:t>
            </a:r>
            <a:r>
              <a:rPr lang="en-US" sz="1600" dirty="0" err="1" smtClean="0"/>
              <a:t>utama</a:t>
            </a:r>
            <a:r>
              <a:rPr lang="en-US" sz="1600" dirty="0" smtClean="0"/>
              <a:t> </a:t>
            </a: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bisnis</a:t>
            </a:r>
            <a:r>
              <a:rPr lang="en-US" sz="1600" dirty="0" smtClean="0"/>
              <a:t>,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manusia</a:t>
            </a:r>
            <a:r>
              <a:rPr lang="en-US" sz="1600" dirty="0" smtClean="0"/>
              <a:t> </a:t>
            </a:r>
            <a:r>
              <a:rPr lang="en-US" sz="1600" dirty="0" err="1" smtClean="0"/>
              <a:t>akan</a:t>
            </a:r>
            <a:r>
              <a:rPr lang="en-US" sz="1600" dirty="0" smtClean="0"/>
              <a:t> </a:t>
            </a:r>
            <a:r>
              <a:rPr lang="en-US" sz="1600" dirty="0" err="1" smtClean="0"/>
              <a:t>terlibat</a:t>
            </a:r>
            <a:r>
              <a:rPr lang="en-US" sz="1600" dirty="0" smtClean="0"/>
              <a:t> </a:t>
            </a:r>
            <a:r>
              <a:rPr lang="en-US" sz="1600" dirty="0" err="1" smtClean="0"/>
              <a:t>dgn</a:t>
            </a:r>
            <a:r>
              <a:rPr lang="en-US" sz="1600" dirty="0" smtClean="0"/>
              <a:t> </a:t>
            </a:r>
            <a:r>
              <a:rPr lang="en-US" sz="1600" dirty="0" err="1" smtClean="0"/>
              <a:t>manusia</a:t>
            </a:r>
            <a:r>
              <a:rPr lang="en-US" sz="1600" dirty="0" smtClean="0"/>
              <a:t> lain (</a:t>
            </a:r>
            <a:r>
              <a:rPr lang="en-US" sz="1600" dirty="0" err="1" smtClean="0"/>
              <a:t>karyawan</a:t>
            </a:r>
            <a:r>
              <a:rPr lang="en-US" sz="1600" dirty="0" smtClean="0"/>
              <a:t>, </a:t>
            </a:r>
            <a:r>
              <a:rPr lang="en-US" sz="1600" dirty="0" err="1" smtClean="0"/>
              <a:t>rekan</a:t>
            </a:r>
            <a:r>
              <a:rPr lang="en-US" sz="1600" dirty="0" smtClean="0"/>
              <a:t> </a:t>
            </a:r>
            <a:r>
              <a:rPr lang="en-US" sz="1600" dirty="0" err="1" smtClean="0"/>
              <a:t>kerja</a:t>
            </a:r>
            <a:r>
              <a:rPr lang="en-US" sz="1600" dirty="0" smtClean="0"/>
              <a:t>,  </a:t>
            </a:r>
            <a:r>
              <a:rPr lang="en-US" sz="1600" dirty="0" err="1" smtClean="0"/>
              <a:t>masyarakat</a:t>
            </a:r>
            <a:r>
              <a:rPr lang="en-US" sz="1600" dirty="0" smtClean="0"/>
              <a:t>, </a:t>
            </a:r>
            <a:r>
              <a:rPr lang="en-US" sz="1600" dirty="0" err="1" smtClean="0"/>
              <a:t>pembeli</a:t>
            </a:r>
            <a:r>
              <a:rPr lang="en-US" sz="1600" dirty="0" smtClean="0"/>
              <a:t>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err="1" smtClean="0"/>
              <a:t>Mengedepankan</a:t>
            </a:r>
            <a:r>
              <a:rPr lang="en-US" sz="1600" dirty="0" smtClean="0"/>
              <a:t> </a:t>
            </a:r>
            <a:r>
              <a:rPr lang="en-US" sz="1600" dirty="0" err="1" smtClean="0"/>
              <a:t>hak-hak</a:t>
            </a:r>
            <a:r>
              <a:rPr lang="en-US" sz="1600" dirty="0" smtClean="0"/>
              <a:t> </a:t>
            </a:r>
            <a:r>
              <a:rPr lang="en-US" sz="1600" dirty="0" err="1" smtClean="0"/>
              <a:t>karyawan</a:t>
            </a:r>
            <a:r>
              <a:rPr lang="en-US" sz="1600" dirty="0" smtClean="0"/>
              <a:t> (</a:t>
            </a:r>
            <a:r>
              <a:rPr lang="en-US" sz="1600" dirty="0" err="1" smtClean="0"/>
              <a:t>menyediakan</a:t>
            </a:r>
            <a:r>
              <a:rPr lang="en-US" sz="1600" dirty="0" smtClean="0"/>
              <a:t> </a:t>
            </a:r>
            <a:r>
              <a:rPr lang="en-US" sz="1600" dirty="0" err="1" smtClean="0"/>
              <a:t>lingk</a:t>
            </a:r>
            <a:r>
              <a:rPr lang="en-US" sz="1600" dirty="0" smtClean="0"/>
              <a:t> </a:t>
            </a:r>
            <a:r>
              <a:rPr lang="en-US" sz="1600" dirty="0" err="1" smtClean="0"/>
              <a:t>kerja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sehat</a:t>
            </a:r>
            <a:r>
              <a:rPr lang="en-US" sz="1600" dirty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aman</a:t>
            </a:r>
            <a:r>
              <a:rPr lang="en-US" sz="1600" dirty="0" smtClean="0"/>
              <a:t>, </a:t>
            </a:r>
            <a:r>
              <a:rPr lang="en-US" sz="1600" dirty="0" err="1" smtClean="0"/>
              <a:t>gaji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layak</a:t>
            </a:r>
            <a:r>
              <a:rPr lang="en-US" sz="1600" dirty="0" smtClean="0"/>
              <a:t>, </a:t>
            </a:r>
            <a:r>
              <a:rPr lang="en-US" sz="1600" dirty="0" err="1" smtClean="0"/>
              <a:t>tdk</a:t>
            </a:r>
            <a:r>
              <a:rPr lang="en-US" sz="1600" dirty="0" smtClean="0"/>
              <a:t> </a:t>
            </a:r>
            <a:r>
              <a:rPr lang="en-US" sz="1600" dirty="0" err="1" smtClean="0"/>
              <a:t>mempekerjakan</a:t>
            </a:r>
            <a:r>
              <a:rPr lang="en-US" sz="1600" dirty="0" smtClean="0"/>
              <a:t> di </a:t>
            </a:r>
            <a:r>
              <a:rPr lang="en-US" sz="1600" dirty="0" err="1" smtClean="0"/>
              <a:t>luar</a:t>
            </a:r>
            <a:r>
              <a:rPr lang="en-US" sz="1600" dirty="0" smtClean="0"/>
              <a:t> </a:t>
            </a:r>
            <a:r>
              <a:rPr lang="en-US" sz="1600" dirty="0" err="1" smtClean="0"/>
              <a:t>batas</a:t>
            </a:r>
            <a:r>
              <a:rPr lang="en-US" sz="1600" dirty="0" smtClean="0"/>
              <a:t> </a:t>
            </a:r>
            <a:r>
              <a:rPr lang="en-US" sz="1600" dirty="0" err="1" smtClean="0"/>
              <a:t>kemampuan</a:t>
            </a:r>
            <a:r>
              <a:rPr lang="en-US" sz="1600" dirty="0" smtClean="0"/>
              <a:t>, </a:t>
            </a:r>
            <a:r>
              <a:rPr lang="en-US" sz="1600" dirty="0" err="1" smtClean="0"/>
              <a:t>dll</a:t>
            </a:r>
            <a:r>
              <a:rPr lang="en-US" sz="1600" dirty="0" smtClean="0"/>
              <a:t>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err="1" smtClean="0"/>
              <a:t>Menetapkan</a:t>
            </a:r>
            <a:r>
              <a:rPr lang="en-US" sz="1600" dirty="0" smtClean="0"/>
              <a:t> benefit </a:t>
            </a:r>
            <a:r>
              <a:rPr lang="en-US" sz="1600" dirty="0" smtClean="0">
                <a:sym typeface="Wingdings" pitchFamily="2" charset="2"/>
              </a:rPr>
              <a:t> </a:t>
            </a:r>
            <a:r>
              <a:rPr lang="en-US" sz="1600" dirty="0" err="1" smtClean="0">
                <a:sym typeface="Wingdings" pitchFamily="2" charset="2"/>
              </a:rPr>
              <a:t>segala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sesuatu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yg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kita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usahakan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ini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dapat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bermanfaat</a:t>
            </a:r>
            <a:r>
              <a:rPr lang="en-US" sz="1600" dirty="0" smtClean="0">
                <a:sym typeface="Wingdings" pitchFamily="2" charset="2"/>
              </a:rPr>
              <a:t>, </a:t>
            </a:r>
            <a:r>
              <a:rPr lang="en-US" sz="1600" dirty="0" err="1" smtClean="0">
                <a:sym typeface="Wingdings" pitchFamily="2" charset="2"/>
              </a:rPr>
              <a:t>baik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bagi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pengguna</a:t>
            </a:r>
            <a:r>
              <a:rPr lang="en-US" sz="1600" dirty="0" smtClean="0">
                <a:sym typeface="Wingdings" pitchFamily="2" charset="2"/>
              </a:rPr>
              <a:t>, </a:t>
            </a:r>
            <a:r>
              <a:rPr lang="en-US" sz="1600" dirty="0" err="1" smtClean="0">
                <a:sym typeface="Wingdings" pitchFamily="2" charset="2"/>
              </a:rPr>
              <a:t>karyawan</a:t>
            </a:r>
            <a:r>
              <a:rPr lang="en-US" sz="1600" dirty="0" smtClean="0">
                <a:sym typeface="Wingdings" pitchFamily="2" charset="2"/>
              </a:rPr>
              <a:t>, </a:t>
            </a:r>
            <a:r>
              <a:rPr lang="en-US" sz="1600" dirty="0" err="1" smtClean="0">
                <a:sym typeface="Wingdings" pitchFamily="2" charset="2"/>
              </a:rPr>
              <a:t>masyarakat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sekitar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baik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bagi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diri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keluarga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kita</a:t>
            </a:r>
            <a:endParaRPr lang="en-US" sz="1600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sz="1600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sz="1400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sz="1400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sz="1400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576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Planet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3810000" y="1219200"/>
            <a:ext cx="5029200" cy="4953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1600" dirty="0" err="1" smtClean="0"/>
              <a:t>Faktor</a:t>
            </a:r>
            <a:r>
              <a:rPr lang="en-US" sz="1600" dirty="0" smtClean="0"/>
              <a:t> </a:t>
            </a:r>
            <a:r>
              <a:rPr lang="en-US" sz="1600" dirty="0" err="1" smtClean="0"/>
              <a:t>lingkungan</a:t>
            </a:r>
            <a:r>
              <a:rPr lang="en-US" sz="1600" dirty="0" smtClean="0"/>
              <a:t> yang </a:t>
            </a:r>
            <a:r>
              <a:rPr lang="en-US" sz="1600" dirty="0" err="1" smtClean="0"/>
              <a:t>mengandung</a:t>
            </a:r>
            <a:r>
              <a:rPr lang="en-US" sz="1600" dirty="0" smtClean="0"/>
              <a:t> </a:t>
            </a:r>
            <a:r>
              <a:rPr lang="en-US" sz="1600" dirty="0" err="1" smtClean="0"/>
              <a:t>nilai</a:t>
            </a:r>
            <a:r>
              <a:rPr lang="en-US" sz="1600" dirty="0" smtClean="0"/>
              <a:t> </a:t>
            </a:r>
            <a:r>
              <a:rPr lang="en-US" sz="1600" dirty="0" err="1" smtClean="0"/>
              <a:t>kelestarian</a:t>
            </a:r>
            <a:endParaRPr lang="en-US" sz="16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berbisnis</a:t>
            </a:r>
            <a:r>
              <a:rPr lang="en-US" sz="1600" dirty="0" smtClean="0"/>
              <a:t> </a:t>
            </a:r>
            <a:r>
              <a:rPr lang="en-US" sz="1600" dirty="0" err="1" smtClean="0"/>
              <a:t>akan</a:t>
            </a:r>
            <a:r>
              <a:rPr lang="en-US" sz="1600" dirty="0" smtClean="0"/>
              <a:t> </a:t>
            </a:r>
            <a:r>
              <a:rPr lang="en-US" sz="1600" dirty="0" err="1" smtClean="0"/>
              <a:t>melibatkan</a:t>
            </a:r>
            <a:r>
              <a:rPr lang="en-US" sz="1600" dirty="0" smtClean="0"/>
              <a:t> </a:t>
            </a:r>
            <a:r>
              <a:rPr lang="en-US" sz="1600" dirty="0" err="1" smtClean="0"/>
              <a:t>beragam</a:t>
            </a:r>
            <a:r>
              <a:rPr lang="en-US" sz="1600" dirty="0" smtClean="0"/>
              <a:t> </a:t>
            </a:r>
            <a:r>
              <a:rPr lang="en-US" sz="1600" dirty="0" err="1" smtClean="0"/>
              <a:t>energi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sumber</a:t>
            </a:r>
            <a:r>
              <a:rPr lang="en-US" sz="1600" dirty="0" smtClean="0"/>
              <a:t> </a:t>
            </a:r>
            <a:r>
              <a:rPr lang="en-US" sz="1600" dirty="0" err="1" smtClean="0"/>
              <a:t>daya</a:t>
            </a:r>
            <a:r>
              <a:rPr lang="en-US" sz="1600" dirty="0" smtClean="0"/>
              <a:t> (air, </a:t>
            </a:r>
            <a:r>
              <a:rPr lang="en-US" sz="1600" dirty="0" err="1" smtClean="0"/>
              <a:t>listrik</a:t>
            </a:r>
            <a:r>
              <a:rPr lang="en-US" sz="1600" dirty="0" smtClean="0"/>
              <a:t>, </a:t>
            </a:r>
            <a:r>
              <a:rPr lang="en-US" sz="1600" dirty="0" err="1" smtClean="0"/>
              <a:t>bahan</a:t>
            </a:r>
            <a:r>
              <a:rPr lang="en-US" sz="1600" dirty="0" smtClean="0"/>
              <a:t> </a:t>
            </a:r>
            <a:r>
              <a:rPr lang="en-US" sz="1600" dirty="0" err="1" smtClean="0"/>
              <a:t>baku</a:t>
            </a:r>
            <a:r>
              <a:rPr lang="en-US" sz="1600" dirty="0" smtClean="0"/>
              <a:t>). </a:t>
            </a:r>
            <a:r>
              <a:rPr lang="en-US" sz="1600" dirty="0" err="1" smtClean="0"/>
              <a:t>Seiring</a:t>
            </a:r>
            <a:r>
              <a:rPr lang="en-US" sz="1600" dirty="0" smtClean="0"/>
              <a:t> </a:t>
            </a:r>
            <a:r>
              <a:rPr lang="en-US" sz="1600" dirty="0" err="1" smtClean="0"/>
              <a:t>bertambah</a:t>
            </a:r>
            <a:r>
              <a:rPr lang="en-US" sz="1600" dirty="0" smtClean="0"/>
              <a:t> </a:t>
            </a:r>
            <a:r>
              <a:rPr lang="en-US" sz="1600" dirty="0" err="1" smtClean="0"/>
              <a:t>besarnya</a:t>
            </a:r>
            <a:r>
              <a:rPr lang="en-US" sz="1600" dirty="0" smtClean="0"/>
              <a:t> </a:t>
            </a:r>
            <a:r>
              <a:rPr lang="en-US" sz="1600" dirty="0" err="1" smtClean="0"/>
              <a:t>bisnis</a:t>
            </a:r>
            <a:r>
              <a:rPr lang="en-US" sz="1600" dirty="0" smtClean="0"/>
              <a:t> </a:t>
            </a:r>
            <a:r>
              <a:rPr lang="en-US" sz="1600" dirty="0" err="1" smtClean="0"/>
              <a:t>maka</a:t>
            </a:r>
            <a:r>
              <a:rPr lang="en-US" sz="1600" dirty="0" smtClean="0"/>
              <a:t> </a:t>
            </a:r>
            <a:r>
              <a:rPr lang="en-US" sz="1600" dirty="0" err="1" smtClean="0"/>
              <a:t>semakin</a:t>
            </a:r>
            <a:r>
              <a:rPr lang="en-US" sz="1600" dirty="0" smtClean="0"/>
              <a:t> </a:t>
            </a:r>
            <a:r>
              <a:rPr lang="en-US" sz="1600" dirty="0" err="1" smtClean="0"/>
              <a:t>besar</a:t>
            </a:r>
            <a:r>
              <a:rPr lang="en-US" sz="1600" dirty="0" smtClean="0"/>
              <a:t> </a:t>
            </a:r>
            <a:r>
              <a:rPr lang="en-US" sz="1600" dirty="0" err="1" smtClean="0"/>
              <a:t>juga</a:t>
            </a:r>
            <a:r>
              <a:rPr lang="en-US" sz="1600" dirty="0" smtClean="0"/>
              <a:t> </a:t>
            </a:r>
            <a:r>
              <a:rPr lang="en-US" sz="1600" dirty="0" err="1" smtClean="0"/>
              <a:t>potensi</a:t>
            </a:r>
            <a:r>
              <a:rPr lang="en-US" sz="1600" dirty="0" smtClean="0"/>
              <a:t> </a:t>
            </a:r>
            <a:r>
              <a:rPr lang="en-US" sz="1600" dirty="0" err="1" smtClean="0"/>
              <a:t>sampah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limbah</a:t>
            </a:r>
            <a:r>
              <a:rPr lang="en-US" sz="1600" dirty="0" smtClean="0"/>
              <a:t> yang </a:t>
            </a:r>
            <a:r>
              <a:rPr lang="en-US" sz="1600" dirty="0" err="1" smtClean="0"/>
              <a:t>dihasilkan</a:t>
            </a:r>
            <a:r>
              <a:rPr lang="en-US" sz="1600" dirty="0" smtClean="0"/>
              <a:t>, </a:t>
            </a:r>
            <a:r>
              <a:rPr lang="en-US" sz="1600" dirty="0" err="1" smtClean="0"/>
              <a:t>dari</a:t>
            </a:r>
            <a:r>
              <a:rPr lang="en-US" sz="1600" dirty="0" smtClean="0"/>
              <a:t> </a:t>
            </a:r>
            <a:r>
              <a:rPr lang="en-US" sz="1600" dirty="0" err="1" smtClean="0"/>
              <a:t>awal</a:t>
            </a:r>
            <a:r>
              <a:rPr lang="en-US" sz="1600" dirty="0" smtClean="0"/>
              <a:t> </a:t>
            </a:r>
            <a:r>
              <a:rPr lang="en-US" sz="1600" dirty="0" err="1" smtClean="0"/>
              <a:t>hingga</a:t>
            </a:r>
            <a:r>
              <a:rPr lang="en-US" sz="1600" dirty="0" smtClean="0"/>
              <a:t> </a:t>
            </a:r>
            <a:r>
              <a:rPr lang="en-US" sz="1600" dirty="0" err="1" smtClean="0"/>
              <a:t>akhir</a:t>
            </a:r>
            <a:r>
              <a:rPr lang="en-US" sz="1600" dirty="0" smtClean="0"/>
              <a:t> proses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err="1" smtClean="0"/>
              <a:t>Idealnya</a:t>
            </a:r>
            <a:r>
              <a:rPr lang="en-US" sz="1600" dirty="0" smtClean="0"/>
              <a:t>, </a:t>
            </a:r>
            <a:r>
              <a:rPr lang="en-US" sz="1600" dirty="0" err="1" smtClean="0"/>
              <a:t>pelaku</a:t>
            </a:r>
            <a:r>
              <a:rPr lang="en-US" sz="1600" dirty="0" smtClean="0"/>
              <a:t> </a:t>
            </a:r>
            <a:r>
              <a:rPr lang="en-US" sz="1600" dirty="0" err="1" smtClean="0"/>
              <a:t>bisnis</a:t>
            </a:r>
            <a:r>
              <a:rPr lang="en-US" sz="1600" dirty="0" smtClean="0"/>
              <a:t> </a:t>
            </a:r>
            <a:r>
              <a:rPr lang="en-US" sz="1600" dirty="0" err="1" smtClean="0"/>
              <a:t>menjadikan</a:t>
            </a:r>
            <a:r>
              <a:rPr lang="en-US" sz="1600" dirty="0" smtClean="0"/>
              <a:t> </a:t>
            </a:r>
            <a:r>
              <a:rPr lang="en-US" sz="1600" dirty="0" err="1" smtClean="0"/>
              <a:t>kelestarian</a:t>
            </a:r>
            <a:r>
              <a:rPr lang="en-US" sz="1600" dirty="0" smtClean="0"/>
              <a:t> </a:t>
            </a:r>
            <a:r>
              <a:rPr lang="en-US" sz="1600" dirty="0" err="1" smtClean="0"/>
              <a:t>alam</a:t>
            </a:r>
            <a:r>
              <a:rPr lang="en-US" sz="1600" dirty="0" smtClean="0"/>
              <a:t> </a:t>
            </a:r>
            <a:r>
              <a:rPr lang="en-US" sz="1600" dirty="0" err="1" smtClean="0"/>
              <a:t>sebagai</a:t>
            </a:r>
            <a:r>
              <a:rPr lang="en-US" sz="1600" dirty="0" smtClean="0"/>
              <a:t> </a:t>
            </a:r>
            <a:r>
              <a:rPr lang="en-US" sz="1600" dirty="0" err="1" smtClean="0"/>
              <a:t>dasar</a:t>
            </a:r>
            <a:r>
              <a:rPr lang="en-US" sz="1600" dirty="0" smtClean="0"/>
              <a:t> </a:t>
            </a:r>
            <a:r>
              <a:rPr lang="en-US" sz="1600" dirty="0" err="1" smtClean="0"/>
              <a:t>bukan</a:t>
            </a:r>
            <a:r>
              <a:rPr lang="en-US" sz="1600" dirty="0" smtClean="0"/>
              <a:t> </a:t>
            </a:r>
            <a:r>
              <a:rPr lang="en-US" sz="1600" dirty="0" err="1" smtClean="0"/>
              <a:t>hanya</a:t>
            </a:r>
            <a:r>
              <a:rPr lang="en-US" sz="1600" dirty="0" smtClean="0"/>
              <a:t> </a:t>
            </a:r>
            <a:r>
              <a:rPr lang="en-US" sz="1600" dirty="0" err="1" smtClean="0"/>
              <a:t>utk</a:t>
            </a:r>
            <a:r>
              <a:rPr lang="en-US" sz="1600" dirty="0" smtClean="0"/>
              <a:t> </a:t>
            </a:r>
            <a:r>
              <a:rPr lang="en-US" sz="1600" dirty="0" err="1" smtClean="0"/>
              <a:t>menjaga</a:t>
            </a:r>
            <a:r>
              <a:rPr lang="en-US" sz="1600" dirty="0" smtClean="0"/>
              <a:t> </a:t>
            </a:r>
            <a:r>
              <a:rPr lang="en-US" sz="1600" dirty="0" err="1" smtClean="0"/>
              <a:t>keberlanjutan</a:t>
            </a:r>
            <a:r>
              <a:rPr lang="en-US" sz="1600" dirty="0" smtClean="0"/>
              <a:t> </a:t>
            </a:r>
            <a:r>
              <a:rPr lang="en-US" sz="1600" dirty="0" err="1" smtClean="0"/>
              <a:t>bahan</a:t>
            </a:r>
            <a:r>
              <a:rPr lang="en-US" sz="1600" dirty="0" smtClean="0"/>
              <a:t> </a:t>
            </a:r>
            <a:r>
              <a:rPr lang="en-US" sz="1600" dirty="0" err="1" smtClean="0"/>
              <a:t>baku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energi</a:t>
            </a:r>
            <a:r>
              <a:rPr lang="en-US" sz="1600" dirty="0" smtClean="0"/>
              <a:t>, </a:t>
            </a:r>
            <a:r>
              <a:rPr lang="en-US" sz="1600" dirty="0" err="1" smtClean="0"/>
              <a:t>melainkan</a:t>
            </a:r>
            <a:r>
              <a:rPr lang="en-US" sz="1600" dirty="0" smtClean="0"/>
              <a:t> </a:t>
            </a:r>
            <a:r>
              <a:rPr lang="en-US" sz="1600" dirty="0" err="1" smtClean="0"/>
              <a:t>benar-benar</a:t>
            </a:r>
            <a:r>
              <a:rPr lang="en-US" sz="1600" dirty="0" smtClean="0"/>
              <a:t> </a:t>
            </a:r>
            <a:r>
              <a:rPr lang="en-US" sz="1600" dirty="0" err="1" smtClean="0"/>
              <a:t>utk</a:t>
            </a:r>
            <a:r>
              <a:rPr lang="en-US" sz="1600" dirty="0" smtClean="0"/>
              <a:t> </a:t>
            </a:r>
            <a:r>
              <a:rPr lang="en-US" sz="1600" dirty="0" err="1" smtClean="0"/>
              <a:t>menjaga</a:t>
            </a:r>
            <a:r>
              <a:rPr lang="en-US" sz="1600" dirty="0" smtClean="0"/>
              <a:t> </a:t>
            </a:r>
            <a:r>
              <a:rPr lang="en-US" sz="1600" dirty="0" err="1" smtClean="0"/>
              <a:t>lestarinya</a:t>
            </a:r>
            <a:r>
              <a:rPr lang="en-US" sz="1600" dirty="0" smtClean="0"/>
              <a:t> planet </a:t>
            </a:r>
            <a:r>
              <a:rPr lang="en-US" sz="1600" dirty="0" err="1" smtClean="0"/>
              <a:t>Bumi</a:t>
            </a:r>
            <a:r>
              <a:rPr lang="en-US" sz="1600" dirty="0" smtClean="0"/>
              <a:t> </a:t>
            </a:r>
            <a:r>
              <a:rPr lang="en-US" sz="1600" dirty="0" err="1" smtClean="0"/>
              <a:t>sbg</a:t>
            </a:r>
            <a:r>
              <a:rPr lang="en-US" sz="1600" dirty="0" smtClean="0"/>
              <a:t> satu2nya </a:t>
            </a:r>
            <a:r>
              <a:rPr lang="en-US" sz="1600" dirty="0" err="1" smtClean="0"/>
              <a:t>tempat</a:t>
            </a:r>
            <a:r>
              <a:rPr lang="en-US" sz="1600" dirty="0" smtClean="0"/>
              <a:t> </a:t>
            </a:r>
            <a:r>
              <a:rPr lang="en-US" sz="1600" dirty="0" err="1" smtClean="0"/>
              <a:t>hdp</a:t>
            </a:r>
            <a:r>
              <a:rPr lang="en-US" sz="1600" dirty="0" smtClean="0"/>
              <a:t> </a:t>
            </a:r>
            <a:r>
              <a:rPr lang="en-US" sz="1600" dirty="0" err="1" smtClean="0"/>
              <a:t>manusia</a:t>
            </a:r>
            <a:endParaRPr lang="en-US" sz="16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err="1" smtClean="0"/>
              <a:t>Bahan</a:t>
            </a:r>
            <a:r>
              <a:rPr lang="en-US" sz="1600" dirty="0" smtClean="0"/>
              <a:t> </a:t>
            </a:r>
            <a:r>
              <a:rPr lang="en-US" sz="1600" dirty="0" err="1" smtClean="0"/>
              <a:t>baku&amp;energi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lestari</a:t>
            </a:r>
            <a:r>
              <a:rPr lang="en-US" sz="1600" dirty="0" smtClean="0"/>
              <a:t> </a:t>
            </a:r>
            <a:r>
              <a:rPr lang="en-US" sz="1600" dirty="0" err="1" smtClean="0"/>
              <a:t>akan</a:t>
            </a:r>
            <a:r>
              <a:rPr lang="en-US" sz="1600" dirty="0" smtClean="0"/>
              <a:t> </a:t>
            </a:r>
            <a:r>
              <a:rPr lang="en-US" sz="1600" dirty="0" err="1" smtClean="0"/>
              <a:t>menjamin</a:t>
            </a:r>
            <a:r>
              <a:rPr lang="en-US" sz="1600" dirty="0" smtClean="0"/>
              <a:t> </a:t>
            </a:r>
            <a:r>
              <a:rPr lang="en-US" sz="1600" dirty="0" err="1" smtClean="0"/>
              <a:t>kelangsungan</a:t>
            </a:r>
            <a:r>
              <a:rPr lang="en-US" sz="1600" dirty="0" smtClean="0"/>
              <a:t> </a:t>
            </a:r>
            <a:r>
              <a:rPr lang="en-US" sz="1600" dirty="0" err="1" smtClean="0"/>
              <a:t>usaha</a:t>
            </a:r>
            <a:r>
              <a:rPr lang="en-US" sz="1600" dirty="0" smtClean="0"/>
              <a:t> </a:t>
            </a:r>
            <a:r>
              <a:rPr lang="en-US" sz="1600" dirty="0" err="1" smtClean="0"/>
              <a:t>dlm</a:t>
            </a:r>
            <a:r>
              <a:rPr lang="en-US" sz="1600" dirty="0" smtClean="0"/>
              <a:t> </a:t>
            </a:r>
            <a:r>
              <a:rPr lang="en-US" sz="1600" dirty="0" err="1" smtClean="0"/>
              <a:t>jangka</a:t>
            </a:r>
            <a:r>
              <a:rPr lang="en-US" sz="1600" dirty="0" smtClean="0"/>
              <a:t> </a:t>
            </a:r>
            <a:r>
              <a:rPr lang="en-US" sz="1600" dirty="0" err="1" smtClean="0"/>
              <a:t>panjang</a:t>
            </a:r>
            <a:r>
              <a:rPr lang="en-US" sz="1600" dirty="0" smtClean="0"/>
              <a:t> </a:t>
            </a:r>
            <a:r>
              <a:rPr lang="en-US" sz="1600" dirty="0" err="1" smtClean="0"/>
              <a:t>sekaligus</a:t>
            </a:r>
            <a:r>
              <a:rPr lang="en-US" sz="1600" dirty="0" smtClean="0"/>
              <a:t> </a:t>
            </a:r>
            <a:r>
              <a:rPr lang="en-US" sz="1600" dirty="0" err="1" smtClean="0"/>
              <a:t>menjadikan</a:t>
            </a:r>
            <a:r>
              <a:rPr lang="en-US" sz="1600" dirty="0" smtClean="0"/>
              <a:t> </a:t>
            </a:r>
            <a:r>
              <a:rPr lang="en-US" sz="1600" dirty="0" err="1" smtClean="0"/>
              <a:t>bumi</a:t>
            </a:r>
            <a:r>
              <a:rPr lang="en-US" sz="1600" dirty="0" smtClean="0"/>
              <a:t> </a:t>
            </a:r>
            <a:r>
              <a:rPr lang="en-US" sz="1600" dirty="0" err="1" smtClean="0"/>
              <a:t>sbg</a:t>
            </a:r>
            <a:r>
              <a:rPr lang="en-US" sz="1600" dirty="0" smtClean="0"/>
              <a:t> </a:t>
            </a:r>
            <a:r>
              <a:rPr lang="en-US" sz="1600" dirty="0" err="1" smtClean="0"/>
              <a:t>tmpt</a:t>
            </a:r>
            <a:r>
              <a:rPr lang="en-US" sz="1600" dirty="0" smtClean="0"/>
              <a:t> </a:t>
            </a:r>
            <a:r>
              <a:rPr lang="en-US" sz="1600" dirty="0" err="1" smtClean="0"/>
              <a:t>tinggal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nyaman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asri</a:t>
            </a:r>
            <a:endParaRPr lang="en-US" sz="1600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US" sz="1600" dirty="0" smtClean="0"/>
              <a:t>Proses </a:t>
            </a:r>
            <a:r>
              <a:rPr lang="en-US" sz="1600" dirty="0" err="1" smtClean="0"/>
              <a:t>usaha</a:t>
            </a:r>
            <a:r>
              <a:rPr lang="en-US" sz="1600" dirty="0" smtClean="0"/>
              <a:t> </a:t>
            </a:r>
            <a:r>
              <a:rPr lang="en-US" sz="1600" dirty="0" err="1" smtClean="0"/>
              <a:t>atau</a:t>
            </a:r>
            <a:r>
              <a:rPr lang="en-US" sz="1600" dirty="0" smtClean="0"/>
              <a:t> </a:t>
            </a:r>
            <a:r>
              <a:rPr lang="en-US" sz="1600" dirty="0" err="1" smtClean="0"/>
              <a:t>bisnis</a:t>
            </a:r>
            <a:r>
              <a:rPr lang="en-US" sz="1600" dirty="0" smtClean="0"/>
              <a:t> yang </a:t>
            </a:r>
            <a:r>
              <a:rPr lang="en-US" sz="1600" b="1" dirty="0" smtClean="0"/>
              <a:t>Ramah </a:t>
            </a:r>
            <a:r>
              <a:rPr lang="en-US" sz="1600" b="1" dirty="0" err="1" smtClean="0"/>
              <a:t>Lingkungan</a:t>
            </a:r>
            <a:endParaRPr lang="en-US" sz="1600" b="1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sz="1600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sz="1600" dirty="0"/>
          </a:p>
        </p:txBody>
      </p:sp>
      <p:pic>
        <p:nvPicPr>
          <p:cNvPr id="13317" name="Picture 5" descr="Go Green | jenrismanur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828800"/>
            <a:ext cx="3276600" cy="271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53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Profit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3200400" cy="390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648200" y="1143000"/>
            <a:ext cx="4038600" cy="50139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1600" dirty="0" err="1" smtClean="0"/>
              <a:t>Faktor</a:t>
            </a:r>
            <a:r>
              <a:rPr lang="en-US" sz="1600" dirty="0" smtClean="0"/>
              <a:t> </a:t>
            </a:r>
            <a:r>
              <a:rPr lang="en-US" sz="1600" dirty="0" err="1" smtClean="0"/>
              <a:t>ekonomi</a:t>
            </a:r>
            <a:r>
              <a:rPr lang="en-US" sz="1600" dirty="0" smtClean="0"/>
              <a:t> yang </a:t>
            </a:r>
            <a:r>
              <a:rPr lang="en-US" sz="1600" dirty="0" err="1" smtClean="0"/>
              <a:t>mengandung</a:t>
            </a:r>
            <a:r>
              <a:rPr lang="en-US" sz="1600" dirty="0" smtClean="0"/>
              <a:t> </a:t>
            </a:r>
            <a:r>
              <a:rPr lang="en-US" sz="1600" dirty="0" err="1" smtClean="0"/>
              <a:t>nilai</a:t>
            </a:r>
            <a:r>
              <a:rPr lang="en-US" sz="1600" dirty="0" smtClean="0"/>
              <a:t> </a:t>
            </a:r>
            <a:r>
              <a:rPr lang="en-US" sz="1600" dirty="0" err="1" smtClean="0"/>
              <a:t>keuntungan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kemanfaatan</a:t>
            </a:r>
            <a:endParaRPr lang="en-US" sz="1600" dirty="0" smtClean="0"/>
          </a:p>
          <a:p>
            <a:pPr>
              <a:buFont typeface="Wingdings" pitchFamily="2" charset="2"/>
              <a:buChar char="v"/>
            </a:pPr>
            <a:r>
              <a:rPr lang="en-US" sz="1600" dirty="0" err="1" smtClean="0"/>
              <a:t>Pelaku</a:t>
            </a:r>
            <a:r>
              <a:rPr lang="en-US" sz="1600" dirty="0" smtClean="0"/>
              <a:t> </a:t>
            </a:r>
            <a:r>
              <a:rPr lang="en-US" sz="1600" dirty="0" err="1" smtClean="0"/>
              <a:t>bisnis</a:t>
            </a:r>
            <a:r>
              <a:rPr lang="en-US" sz="1600" dirty="0" smtClean="0"/>
              <a:t> </a:t>
            </a:r>
            <a:r>
              <a:rPr lang="en-US" sz="1600" dirty="0" err="1" smtClean="0"/>
              <a:t>skala</a:t>
            </a:r>
            <a:r>
              <a:rPr lang="en-US" sz="1600" dirty="0" smtClean="0"/>
              <a:t> </a:t>
            </a:r>
            <a:r>
              <a:rPr lang="en-US" sz="1600" dirty="0" err="1" smtClean="0"/>
              <a:t>besar</a:t>
            </a:r>
            <a:r>
              <a:rPr lang="en-US" sz="1600" dirty="0" smtClean="0"/>
              <a:t> </a:t>
            </a:r>
            <a:r>
              <a:rPr lang="en-US" sz="1600" dirty="0" err="1" smtClean="0"/>
              <a:t>atau</a:t>
            </a:r>
            <a:r>
              <a:rPr lang="en-US" sz="1600" dirty="0" smtClean="0"/>
              <a:t> </a:t>
            </a:r>
            <a:r>
              <a:rPr lang="en-US" sz="1600" dirty="0" err="1" smtClean="0"/>
              <a:t>kecil</a:t>
            </a:r>
            <a:r>
              <a:rPr lang="en-US" sz="1600" dirty="0" smtClean="0"/>
              <a:t> </a:t>
            </a:r>
            <a:r>
              <a:rPr lang="en-US" sz="1600" dirty="0" err="1" smtClean="0"/>
              <a:t>pasti</a:t>
            </a:r>
            <a:r>
              <a:rPr lang="en-US" sz="1600" dirty="0" smtClean="0"/>
              <a:t> </a:t>
            </a:r>
            <a:r>
              <a:rPr lang="en-US" sz="1600" dirty="0" err="1" smtClean="0"/>
              <a:t>salah</a:t>
            </a:r>
            <a:r>
              <a:rPr lang="en-US" sz="1600" dirty="0" smtClean="0"/>
              <a:t> </a:t>
            </a:r>
            <a:r>
              <a:rPr lang="en-US" sz="1600" dirty="0" err="1" smtClean="0"/>
              <a:t>satu</a:t>
            </a:r>
            <a:r>
              <a:rPr lang="en-US" sz="1600" dirty="0" smtClean="0"/>
              <a:t> </a:t>
            </a:r>
            <a:r>
              <a:rPr lang="en-US" sz="1600" dirty="0" err="1" smtClean="0"/>
              <a:t>motivasi</a:t>
            </a:r>
            <a:r>
              <a:rPr lang="en-US" sz="1600" dirty="0" smtClean="0"/>
              <a:t> </a:t>
            </a:r>
            <a:r>
              <a:rPr lang="en-US" sz="1600" dirty="0" err="1" smtClean="0"/>
              <a:t>dasar</a:t>
            </a:r>
            <a:r>
              <a:rPr lang="en-US" sz="1600" dirty="0" smtClean="0"/>
              <a:t> </a:t>
            </a:r>
            <a:r>
              <a:rPr lang="en-US" sz="1600" dirty="0" err="1" smtClean="0"/>
              <a:t>berbisnis</a:t>
            </a:r>
            <a:r>
              <a:rPr lang="en-US" sz="1600" dirty="0" smtClean="0"/>
              <a:t> </a:t>
            </a:r>
            <a:r>
              <a:rPr lang="en-US" sz="1600" dirty="0" err="1" smtClean="0"/>
              <a:t>adalah</a:t>
            </a:r>
            <a:r>
              <a:rPr lang="en-US" sz="1600" dirty="0" smtClean="0"/>
              <a:t> </a:t>
            </a:r>
            <a:r>
              <a:rPr lang="en-US" sz="1600" dirty="0" err="1" smtClean="0"/>
              <a:t>mendapat</a:t>
            </a:r>
            <a:r>
              <a:rPr lang="en-US" sz="1600" dirty="0" smtClean="0"/>
              <a:t> </a:t>
            </a:r>
            <a:r>
              <a:rPr lang="en-US" sz="1600" dirty="0" err="1" smtClean="0"/>
              <a:t>omzet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laba</a:t>
            </a:r>
            <a:r>
              <a:rPr lang="en-US" sz="1600" dirty="0" smtClean="0"/>
              <a:t>. </a:t>
            </a:r>
            <a:r>
              <a:rPr lang="en-US" sz="1600" dirty="0" err="1" smtClean="0"/>
              <a:t>Hampir</a:t>
            </a:r>
            <a:r>
              <a:rPr lang="en-US" sz="1600" dirty="0" smtClean="0"/>
              <a:t> </a:t>
            </a:r>
            <a:r>
              <a:rPr lang="en-US" sz="1600" dirty="0" err="1" smtClean="0"/>
              <a:t>tdk</a:t>
            </a:r>
            <a:r>
              <a:rPr lang="en-US" sz="1600" dirty="0" smtClean="0"/>
              <a:t> </a:t>
            </a:r>
            <a:r>
              <a:rPr lang="en-US" sz="1600" dirty="0" err="1" smtClean="0"/>
              <a:t>ada</a:t>
            </a:r>
            <a:r>
              <a:rPr lang="en-US" sz="1600" dirty="0" smtClean="0"/>
              <a:t> </a:t>
            </a:r>
            <a:r>
              <a:rPr lang="en-US" sz="1600" dirty="0" err="1" smtClean="0"/>
              <a:t>pelaku</a:t>
            </a:r>
            <a:r>
              <a:rPr lang="en-US" sz="1600" dirty="0" smtClean="0"/>
              <a:t> </a:t>
            </a:r>
            <a:r>
              <a:rPr lang="en-US" sz="1600" dirty="0" err="1" smtClean="0"/>
              <a:t>bisnis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bercita-cita</a:t>
            </a:r>
            <a:r>
              <a:rPr lang="en-US" sz="1600" dirty="0" smtClean="0"/>
              <a:t> </a:t>
            </a:r>
            <a:r>
              <a:rPr lang="en-US" sz="1600" dirty="0" err="1" smtClean="0"/>
              <a:t>rugi</a:t>
            </a:r>
            <a:r>
              <a:rPr lang="en-US" sz="160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1600" dirty="0" smtClean="0"/>
              <a:t>Profit </a:t>
            </a:r>
            <a:r>
              <a:rPr lang="en-US" sz="1600" dirty="0" err="1" smtClean="0"/>
              <a:t>disini</a:t>
            </a:r>
            <a:r>
              <a:rPr lang="en-US" sz="1600" dirty="0" smtClean="0"/>
              <a:t> </a:t>
            </a:r>
            <a:r>
              <a:rPr lang="en-US" sz="1600" dirty="0" err="1" smtClean="0"/>
              <a:t>lebih</a:t>
            </a:r>
            <a:r>
              <a:rPr lang="en-US" sz="1600" dirty="0" smtClean="0"/>
              <a:t> </a:t>
            </a:r>
            <a:r>
              <a:rPr lang="en-US" sz="1600" dirty="0" err="1" smtClean="0"/>
              <a:t>dari</a:t>
            </a:r>
            <a:r>
              <a:rPr lang="en-US" sz="1600" dirty="0" smtClean="0"/>
              <a:t> </a:t>
            </a:r>
            <a:r>
              <a:rPr lang="en-US" sz="1600" dirty="0" err="1" smtClean="0"/>
              <a:t>sekedar</a:t>
            </a:r>
            <a:r>
              <a:rPr lang="en-US" sz="1600" dirty="0" smtClean="0"/>
              <a:t> </a:t>
            </a:r>
            <a:r>
              <a:rPr lang="en-US" sz="1600" dirty="0" err="1" smtClean="0"/>
              <a:t>keuntungan</a:t>
            </a:r>
            <a:r>
              <a:rPr lang="en-US" sz="1600" dirty="0" smtClean="0"/>
              <a:t>. Profit </a:t>
            </a:r>
            <a:r>
              <a:rPr lang="en-US" sz="1600" dirty="0" err="1" smtClean="0"/>
              <a:t>disini</a:t>
            </a:r>
            <a:r>
              <a:rPr lang="en-US" sz="1600" dirty="0" smtClean="0"/>
              <a:t> </a:t>
            </a:r>
            <a:r>
              <a:rPr lang="en-US" sz="1600" dirty="0" err="1" smtClean="0"/>
              <a:t>menciptakan</a:t>
            </a:r>
            <a:r>
              <a:rPr lang="en-US" sz="1600" dirty="0" smtClean="0"/>
              <a:t> fair trade </a:t>
            </a:r>
            <a:r>
              <a:rPr lang="en-US" sz="1600" dirty="0" err="1" smtClean="0"/>
              <a:t>dan</a:t>
            </a:r>
            <a:r>
              <a:rPr lang="en-US" sz="1600" dirty="0" smtClean="0"/>
              <a:t> ethical trade </a:t>
            </a:r>
            <a:r>
              <a:rPr lang="en-US" sz="1600" dirty="0" err="1" smtClean="0"/>
              <a:t>dalam</a:t>
            </a:r>
            <a:r>
              <a:rPr lang="en-US" sz="1600" dirty="0" smtClean="0"/>
              <a:t> </a:t>
            </a:r>
            <a:r>
              <a:rPr lang="en-US" sz="1600" dirty="0" err="1" smtClean="0"/>
              <a:t>berbisnis</a:t>
            </a:r>
            <a:r>
              <a:rPr lang="en-US" sz="1600" dirty="0" smtClean="0"/>
              <a:t>.  Profit </a:t>
            </a:r>
            <a:r>
              <a:rPr lang="en-US" sz="1600" dirty="0" err="1" smtClean="0"/>
              <a:t>bisa</a:t>
            </a:r>
            <a:r>
              <a:rPr lang="en-US" sz="1600" dirty="0" smtClean="0"/>
              <a:t> </a:t>
            </a:r>
            <a:r>
              <a:rPr lang="en-US" sz="1600" dirty="0" err="1" smtClean="0"/>
              <a:t>jangka</a:t>
            </a:r>
            <a:r>
              <a:rPr lang="en-US" sz="1600" dirty="0" smtClean="0"/>
              <a:t> </a:t>
            </a:r>
            <a:r>
              <a:rPr lang="en-US" sz="1600" dirty="0" err="1" smtClean="0"/>
              <a:t>panjang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pendek</a:t>
            </a:r>
            <a:endParaRPr lang="en-US" sz="1600" dirty="0"/>
          </a:p>
          <a:p>
            <a:pPr>
              <a:buFont typeface="Wingdings" pitchFamily="2" charset="2"/>
              <a:buChar char="v"/>
            </a:pPr>
            <a:r>
              <a:rPr lang="en-US" sz="1600" dirty="0" err="1" smtClean="0"/>
              <a:t>Pikirkan</a:t>
            </a:r>
            <a:r>
              <a:rPr lang="en-US" sz="1600" dirty="0" smtClean="0"/>
              <a:t> </a:t>
            </a:r>
            <a:r>
              <a:rPr lang="en-US" sz="1600" dirty="0" err="1" smtClean="0"/>
              <a:t>juga</a:t>
            </a:r>
            <a:r>
              <a:rPr lang="en-US" sz="1600" dirty="0" smtClean="0"/>
              <a:t> benefit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tdk</a:t>
            </a:r>
            <a:r>
              <a:rPr lang="en-US" sz="1600" dirty="0" smtClean="0"/>
              <a:t> </a:t>
            </a:r>
            <a:r>
              <a:rPr lang="en-US" sz="1600" dirty="0" err="1" smtClean="0"/>
              <a:t>harus</a:t>
            </a:r>
            <a:r>
              <a:rPr lang="en-US" sz="1600" dirty="0" smtClean="0"/>
              <a:t> </a:t>
            </a:r>
            <a:r>
              <a:rPr lang="en-US" sz="1600" dirty="0" err="1" smtClean="0"/>
              <a:t>berkaitan</a:t>
            </a:r>
            <a:r>
              <a:rPr lang="en-US" sz="1600" dirty="0" smtClean="0"/>
              <a:t> </a:t>
            </a:r>
            <a:r>
              <a:rPr lang="en-US" sz="1600" dirty="0" err="1" smtClean="0"/>
              <a:t>dgn</a:t>
            </a:r>
            <a:r>
              <a:rPr lang="en-US" sz="1600" dirty="0" smtClean="0"/>
              <a:t> </a:t>
            </a:r>
            <a:r>
              <a:rPr lang="en-US" sz="1600" dirty="0" err="1" smtClean="0"/>
              <a:t>peningkatan</a:t>
            </a:r>
            <a:r>
              <a:rPr lang="en-US" sz="1600" dirty="0" smtClean="0"/>
              <a:t> </a:t>
            </a:r>
            <a:r>
              <a:rPr lang="en-US" sz="1600" dirty="0" err="1" smtClean="0"/>
              <a:t>omzet</a:t>
            </a:r>
            <a:r>
              <a:rPr lang="en-US" sz="1600" dirty="0" smtClean="0"/>
              <a:t> </a:t>
            </a:r>
            <a:r>
              <a:rPr lang="en-US" sz="1600" dirty="0" err="1" smtClean="0"/>
              <a:t>atau</a:t>
            </a:r>
            <a:r>
              <a:rPr lang="en-US" sz="1600" dirty="0" smtClean="0"/>
              <a:t> </a:t>
            </a:r>
            <a:r>
              <a:rPr lang="en-US" sz="1600" dirty="0" err="1" smtClean="0"/>
              <a:t>laba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besar</a:t>
            </a:r>
            <a:r>
              <a:rPr lang="en-US" sz="1600" dirty="0" smtClean="0"/>
              <a:t> </a:t>
            </a:r>
            <a:r>
              <a:rPr lang="en-US" sz="1600" dirty="0" err="1" smtClean="0"/>
              <a:t>tetapi</a:t>
            </a:r>
            <a:r>
              <a:rPr lang="en-US" sz="1600" dirty="0" smtClean="0"/>
              <a:t> </a:t>
            </a:r>
            <a:r>
              <a:rPr lang="en-US" sz="1600" dirty="0" err="1" smtClean="0"/>
              <a:t>juga</a:t>
            </a:r>
            <a:r>
              <a:rPr lang="en-US" sz="1600" dirty="0" smtClean="0"/>
              <a:t> benefit </a:t>
            </a:r>
            <a:r>
              <a:rPr lang="en-US" sz="1600" dirty="0" err="1" smtClean="0"/>
              <a:t>thd</a:t>
            </a:r>
            <a:r>
              <a:rPr lang="en-US" sz="1600" dirty="0" smtClean="0"/>
              <a:t> </a:t>
            </a:r>
            <a:r>
              <a:rPr lang="en-US" sz="1600" dirty="0" err="1" smtClean="0"/>
              <a:t>faktor</a:t>
            </a:r>
            <a:r>
              <a:rPr lang="en-US" sz="1600" dirty="0" smtClean="0"/>
              <a:t> planet, people </a:t>
            </a:r>
            <a:r>
              <a:rPr lang="en-US" sz="1600" dirty="0" err="1" smtClean="0"/>
              <a:t>atau</a:t>
            </a:r>
            <a:r>
              <a:rPr lang="en-US" sz="1600" dirty="0" smtClean="0"/>
              <a:t> </a:t>
            </a:r>
            <a:r>
              <a:rPr lang="en-US" sz="1600" dirty="0" err="1" smtClean="0"/>
              <a:t>nilai</a:t>
            </a:r>
            <a:r>
              <a:rPr lang="en-US" sz="1600" dirty="0" smtClean="0"/>
              <a:t> </a:t>
            </a:r>
            <a:r>
              <a:rPr lang="en-US" sz="1600" dirty="0" err="1" smtClean="0"/>
              <a:t>kemanusiaan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kelestarian</a:t>
            </a:r>
            <a:r>
              <a:rPr lang="en-US" sz="1600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42989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 smtClean="0"/>
              <a:t>TERIMA KASIH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536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175</TotalTime>
  <Words>665</Words>
  <Application>Microsoft Office PowerPoint</Application>
  <PresentationFormat>On-screen Show (4:3)</PresentationFormat>
  <Paragraphs>71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Origin</vt:lpstr>
      <vt:lpstr>PEMBANGUNAN BERKELANJUTAN  (SUSTAINABLE DEVELOPMENT)</vt:lpstr>
      <vt:lpstr>PowerPoint Presentation</vt:lpstr>
      <vt:lpstr>PowerPoint Presentation</vt:lpstr>
      <vt:lpstr>PowerPoint Presentation</vt:lpstr>
      <vt:lpstr>PowerPoint Presentation</vt:lpstr>
      <vt:lpstr>Definisi</vt:lpstr>
      <vt:lpstr>PowerPoint Presentation</vt:lpstr>
      <vt:lpstr>PowerPoint Presentation</vt:lpstr>
      <vt:lpstr>PowerPoint Presentation</vt:lpstr>
      <vt:lpstr>PowerPoint Presentation</vt:lpstr>
      <vt:lpstr>Fakta Saat Ini :</vt:lpstr>
      <vt:lpstr>PowerPoint Presentation</vt:lpstr>
      <vt:lpstr>PowerPoint Presentation</vt:lpstr>
      <vt:lpstr>Tiga Prinsip Pembangunan Berkelanjutan </vt:lpstr>
      <vt:lpstr>Sekilas Filosofi 3P</vt:lpstr>
      <vt:lpstr>People</vt:lpstr>
      <vt:lpstr>Planet</vt:lpstr>
      <vt:lpstr>Profit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PEMBANGUNAN BERKELANJUTAN  (SUSTAINABLE DEVELOPMENT)</dc:title>
  <dc:creator>User</dc:creator>
  <cp:lastModifiedBy>User</cp:lastModifiedBy>
  <cp:revision>42</cp:revision>
  <dcterms:created xsi:type="dcterms:W3CDTF">2020-11-18T03:50:28Z</dcterms:created>
  <dcterms:modified xsi:type="dcterms:W3CDTF">2020-11-18T06:46:00Z</dcterms:modified>
</cp:coreProperties>
</file>