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</p:sldMasterIdLst>
  <p:handoutMasterIdLst>
    <p:handoutMasterId r:id="rId24"/>
  </p:handoutMasterIdLst>
  <p:sldIdLst>
    <p:sldId id="27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69" r:id="rId18"/>
    <p:sldId id="271" r:id="rId19"/>
    <p:sldId id="272" r:id="rId20"/>
    <p:sldId id="275" r:id="rId21"/>
    <p:sldId id="274" r:id="rId22"/>
    <p:sldId id="273" r:id="rId2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6" autoAdjust="0"/>
    <p:restoredTop sz="94699" autoAdjust="0"/>
  </p:normalViewPr>
  <p:slideViewPr>
    <p:cSldViewPr>
      <p:cViewPr>
        <p:scale>
          <a:sx n="73" d="100"/>
          <a:sy n="73" d="100"/>
        </p:scale>
        <p:origin x="-1200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4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93DBC7E5-D4E4-4028-9FBE-AD07EEE88F2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0782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E947-20BE-414C-9C58-1A12FD979517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B0090-0898-4E9F-B131-1C9FD5F301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93B41-7050-430A-99C5-3A37EC5ECC95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996-6A19-44FB-8296-2B8AFF0756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C2F08-75A7-4DE8-AC7D-5102842AB49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6CB86-6837-4C89-A1BE-164316C5AE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EEB0F-51C6-477A-96E6-590EFEB5B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1E7E-F5A7-4E98-B578-C385D2751222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3B8A-0E39-4501-BC8D-BC49ACFD5C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6016A-CDFE-4372-AAF6-05495416A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91765-9C35-4ADB-8BE7-74E0C2EAD9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9770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97044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00536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5153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101693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89627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12027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4607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8865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015234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>
                <a:solidFill>
                  <a:srgbClr val="DFDCB7"/>
                </a:solidFill>
              </a:rPr>
              <a:pPr/>
              <a:t>14/03/2017</a:t>
            </a:fld>
            <a:endParaRPr lang="id-ID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48315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49B6C57F-AA65-496E-A2CB-BBEA497DC1C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9D07906E-DD19-4196-B1E7-91D74F1FB758}" type="slidenum">
              <a:rPr lang="id-ID" smtClean="0"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id-ID"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>
              <a:solidFill>
                <a:srgbClr val="DFDCB7"/>
              </a:solidFill>
              <a:latin typeface="Calibri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1EC61B8C-D67E-454A-92D2-B1446FF367EE}" type="datetimeFigureOut">
              <a:rPr lang="id-ID" smtClean="0">
                <a:solidFill>
                  <a:srgbClr val="DFDCB7"/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14/03/2017</a:t>
            </a:fld>
            <a:endParaRPr lang="id-ID">
              <a:solidFill>
                <a:srgbClr val="DFDCB7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5762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2060848"/>
            <a:ext cx="7543800" cy="1513855"/>
          </a:xfrm>
        </p:spPr>
        <p:txBody>
          <a:bodyPr/>
          <a:lstStyle/>
          <a:p>
            <a:pPr algn="ctr"/>
            <a:r>
              <a:rPr lang="id-ID" b="1" dirty="0" smtClean="0"/>
              <a:t>KIMIA PANGAN</a:t>
            </a:r>
            <a:r>
              <a:rPr lang="id-ID" dirty="0" smtClean="0"/>
              <a:t/>
            </a:r>
            <a:br>
              <a:rPr lang="id-ID" dirty="0" smtClean="0"/>
            </a:br>
            <a:r>
              <a:rPr lang="id-ID" sz="3200" dirty="0" smtClean="0"/>
              <a:t>(minggu ke-3)</a:t>
            </a:r>
            <a:endParaRPr lang="id-ID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3608" y="4077072"/>
            <a:ext cx="6461760" cy="1066800"/>
          </a:xfrm>
        </p:spPr>
        <p:txBody>
          <a:bodyPr/>
          <a:lstStyle/>
          <a:p>
            <a:pPr algn="ctr"/>
            <a:r>
              <a:rPr lang="id-ID" dirty="0" smtClean="0"/>
              <a:t>M. Khoiron Ferdiansyah, STP., M.Sc.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5488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600" b="1" dirty="0" smtClean="0">
                <a:latin typeface="Aharoni" pitchFamily="2" charset="-79"/>
                <a:cs typeface="Aharoni" pitchFamily="2" charset="-79"/>
              </a:rPr>
              <a:t>KARBOHIDRAT</a:t>
            </a:r>
            <a:r>
              <a:rPr lang="id-ID" dirty="0" smtClean="0"/>
              <a:t/>
            </a:r>
            <a:br>
              <a:rPr lang="id-ID" dirty="0" smtClean="0"/>
            </a:br>
            <a:r>
              <a:rPr lang="id-ID" sz="2400" dirty="0" smtClean="0"/>
              <a:t>(lanjutan)</a:t>
            </a:r>
            <a:endParaRPr lang="en-US" sz="24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610600" cy="1143000"/>
          </a:xfrm>
        </p:spPr>
        <p:txBody>
          <a:bodyPr/>
          <a:lstStyle/>
          <a:p>
            <a:pPr algn="ctr"/>
            <a:r>
              <a:rPr lang="en-US" sz="3200" dirty="0">
                <a:latin typeface="Aharoni" pitchFamily="2" charset="-79"/>
                <a:cs typeface="Aharoni" pitchFamily="2" charset="-79"/>
              </a:rPr>
              <a:t>KARBOHIDRAT DALAM BAHAN MAKANAN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Karbohidrat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banyak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bahan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nabati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baik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berupa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gula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sederhana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heksosa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pentosa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maupun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karbohidrat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dengan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berat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molekul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tinggi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seperti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pati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pektin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selulosa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lignin.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Selulosa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berperan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sebagai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penyusun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dinding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tanaman</a:t>
            </a:r>
            <a:endParaRPr lang="en-US" dirty="0">
              <a:latin typeface="Bell MT" pitchFamily="18" charset="0"/>
            </a:endParaRPr>
          </a:p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Buah-buahan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mengandung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monosakarida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seperti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glukosa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fruktosa</a:t>
            </a:r>
            <a:r>
              <a:rPr lang="en-US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latin typeface="Bell MT" pitchFamily="18" charset="0"/>
              </a:rPr>
              <a:t>Disakarida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seperti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gula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tebu</a:t>
            </a:r>
            <a:r>
              <a:rPr lang="en-US" dirty="0">
                <a:latin typeface="Bell MT" pitchFamily="18" charset="0"/>
              </a:rPr>
              <a:t> (</a:t>
            </a:r>
            <a:r>
              <a:rPr lang="en-US" dirty="0" err="1">
                <a:latin typeface="Bell MT" pitchFamily="18" charset="0"/>
              </a:rPr>
              <a:t>sukrosa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atau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sakarosa</a:t>
            </a:r>
            <a:r>
              <a:rPr lang="en-US" dirty="0">
                <a:latin typeface="Bell MT" pitchFamily="18" charset="0"/>
              </a:rPr>
              <a:t>) </a:t>
            </a:r>
            <a:r>
              <a:rPr lang="en-US" dirty="0" err="1">
                <a:latin typeface="Bell MT" pitchFamily="18" charset="0"/>
              </a:rPr>
              <a:t>banyak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terkandung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batang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tebu</a:t>
            </a:r>
            <a:endParaRPr lang="en-US" dirty="0">
              <a:latin typeface="Bell MT" pitchFamily="18" charset="0"/>
            </a:endParaRPr>
          </a:p>
          <a:p>
            <a:r>
              <a:rPr lang="en-US" dirty="0">
                <a:latin typeface="Bell MT" pitchFamily="18" charset="0"/>
              </a:rPr>
              <a:t>Di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air </a:t>
            </a:r>
            <a:r>
              <a:rPr lang="en-US" dirty="0" err="1">
                <a:latin typeface="Bell MT" pitchFamily="18" charset="0"/>
              </a:rPr>
              <a:t>susu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laktosa</a:t>
            </a:r>
            <a:endParaRPr lang="en-US" dirty="0">
              <a:latin typeface="Bell MT" pitchFamily="18" charset="0"/>
            </a:endParaRPr>
          </a:p>
          <a:p>
            <a:r>
              <a:rPr lang="en-US" dirty="0" err="1">
                <a:latin typeface="Bell MT" pitchFamily="18" charset="0"/>
              </a:rPr>
              <a:t>Beberapa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oligosakarida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banyak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sirup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pati</a:t>
            </a:r>
            <a:r>
              <a:rPr lang="en-US" dirty="0">
                <a:latin typeface="Bell MT" pitchFamily="18" charset="0"/>
              </a:rPr>
              <a:t>, roti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bir</a:t>
            </a:r>
            <a:r>
              <a:rPr lang="en-US" dirty="0">
                <a:latin typeface="Bell MT" pitchFamily="18" charset="0"/>
              </a:rPr>
              <a:t>.</a:t>
            </a:r>
          </a:p>
          <a:p>
            <a:r>
              <a:rPr lang="en-US" dirty="0" err="1">
                <a:latin typeface="Bell MT" pitchFamily="18" charset="0"/>
              </a:rPr>
              <a:t>Berbagai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polisakarida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seperti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pati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banyak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umbi-umbian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serealia</a:t>
            </a:r>
            <a:endParaRPr lang="en-US" dirty="0">
              <a:latin typeface="Bell MT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Selama</a:t>
            </a:r>
            <a:r>
              <a:rPr lang="en-US" dirty="0">
                <a:latin typeface="Bell MT" pitchFamily="18" charset="0"/>
              </a:rPr>
              <a:t> proses </a:t>
            </a:r>
            <a:r>
              <a:rPr lang="en-US" dirty="0" err="1">
                <a:latin typeface="Bell MT" pitchFamily="18" charset="0"/>
              </a:rPr>
              <a:t>pematangan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kandungan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pati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buah-buahan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berubah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menjadi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gula-gula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pereduksi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akan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menimbulkan</a:t>
            </a:r>
            <a:r>
              <a:rPr lang="en-US" dirty="0">
                <a:latin typeface="Bell MT" pitchFamily="18" charset="0"/>
              </a:rPr>
              <a:t> rasa </a:t>
            </a:r>
            <a:r>
              <a:rPr lang="en-US" dirty="0" err="1">
                <a:latin typeface="Bell MT" pitchFamily="18" charset="0"/>
              </a:rPr>
              <a:t>manis</a:t>
            </a:r>
            <a:r>
              <a:rPr lang="en-US" dirty="0">
                <a:latin typeface="Bell MT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Sumber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karbohidrat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utama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bagi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kita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adalah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serealia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umbi-umbian</a:t>
            </a:r>
            <a:r>
              <a:rPr lang="en-US" dirty="0">
                <a:latin typeface="Bell MT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Pada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hasil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ternak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khususnya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daging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karbohidrat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bentuk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glikogen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disimpan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jaringan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otot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hati</a:t>
            </a:r>
            <a:r>
              <a:rPr lang="en-US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haroni" pitchFamily="2" charset="-79"/>
                <a:cs typeface="Aharoni" pitchFamily="2" charset="-79"/>
              </a:rPr>
              <a:t>JENIS KARBOHIDRAT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latin typeface="Bell MT" pitchFamily="18" charset="0"/>
              </a:rPr>
              <a:t>Pada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umumnya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karbohidrat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dikelompokkan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menjadi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monosakarida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oligosakarida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serta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polisakarida</a:t>
            </a:r>
            <a:r>
              <a:rPr lang="en-US" dirty="0">
                <a:latin typeface="Bell MT" pitchFamily="18" charset="0"/>
              </a:rPr>
              <a:t>. </a:t>
            </a:r>
            <a:r>
              <a:rPr lang="en-US" dirty="0" err="1">
                <a:latin typeface="Bell MT" pitchFamily="18" charset="0"/>
              </a:rPr>
              <a:t>Monosakarida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merupakan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suatu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molekul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terdiri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lima </a:t>
            </a:r>
            <a:r>
              <a:rPr lang="en-US" dirty="0" err="1">
                <a:latin typeface="Bell MT" pitchFamily="18" charset="0"/>
              </a:rPr>
              <a:t>atau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enam</a:t>
            </a:r>
            <a:r>
              <a:rPr lang="en-US" dirty="0">
                <a:latin typeface="Bell MT" pitchFamily="18" charset="0"/>
              </a:rPr>
              <a:t> atom C, </a:t>
            </a:r>
            <a:r>
              <a:rPr lang="en-US" dirty="0" err="1">
                <a:latin typeface="Bell MT" pitchFamily="18" charset="0"/>
              </a:rPr>
              <a:t>sedangkan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oligosakarida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merupakan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polimer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2-10 </a:t>
            </a:r>
            <a:r>
              <a:rPr lang="en-US" dirty="0" err="1">
                <a:latin typeface="Bell MT" pitchFamily="18" charset="0"/>
              </a:rPr>
              <a:t>monosakarida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pada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pada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umumnya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polisakarida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merupakan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polimer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terdiri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lebih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10 monomer </a:t>
            </a:r>
            <a:r>
              <a:rPr lang="en-US" dirty="0" err="1">
                <a:latin typeface="Bell MT" pitchFamily="18" charset="0"/>
              </a:rPr>
              <a:t>monosakarida</a:t>
            </a:r>
            <a:r>
              <a:rPr lang="en-US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latin typeface="Aharoni" pitchFamily="2" charset="-79"/>
                <a:cs typeface="Aharoni" pitchFamily="2" charset="-79"/>
              </a:rPr>
              <a:t>Monosakarida</a:t>
            </a:r>
            <a:endParaRPr lang="en-US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Bell MT" pitchFamily="18" charset="0"/>
              </a:rPr>
              <a:t>Tata </a:t>
            </a:r>
            <a:r>
              <a:rPr lang="en-US" sz="2800" dirty="0" err="1">
                <a:latin typeface="Bell MT" pitchFamily="18" charset="0"/>
              </a:rPr>
              <a:t>nama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monosakarida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tergantung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dari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gugus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fungsional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dimiliki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letak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gugus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hidroksilnya</a:t>
            </a:r>
            <a:r>
              <a:rPr lang="en-US" sz="2800" dirty="0">
                <a:latin typeface="Bell MT" pitchFamily="18" charset="0"/>
              </a:rPr>
              <a:t>.</a:t>
            </a:r>
          </a:p>
          <a:p>
            <a:r>
              <a:rPr lang="en-US" sz="2800" dirty="0" err="1">
                <a:latin typeface="Bell MT" pitchFamily="18" charset="0"/>
              </a:rPr>
              <a:t>Monosakarida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mengandung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satu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gugus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aldehid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disebut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aldosa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ketosa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mempunyai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satu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gugus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keton</a:t>
            </a:r>
            <a:r>
              <a:rPr lang="en-US" sz="2800" dirty="0">
                <a:latin typeface="Bell MT" pitchFamily="18" charset="0"/>
              </a:rPr>
              <a:t>.</a:t>
            </a:r>
          </a:p>
          <a:p>
            <a:r>
              <a:rPr lang="en-US" sz="2800" dirty="0" err="1">
                <a:latin typeface="Bell MT" pitchFamily="18" charset="0"/>
              </a:rPr>
              <a:t>Monosakarida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enam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atam</a:t>
            </a:r>
            <a:r>
              <a:rPr lang="en-US" sz="2800" dirty="0">
                <a:latin typeface="Bell MT" pitchFamily="18" charset="0"/>
              </a:rPr>
              <a:t> C </a:t>
            </a:r>
            <a:r>
              <a:rPr lang="en-US" sz="2800" dirty="0" err="1">
                <a:latin typeface="Bell MT" pitchFamily="18" charset="0"/>
              </a:rPr>
              <a:t>disebut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heksosa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misalnya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glukosa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fruktosa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galaktosa</a:t>
            </a:r>
            <a:r>
              <a:rPr lang="en-US" sz="2800" dirty="0">
                <a:latin typeface="Bell MT" pitchFamily="18" charset="0"/>
              </a:rPr>
              <a:t>.</a:t>
            </a:r>
          </a:p>
          <a:p>
            <a:r>
              <a:rPr lang="en-US" sz="2800" dirty="0" err="1">
                <a:latin typeface="Bell MT" pitchFamily="18" charset="0"/>
              </a:rPr>
              <a:t>Monosakarida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mempunyai</a:t>
            </a:r>
            <a:r>
              <a:rPr lang="en-US" sz="2800" dirty="0">
                <a:latin typeface="Bell MT" pitchFamily="18" charset="0"/>
              </a:rPr>
              <a:t> lima atom C </a:t>
            </a:r>
            <a:r>
              <a:rPr lang="en-US" sz="2800" dirty="0" err="1">
                <a:latin typeface="Bell MT" pitchFamily="18" charset="0"/>
              </a:rPr>
              <a:t>disebut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pentosa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misalnya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xilosa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arabinosa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ribosa</a:t>
            </a:r>
            <a:r>
              <a:rPr lang="en-US" sz="2800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latin typeface="Aharoni" pitchFamily="2" charset="-79"/>
                <a:cs typeface="Aharoni" pitchFamily="2" charset="-79"/>
              </a:rPr>
              <a:t>Oligosakarida</a:t>
            </a:r>
            <a:endParaRPr lang="en-US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latin typeface="Bell MT" pitchFamily="18" charset="0"/>
              </a:rPr>
              <a:t>Oligosakarida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adalah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polimer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dengan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derajat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polimerasasi</a:t>
            </a:r>
            <a:r>
              <a:rPr lang="en-US" dirty="0">
                <a:latin typeface="Bell MT" pitchFamily="18" charset="0"/>
              </a:rPr>
              <a:t> 2 </a:t>
            </a:r>
            <a:r>
              <a:rPr lang="en-US" dirty="0" err="1">
                <a:latin typeface="Bell MT" pitchFamily="18" charset="0"/>
              </a:rPr>
              <a:t>sampai</a:t>
            </a:r>
            <a:r>
              <a:rPr lang="en-US" dirty="0">
                <a:latin typeface="Bell MT" pitchFamily="18" charset="0"/>
              </a:rPr>
              <a:t> 10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biasanya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bersifat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larut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air.</a:t>
            </a:r>
          </a:p>
          <a:p>
            <a:r>
              <a:rPr lang="en-US" dirty="0" err="1">
                <a:latin typeface="Bell MT" pitchFamily="18" charset="0"/>
              </a:rPr>
              <a:t>Oligosakarida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terdiri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dua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molekul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disebut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disakarida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bila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tiga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molekul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disebut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triosa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bila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sukrosa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terdiri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molekul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glukosa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fruktosa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laktosa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terdiri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molekul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glukosa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galaktosa</a:t>
            </a:r>
            <a:r>
              <a:rPr lang="en-US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Ikatan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antara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dua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molekul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monosakarida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disebut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ikatan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glikosidik</a:t>
            </a:r>
            <a:r>
              <a:rPr lang="en-US" dirty="0">
                <a:latin typeface="Bell MT" pitchFamily="18" charset="0"/>
              </a:rPr>
              <a:t>. </a:t>
            </a:r>
            <a:r>
              <a:rPr lang="en-US" dirty="0" err="1">
                <a:latin typeface="Bell MT" pitchFamily="18" charset="0"/>
              </a:rPr>
              <a:t>Ikatan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ini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terbentuk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antara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gugus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hidroksil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atom C </a:t>
            </a:r>
            <a:r>
              <a:rPr lang="en-US" dirty="0" err="1">
                <a:latin typeface="Bell MT" pitchFamily="18" charset="0"/>
              </a:rPr>
              <a:t>nomor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satu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juga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disebut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karbon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anomerik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dengan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gugus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hidroksil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atom C </a:t>
            </a:r>
            <a:r>
              <a:rPr lang="en-US" dirty="0" err="1">
                <a:latin typeface="Bell MT" pitchFamily="18" charset="0"/>
              </a:rPr>
              <a:t>pada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molekul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gula</a:t>
            </a:r>
            <a:r>
              <a:rPr lang="en-US" dirty="0">
                <a:latin typeface="Bell MT" pitchFamily="18" charset="0"/>
              </a:rPr>
              <a:t> yang lain.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Ikatan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glikosidik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biasanya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terjadi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antara</a:t>
            </a:r>
            <a:r>
              <a:rPr lang="en-US" dirty="0">
                <a:latin typeface="Bell MT" pitchFamily="18" charset="0"/>
              </a:rPr>
              <a:t> atom C no. 1 </a:t>
            </a:r>
            <a:r>
              <a:rPr lang="en-US" dirty="0" err="1">
                <a:latin typeface="Bell MT" pitchFamily="18" charset="0"/>
              </a:rPr>
              <a:t>dengan</a:t>
            </a:r>
            <a:r>
              <a:rPr lang="en-US" dirty="0">
                <a:latin typeface="Bell MT" pitchFamily="18" charset="0"/>
              </a:rPr>
              <a:t> atom C no. 4 </a:t>
            </a:r>
            <a:r>
              <a:rPr lang="en-US" dirty="0" err="1">
                <a:latin typeface="Bell MT" pitchFamily="18" charset="0"/>
              </a:rPr>
              <a:t>dengan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melepaskan</a:t>
            </a:r>
            <a:r>
              <a:rPr lang="en-US" dirty="0">
                <a:latin typeface="Bell MT" pitchFamily="18" charset="0"/>
              </a:rPr>
              <a:t> 1 </a:t>
            </a:r>
            <a:r>
              <a:rPr lang="en-US" dirty="0" err="1">
                <a:latin typeface="Bell MT" pitchFamily="18" charset="0"/>
              </a:rPr>
              <a:t>mol</a:t>
            </a:r>
            <a:r>
              <a:rPr lang="en-US" dirty="0">
                <a:latin typeface="Bell MT" pitchFamily="18" charset="0"/>
              </a:rPr>
              <a:t> air.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latin typeface="Bell MT" pitchFamily="18" charset="0"/>
              </a:rPr>
              <a:t>Ada </a:t>
            </a:r>
            <a:r>
              <a:rPr lang="en-US" sz="2800" dirty="0" err="1">
                <a:latin typeface="Bell MT" pitchFamily="18" charset="0"/>
              </a:rPr>
              <a:t>tidaknya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sifat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pereduksi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dari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suatu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molekul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gula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ditentukan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oleh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tidaknya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gugus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hidroksil</a:t>
            </a:r>
            <a:r>
              <a:rPr lang="en-US" sz="2800" dirty="0">
                <a:latin typeface="Bell MT" pitchFamily="18" charset="0"/>
              </a:rPr>
              <a:t> (OH) </a:t>
            </a:r>
            <a:r>
              <a:rPr lang="en-US" sz="2800" dirty="0" err="1">
                <a:latin typeface="Bell MT" pitchFamily="18" charset="0"/>
              </a:rPr>
              <a:t>bebas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reaktif</a:t>
            </a:r>
            <a:r>
              <a:rPr lang="en-US" sz="2800" dirty="0">
                <a:latin typeface="Bell MT" pitchFamily="18" charset="0"/>
              </a:rPr>
              <a:t>. </a:t>
            </a:r>
          </a:p>
          <a:p>
            <a:r>
              <a:rPr lang="en-US" sz="2800" dirty="0" err="1">
                <a:latin typeface="Bell MT" pitchFamily="18" charset="0"/>
              </a:rPr>
              <a:t>Sukrosa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tidak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mempunyai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gugus</a:t>
            </a:r>
            <a:r>
              <a:rPr lang="en-US" sz="2800" dirty="0">
                <a:latin typeface="Bell MT" pitchFamily="18" charset="0"/>
              </a:rPr>
              <a:t> OH </a:t>
            </a:r>
            <a:r>
              <a:rPr lang="en-US" sz="2800" dirty="0" err="1">
                <a:latin typeface="Bell MT" pitchFamily="18" charset="0"/>
              </a:rPr>
              <a:t>bebas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reaktif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karena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keduanya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sudah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saling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terikat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sedangkan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laktosa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mempunyai</a:t>
            </a:r>
            <a:r>
              <a:rPr lang="en-US" sz="2800" dirty="0">
                <a:latin typeface="Bell MT" pitchFamily="18" charset="0"/>
              </a:rPr>
              <a:t> OH </a:t>
            </a:r>
            <a:r>
              <a:rPr lang="en-US" sz="2800" dirty="0" err="1">
                <a:latin typeface="Bell MT" pitchFamily="18" charset="0"/>
              </a:rPr>
              <a:t>bebas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pada</a:t>
            </a:r>
            <a:r>
              <a:rPr lang="en-US" sz="2800" dirty="0">
                <a:latin typeface="Bell MT" pitchFamily="18" charset="0"/>
              </a:rPr>
              <a:t> atom C no. 1 </a:t>
            </a:r>
            <a:r>
              <a:rPr lang="en-US" sz="2800" dirty="0" err="1">
                <a:latin typeface="Bell MT" pitchFamily="18" charset="0"/>
              </a:rPr>
              <a:t>pada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gugus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glukosanya</a:t>
            </a:r>
            <a:r>
              <a:rPr lang="en-US" sz="2800" dirty="0">
                <a:latin typeface="Bell MT" pitchFamily="18" charset="0"/>
              </a:rPr>
              <a:t>. </a:t>
            </a:r>
            <a:r>
              <a:rPr lang="en-US" sz="2800" dirty="0" err="1">
                <a:latin typeface="Bell MT" pitchFamily="18" charset="0"/>
              </a:rPr>
              <a:t>Karena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itu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laktosa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bersifat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pereduksi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sedangkan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sukrosa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bersifat</a:t>
            </a:r>
            <a:r>
              <a:rPr lang="en-US" sz="2800" dirty="0">
                <a:latin typeface="Bell MT" pitchFamily="18" charset="0"/>
              </a:rPr>
              <a:t> non </a:t>
            </a:r>
            <a:r>
              <a:rPr lang="en-US" sz="2800" dirty="0" err="1">
                <a:latin typeface="Bell MT" pitchFamily="18" charset="0"/>
              </a:rPr>
              <a:t>pereduksi</a:t>
            </a:r>
            <a:r>
              <a:rPr lang="en-US" sz="2800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err="1">
                <a:latin typeface="Bell MT" pitchFamily="18" charset="0"/>
              </a:rPr>
              <a:t>Sukrosa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adalah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id-ID" sz="2800" dirty="0" smtClean="0">
                <a:latin typeface="Bell MT" pitchFamily="18" charset="0"/>
              </a:rPr>
              <a:t>di</a:t>
            </a:r>
            <a:r>
              <a:rPr lang="en-US" sz="2800" dirty="0" err="1" smtClean="0">
                <a:latin typeface="Bell MT" pitchFamily="18" charset="0"/>
              </a:rPr>
              <a:t>sakarida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>
                <a:latin typeface="Bell MT" pitchFamily="18" charset="0"/>
              </a:rPr>
              <a:t>yang </a:t>
            </a:r>
            <a:r>
              <a:rPr lang="en-US" sz="2800" dirty="0" err="1">
                <a:latin typeface="Bell MT" pitchFamily="18" charset="0"/>
              </a:rPr>
              <a:t>berperan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penting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dalam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pengolahan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makanan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banyak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pada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tebu</a:t>
            </a:r>
            <a:r>
              <a:rPr lang="en-US" sz="2800" dirty="0">
                <a:latin typeface="Bell MT" pitchFamily="18" charset="0"/>
              </a:rPr>
              <a:t>, bit, </a:t>
            </a:r>
            <a:r>
              <a:rPr lang="en-US" sz="2800" dirty="0" err="1">
                <a:latin typeface="Bell MT" pitchFamily="18" charset="0"/>
              </a:rPr>
              <a:t>siwalan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kelapa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kopyor</a:t>
            </a:r>
            <a:r>
              <a:rPr lang="en-US" sz="2800" dirty="0">
                <a:latin typeface="Bell MT" pitchFamily="18" charset="0"/>
              </a:rPr>
              <a:t>. </a:t>
            </a:r>
          </a:p>
          <a:p>
            <a:r>
              <a:rPr lang="en-US" sz="2800" dirty="0" err="1">
                <a:latin typeface="Bell MT" pitchFamily="18" charset="0"/>
              </a:rPr>
              <a:t>Pada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pembuatan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sirup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gula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pasir</a:t>
            </a:r>
            <a:r>
              <a:rPr lang="en-US" sz="2800" dirty="0">
                <a:latin typeface="Bell MT" pitchFamily="18" charset="0"/>
              </a:rPr>
              <a:t> (</a:t>
            </a:r>
            <a:r>
              <a:rPr lang="en-US" sz="2800" dirty="0" err="1">
                <a:latin typeface="Bell MT" pitchFamily="18" charset="0"/>
              </a:rPr>
              <a:t>sukrosa</a:t>
            </a:r>
            <a:r>
              <a:rPr lang="en-US" sz="2800" dirty="0">
                <a:latin typeface="Bell MT" pitchFamily="18" charset="0"/>
              </a:rPr>
              <a:t>) </a:t>
            </a:r>
            <a:r>
              <a:rPr lang="en-US" sz="2800" dirty="0" err="1">
                <a:latin typeface="Bell MT" pitchFamily="18" charset="0"/>
              </a:rPr>
              <a:t>dilarutkan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dalam</a:t>
            </a:r>
            <a:r>
              <a:rPr lang="en-US" sz="2800" dirty="0">
                <a:latin typeface="Bell MT" pitchFamily="18" charset="0"/>
              </a:rPr>
              <a:t> air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dipanaskan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sebagian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sukrosa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terurai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menjadi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glukosa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fruktosa</a:t>
            </a:r>
            <a:r>
              <a:rPr lang="en-US" sz="2800" dirty="0">
                <a:latin typeface="Bell MT" pitchFamily="18" charset="0"/>
              </a:rPr>
              <a:t>, yang </a:t>
            </a:r>
            <a:r>
              <a:rPr lang="en-US" sz="2800" dirty="0" err="1">
                <a:latin typeface="Bell MT" pitchFamily="18" charset="0"/>
              </a:rPr>
              <a:t>disebut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gula</a:t>
            </a:r>
            <a:r>
              <a:rPr lang="en-US" sz="2800" dirty="0">
                <a:latin typeface="Bell MT" pitchFamily="18" charset="0"/>
              </a:rPr>
              <a:t> invert.</a:t>
            </a:r>
          </a:p>
          <a:p>
            <a:r>
              <a:rPr lang="en-US" sz="2800" dirty="0" err="1">
                <a:latin typeface="Bell MT" pitchFamily="18" charset="0"/>
              </a:rPr>
              <a:t>Gula</a:t>
            </a:r>
            <a:r>
              <a:rPr lang="en-US" sz="2800" dirty="0">
                <a:latin typeface="Bell MT" pitchFamily="18" charset="0"/>
              </a:rPr>
              <a:t> invert </a:t>
            </a:r>
            <a:r>
              <a:rPr lang="en-US" sz="2800" dirty="0" err="1">
                <a:latin typeface="Bell MT" pitchFamily="18" charset="0"/>
              </a:rPr>
              <a:t>tidak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berbentuk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kristal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karena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kelarutan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fruktosa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glukosa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sangat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besar</a:t>
            </a:r>
            <a:r>
              <a:rPr lang="en-US" sz="2800" dirty="0">
                <a:latin typeface="Bell MT" pitchFamily="18" charset="0"/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 err="1">
                <a:latin typeface="Bell MT" pitchFamily="18" charset="0"/>
              </a:rPr>
              <a:t>Oligosakarida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diperoleh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dari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hasil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hidrolisis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polisakarida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bantuan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enzim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tertentu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atau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hidrolisis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asam</a:t>
            </a:r>
            <a:r>
              <a:rPr lang="en-US" sz="2800" dirty="0">
                <a:latin typeface="Bell MT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atin typeface="Bell MT" pitchFamily="18" charset="0"/>
              </a:rPr>
              <a:t>Pati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dihidrolisisi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enzim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amilase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menghasilkan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maltosa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maltotriosa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isomaltosa</a:t>
            </a:r>
            <a:r>
              <a:rPr lang="en-US" sz="2800" dirty="0">
                <a:latin typeface="Bell MT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atin typeface="Bell MT" pitchFamily="18" charset="0"/>
              </a:rPr>
              <a:t>Bila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pati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dihidrolisis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enzim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transglukosidase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dihasilkan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suatu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oligosakarida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derajat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polimerisasi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lebih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besar</a:t>
            </a:r>
            <a:r>
              <a:rPr lang="en-US" sz="2800" dirty="0">
                <a:latin typeface="Bell MT" pitchFamily="18" charset="0"/>
              </a:rPr>
              <a:t>. </a:t>
            </a:r>
            <a:r>
              <a:rPr lang="en-US" sz="2800" dirty="0" err="1">
                <a:latin typeface="Bell MT" pitchFamily="18" charset="0"/>
              </a:rPr>
              <a:t>Senyawa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ini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disebut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dekstrin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sangat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larut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dalam</a:t>
            </a:r>
            <a:r>
              <a:rPr lang="en-US" sz="2800" dirty="0">
                <a:latin typeface="Bell MT" pitchFamily="18" charset="0"/>
              </a:rPr>
              <a:t> air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mengikat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zat-zat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hidrofobik</a:t>
            </a:r>
            <a:r>
              <a:rPr lang="en-US" sz="2800" dirty="0">
                <a:latin typeface="Bell MT" pitchFamily="18" charset="0"/>
              </a:rPr>
              <a:t>  </a:t>
            </a:r>
            <a:r>
              <a:rPr lang="en-US" sz="2800" dirty="0" err="1">
                <a:latin typeface="Bell MT" pitchFamily="18" charset="0"/>
              </a:rPr>
              <a:t>sehingga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dipergunakan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sebagai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i="1" dirty="0">
                <a:latin typeface="Bell MT" pitchFamily="18" charset="0"/>
              </a:rPr>
              <a:t>food additive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untuk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memperbaiki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tekstur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bahan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makanan</a:t>
            </a:r>
            <a:r>
              <a:rPr lang="en-US" sz="2800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latin typeface="Aharoni" pitchFamily="2" charset="-79"/>
                <a:cs typeface="Aharoni" pitchFamily="2" charset="-79"/>
              </a:rPr>
              <a:t>Polisakarida</a:t>
            </a:r>
            <a:endParaRPr lang="en-US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err="1">
                <a:latin typeface="Bell MT" pitchFamily="18" charset="0"/>
              </a:rPr>
              <a:t>Polisakarida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merupakan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polimer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molekul-molekul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monosakarida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berantai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lurus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atau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bercabang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dihidrolisis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enzim-enzim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tertentu</a:t>
            </a:r>
            <a:r>
              <a:rPr lang="en-US" sz="2800">
                <a:latin typeface="Bell MT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latin typeface="Bell MT" pitchFamily="18" charset="0"/>
              </a:rPr>
              <a:t>Polisakarida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dalam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bahan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makanan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berfungsi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sebagai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penguat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tekstur</a:t>
            </a:r>
            <a:r>
              <a:rPr lang="en-US" sz="2800" dirty="0">
                <a:latin typeface="Bell MT" pitchFamily="18" charset="0"/>
              </a:rPr>
              <a:t> (</a:t>
            </a:r>
            <a:r>
              <a:rPr lang="en-US" sz="2800" dirty="0" err="1">
                <a:latin typeface="Bell MT" pitchFamily="18" charset="0"/>
              </a:rPr>
              <a:t>selulosa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hemiselulosa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pati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lignin)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sebagai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sumber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energi</a:t>
            </a:r>
            <a:r>
              <a:rPr lang="en-US" sz="2800" dirty="0">
                <a:latin typeface="Bell MT" pitchFamily="18" charset="0"/>
              </a:rPr>
              <a:t> (</a:t>
            </a:r>
            <a:r>
              <a:rPr lang="en-US" sz="2800" dirty="0" err="1">
                <a:latin typeface="Bell MT" pitchFamily="18" charset="0"/>
              </a:rPr>
              <a:t>pati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dektrin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glikogen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fruktan</a:t>
            </a:r>
            <a:r>
              <a:rPr lang="en-US" sz="2800" dirty="0">
                <a:latin typeface="Bell MT" pitchFamily="18" charset="0"/>
              </a:rPr>
              <a:t>). </a:t>
            </a:r>
            <a:r>
              <a:rPr lang="en-US" sz="2800" dirty="0" err="1">
                <a:latin typeface="Bell MT" pitchFamily="18" charset="0"/>
              </a:rPr>
              <a:t>Polisakarida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penguat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tekstur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ini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tidak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dicerna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tubuh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tetapi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merupakan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serat-serat</a:t>
            </a:r>
            <a:r>
              <a:rPr lang="en-US" sz="2800" dirty="0">
                <a:latin typeface="Bell MT" pitchFamily="18" charset="0"/>
              </a:rPr>
              <a:t> (</a:t>
            </a:r>
            <a:r>
              <a:rPr lang="en-US" sz="2800" i="1" dirty="0">
                <a:latin typeface="Bell MT" pitchFamily="18" charset="0"/>
              </a:rPr>
              <a:t>dietary fiber</a:t>
            </a:r>
            <a:r>
              <a:rPr lang="en-US" sz="2800" dirty="0">
                <a:latin typeface="Bell MT" pitchFamily="18" charset="0"/>
              </a:rPr>
              <a:t>) yang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menstimulasi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enzim-enzim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pencernaan</a:t>
            </a:r>
            <a:r>
              <a:rPr lang="en-US" sz="2800" dirty="0" smtClean="0">
                <a:latin typeface="Bell MT" pitchFamily="18" charset="0"/>
              </a:rPr>
              <a:t>.</a:t>
            </a:r>
            <a:endParaRPr lang="en-US" sz="2800" dirty="0">
              <a:latin typeface="Bell MT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latin typeface="Aharoni" pitchFamily="2" charset="-79"/>
                <a:cs typeface="Aharoni" pitchFamily="2" charset="-79"/>
              </a:rPr>
              <a:t>Pati</a:t>
            </a:r>
            <a:endParaRPr lang="en-US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 err="1">
                <a:latin typeface="Bell MT" pitchFamily="18" charset="0"/>
              </a:rPr>
              <a:t>Pati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merupakan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homopolimer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glukosa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ikatan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alfa-glikosidik</a:t>
            </a:r>
            <a:r>
              <a:rPr lang="en-US" sz="2800" dirty="0">
                <a:latin typeface="Bell MT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sz="2800" dirty="0" err="1">
                <a:latin typeface="Bell MT" pitchFamily="18" charset="0"/>
              </a:rPr>
              <a:t>Berbagai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macam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pati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tidak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sama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sifatnya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tergantung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dari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panjang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rantai</a:t>
            </a:r>
            <a:r>
              <a:rPr lang="en-US" sz="2800" dirty="0">
                <a:latin typeface="Bell MT" pitchFamily="18" charset="0"/>
              </a:rPr>
              <a:t> C-</a:t>
            </a:r>
            <a:r>
              <a:rPr lang="en-US" sz="2800" dirty="0" err="1">
                <a:latin typeface="Bell MT" pitchFamily="18" charset="0"/>
              </a:rPr>
              <a:t>nya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serta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apakah</a:t>
            </a:r>
            <a:r>
              <a:rPr lang="en-US" sz="2800" dirty="0">
                <a:latin typeface="Bell MT" pitchFamily="18" charset="0"/>
              </a:rPr>
              <a:t>  </a:t>
            </a:r>
            <a:r>
              <a:rPr lang="en-US" sz="2800" dirty="0" err="1">
                <a:latin typeface="Bell MT" pitchFamily="18" charset="0"/>
              </a:rPr>
              <a:t>lurus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atau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bercabang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rantai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molekulnya</a:t>
            </a:r>
            <a:r>
              <a:rPr lang="en-US" sz="2800" dirty="0">
                <a:latin typeface="Bell MT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sz="2800" dirty="0" err="1">
                <a:latin typeface="Bell MT" pitchFamily="18" charset="0"/>
              </a:rPr>
              <a:t>Pati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terdiri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dari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dua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fraksi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dipisahkan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air </a:t>
            </a:r>
            <a:r>
              <a:rPr lang="en-US" sz="2800" dirty="0" err="1">
                <a:latin typeface="Bell MT" pitchFamily="18" charset="0"/>
              </a:rPr>
              <a:t>panas</a:t>
            </a:r>
            <a:r>
              <a:rPr lang="en-US" sz="2800" dirty="0">
                <a:latin typeface="Bell MT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sz="2800" dirty="0" err="1">
                <a:latin typeface="Bell MT" pitchFamily="18" charset="0"/>
              </a:rPr>
              <a:t>Fraksi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terlarut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disebut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amilosa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fraksi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tidak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terlarut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disebut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amilopektin</a:t>
            </a:r>
            <a:r>
              <a:rPr lang="en-US" sz="2800" dirty="0">
                <a:latin typeface="Bell MT" pitchFamily="18" charset="0"/>
              </a:rPr>
              <a:t>. </a:t>
            </a:r>
            <a:r>
              <a:rPr lang="en-US" sz="2800" dirty="0" err="1">
                <a:latin typeface="Bell MT" pitchFamily="18" charset="0"/>
              </a:rPr>
              <a:t>Amilosa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mempunyai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struktur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lurus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sedang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amilopektin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mempunyai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cabang</a:t>
            </a:r>
            <a:r>
              <a:rPr lang="en-US" sz="2800" dirty="0">
                <a:latin typeface="Bell MT" pitchFamily="18" charset="0"/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latin typeface="Aharoni" pitchFamily="2" charset="-79"/>
                <a:cs typeface="Aharoni" pitchFamily="2" charset="-79"/>
              </a:rPr>
              <a:t>Gelatinisasi</a:t>
            </a:r>
            <a:endParaRPr lang="en-US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 err="1">
                <a:latin typeface="Bell MT" pitchFamily="18" charset="0"/>
              </a:rPr>
              <a:t>Pati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dalam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jaringan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tanaman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mempunyai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bentuk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granula</a:t>
            </a:r>
            <a:r>
              <a:rPr lang="en-US" sz="2400" dirty="0">
                <a:latin typeface="Bell MT" pitchFamily="18" charset="0"/>
              </a:rPr>
              <a:t> yang </a:t>
            </a:r>
            <a:r>
              <a:rPr lang="en-US" sz="2400" dirty="0" err="1">
                <a:latin typeface="Bell MT" pitchFamily="18" charset="0"/>
              </a:rPr>
              <a:t>berbeda-beda</a:t>
            </a:r>
            <a:r>
              <a:rPr lang="en-US" sz="2400" dirty="0">
                <a:latin typeface="Bell MT" pitchFamily="18" charset="0"/>
              </a:rPr>
              <a:t>. </a:t>
            </a:r>
            <a:r>
              <a:rPr lang="en-US" sz="2400" dirty="0" err="1">
                <a:latin typeface="Bell MT" pitchFamily="18" charset="0"/>
              </a:rPr>
              <a:t>Dengan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mikroskop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jenis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pati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dapat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dibedakan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karena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mempunyai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bentuk</a:t>
            </a:r>
            <a:r>
              <a:rPr lang="en-US" sz="2400" dirty="0">
                <a:latin typeface="Bell MT" pitchFamily="18" charset="0"/>
              </a:rPr>
              <a:t>, </a:t>
            </a:r>
            <a:r>
              <a:rPr lang="en-US" sz="2400" dirty="0" err="1">
                <a:latin typeface="Bell MT" pitchFamily="18" charset="0"/>
              </a:rPr>
              <a:t>ukuran</a:t>
            </a:r>
            <a:r>
              <a:rPr lang="en-US" sz="2400" dirty="0">
                <a:latin typeface="Bell MT" pitchFamily="18" charset="0"/>
              </a:rPr>
              <a:t>, </a:t>
            </a:r>
            <a:r>
              <a:rPr lang="en-US" sz="2400" dirty="0" err="1">
                <a:latin typeface="Bell MT" pitchFamily="18" charset="0"/>
              </a:rPr>
              <a:t>dan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letak</a:t>
            </a:r>
            <a:r>
              <a:rPr lang="en-US" sz="2400" dirty="0">
                <a:latin typeface="Bell MT" pitchFamily="18" charset="0"/>
              </a:rPr>
              <a:t> hilum yang </a:t>
            </a:r>
            <a:r>
              <a:rPr lang="en-US" sz="2400" dirty="0" err="1">
                <a:latin typeface="Bell MT" pitchFamily="18" charset="0"/>
              </a:rPr>
              <a:t>unik</a:t>
            </a:r>
            <a:r>
              <a:rPr lang="en-US" sz="2400" dirty="0">
                <a:latin typeface="Bell MT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400" dirty="0" err="1">
                <a:latin typeface="Bell MT" pitchFamily="18" charset="0"/>
              </a:rPr>
              <a:t>Bila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pati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mentah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dimasukkan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ke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dalam</a:t>
            </a:r>
            <a:r>
              <a:rPr lang="en-US" sz="2400" dirty="0">
                <a:latin typeface="Bell MT" pitchFamily="18" charset="0"/>
              </a:rPr>
              <a:t> air </a:t>
            </a:r>
            <a:r>
              <a:rPr lang="en-US" sz="2400" dirty="0" err="1">
                <a:latin typeface="Bell MT" pitchFamily="18" charset="0"/>
              </a:rPr>
              <a:t>dingin</a:t>
            </a:r>
            <a:r>
              <a:rPr lang="en-US" sz="2400" dirty="0">
                <a:latin typeface="Bell MT" pitchFamily="18" charset="0"/>
              </a:rPr>
              <a:t>, </a:t>
            </a:r>
            <a:r>
              <a:rPr lang="en-US" sz="2400" dirty="0" err="1">
                <a:latin typeface="Bell MT" pitchFamily="18" charset="0"/>
              </a:rPr>
              <a:t>granula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patinya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akan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menyerap</a:t>
            </a:r>
            <a:r>
              <a:rPr lang="en-US" sz="2400" dirty="0">
                <a:latin typeface="Bell MT" pitchFamily="18" charset="0"/>
              </a:rPr>
              <a:t> air </a:t>
            </a:r>
            <a:r>
              <a:rPr lang="en-US" sz="2400" dirty="0" err="1">
                <a:latin typeface="Bell MT" pitchFamily="18" charset="0"/>
              </a:rPr>
              <a:t>dan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membengkak</a:t>
            </a:r>
            <a:r>
              <a:rPr lang="en-US" sz="2400" dirty="0">
                <a:latin typeface="Bell MT" pitchFamily="18" charset="0"/>
              </a:rPr>
              <a:t>. </a:t>
            </a:r>
            <a:r>
              <a:rPr lang="en-US" sz="2400" dirty="0" err="1">
                <a:latin typeface="Bell MT" pitchFamily="18" charset="0"/>
              </a:rPr>
              <a:t>Peningkatan</a:t>
            </a:r>
            <a:r>
              <a:rPr lang="en-US" sz="2400" dirty="0">
                <a:latin typeface="Bell MT" pitchFamily="18" charset="0"/>
              </a:rPr>
              <a:t> volume </a:t>
            </a:r>
            <a:r>
              <a:rPr lang="en-US" sz="2400" dirty="0" err="1">
                <a:latin typeface="Bell MT" pitchFamily="18" charset="0"/>
              </a:rPr>
              <a:t>granula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pati</a:t>
            </a:r>
            <a:r>
              <a:rPr lang="en-US" sz="2400" dirty="0">
                <a:latin typeface="Bell MT" pitchFamily="18" charset="0"/>
              </a:rPr>
              <a:t> yang </a:t>
            </a:r>
            <a:r>
              <a:rPr lang="en-US" sz="2400" dirty="0" err="1">
                <a:latin typeface="Bell MT" pitchFamily="18" charset="0"/>
              </a:rPr>
              <a:t>terjadi</a:t>
            </a:r>
            <a:r>
              <a:rPr lang="en-US" sz="2400" dirty="0">
                <a:latin typeface="Bell MT" pitchFamily="18" charset="0"/>
              </a:rPr>
              <a:t> di </a:t>
            </a:r>
            <a:r>
              <a:rPr lang="en-US" sz="2400" dirty="0" err="1">
                <a:latin typeface="Bell MT" pitchFamily="18" charset="0"/>
              </a:rPr>
              <a:t>dalam</a:t>
            </a:r>
            <a:r>
              <a:rPr lang="en-US" sz="2400" dirty="0">
                <a:latin typeface="Bell MT" pitchFamily="18" charset="0"/>
              </a:rPr>
              <a:t> air </a:t>
            </a:r>
            <a:r>
              <a:rPr lang="en-US" sz="2400" dirty="0" err="1">
                <a:latin typeface="Bell MT" pitchFamily="18" charset="0"/>
              </a:rPr>
              <a:t>pada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suhu</a:t>
            </a:r>
            <a:r>
              <a:rPr lang="en-US" sz="2400" dirty="0">
                <a:latin typeface="Bell MT" pitchFamily="18" charset="0"/>
              </a:rPr>
              <a:t> 55 </a:t>
            </a:r>
            <a:r>
              <a:rPr lang="en-US" sz="2400" baseline="30000" dirty="0">
                <a:latin typeface="Bell MT" pitchFamily="18" charset="0"/>
              </a:rPr>
              <a:t>0</a:t>
            </a:r>
            <a:r>
              <a:rPr lang="en-US" sz="2400" dirty="0">
                <a:latin typeface="Bell MT" pitchFamily="18" charset="0"/>
              </a:rPr>
              <a:t>C – 65 </a:t>
            </a:r>
            <a:r>
              <a:rPr lang="en-US" sz="2400" baseline="30000" dirty="0">
                <a:latin typeface="Bell MT" pitchFamily="18" charset="0"/>
              </a:rPr>
              <a:t>0</a:t>
            </a:r>
            <a:r>
              <a:rPr lang="en-US" sz="2400" dirty="0">
                <a:latin typeface="Bell MT" pitchFamily="18" charset="0"/>
              </a:rPr>
              <a:t>C </a:t>
            </a:r>
            <a:r>
              <a:rPr lang="en-US" sz="2400" dirty="0" err="1">
                <a:latin typeface="Bell MT" pitchFamily="18" charset="0"/>
              </a:rPr>
              <a:t>merupakan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pembekakan</a:t>
            </a:r>
            <a:r>
              <a:rPr lang="en-US" sz="2400" dirty="0">
                <a:latin typeface="Bell MT" pitchFamily="18" charset="0"/>
              </a:rPr>
              <a:t> yang </a:t>
            </a:r>
            <a:r>
              <a:rPr lang="en-US" sz="2400" dirty="0" err="1">
                <a:latin typeface="Bell MT" pitchFamily="18" charset="0"/>
              </a:rPr>
              <a:t>sesungguhnya</a:t>
            </a:r>
            <a:r>
              <a:rPr lang="en-US" sz="2400" dirty="0">
                <a:latin typeface="Bell MT" pitchFamily="18" charset="0"/>
              </a:rPr>
              <a:t>, </a:t>
            </a:r>
            <a:r>
              <a:rPr lang="en-US" sz="2400" dirty="0" err="1">
                <a:latin typeface="Bell MT" pitchFamily="18" charset="0"/>
              </a:rPr>
              <a:t>dan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setelah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pembengkakan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ini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granula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pati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dapat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kembali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ke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kondisi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semula</a:t>
            </a:r>
            <a:r>
              <a:rPr lang="en-US" sz="2400" dirty="0">
                <a:latin typeface="Bell MT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400" dirty="0" err="1">
                <a:latin typeface="Bell MT" pitchFamily="18" charset="0"/>
              </a:rPr>
              <a:t>Granula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pati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dapat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dibuat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membengkak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luar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biasa</a:t>
            </a:r>
            <a:r>
              <a:rPr lang="en-US" sz="2400" dirty="0">
                <a:latin typeface="Bell MT" pitchFamily="18" charset="0"/>
              </a:rPr>
              <a:t>  </a:t>
            </a:r>
            <a:r>
              <a:rPr lang="en-US" sz="2400" dirty="0" err="1">
                <a:latin typeface="Bell MT" pitchFamily="18" charset="0"/>
              </a:rPr>
              <a:t>dan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bersifat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tidak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dapat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kembali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lagi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pada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kondisi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semula</a:t>
            </a:r>
            <a:r>
              <a:rPr lang="en-US" sz="2400" dirty="0">
                <a:latin typeface="Bell MT" pitchFamily="18" charset="0"/>
              </a:rPr>
              <a:t>. </a:t>
            </a:r>
            <a:r>
              <a:rPr lang="en-US" sz="2400" dirty="0" err="1">
                <a:latin typeface="Bell MT" pitchFamily="18" charset="0"/>
              </a:rPr>
              <a:t>Perubahan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tersebut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dinamakan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gelatinisasi</a:t>
            </a:r>
            <a:r>
              <a:rPr lang="en-US" sz="24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err="1">
                <a:latin typeface="Bell MT" pitchFamily="18" charset="0"/>
              </a:rPr>
              <a:t>Suhu</a:t>
            </a:r>
            <a:r>
              <a:rPr lang="en-US" sz="2800" dirty="0">
                <a:latin typeface="Bell MT" pitchFamily="18" charset="0"/>
              </a:rPr>
              <a:t>  </a:t>
            </a:r>
            <a:r>
              <a:rPr lang="en-US" sz="2800" dirty="0" err="1">
                <a:latin typeface="Bell MT" pitchFamily="18" charset="0"/>
              </a:rPr>
              <a:t>pada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saat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granula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pati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pecah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disebut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suhu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gelatinisasi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dilakukan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penambahan</a:t>
            </a:r>
            <a:r>
              <a:rPr lang="en-US" sz="2800" dirty="0">
                <a:latin typeface="Bell MT" pitchFamily="18" charset="0"/>
              </a:rPr>
              <a:t> air </a:t>
            </a:r>
            <a:r>
              <a:rPr lang="en-US" sz="2800" dirty="0" err="1">
                <a:latin typeface="Bell MT" pitchFamily="18" charset="0"/>
              </a:rPr>
              <a:t>panas</a:t>
            </a:r>
            <a:r>
              <a:rPr lang="en-US" sz="2800" dirty="0">
                <a:latin typeface="Bell MT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atin typeface="Bell MT" pitchFamily="18" charset="0"/>
              </a:rPr>
              <a:t>Pati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telah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mengalami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gelatinisasi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dikeringkan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tetapi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molekul-molekul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tersebut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tidak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kembali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lagi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ke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sifat-sifat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semula</a:t>
            </a:r>
            <a:r>
              <a:rPr lang="en-US" sz="2800" dirty="0">
                <a:latin typeface="Bell MT" pitchFamily="18" charset="0"/>
              </a:rPr>
              <a:t>. </a:t>
            </a:r>
            <a:r>
              <a:rPr lang="en-US" sz="2800" dirty="0" err="1">
                <a:latin typeface="Bell MT" pitchFamily="18" charset="0"/>
              </a:rPr>
              <a:t>Bahan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telah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kering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tersebut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masih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mampu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menyerap</a:t>
            </a:r>
            <a:r>
              <a:rPr lang="en-US" sz="2800" dirty="0">
                <a:latin typeface="Bell MT" pitchFamily="18" charset="0"/>
              </a:rPr>
              <a:t> air </a:t>
            </a:r>
            <a:r>
              <a:rPr lang="en-US" sz="2800" dirty="0" err="1">
                <a:latin typeface="Bell MT" pitchFamily="18" charset="0"/>
              </a:rPr>
              <a:t>dalam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jumlah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cukup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besar</a:t>
            </a:r>
            <a:r>
              <a:rPr lang="en-US" sz="2800" dirty="0">
                <a:latin typeface="Bell MT" pitchFamily="18" charset="0"/>
              </a:rPr>
              <a:t>. </a:t>
            </a:r>
            <a:r>
              <a:rPr lang="en-US" sz="2800" dirty="0" err="1">
                <a:latin typeface="Bell MT" pitchFamily="18" charset="0"/>
              </a:rPr>
              <a:t>Sifat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inilah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digunakan</a:t>
            </a:r>
            <a:r>
              <a:rPr lang="en-US" sz="2800" dirty="0">
                <a:latin typeface="Bell MT" pitchFamily="18" charset="0"/>
              </a:rPr>
              <a:t> agar </a:t>
            </a:r>
            <a:r>
              <a:rPr lang="en-US" sz="2800" i="1" dirty="0">
                <a:latin typeface="Bell MT" pitchFamily="18" charset="0"/>
              </a:rPr>
              <a:t>instant rice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i="1" dirty="0">
                <a:latin typeface="Bell MT" pitchFamily="18" charset="0"/>
              </a:rPr>
              <a:t>instant pudding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dapat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menyerap</a:t>
            </a:r>
            <a:r>
              <a:rPr lang="en-US" sz="2800" dirty="0">
                <a:latin typeface="Bell MT" pitchFamily="18" charset="0"/>
              </a:rPr>
              <a:t> air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mudah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yaitu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menggunakan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pati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telah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mengalami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gelatinisasi</a:t>
            </a:r>
            <a:r>
              <a:rPr lang="en-US" sz="2800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latin typeface="Aharoni" pitchFamily="2" charset="-79"/>
                <a:cs typeface="Aharoni" pitchFamily="2" charset="-79"/>
              </a:rPr>
              <a:t>Selulosa</a:t>
            </a:r>
            <a:endParaRPr lang="en-US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err="1">
                <a:latin typeface="Bell MT" pitchFamily="18" charset="0"/>
              </a:rPr>
              <a:t>Selulosa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merupakan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serat-serat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panjang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bersama-sama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hemiselulosa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pektin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protein </a:t>
            </a:r>
            <a:r>
              <a:rPr lang="en-US" sz="2800" dirty="0" err="1">
                <a:latin typeface="Bell MT" pitchFamily="18" charset="0"/>
              </a:rPr>
              <a:t>membentuk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struktur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jaringan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memperkuat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dinding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sel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tanaman</a:t>
            </a:r>
            <a:r>
              <a:rPr lang="en-US" sz="2800" dirty="0">
                <a:latin typeface="Bell MT" pitchFamily="18" charset="0"/>
              </a:rPr>
              <a:t>. </a:t>
            </a:r>
          </a:p>
          <a:p>
            <a:r>
              <a:rPr lang="en-US" sz="2800" dirty="0" err="1">
                <a:latin typeface="Bell MT" pitchFamily="18" charset="0"/>
              </a:rPr>
              <a:t>Turunan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selulosa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dikenal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dengan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i="1" dirty="0" err="1">
                <a:latin typeface="Bell MT" pitchFamily="18" charset="0"/>
              </a:rPr>
              <a:t>carboxymethyl</a:t>
            </a:r>
            <a:r>
              <a:rPr lang="en-US" sz="2800" i="1" dirty="0">
                <a:latin typeface="Bell MT" pitchFamily="18" charset="0"/>
              </a:rPr>
              <a:t> cellulose</a:t>
            </a:r>
            <a:r>
              <a:rPr lang="en-US" sz="2800" dirty="0">
                <a:latin typeface="Bell MT" pitchFamily="18" charset="0"/>
              </a:rPr>
              <a:t> (CMC) </a:t>
            </a:r>
            <a:r>
              <a:rPr lang="en-US" sz="2800" dirty="0" err="1">
                <a:latin typeface="Bell MT" pitchFamily="18" charset="0"/>
              </a:rPr>
              <a:t>sering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dipakai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dalam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industri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makanan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untuk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mendapatkan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tekstur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baik</a:t>
            </a:r>
            <a:r>
              <a:rPr lang="en-US" sz="2800" dirty="0">
                <a:latin typeface="Bell MT" pitchFamily="18" charset="0"/>
              </a:rPr>
              <a:t>. </a:t>
            </a:r>
            <a:r>
              <a:rPr lang="en-US" sz="2800" dirty="0" err="1">
                <a:latin typeface="Bell MT" pitchFamily="18" charset="0"/>
              </a:rPr>
              <a:t>Misalnya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pada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pembuatan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es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krim</a:t>
            </a:r>
            <a:r>
              <a:rPr lang="en-US" sz="2800" dirty="0">
                <a:latin typeface="Bell MT" pitchFamily="18" charset="0"/>
              </a:rPr>
              <a:t>, </a:t>
            </a:r>
            <a:r>
              <a:rPr lang="en-US" sz="2800" dirty="0" err="1">
                <a:latin typeface="Bell MT" pitchFamily="18" charset="0"/>
              </a:rPr>
              <a:t>pemakaian</a:t>
            </a:r>
            <a:r>
              <a:rPr lang="en-US" sz="2800" dirty="0">
                <a:latin typeface="Bell MT" pitchFamily="18" charset="0"/>
              </a:rPr>
              <a:t> CMC </a:t>
            </a:r>
            <a:r>
              <a:rPr lang="en-US" sz="2800" dirty="0" err="1">
                <a:latin typeface="Bell MT" pitchFamily="18" charset="0"/>
              </a:rPr>
              <a:t>akan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memperbaiki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tekstur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dan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kristal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laktosa</a:t>
            </a:r>
            <a:r>
              <a:rPr lang="en-US" sz="2800" dirty="0">
                <a:latin typeface="Bell MT" pitchFamily="18" charset="0"/>
              </a:rPr>
              <a:t> yang </a:t>
            </a:r>
            <a:r>
              <a:rPr lang="en-US" sz="2800" dirty="0" err="1">
                <a:latin typeface="Bell MT" pitchFamily="18" charset="0"/>
              </a:rPr>
              <a:t>terbentuk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akan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lebih</a:t>
            </a:r>
            <a:r>
              <a:rPr lang="en-US" sz="2800" dirty="0">
                <a:latin typeface="Bell MT" pitchFamily="18" charset="0"/>
              </a:rPr>
              <a:t> </a:t>
            </a:r>
            <a:r>
              <a:rPr lang="en-US" sz="2800" dirty="0" err="1">
                <a:latin typeface="Bell MT" pitchFamily="18" charset="0"/>
              </a:rPr>
              <a:t>halus</a:t>
            </a:r>
            <a:r>
              <a:rPr lang="en-US" sz="2800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haroni" pitchFamily="2" charset="-79"/>
                <a:cs typeface="Aharoni" pitchFamily="2" charset="-79"/>
              </a:rPr>
              <a:t>Pektin</a:t>
            </a: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 err="1">
                <a:latin typeface="Bell MT" pitchFamily="18" charset="0"/>
              </a:rPr>
              <a:t>Pektin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secara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umum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terdapat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dalam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dinding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sel</a:t>
            </a:r>
            <a:r>
              <a:rPr lang="en-US" sz="2400" dirty="0">
                <a:latin typeface="Bell MT" pitchFamily="18" charset="0"/>
              </a:rPr>
              <a:t> primer </a:t>
            </a:r>
            <a:r>
              <a:rPr lang="en-US" sz="2400" dirty="0" err="1">
                <a:latin typeface="Bell MT" pitchFamily="18" charset="0"/>
              </a:rPr>
              <a:t>tanaman</a:t>
            </a:r>
            <a:r>
              <a:rPr lang="en-US" sz="2400" dirty="0">
                <a:latin typeface="Bell MT" pitchFamily="18" charset="0"/>
              </a:rPr>
              <a:t>, </a:t>
            </a:r>
            <a:r>
              <a:rPr lang="en-US" sz="2400" dirty="0" err="1">
                <a:latin typeface="Bell MT" pitchFamily="18" charset="0"/>
              </a:rPr>
              <a:t>khususnya</a:t>
            </a:r>
            <a:r>
              <a:rPr lang="en-US" sz="2400" dirty="0">
                <a:latin typeface="Bell MT" pitchFamily="18" charset="0"/>
              </a:rPr>
              <a:t> di </a:t>
            </a:r>
            <a:r>
              <a:rPr lang="en-US" sz="2400" dirty="0" err="1">
                <a:latin typeface="Bell MT" pitchFamily="18" charset="0"/>
              </a:rPr>
              <a:t>sela-sela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antara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selulosa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hemiselulosa</a:t>
            </a:r>
            <a:r>
              <a:rPr lang="en-US" sz="2400" dirty="0">
                <a:latin typeface="Bell MT" pitchFamily="18" charset="0"/>
              </a:rPr>
              <a:t>. </a:t>
            </a:r>
            <a:r>
              <a:rPr lang="en-US" sz="2400" dirty="0" err="1">
                <a:latin typeface="Bell MT" pitchFamily="18" charset="0"/>
              </a:rPr>
              <a:t>Senyawa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pektin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berfungsi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sebagai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perekat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antara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dinding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sel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satu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dengan</a:t>
            </a:r>
            <a:r>
              <a:rPr lang="en-US" sz="2400" dirty="0">
                <a:latin typeface="Bell MT" pitchFamily="18" charset="0"/>
              </a:rPr>
              <a:t> yang lain.</a:t>
            </a:r>
          </a:p>
          <a:p>
            <a:pPr>
              <a:lnSpc>
                <a:spcPct val="80000"/>
              </a:lnSpc>
            </a:pPr>
            <a:r>
              <a:rPr lang="en-US" sz="2400" dirty="0" err="1">
                <a:latin typeface="Bell MT" pitchFamily="18" charset="0"/>
              </a:rPr>
              <a:t>Pada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umumnya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senyawa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pektin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dapat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diklasifikasi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menjadi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tiga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kelompok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senyawa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yaitu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asam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pektat</a:t>
            </a:r>
            <a:r>
              <a:rPr lang="en-US" sz="2400" dirty="0">
                <a:latin typeface="Bell MT" pitchFamily="18" charset="0"/>
              </a:rPr>
              <a:t>, </a:t>
            </a:r>
            <a:r>
              <a:rPr lang="en-US" sz="2400" dirty="0" err="1">
                <a:latin typeface="Bell MT" pitchFamily="18" charset="0"/>
              </a:rPr>
              <a:t>asam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pektinat</a:t>
            </a:r>
            <a:r>
              <a:rPr lang="en-US" sz="2400" dirty="0">
                <a:latin typeface="Bell MT" pitchFamily="18" charset="0"/>
              </a:rPr>
              <a:t> (</a:t>
            </a:r>
            <a:r>
              <a:rPr lang="en-US" sz="2400" dirty="0" err="1">
                <a:latin typeface="Bell MT" pitchFamily="18" charset="0"/>
              </a:rPr>
              <a:t>pektin</a:t>
            </a:r>
            <a:r>
              <a:rPr lang="en-US" sz="2400" dirty="0">
                <a:latin typeface="Bell MT" pitchFamily="18" charset="0"/>
              </a:rPr>
              <a:t>), </a:t>
            </a:r>
            <a:r>
              <a:rPr lang="en-US" sz="2400" dirty="0" err="1">
                <a:latin typeface="Bell MT" pitchFamily="18" charset="0"/>
              </a:rPr>
              <a:t>dan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protopektin</a:t>
            </a:r>
            <a:r>
              <a:rPr lang="en-US" sz="2400" dirty="0">
                <a:latin typeface="Bell MT" pitchFamily="18" charset="0"/>
              </a:rPr>
              <a:t>. </a:t>
            </a:r>
          </a:p>
          <a:p>
            <a:pPr>
              <a:lnSpc>
                <a:spcPct val="80000"/>
              </a:lnSpc>
            </a:pPr>
            <a:r>
              <a:rPr lang="en-US" sz="2400" dirty="0" err="1">
                <a:latin typeface="Bell MT" pitchFamily="18" charset="0"/>
              </a:rPr>
              <a:t>Kandungan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pektin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dalam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tanaman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sangat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bervariasi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baik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berdasarkan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jenis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tanamannya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maupun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bagian-bagian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jaringannya</a:t>
            </a:r>
            <a:r>
              <a:rPr lang="en-US" sz="2400" dirty="0">
                <a:latin typeface="Bell MT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sz="2400" dirty="0" err="1">
                <a:latin typeface="Bell MT" pitchFamily="18" charset="0"/>
              </a:rPr>
              <a:t>Komposisi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kandungan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protopektin</a:t>
            </a:r>
            <a:r>
              <a:rPr lang="en-US" sz="2400" dirty="0">
                <a:latin typeface="Bell MT" pitchFamily="18" charset="0"/>
              </a:rPr>
              <a:t>, </a:t>
            </a:r>
            <a:r>
              <a:rPr lang="en-US" sz="2400" dirty="0" err="1">
                <a:latin typeface="Bell MT" pitchFamily="18" charset="0"/>
              </a:rPr>
              <a:t>pektin</a:t>
            </a:r>
            <a:r>
              <a:rPr lang="en-US" sz="2400" dirty="0">
                <a:latin typeface="Bell MT" pitchFamily="18" charset="0"/>
              </a:rPr>
              <a:t>, </a:t>
            </a:r>
            <a:r>
              <a:rPr lang="en-US" sz="2400" dirty="0" err="1">
                <a:latin typeface="Bell MT" pitchFamily="18" charset="0"/>
              </a:rPr>
              <a:t>dan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asam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pektat</a:t>
            </a:r>
            <a:r>
              <a:rPr lang="en-US" sz="2400" dirty="0">
                <a:latin typeface="Bell MT" pitchFamily="18" charset="0"/>
              </a:rPr>
              <a:t> di </a:t>
            </a:r>
            <a:r>
              <a:rPr lang="en-US" sz="2400" dirty="0" err="1">
                <a:latin typeface="Bell MT" pitchFamily="18" charset="0"/>
              </a:rPr>
              <a:t>dalam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buah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sangat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bervariasi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tergantung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pada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derajat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pematangan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buah</a:t>
            </a:r>
            <a:r>
              <a:rPr lang="en-US" sz="24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latin typeface="Bell MT" pitchFamily="18" charset="0"/>
              </a:rPr>
              <a:t>Pada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umumnya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protopektin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tidak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larut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itu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jaringan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tanaman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belum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matang</a:t>
            </a:r>
            <a:r>
              <a:rPr lang="en-US" dirty="0">
                <a:latin typeface="Bell MT" pitchFamily="18" charset="0"/>
              </a:rPr>
              <a:t>. </a:t>
            </a:r>
          </a:p>
          <a:p>
            <a:r>
              <a:rPr lang="en-US" dirty="0" err="1">
                <a:latin typeface="Bell MT" pitchFamily="18" charset="0"/>
              </a:rPr>
              <a:t>Potensi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pembentukan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jeli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pektin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menjadi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berkurang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buah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terlalu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matang</a:t>
            </a:r>
            <a:r>
              <a:rPr lang="en-US" dirty="0">
                <a:latin typeface="Bell MT" pitchFamily="18" charset="0"/>
              </a:rPr>
              <a:t>.</a:t>
            </a:r>
          </a:p>
          <a:p>
            <a:r>
              <a:rPr lang="en-US" dirty="0" err="1">
                <a:latin typeface="Bell MT" pitchFamily="18" charset="0"/>
              </a:rPr>
              <a:t>Buah-buahan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digunakan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untuk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membuat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jeli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adalah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jambu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biji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apel</a:t>
            </a:r>
            <a:r>
              <a:rPr lang="en-US" dirty="0">
                <a:latin typeface="Bell MT" pitchFamily="18" charset="0"/>
              </a:rPr>
              <a:t>, lemon, plum, </a:t>
            </a:r>
            <a:r>
              <a:rPr lang="en-US" dirty="0" err="1">
                <a:latin typeface="Bell MT" pitchFamily="18" charset="0"/>
              </a:rPr>
              <a:t>jeruk</a:t>
            </a:r>
            <a:r>
              <a:rPr lang="en-US" dirty="0">
                <a:latin typeface="Bell MT" pitchFamily="18" charset="0"/>
              </a:rPr>
              <a:t>, </a:t>
            </a:r>
            <a:r>
              <a:rPr lang="en-US" dirty="0" err="1">
                <a:latin typeface="Bell MT" pitchFamily="18" charset="0"/>
              </a:rPr>
              <a:t>serta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anggur</a:t>
            </a:r>
            <a:r>
              <a:rPr lang="en-US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haroni" pitchFamily="2" charset="-79"/>
                <a:cs typeface="Aharoni" pitchFamily="2" charset="-79"/>
              </a:rPr>
              <a:t>Glikogen</a:t>
            </a: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Glikogen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merupakan</a:t>
            </a:r>
            <a:r>
              <a:rPr lang="en-US" dirty="0">
                <a:latin typeface="Bell MT" pitchFamily="18" charset="0"/>
              </a:rPr>
              <a:t> “</a:t>
            </a:r>
            <a:r>
              <a:rPr lang="en-US" dirty="0" err="1">
                <a:latin typeface="Bell MT" pitchFamily="18" charset="0"/>
              </a:rPr>
              <a:t>pati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hewan</a:t>
            </a:r>
            <a:r>
              <a:rPr lang="en-US" dirty="0">
                <a:latin typeface="Bell MT" pitchFamily="18" charset="0"/>
              </a:rPr>
              <a:t>”, </a:t>
            </a:r>
            <a:r>
              <a:rPr lang="en-US" dirty="0" err="1">
                <a:latin typeface="Bell MT" pitchFamily="18" charset="0"/>
              </a:rPr>
              <a:t>banyak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terdapat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pada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hati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otot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bersifat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larut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air, </a:t>
            </a:r>
            <a:r>
              <a:rPr lang="en-US" dirty="0" err="1">
                <a:latin typeface="Bell MT" pitchFamily="18" charset="0"/>
              </a:rPr>
              <a:t>serta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bila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bereaksi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dengan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iodin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berwarna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merah</a:t>
            </a:r>
            <a:r>
              <a:rPr lang="en-US" dirty="0">
                <a:latin typeface="Bell MT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Glikogen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juga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telah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berhasil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diisolasi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benih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jagung</a:t>
            </a:r>
            <a:r>
              <a:rPr lang="en-US" dirty="0">
                <a:latin typeface="Bell MT" pitchFamily="18" charset="0"/>
              </a:rPr>
              <a:t> (</a:t>
            </a:r>
            <a:r>
              <a:rPr lang="en-US" i="1" dirty="0">
                <a:latin typeface="Bell MT" pitchFamily="18" charset="0"/>
              </a:rPr>
              <a:t>sweet corn</a:t>
            </a:r>
            <a:r>
              <a:rPr lang="en-US" dirty="0">
                <a:latin typeface="Bell MT" pitchFamily="18" charset="0"/>
              </a:rPr>
              <a:t>). 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Glikogen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disimpan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dalam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hati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hewan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sebagai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cadangan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energi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sewaktu-waktu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diubah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menjadi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glukosa</a:t>
            </a:r>
            <a:r>
              <a:rPr lang="en-US" dirty="0">
                <a:latin typeface="Bell MT" pitchFamily="18" charset="0"/>
              </a:rPr>
              <a:t>.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haroni" pitchFamily="2" charset="-79"/>
                <a:cs typeface="Aharoni" pitchFamily="2" charset="-79"/>
              </a:rPr>
              <a:t>Polisakarida</a:t>
            </a:r>
            <a:r>
              <a:rPr lang="en-US" dirty="0">
                <a:latin typeface="Aharoni" pitchFamily="2" charset="-79"/>
                <a:cs typeface="Aharoni" pitchFamily="2" charset="-79"/>
              </a:rPr>
              <a:t> Lain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>
                <a:latin typeface="Bell MT" pitchFamily="18" charset="0"/>
              </a:rPr>
              <a:t>Gum </a:t>
            </a:r>
            <a:r>
              <a:rPr lang="en-US" dirty="0" err="1">
                <a:latin typeface="Bell MT" pitchFamily="18" charset="0"/>
              </a:rPr>
              <a:t>Arabik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dihasilkan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batang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pohon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akasia</a:t>
            </a:r>
            <a:endParaRPr lang="en-US" dirty="0">
              <a:latin typeface="Bell MT" pitchFamily="18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Bell MT" pitchFamily="18" charset="0"/>
              </a:rPr>
              <a:t>Agar-agar </a:t>
            </a:r>
            <a:r>
              <a:rPr lang="en-US" dirty="0" err="1">
                <a:latin typeface="Bell MT" pitchFamily="18" charset="0"/>
              </a:rPr>
              <a:t>didapatkan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ganggang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merah</a:t>
            </a:r>
            <a:r>
              <a:rPr lang="en-US" dirty="0">
                <a:latin typeface="Bell MT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Asam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alginat</a:t>
            </a:r>
            <a:r>
              <a:rPr lang="en-US" dirty="0">
                <a:latin typeface="Bell MT" pitchFamily="18" charset="0"/>
              </a:rPr>
              <a:t>  </a:t>
            </a:r>
            <a:r>
              <a:rPr lang="en-US" dirty="0" err="1">
                <a:latin typeface="Bell MT" pitchFamily="18" charset="0"/>
              </a:rPr>
              <a:t>atau</a:t>
            </a:r>
            <a:r>
              <a:rPr lang="en-US" dirty="0">
                <a:latin typeface="Bell MT" pitchFamily="18" charset="0"/>
              </a:rPr>
              <a:t> Na-</a:t>
            </a:r>
            <a:r>
              <a:rPr lang="en-US" dirty="0" err="1">
                <a:latin typeface="Bell MT" pitchFamily="18" charset="0"/>
              </a:rPr>
              <a:t>alginat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dihasilkan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suatu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ganggang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laut</a:t>
            </a:r>
            <a:r>
              <a:rPr lang="en-US" dirty="0">
                <a:latin typeface="Bell MT" pitchFamily="18" charset="0"/>
              </a:rPr>
              <a:t> yang </a:t>
            </a:r>
            <a:r>
              <a:rPr lang="en-US" dirty="0" err="1">
                <a:latin typeface="Bell MT" pitchFamily="18" charset="0"/>
              </a:rPr>
              <a:t>besar</a:t>
            </a:r>
            <a:r>
              <a:rPr lang="en-US" dirty="0">
                <a:latin typeface="Bell MT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atin typeface="Bell MT" pitchFamily="18" charset="0"/>
              </a:rPr>
              <a:t>Karagenan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didapat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dengan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mengekstraksi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lumut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Irlandia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dengan</a:t>
            </a:r>
            <a:r>
              <a:rPr lang="en-US" dirty="0">
                <a:latin typeface="Bell MT" pitchFamily="18" charset="0"/>
              </a:rPr>
              <a:t> air </a:t>
            </a:r>
            <a:r>
              <a:rPr lang="en-US" dirty="0" err="1">
                <a:latin typeface="Bell MT" pitchFamily="18" charset="0"/>
              </a:rPr>
              <a:t>panas</a:t>
            </a:r>
            <a:r>
              <a:rPr lang="en-US" dirty="0">
                <a:latin typeface="Bell MT" pitchFamily="18" charset="0"/>
              </a:rPr>
              <a:t>. </a:t>
            </a:r>
            <a:r>
              <a:rPr lang="en-US" dirty="0" err="1">
                <a:latin typeface="Bell MT" pitchFamily="18" charset="0"/>
              </a:rPr>
              <a:t>Dipergunakan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sebagai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i="1" dirty="0">
                <a:latin typeface="Bell MT" pitchFamily="18" charset="0"/>
              </a:rPr>
              <a:t>stabilizer </a:t>
            </a:r>
            <a:r>
              <a:rPr lang="en-US" dirty="0" err="1">
                <a:latin typeface="Bell MT" pitchFamily="18" charset="0"/>
              </a:rPr>
              <a:t>pada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industri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coklat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dan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hasil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produksi</a:t>
            </a:r>
            <a:r>
              <a:rPr lang="en-US" dirty="0">
                <a:latin typeface="Bell MT" pitchFamily="18" charset="0"/>
              </a:rPr>
              <a:t> </a:t>
            </a:r>
            <a:r>
              <a:rPr lang="en-US" dirty="0" err="1">
                <a:latin typeface="Bell MT" pitchFamily="18" charset="0"/>
              </a:rPr>
              <a:t>susu</a:t>
            </a:r>
            <a:r>
              <a:rPr lang="en-US" dirty="0"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324</TotalTime>
  <Words>1193</Words>
  <Application>Microsoft Office PowerPoint</Application>
  <PresentationFormat>On-screen Show (4:3)</PresentationFormat>
  <Paragraphs>68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Clarity</vt:lpstr>
      <vt:lpstr>Adjacency</vt:lpstr>
      <vt:lpstr>KIMIA PANGAN (minggu ke-3)</vt:lpstr>
      <vt:lpstr>KARBOHIDRAT (lanjutan)</vt:lpstr>
      <vt:lpstr>KARBOHIDRAT DALAM BAHAN MAKANAN</vt:lpstr>
      <vt:lpstr>PowerPoint Presentation</vt:lpstr>
      <vt:lpstr>PowerPoint Presentation</vt:lpstr>
      <vt:lpstr>JENIS KARBOHIDRAT</vt:lpstr>
      <vt:lpstr>Monosakarida</vt:lpstr>
      <vt:lpstr>Oligosakarida</vt:lpstr>
      <vt:lpstr>PowerPoint Presentation</vt:lpstr>
      <vt:lpstr>PowerPoint Presentation</vt:lpstr>
      <vt:lpstr>PowerPoint Presentation</vt:lpstr>
      <vt:lpstr>PowerPoint Presentation</vt:lpstr>
      <vt:lpstr>Polisakarida</vt:lpstr>
      <vt:lpstr>Pati</vt:lpstr>
      <vt:lpstr>Gelatinisasi</vt:lpstr>
      <vt:lpstr>PowerPoint Presentation</vt:lpstr>
      <vt:lpstr>Selulosa</vt:lpstr>
      <vt:lpstr>Pektin</vt:lpstr>
      <vt:lpstr>PowerPoint Presentation</vt:lpstr>
      <vt:lpstr>Glikogen</vt:lpstr>
      <vt:lpstr>Polisakarida Lain</vt:lpstr>
    </vt:vector>
  </TitlesOfParts>
  <Company>whiplash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KARBOHIDRAT</dc:title>
  <dc:creator>arie</dc:creator>
  <cp:lastModifiedBy>ASUS</cp:lastModifiedBy>
  <cp:revision>20</cp:revision>
  <dcterms:created xsi:type="dcterms:W3CDTF">2006-07-01T01:26:23Z</dcterms:created>
  <dcterms:modified xsi:type="dcterms:W3CDTF">2017-03-14T03:37:06Z</dcterms:modified>
</cp:coreProperties>
</file>