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344" r:id="rId4"/>
    <p:sldId id="345" r:id="rId5"/>
    <p:sldId id="258" r:id="rId6"/>
    <p:sldId id="347" r:id="rId7"/>
    <p:sldId id="348" r:id="rId8"/>
    <p:sldId id="346" r:id="rId9"/>
    <p:sldId id="353" r:id="rId10"/>
    <p:sldId id="349" r:id="rId11"/>
    <p:sldId id="350" r:id="rId12"/>
    <p:sldId id="351" r:id="rId13"/>
    <p:sldId id="352" r:id="rId14"/>
    <p:sldId id="354" r:id="rId15"/>
    <p:sldId id="355" r:id="rId16"/>
    <p:sldId id="357" r:id="rId17"/>
    <p:sldId id="364" r:id="rId18"/>
    <p:sldId id="358" r:id="rId19"/>
    <p:sldId id="359" r:id="rId20"/>
    <p:sldId id="360" r:id="rId21"/>
    <p:sldId id="361" r:id="rId22"/>
    <p:sldId id="362" r:id="rId23"/>
    <p:sldId id="363" r:id="rId24"/>
    <p:sldId id="366" r:id="rId25"/>
    <p:sldId id="367" r:id="rId26"/>
    <p:sldId id="368" r:id="rId27"/>
    <p:sldId id="369" r:id="rId28"/>
    <p:sldId id="370" r:id="rId29"/>
    <p:sldId id="280"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63" autoAdjust="0"/>
    <p:restoredTop sz="94660"/>
  </p:normalViewPr>
  <p:slideViewPr>
    <p:cSldViewPr>
      <p:cViewPr>
        <p:scale>
          <a:sx n="54" d="100"/>
          <a:sy n="54" d="100"/>
        </p:scale>
        <p:origin x="1582" y="18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C0973-0B25-4274-8542-31B780352732}"/>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ID"/>
          </a:p>
        </p:txBody>
      </p:sp>
      <p:sp>
        <p:nvSpPr>
          <p:cNvPr id="3" name="Subtitle 2">
            <a:extLst>
              <a:ext uri="{FF2B5EF4-FFF2-40B4-BE49-F238E27FC236}">
                <a16:creationId xmlns:a16="http://schemas.microsoft.com/office/drawing/2014/main" id="{8AA1AA21-9BFC-4A6A-BA75-B1E7EB63A923}"/>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315D3477-98E9-4574-9174-44BA2FECB87F}"/>
              </a:ext>
            </a:extLst>
          </p:cNvPr>
          <p:cNvSpPr>
            <a:spLocks noGrp="1"/>
          </p:cNvSpPr>
          <p:nvPr>
            <p:ph type="dt" sz="half" idx="10"/>
          </p:nvPr>
        </p:nvSpPr>
        <p:spPr/>
        <p:txBody>
          <a:bodyPr/>
          <a:lstStyle/>
          <a:p>
            <a:pPr>
              <a:defRPr/>
            </a:pPr>
            <a:fld id="{6B472C32-6CBC-495C-B87F-549215A5A583}" type="datetimeFigureOut">
              <a:rPr lang="en-US" smtClean="0"/>
              <a:pPr>
                <a:defRPr/>
              </a:pPr>
              <a:t>3/19/2020</a:t>
            </a:fld>
            <a:endParaRPr lang="en-US"/>
          </a:p>
        </p:txBody>
      </p:sp>
      <p:sp>
        <p:nvSpPr>
          <p:cNvPr id="5" name="Footer Placeholder 4">
            <a:extLst>
              <a:ext uri="{FF2B5EF4-FFF2-40B4-BE49-F238E27FC236}">
                <a16:creationId xmlns:a16="http://schemas.microsoft.com/office/drawing/2014/main" id="{C116EF89-3ABE-4B0B-8922-0799BD48453A}"/>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D58979FC-A618-4709-9F0A-48BCF1A1070B}"/>
              </a:ext>
            </a:extLst>
          </p:cNvPr>
          <p:cNvSpPr>
            <a:spLocks noGrp="1"/>
          </p:cNvSpPr>
          <p:nvPr>
            <p:ph type="sldNum" sz="quarter" idx="12"/>
          </p:nvPr>
        </p:nvSpPr>
        <p:spPr/>
        <p:txBody>
          <a:bodyPr/>
          <a:lstStyle/>
          <a:p>
            <a:pPr>
              <a:defRPr/>
            </a:pPr>
            <a:fld id="{835A165B-196E-4FAF-8DB8-779EFCEC9DBD}" type="slidenum">
              <a:rPr lang="en-US" smtClean="0"/>
              <a:pPr>
                <a:defRPr/>
              </a:pPr>
              <a:t>‹#›</a:t>
            </a:fld>
            <a:endParaRPr lang="en-US"/>
          </a:p>
        </p:txBody>
      </p:sp>
    </p:spTree>
    <p:extLst>
      <p:ext uri="{BB962C8B-B14F-4D97-AF65-F5344CB8AC3E}">
        <p14:creationId xmlns:p14="http://schemas.microsoft.com/office/powerpoint/2010/main" val="1324478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02D0A0-4B63-44EB-A908-466CF1FCDF17}"/>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3213C77D-4A06-43C6-A600-583DD1ADF6E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7D498611-A256-4C8C-B35F-A9B722C7DDFC}"/>
              </a:ext>
            </a:extLst>
          </p:cNvPr>
          <p:cNvSpPr>
            <a:spLocks noGrp="1"/>
          </p:cNvSpPr>
          <p:nvPr>
            <p:ph type="dt" sz="half" idx="10"/>
          </p:nvPr>
        </p:nvSpPr>
        <p:spPr/>
        <p:txBody>
          <a:bodyPr/>
          <a:lstStyle/>
          <a:p>
            <a:pPr>
              <a:defRPr/>
            </a:pPr>
            <a:fld id="{8559391E-1D73-4177-896E-600344A6E6A7}" type="datetimeFigureOut">
              <a:rPr lang="en-US" smtClean="0"/>
              <a:pPr>
                <a:defRPr/>
              </a:pPr>
              <a:t>3/19/2020</a:t>
            </a:fld>
            <a:endParaRPr lang="en-US"/>
          </a:p>
        </p:txBody>
      </p:sp>
      <p:sp>
        <p:nvSpPr>
          <p:cNvPr id="5" name="Footer Placeholder 4">
            <a:extLst>
              <a:ext uri="{FF2B5EF4-FFF2-40B4-BE49-F238E27FC236}">
                <a16:creationId xmlns:a16="http://schemas.microsoft.com/office/drawing/2014/main" id="{EDE00A22-5F58-47AB-9FE2-8A84003679AA}"/>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A9D9C403-42DD-4290-9864-6A33BA589EF4}"/>
              </a:ext>
            </a:extLst>
          </p:cNvPr>
          <p:cNvSpPr>
            <a:spLocks noGrp="1"/>
          </p:cNvSpPr>
          <p:nvPr>
            <p:ph type="sldNum" sz="quarter" idx="12"/>
          </p:nvPr>
        </p:nvSpPr>
        <p:spPr/>
        <p:txBody>
          <a:bodyPr/>
          <a:lstStyle/>
          <a:p>
            <a:pPr>
              <a:defRPr/>
            </a:pPr>
            <a:fld id="{6564A407-63E3-49C4-B9DB-4CB9A0CF03A0}" type="slidenum">
              <a:rPr lang="en-US" smtClean="0"/>
              <a:pPr>
                <a:defRPr/>
              </a:pPr>
              <a:t>‹#›</a:t>
            </a:fld>
            <a:endParaRPr lang="en-US"/>
          </a:p>
        </p:txBody>
      </p:sp>
    </p:spTree>
    <p:extLst>
      <p:ext uri="{BB962C8B-B14F-4D97-AF65-F5344CB8AC3E}">
        <p14:creationId xmlns:p14="http://schemas.microsoft.com/office/powerpoint/2010/main" val="2473942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FF6AD2-D7D7-4B2C-B243-CD21CB55581B}"/>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977713E7-E71E-4618-8F3B-4A66398A0847}"/>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521AB18-F8FC-4E0E-8EFE-AF4A284E6C0C}"/>
              </a:ext>
            </a:extLst>
          </p:cNvPr>
          <p:cNvSpPr>
            <a:spLocks noGrp="1"/>
          </p:cNvSpPr>
          <p:nvPr>
            <p:ph type="dt" sz="half" idx="10"/>
          </p:nvPr>
        </p:nvSpPr>
        <p:spPr/>
        <p:txBody>
          <a:bodyPr/>
          <a:lstStyle/>
          <a:p>
            <a:pPr>
              <a:defRPr/>
            </a:pPr>
            <a:fld id="{1D0F6971-3DE8-41B6-B67A-44A8EF12E41A}" type="datetimeFigureOut">
              <a:rPr lang="en-US" smtClean="0"/>
              <a:pPr>
                <a:defRPr/>
              </a:pPr>
              <a:t>3/19/2020</a:t>
            </a:fld>
            <a:endParaRPr lang="en-US"/>
          </a:p>
        </p:txBody>
      </p:sp>
      <p:sp>
        <p:nvSpPr>
          <p:cNvPr id="5" name="Footer Placeholder 4">
            <a:extLst>
              <a:ext uri="{FF2B5EF4-FFF2-40B4-BE49-F238E27FC236}">
                <a16:creationId xmlns:a16="http://schemas.microsoft.com/office/drawing/2014/main" id="{218029A7-760A-4624-80DB-080F6EA02634}"/>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0EDC4A00-72BA-4578-A9DD-6F15794D997C}"/>
              </a:ext>
            </a:extLst>
          </p:cNvPr>
          <p:cNvSpPr>
            <a:spLocks noGrp="1"/>
          </p:cNvSpPr>
          <p:nvPr>
            <p:ph type="sldNum" sz="quarter" idx="12"/>
          </p:nvPr>
        </p:nvSpPr>
        <p:spPr/>
        <p:txBody>
          <a:bodyPr/>
          <a:lstStyle/>
          <a:p>
            <a:pPr>
              <a:defRPr/>
            </a:pPr>
            <a:fld id="{78129F46-78F4-4592-B666-09D88618CCAD}" type="slidenum">
              <a:rPr lang="en-US" smtClean="0"/>
              <a:pPr>
                <a:defRPr/>
              </a:pPr>
              <a:t>‹#›</a:t>
            </a:fld>
            <a:endParaRPr lang="en-US"/>
          </a:p>
        </p:txBody>
      </p:sp>
    </p:spTree>
    <p:extLst>
      <p:ext uri="{BB962C8B-B14F-4D97-AF65-F5344CB8AC3E}">
        <p14:creationId xmlns:p14="http://schemas.microsoft.com/office/powerpoint/2010/main" val="2666942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A0EFF-2293-45DF-8CCA-7458E0DEE2C0}"/>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A0E8DA2C-9A2A-4791-8C2C-F15699F89E6F}"/>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98175D29-9FB2-411F-9AC3-9A715ED65B43}"/>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FC0C278A-2186-46B6-905D-EBBFA3A6F68E}"/>
              </a:ext>
            </a:extLst>
          </p:cNvPr>
          <p:cNvSpPr>
            <a:spLocks noGrp="1"/>
          </p:cNvSpPr>
          <p:nvPr>
            <p:ph type="dt" sz="half" idx="10"/>
          </p:nvPr>
        </p:nvSpPr>
        <p:spPr/>
        <p:txBody>
          <a:bodyPr/>
          <a:lstStyle/>
          <a:p>
            <a:pPr>
              <a:defRPr/>
            </a:pPr>
            <a:fld id="{0964E995-85F3-4E7C-A2E2-03924B16A7F0}" type="datetimeFigureOut">
              <a:rPr lang="en-US" smtClean="0"/>
              <a:pPr>
                <a:defRPr/>
              </a:pPr>
              <a:t>3/19/2020</a:t>
            </a:fld>
            <a:endParaRPr lang="en-US"/>
          </a:p>
        </p:txBody>
      </p:sp>
      <p:sp>
        <p:nvSpPr>
          <p:cNvPr id="6" name="Footer Placeholder 5">
            <a:extLst>
              <a:ext uri="{FF2B5EF4-FFF2-40B4-BE49-F238E27FC236}">
                <a16:creationId xmlns:a16="http://schemas.microsoft.com/office/drawing/2014/main" id="{36B487C5-C546-4D0C-9549-2B0AB47D3F58}"/>
              </a:ext>
            </a:extLst>
          </p:cNvPr>
          <p:cNvSpPr>
            <a:spLocks noGrp="1"/>
          </p:cNvSpPr>
          <p:nvPr>
            <p:ph type="ftr" sz="quarter" idx="11"/>
          </p:nvPr>
        </p:nvSpPr>
        <p:spPr/>
        <p:txBody>
          <a:bodyPr/>
          <a:lstStyle/>
          <a:p>
            <a:pPr>
              <a:defRPr/>
            </a:pPr>
            <a:endParaRPr lang="en-US"/>
          </a:p>
        </p:txBody>
      </p:sp>
      <p:sp>
        <p:nvSpPr>
          <p:cNvPr id="7" name="Slide Number Placeholder 6">
            <a:extLst>
              <a:ext uri="{FF2B5EF4-FFF2-40B4-BE49-F238E27FC236}">
                <a16:creationId xmlns:a16="http://schemas.microsoft.com/office/drawing/2014/main" id="{7E8036D9-A723-4A6E-B966-5386F0FF572F}"/>
              </a:ext>
            </a:extLst>
          </p:cNvPr>
          <p:cNvSpPr>
            <a:spLocks noGrp="1"/>
          </p:cNvSpPr>
          <p:nvPr>
            <p:ph type="sldNum" sz="quarter" idx="12"/>
          </p:nvPr>
        </p:nvSpPr>
        <p:spPr/>
        <p:txBody>
          <a:bodyPr/>
          <a:lstStyle/>
          <a:p>
            <a:pPr>
              <a:defRPr/>
            </a:pPr>
            <a:fld id="{F565757E-6E35-4EE5-BCA2-6C1ADF80A534}" type="slidenum">
              <a:rPr lang="en-US" smtClean="0"/>
              <a:pPr>
                <a:defRPr/>
              </a:pPr>
              <a:t>‹#›</a:t>
            </a:fld>
            <a:endParaRPr lang="en-US"/>
          </a:p>
        </p:txBody>
      </p:sp>
    </p:spTree>
    <p:extLst>
      <p:ext uri="{BB962C8B-B14F-4D97-AF65-F5344CB8AC3E}">
        <p14:creationId xmlns:p14="http://schemas.microsoft.com/office/powerpoint/2010/main" val="3399664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04DFB-8E37-48D8-A178-78735DCEFDD5}"/>
              </a:ext>
            </a:extLst>
          </p:cNvPr>
          <p:cNvSpPr>
            <a:spLocks noGrp="1"/>
          </p:cNvSpPr>
          <p:nvPr>
            <p:ph type="title"/>
          </p:nvPr>
        </p:nvSpPr>
        <p:spPr>
          <a:xfrm>
            <a:off x="629841" y="365126"/>
            <a:ext cx="78867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2DEFC303-F874-426A-83DF-2D32738005FE}"/>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3DE13E1-E0B6-47E3-96B0-746175EF7056}"/>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1DA4D34D-D941-4370-8BE5-E1F6FA82E6D1}"/>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CB63F2A2-FC77-4708-BAA2-AA0DCAD3E770}"/>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099D4EE2-4CE4-4BAB-AD4C-A0FF95AC8193}"/>
              </a:ext>
            </a:extLst>
          </p:cNvPr>
          <p:cNvSpPr>
            <a:spLocks noGrp="1"/>
          </p:cNvSpPr>
          <p:nvPr>
            <p:ph type="dt" sz="half" idx="10"/>
          </p:nvPr>
        </p:nvSpPr>
        <p:spPr/>
        <p:txBody>
          <a:bodyPr/>
          <a:lstStyle/>
          <a:p>
            <a:pPr>
              <a:defRPr/>
            </a:pPr>
            <a:fld id="{F563115F-1A39-4340-82BD-9E9E7BD517A3}" type="datetimeFigureOut">
              <a:rPr lang="en-US" smtClean="0"/>
              <a:pPr>
                <a:defRPr/>
              </a:pPr>
              <a:t>3/19/2020</a:t>
            </a:fld>
            <a:endParaRPr lang="en-US"/>
          </a:p>
        </p:txBody>
      </p:sp>
      <p:sp>
        <p:nvSpPr>
          <p:cNvPr id="8" name="Footer Placeholder 7">
            <a:extLst>
              <a:ext uri="{FF2B5EF4-FFF2-40B4-BE49-F238E27FC236}">
                <a16:creationId xmlns:a16="http://schemas.microsoft.com/office/drawing/2014/main" id="{B311508B-BC44-461C-91A5-7F2FA40C445B}"/>
              </a:ext>
            </a:extLst>
          </p:cNvPr>
          <p:cNvSpPr>
            <a:spLocks noGrp="1"/>
          </p:cNvSpPr>
          <p:nvPr>
            <p:ph type="ftr" sz="quarter" idx="11"/>
          </p:nvPr>
        </p:nvSpPr>
        <p:spPr/>
        <p:txBody>
          <a:bodyPr/>
          <a:lstStyle/>
          <a:p>
            <a:pPr>
              <a:defRPr/>
            </a:pPr>
            <a:endParaRPr lang="en-US"/>
          </a:p>
        </p:txBody>
      </p:sp>
      <p:sp>
        <p:nvSpPr>
          <p:cNvPr id="9" name="Slide Number Placeholder 8">
            <a:extLst>
              <a:ext uri="{FF2B5EF4-FFF2-40B4-BE49-F238E27FC236}">
                <a16:creationId xmlns:a16="http://schemas.microsoft.com/office/drawing/2014/main" id="{9F7E66D3-9B77-4C63-8EC2-720EC051FBEA}"/>
              </a:ext>
            </a:extLst>
          </p:cNvPr>
          <p:cNvSpPr>
            <a:spLocks noGrp="1"/>
          </p:cNvSpPr>
          <p:nvPr>
            <p:ph type="sldNum" sz="quarter" idx="12"/>
          </p:nvPr>
        </p:nvSpPr>
        <p:spPr/>
        <p:txBody>
          <a:bodyPr/>
          <a:lstStyle/>
          <a:p>
            <a:pPr>
              <a:defRPr/>
            </a:pPr>
            <a:fld id="{D2712E3D-D940-48AC-B6DC-2A12865030BB}" type="slidenum">
              <a:rPr lang="en-US" smtClean="0"/>
              <a:pPr>
                <a:defRPr/>
              </a:pPr>
              <a:t>‹#›</a:t>
            </a:fld>
            <a:endParaRPr lang="en-US"/>
          </a:p>
        </p:txBody>
      </p:sp>
    </p:spTree>
    <p:extLst>
      <p:ext uri="{BB962C8B-B14F-4D97-AF65-F5344CB8AC3E}">
        <p14:creationId xmlns:p14="http://schemas.microsoft.com/office/powerpoint/2010/main" val="1536451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077CE-6406-4489-BD87-3552A3F57F92}"/>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64BB685B-D545-4264-869F-B486829C4783}"/>
              </a:ext>
            </a:extLst>
          </p:cNvPr>
          <p:cNvSpPr>
            <a:spLocks noGrp="1"/>
          </p:cNvSpPr>
          <p:nvPr>
            <p:ph type="dt" sz="half" idx="10"/>
          </p:nvPr>
        </p:nvSpPr>
        <p:spPr/>
        <p:txBody>
          <a:bodyPr/>
          <a:lstStyle/>
          <a:p>
            <a:pPr>
              <a:defRPr/>
            </a:pPr>
            <a:fld id="{BEF688FF-9568-4D8B-BAD6-B3684FDE4382}" type="datetimeFigureOut">
              <a:rPr lang="en-US" smtClean="0"/>
              <a:pPr>
                <a:defRPr/>
              </a:pPr>
              <a:t>3/19/2020</a:t>
            </a:fld>
            <a:endParaRPr lang="en-US"/>
          </a:p>
        </p:txBody>
      </p:sp>
      <p:sp>
        <p:nvSpPr>
          <p:cNvPr id="4" name="Footer Placeholder 3">
            <a:extLst>
              <a:ext uri="{FF2B5EF4-FFF2-40B4-BE49-F238E27FC236}">
                <a16:creationId xmlns:a16="http://schemas.microsoft.com/office/drawing/2014/main" id="{45D74FE5-B512-4BD6-978D-F3A11878A349}"/>
              </a:ext>
            </a:extLst>
          </p:cNvPr>
          <p:cNvSpPr>
            <a:spLocks noGrp="1"/>
          </p:cNvSpPr>
          <p:nvPr>
            <p:ph type="ftr" sz="quarter" idx="11"/>
          </p:nvPr>
        </p:nvSpPr>
        <p:spPr/>
        <p:txBody>
          <a:bodyPr/>
          <a:lstStyle/>
          <a:p>
            <a:pPr>
              <a:defRPr/>
            </a:pPr>
            <a:endParaRPr lang="en-US"/>
          </a:p>
        </p:txBody>
      </p:sp>
      <p:sp>
        <p:nvSpPr>
          <p:cNvPr id="5" name="Slide Number Placeholder 4">
            <a:extLst>
              <a:ext uri="{FF2B5EF4-FFF2-40B4-BE49-F238E27FC236}">
                <a16:creationId xmlns:a16="http://schemas.microsoft.com/office/drawing/2014/main" id="{84E25C6F-5F7A-4F48-80F3-6262D5423330}"/>
              </a:ext>
            </a:extLst>
          </p:cNvPr>
          <p:cNvSpPr>
            <a:spLocks noGrp="1"/>
          </p:cNvSpPr>
          <p:nvPr>
            <p:ph type="sldNum" sz="quarter" idx="12"/>
          </p:nvPr>
        </p:nvSpPr>
        <p:spPr/>
        <p:txBody>
          <a:bodyPr/>
          <a:lstStyle/>
          <a:p>
            <a:pPr>
              <a:defRPr/>
            </a:pPr>
            <a:fld id="{4403B20C-70F2-4CAF-B3CF-F6C688157AA3}" type="slidenum">
              <a:rPr lang="en-US" smtClean="0"/>
              <a:pPr>
                <a:defRPr/>
              </a:pPr>
              <a:t>‹#›</a:t>
            </a:fld>
            <a:endParaRPr lang="en-US"/>
          </a:p>
        </p:txBody>
      </p:sp>
    </p:spTree>
    <p:extLst>
      <p:ext uri="{BB962C8B-B14F-4D97-AF65-F5344CB8AC3E}">
        <p14:creationId xmlns:p14="http://schemas.microsoft.com/office/powerpoint/2010/main" val="1126904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B9D7C3-323F-4419-8143-8BE399DD0FE3}"/>
              </a:ext>
            </a:extLst>
          </p:cNvPr>
          <p:cNvSpPr>
            <a:spLocks noGrp="1"/>
          </p:cNvSpPr>
          <p:nvPr>
            <p:ph type="dt" sz="half" idx="10"/>
          </p:nvPr>
        </p:nvSpPr>
        <p:spPr/>
        <p:txBody>
          <a:bodyPr/>
          <a:lstStyle/>
          <a:p>
            <a:pPr>
              <a:defRPr/>
            </a:pPr>
            <a:fld id="{F7523398-B78C-4D4C-82AE-654DEA8EC4A4}" type="datetimeFigureOut">
              <a:rPr lang="en-US" smtClean="0"/>
              <a:pPr>
                <a:defRPr/>
              </a:pPr>
              <a:t>3/19/2020</a:t>
            </a:fld>
            <a:endParaRPr lang="en-US"/>
          </a:p>
        </p:txBody>
      </p:sp>
      <p:sp>
        <p:nvSpPr>
          <p:cNvPr id="3" name="Footer Placeholder 2">
            <a:extLst>
              <a:ext uri="{FF2B5EF4-FFF2-40B4-BE49-F238E27FC236}">
                <a16:creationId xmlns:a16="http://schemas.microsoft.com/office/drawing/2014/main" id="{862CE4EA-0646-43CA-A050-22C8312E6289}"/>
              </a:ext>
            </a:extLst>
          </p:cNvPr>
          <p:cNvSpPr>
            <a:spLocks noGrp="1"/>
          </p:cNvSpPr>
          <p:nvPr>
            <p:ph type="ftr" sz="quarter" idx="11"/>
          </p:nvPr>
        </p:nvSpPr>
        <p:spPr/>
        <p:txBody>
          <a:bodyPr/>
          <a:lstStyle/>
          <a:p>
            <a:pPr>
              <a:defRPr/>
            </a:pPr>
            <a:endParaRPr lang="en-US"/>
          </a:p>
        </p:txBody>
      </p:sp>
      <p:sp>
        <p:nvSpPr>
          <p:cNvPr id="4" name="Slide Number Placeholder 3">
            <a:extLst>
              <a:ext uri="{FF2B5EF4-FFF2-40B4-BE49-F238E27FC236}">
                <a16:creationId xmlns:a16="http://schemas.microsoft.com/office/drawing/2014/main" id="{FF7B017C-5C3D-4B07-9959-455DBB7AAF00}"/>
              </a:ext>
            </a:extLst>
          </p:cNvPr>
          <p:cNvSpPr>
            <a:spLocks noGrp="1"/>
          </p:cNvSpPr>
          <p:nvPr>
            <p:ph type="sldNum" sz="quarter" idx="12"/>
          </p:nvPr>
        </p:nvSpPr>
        <p:spPr/>
        <p:txBody>
          <a:bodyPr/>
          <a:lstStyle/>
          <a:p>
            <a:pPr>
              <a:defRPr/>
            </a:pPr>
            <a:fld id="{D58CDFBA-0B58-4407-868E-30C2E2D3239E}" type="slidenum">
              <a:rPr lang="en-US" smtClean="0"/>
              <a:pPr>
                <a:defRPr/>
              </a:pPr>
              <a:t>‹#›</a:t>
            </a:fld>
            <a:endParaRPr lang="en-US"/>
          </a:p>
        </p:txBody>
      </p:sp>
    </p:spTree>
    <p:extLst>
      <p:ext uri="{BB962C8B-B14F-4D97-AF65-F5344CB8AC3E}">
        <p14:creationId xmlns:p14="http://schemas.microsoft.com/office/powerpoint/2010/main" val="36262401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14F7B-FAF0-4D79-9757-9DCD8184CECC}"/>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DA626F27-4118-49F7-AAC4-4A8B121EC3D4}"/>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570AD92B-9275-4240-A4C9-BEA32B30CBBC}"/>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D33EDE0F-CE21-4833-BD78-9297277B63DF}"/>
              </a:ext>
            </a:extLst>
          </p:cNvPr>
          <p:cNvSpPr>
            <a:spLocks noGrp="1"/>
          </p:cNvSpPr>
          <p:nvPr>
            <p:ph type="dt" sz="half" idx="10"/>
          </p:nvPr>
        </p:nvSpPr>
        <p:spPr/>
        <p:txBody>
          <a:bodyPr/>
          <a:lstStyle/>
          <a:p>
            <a:pPr>
              <a:defRPr/>
            </a:pPr>
            <a:fld id="{DF63DD55-5771-4339-B2D9-062D98AE852A}" type="datetimeFigureOut">
              <a:rPr lang="en-US" smtClean="0"/>
              <a:pPr>
                <a:defRPr/>
              </a:pPr>
              <a:t>3/19/2020</a:t>
            </a:fld>
            <a:endParaRPr lang="en-US"/>
          </a:p>
        </p:txBody>
      </p:sp>
      <p:sp>
        <p:nvSpPr>
          <p:cNvPr id="6" name="Footer Placeholder 5">
            <a:extLst>
              <a:ext uri="{FF2B5EF4-FFF2-40B4-BE49-F238E27FC236}">
                <a16:creationId xmlns:a16="http://schemas.microsoft.com/office/drawing/2014/main" id="{761075AB-C558-48D3-BE73-666DA2986B8D}"/>
              </a:ext>
            </a:extLst>
          </p:cNvPr>
          <p:cNvSpPr>
            <a:spLocks noGrp="1"/>
          </p:cNvSpPr>
          <p:nvPr>
            <p:ph type="ftr" sz="quarter" idx="11"/>
          </p:nvPr>
        </p:nvSpPr>
        <p:spPr/>
        <p:txBody>
          <a:bodyPr/>
          <a:lstStyle/>
          <a:p>
            <a:pPr>
              <a:defRPr/>
            </a:pPr>
            <a:endParaRPr lang="en-US"/>
          </a:p>
        </p:txBody>
      </p:sp>
      <p:sp>
        <p:nvSpPr>
          <p:cNvPr id="7" name="Slide Number Placeholder 6">
            <a:extLst>
              <a:ext uri="{FF2B5EF4-FFF2-40B4-BE49-F238E27FC236}">
                <a16:creationId xmlns:a16="http://schemas.microsoft.com/office/drawing/2014/main" id="{17959E29-5C24-46D8-881E-93E0CEF55032}"/>
              </a:ext>
            </a:extLst>
          </p:cNvPr>
          <p:cNvSpPr>
            <a:spLocks noGrp="1"/>
          </p:cNvSpPr>
          <p:nvPr>
            <p:ph type="sldNum" sz="quarter" idx="12"/>
          </p:nvPr>
        </p:nvSpPr>
        <p:spPr/>
        <p:txBody>
          <a:bodyPr/>
          <a:lstStyle/>
          <a:p>
            <a:pPr>
              <a:defRPr/>
            </a:pPr>
            <a:fld id="{BA93131F-6661-42E7-A920-DBC9649E658E}" type="slidenum">
              <a:rPr lang="en-US" smtClean="0"/>
              <a:pPr>
                <a:defRPr/>
              </a:pPr>
              <a:t>‹#›</a:t>
            </a:fld>
            <a:endParaRPr lang="en-US"/>
          </a:p>
        </p:txBody>
      </p:sp>
    </p:spTree>
    <p:extLst>
      <p:ext uri="{BB962C8B-B14F-4D97-AF65-F5344CB8AC3E}">
        <p14:creationId xmlns:p14="http://schemas.microsoft.com/office/powerpoint/2010/main" val="2647723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50CB9-B39B-4D7E-AD86-191000055C30}"/>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FF4A6381-E24E-4E3A-898D-E06CD13DA7FE}"/>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ID"/>
          </a:p>
        </p:txBody>
      </p:sp>
      <p:sp>
        <p:nvSpPr>
          <p:cNvPr id="4" name="Text Placeholder 3">
            <a:extLst>
              <a:ext uri="{FF2B5EF4-FFF2-40B4-BE49-F238E27FC236}">
                <a16:creationId xmlns:a16="http://schemas.microsoft.com/office/drawing/2014/main" id="{D0E101FD-2EEE-4660-A52E-315F9AB73C51}"/>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2B32482B-EC01-41D8-ADC0-0A0C4F7CFEFC}"/>
              </a:ext>
            </a:extLst>
          </p:cNvPr>
          <p:cNvSpPr>
            <a:spLocks noGrp="1"/>
          </p:cNvSpPr>
          <p:nvPr>
            <p:ph type="dt" sz="half" idx="10"/>
          </p:nvPr>
        </p:nvSpPr>
        <p:spPr/>
        <p:txBody>
          <a:bodyPr/>
          <a:lstStyle/>
          <a:p>
            <a:pPr>
              <a:defRPr/>
            </a:pPr>
            <a:fld id="{8573FD11-33FA-499F-BBF8-168604EE6F2D}" type="datetimeFigureOut">
              <a:rPr lang="en-US" smtClean="0"/>
              <a:pPr>
                <a:defRPr/>
              </a:pPr>
              <a:t>3/19/2020</a:t>
            </a:fld>
            <a:endParaRPr lang="en-US"/>
          </a:p>
        </p:txBody>
      </p:sp>
      <p:sp>
        <p:nvSpPr>
          <p:cNvPr id="6" name="Footer Placeholder 5">
            <a:extLst>
              <a:ext uri="{FF2B5EF4-FFF2-40B4-BE49-F238E27FC236}">
                <a16:creationId xmlns:a16="http://schemas.microsoft.com/office/drawing/2014/main" id="{06074DD9-FD98-43B9-888D-8B35E39B12D1}"/>
              </a:ext>
            </a:extLst>
          </p:cNvPr>
          <p:cNvSpPr>
            <a:spLocks noGrp="1"/>
          </p:cNvSpPr>
          <p:nvPr>
            <p:ph type="ftr" sz="quarter" idx="11"/>
          </p:nvPr>
        </p:nvSpPr>
        <p:spPr/>
        <p:txBody>
          <a:bodyPr/>
          <a:lstStyle/>
          <a:p>
            <a:pPr>
              <a:defRPr/>
            </a:pPr>
            <a:endParaRPr lang="en-US"/>
          </a:p>
        </p:txBody>
      </p:sp>
      <p:sp>
        <p:nvSpPr>
          <p:cNvPr id="7" name="Slide Number Placeholder 6">
            <a:extLst>
              <a:ext uri="{FF2B5EF4-FFF2-40B4-BE49-F238E27FC236}">
                <a16:creationId xmlns:a16="http://schemas.microsoft.com/office/drawing/2014/main" id="{74160E9E-4829-4393-9E4D-BCE70C4C0F40}"/>
              </a:ext>
            </a:extLst>
          </p:cNvPr>
          <p:cNvSpPr>
            <a:spLocks noGrp="1"/>
          </p:cNvSpPr>
          <p:nvPr>
            <p:ph type="sldNum" sz="quarter" idx="12"/>
          </p:nvPr>
        </p:nvSpPr>
        <p:spPr/>
        <p:txBody>
          <a:bodyPr/>
          <a:lstStyle/>
          <a:p>
            <a:pPr>
              <a:defRPr/>
            </a:pPr>
            <a:fld id="{C20164EF-D3D3-4311-B8AE-366B0917B754}" type="slidenum">
              <a:rPr lang="en-US" smtClean="0"/>
              <a:pPr>
                <a:defRPr/>
              </a:pPr>
              <a:t>‹#›</a:t>
            </a:fld>
            <a:endParaRPr lang="en-US"/>
          </a:p>
        </p:txBody>
      </p:sp>
    </p:spTree>
    <p:extLst>
      <p:ext uri="{BB962C8B-B14F-4D97-AF65-F5344CB8AC3E}">
        <p14:creationId xmlns:p14="http://schemas.microsoft.com/office/powerpoint/2010/main" val="1754512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D4E8E-FB09-4F60-9A58-9BEF4B99864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8B4E9B49-FB6F-4166-8AFB-D89BBA3FEE0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A1E8CA3-2869-4206-81C2-DACC8101535E}"/>
              </a:ext>
            </a:extLst>
          </p:cNvPr>
          <p:cNvSpPr>
            <a:spLocks noGrp="1"/>
          </p:cNvSpPr>
          <p:nvPr>
            <p:ph type="dt" sz="half" idx="10"/>
          </p:nvPr>
        </p:nvSpPr>
        <p:spPr/>
        <p:txBody>
          <a:bodyPr/>
          <a:lstStyle/>
          <a:p>
            <a:pPr>
              <a:defRPr/>
            </a:pPr>
            <a:fld id="{75A32875-D884-4ED7-AF23-8A6498BC69C4}" type="datetimeFigureOut">
              <a:rPr lang="en-US" smtClean="0"/>
              <a:pPr>
                <a:defRPr/>
              </a:pPr>
              <a:t>3/19/2020</a:t>
            </a:fld>
            <a:endParaRPr lang="en-US"/>
          </a:p>
        </p:txBody>
      </p:sp>
      <p:sp>
        <p:nvSpPr>
          <p:cNvPr id="5" name="Footer Placeholder 4">
            <a:extLst>
              <a:ext uri="{FF2B5EF4-FFF2-40B4-BE49-F238E27FC236}">
                <a16:creationId xmlns:a16="http://schemas.microsoft.com/office/drawing/2014/main" id="{1601725F-33C1-4033-A5B7-135BC14A2FA5}"/>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2ABE3B85-4622-4FDE-8EBA-FC6DA42957F1}"/>
              </a:ext>
            </a:extLst>
          </p:cNvPr>
          <p:cNvSpPr>
            <a:spLocks noGrp="1"/>
          </p:cNvSpPr>
          <p:nvPr>
            <p:ph type="sldNum" sz="quarter" idx="12"/>
          </p:nvPr>
        </p:nvSpPr>
        <p:spPr/>
        <p:txBody>
          <a:bodyPr/>
          <a:lstStyle/>
          <a:p>
            <a:pPr>
              <a:defRPr/>
            </a:pPr>
            <a:fld id="{B3258681-EFF1-4363-96F4-313045CFAF44}" type="slidenum">
              <a:rPr lang="en-US" smtClean="0"/>
              <a:pPr>
                <a:defRPr/>
              </a:pPr>
              <a:t>‹#›</a:t>
            </a:fld>
            <a:endParaRPr lang="en-US"/>
          </a:p>
        </p:txBody>
      </p:sp>
    </p:spTree>
    <p:extLst>
      <p:ext uri="{BB962C8B-B14F-4D97-AF65-F5344CB8AC3E}">
        <p14:creationId xmlns:p14="http://schemas.microsoft.com/office/powerpoint/2010/main" val="3903704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BE56A61-4E58-4ACC-A274-54F3FB18F613}"/>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C5C4E3F1-A280-433B-8A7F-66B1E168C56A}"/>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96D5B8E0-8BE3-4715-9ABB-C53585B652D5}"/>
              </a:ext>
            </a:extLst>
          </p:cNvPr>
          <p:cNvSpPr>
            <a:spLocks noGrp="1"/>
          </p:cNvSpPr>
          <p:nvPr>
            <p:ph type="dt" sz="half" idx="10"/>
          </p:nvPr>
        </p:nvSpPr>
        <p:spPr/>
        <p:txBody>
          <a:bodyPr/>
          <a:lstStyle/>
          <a:p>
            <a:pPr>
              <a:defRPr/>
            </a:pPr>
            <a:fld id="{D6179685-D4E8-4851-9D95-DCE4394CE34A}" type="datetimeFigureOut">
              <a:rPr lang="en-US" smtClean="0"/>
              <a:pPr>
                <a:defRPr/>
              </a:pPr>
              <a:t>3/19/2020</a:t>
            </a:fld>
            <a:endParaRPr lang="en-US"/>
          </a:p>
        </p:txBody>
      </p:sp>
      <p:sp>
        <p:nvSpPr>
          <p:cNvPr id="5" name="Footer Placeholder 4">
            <a:extLst>
              <a:ext uri="{FF2B5EF4-FFF2-40B4-BE49-F238E27FC236}">
                <a16:creationId xmlns:a16="http://schemas.microsoft.com/office/drawing/2014/main" id="{A0D341AD-758D-4150-B8F5-6A98FD9AFC1B}"/>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BCB82EA8-3CC8-4222-A890-47B5887CE8F6}"/>
              </a:ext>
            </a:extLst>
          </p:cNvPr>
          <p:cNvSpPr>
            <a:spLocks noGrp="1"/>
          </p:cNvSpPr>
          <p:nvPr>
            <p:ph type="sldNum" sz="quarter" idx="12"/>
          </p:nvPr>
        </p:nvSpPr>
        <p:spPr/>
        <p:txBody>
          <a:bodyPr/>
          <a:lstStyle/>
          <a:p>
            <a:pPr>
              <a:defRPr/>
            </a:pPr>
            <a:fld id="{28A34CD2-E021-4D9B-A137-6429A56D6844}" type="slidenum">
              <a:rPr lang="en-US" smtClean="0"/>
              <a:pPr>
                <a:defRPr/>
              </a:pPr>
              <a:t>‹#›</a:t>
            </a:fld>
            <a:endParaRPr lang="en-US"/>
          </a:p>
        </p:txBody>
      </p:sp>
    </p:spTree>
    <p:extLst>
      <p:ext uri="{BB962C8B-B14F-4D97-AF65-F5344CB8AC3E}">
        <p14:creationId xmlns:p14="http://schemas.microsoft.com/office/powerpoint/2010/main" val="2104688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F5FA5C-7871-4A15-BB25-9CD1A92350EB}"/>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5A90AA46-6CD5-4838-99C5-07682270BBD4}"/>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40CE3DC-897E-4BD1-A686-B8A76815187A}"/>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7FB886F8-0AE6-45AC-972E-83C7C46AF3F9}" type="datetimeFigureOut">
              <a:rPr lang="en-US" smtClean="0"/>
              <a:pPr>
                <a:defRPr/>
              </a:pPr>
              <a:t>3/19/2020</a:t>
            </a:fld>
            <a:endParaRPr lang="en-US"/>
          </a:p>
        </p:txBody>
      </p:sp>
      <p:sp>
        <p:nvSpPr>
          <p:cNvPr id="5" name="Footer Placeholder 4">
            <a:extLst>
              <a:ext uri="{FF2B5EF4-FFF2-40B4-BE49-F238E27FC236}">
                <a16:creationId xmlns:a16="http://schemas.microsoft.com/office/drawing/2014/main" id="{E5A021FB-8447-4979-B386-DBAA045C4699}"/>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F22CF645-3214-4951-84F8-BEAE1C7F6C01}"/>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5C0974B3-9B7A-4C07-AF49-38723F0CCF3D}" type="slidenum">
              <a:rPr lang="en-US" smtClean="0"/>
              <a:pPr>
                <a:defRPr/>
              </a:pPr>
              <a:t>‹#›</a:t>
            </a:fld>
            <a:endParaRPr lang="en-US"/>
          </a:p>
        </p:txBody>
      </p:sp>
    </p:spTree>
    <p:extLst>
      <p:ext uri="{BB962C8B-B14F-4D97-AF65-F5344CB8AC3E}">
        <p14:creationId xmlns:p14="http://schemas.microsoft.com/office/powerpoint/2010/main" val="82924149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id.wikipedia.org/w/index.php?title=Client&amp;action=edit&amp;redlink=1" TargetMode="External"/><Relationship Id="rId2" Type="http://schemas.openxmlformats.org/officeDocument/2006/relationships/hyperlink" Target="http://id.wikipedia.org/wiki/Server" TargetMode="Externa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hyperlink" Target="http://id.wikipedia.org/w/index.php?title=Peer-to--Peer&amp;action=edit&amp;redlink=1"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id.wikipedia.org/w/index.php?title=Client&amp;action=edit&amp;redlink=1" TargetMode="External"/><Relationship Id="rId2" Type="http://schemas.openxmlformats.org/officeDocument/2006/relationships/hyperlink" Target="http://id.wikipedia.org/w/index.php?title=Access_Point&amp;action=edit&amp;redlink=1" TargetMode="Externa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hyperlink" Target="http://id.wikipedia.org/w/index.php?title=Network&amp;action=edit&amp;redlink=1"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6" descr="WLAN.GIF"/>
          <p:cNvPicPr>
            <a:picLocks noChangeAspect="1"/>
          </p:cNvPicPr>
          <p:nvPr/>
        </p:nvPicPr>
        <p:blipFill>
          <a:blip r:embed="rId2"/>
          <a:srcRect t="21021"/>
          <a:stretch>
            <a:fillRect/>
          </a:stretch>
        </p:blipFill>
        <p:spPr bwMode="auto">
          <a:xfrm>
            <a:off x="0" y="186799"/>
            <a:ext cx="9144000" cy="5257800"/>
          </a:xfrm>
          <a:prstGeom prst="rect">
            <a:avLst/>
          </a:prstGeom>
          <a:noFill/>
          <a:ln w="9525">
            <a:noFill/>
            <a:miter lim="800000"/>
            <a:headEnd/>
            <a:tailEnd/>
          </a:ln>
        </p:spPr>
      </p:pic>
      <p:sp>
        <p:nvSpPr>
          <p:cNvPr id="2" name="Title 1"/>
          <p:cNvSpPr>
            <a:spLocks noGrp="1"/>
          </p:cNvSpPr>
          <p:nvPr>
            <p:ph type="ctrTitle"/>
          </p:nvPr>
        </p:nvSpPr>
        <p:spPr>
          <a:xfrm>
            <a:off x="1066800" y="5444599"/>
            <a:ext cx="6934200" cy="762000"/>
          </a:xfrm>
        </p:spPr>
        <p:txBody>
          <a:bodyPr>
            <a:normAutofit/>
          </a:bodyPr>
          <a:lstStyle/>
          <a:p>
            <a:pPr eaLnBrk="1" fontAlgn="auto" hangingPunct="1">
              <a:spcAft>
                <a:spcPts val="0"/>
              </a:spcAft>
              <a:defRPr/>
            </a:pPr>
            <a:r>
              <a:rPr lang="en-US" b="1" dirty="0">
                <a:solidFill>
                  <a:schemeClr val="tx1">
                    <a:lumMod val="75000"/>
                    <a:lumOff val="25000"/>
                  </a:schemeClr>
                </a:solidFill>
              </a:rPr>
              <a:t>WIRELESS </a:t>
            </a:r>
            <a:r>
              <a:rPr lang="en-US" b="1" dirty="0" err="1">
                <a:solidFill>
                  <a:schemeClr val="tx1">
                    <a:lumMod val="75000"/>
                    <a:lumOff val="25000"/>
                  </a:schemeClr>
                </a:solidFill>
              </a:rPr>
              <a:t>lan</a:t>
            </a:r>
            <a:endParaRPr lang="en-US" b="1" dirty="0">
              <a:solidFill>
                <a:schemeClr val="tx1">
                  <a:lumMod val="75000"/>
                  <a:lumOff val="25000"/>
                </a:schemeClr>
              </a:solidFill>
            </a:endParaRPr>
          </a:p>
        </p:txBody>
      </p:sp>
      <p:sp>
        <p:nvSpPr>
          <p:cNvPr id="8" name="Subtitle 2"/>
          <p:cNvSpPr txBox="1">
            <a:spLocks/>
          </p:cNvSpPr>
          <p:nvPr/>
        </p:nvSpPr>
        <p:spPr>
          <a:xfrm>
            <a:off x="2362200" y="6049963"/>
            <a:ext cx="6705600" cy="685800"/>
          </a:xfrm>
          <a:prstGeom prst="rect">
            <a:avLst/>
          </a:prstGeom>
        </p:spPr>
        <p:txBody>
          <a:bodyPr anchor="ctr">
            <a:normAutofit fontScale="77500" lnSpcReduction="20000"/>
          </a:bodyPr>
          <a:lstStyle/>
          <a:p>
            <a:pPr algn="r" fontAlgn="auto">
              <a:spcBef>
                <a:spcPts val="700"/>
              </a:spcBef>
              <a:spcAft>
                <a:spcPts val="0"/>
              </a:spcAft>
              <a:buClr>
                <a:schemeClr val="accent2"/>
              </a:buClr>
              <a:buSzPct val="60000"/>
              <a:buFont typeface="Wingdings"/>
              <a:buNone/>
              <a:defRPr/>
            </a:pPr>
            <a:r>
              <a:rPr lang="en-US" sz="2600" b="1" i="1" dirty="0">
                <a:solidFill>
                  <a:schemeClr val="tx1">
                    <a:lumMod val="75000"/>
                    <a:lumOff val="25000"/>
                  </a:schemeClr>
                </a:solidFill>
                <a:effectLst>
                  <a:outerShdw blurRad="38100" dist="38100" dir="2700000" algn="tl">
                    <a:srgbClr val="000000">
                      <a:alpha val="43137"/>
                    </a:srgbClr>
                  </a:outerShdw>
                </a:effectLst>
                <a:latin typeface="+mn-lt"/>
              </a:rPr>
              <a:t>Mata </a:t>
            </a:r>
            <a:r>
              <a:rPr lang="en-US" sz="2600" b="1" i="1" dirty="0" err="1">
                <a:solidFill>
                  <a:schemeClr val="tx1">
                    <a:lumMod val="75000"/>
                    <a:lumOff val="25000"/>
                  </a:schemeClr>
                </a:solidFill>
                <a:effectLst>
                  <a:outerShdw blurRad="38100" dist="38100" dir="2700000" algn="tl">
                    <a:srgbClr val="000000">
                      <a:alpha val="43137"/>
                    </a:srgbClr>
                  </a:outerShdw>
                </a:effectLst>
                <a:latin typeface="+mn-lt"/>
              </a:rPr>
              <a:t>kuliah</a:t>
            </a:r>
            <a:r>
              <a:rPr lang="en-US" sz="2600" b="1" i="1" dirty="0">
                <a:solidFill>
                  <a:schemeClr val="tx1">
                    <a:lumMod val="75000"/>
                    <a:lumOff val="25000"/>
                  </a:schemeClr>
                </a:solidFill>
                <a:effectLst>
                  <a:outerShdw blurRad="38100" dist="38100" dir="2700000" algn="tl">
                    <a:srgbClr val="000000">
                      <a:alpha val="43137"/>
                    </a:srgbClr>
                  </a:outerShdw>
                </a:effectLst>
                <a:latin typeface="+mn-lt"/>
              </a:rPr>
              <a:t> </a:t>
            </a:r>
            <a:r>
              <a:rPr lang="en-US" sz="2600" b="1" i="1" dirty="0" err="1">
                <a:solidFill>
                  <a:schemeClr val="tx1">
                    <a:lumMod val="75000"/>
                    <a:lumOff val="25000"/>
                  </a:schemeClr>
                </a:solidFill>
                <a:effectLst>
                  <a:outerShdw blurRad="38100" dist="38100" dir="2700000" algn="tl">
                    <a:srgbClr val="000000">
                      <a:alpha val="43137"/>
                    </a:srgbClr>
                  </a:outerShdw>
                </a:effectLst>
                <a:latin typeface="+mn-lt"/>
              </a:rPr>
              <a:t>nirkabel</a:t>
            </a:r>
            <a:endParaRPr lang="en-US" sz="2600" b="1" i="1" dirty="0">
              <a:solidFill>
                <a:schemeClr val="tx1">
                  <a:lumMod val="75000"/>
                  <a:lumOff val="25000"/>
                </a:schemeClr>
              </a:solidFill>
              <a:effectLst>
                <a:outerShdw blurRad="38100" dist="38100" dir="2700000" algn="tl">
                  <a:srgbClr val="000000">
                    <a:alpha val="43137"/>
                  </a:srgbClr>
                </a:outerShdw>
              </a:effectLst>
              <a:latin typeface="+mn-lt"/>
            </a:endParaRPr>
          </a:p>
          <a:p>
            <a:pPr algn="r" fontAlgn="auto">
              <a:spcBef>
                <a:spcPts val="700"/>
              </a:spcBef>
              <a:spcAft>
                <a:spcPts val="0"/>
              </a:spcAft>
              <a:buClr>
                <a:schemeClr val="accent2"/>
              </a:buClr>
              <a:buSzPct val="60000"/>
              <a:buFont typeface="Wingdings"/>
              <a:buNone/>
              <a:defRPr/>
            </a:pPr>
            <a:r>
              <a:rPr lang="en-US" sz="2600" b="1" i="1" dirty="0">
                <a:solidFill>
                  <a:schemeClr val="tx1">
                    <a:lumMod val="75000"/>
                    <a:lumOff val="25000"/>
                  </a:schemeClr>
                </a:solidFill>
                <a:effectLst>
                  <a:outerShdw blurRad="38100" dist="38100" dir="2700000" algn="tl">
                    <a:srgbClr val="000000">
                      <a:alpha val="43137"/>
                    </a:srgbClr>
                  </a:outerShdw>
                </a:effectLst>
                <a:latin typeface="+mn-lt"/>
              </a:rPr>
              <a:t>Ade Ricky </a:t>
            </a:r>
            <a:r>
              <a:rPr lang="en-US" sz="2600" b="1" i="1" dirty="0" err="1">
                <a:solidFill>
                  <a:schemeClr val="tx1">
                    <a:lumMod val="75000"/>
                    <a:lumOff val="25000"/>
                  </a:schemeClr>
                </a:solidFill>
                <a:effectLst>
                  <a:outerShdw blurRad="38100" dist="38100" dir="2700000" algn="tl">
                    <a:srgbClr val="000000">
                      <a:alpha val="43137"/>
                    </a:srgbClr>
                  </a:outerShdw>
                </a:effectLst>
                <a:latin typeface="+mn-lt"/>
              </a:rPr>
              <a:t>Rozzaqi</a:t>
            </a:r>
            <a:r>
              <a:rPr lang="en-US" sz="2600" b="1" i="1" dirty="0">
                <a:solidFill>
                  <a:schemeClr val="tx1">
                    <a:lumMod val="75000"/>
                    <a:lumOff val="25000"/>
                  </a:schemeClr>
                </a:solidFill>
                <a:effectLst>
                  <a:outerShdw blurRad="38100" dist="38100" dir="2700000" algn="tl">
                    <a:srgbClr val="000000">
                      <a:alpha val="43137"/>
                    </a:srgbClr>
                  </a:outerShdw>
                </a:effectLst>
                <a:latin typeface="+mn-lt"/>
              </a:rPr>
              <a:t>. </a:t>
            </a:r>
            <a:r>
              <a:rPr lang="en-US" sz="2600" b="1" i="1" dirty="0" err="1">
                <a:solidFill>
                  <a:schemeClr val="tx1">
                    <a:lumMod val="75000"/>
                    <a:lumOff val="25000"/>
                  </a:schemeClr>
                </a:solidFill>
                <a:effectLst>
                  <a:outerShdw blurRad="38100" dist="38100" dir="2700000" algn="tl">
                    <a:srgbClr val="000000">
                      <a:alpha val="43137"/>
                    </a:srgbClr>
                  </a:outerShdw>
                </a:effectLst>
                <a:latin typeface="+mn-lt"/>
              </a:rPr>
              <a:t>M.Kom</a:t>
            </a:r>
            <a:endParaRPr lang="en-US" sz="2600" b="1" i="1" dirty="0">
              <a:solidFill>
                <a:schemeClr val="tx1">
                  <a:lumMod val="75000"/>
                  <a:lumOff val="25000"/>
                </a:schemeClr>
              </a:solidFill>
              <a:effectLst>
                <a:outerShdw blurRad="38100" dist="38100" dir="2700000" algn="tl">
                  <a:srgbClr val="000000">
                    <a:alpha val="43137"/>
                  </a:srgbClr>
                </a:outerShdw>
              </a:effectLst>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r>
              <a:rPr lang="en-US"/>
              <a:t>Materi :</a:t>
            </a:r>
          </a:p>
        </p:txBody>
      </p:sp>
      <p:sp>
        <p:nvSpPr>
          <p:cNvPr id="10243" name="Content Placeholder 2"/>
          <p:cNvSpPr>
            <a:spLocks noGrp="1"/>
          </p:cNvSpPr>
          <p:nvPr>
            <p:ph idx="1"/>
          </p:nvPr>
        </p:nvSpPr>
        <p:spPr/>
        <p:txBody>
          <a:bodyPr/>
          <a:lstStyle/>
          <a:p>
            <a:pPr eaLnBrk="1" hangingPunct="1"/>
            <a:r>
              <a:rPr lang="en-US"/>
              <a:t>IV.1 Perkembangan WLAN</a:t>
            </a:r>
          </a:p>
          <a:p>
            <a:pPr eaLnBrk="1" hangingPunct="1"/>
            <a:r>
              <a:rPr lang="en-US"/>
              <a:t>IV.2 Arsitektur 802.11</a:t>
            </a:r>
          </a:p>
          <a:p>
            <a:pPr eaLnBrk="1" hangingPunct="1"/>
            <a:r>
              <a:rPr lang="en-US"/>
              <a:t>IV.3 Perangkat Wireless 802.11</a:t>
            </a:r>
          </a:p>
          <a:p>
            <a:pPr eaLnBrk="1" hangingPunct="1"/>
            <a:r>
              <a:rPr lang="en-US"/>
              <a:t>IV.4 Konfigurasi dan Komponen</a:t>
            </a:r>
          </a:p>
          <a:p>
            <a:pPr eaLnBrk="1" hangingPunct="1"/>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US"/>
              <a:t>Pendahuluan WLAN</a:t>
            </a:r>
          </a:p>
        </p:txBody>
      </p:sp>
      <p:sp>
        <p:nvSpPr>
          <p:cNvPr id="11" name="Content Placeholder 2"/>
          <p:cNvSpPr txBox="1">
            <a:spLocks/>
          </p:cNvSpPr>
          <p:nvPr/>
        </p:nvSpPr>
        <p:spPr>
          <a:xfrm>
            <a:off x="612775" y="1600200"/>
            <a:ext cx="8153400" cy="5257800"/>
          </a:xfrm>
          <a:prstGeom prst="rect">
            <a:avLst/>
          </a:prstGeom>
        </p:spPr>
        <p:txBody>
          <a:bodyPr>
            <a:normAutofit fontScale="47500" lnSpcReduction="20000"/>
          </a:bodyPr>
          <a:lstStyle/>
          <a:p>
            <a:pPr marL="320040" indent="-320040" fontAlgn="auto">
              <a:spcBef>
                <a:spcPts val="700"/>
              </a:spcBef>
              <a:spcAft>
                <a:spcPts val="0"/>
              </a:spcAft>
              <a:buClr>
                <a:schemeClr val="accent2"/>
              </a:buClr>
              <a:buSzPct val="60000"/>
              <a:buFont typeface="Wingdings"/>
              <a:buChar char=""/>
              <a:defRPr/>
            </a:pPr>
            <a:r>
              <a:rPr lang="en-US" sz="5500" dirty="0" err="1">
                <a:latin typeface="+mn-lt"/>
              </a:rPr>
              <a:t>Karakteristik</a:t>
            </a:r>
            <a:r>
              <a:rPr lang="en-US" sz="5500" dirty="0">
                <a:latin typeface="+mn-lt"/>
              </a:rPr>
              <a:t> </a:t>
            </a:r>
            <a:r>
              <a:rPr lang="en-US" sz="5500" dirty="0" err="1">
                <a:latin typeface="+mn-lt"/>
              </a:rPr>
              <a:t>Masyarakat</a:t>
            </a:r>
            <a:r>
              <a:rPr lang="en-US" sz="5500" dirty="0">
                <a:latin typeface="+mn-lt"/>
              </a:rPr>
              <a:t> Modern</a:t>
            </a:r>
          </a:p>
          <a:p>
            <a:pPr marL="777240" lvl="1" indent="-320040" fontAlgn="auto">
              <a:spcBef>
                <a:spcPts val="700"/>
              </a:spcBef>
              <a:spcAft>
                <a:spcPts val="0"/>
              </a:spcAft>
              <a:buClr>
                <a:schemeClr val="accent2"/>
              </a:buClr>
              <a:buSzPct val="60000"/>
              <a:buFont typeface="Wingdings"/>
              <a:buChar char=""/>
              <a:defRPr/>
            </a:pPr>
            <a:r>
              <a:rPr lang="en-US" sz="4300" dirty="0" err="1">
                <a:latin typeface="+mn-lt"/>
              </a:rPr>
              <a:t>Mobilitas</a:t>
            </a:r>
            <a:r>
              <a:rPr lang="en-US" sz="4300" dirty="0">
                <a:latin typeface="+mn-lt"/>
              </a:rPr>
              <a:t> </a:t>
            </a:r>
            <a:r>
              <a:rPr lang="en-US" sz="4300" dirty="0" err="1">
                <a:latin typeface="+mn-lt"/>
              </a:rPr>
              <a:t>tinggi</a:t>
            </a:r>
            <a:endParaRPr lang="en-US" sz="4300" dirty="0">
              <a:latin typeface="+mn-lt"/>
            </a:endParaRPr>
          </a:p>
          <a:p>
            <a:pPr marL="777240" lvl="1" indent="-320040" fontAlgn="auto">
              <a:spcBef>
                <a:spcPts val="700"/>
              </a:spcBef>
              <a:spcAft>
                <a:spcPts val="0"/>
              </a:spcAft>
              <a:buClr>
                <a:schemeClr val="accent2"/>
              </a:buClr>
              <a:buSzPct val="60000"/>
              <a:buFont typeface="Wingdings"/>
              <a:buChar char=""/>
              <a:defRPr/>
            </a:pPr>
            <a:r>
              <a:rPr lang="en-US" sz="4300" dirty="0" err="1">
                <a:latin typeface="+mn-lt"/>
              </a:rPr>
              <a:t>Mencari</a:t>
            </a:r>
            <a:r>
              <a:rPr lang="en-US" sz="4300" dirty="0">
                <a:latin typeface="+mn-lt"/>
              </a:rPr>
              <a:t> </a:t>
            </a:r>
            <a:r>
              <a:rPr lang="en-US" sz="4300" dirty="0" err="1">
                <a:latin typeface="+mn-lt"/>
              </a:rPr>
              <a:t>layanan</a:t>
            </a:r>
            <a:r>
              <a:rPr lang="en-US" sz="4300" dirty="0">
                <a:latin typeface="+mn-lt"/>
              </a:rPr>
              <a:t> </a:t>
            </a:r>
            <a:r>
              <a:rPr lang="en-US" sz="4300" dirty="0" err="1">
                <a:latin typeface="+mn-lt"/>
              </a:rPr>
              <a:t>fleksibel</a:t>
            </a:r>
            <a:endParaRPr lang="en-US" sz="4300" dirty="0">
              <a:latin typeface="+mn-lt"/>
            </a:endParaRPr>
          </a:p>
          <a:p>
            <a:pPr marL="777240" lvl="1" indent="-320040" fontAlgn="auto">
              <a:spcBef>
                <a:spcPts val="700"/>
              </a:spcBef>
              <a:spcAft>
                <a:spcPts val="0"/>
              </a:spcAft>
              <a:buClr>
                <a:schemeClr val="accent2"/>
              </a:buClr>
              <a:buSzPct val="60000"/>
              <a:buFont typeface="Wingdings"/>
              <a:buChar char=""/>
              <a:defRPr/>
            </a:pPr>
            <a:r>
              <a:rPr lang="en-US" sz="4300" dirty="0" err="1">
                <a:latin typeface="+mn-lt"/>
              </a:rPr>
              <a:t>Mudah</a:t>
            </a:r>
            <a:r>
              <a:rPr lang="en-US" sz="4300" dirty="0">
                <a:latin typeface="+mn-lt"/>
              </a:rPr>
              <a:t> </a:t>
            </a:r>
            <a:r>
              <a:rPr lang="en-US" sz="4300" dirty="0" err="1">
                <a:latin typeface="+mn-lt"/>
              </a:rPr>
              <a:t>dan</a:t>
            </a:r>
            <a:r>
              <a:rPr lang="en-US" sz="4300" dirty="0">
                <a:latin typeface="+mn-lt"/>
              </a:rPr>
              <a:t> </a:t>
            </a:r>
            <a:r>
              <a:rPr lang="en-US" sz="4300" dirty="0" err="1">
                <a:latin typeface="+mn-lt"/>
              </a:rPr>
              <a:t>efisien</a:t>
            </a:r>
            <a:endParaRPr lang="en-US" sz="4300" dirty="0">
              <a:latin typeface="+mn-lt"/>
            </a:endParaRPr>
          </a:p>
          <a:p>
            <a:pPr marL="777240" lvl="1" indent="-320040" fontAlgn="auto">
              <a:spcBef>
                <a:spcPts val="700"/>
              </a:spcBef>
              <a:spcAft>
                <a:spcPts val="0"/>
              </a:spcAft>
              <a:buClr>
                <a:schemeClr val="accent2"/>
              </a:buClr>
              <a:buSzPct val="60000"/>
              <a:defRPr/>
            </a:pPr>
            <a:endParaRPr lang="en-US" sz="4300" dirty="0">
              <a:latin typeface="+mn-lt"/>
            </a:endParaRPr>
          </a:p>
          <a:p>
            <a:pPr marL="320040" indent="-320040" fontAlgn="auto">
              <a:spcBef>
                <a:spcPts val="700"/>
              </a:spcBef>
              <a:spcAft>
                <a:spcPts val="0"/>
              </a:spcAft>
              <a:buClr>
                <a:schemeClr val="accent2"/>
              </a:buClr>
              <a:buSzPct val="60000"/>
              <a:buFont typeface="Wingdings"/>
              <a:buChar char=""/>
              <a:defRPr/>
            </a:pPr>
            <a:r>
              <a:rPr lang="en-US" sz="5500" dirty="0">
                <a:latin typeface="+mn-lt"/>
              </a:rPr>
              <a:t>Future Wireless Personal Communication (FWPC)</a:t>
            </a:r>
          </a:p>
          <a:p>
            <a:pPr marL="777240" lvl="1" indent="-320040" fontAlgn="auto">
              <a:spcBef>
                <a:spcPts val="700"/>
              </a:spcBef>
              <a:spcAft>
                <a:spcPts val="0"/>
              </a:spcAft>
              <a:buClr>
                <a:schemeClr val="accent2"/>
              </a:buClr>
              <a:buSzPct val="60000"/>
              <a:buFont typeface="Wingdings"/>
              <a:buChar char=""/>
              <a:defRPr/>
            </a:pPr>
            <a:r>
              <a:rPr lang="en-US" sz="4300" dirty="0" err="1">
                <a:latin typeface="+mn-lt"/>
              </a:rPr>
              <a:t>Komunikasi</a:t>
            </a:r>
            <a:r>
              <a:rPr lang="en-US" sz="4300" dirty="0">
                <a:latin typeface="+mn-lt"/>
              </a:rPr>
              <a:t> </a:t>
            </a:r>
            <a:r>
              <a:rPr lang="en-US" sz="4300" dirty="0" err="1">
                <a:latin typeface="+mn-lt"/>
              </a:rPr>
              <a:t>dari</a:t>
            </a:r>
            <a:r>
              <a:rPr lang="en-US" sz="4300" dirty="0">
                <a:latin typeface="+mn-lt"/>
              </a:rPr>
              <a:t> </a:t>
            </a:r>
            <a:r>
              <a:rPr lang="en-US" sz="4300" dirty="0" err="1">
                <a:latin typeface="+mn-lt"/>
              </a:rPr>
              <a:t>siapa</a:t>
            </a:r>
            <a:r>
              <a:rPr lang="en-US" sz="4300" dirty="0">
                <a:latin typeface="+mn-lt"/>
              </a:rPr>
              <a:t> </a:t>
            </a:r>
            <a:r>
              <a:rPr lang="en-US" sz="4300" dirty="0" err="1">
                <a:latin typeface="+mn-lt"/>
              </a:rPr>
              <a:t>saja</a:t>
            </a:r>
            <a:endParaRPr lang="en-US" sz="4300" dirty="0">
              <a:latin typeface="+mn-lt"/>
            </a:endParaRPr>
          </a:p>
          <a:p>
            <a:pPr marL="777240" lvl="1" indent="-320040" fontAlgn="auto">
              <a:spcBef>
                <a:spcPts val="700"/>
              </a:spcBef>
              <a:spcAft>
                <a:spcPts val="0"/>
              </a:spcAft>
              <a:buClr>
                <a:schemeClr val="accent2"/>
              </a:buClr>
              <a:buSzPct val="60000"/>
              <a:buFont typeface="Wingdings"/>
              <a:buChar char=""/>
              <a:defRPr/>
            </a:pPr>
            <a:r>
              <a:rPr lang="en-US" sz="4300" dirty="0" err="1">
                <a:latin typeface="+mn-lt"/>
              </a:rPr>
              <a:t>Kapan</a:t>
            </a:r>
            <a:r>
              <a:rPr lang="en-US" sz="4300" dirty="0">
                <a:latin typeface="+mn-lt"/>
              </a:rPr>
              <a:t> </a:t>
            </a:r>
            <a:r>
              <a:rPr lang="en-US" sz="4300" dirty="0" err="1">
                <a:latin typeface="+mn-lt"/>
              </a:rPr>
              <a:t>saja</a:t>
            </a:r>
            <a:r>
              <a:rPr lang="en-US" sz="4300" dirty="0">
                <a:latin typeface="+mn-lt"/>
              </a:rPr>
              <a:t>, </a:t>
            </a:r>
            <a:r>
              <a:rPr lang="en-US" sz="4300" dirty="0" err="1">
                <a:latin typeface="+mn-lt"/>
              </a:rPr>
              <a:t>dimana</a:t>
            </a:r>
            <a:r>
              <a:rPr lang="en-US" sz="4300" dirty="0">
                <a:latin typeface="+mn-lt"/>
              </a:rPr>
              <a:t> </a:t>
            </a:r>
            <a:r>
              <a:rPr lang="en-US" sz="4300" dirty="0" err="1">
                <a:latin typeface="+mn-lt"/>
              </a:rPr>
              <a:t>saja</a:t>
            </a:r>
            <a:endParaRPr lang="en-US" sz="4300" dirty="0">
              <a:latin typeface="+mn-lt"/>
            </a:endParaRPr>
          </a:p>
          <a:p>
            <a:pPr marL="777240" lvl="1" indent="-320040" fontAlgn="auto">
              <a:spcBef>
                <a:spcPts val="700"/>
              </a:spcBef>
              <a:spcAft>
                <a:spcPts val="0"/>
              </a:spcAft>
              <a:buClr>
                <a:schemeClr val="accent2"/>
              </a:buClr>
              <a:buSzPct val="60000"/>
              <a:buFont typeface="Wingdings"/>
              <a:buChar char=""/>
              <a:defRPr/>
            </a:pPr>
            <a:r>
              <a:rPr lang="en-US" sz="4300" dirty="0">
                <a:latin typeface="+mn-lt"/>
              </a:rPr>
              <a:t>Real time</a:t>
            </a:r>
          </a:p>
          <a:p>
            <a:pPr marL="777240" lvl="1" indent="-320040" fontAlgn="auto">
              <a:spcBef>
                <a:spcPts val="700"/>
              </a:spcBef>
              <a:spcAft>
                <a:spcPts val="0"/>
              </a:spcAft>
              <a:buClr>
                <a:schemeClr val="accent2"/>
              </a:buClr>
              <a:buSzPct val="60000"/>
              <a:buFont typeface="Wingdings"/>
              <a:buChar char=""/>
              <a:defRPr/>
            </a:pPr>
            <a:r>
              <a:rPr lang="en-US" sz="4300" dirty="0">
                <a:latin typeface="+mn-lt"/>
              </a:rPr>
              <a:t>Portable</a:t>
            </a:r>
          </a:p>
          <a:p>
            <a:pPr marL="777240" lvl="1" indent="-320040" fontAlgn="auto">
              <a:spcBef>
                <a:spcPts val="700"/>
              </a:spcBef>
              <a:spcAft>
                <a:spcPts val="0"/>
              </a:spcAft>
              <a:buClr>
                <a:schemeClr val="accent2"/>
              </a:buClr>
              <a:buSzPct val="60000"/>
              <a:buFont typeface="Wingdings"/>
              <a:buChar char=""/>
              <a:defRPr/>
            </a:pPr>
            <a:r>
              <a:rPr lang="en-US" sz="4300" dirty="0">
                <a:latin typeface="+mn-lt"/>
              </a:rPr>
              <a:t>Reliable / </a:t>
            </a:r>
            <a:r>
              <a:rPr lang="en-US" sz="4300" dirty="0" err="1">
                <a:latin typeface="+mn-lt"/>
              </a:rPr>
              <a:t>handal</a:t>
            </a:r>
            <a:endParaRPr lang="en-US" sz="4300" dirty="0">
              <a:latin typeface="+mn-lt"/>
            </a:endParaRPr>
          </a:p>
          <a:p>
            <a:pPr marL="777240" lvl="1" indent="-320040" fontAlgn="auto">
              <a:spcBef>
                <a:spcPts val="700"/>
              </a:spcBef>
              <a:spcAft>
                <a:spcPts val="0"/>
              </a:spcAft>
              <a:buClr>
                <a:schemeClr val="accent2"/>
              </a:buClr>
              <a:buSzPct val="60000"/>
              <a:buFont typeface="Wingdings"/>
              <a:buChar char=""/>
              <a:defRPr/>
            </a:pPr>
            <a:r>
              <a:rPr lang="en-US" sz="4300" dirty="0" err="1">
                <a:latin typeface="+mn-lt"/>
              </a:rPr>
              <a:t>Aman</a:t>
            </a:r>
            <a:endParaRPr lang="en-US" sz="4300" dirty="0">
              <a:latin typeface="+mn-lt"/>
            </a:endParaRPr>
          </a:p>
          <a:p>
            <a:pPr marL="777240" lvl="1" indent="-320040" fontAlgn="auto">
              <a:spcBef>
                <a:spcPts val="700"/>
              </a:spcBef>
              <a:spcAft>
                <a:spcPts val="0"/>
              </a:spcAft>
              <a:buClr>
                <a:schemeClr val="accent2"/>
              </a:buClr>
              <a:buSzPct val="60000"/>
              <a:buFont typeface="Wingdings"/>
              <a:buChar char=""/>
              <a:defRPr/>
            </a:pPr>
            <a:endParaRPr lang="en-US" sz="2900" dirty="0">
              <a:latin typeface="+mn-lt"/>
            </a:endParaRPr>
          </a:p>
          <a:p>
            <a:pPr marL="320040" indent="-320040" fontAlgn="auto">
              <a:spcBef>
                <a:spcPts val="700"/>
              </a:spcBef>
              <a:spcAft>
                <a:spcPts val="0"/>
              </a:spcAft>
              <a:buClr>
                <a:schemeClr val="accent2"/>
              </a:buClr>
              <a:buSzPct val="60000"/>
              <a:defRPr/>
            </a:pPr>
            <a:endParaRPr lang="en-US" sz="2900" dirty="0">
              <a:latin typeface="+mn-lt"/>
            </a:endParaRPr>
          </a:p>
          <a:p>
            <a:pPr marL="320040" indent="-320040" fontAlgn="auto">
              <a:spcBef>
                <a:spcPts val="700"/>
              </a:spcBef>
              <a:spcAft>
                <a:spcPts val="0"/>
              </a:spcAft>
              <a:buClr>
                <a:schemeClr val="accent2"/>
              </a:buClr>
              <a:buSzPct val="60000"/>
              <a:defRPr/>
            </a:pPr>
            <a:r>
              <a:rPr lang="en-US" sz="2900" dirty="0">
                <a:latin typeface="+mn-lt"/>
              </a:rPr>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7-Point Star 12"/>
          <p:cNvSpPr/>
          <p:nvPr/>
        </p:nvSpPr>
        <p:spPr>
          <a:xfrm>
            <a:off x="0" y="1447800"/>
            <a:ext cx="1371600" cy="1219200"/>
          </a:xfrm>
          <a:prstGeom prst="star7">
            <a:avLst/>
          </a:prstGeom>
        </p:spPr>
        <p:style>
          <a:lnRef idx="1">
            <a:schemeClr val="accent2"/>
          </a:lnRef>
          <a:fillRef idx="3">
            <a:schemeClr val="accent2"/>
          </a:fillRef>
          <a:effectRef idx="2">
            <a:schemeClr val="accent2"/>
          </a:effectRef>
          <a:fontRef idx="minor">
            <a:schemeClr val="lt1"/>
          </a:fontRef>
        </p:style>
        <p:txBody>
          <a:bodyPr anchor="ctr"/>
          <a:lstStyle/>
          <a:p>
            <a:pPr algn="ctr" fontAlgn="auto">
              <a:spcBef>
                <a:spcPts val="0"/>
              </a:spcBef>
              <a:spcAft>
                <a:spcPts val="0"/>
              </a:spcAft>
              <a:defRPr/>
            </a:pPr>
            <a:endParaRPr lang="en-US"/>
          </a:p>
        </p:txBody>
      </p:sp>
      <p:pic>
        <p:nvPicPr>
          <p:cNvPr id="6" name="Picture 7"/>
          <p:cNvPicPr>
            <a:picLocks noChangeAspect="1" noChangeArrowheads="1"/>
          </p:cNvPicPr>
          <p:nvPr/>
        </p:nvPicPr>
        <p:blipFill>
          <a:blip r:embed="rId2"/>
          <a:srcRect/>
          <a:stretch>
            <a:fillRect/>
          </a:stretch>
        </p:blipFill>
        <p:spPr bwMode="auto">
          <a:xfrm>
            <a:off x="5876925" y="4114800"/>
            <a:ext cx="2047875" cy="2057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292" name="Title 1"/>
          <p:cNvSpPr>
            <a:spLocks noGrp="1"/>
          </p:cNvSpPr>
          <p:nvPr>
            <p:ph type="title"/>
          </p:nvPr>
        </p:nvSpPr>
        <p:spPr/>
        <p:txBody>
          <a:bodyPr/>
          <a:lstStyle/>
          <a:p>
            <a:pPr eaLnBrk="1" hangingPunct="1"/>
            <a:r>
              <a:rPr lang="en-US"/>
              <a:t>Pendahuluan WLAN</a:t>
            </a:r>
          </a:p>
        </p:txBody>
      </p:sp>
      <p:pic>
        <p:nvPicPr>
          <p:cNvPr id="10" name="Content Placeholder 9" descr="wifi.gif"/>
          <p:cNvPicPr>
            <a:picLocks noGrp="1" noChangeAspect="1"/>
          </p:cNvPicPr>
          <p:nvPr>
            <p:ph idx="1"/>
          </p:nvPr>
        </p:nvPicPr>
        <p:blipFill>
          <a:blip r:embed="rId3"/>
          <a:stretch>
            <a:fillRect/>
          </a:stretch>
        </p:blipFill>
        <p:spPr>
          <a:xfrm>
            <a:off x="2571750" y="2291556"/>
            <a:ext cx="4000500" cy="3419475"/>
          </a:xfrm>
          <a:ln w="38100" cap="sq">
            <a:solidFill>
              <a:srgbClr val="000000"/>
            </a:solidFill>
          </a:ln>
          <a:effectLst>
            <a:outerShdw blurRad="50800" dist="38100" dir="2700000" algn="tl" rotWithShape="0">
              <a:srgbClr val="000000">
                <a:alpha val="43000"/>
              </a:srgbClr>
            </a:outerShdw>
          </a:effectLst>
        </p:spPr>
      </p:pic>
      <p:pic>
        <p:nvPicPr>
          <p:cNvPr id="4" name="Picture 5"/>
          <p:cNvPicPr>
            <a:picLocks noChangeAspect="1" noChangeArrowheads="1"/>
          </p:cNvPicPr>
          <p:nvPr/>
        </p:nvPicPr>
        <p:blipFill>
          <a:blip r:embed="rId4"/>
          <a:srcRect/>
          <a:stretch>
            <a:fillRect/>
          </a:stretch>
        </p:blipFill>
        <p:spPr bwMode="auto">
          <a:xfrm>
            <a:off x="7620000" y="3886200"/>
            <a:ext cx="1257300" cy="18923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6"/>
          <p:cNvPicPr>
            <a:picLocks noChangeAspect="1" noChangeArrowheads="1"/>
          </p:cNvPicPr>
          <p:nvPr/>
        </p:nvPicPr>
        <p:blipFill>
          <a:blip r:embed="rId5"/>
          <a:srcRect/>
          <a:stretch>
            <a:fillRect/>
          </a:stretch>
        </p:blipFill>
        <p:spPr bwMode="auto">
          <a:xfrm>
            <a:off x="6743700" y="1752600"/>
            <a:ext cx="2247900" cy="2209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14" descr="HG_whatisWiFi-a"/>
          <p:cNvPicPr>
            <a:picLocks noChangeAspect="1" noChangeArrowheads="1"/>
          </p:cNvPicPr>
          <p:nvPr/>
        </p:nvPicPr>
        <p:blipFill>
          <a:blip r:embed="rId6"/>
          <a:srcRect/>
          <a:stretch>
            <a:fillRect/>
          </a:stretch>
        </p:blipFill>
        <p:spPr bwMode="auto">
          <a:xfrm>
            <a:off x="5549900" y="2362200"/>
            <a:ext cx="1841500" cy="17653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Content Placeholder 2"/>
          <p:cNvSpPr txBox="1">
            <a:spLocks/>
          </p:cNvSpPr>
          <p:nvPr/>
        </p:nvSpPr>
        <p:spPr>
          <a:xfrm>
            <a:off x="685800" y="1676400"/>
            <a:ext cx="5864225" cy="762000"/>
          </a:xfrm>
          <a:prstGeom prst="rect">
            <a:avLst/>
          </a:prstGeom>
          <a:ln>
            <a:noFill/>
          </a:ln>
        </p:spPr>
        <p:style>
          <a:lnRef idx="2">
            <a:schemeClr val="accent2">
              <a:shade val="50000"/>
            </a:schemeClr>
          </a:lnRef>
          <a:fillRef idx="1">
            <a:schemeClr val="accent2"/>
          </a:fillRef>
          <a:effectRef idx="0">
            <a:schemeClr val="accent2"/>
          </a:effectRef>
          <a:fontRef idx="minor">
            <a:schemeClr val="lt1"/>
          </a:fontRef>
        </p:style>
        <p:txBody>
          <a:bodyPr/>
          <a:lstStyle/>
          <a:p>
            <a:pPr marL="320040" indent="-320040" algn="ctr" fontAlgn="auto">
              <a:spcBef>
                <a:spcPts val="700"/>
              </a:spcBef>
              <a:spcAft>
                <a:spcPts val="0"/>
              </a:spcAft>
              <a:buClr>
                <a:schemeClr val="accent2"/>
              </a:buClr>
              <a:buSzPct val="60000"/>
              <a:defRPr/>
            </a:pPr>
            <a:r>
              <a:rPr lang="en-US" sz="4000" dirty="0"/>
              <a:t>TEKNOLOGI WIRELESS</a:t>
            </a:r>
          </a:p>
          <a:p>
            <a:pPr marL="777240" lvl="1" indent="-320040" algn="ctr" fontAlgn="auto">
              <a:spcBef>
                <a:spcPts val="700"/>
              </a:spcBef>
              <a:spcAft>
                <a:spcPts val="0"/>
              </a:spcAft>
              <a:buClr>
                <a:schemeClr val="accent2"/>
              </a:buClr>
              <a:buSzPct val="60000"/>
              <a:buFont typeface="Wingdings"/>
              <a:buChar char=""/>
              <a:defRPr/>
            </a:pPr>
            <a:endParaRPr lang="en-US" sz="3200" dirty="0">
              <a:solidFill>
                <a:schemeClr val="tx1"/>
              </a:solidFill>
            </a:endParaRPr>
          </a:p>
          <a:p>
            <a:pPr marL="320040" indent="-320040" algn="ctr" fontAlgn="auto">
              <a:spcBef>
                <a:spcPts val="700"/>
              </a:spcBef>
              <a:spcAft>
                <a:spcPts val="0"/>
              </a:spcAft>
              <a:buClr>
                <a:schemeClr val="accent2"/>
              </a:buClr>
              <a:buSzPct val="60000"/>
              <a:defRPr/>
            </a:pPr>
            <a:endParaRPr lang="en-US" sz="3200" dirty="0">
              <a:solidFill>
                <a:schemeClr val="tx1"/>
              </a:solidFill>
            </a:endParaRPr>
          </a:p>
          <a:p>
            <a:pPr marL="320040" indent="-320040" algn="ctr" fontAlgn="auto">
              <a:spcBef>
                <a:spcPts val="700"/>
              </a:spcBef>
              <a:spcAft>
                <a:spcPts val="0"/>
              </a:spcAft>
              <a:buClr>
                <a:schemeClr val="accent2"/>
              </a:buClr>
              <a:buSzPct val="60000"/>
              <a:defRPr/>
            </a:pPr>
            <a:r>
              <a:rPr lang="en-US" sz="3200" dirty="0"/>
              <a:t>	</a:t>
            </a:r>
            <a:endParaRPr lang="en-US" sz="3200" dirty="0">
              <a:solidFill>
                <a:schemeClr val="tx1"/>
              </a:solidFill>
            </a:endParaRPr>
          </a:p>
        </p:txBody>
      </p:sp>
      <p:sp>
        <p:nvSpPr>
          <p:cNvPr id="12" name="Content Placeholder 2"/>
          <p:cNvSpPr txBox="1">
            <a:spLocks/>
          </p:cNvSpPr>
          <p:nvPr/>
        </p:nvSpPr>
        <p:spPr>
          <a:xfrm>
            <a:off x="76200" y="2743200"/>
            <a:ext cx="2895600" cy="5029200"/>
          </a:xfrm>
          <a:prstGeom prst="rect">
            <a:avLst/>
          </a:prstGeom>
        </p:spPr>
        <p:txBody>
          <a:bodyPr>
            <a:normAutofit fontScale="92500" lnSpcReduction="10000"/>
          </a:bodyPr>
          <a:lstStyle/>
          <a:p>
            <a:pPr marL="320040" indent="-320040" fontAlgn="auto">
              <a:spcBef>
                <a:spcPts val="700"/>
              </a:spcBef>
              <a:spcAft>
                <a:spcPts val="0"/>
              </a:spcAft>
              <a:buClr>
                <a:schemeClr val="accent2"/>
              </a:buClr>
              <a:buSzPct val="60000"/>
              <a:buFont typeface="Wingdings"/>
              <a:buChar char=""/>
              <a:defRPr/>
            </a:pPr>
            <a:r>
              <a:rPr lang="en-US" sz="2000" dirty="0" err="1">
                <a:latin typeface="+mn-lt"/>
              </a:rPr>
              <a:t>Fleksibilitas</a:t>
            </a:r>
            <a:endParaRPr lang="en-US" sz="2000" dirty="0">
              <a:latin typeface="+mn-lt"/>
            </a:endParaRPr>
          </a:p>
          <a:p>
            <a:pPr marL="320040" indent="-320040" fontAlgn="auto">
              <a:spcBef>
                <a:spcPts val="700"/>
              </a:spcBef>
              <a:spcAft>
                <a:spcPts val="0"/>
              </a:spcAft>
              <a:buClr>
                <a:schemeClr val="accent2"/>
              </a:buClr>
              <a:buSzPct val="60000"/>
              <a:buFont typeface="Wingdings"/>
              <a:buChar char=""/>
              <a:defRPr/>
            </a:pPr>
            <a:r>
              <a:rPr lang="en-US" sz="2000" dirty="0" err="1">
                <a:latin typeface="+mn-lt"/>
              </a:rPr>
              <a:t>Mobilitas</a:t>
            </a:r>
            <a:endParaRPr lang="en-US" sz="2000" dirty="0">
              <a:latin typeface="+mn-lt"/>
            </a:endParaRPr>
          </a:p>
          <a:p>
            <a:pPr marL="320040" indent="-320040" fontAlgn="auto">
              <a:spcBef>
                <a:spcPts val="700"/>
              </a:spcBef>
              <a:spcAft>
                <a:spcPts val="0"/>
              </a:spcAft>
              <a:buClr>
                <a:schemeClr val="accent2"/>
              </a:buClr>
              <a:buSzPct val="60000"/>
              <a:buFont typeface="Wingdings"/>
              <a:buChar char=""/>
              <a:defRPr/>
            </a:pPr>
            <a:r>
              <a:rPr lang="en-US" sz="2000" dirty="0" err="1">
                <a:latin typeface="+mn-lt"/>
              </a:rPr>
              <a:t>Teknik</a:t>
            </a:r>
            <a:r>
              <a:rPr lang="en-US" sz="2000" dirty="0">
                <a:latin typeface="+mn-lt"/>
              </a:rPr>
              <a:t> </a:t>
            </a:r>
            <a:r>
              <a:rPr lang="en-US" sz="2000" dirty="0" err="1">
                <a:latin typeface="+mn-lt"/>
              </a:rPr>
              <a:t>Frekuensi</a:t>
            </a:r>
            <a:r>
              <a:rPr lang="en-US" sz="2000" dirty="0">
                <a:latin typeface="+mn-lt"/>
              </a:rPr>
              <a:t> Reuse</a:t>
            </a:r>
          </a:p>
          <a:p>
            <a:pPr marL="320040" indent="-320040" fontAlgn="auto">
              <a:spcBef>
                <a:spcPts val="700"/>
              </a:spcBef>
              <a:spcAft>
                <a:spcPts val="0"/>
              </a:spcAft>
              <a:buClr>
                <a:schemeClr val="accent2"/>
              </a:buClr>
              <a:buSzPct val="60000"/>
              <a:buFont typeface="Wingdings"/>
              <a:buChar char=""/>
              <a:defRPr/>
            </a:pPr>
            <a:r>
              <a:rPr lang="en-US" sz="2000" dirty="0" err="1">
                <a:latin typeface="+mn-lt"/>
              </a:rPr>
              <a:t>Selular</a:t>
            </a:r>
            <a:endParaRPr lang="en-US" sz="2000" dirty="0">
              <a:latin typeface="+mn-lt"/>
            </a:endParaRPr>
          </a:p>
          <a:p>
            <a:pPr marL="320040" indent="-320040" fontAlgn="auto">
              <a:spcBef>
                <a:spcPts val="700"/>
              </a:spcBef>
              <a:spcAft>
                <a:spcPts val="0"/>
              </a:spcAft>
              <a:buClr>
                <a:schemeClr val="accent2"/>
              </a:buClr>
              <a:buSzPct val="60000"/>
              <a:buFont typeface="Wingdings"/>
              <a:buChar char=""/>
              <a:defRPr/>
            </a:pPr>
            <a:r>
              <a:rPr lang="en-US" sz="2000" dirty="0">
                <a:latin typeface="+mn-lt"/>
              </a:rPr>
              <a:t>Handover</a:t>
            </a:r>
          </a:p>
          <a:p>
            <a:pPr marL="320040" indent="-320040" fontAlgn="auto">
              <a:spcBef>
                <a:spcPts val="700"/>
              </a:spcBef>
              <a:spcAft>
                <a:spcPts val="0"/>
              </a:spcAft>
              <a:buClr>
                <a:schemeClr val="accent2"/>
              </a:buClr>
              <a:buSzPct val="60000"/>
              <a:buFont typeface="Wingdings"/>
              <a:buChar char=""/>
              <a:defRPr/>
            </a:pPr>
            <a:r>
              <a:rPr lang="en-US" sz="2000" dirty="0" err="1">
                <a:latin typeface="+mn-lt"/>
              </a:rPr>
              <a:t>Efisiensi</a:t>
            </a:r>
            <a:r>
              <a:rPr lang="en-US" sz="2000" dirty="0">
                <a:latin typeface="+mn-lt"/>
              </a:rPr>
              <a:t> </a:t>
            </a:r>
            <a:r>
              <a:rPr lang="en-US" sz="2000" dirty="0" err="1">
                <a:latin typeface="+mn-lt"/>
              </a:rPr>
              <a:t>waktu</a:t>
            </a:r>
            <a:r>
              <a:rPr lang="en-US" sz="2000" dirty="0">
                <a:latin typeface="+mn-lt"/>
              </a:rPr>
              <a:t> </a:t>
            </a:r>
            <a:r>
              <a:rPr lang="en-US" sz="2000" dirty="0" err="1">
                <a:latin typeface="+mn-lt"/>
              </a:rPr>
              <a:t>instalasi</a:t>
            </a:r>
            <a:endParaRPr lang="en-US" sz="2000" dirty="0">
              <a:latin typeface="+mn-lt"/>
            </a:endParaRPr>
          </a:p>
          <a:p>
            <a:pPr marL="320040" indent="-320040" fontAlgn="auto">
              <a:spcBef>
                <a:spcPts val="700"/>
              </a:spcBef>
              <a:spcAft>
                <a:spcPts val="0"/>
              </a:spcAft>
              <a:buClr>
                <a:schemeClr val="accent2"/>
              </a:buClr>
              <a:buSzPct val="60000"/>
              <a:buFont typeface="Wingdings"/>
              <a:buChar char=""/>
              <a:defRPr/>
            </a:pPr>
            <a:r>
              <a:rPr lang="en-US" sz="2000" dirty="0" err="1">
                <a:latin typeface="+mn-lt"/>
              </a:rPr>
              <a:t>Biaya</a:t>
            </a:r>
            <a:r>
              <a:rPr lang="en-US" sz="2000" dirty="0">
                <a:latin typeface="+mn-lt"/>
              </a:rPr>
              <a:t> </a:t>
            </a:r>
            <a:r>
              <a:rPr lang="en-US" sz="2000" dirty="0" err="1">
                <a:latin typeface="+mn-lt"/>
              </a:rPr>
              <a:t>pemeliharaan</a:t>
            </a:r>
            <a:endParaRPr lang="en-US" sz="2000" dirty="0">
              <a:latin typeface="+mn-lt"/>
            </a:endParaRPr>
          </a:p>
          <a:p>
            <a:pPr marL="320040" indent="-320040" fontAlgn="auto">
              <a:spcBef>
                <a:spcPts val="700"/>
              </a:spcBef>
              <a:spcAft>
                <a:spcPts val="0"/>
              </a:spcAft>
              <a:buClr>
                <a:schemeClr val="accent2"/>
              </a:buClr>
              <a:buSzPct val="60000"/>
              <a:buFont typeface="Wingdings"/>
              <a:buChar char=""/>
              <a:defRPr/>
            </a:pPr>
            <a:r>
              <a:rPr lang="en-US" sz="2000" dirty="0" err="1">
                <a:latin typeface="+mn-lt"/>
              </a:rPr>
              <a:t>Pemakaian</a:t>
            </a:r>
            <a:r>
              <a:rPr lang="en-US" sz="2000" dirty="0">
                <a:latin typeface="+mn-lt"/>
              </a:rPr>
              <a:t> </a:t>
            </a:r>
            <a:r>
              <a:rPr lang="en-US" sz="2000" dirty="0" err="1">
                <a:latin typeface="+mn-lt"/>
              </a:rPr>
              <a:t>kabel</a:t>
            </a:r>
            <a:endParaRPr lang="en-US" sz="2000" dirty="0">
              <a:latin typeface="+mn-lt"/>
            </a:endParaRPr>
          </a:p>
          <a:p>
            <a:pPr marL="320040" indent="-320040" fontAlgn="auto">
              <a:spcBef>
                <a:spcPts val="700"/>
              </a:spcBef>
              <a:spcAft>
                <a:spcPts val="0"/>
              </a:spcAft>
              <a:buClr>
                <a:schemeClr val="accent2"/>
              </a:buClr>
              <a:buSzPct val="60000"/>
              <a:buFont typeface="Wingdings"/>
              <a:buChar char=""/>
              <a:defRPr/>
            </a:pPr>
            <a:r>
              <a:rPr lang="en-US" sz="2000" dirty="0" err="1">
                <a:latin typeface="+mn-lt"/>
              </a:rPr>
              <a:t>Jumlah</a:t>
            </a:r>
            <a:r>
              <a:rPr lang="en-US" sz="2000" dirty="0">
                <a:latin typeface="+mn-lt"/>
              </a:rPr>
              <a:t> </a:t>
            </a:r>
            <a:r>
              <a:rPr lang="en-US" sz="2000" dirty="0" err="1">
                <a:latin typeface="+mn-lt"/>
              </a:rPr>
              <a:t>pengguna</a:t>
            </a:r>
            <a:r>
              <a:rPr lang="en-US" sz="2000" dirty="0">
                <a:latin typeface="+mn-lt"/>
              </a:rPr>
              <a:t> </a:t>
            </a:r>
          </a:p>
          <a:p>
            <a:pPr marL="320040" indent="-320040" fontAlgn="auto">
              <a:spcBef>
                <a:spcPts val="700"/>
              </a:spcBef>
              <a:spcAft>
                <a:spcPts val="0"/>
              </a:spcAft>
              <a:buClr>
                <a:schemeClr val="accent2"/>
              </a:buClr>
              <a:buSzPct val="60000"/>
              <a:buFont typeface="Wingdings"/>
              <a:buChar char=""/>
              <a:defRPr/>
            </a:pPr>
            <a:endParaRPr lang="en-US" sz="2000" dirty="0">
              <a:latin typeface="+mn-lt"/>
            </a:endParaRPr>
          </a:p>
          <a:p>
            <a:pPr marL="777240" lvl="1" indent="-320040" fontAlgn="auto">
              <a:spcBef>
                <a:spcPts val="700"/>
              </a:spcBef>
              <a:spcAft>
                <a:spcPts val="0"/>
              </a:spcAft>
              <a:buClr>
                <a:schemeClr val="accent2"/>
              </a:buClr>
              <a:buSzPct val="60000"/>
              <a:defRPr/>
            </a:pPr>
            <a:endParaRPr lang="en-US" sz="2900" dirty="0">
              <a:latin typeface="+mn-lt"/>
            </a:endParaRPr>
          </a:p>
          <a:p>
            <a:pPr marL="320040" indent="-320040" fontAlgn="auto">
              <a:spcBef>
                <a:spcPts val="700"/>
              </a:spcBef>
              <a:spcAft>
                <a:spcPts val="0"/>
              </a:spcAft>
              <a:buClr>
                <a:schemeClr val="accent2"/>
              </a:buClr>
              <a:buSzPct val="60000"/>
              <a:defRPr/>
            </a:pPr>
            <a:endParaRPr lang="en-US" sz="2900" dirty="0">
              <a:latin typeface="+mn-lt"/>
            </a:endParaRPr>
          </a:p>
          <a:p>
            <a:pPr marL="320040" indent="-320040" fontAlgn="auto">
              <a:spcBef>
                <a:spcPts val="700"/>
              </a:spcBef>
              <a:spcAft>
                <a:spcPts val="0"/>
              </a:spcAft>
              <a:buClr>
                <a:schemeClr val="accent2"/>
              </a:buClr>
              <a:buSzPct val="60000"/>
              <a:defRPr/>
            </a:pPr>
            <a:r>
              <a:rPr lang="en-US" sz="2900" dirty="0">
                <a:latin typeface="+mn-lt"/>
              </a:rPr>
              <a:t>	</a:t>
            </a:r>
          </a:p>
        </p:txBody>
      </p:sp>
      <p:sp>
        <p:nvSpPr>
          <p:cNvPr id="15" name="Down Arrow 14"/>
          <p:cNvSpPr/>
          <p:nvPr/>
        </p:nvSpPr>
        <p:spPr>
          <a:xfrm>
            <a:off x="3429000" y="2438400"/>
            <a:ext cx="1752600" cy="2209800"/>
          </a:xfrm>
          <a:prstGeom prst="down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 name="Oval 15"/>
          <p:cNvSpPr/>
          <p:nvPr/>
        </p:nvSpPr>
        <p:spPr>
          <a:xfrm>
            <a:off x="2743200" y="4648200"/>
            <a:ext cx="3048000" cy="1828800"/>
          </a:xfrm>
          <a:prstGeom prst="ellipse">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en-US" dirty="0"/>
              <a:t>LAN  </a:t>
            </a:r>
            <a:r>
              <a:rPr lang="en-US" dirty="0" err="1"/>
              <a:t>dengan</a:t>
            </a:r>
            <a:r>
              <a:rPr lang="en-US" dirty="0"/>
              <a:t> </a:t>
            </a:r>
            <a:r>
              <a:rPr lang="en-US" dirty="0" err="1"/>
              <a:t>Gelombang</a:t>
            </a:r>
            <a:r>
              <a:rPr lang="en-US" dirty="0"/>
              <a:t> Radio (RF) </a:t>
            </a:r>
            <a:r>
              <a:rPr lang="en-US" dirty="0" err="1"/>
              <a:t>atau</a:t>
            </a:r>
            <a:r>
              <a:rPr lang="en-US" dirty="0"/>
              <a:t> Infrared </a:t>
            </a:r>
            <a:r>
              <a:rPr lang="en-US" dirty="0" err="1"/>
              <a:t>Sebagai</a:t>
            </a:r>
            <a:r>
              <a:rPr lang="en-US" dirty="0"/>
              <a:t> Media </a:t>
            </a:r>
            <a:r>
              <a:rPr lang="en-US" dirty="0" err="1"/>
              <a:t>Transmisinya</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r>
              <a:rPr lang="en-US"/>
              <a:t>Perkembangan WLAN</a:t>
            </a:r>
          </a:p>
        </p:txBody>
      </p:sp>
      <p:sp>
        <p:nvSpPr>
          <p:cNvPr id="13315" name="Content Placeholder 2"/>
          <p:cNvSpPr>
            <a:spLocks noGrp="1"/>
          </p:cNvSpPr>
          <p:nvPr>
            <p:ph idx="1"/>
          </p:nvPr>
        </p:nvSpPr>
        <p:spPr>
          <a:xfrm>
            <a:off x="612775" y="1524000"/>
            <a:ext cx="8302625" cy="5105400"/>
          </a:xfrm>
        </p:spPr>
        <p:txBody>
          <a:bodyPr/>
          <a:lstStyle/>
          <a:p>
            <a:pPr eaLnBrk="1" hangingPunct="1"/>
            <a:r>
              <a:rPr lang="en-US" sz="2000"/>
              <a:t>’70 IBM mengeluarkan hasil percobaan WLAN dengan IR</a:t>
            </a:r>
          </a:p>
          <a:p>
            <a:pPr eaLnBrk="1" hangingPunct="1"/>
            <a:r>
              <a:rPr lang="en-US" sz="2000"/>
              <a:t>HP – WLAN dengan RF</a:t>
            </a:r>
          </a:p>
          <a:p>
            <a:pPr eaLnBrk="1" hangingPunct="1"/>
            <a:r>
              <a:rPr lang="en-US" sz="2000"/>
              <a:t>1985 FCC menetapkan pita </a:t>
            </a:r>
            <a:r>
              <a:rPr lang="en-US" sz="2000" i="1"/>
              <a:t>Industrial, Scientific and Medica</a:t>
            </a:r>
            <a:r>
              <a:rPr lang="en-US" sz="2000"/>
              <a:t>l (ISM Band) – 902-928 MHz, 2400-2483.5MHz, dan 5725-5850 MHz </a:t>
            </a:r>
          </a:p>
          <a:p>
            <a:pPr eaLnBrk="1" hangingPunct="1"/>
            <a:r>
              <a:rPr lang="en-US" sz="2000"/>
              <a:t>1990 WLAN menggunakan teknik Spead Spectrum (SS)</a:t>
            </a:r>
          </a:p>
          <a:p>
            <a:pPr eaLnBrk="1" hangingPunct="1"/>
            <a:r>
              <a:rPr lang="en-US" sz="2000"/>
              <a:t>Standar WLAN  - IEEE 802.11, WINForum dan HIPERLAN</a:t>
            </a:r>
          </a:p>
          <a:p>
            <a:pPr lvl="1" eaLnBrk="1" hangingPunct="1"/>
            <a:r>
              <a:rPr lang="en-US" sz="1700"/>
              <a:t>IEEE 802.11 – fokus pada pita ISM dengan teknik Spread Spectrum (SS) dan Direct Sequence (DS) dan Frequency Hopping (FH) merupaan standar yang paling banyak digunakan</a:t>
            </a:r>
          </a:p>
          <a:p>
            <a:pPr lvl="1" eaLnBrk="1" hangingPunct="1"/>
            <a:r>
              <a:rPr lang="en-US" sz="1700"/>
              <a:t>HIPERLAN (High Performance Radio Local Area Network – dikembangkan oleh ETSI (European Telecommunications Standards Institute (ETSI) fokus pada pita 5.12-5.30 GHz dan 17.1- 17.3 GHz</a:t>
            </a:r>
          </a:p>
          <a:p>
            <a:pPr lvl="1" eaLnBrk="1" hangingPunct="1"/>
            <a:r>
              <a:rPr lang="en-US" sz="1700"/>
              <a:t>WINForum (Wireless Information Network Forum) dikembangkan oleh Apple Computer bertujuan untuk mencapai pita Personal Comunication Service (PCS) untuk aplikasi data dan suara. </a:t>
            </a:r>
          </a:p>
          <a:p>
            <a:pPr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hangingPunct="1"/>
            <a:r>
              <a:rPr lang="en-US"/>
              <a:t>Perkembangan WLAN</a:t>
            </a:r>
          </a:p>
        </p:txBody>
      </p:sp>
      <p:sp>
        <p:nvSpPr>
          <p:cNvPr id="14339" name="Content Placeholder 2"/>
          <p:cNvSpPr>
            <a:spLocks noGrp="1"/>
          </p:cNvSpPr>
          <p:nvPr>
            <p:ph idx="1"/>
          </p:nvPr>
        </p:nvSpPr>
        <p:spPr>
          <a:xfrm>
            <a:off x="612775" y="1524000"/>
            <a:ext cx="8302625" cy="5105400"/>
          </a:xfrm>
        </p:spPr>
        <p:txBody>
          <a:bodyPr/>
          <a:lstStyle/>
          <a:p>
            <a:pPr eaLnBrk="1" hangingPunct="1"/>
            <a:r>
              <a:rPr lang="en-US" sz="2400"/>
              <a:t>Hal-hal yang perlu diperhatikan pada WLAN adalah sebagai berikut :</a:t>
            </a:r>
          </a:p>
          <a:p>
            <a:pPr lvl="1" eaLnBrk="1" hangingPunct="1"/>
            <a:r>
              <a:rPr lang="en-US" sz="2000"/>
              <a:t>Data rate tinggi (&gt; 1 Mbps), daya rendah dan harga murah</a:t>
            </a:r>
          </a:p>
          <a:p>
            <a:pPr lvl="1" eaLnBrk="1" hangingPunct="1"/>
            <a:r>
              <a:rPr lang="en-US" sz="2000"/>
              <a:t>Metode akses yaitu membagi kanal kepada banyak pemakai dengan aturan-aturan tertentu</a:t>
            </a:r>
          </a:p>
          <a:p>
            <a:pPr lvl="1" eaLnBrk="1" hangingPunct="1"/>
            <a:r>
              <a:rPr lang="en-US" sz="2000"/>
              <a:t>Media transmisi yang merupakan faktor penting pada keterbatasan data rate dan memiliki teknik teknik tersendiri, dimana bila teknik yang berhubungan dengan media transmisi (seperti teknik propagasi, teknik modulasi dsb) dapat diperhitungkan dengan baik maka akan menghasilkan sistem WLAN yang tangguh</a:t>
            </a:r>
          </a:p>
          <a:p>
            <a:pPr lvl="1" eaLnBrk="1" hangingPunct="1"/>
            <a:r>
              <a:rPr lang="en-US" sz="2000"/>
              <a:t>Topologi yaitu cara dan pola yang digunakan dalam menghubungkan semua terminal</a:t>
            </a:r>
          </a:p>
          <a:p>
            <a:pPr lvl="1" eaLnBrk="1" hangingPunct="1"/>
            <a:endParaRPr lang="en-US" sz="1400"/>
          </a:p>
          <a:p>
            <a:pPr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r>
              <a:rPr lang="en-US"/>
              <a:t>Arsitektur Protokol 802.11</a:t>
            </a:r>
          </a:p>
        </p:txBody>
      </p:sp>
      <p:sp>
        <p:nvSpPr>
          <p:cNvPr id="3" name="Content Placeholder 2"/>
          <p:cNvSpPr>
            <a:spLocks noGrp="1"/>
          </p:cNvSpPr>
          <p:nvPr>
            <p:ph idx="1"/>
          </p:nvPr>
        </p:nvSpPr>
        <p:spPr>
          <a:xfrm>
            <a:off x="612775" y="1524000"/>
            <a:ext cx="8302625" cy="5257800"/>
          </a:xfrm>
        </p:spPr>
        <p:txBody>
          <a:bodyPr>
            <a:normAutofit/>
          </a:bodyPr>
          <a:lstStyle/>
          <a:p>
            <a:pPr marL="320040" indent="-320040" algn="just" eaLnBrk="1" fontAlgn="auto" hangingPunct="1">
              <a:spcAft>
                <a:spcPts val="0"/>
              </a:spcAft>
              <a:buFont typeface="Wingdings"/>
              <a:buChar char=""/>
              <a:defRPr/>
            </a:pPr>
            <a:r>
              <a:rPr lang="en-GB" sz="1800" dirty="0" err="1"/>
              <a:t>Standar</a:t>
            </a:r>
            <a:r>
              <a:rPr lang="en-GB" sz="1800" dirty="0"/>
              <a:t> IEEE 802.11 </a:t>
            </a:r>
            <a:r>
              <a:rPr lang="en-GB" sz="1800" dirty="0" err="1"/>
              <a:t>mendefinisikan</a:t>
            </a:r>
            <a:r>
              <a:rPr lang="en-GB" sz="1800" dirty="0"/>
              <a:t> </a:t>
            </a:r>
            <a:r>
              <a:rPr lang="en-GB" sz="1800" i="1" dirty="0"/>
              <a:t>Medium Access Control (MAC) </a:t>
            </a:r>
            <a:r>
              <a:rPr lang="en-GB" sz="1800" dirty="0" err="1"/>
              <a:t>dan</a:t>
            </a:r>
            <a:r>
              <a:rPr lang="en-GB" sz="1800" dirty="0"/>
              <a:t> </a:t>
            </a:r>
            <a:r>
              <a:rPr lang="en-GB" sz="1800" i="1" dirty="0"/>
              <a:t>Physical (PHY) </a:t>
            </a:r>
            <a:r>
              <a:rPr lang="en-GB" sz="1800" dirty="0" err="1"/>
              <a:t>untuk</a:t>
            </a:r>
            <a:r>
              <a:rPr lang="en-GB" sz="1800" dirty="0"/>
              <a:t> </a:t>
            </a:r>
            <a:r>
              <a:rPr lang="en-GB" sz="1800" dirty="0" err="1"/>
              <a:t>jaringan</a:t>
            </a:r>
            <a:r>
              <a:rPr lang="en-GB" sz="1800" dirty="0"/>
              <a:t> </a:t>
            </a:r>
            <a:r>
              <a:rPr lang="en-GB" sz="1800" dirty="0" err="1"/>
              <a:t>nirkabel</a:t>
            </a:r>
            <a:r>
              <a:rPr lang="en-GB" sz="1800" dirty="0"/>
              <a:t>. </a:t>
            </a:r>
            <a:r>
              <a:rPr lang="en-GB" sz="1800" dirty="0" err="1"/>
              <a:t>Standar</a:t>
            </a:r>
            <a:r>
              <a:rPr lang="en-GB" sz="1800" dirty="0"/>
              <a:t> </a:t>
            </a:r>
            <a:r>
              <a:rPr lang="en-GB" sz="1800" dirty="0" err="1"/>
              <a:t>tersebut</a:t>
            </a:r>
            <a:r>
              <a:rPr lang="en-GB" sz="1800" dirty="0"/>
              <a:t> </a:t>
            </a:r>
            <a:r>
              <a:rPr lang="en-GB" sz="1800" dirty="0" err="1"/>
              <a:t>menjelaskan</a:t>
            </a:r>
            <a:r>
              <a:rPr lang="en-GB" sz="1800" dirty="0"/>
              <a:t> </a:t>
            </a:r>
            <a:r>
              <a:rPr lang="en-GB" sz="1800" dirty="0" err="1"/>
              <a:t>jaringan</a:t>
            </a:r>
            <a:r>
              <a:rPr lang="en-GB" sz="1800" dirty="0"/>
              <a:t> local </a:t>
            </a:r>
            <a:r>
              <a:rPr lang="en-GB" sz="1800" dirty="0" err="1"/>
              <a:t>dimana</a:t>
            </a:r>
            <a:r>
              <a:rPr lang="en-GB" sz="1800" dirty="0"/>
              <a:t> </a:t>
            </a:r>
            <a:r>
              <a:rPr lang="en-GB" sz="1800" dirty="0" err="1"/>
              <a:t>peralatan</a:t>
            </a:r>
            <a:r>
              <a:rPr lang="en-GB" sz="1800" dirty="0"/>
              <a:t> yang </a:t>
            </a:r>
            <a:r>
              <a:rPr lang="en-GB" sz="1800" dirty="0" err="1"/>
              <a:t>terhubung</a:t>
            </a:r>
            <a:r>
              <a:rPr lang="en-GB" sz="1800" dirty="0"/>
              <a:t> </a:t>
            </a:r>
            <a:r>
              <a:rPr lang="en-GB" sz="1800" dirty="0" err="1"/>
              <a:t>dapat</a:t>
            </a:r>
            <a:r>
              <a:rPr lang="en-GB" sz="1800" dirty="0"/>
              <a:t> </a:t>
            </a:r>
            <a:r>
              <a:rPr lang="en-GB" sz="1800" dirty="0" err="1"/>
              <a:t>saling</a:t>
            </a:r>
            <a:r>
              <a:rPr lang="en-GB" sz="1800" dirty="0"/>
              <a:t> </a:t>
            </a:r>
            <a:r>
              <a:rPr lang="en-GB" sz="1800" dirty="0" err="1"/>
              <a:t>berkomunikasi</a:t>
            </a:r>
            <a:r>
              <a:rPr lang="en-GB" sz="1800" dirty="0"/>
              <a:t> </a:t>
            </a:r>
            <a:r>
              <a:rPr lang="en-GB" sz="1800" dirty="0" err="1"/>
              <a:t>selama</a:t>
            </a:r>
            <a:r>
              <a:rPr lang="en-GB" sz="1800" dirty="0"/>
              <a:t> </a:t>
            </a:r>
            <a:r>
              <a:rPr lang="en-GB" sz="1800" dirty="0" err="1"/>
              <a:t>berada</a:t>
            </a:r>
            <a:r>
              <a:rPr lang="en-GB" sz="1800" dirty="0"/>
              <a:t> </a:t>
            </a:r>
            <a:r>
              <a:rPr lang="en-GB" sz="1800" dirty="0" err="1"/>
              <a:t>dalam</a:t>
            </a:r>
            <a:r>
              <a:rPr lang="en-GB" sz="1800" dirty="0"/>
              <a:t> </a:t>
            </a:r>
            <a:r>
              <a:rPr lang="en-GB" sz="1800" dirty="0" err="1"/>
              <a:t>jarak</a:t>
            </a:r>
            <a:r>
              <a:rPr lang="en-GB" sz="1800" dirty="0"/>
              <a:t> yang </a:t>
            </a:r>
            <a:r>
              <a:rPr lang="en-GB" sz="1800" dirty="0" err="1"/>
              <a:t>dekat</a:t>
            </a:r>
            <a:r>
              <a:rPr lang="en-GB" sz="1800" dirty="0"/>
              <a:t> </a:t>
            </a:r>
            <a:r>
              <a:rPr lang="en-GB" sz="1800" dirty="0" err="1"/>
              <a:t>satu</a:t>
            </a:r>
            <a:r>
              <a:rPr lang="en-GB" sz="1800" dirty="0"/>
              <a:t> </a:t>
            </a:r>
            <a:r>
              <a:rPr lang="en-GB" sz="1800" dirty="0" err="1"/>
              <a:t>sama</a:t>
            </a:r>
            <a:r>
              <a:rPr lang="en-GB" sz="1800" dirty="0"/>
              <a:t> lain. </a:t>
            </a:r>
            <a:r>
              <a:rPr lang="en-GB" sz="1800" dirty="0" err="1"/>
              <a:t>Standar</a:t>
            </a:r>
            <a:r>
              <a:rPr lang="en-GB" sz="1800" dirty="0"/>
              <a:t> </a:t>
            </a:r>
            <a:r>
              <a:rPr lang="en-GB" sz="1800" dirty="0" err="1"/>
              <a:t>ini</a:t>
            </a:r>
            <a:r>
              <a:rPr lang="en-GB" sz="1800" dirty="0"/>
              <a:t> </a:t>
            </a:r>
            <a:r>
              <a:rPr lang="en-GB" sz="1800" dirty="0" err="1"/>
              <a:t>hampir</a:t>
            </a:r>
            <a:r>
              <a:rPr lang="en-GB" sz="1800" dirty="0"/>
              <a:t> </a:t>
            </a:r>
            <a:r>
              <a:rPr lang="en-GB" sz="1800" dirty="0" err="1"/>
              <a:t>sama</a:t>
            </a:r>
            <a:r>
              <a:rPr lang="en-GB" sz="1800" dirty="0"/>
              <a:t> </a:t>
            </a:r>
            <a:r>
              <a:rPr lang="en-GB" sz="1800" dirty="0" err="1"/>
              <a:t>dengan</a:t>
            </a:r>
            <a:r>
              <a:rPr lang="en-GB" sz="1800" dirty="0"/>
              <a:t> </a:t>
            </a:r>
            <a:r>
              <a:rPr lang="en-GB" sz="1800" i="1" dirty="0"/>
              <a:t>IEEE 802.3 </a:t>
            </a:r>
            <a:r>
              <a:rPr lang="en-GB" sz="1800" dirty="0"/>
              <a:t>yang </a:t>
            </a:r>
            <a:r>
              <a:rPr lang="en-GB" sz="1800" dirty="0" err="1"/>
              <a:t>mendefinisikan</a:t>
            </a:r>
            <a:r>
              <a:rPr lang="en-GB" sz="1800" dirty="0"/>
              <a:t> </a:t>
            </a:r>
            <a:r>
              <a:rPr lang="en-GB" sz="1800" i="1" dirty="0"/>
              <a:t>Ethernet</a:t>
            </a:r>
            <a:r>
              <a:rPr lang="en-GB" sz="1800" dirty="0"/>
              <a:t>, </a:t>
            </a:r>
            <a:r>
              <a:rPr lang="en-GB" sz="1800" dirty="0" err="1"/>
              <a:t>tapi</a:t>
            </a:r>
            <a:r>
              <a:rPr lang="en-GB" sz="1800" dirty="0"/>
              <a:t> </a:t>
            </a:r>
            <a:r>
              <a:rPr lang="en-GB" sz="1800" dirty="0" err="1"/>
              <a:t>ada</a:t>
            </a:r>
            <a:r>
              <a:rPr lang="en-GB" sz="1800" dirty="0"/>
              <a:t> </a:t>
            </a:r>
            <a:r>
              <a:rPr lang="en-GB" sz="1800" dirty="0" err="1"/>
              <a:t>beberapa</a:t>
            </a:r>
            <a:r>
              <a:rPr lang="en-GB" sz="1800" dirty="0"/>
              <a:t> </a:t>
            </a:r>
            <a:r>
              <a:rPr lang="en-GB" sz="1800" dirty="0" err="1"/>
              <a:t>bagian</a:t>
            </a:r>
            <a:r>
              <a:rPr lang="en-GB" sz="1800" dirty="0"/>
              <a:t> yang </a:t>
            </a:r>
            <a:r>
              <a:rPr lang="en-GB" sz="1800" dirty="0" err="1"/>
              <a:t>khusus</a:t>
            </a:r>
            <a:r>
              <a:rPr lang="en-GB" sz="1800" dirty="0"/>
              <a:t> </a:t>
            </a:r>
            <a:r>
              <a:rPr lang="en-GB" sz="1800" dirty="0" err="1"/>
              <a:t>untuk</a:t>
            </a:r>
            <a:r>
              <a:rPr lang="en-GB" sz="1800" dirty="0"/>
              <a:t> </a:t>
            </a:r>
            <a:r>
              <a:rPr lang="en-GB" sz="1800" dirty="0" err="1"/>
              <a:t>transmisi</a:t>
            </a:r>
            <a:r>
              <a:rPr lang="en-GB" sz="1800" dirty="0"/>
              <a:t> data </a:t>
            </a:r>
            <a:r>
              <a:rPr lang="en-GB" sz="1800" dirty="0" err="1"/>
              <a:t>secara</a:t>
            </a:r>
            <a:r>
              <a:rPr lang="en-GB" sz="1800" dirty="0"/>
              <a:t> </a:t>
            </a:r>
            <a:r>
              <a:rPr lang="en-GB" sz="1800" dirty="0" err="1"/>
              <a:t>nirkabel</a:t>
            </a:r>
            <a:endParaRPr lang="en-GB" sz="1800" dirty="0"/>
          </a:p>
          <a:p>
            <a:pPr marL="320040" indent="-320040" algn="just" eaLnBrk="1" fontAlgn="auto" hangingPunct="1">
              <a:spcAft>
                <a:spcPts val="0"/>
              </a:spcAft>
              <a:buFont typeface="Wingdings"/>
              <a:buChar char=""/>
              <a:defRPr/>
            </a:pPr>
            <a:endParaRPr lang="en-GB" sz="1800" dirty="0"/>
          </a:p>
          <a:p>
            <a:pPr marL="320040" indent="-320040" algn="just" eaLnBrk="1" fontAlgn="auto" hangingPunct="1">
              <a:spcAft>
                <a:spcPts val="0"/>
              </a:spcAft>
              <a:buFont typeface="Wingdings"/>
              <a:buChar char=""/>
              <a:defRPr/>
            </a:pPr>
            <a:endParaRPr lang="en-GB" sz="1800" dirty="0"/>
          </a:p>
          <a:p>
            <a:pPr marL="320040" indent="-320040" algn="just" eaLnBrk="1" fontAlgn="auto" hangingPunct="1">
              <a:spcAft>
                <a:spcPts val="0"/>
              </a:spcAft>
              <a:buFont typeface="Wingdings"/>
              <a:buChar char=""/>
              <a:defRPr/>
            </a:pPr>
            <a:endParaRPr lang="en-GB" sz="1800" dirty="0"/>
          </a:p>
          <a:p>
            <a:pPr marL="320040" indent="-320040" algn="just" eaLnBrk="1" fontAlgn="auto" hangingPunct="1">
              <a:spcAft>
                <a:spcPts val="0"/>
              </a:spcAft>
              <a:buFont typeface="Wingdings"/>
              <a:buChar char=""/>
              <a:defRPr/>
            </a:pPr>
            <a:endParaRPr lang="en-GB" sz="1800" dirty="0"/>
          </a:p>
          <a:p>
            <a:pPr marL="320040" indent="-320040" algn="just" eaLnBrk="1" fontAlgn="auto" hangingPunct="1">
              <a:spcAft>
                <a:spcPts val="0"/>
              </a:spcAft>
              <a:buFont typeface="Wingdings"/>
              <a:buChar char=""/>
              <a:defRPr/>
            </a:pPr>
            <a:endParaRPr lang="en-GB" sz="1800" dirty="0"/>
          </a:p>
          <a:p>
            <a:pPr marL="320040" indent="-320040" algn="just" eaLnBrk="1" fontAlgn="auto" hangingPunct="1">
              <a:spcAft>
                <a:spcPts val="0"/>
              </a:spcAft>
              <a:buFont typeface="Wingdings"/>
              <a:buChar char=""/>
              <a:defRPr/>
            </a:pPr>
            <a:endParaRPr lang="en-GB" sz="1800" dirty="0"/>
          </a:p>
          <a:p>
            <a:pPr marL="320040" indent="-320040" algn="just" eaLnBrk="1" fontAlgn="auto" hangingPunct="1">
              <a:spcAft>
                <a:spcPts val="0"/>
              </a:spcAft>
              <a:buFont typeface="Wingdings"/>
              <a:buChar char=""/>
              <a:defRPr/>
            </a:pPr>
            <a:r>
              <a:rPr lang="en-GB" sz="1800" dirty="0" err="1"/>
              <a:t>Pada</a:t>
            </a:r>
            <a:r>
              <a:rPr lang="en-GB" sz="1800" dirty="0"/>
              <a:t> </a:t>
            </a:r>
            <a:r>
              <a:rPr lang="en-GB" sz="1800" dirty="0" err="1"/>
              <a:t>Standar</a:t>
            </a:r>
            <a:r>
              <a:rPr lang="en-GB" sz="1800" dirty="0"/>
              <a:t> 802.11 </a:t>
            </a:r>
            <a:r>
              <a:rPr lang="en-GB" sz="1800" dirty="0" err="1"/>
              <a:t>mendefinisikan</a:t>
            </a:r>
            <a:r>
              <a:rPr lang="en-GB" sz="1800" dirty="0"/>
              <a:t> </a:t>
            </a:r>
            <a:r>
              <a:rPr lang="en-GB" sz="1800" dirty="0" err="1"/>
              <a:t>tiga</a:t>
            </a:r>
            <a:r>
              <a:rPr lang="en-GB" sz="1800" dirty="0"/>
              <a:t> </a:t>
            </a:r>
            <a:r>
              <a:rPr lang="en-GB" sz="1800" dirty="0" err="1"/>
              <a:t>tipe</a:t>
            </a:r>
            <a:r>
              <a:rPr lang="en-GB" sz="1800" dirty="0"/>
              <a:t> </a:t>
            </a:r>
            <a:r>
              <a:rPr lang="en-GB" sz="1800" dirty="0" err="1"/>
              <a:t>dari</a:t>
            </a:r>
            <a:r>
              <a:rPr lang="en-GB" sz="1800" dirty="0"/>
              <a:t> </a:t>
            </a:r>
            <a:r>
              <a:rPr lang="en-GB" sz="1800" i="1" dirty="0"/>
              <a:t>physical layer </a:t>
            </a:r>
            <a:r>
              <a:rPr lang="en-GB" sz="1800" dirty="0" err="1"/>
              <a:t>seperti</a:t>
            </a:r>
            <a:r>
              <a:rPr lang="en-GB" sz="1800" dirty="0"/>
              <a:t> </a:t>
            </a:r>
            <a:r>
              <a:rPr lang="en-GB" sz="1800" dirty="0" err="1"/>
              <a:t>pada</a:t>
            </a:r>
            <a:r>
              <a:rPr lang="en-GB" sz="1800" dirty="0"/>
              <a:t> </a:t>
            </a:r>
            <a:r>
              <a:rPr lang="en-GB" sz="1800" dirty="0" err="1"/>
              <a:t>gambar</a:t>
            </a:r>
            <a:r>
              <a:rPr lang="en-GB" sz="1800" dirty="0"/>
              <a:t> </a:t>
            </a:r>
            <a:r>
              <a:rPr lang="en-GB" sz="1800" dirty="0" err="1"/>
              <a:t>diatas</a:t>
            </a:r>
            <a:r>
              <a:rPr lang="en-GB" sz="1800" dirty="0"/>
              <a:t> </a:t>
            </a:r>
            <a:r>
              <a:rPr lang="en-GB" sz="1800" i="1" dirty="0"/>
              <a:t>Frequency Hopping Spread, Spectrum (FHSS), Direct Sequence Spread Spectrum (DHSS) </a:t>
            </a:r>
            <a:r>
              <a:rPr lang="en-GB" sz="1800" i="1" dirty="0" err="1"/>
              <a:t>dan</a:t>
            </a:r>
            <a:r>
              <a:rPr lang="en-GB" sz="1800" i="1" dirty="0"/>
              <a:t> </a:t>
            </a:r>
            <a:r>
              <a:rPr lang="en-GB" sz="1800" dirty="0"/>
              <a:t>infra </a:t>
            </a:r>
            <a:r>
              <a:rPr lang="en-GB" sz="1800" dirty="0" err="1"/>
              <a:t>merah</a:t>
            </a:r>
            <a:r>
              <a:rPr lang="en-GB" sz="1800" dirty="0"/>
              <a:t>. Infra </a:t>
            </a:r>
            <a:r>
              <a:rPr lang="en-GB" sz="1800" dirty="0" err="1"/>
              <a:t>merah</a:t>
            </a:r>
            <a:r>
              <a:rPr lang="en-GB" sz="1800" dirty="0"/>
              <a:t> </a:t>
            </a:r>
            <a:r>
              <a:rPr lang="en-GB" sz="1800" dirty="0" err="1"/>
              <a:t>jarang</a:t>
            </a:r>
            <a:r>
              <a:rPr lang="en-GB" sz="1800" dirty="0"/>
              <a:t> </a:t>
            </a:r>
            <a:r>
              <a:rPr lang="en-GB" sz="1800" dirty="0" err="1"/>
              <a:t>sekali</a:t>
            </a:r>
            <a:r>
              <a:rPr lang="en-GB" sz="1800" dirty="0"/>
              <a:t> </a:t>
            </a:r>
            <a:r>
              <a:rPr lang="en-GB" sz="1800" dirty="0" err="1"/>
              <a:t>dipakai</a:t>
            </a:r>
            <a:r>
              <a:rPr lang="en-GB" sz="1800" dirty="0"/>
              <a:t> </a:t>
            </a:r>
            <a:r>
              <a:rPr lang="en-GB" sz="1800" dirty="0" err="1"/>
              <a:t>karena</a:t>
            </a:r>
            <a:r>
              <a:rPr lang="en-GB" sz="1800" dirty="0"/>
              <a:t> </a:t>
            </a:r>
            <a:r>
              <a:rPr lang="en-GB" sz="1800" dirty="0" err="1"/>
              <a:t>jangkauannya</a:t>
            </a:r>
            <a:r>
              <a:rPr lang="en-GB" sz="1800" dirty="0"/>
              <a:t> yang </a:t>
            </a:r>
            <a:r>
              <a:rPr lang="en-GB" sz="1800" dirty="0" err="1"/>
              <a:t>sangat</a:t>
            </a:r>
            <a:r>
              <a:rPr lang="en-GB" sz="1800" dirty="0"/>
              <a:t> </a:t>
            </a:r>
            <a:r>
              <a:rPr lang="en-GB" sz="1800" dirty="0" err="1"/>
              <a:t>dekat</a:t>
            </a:r>
            <a:r>
              <a:rPr lang="en-GB" sz="1800" dirty="0"/>
              <a:t>. </a:t>
            </a:r>
            <a:r>
              <a:rPr lang="en-GB" sz="1800" dirty="0" err="1"/>
              <a:t>Tidak</a:t>
            </a:r>
            <a:r>
              <a:rPr lang="en-GB" sz="1800" dirty="0"/>
              <a:t> </a:t>
            </a:r>
            <a:r>
              <a:rPr lang="en-GB" sz="1800" dirty="0" err="1"/>
              <a:t>semua</a:t>
            </a:r>
            <a:r>
              <a:rPr lang="en-GB" sz="1800" dirty="0"/>
              <a:t> </a:t>
            </a:r>
            <a:r>
              <a:rPr lang="en-GB" sz="1800" dirty="0" err="1"/>
              <a:t>dari</a:t>
            </a:r>
            <a:r>
              <a:rPr lang="en-GB" sz="1800" dirty="0"/>
              <a:t> </a:t>
            </a:r>
            <a:r>
              <a:rPr lang="en-GB" sz="1800" dirty="0" err="1"/>
              <a:t>keluarga</a:t>
            </a:r>
            <a:r>
              <a:rPr lang="en-GB" sz="1800" dirty="0"/>
              <a:t> 802.11 </a:t>
            </a:r>
            <a:r>
              <a:rPr lang="en-GB" sz="1800" dirty="0" err="1"/>
              <a:t>menggunakan</a:t>
            </a:r>
            <a:r>
              <a:rPr lang="en-GB" sz="1800" dirty="0"/>
              <a:t> </a:t>
            </a:r>
            <a:r>
              <a:rPr lang="en-GB" sz="1800" i="1" dirty="0"/>
              <a:t>Physical Layer </a:t>
            </a:r>
            <a:r>
              <a:rPr lang="en-GB" sz="1800" dirty="0"/>
              <a:t>yang </a:t>
            </a:r>
            <a:r>
              <a:rPr lang="en-GB" sz="1800" dirty="0" err="1"/>
              <a:t>sama</a:t>
            </a:r>
            <a:r>
              <a:rPr lang="en-GB" sz="1800" dirty="0"/>
              <a:t> </a:t>
            </a:r>
            <a:r>
              <a:rPr lang="en-GB" sz="1800" dirty="0" err="1"/>
              <a:t>dan</a:t>
            </a:r>
            <a:r>
              <a:rPr lang="en-GB" sz="1800" dirty="0"/>
              <a:t> </a:t>
            </a:r>
            <a:r>
              <a:rPr lang="en-GB" sz="1800" dirty="0" err="1"/>
              <a:t>mendapatkan</a:t>
            </a:r>
            <a:r>
              <a:rPr lang="en-GB" sz="1800" dirty="0"/>
              <a:t> </a:t>
            </a:r>
            <a:r>
              <a:rPr lang="en-GB" sz="1800" dirty="0" err="1"/>
              <a:t>kecepatan</a:t>
            </a:r>
            <a:r>
              <a:rPr lang="en-GB" sz="1800" dirty="0"/>
              <a:t> </a:t>
            </a:r>
            <a:r>
              <a:rPr lang="en-GB" sz="1800" dirty="0" err="1"/>
              <a:t>transmisi</a:t>
            </a:r>
            <a:r>
              <a:rPr lang="en-GB" sz="1800" dirty="0"/>
              <a:t> data yang </a:t>
            </a:r>
            <a:r>
              <a:rPr lang="en-GB" sz="1800" dirty="0" err="1"/>
              <a:t>sama</a:t>
            </a:r>
            <a:endParaRPr lang="en-US" sz="1800" dirty="0"/>
          </a:p>
          <a:p>
            <a:pPr marL="320040" indent="-320040" algn="just" eaLnBrk="1" fontAlgn="auto" hangingPunct="1">
              <a:spcAft>
                <a:spcPts val="0"/>
              </a:spcAft>
              <a:buFont typeface="Wingdings"/>
              <a:buChar char=""/>
              <a:defRPr/>
            </a:pPr>
            <a:endParaRPr lang="en-US" sz="2000" dirty="0"/>
          </a:p>
          <a:p>
            <a:pPr marL="640080" lvl="1" indent="-274320" eaLnBrk="1" fontAlgn="auto" hangingPunct="1">
              <a:spcAft>
                <a:spcPts val="0"/>
              </a:spcAft>
              <a:buFont typeface="Wingdings 2"/>
              <a:buNone/>
              <a:defRPr/>
            </a:pPr>
            <a:endParaRPr lang="en-US" dirty="0"/>
          </a:p>
          <a:p>
            <a:pPr marL="640080" lvl="1" indent="-274320" eaLnBrk="1" fontAlgn="auto" hangingPunct="1">
              <a:spcAft>
                <a:spcPts val="0"/>
              </a:spcAft>
              <a:buFont typeface="Wingdings 2"/>
              <a:buNone/>
              <a:defRPr/>
            </a:pPr>
            <a:endParaRPr lang="en-US" dirty="0"/>
          </a:p>
        </p:txBody>
      </p:sp>
      <p:pic>
        <p:nvPicPr>
          <p:cNvPr id="15364" name="Picture 2" descr="802_11"/>
          <p:cNvPicPr>
            <a:picLocks noChangeAspect="1" noChangeArrowheads="1"/>
          </p:cNvPicPr>
          <p:nvPr/>
        </p:nvPicPr>
        <p:blipFill>
          <a:blip r:embed="rId2"/>
          <a:srcRect b="19666"/>
          <a:stretch>
            <a:fillRect/>
          </a:stretch>
        </p:blipFill>
        <p:spPr bwMode="auto">
          <a:xfrm>
            <a:off x="1524000" y="3048000"/>
            <a:ext cx="5937250" cy="20574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r>
              <a:rPr lang="en-US"/>
              <a:t>Arsitektur Protokol 802.11</a:t>
            </a:r>
          </a:p>
        </p:txBody>
      </p:sp>
      <p:sp>
        <p:nvSpPr>
          <p:cNvPr id="16387" name="Content Placeholder 2"/>
          <p:cNvSpPr>
            <a:spLocks noGrp="1"/>
          </p:cNvSpPr>
          <p:nvPr>
            <p:ph idx="1"/>
          </p:nvPr>
        </p:nvSpPr>
        <p:spPr>
          <a:xfrm>
            <a:off x="612775" y="1676400"/>
            <a:ext cx="5407025" cy="5181600"/>
          </a:xfrm>
        </p:spPr>
        <p:txBody>
          <a:bodyPr/>
          <a:lstStyle/>
          <a:p>
            <a:pPr algn="just" eaLnBrk="1" hangingPunct="1"/>
            <a:r>
              <a:rPr lang="en-US" sz="2000"/>
              <a:t>FHSS</a:t>
            </a:r>
          </a:p>
          <a:p>
            <a:pPr lvl="1" algn="just" eaLnBrk="1" hangingPunct="1"/>
            <a:r>
              <a:rPr lang="id-ID" sz="1600"/>
              <a:t>Frequency Hopping Spread Spectrum merupakan teknik spread spectrum yang menggunakan teknik lompatan frekuensi yang berubah-ubah pada sinyal carrier untuk membawa suatu data informasi.</a:t>
            </a:r>
            <a:endParaRPr lang="en-US" sz="1600"/>
          </a:p>
          <a:p>
            <a:pPr algn="just" eaLnBrk="1" hangingPunct="1"/>
            <a:r>
              <a:rPr lang="en-US" sz="2000"/>
              <a:t>DSSS </a:t>
            </a:r>
          </a:p>
          <a:p>
            <a:pPr lvl="1" algn="just" eaLnBrk="1" hangingPunct="1"/>
            <a:r>
              <a:rPr lang="id-ID" sz="1600"/>
              <a:t>DSSS merupakan suatu metode untuk mengirimkan data dimana sistem pengirim dan penerima keduanya berada pada set frekuensi yang lebarnya adalah 22 MHz.</a:t>
            </a:r>
            <a:endParaRPr lang="en-US" sz="1600"/>
          </a:p>
          <a:p>
            <a:pPr algn="just" eaLnBrk="1" hangingPunct="1"/>
            <a:r>
              <a:rPr lang="en-US" sz="2000"/>
              <a:t>OFDS </a:t>
            </a:r>
          </a:p>
          <a:p>
            <a:pPr lvl="1" algn="just" eaLnBrk="1" hangingPunct="1"/>
            <a:r>
              <a:rPr lang="en-US" sz="1600"/>
              <a:t>merupakan sebuah sistem modulasi digital di mana sebuah sinyal dibagi menjadi beberapa kanal dengan pita frekuensi yang sempit dan saling berdekatan, dengan setiap kanal menggunakan frekuensi yang berbeda</a:t>
            </a:r>
            <a:r>
              <a:rPr lang="en-US"/>
              <a:t>.</a:t>
            </a:r>
          </a:p>
          <a:p>
            <a:pPr lvl="1" eaLnBrk="1" hangingPunct="1">
              <a:buFont typeface="Wingdings 2" pitchFamily="18" charset="2"/>
              <a:buNone/>
            </a:pPr>
            <a:endParaRPr lang="en-US"/>
          </a:p>
          <a:p>
            <a:pPr lvl="1" eaLnBrk="1" hangingPunct="1">
              <a:buFont typeface="Wingdings 2" pitchFamily="18" charset="2"/>
              <a:buNone/>
            </a:pPr>
            <a:endParaRPr lang="en-US"/>
          </a:p>
        </p:txBody>
      </p:sp>
      <p:pic>
        <p:nvPicPr>
          <p:cNvPr id="16388" name="Picture 3" descr="teknologi802_11"/>
          <p:cNvPicPr>
            <a:picLocks noChangeAspect="1" noChangeArrowheads="1"/>
          </p:cNvPicPr>
          <p:nvPr/>
        </p:nvPicPr>
        <p:blipFill>
          <a:blip r:embed="rId2"/>
          <a:srcRect b="11475"/>
          <a:stretch>
            <a:fillRect/>
          </a:stretch>
        </p:blipFill>
        <p:spPr bwMode="auto">
          <a:xfrm>
            <a:off x="5943600" y="1524000"/>
            <a:ext cx="3200400" cy="5029200"/>
          </a:xfrm>
          <a:prstGeom prst="rect">
            <a:avLst/>
          </a:prstGeom>
          <a:noFill/>
          <a:ln w="9525">
            <a:noFill/>
            <a:miter lim="800000"/>
            <a:headEnd/>
            <a:tailEnd/>
          </a:ln>
        </p:spPr>
      </p:pic>
      <p:sp>
        <p:nvSpPr>
          <p:cNvPr id="6" name="Rectangle 5"/>
          <p:cNvSpPr/>
          <p:nvPr/>
        </p:nvSpPr>
        <p:spPr>
          <a:xfrm>
            <a:off x="6096000" y="1676400"/>
            <a:ext cx="2895600" cy="1143000"/>
          </a:xfrm>
          <a:prstGeom prst="rect">
            <a:avLst/>
          </a:prstGeom>
          <a:solidFill>
            <a:srgbClr val="FFC000">
              <a:alpha val="44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6"/>
          <p:cNvSpPr/>
          <p:nvPr/>
        </p:nvSpPr>
        <p:spPr>
          <a:xfrm>
            <a:off x="6096000" y="2895600"/>
            <a:ext cx="2895600" cy="1524000"/>
          </a:xfrm>
          <a:prstGeom prst="rect">
            <a:avLst/>
          </a:prstGeom>
          <a:solidFill>
            <a:srgbClr val="00B050">
              <a:alpha val="44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p:cNvSpPr/>
          <p:nvPr/>
        </p:nvSpPr>
        <p:spPr>
          <a:xfrm>
            <a:off x="6096000" y="4495800"/>
            <a:ext cx="2895600" cy="1143000"/>
          </a:xfrm>
          <a:prstGeom prst="rect">
            <a:avLst/>
          </a:prstGeom>
          <a:solidFill>
            <a:srgbClr val="7030A0">
              <a:alpha val="44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8"/>
          <p:cNvSpPr/>
          <p:nvPr/>
        </p:nvSpPr>
        <p:spPr>
          <a:xfrm>
            <a:off x="6096000" y="5715000"/>
            <a:ext cx="2895600" cy="762000"/>
          </a:xfrm>
          <a:prstGeom prst="rect">
            <a:avLst/>
          </a:prstGeom>
          <a:solidFill>
            <a:srgbClr val="FF0000">
              <a:alpha val="44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eaLnBrk="1" hangingPunct="1"/>
            <a:r>
              <a:rPr lang="en-US"/>
              <a:t>Arsitektur Protokol 802.11</a:t>
            </a:r>
          </a:p>
        </p:txBody>
      </p:sp>
      <p:sp>
        <p:nvSpPr>
          <p:cNvPr id="17411" name="Content Placeholder 2"/>
          <p:cNvSpPr>
            <a:spLocks noGrp="1"/>
          </p:cNvSpPr>
          <p:nvPr>
            <p:ph idx="1"/>
          </p:nvPr>
        </p:nvSpPr>
        <p:spPr>
          <a:xfrm>
            <a:off x="612775" y="1676400"/>
            <a:ext cx="5407025" cy="5181600"/>
          </a:xfrm>
        </p:spPr>
        <p:txBody>
          <a:bodyPr/>
          <a:lstStyle/>
          <a:p>
            <a:pPr lvl="1" eaLnBrk="1" hangingPunct="1">
              <a:buFont typeface="Wingdings 2" pitchFamily="18" charset="2"/>
              <a:buNone/>
            </a:pPr>
            <a:endParaRPr lang="en-US"/>
          </a:p>
          <a:p>
            <a:pPr lvl="1" eaLnBrk="1" hangingPunct="1">
              <a:buFont typeface="Wingdings 2" pitchFamily="18" charset="2"/>
              <a:buNone/>
            </a:pPr>
            <a:endParaRPr lang="en-US"/>
          </a:p>
        </p:txBody>
      </p:sp>
      <p:sp>
        <p:nvSpPr>
          <p:cNvPr id="17412"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latin typeface="Tw Cen MT" pitchFamily="34" charset="0"/>
            </a:endParaRPr>
          </a:p>
        </p:txBody>
      </p:sp>
      <p:pic>
        <p:nvPicPr>
          <p:cNvPr id="17413" name="Picture 12" descr="fhss.jpg"/>
          <p:cNvPicPr>
            <a:picLocks noChangeAspect="1"/>
          </p:cNvPicPr>
          <p:nvPr/>
        </p:nvPicPr>
        <p:blipFill>
          <a:blip r:embed="rId2"/>
          <a:srcRect l="1553" t="3346" r="2136" b="2930"/>
          <a:stretch>
            <a:fillRect/>
          </a:stretch>
        </p:blipFill>
        <p:spPr bwMode="auto">
          <a:xfrm>
            <a:off x="457200" y="2057400"/>
            <a:ext cx="3657600" cy="1600200"/>
          </a:xfrm>
          <a:prstGeom prst="rect">
            <a:avLst/>
          </a:prstGeom>
          <a:noFill/>
          <a:ln w="9525">
            <a:noFill/>
            <a:miter lim="800000"/>
            <a:headEnd/>
            <a:tailEnd/>
          </a:ln>
        </p:spPr>
      </p:pic>
      <p:pic>
        <p:nvPicPr>
          <p:cNvPr id="17414" name="Picture 13" descr="dsss.gif"/>
          <p:cNvPicPr>
            <a:picLocks noChangeAspect="1"/>
          </p:cNvPicPr>
          <p:nvPr/>
        </p:nvPicPr>
        <p:blipFill>
          <a:blip r:embed="rId3"/>
          <a:srcRect t="11111" b="8888"/>
          <a:stretch>
            <a:fillRect/>
          </a:stretch>
        </p:blipFill>
        <p:spPr bwMode="auto">
          <a:xfrm>
            <a:off x="533400" y="3962400"/>
            <a:ext cx="3741738" cy="1981200"/>
          </a:xfrm>
          <a:prstGeom prst="rect">
            <a:avLst/>
          </a:prstGeom>
          <a:noFill/>
          <a:ln w="9525">
            <a:noFill/>
            <a:miter lim="800000"/>
            <a:headEnd/>
            <a:tailEnd/>
          </a:ln>
        </p:spPr>
      </p:pic>
      <p:pic>
        <p:nvPicPr>
          <p:cNvPr id="17415" name="Picture 14" descr="ofdm-subcarriers.jpg"/>
          <p:cNvPicPr>
            <a:picLocks noChangeAspect="1"/>
          </p:cNvPicPr>
          <p:nvPr/>
        </p:nvPicPr>
        <p:blipFill>
          <a:blip r:embed="rId4"/>
          <a:srcRect/>
          <a:stretch>
            <a:fillRect/>
          </a:stretch>
        </p:blipFill>
        <p:spPr bwMode="auto">
          <a:xfrm>
            <a:off x="4572000" y="2057400"/>
            <a:ext cx="4165600" cy="391795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r>
              <a:rPr lang="en-US"/>
              <a:t>Arsitektur Protokol 802.11</a:t>
            </a:r>
          </a:p>
        </p:txBody>
      </p:sp>
      <p:sp>
        <p:nvSpPr>
          <p:cNvPr id="19459" name="Content Placeholder 2"/>
          <p:cNvSpPr>
            <a:spLocks noGrp="1"/>
          </p:cNvSpPr>
          <p:nvPr>
            <p:ph idx="1"/>
          </p:nvPr>
        </p:nvSpPr>
        <p:spPr>
          <a:xfrm>
            <a:off x="612775" y="1524000"/>
            <a:ext cx="8531225" cy="5257800"/>
          </a:xfrm>
        </p:spPr>
        <p:txBody>
          <a:bodyPr/>
          <a:lstStyle/>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pic>
        <p:nvPicPr>
          <p:cNvPr id="19460" name="Picture 2"/>
          <p:cNvPicPr>
            <a:picLocks noChangeAspect="1" noChangeArrowheads="1"/>
          </p:cNvPicPr>
          <p:nvPr/>
        </p:nvPicPr>
        <p:blipFill>
          <a:blip r:embed="rId2"/>
          <a:srcRect b="7895"/>
          <a:stretch>
            <a:fillRect/>
          </a:stretch>
        </p:blipFill>
        <p:spPr bwMode="auto">
          <a:xfrm>
            <a:off x="0" y="1524000"/>
            <a:ext cx="4343400" cy="5257800"/>
          </a:xfrm>
          <a:prstGeom prst="rect">
            <a:avLst/>
          </a:prstGeom>
          <a:noFill/>
          <a:ln w="9525">
            <a:noFill/>
            <a:miter lim="800000"/>
            <a:headEnd/>
            <a:tailEnd/>
          </a:ln>
        </p:spPr>
      </p:pic>
      <p:sp>
        <p:nvSpPr>
          <p:cNvPr id="19461" name="Rectangle 3"/>
          <p:cNvSpPr>
            <a:spLocks noChangeArrowheads="1"/>
          </p:cNvSpPr>
          <p:nvPr/>
        </p:nvSpPr>
        <p:spPr bwMode="auto">
          <a:xfrm>
            <a:off x="4419600" y="4038600"/>
            <a:ext cx="4572000" cy="1631950"/>
          </a:xfrm>
          <a:prstGeom prst="rect">
            <a:avLst/>
          </a:prstGeom>
          <a:solidFill>
            <a:srgbClr val="FFC000"/>
          </a:solidFill>
          <a:ln w="9525">
            <a:noFill/>
            <a:miter lim="800000"/>
            <a:headEnd/>
            <a:tailEnd/>
          </a:ln>
        </p:spPr>
        <p:txBody>
          <a:bodyPr anchor="ctr">
            <a:spAutoFit/>
          </a:bodyPr>
          <a:lstStyle/>
          <a:p>
            <a:pPr algn="just">
              <a:tabLst>
                <a:tab pos="914400" algn="r"/>
                <a:tab pos="2743200" algn="ctr"/>
                <a:tab pos="5486400" algn="r"/>
              </a:tabLst>
            </a:pPr>
            <a:r>
              <a:rPr lang="en-US" sz="1300">
                <a:latin typeface="Tw Cen MT" pitchFamily="34" charset="0"/>
                <a:cs typeface="Times New Roman" pitchFamily="18" charset="0"/>
              </a:rPr>
              <a:t>	</a:t>
            </a:r>
            <a:r>
              <a:rPr lang="id-ID" sz="2000">
                <a:latin typeface="Tw Cen MT" pitchFamily="34" charset="0"/>
                <a:cs typeface="Times New Roman" pitchFamily="18" charset="0"/>
              </a:rPr>
              <a:t>Fungsi pokok pada </a:t>
            </a:r>
            <a:r>
              <a:rPr lang="id-ID" sz="2000">
                <a:solidFill>
                  <a:srgbClr val="000000"/>
                </a:solidFill>
                <a:latin typeface="Tw Cen MT" pitchFamily="34" charset="0"/>
                <a:cs typeface="Times New Roman" pitchFamily="18" charset="0"/>
              </a:rPr>
              <a:t>Medium Access Control (MAC) layer 802.11</a:t>
            </a:r>
            <a:r>
              <a:rPr lang="en-US" sz="2000">
                <a:solidFill>
                  <a:srgbClr val="000000"/>
                </a:solidFill>
                <a:latin typeface="Tw Cen MT" pitchFamily="34" charset="0"/>
                <a:cs typeface="Times New Roman" pitchFamily="18" charset="0"/>
              </a:rPr>
              <a:t> </a:t>
            </a:r>
            <a:r>
              <a:rPr lang="id-ID" sz="2000">
                <a:solidFill>
                  <a:srgbClr val="000000"/>
                </a:solidFill>
                <a:latin typeface="Tw Cen MT" pitchFamily="34" charset="0"/>
                <a:cs typeface="Times New Roman" pitchFamily="18" charset="0"/>
              </a:rPr>
              <a:t>adalah :</a:t>
            </a:r>
            <a:endParaRPr lang="en-US" sz="1200">
              <a:latin typeface="Tw Cen MT" pitchFamily="34" charset="0"/>
            </a:endParaRPr>
          </a:p>
          <a:p>
            <a:pPr marL="0" lvl="1" algn="just" eaLnBrk="0" hangingPunct="0">
              <a:buFont typeface="Symbol" pitchFamily="18" charset="2"/>
              <a:buChar char=""/>
              <a:tabLst>
                <a:tab pos="914400" algn="r"/>
                <a:tab pos="2743200" algn="ctr"/>
                <a:tab pos="5486400" algn="r"/>
              </a:tabLst>
            </a:pPr>
            <a:r>
              <a:rPr lang="id-ID" sz="2000">
                <a:latin typeface="Tw Cen MT" pitchFamily="34" charset="0"/>
                <a:cs typeface="Times New Roman" pitchFamily="18" charset="0"/>
              </a:rPr>
              <a:t>Pengantar data-data yang reliable</a:t>
            </a:r>
            <a:endParaRPr lang="en-US" sz="1200">
              <a:latin typeface="Tw Cen MT" pitchFamily="34" charset="0"/>
            </a:endParaRPr>
          </a:p>
          <a:p>
            <a:pPr marL="0" lvl="1" algn="just" eaLnBrk="0" hangingPunct="0">
              <a:buFont typeface="Symbol" pitchFamily="18" charset="2"/>
              <a:buChar char=""/>
              <a:tabLst>
                <a:tab pos="914400" algn="r"/>
                <a:tab pos="2743200" algn="ctr"/>
                <a:tab pos="5486400" algn="r"/>
              </a:tabLst>
            </a:pPr>
            <a:r>
              <a:rPr lang="id-ID" sz="2000">
                <a:latin typeface="Tw Cen MT" pitchFamily="34" charset="0"/>
                <a:cs typeface="Times New Roman" pitchFamily="18" charset="0"/>
              </a:rPr>
              <a:t>Pengontrol akses data</a:t>
            </a:r>
            <a:endParaRPr lang="en-US" sz="1200">
              <a:latin typeface="Tw Cen MT" pitchFamily="34" charset="0"/>
            </a:endParaRPr>
          </a:p>
          <a:p>
            <a:pPr marL="0" lvl="1" algn="just" eaLnBrk="0" hangingPunct="0">
              <a:buFont typeface="Symbol" pitchFamily="18" charset="2"/>
              <a:buChar char=""/>
              <a:tabLst>
                <a:tab pos="914400" algn="r"/>
                <a:tab pos="2743200" algn="ctr"/>
                <a:tab pos="5486400" algn="r"/>
              </a:tabLst>
            </a:pPr>
            <a:r>
              <a:rPr lang="id-ID" sz="2000">
                <a:latin typeface="Tw Cen MT" pitchFamily="34" charset="0"/>
                <a:cs typeface="Times New Roman" pitchFamily="18" charset="0"/>
              </a:rPr>
              <a:t>Keamanan (security)</a:t>
            </a:r>
            <a:endParaRPr lang="id-ID" sz="3200">
              <a:latin typeface="Tw Cen MT"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eaLnBrk="1" hangingPunct="1"/>
            <a:r>
              <a:rPr lang="en-US"/>
              <a:t>Arsitektur Protokol 802.11</a:t>
            </a:r>
          </a:p>
        </p:txBody>
      </p:sp>
      <p:sp>
        <p:nvSpPr>
          <p:cNvPr id="20483" name="Content Placeholder 2"/>
          <p:cNvSpPr>
            <a:spLocks noGrp="1"/>
          </p:cNvSpPr>
          <p:nvPr>
            <p:ph idx="1"/>
          </p:nvPr>
        </p:nvSpPr>
        <p:spPr>
          <a:xfrm>
            <a:off x="612775" y="1524000"/>
            <a:ext cx="8531225" cy="5257800"/>
          </a:xfrm>
        </p:spPr>
        <p:txBody>
          <a:bodyPr/>
          <a:lstStyle/>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sp>
        <p:nvSpPr>
          <p:cNvPr id="20484" name="Rectangle 3"/>
          <p:cNvSpPr>
            <a:spLocks noChangeArrowheads="1"/>
          </p:cNvSpPr>
          <p:nvPr/>
        </p:nvSpPr>
        <p:spPr bwMode="auto">
          <a:xfrm>
            <a:off x="228600" y="1600200"/>
            <a:ext cx="8915400" cy="461963"/>
          </a:xfrm>
          <a:prstGeom prst="rect">
            <a:avLst/>
          </a:prstGeom>
          <a:noFill/>
          <a:ln w="9525">
            <a:noFill/>
            <a:miter lim="800000"/>
            <a:headEnd/>
            <a:tailEnd/>
          </a:ln>
        </p:spPr>
        <p:txBody>
          <a:bodyPr anchor="ctr">
            <a:spAutoFit/>
          </a:bodyPr>
          <a:lstStyle/>
          <a:p>
            <a:r>
              <a:rPr lang="en-US" sz="2400">
                <a:latin typeface="Tw Cen MT" pitchFamily="34" charset="0"/>
              </a:rPr>
              <a:t>A</a:t>
            </a:r>
            <a:r>
              <a:rPr lang="id-ID" sz="2400">
                <a:latin typeface="Tw Cen MT" pitchFamily="34" charset="0"/>
              </a:rPr>
              <a:t>rsitektur detail dari frame Medium Access Control (MAC) 802.11</a:t>
            </a:r>
            <a:endParaRPr lang="en-US" sz="2400">
              <a:latin typeface="Tw Cen MT" pitchFamily="34" charset="0"/>
            </a:endParaRPr>
          </a:p>
        </p:txBody>
      </p:sp>
      <p:pic>
        <p:nvPicPr>
          <p:cNvPr id="20485" name="Picture 4"/>
          <p:cNvPicPr>
            <a:picLocks noChangeAspect="1" noChangeArrowheads="1"/>
          </p:cNvPicPr>
          <p:nvPr/>
        </p:nvPicPr>
        <p:blipFill>
          <a:blip r:embed="rId2"/>
          <a:srcRect b="68063"/>
          <a:stretch>
            <a:fillRect/>
          </a:stretch>
        </p:blipFill>
        <p:spPr bwMode="auto">
          <a:xfrm>
            <a:off x="381000" y="4648200"/>
            <a:ext cx="8153400" cy="1981200"/>
          </a:xfrm>
          <a:prstGeom prst="rect">
            <a:avLst/>
          </a:prstGeom>
          <a:noFill/>
          <a:ln w="9525">
            <a:noFill/>
            <a:miter lim="800000"/>
            <a:headEnd/>
            <a:tailEnd/>
          </a:ln>
        </p:spPr>
      </p:pic>
      <p:pic>
        <p:nvPicPr>
          <p:cNvPr id="20486" name="Picture 4"/>
          <p:cNvPicPr>
            <a:picLocks noChangeAspect="1" noChangeArrowheads="1"/>
          </p:cNvPicPr>
          <p:nvPr/>
        </p:nvPicPr>
        <p:blipFill>
          <a:blip r:embed="rId2"/>
          <a:srcRect t="43208" b="15462"/>
          <a:stretch>
            <a:fillRect/>
          </a:stretch>
        </p:blipFill>
        <p:spPr bwMode="auto">
          <a:xfrm>
            <a:off x="0" y="1981200"/>
            <a:ext cx="8915400" cy="25908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en-US"/>
              <a:t>Arsitektur Protokol 802.11</a:t>
            </a:r>
          </a:p>
        </p:txBody>
      </p:sp>
      <p:sp>
        <p:nvSpPr>
          <p:cNvPr id="21507" name="Content Placeholder 2"/>
          <p:cNvSpPr>
            <a:spLocks noGrp="1"/>
          </p:cNvSpPr>
          <p:nvPr>
            <p:ph idx="1"/>
          </p:nvPr>
        </p:nvSpPr>
        <p:spPr>
          <a:xfrm>
            <a:off x="612775" y="1524000"/>
            <a:ext cx="8302625" cy="5257800"/>
          </a:xfrm>
        </p:spPr>
        <p:txBody>
          <a:bodyPr/>
          <a:lstStyle/>
          <a:p>
            <a:pPr algn="just" eaLnBrk="1" hangingPunct="1"/>
            <a:r>
              <a:rPr lang="en-US" sz="2400"/>
              <a:t>Standar 802.11b, DSSS pada 2.4 GHz</a:t>
            </a:r>
          </a:p>
          <a:p>
            <a:pPr lvl="1" algn="just" eaLnBrk="1" hangingPunct="1"/>
            <a:r>
              <a:rPr lang="en-GB" sz="2000"/>
              <a:t>802.11b paling banyak digunakan saat ini, karena cepat dan mudah diimplementasikan, dan tersedia banyak sekali produk yang tersedia dipasaran</a:t>
            </a:r>
          </a:p>
          <a:p>
            <a:pPr lvl="1" algn="just" eaLnBrk="1" hangingPunct="1"/>
            <a:r>
              <a:rPr lang="en-GB" sz="2000"/>
              <a:t>Mendukung kecepatan transmisi data sampai 11 Mbps</a:t>
            </a:r>
          </a:p>
          <a:p>
            <a:pPr lvl="1" algn="just" eaLnBrk="1" hangingPunct="1"/>
            <a:r>
              <a:rPr lang="en-GB" sz="2000"/>
              <a:t>Signal wireless menggunakan Direct Sequence Spread Spectrum(DSSS)</a:t>
            </a:r>
          </a:p>
          <a:p>
            <a:pPr lvl="1" algn="just" eaLnBrk="1" hangingPunct="1"/>
            <a:r>
              <a:rPr lang="en-GB" sz="2000"/>
              <a:t>Frekuensi di 2.4 GHz</a:t>
            </a:r>
          </a:p>
          <a:p>
            <a:pPr lvl="1" algn="just" eaLnBrk="1" hangingPunct="1"/>
            <a:r>
              <a:rPr lang="en-GB" sz="2000"/>
              <a:t>jika sinyal radio melemah, maka kecepatan akan diturunkan ke 5.5 Mbps, 2 Mbps, dan 1 Mbps untuk menjamin agar komunikasi tidak terputus. 802.11b seringkali disebut juga </a:t>
            </a:r>
            <a:r>
              <a:rPr lang="en-GB" sz="2000" i="1"/>
              <a:t>Wi-Fi (Wireless Fidelity)</a:t>
            </a:r>
            <a:endParaRPr lang="en-GB" sz="2000"/>
          </a:p>
          <a:p>
            <a:pPr lvl="1" algn="just" eaLnBrk="1" hangingPunct="1"/>
            <a:endParaRPr lang="en-US" sz="2100"/>
          </a:p>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r>
              <a:rPr lang="en-US"/>
              <a:t>Arsitektur Protokol 802.11</a:t>
            </a:r>
          </a:p>
        </p:txBody>
      </p:sp>
      <p:sp>
        <p:nvSpPr>
          <p:cNvPr id="22531" name="Content Placeholder 2"/>
          <p:cNvSpPr>
            <a:spLocks noGrp="1"/>
          </p:cNvSpPr>
          <p:nvPr>
            <p:ph idx="1"/>
          </p:nvPr>
        </p:nvSpPr>
        <p:spPr>
          <a:xfrm>
            <a:off x="612775" y="1524000"/>
            <a:ext cx="8531225" cy="5257800"/>
          </a:xfrm>
        </p:spPr>
        <p:txBody>
          <a:bodyPr/>
          <a:lstStyle/>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sp>
        <p:nvSpPr>
          <p:cNvPr id="22532" name="Rectangle 3"/>
          <p:cNvSpPr>
            <a:spLocks noChangeArrowheads="1"/>
          </p:cNvSpPr>
          <p:nvPr/>
        </p:nvSpPr>
        <p:spPr bwMode="auto">
          <a:xfrm>
            <a:off x="228600" y="1600200"/>
            <a:ext cx="8915400" cy="461963"/>
          </a:xfrm>
          <a:prstGeom prst="rect">
            <a:avLst/>
          </a:prstGeom>
          <a:noFill/>
          <a:ln w="9525">
            <a:noFill/>
            <a:miter lim="800000"/>
            <a:headEnd/>
            <a:tailEnd/>
          </a:ln>
        </p:spPr>
        <p:txBody>
          <a:bodyPr anchor="ctr">
            <a:spAutoFit/>
          </a:bodyPr>
          <a:lstStyle/>
          <a:p>
            <a:r>
              <a:rPr lang="en-US" sz="2400">
                <a:latin typeface="Tw Cen MT" pitchFamily="34" charset="0"/>
              </a:rPr>
              <a:t>Pita Kanal 8</a:t>
            </a:r>
            <a:r>
              <a:rPr lang="id-ID" sz="2400">
                <a:latin typeface="Tw Cen MT" pitchFamily="34" charset="0"/>
              </a:rPr>
              <a:t>02.11</a:t>
            </a:r>
            <a:r>
              <a:rPr lang="en-US" sz="2400">
                <a:latin typeface="Tw Cen MT" pitchFamily="34" charset="0"/>
              </a:rPr>
              <a:t> – 2.4 GHz</a:t>
            </a:r>
          </a:p>
        </p:txBody>
      </p:sp>
      <p:pic>
        <p:nvPicPr>
          <p:cNvPr id="22533" name="Picture 2"/>
          <p:cNvPicPr>
            <a:picLocks noChangeAspect="1" noChangeArrowheads="1"/>
          </p:cNvPicPr>
          <p:nvPr/>
        </p:nvPicPr>
        <p:blipFill>
          <a:blip r:embed="rId2"/>
          <a:srcRect/>
          <a:stretch>
            <a:fillRect/>
          </a:stretch>
        </p:blipFill>
        <p:spPr bwMode="auto">
          <a:xfrm>
            <a:off x="666750" y="2085975"/>
            <a:ext cx="8172450" cy="4467225"/>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en-US"/>
              <a:t>Arsitektur Protokol 802.11</a:t>
            </a:r>
          </a:p>
        </p:txBody>
      </p:sp>
      <p:sp>
        <p:nvSpPr>
          <p:cNvPr id="23555" name="Content Placeholder 2"/>
          <p:cNvSpPr>
            <a:spLocks noGrp="1"/>
          </p:cNvSpPr>
          <p:nvPr>
            <p:ph idx="1"/>
          </p:nvPr>
        </p:nvSpPr>
        <p:spPr>
          <a:xfrm>
            <a:off x="612775" y="1524000"/>
            <a:ext cx="8302625" cy="5257800"/>
          </a:xfrm>
        </p:spPr>
        <p:txBody>
          <a:bodyPr/>
          <a:lstStyle/>
          <a:p>
            <a:pPr algn="just" eaLnBrk="1" hangingPunct="1"/>
            <a:r>
              <a:rPr lang="en-US" sz="2400" dirty="0" err="1"/>
              <a:t>Standar</a:t>
            </a:r>
            <a:r>
              <a:rPr lang="en-US" sz="2400" dirty="0"/>
              <a:t> 802.11a, OFDM pada 5 GHz</a:t>
            </a:r>
          </a:p>
          <a:p>
            <a:pPr lvl="1" algn="just" eaLnBrk="1" hangingPunct="1"/>
            <a:r>
              <a:rPr lang="en-GB" sz="2000" dirty="0"/>
              <a:t>802.11a </a:t>
            </a:r>
            <a:r>
              <a:rPr lang="en-GB" sz="2000" dirty="0" err="1"/>
              <a:t>standar</a:t>
            </a:r>
            <a:r>
              <a:rPr lang="en-GB" sz="2000" dirty="0"/>
              <a:t> wireless yang </a:t>
            </a:r>
            <a:r>
              <a:rPr lang="en-GB" sz="2000" dirty="0" err="1"/>
              <a:t>pertama</a:t>
            </a:r>
            <a:endParaRPr lang="en-GB" sz="2000" dirty="0"/>
          </a:p>
          <a:p>
            <a:pPr lvl="1" algn="just" eaLnBrk="1" hangingPunct="1"/>
            <a:r>
              <a:rPr lang="en-GB" sz="2000" dirty="0" err="1"/>
              <a:t>Kecepatan</a:t>
            </a:r>
            <a:r>
              <a:rPr lang="en-GB" sz="2000" dirty="0"/>
              <a:t> 54Mbps</a:t>
            </a:r>
          </a:p>
          <a:p>
            <a:pPr lvl="1" algn="just" eaLnBrk="1" hangingPunct="1"/>
            <a:r>
              <a:rPr lang="en-GB" sz="2000" dirty="0" err="1"/>
              <a:t>Kanal</a:t>
            </a:r>
            <a:r>
              <a:rPr lang="en-GB" sz="2000" dirty="0"/>
              <a:t> </a:t>
            </a:r>
            <a:r>
              <a:rPr lang="en-GB" sz="2000" dirty="0" err="1"/>
              <a:t>operasi</a:t>
            </a:r>
            <a:r>
              <a:rPr lang="en-GB" sz="2000" dirty="0"/>
              <a:t> 5 GHz</a:t>
            </a:r>
          </a:p>
          <a:p>
            <a:pPr lvl="1" algn="just" eaLnBrk="1" hangingPunct="1"/>
            <a:r>
              <a:rPr lang="en-GB" sz="2000" dirty="0" err="1"/>
              <a:t>Metode</a:t>
            </a:r>
            <a:r>
              <a:rPr lang="en-GB" sz="2000" dirty="0"/>
              <a:t> </a:t>
            </a:r>
            <a:r>
              <a:rPr lang="en-GB" sz="2000" dirty="0" err="1"/>
              <a:t>Transmisi</a:t>
            </a:r>
            <a:r>
              <a:rPr lang="en-GB" sz="2000" dirty="0"/>
              <a:t> OFDM (Orthogonal Frequency Division Multiplexing)</a:t>
            </a:r>
          </a:p>
          <a:p>
            <a:pPr lvl="1" algn="just" eaLnBrk="1" hangingPunct="1"/>
            <a:r>
              <a:rPr lang="en-GB" sz="2000" dirty="0" err="1"/>
              <a:t>Kecepatan</a:t>
            </a:r>
            <a:r>
              <a:rPr lang="en-GB" sz="2000" dirty="0"/>
              <a:t> pada signal 5 GHz </a:t>
            </a:r>
            <a:r>
              <a:rPr lang="en-GB" sz="2000" dirty="0" err="1"/>
              <a:t>memungkinkan</a:t>
            </a:r>
            <a:r>
              <a:rPr lang="en-GB" sz="2000" dirty="0"/>
              <a:t> transfer data </a:t>
            </a:r>
            <a:r>
              <a:rPr lang="en-GB" sz="2000" dirty="0" err="1"/>
              <a:t>lebih</a:t>
            </a:r>
            <a:r>
              <a:rPr lang="en-GB" sz="2000" dirty="0"/>
              <a:t> </a:t>
            </a:r>
            <a:r>
              <a:rPr lang="en-GB" sz="2000" dirty="0" err="1"/>
              <a:t>cepat</a:t>
            </a:r>
            <a:r>
              <a:rPr lang="en-GB" sz="2000" dirty="0"/>
              <a:t>.</a:t>
            </a:r>
          </a:p>
          <a:p>
            <a:pPr lvl="1" algn="just" eaLnBrk="1" hangingPunct="1"/>
            <a:r>
              <a:rPr lang="en-GB" sz="2000" dirty="0" err="1"/>
              <a:t>Konsep</a:t>
            </a:r>
            <a:r>
              <a:rPr lang="en-GB" sz="2000" dirty="0"/>
              <a:t> </a:t>
            </a:r>
            <a:r>
              <a:rPr lang="en-GB" sz="2000" dirty="0" err="1"/>
              <a:t>tumpang</a:t>
            </a:r>
            <a:r>
              <a:rPr lang="en-GB" sz="2000" dirty="0"/>
              <a:t> </a:t>
            </a:r>
            <a:r>
              <a:rPr lang="en-GB" sz="2000" dirty="0" err="1"/>
              <a:t>tindih</a:t>
            </a:r>
            <a:r>
              <a:rPr lang="en-GB" sz="2000" dirty="0"/>
              <a:t> </a:t>
            </a:r>
            <a:r>
              <a:rPr lang="en-GB" sz="2000" dirty="0" err="1"/>
              <a:t>frekuensi</a:t>
            </a:r>
            <a:r>
              <a:rPr lang="en-GB" sz="2000" dirty="0"/>
              <a:t> pada OFDM </a:t>
            </a:r>
            <a:r>
              <a:rPr lang="en-GB" sz="2000" dirty="0" err="1"/>
              <a:t>memungkinkan</a:t>
            </a:r>
            <a:r>
              <a:rPr lang="en-GB" sz="2000" dirty="0"/>
              <a:t> </a:t>
            </a:r>
            <a:r>
              <a:rPr lang="en-GB" sz="2000" dirty="0" err="1"/>
              <a:t>banyak</a:t>
            </a:r>
            <a:r>
              <a:rPr lang="en-GB" sz="2000" dirty="0"/>
              <a:t> data yang </a:t>
            </a:r>
            <a:r>
              <a:rPr lang="en-GB" sz="2000" dirty="0" err="1"/>
              <a:t>dapat</a:t>
            </a:r>
            <a:r>
              <a:rPr lang="en-GB" sz="2000" dirty="0"/>
              <a:t> </a:t>
            </a:r>
            <a:r>
              <a:rPr lang="en-GB" sz="2000" dirty="0" err="1"/>
              <a:t>dilewatkan</a:t>
            </a:r>
            <a:endParaRPr lang="en-GB" sz="2000" dirty="0"/>
          </a:p>
          <a:p>
            <a:pPr lvl="1" algn="just" eaLnBrk="1" hangingPunct="1"/>
            <a:r>
              <a:rPr lang="en-GB" sz="2000" dirty="0" err="1"/>
              <a:t>Biaya</a:t>
            </a:r>
            <a:r>
              <a:rPr lang="en-GB" sz="2000" dirty="0"/>
              <a:t> </a:t>
            </a:r>
            <a:r>
              <a:rPr lang="en-GB" sz="2000" dirty="0" err="1"/>
              <a:t>relatif</a:t>
            </a:r>
            <a:r>
              <a:rPr lang="en-GB" sz="2000" dirty="0"/>
              <a:t> mahal</a:t>
            </a:r>
          </a:p>
          <a:p>
            <a:pPr lvl="1" algn="just" eaLnBrk="1" hangingPunct="1"/>
            <a:r>
              <a:rPr lang="en-GB" sz="2000" dirty="0" err="1"/>
              <a:t>Kompatibilatas</a:t>
            </a:r>
            <a:r>
              <a:rPr lang="en-GB" sz="2000" dirty="0"/>
              <a:t> </a:t>
            </a:r>
            <a:r>
              <a:rPr lang="en-GB" sz="2000" dirty="0" err="1"/>
              <a:t>dengan</a:t>
            </a:r>
            <a:r>
              <a:rPr lang="en-GB" sz="2000" dirty="0"/>
              <a:t> </a:t>
            </a:r>
            <a:r>
              <a:rPr lang="en-GB" sz="2000" dirty="0" err="1"/>
              <a:t>perangkat</a:t>
            </a:r>
            <a:r>
              <a:rPr lang="en-GB" sz="2000" dirty="0"/>
              <a:t> lain </a:t>
            </a:r>
            <a:r>
              <a:rPr lang="en-GB" sz="2000" dirty="0" err="1"/>
              <a:t>kurang</a:t>
            </a:r>
            <a:endParaRPr lang="en-GB" sz="2000" dirty="0"/>
          </a:p>
          <a:p>
            <a:pPr lvl="1" algn="just" eaLnBrk="1" hangingPunct="1"/>
            <a:r>
              <a:rPr lang="en-GB" sz="2000" dirty="0" err="1"/>
              <a:t>Kekuatan</a:t>
            </a:r>
            <a:r>
              <a:rPr lang="en-GB" sz="2000" dirty="0"/>
              <a:t> signal </a:t>
            </a:r>
            <a:r>
              <a:rPr lang="en-GB" sz="2000" dirty="0" err="1"/>
              <a:t>lebih</a:t>
            </a:r>
            <a:r>
              <a:rPr lang="en-GB" sz="2000" dirty="0"/>
              <a:t> </a:t>
            </a:r>
            <a:r>
              <a:rPr lang="en-GB" sz="2000" dirty="0" err="1"/>
              <a:t>pendek</a:t>
            </a:r>
            <a:endParaRPr lang="en-GB" sz="2000" dirty="0"/>
          </a:p>
          <a:p>
            <a:pPr lvl="1" algn="just" eaLnBrk="1" hangingPunct="1"/>
            <a:r>
              <a:rPr lang="en-GB" sz="2000" dirty="0" err="1"/>
              <a:t>Kurang</a:t>
            </a:r>
            <a:r>
              <a:rPr lang="en-GB" sz="2000" dirty="0"/>
              <a:t> </a:t>
            </a:r>
            <a:r>
              <a:rPr lang="en-GB" sz="2000" dirty="0" err="1"/>
              <a:t>stabil</a:t>
            </a:r>
            <a:endParaRPr lang="en-GB" sz="2000" dirty="0"/>
          </a:p>
          <a:p>
            <a:pPr lvl="1" algn="just" eaLnBrk="1" hangingPunct="1"/>
            <a:endParaRPr lang="en-GB" sz="2000" dirty="0"/>
          </a:p>
          <a:p>
            <a:pPr lvl="1" algn="just" eaLnBrk="1" hangingPunct="1"/>
            <a:endParaRPr lang="en-US" sz="2100" dirty="0"/>
          </a:p>
          <a:p>
            <a:pPr algn="just" eaLnBrk="1" hangingPunct="1"/>
            <a:endParaRPr lang="en-US" sz="2000" dirty="0"/>
          </a:p>
          <a:p>
            <a:pPr lvl="1" eaLnBrk="1" hangingPunct="1">
              <a:buFont typeface="Wingdings 2" pitchFamily="18" charset="2"/>
              <a:buNone/>
            </a:pPr>
            <a:endParaRPr lang="en-US" dirty="0"/>
          </a:p>
          <a:p>
            <a:pPr lvl="1" eaLnBrk="1" hangingPunct="1">
              <a:buFont typeface="Wingdings 2" pitchFamily="18" charset="2"/>
              <a:buNone/>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en-US"/>
              <a:t>Arsitektur Protokol 802.11</a:t>
            </a:r>
          </a:p>
        </p:txBody>
      </p:sp>
      <p:sp>
        <p:nvSpPr>
          <p:cNvPr id="24579" name="Content Placeholder 2"/>
          <p:cNvSpPr>
            <a:spLocks noGrp="1"/>
          </p:cNvSpPr>
          <p:nvPr>
            <p:ph idx="1"/>
          </p:nvPr>
        </p:nvSpPr>
        <p:spPr>
          <a:xfrm>
            <a:off x="612775" y="1524000"/>
            <a:ext cx="8302625" cy="5257800"/>
          </a:xfrm>
        </p:spPr>
        <p:txBody>
          <a:bodyPr/>
          <a:lstStyle/>
          <a:p>
            <a:pPr algn="just" eaLnBrk="1" hangingPunct="1"/>
            <a:r>
              <a:rPr lang="en-US" sz="2400"/>
              <a:t>Standar 802.11g, OFDM pada 2.4 GHz</a:t>
            </a:r>
          </a:p>
          <a:p>
            <a:pPr lvl="1" algn="just" eaLnBrk="1" hangingPunct="1"/>
            <a:r>
              <a:rPr lang="en-GB" sz="2000"/>
              <a:t>Standar Wirelless LAN terbaru</a:t>
            </a:r>
          </a:p>
          <a:p>
            <a:pPr lvl="1" algn="just" eaLnBrk="1" hangingPunct="1"/>
            <a:r>
              <a:rPr lang="en-GB" sz="2000"/>
              <a:t>Frekuensi 2.4 GHz</a:t>
            </a:r>
          </a:p>
          <a:p>
            <a:pPr lvl="1" algn="just" eaLnBrk="1" hangingPunct="1"/>
            <a:r>
              <a:rPr lang="en-GB" sz="2000"/>
              <a:t>Kompatibel dengan 803.11b</a:t>
            </a:r>
          </a:p>
          <a:p>
            <a:pPr lvl="1" algn="just" eaLnBrk="1" hangingPunct="1"/>
            <a:r>
              <a:rPr lang="en-GB" sz="2000"/>
              <a:t>Sidnal relatif lebih handal</a:t>
            </a:r>
          </a:p>
          <a:p>
            <a:pPr lvl="1" algn="just" eaLnBrk="1" hangingPunct="1"/>
            <a:r>
              <a:rPr lang="en-GB" sz="2000"/>
              <a:t>Kecepatan transfer 54 Mbps</a:t>
            </a:r>
          </a:p>
          <a:p>
            <a:pPr lvl="1" algn="just" eaLnBrk="1" hangingPunct="1"/>
            <a:endParaRPr lang="en-GB" sz="2000"/>
          </a:p>
          <a:p>
            <a:pPr lvl="1" algn="just" eaLnBrk="1" hangingPunct="1"/>
            <a:endParaRPr lang="en-US" sz="2100"/>
          </a:p>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en-US"/>
              <a:t>Arsitektur Protokol 802.11</a:t>
            </a:r>
          </a:p>
        </p:txBody>
      </p:sp>
      <p:sp>
        <p:nvSpPr>
          <p:cNvPr id="25603" name="Content Placeholder 2"/>
          <p:cNvSpPr>
            <a:spLocks noGrp="1"/>
          </p:cNvSpPr>
          <p:nvPr>
            <p:ph idx="1"/>
          </p:nvPr>
        </p:nvSpPr>
        <p:spPr>
          <a:xfrm>
            <a:off x="612775" y="1524000"/>
            <a:ext cx="8302625" cy="5257800"/>
          </a:xfrm>
        </p:spPr>
        <p:txBody>
          <a:bodyPr/>
          <a:lstStyle/>
          <a:p>
            <a:pPr lvl="1" algn="just" eaLnBrk="1" hangingPunct="1"/>
            <a:endParaRPr lang="en-GB" sz="2000"/>
          </a:p>
          <a:p>
            <a:pPr lvl="1" algn="just" eaLnBrk="1" hangingPunct="1"/>
            <a:endParaRPr lang="en-US" sz="2100"/>
          </a:p>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graphicFrame>
        <p:nvGraphicFramePr>
          <p:cNvPr id="4" name="Table 3"/>
          <p:cNvGraphicFramePr>
            <a:graphicFrameLocks noGrp="1"/>
          </p:cNvGraphicFramePr>
          <p:nvPr/>
        </p:nvGraphicFramePr>
        <p:xfrm>
          <a:off x="304800" y="2112772"/>
          <a:ext cx="8610600" cy="4228465"/>
        </p:xfrm>
        <a:graphic>
          <a:graphicData uri="http://schemas.openxmlformats.org/drawingml/2006/table">
            <a:tbl>
              <a:tblPr>
                <a:tableStyleId>{08FB837D-C827-4EFA-A057-4D05807E0F7C}</a:tableStyleId>
              </a:tblPr>
              <a:tblGrid>
                <a:gridCol w="1600200">
                  <a:extLst>
                    <a:ext uri="{9D8B030D-6E8A-4147-A177-3AD203B41FA5}">
                      <a16:colId xmlns:a16="http://schemas.microsoft.com/office/drawing/2014/main" val="20000"/>
                    </a:ext>
                  </a:extLst>
                </a:gridCol>
                <a:gridCol w="2362200">
                  <a:extLst>
                    <a:ext uri="{9D8B030D-6E8A-4147-A177-3AD203B41FA5}">
                      <a16:colId xmlns:a16="http://schemas.microsoft.com/office/drawing/2014/main" val="20001"/>
                    </a:ext>
                  </a:extLst>
                </a:gridCol>
                <a:gridCol w="2342060">
                  <a:extLst>
                    <a:ext uri="{9D8B030D-6E8A-4147-A177-3AD203B41FA5}">
                      <a16:colId xmlns:a16="http://schemas.microsoft.com/office/drawing/2014/main" val="20002"/>
                    </a:ext>
                  </a:extLst>
                </a:gridCol>
                <a:gridCol w="2306140">
                  <a:extLst>
                    <a:ext uri="{9D8B030D-6E8A-4147-A177-3AD203B41FA5}">
                      <a16:colId xmlns:a16="http://schemas.microsoft.com/office/drawing/2014/main" val="20003"/>
                    </a:ext>
                  </a:extLst>
                </a:gridCol>
              </a:tblGrid>
              <a:tr h="269620">
                <a:tc>
                  <a:txBody>
                    <a:bodyPr/>
                    <a:lstStyle/>
                    <a:p>
                      <a:pPr algn="just">
                        <a:lnSpc>
                          <a:spcPct val="150000"/>
                        </a:lnSpc>
                        <a:spcAft>
                          <a:spcPts val="0"/>
                        </a:spcAft>
                      </a:pPr>
                      <a:r>
                        <a:rPr lang="en-US" sz="1800" b="1" dirty="0" err="1"/>
                        <a:t>Standart</a:t>
                      </a:r>
                      <a:endParaRPr lang="en-US" sz="1800" b="1" dirty="0">
                        <a:latin typeface="Calibri"/>
                        <a:ea typeface="Calibri"/>
                        <a:cs typeface="Times New Roman"/>
                      </a:endParaRPr>
                    </a:p>
                  </a:txBody>
                  <a:tcPr marL="68580" marR="68580" marT="0" marB="0">
                    <a:solidFill>
                      <a:srgbClr val="FFC000"/>
                    </a:solidFill>
                  </a:tcPr>
                </a:tc>
                <a:tc>
                  <a:txBody>
                    <a:bodyPr/>
                    <a:lstStyle/>
                    <a:p>
                      <a:pPr algn="just">
                        <a:lnSpc>
                          <a:spcPct val="150000"/>
                        </a:lnSpc>
                        <a:spcAft>
                          <a:spcPts val="0"/>
                        </a:spcAft>
                      </a:pPr>
                      <a:r>
                        <a:rPr lang="en-US" sz="1800" b="1" dirty="0"/>
                        <a:t>802.11 b</a:t>
                      </a:r>
                      <a:endParaRPr lang="en-US" sz="1800" b="1" dirty="0">
                        <a:latin typeface="Calibri"/>
                        <a:ea typeface="Calibri"/>
                        <a:cs typeface="Times New Roman"/>
                      </a:endParaRPr>
                    </a:p>
                  </a:txBody>
                  <a:tcPr marL="68580" marR="68580" marT="0" marB="0">
                    <a:solidFill>
                      <a:srgbClr val="FFC000"/>
                    </a:solidFill>
                  </a:tcPr>
                </a:tc>
                <a:tc>
                  <a:txBody>
                    <a:bodyPr/>
                    <a:lstStyle/>
                    <a:p>
                      <a:pPr algn="just">
                        <a:lnSpc>
                          <a:spcPct val="150000"/>
                        </a:lnSpc>
                        <a:spcAft>
                          <a:spcPts val="0"/>
                        </a:spcAft>
                      </a:pPr>
                      <a:r>
                        <a:rPr lang="en-US" sz="1800" b="1" dirty="0"/>
                        <a:t>802.11 a</a:t>
                      </a:r>
                      <a:endParaRPr lang="en-US" sz="1800" b="1" dirty="0">
                        <a:latin typeface="Calibri"/>
                        <a:ea typeface="Calibri"/>
                        <a:cs typeface="Times New Roman"/>
                      </a:endParaRPr>
                    </a:p>
                  </a:txBody>
                  <a:tcPr marL="68580" marR="68580" marT="0" marB="0">
                    <a:solidFill>
                      <a:srgbClr val="FFC000"/>
                    </a:solidFill>
                  </a:tcPr>
                </a:tc>
                <a:tc>
                  <a:txBody>
                    <a:bodyPr/>
                    <a:lstStyle/>
                    <a:p>
                      <a:pPr algn="just">
                        <a:lnSpc>
                          <a:spcPct val="150000"/>
                        </a:lnSpc>
                        <a:spcAft>
                          <a:spcPts val="0"/>
                        </a:spcAft>
                      </a:pPr>
                      <a:r>
                        <a:rPr lang="en-US" sz="1800" b="1" dirty="0"/>
                        <a:t>802.11 g</a:t>
                      </a:r>
                      <a:endParaRPr lang="en-US" sz="1800" b="1" dirty="0">
                        <a:latin typeface="Calibri"/>
                        <a:ea typeface="Calibri"/>
                        <a:cs typeface="Times New Roman"/>
                      </a:endParaRPr>
                    </a:p>
                  </a:txBody>
                  <a:tcPr marL="68580" marR="68580" marT="0" marB="0">
                    <a:solidFill>
                      <a:srgbClr val="FFC000"/>
                    </a:solidFill>
                  </a:tcPr>
                </a:tc>
                <a:extLst>
                  <a:ext uri="{0D108BD9-81ED-4DB2-BD59-A6C34878D82A}">
                    <a16:rowId xmlns:a16="http://schemas.microsoft.com/office/drawing/2014/main" val="10000"/>
                  </a:ext>
                </a:extLst>
              </a:tr>
              <a:tr h="269620">
                <a:tc>
                  <a:txBody>
                    <a:bodyPr/>
                    <a:lstStyle/>
                    <a:p>
                      <a:pPr algn="just">
                        <a:lnSpc>
                          <a:spcPct val="150000"/>
                        </a:lnSpc>
                        <a:spcAft>
                          <a:spcPts val="0"/>
                        </a:spcAft>
                      </a:pPr>
                      <a:r>
                        <a:rPr lang="en-US" sz="1800" b="1" dirty="0"/>
                        <a:t>Modulation</a:t>
                      </a:r>
                      <a:endParaRPr lang="en-US" sz="1800" b="1" dirty="0">
                        <a:latin typeface="Calibri"/>
                        <a:ea typeface="Calibri"/>
                        <a:cs typeface="Times New Roman"/>
                      </a:endParaRPr>
                    </a:p>
                  </a:txBody>
                  <a:tcPr marL="68580" marR="68580" marT="0" marB="0">
                    <a:solidFill>
                      <a:srgbClr val="FFC000"/>
                    </a:solidFill>
                  </a:tcPr>
                </a:tc>
                <a:tc>
                  <a:txBody>
                    <a:bodyPr/>
                    <a:lstStyle/>
                    <a:p>
                      <a:pPr>
                        <a:lnSpc>
                          <a:spcPct val="150000"/>
                        </a:lnSpc>
                        <a:spcAft>
                          <a:spcPts val="0"/>
                        </a:spcAft>
                      </a:pPr>
                      <a:r>
                        <a:rPr lang="en-US" sz="1800" dirty="0"/>
                        <a:t>DSSS </a:t>
                      </a:r>
                      <a:endParaRPr lang="en-US" sz="1800" dirty="0">
                        <a:latin typeface="Calibri"/>
                        <a:ea typeface="Calibri"/>
                        <a:cs typeface="Times New Roman"/>
                      </a:endParaRPr>
                    </a:p>
                  </a:txBody>
                  <a:tcPr marL="68580" marR="68580" marT="0" marB="0"/>
                </a:tc>
                <a:tc>
                  <a:txBody>
                    <a:bodyPr/>
                    <a:lstStyle/>
                    <a:p>
                      <a:pPr>
                        <a:lnSpc>
                          <a:spcPct val="150000"/>
                        </a:lnSpc>
                        <a:spcAft>
                          <a:spcPts val="0"/>
                        </a:spcAft>
                      </a:pPr>
                      <a:r>
                        <a:rPr lang="en-US" sz="1800"/>
                        <a:t>OFDM </a:t>
                      </a:r>
                      <a:endParaRPr lang="en-US" sz="1800">
                        <a:latin typeface="Calibri"/>
                        <a:ea typeface="Calibri"/>
                        <a:cs typeface="Times New Roman"/>
                      </a:endParaRPr>
                    </a:p>
                  </a:txBody>
                  <a:tcPr marL="68580" marR="68580" marT="0" marB="0"/>
                </a:tc>
                <a:tc>
                  <a:txBody>
                    <a:bodyPr/>
                    <a:lstStyle/>
                    <a:p>
                      <a:pPr>
                        <a:lnSpc>
                          <a:spcPct val="150000"/>
                        </a:lnSpc>
                        <a:spcAft>
                          <a:spcPts val="0"/>
                        </a:spcAft>
                      </a:pPr>
                      <a:r>
                        <a:rPr lang="en-US" sz="1800"/>
                        <a:t>OFDM DSSS</a:t>
                      </a:r>
                      <a:endParaRPr lang="en-US" sz="1800">
                        <a:latin typeface="Calibri"/>
                        <a:ea typeface="Calibri"/>
                        <a:cs typeface="Times New Roman"/>
                      </a:endParaRPr>
                    </a:p>
                  </a:txBody>
                  <a:tcPr marL="68580" marR="68580" marT="0" marB="0"/>
                </a:tc>
                <a:extLst>
                  <a:ext uri="{0D108BD9-81ED-4DB2-BD59-A6C34878D82A}">
                    <a16:rowId xmlns:a16="http://schemas.microsoft.com/office/drawing/2014/main" val="10001"/>
                  </a:ext>
                </a:extLst>
              </a:tr>
              <a:tr h="269620">
                <a:tc>
                  <a:txBody>
                    <a:bodyPr/>
                    <a:lstStyle/>
                    <a:p>
                      <a:pPr algn="just">
                        <a:lnSpc>
                          <a:spcPct val="150000"/>
                        </a:lnSpc>
                        <a:spcAft>
                          <a:spcPts val="0"/>
                        </a:spcAft>
                      </a:pPr>
                      <a:r>
                        <a:rPr lang="en-US" sz="1800" b="1" dirty="0"/>
                        <a:t>Date Rate</a:t>
                      </a:r>
                      <a:endParaRPr lang="en-US" sz="1800" b="1" dirty="0">
                        <a:latin typeface="Calibri"/>
                        <a:ea typeface="Calibri"/>
                        <a:cs typeface="Times New Roman"/>
                      </a:endParaRPr>
                    </a:p>
                  </a:txBody>
                  <a:tcPr marL="68580" marR="68580" marT="0" marB="0">
                    <a:solidFill>
                      <a:srgbClr val="FFC000"/>
                    </a:solidFill>
                  </a:tcPr>
                </a:tc>
                <a:tc>
                  <a:txBody>
                    <a:bodyPr/>
                    <a:lstStyle/>
                    <a:p>
                      <a:pPr algn="just">
                        <a:lnSpc>
                          <a:spcPct val="150000"/>
                        </a:lnSpc>
                        <a:spcAft>
                          <a:spcPts val="0"/>
                        </a:spcAft>
                      </a:pPr>
                      <a:r>
                        <a:rPr lang="en-US" sz="1800" dirty="0"/>
                        <a:t>Up to 11 Mbps</a:t>
                      </a:r>
                      <a:endParaRPr lang="en-US" sz="1800" dirty="0">
                        <a:latin typeface="Calibri"/>
                        <a:ea typeface="Calibri"/>
                        <a:cs typeface="Times New Roman"/>
                      </a:endParaRPr>
                    </a:p>
                  </a:txBody>
                  <a:tcPr marL="68580" marR="68580" marT="0" marB="0"/>
                </a:tc>
                <a:tc>
                  <a:txBody>
                    <a:bodyPr/>
                    <a:lstStyle/>
                    <a:p>
                      <a:pPr algn="just">
                        <a:lnSpc>
                          <a:spcPct val="150000"/>
                        </a:lnSpc>
                        <a:spcAft>
                          <a:spcPts val="0"/>
                        </a:spcAft>
                      </a:pPr>
                      <a:r>
                        <a:rPr lang="en-US" sz="1800"/>
                        <a:t>Up to 54 Mbps</a:t>
                      </a:r>
                      <a:endParaRPr lang="en-US" sz="1800">
                        <a:latin typeface="Calibri"/>
                        <a:ea typeface="Calibri"/>
                        <a:cs typeface="Times New Roman"/>
                      </a:endParaRPr>
                    </a:p>
                  </a:txBody>
                  <a:tcPr marL="68580" marR="68580" marT="0" marB="0"/>
                </a:tc>
                <a:tc>
                  <a:txBody>
                    <a:bodyPr/>
                    <a:lstStyle/>
                    <a:p>
                      <a:pPr algn="just">
                        <a:lnSpc>
                          <a:spcPct val="150000"/>
                        </a:lnSpc>
                        <a:spcAft>
                          <a:spcPts val="0"/>
                        </a:spcAft>
                      </a:pPr>
                      <a:r>
                        <a:rPr lang="en-US" sz="1800"/>
                        <a:t>Up to 54 Mbps</a:t>
                      </a:r>
                      <a:endParaRPr lang="en-US" sz="1800">
                        <a:latin typeface="Calibri"/>
                        <a:ea typeface="Calibri"/>
                        <a:cs typeface="Times New Roman"/>
                      </a:endParaRPr>
                    </a:p>
                  </a:txBody>
                  <a:tcPr marL="68580" marR="68580" marT="0" marB="0"/>
                </a:tc>
                <a:extLst>
                  <a:ext uri="{0D108BD9-81ED-4DB2-BD59-A6C34878D82A}">
                    <a16:rowId xmlns:a16="http://schemas.microsoft.com/office/drawing/2014/main" val="10002"/>
                  </a:ext>
                </a:extLst>
              </a:tr>
              <a:tr h="871667">
                <a:tc>
                  <a:txBody>
                    <a:bodyPr/>
                    <a:lstStyle/>
                    <a:p>
                      <a:pPr algn="just">
                        <a:lnSpc>
                          <a:spcPct val="150000"/>
                        </a:lnSpc>
                        <a:spcAft>
                          <a:spcPts val="0"/>
                        </a:spcAft>
                      </a:pPr>
                      <a:r>
                        <a:rPr lang="en-US" sz="1800" b="1" dirty="0"/>
                        <a:t>Frequency</a:t>
                      </a:r>
                      <a:endParaRPr lang="en-US" sz="1800" b="1" dirty="0">
                        <a:latin typeface="Calibri"/>
                        <a:ea typeface="Calibri"/>
                        <a:cs typeface="Times New Roman"/>
                      </a:endParaRPr>
                    </a:p>
                  </a:txBody>
                  <a:tcPr marL="68580" marR="68580" marT="0" marB="0">
                    <a:solidFill>
                      <a:srgbClr val="FFC000"/>
                    </a:solidFill>
                  </a:tcPr>
                </a:tc>
                <a:tc>
                  <a:txBody>
                    <a:bodyPr/>
                    <a:lstStyle/>
                    <a:p>
                      <a:pPr>
                        <a:lnSpc>
                          <a:spcPct val="150000"/>
                        </a:lnSpc>
                        <a:spcAft>
                          <a:spcPts val="0"/>
                        </a:spcAft>
                      </a:pPr>
                      <a:r>
                        <a:rPr lang="en-US" sz="1800" dirty="0"/>
                        <a:t>2,4 </a:t>
                      </a:r>
                      <a:r>
                        <a:rPr lang="en-US" sz="1800" dirty="0" err="1"/>
                        <a:t>Ghz</a:t>
                      </a:r>
                      <a:r>
                        <a:rPr lang="en-US" sz="1800" dirty="0"/>
                        <a:t>, crowded &amp; </a:t>
                      </a:r>
                      <a:r>
                        <a:rPr lang="en-US" sz="1800" dirty="0" err="1"/>
                        <a:t>intereference</a:t>
                      </a:r>
                      <a:endParaRPr lang="en-US" sz="1800" dirty="0"/>
                    </a:p>
                    <a:p>
                      <a:pPr>
                        <a:lnSpc>
                          <a:spcPct val="150000"/>
                        </a:lnSpc>
                        <a:spcAft>
                          <a:spcPts val="0"/>
                        </a:spcAft>
                      </a:pPr>
                      <a:r>
                        <a:rPr lang="en-US" sz="1800" dirty="0" err="1"/>
                        <a:t>dengan</a:t>
                      </a:r>
                      <a:r>
                        <a:rPr lang="en-US" sz="1800" dirty="0"/>
                        <a:t> devices lain</a:t>
                      </a:r>
                      <a:endParaRPr lang="en-US" sz="1800" dirty="0">
                        <a:latin typeface="Calibri"/>
                        <a:ea typeface="Calibri"/>
                        <a:cs typeface="Times New Roman"/>
                      </a:endParaRPr>
                    </a:p>
                  </a:txBody>
                  <a:tcPr marL="68580" marR="68580" marT="0" marB="0"/>
                </a:tc>
                <a:tc>
                  <a:txBody>
                    <a:bodyPr/>
                    <a:lstStyle/>
                    <a:p>
                      <a:pPr>
                        <a:lnSpc>
                          <a:spcPct val="150000"/>
                        </a:lnSpc>
                        <a:spcAft>
                          <a:spcPts val="0"/>
                        </a:spcAft>
                      </a:pPr>
                      <a:r>
                        <a:rPr lang="en-US" sz="1800"/>
                        <a:t>5 Ghz</a:t>
                      </a:r>
                      <a:endParaRPr lang="en-US" sz="1800">
                        <a:latin typeface="Calibri"/>
                        <a:ea typeface="Calibri"/>
                        <a:cs typeface="Times New Roman"/>
                      </a:endParaRPr>
                    </a:p>
                  </a:txBody>
                  <a:tcPr marL="68580" marR="68580" marT="0" marB="0"/>
                </a:tc>
                <a:tc>
                  <a:txBody>
                    <a:bodyPr/>
                    <a:lstStyle/>
                    <a:p>
                      <a:pPr>
                        <a:lnSpc>
                          <a:spcPct val="150000"/>
                        </a:lnSpc>
                        <a:spcAft>
                          <a:spcPts val="0"/>
                        </a:spcAft>
                      </a:pPr>
                      <a:r>
                        <a:rPr lang="en-US" sz="1800"/>
                        <a:t>2,4 Ghz, crowded &amp; intereference</a:t>
                      </a:r>
                    </a:p>
                    <a:p>
                      <a:pPr>
                        <a:lnSpc>
                          <a:spcPct val="150000"/>
                        </a:lnSpc>
                        <a:spcAft>
                          <a:spcPts val="0"/>
                        </a:spcAft>
                      </a:pPr>
                      <a:r>
                        <a:rPr lang="en-US" sz="1800"/>
                        <a:t>dengan devices lain</a:t>
                      </a:r>
                      <a:endParaRPr lang="en-US" sz="1800">
                        <a:latin typeface="Calibri"/>
                        <a:ea typeface="Calibri"/>
                        <a:cs typeface="Times New Roman"/>
                      </a:endParaRPr>
                    </a:p>
                  </a:txBody>
                  <a:tcPr marL="68580" marR="68580" marT="0" marB="0"/>
                </a:tc>
                <a:extLst>
                  <a:ext uri="{0D108BD9-81ED-4DB2-BD59-A6C34878D82A}">
                    <a16:rowId xmlns:a16="http://schemas.microsoft.com/office/drawing/2014/main" val="10003"/>
                  </a:ext>
                </a:extLst>
              </a:tr>
              <a:tr h="570643">
                <a:tc>
                  <a:txBody>
                    <a:bodyPr/>
                    <a:lstStyle/>
                    <a:p>
                      <a:pPr algn="just">
                        <a:lnSpc>
                          <a:spcPct val="150000"/>
                        </a:lnSpc>
                        <a:spcAft>
                          <a:spcPts val="0"/>
                        </a:spcAft>
                      </a:pPr>
                      <a:r>
                        <a:rPr lang="en-US" sz="1800" b="1" dirty="0"/>
                        <a:t>Range</a:t>
                      </a:r>
                      <a:endParaRPr lang="en-US" sz="1800" b="1" dirty="0">
                        <a:latin typeface="Calibri"/>
                        <a:ea typeface="Calibri"/>
                        <a:cs typeface="Times New Roman"/>
                      </a:endParaRPr>
                    </a:p>
                  </a:txBody>
                  <a:tcPr marL="68580" marR="68580" marT="0" marB="0">
                    <a:solidFill>
                      <a:srgbClr val="FFC000"/>
                    </a:solidFill>
                  </a:tcPr>
                </a:tc>
                <a:tc>
                  <a:txBody>
                    <a:bodyPr/>
                    <a:lstStyle/>
                    <a:p>
                      <a:pPr algn="just">
                        <a:lnSpc>
                          <a:spcPct val="150000"/>
                        </a:lnSpc>
                        <a:spcAft>
                          <a:spcPts val="0"/>
                        </a:spcAft>
                      </a:pPr>
                      <a:r>
                        <a:rPr lang="en-US" sz="1800" dirty="0"/>
                        <a:t>200-300 M</a:t>
                      </a:r>
                      <a:endParaRPr lang="en-US" sz="1800" dirty="0">
                        <a:latin typeface="Calibri"/>
                        <a:ea typeface="Calibri"/>
                        <a:cs typeface="Times New Roman"/>
                      </a:endParaRPr>
                    </a:p>
                  </a:txBody>
                  <a:tcPr marL="68580" marR="68580" marT="0" marB="0"/>
                </a:tc>
                <a:tc>
                  <a:txBody>
                    <a:bodyPr/>
                    <a:lstStyle/>
                    <a:p>
                      <a:pPr>
                        <a:lnSpc>
                          <a:spcPct val="150000"/>
                        </a:lnSpc>
                        <a:spcAft>
                          <a:spcPts val="0"/>
                        </a:spcAft>
                      </a:pPr>
                      <a:r>
                        <a:rPr lang="en-US" sz="1800" dirty="0" err="1"/>
                        <a:t>Lebih</a:t>
                      </a:r>
                      <a:r>
                        <a:rPr lang="en-US" sz="1800" dirty="0"/>
                        <a:t> </a:t>
                      </a:r>
                      <a:r>
                        <a:rPr lang="en-US" sz="1800" dirty="0" err="1"/>
                        <a:t>pendek</a:t>
                      </a:r>
                      <a:r>
                        <a:rPr lang="en-US" sz="1800" dirty="0"/>
                        <a:t> </a:t>
                      </a:r>
                      <a:r>
                        <a:rPr lang="en-US" sz="1800" dirty="0" err="1"/>
                        <a:t>dari</a:t>
                      </a:r>
                      <a:r>
                        <a:rPr lang="en-US" sz="1800" dirty="0"/>
                        <a:t> 80.11b &amp; g</a:t>
                      </a:r>
                      <a:endParaRPr lang="en-US" sz="1800" dirty="0">
                        <a:latin typeface="Calibri"/>
                        <a:ea typeface="Calibri"/>
                        <a:cs typeface="Times New Roman"/>
                      </a:endParaRPr>
                    </a:p>
                  </a:txBody>
                  <a:tcPr marL="68580" marR="68580" marT="0" marB="0"/>
                </a:tc>
                <a:tc>
                  <a:txBody>
                    <a:bodyPr/>
                    <a:lstStyle/>
                    <a:p>
                      <a:pPr>
                        <a:lnSpc>
                          <a:spcPct val="150000"/>
                        </a:lnSpc>
                        <a:spcAft>
                          <a:spcPts val="0"/>
                        </a:spcAft>
                      </a:pPr>
                      <a:r>
                        <a:rPr lang="en-US" sz="1800"/>
                        <a:t>200-300 M</a:t>
                      </a:r>
                      <a:endParaRPr lang="en-US" sz="1800">
                        <a:latin typeface="Calibri"/>
                        <a:ea typeface="Calibri"/>
                        <a:cs typeface="Times New Roman"/>
                      </a:endParaRPr>
                    </a:p>
                  </a:txBody>
                  <a:tcPr marL="68580" marR="68580" marT="0" marB="0"/>
                </a:tc>
                <a:extLst>
                  <a:ext uri="{0D108BD9-81ED-4DB2-BD59-A6C34878D82A}">
                    <a16:rowId xmlns:a16="http://schemas.microsoft.com/office/drawing/2014/main" val="10004"/>
                  </a:ext>
                </a:extLst>
              </a:tr>
              <a:tr h="570643">
                <a:tc>
                  <a:txBody>
                    <a:bodyPr/>
                    <a:lstStyle/>
                    <a:p>
                      <a:pPr>
                        <a:lnSpc>
                          <a:spcPct val="150000"/>
                        </a:lnSpc>
                        <a:spcAft>
                          <a:spcPts val="0"/>
                        </a:spcAft>
                      </a:pPr>
                      <a:r>
                        <a:rPr lang="en-US" sz="1800" b="1" dirty="0"/>
                        <a:t>Public</a:t>
                      </a:r>
                    </a:p>
                    <a:p>
                      <a:pPr algn="just">
                        <a:lnSpc>
                          <a:spcPct val="150000"/>
                        </a:lnSpc>
                        <a:spcAft>
                          <a:spcPts val="0"/>
                        </a:spcAft>
                      </a:pPr>
                      <a:r>
                        <a:rPr lang="en-US" sz="1800" b="1" dirty="0"/>
                        <a:t>Access</a:t>
                      </a:r>
                      <a:endParaRPr lang="en-US" sz="1800" b="1" dirty="0">
                        <a:latin typeface="Calibri"/>
                        <a:ea typeface="Calibri"/>
                        <a:cs typeface="Times New Roman"/>
                      </a:endParaRPr>
                    </a:p>
                  </a:txBody>
                  <a:tcPr marL="68580" marR="68580" marT="0" marB="0">
                    <a:solidFill>
                      <a:srgbClr val="FFC000"/>
                    </a:solidFill>
                  </a:tcPr>
                </a:tc>
                <a:tc>
                  <a:txBody>
                    <a:bodyPr/>
                    <a:lstStyle/>
                    <a:p>
                      <a:pPr>
                        <a:lnSpc>
                          <a:spcPct val="150000"/>
                        </a:lnSpc>
                        <a:spcAft>
                          <a:spcPts val="0"/>
                        </a:spcAft>
                      </a:pPr>
                      <a:r>
                        <a:rPr lang="en-US" sz="1800" dirty="0"/>
                        <a:t>Hot Spot</a:t>
                      </a:r>
                    </a:p>
                    <a:p>
                      <a:pPr algn="just">
                        <a:lnSpc>
                          <a:spcPct val="150000"/>
                        </a:lnSpc>
                        <a:spcAft>
                          <a:spcPts val="0"/>
                        </a:spcAft>
                      </a:pPr>
                      <a:r>
                        <a:rPr lang="en-US" sz="1800" dirty="0"/>
                        <a:t>Compatible</a:t>
                      </a:r>
                      <a:endParaRPr lang="en-US" sz="1800" dirty="0">
                        <a:latin typeface="Calibri"/>
                        <a:ea typeface="Calibri"/>
                        <a:cs typeface="Times New Roman"/>
                      </a:endParaRPr>
                    </a:p>
                  </a:txBody>
                  <a:tcPr marL="68580" marR="68580" marT="0" marB="0"/>
                </a:tc>
                <a:tc>
                  <a:txBody>
                    <a:bodyPr/>
                    <a:lstStyle/>
                    <a:p>
                      <a:pPr>
                        <a:lnSpc>
                          <a:spcPct val="150000"/>
                        </a:lnSpc>
                        <a:spcAft>
                          <a:spcPts val="0"/>
                        </a:spcAft>
                      </a:pPr>
                      <a:r>
                        <a:rPr lang="en-US" sz="1800" dirty="0" err="1"/>
                        <a:t>Saat</a:t>
                      </a:r>
                      <a:r>
                        <a:rPr lang="en-US" sz="1800" dirty="0"/>
                        <a:t> </a:t>
                      </a:r>
                      <a:r>
                        <a:rPr lang="en-US" sz="1800" dirty="0" err="1"/>
                        <a:t>ini</a:t>
                      </a:r>
                      <a:r>
                        <a:rPr lang="en-US" sz="1800" dirty="0"/>
                        <a:t> </a:t>
                      </a:r>
                      <a:r>
                        <a:rPr lang="en-US" sz="1800" dirty="0" err="1"/>
                        <a:t>belum</a:t>
                      </a:r>
                      <a:endParaRPr lang="en-US" sz="1800" dirty="0"/>
                    </a:p>
                    <a:p>
                      <a:pPr algn="just">
                        <a:lnSpc>
                          <a:spcPct val="150000"/>
                        </a:lnSpc>
                        <a:spcAft>
                          <a:spcPts val="0"/>
                        </a:spcAft>
                      </a:pPr>
                      <a:r>
                        <a:rPr lang="en-US" sz="1800" dirty="0" err="1"/>
                        <a:t>banyak</a:t>
                      </a:r>
                      <a:endParaRPr lang="en-US" sz="1800" dirty="0">
                        <a:latin typeface="Calibri"/>
                        <a:ea typeface="Calibri"/>
                        <a:cs typeface="Times New Roman"/>
                      </a:endParaRPr>
                    </a:p>
                  </a:txBody>
                  <a:tcPr marL="68580" marR="68580" marT="0" marB="0"/>
                </a:tc>
                <a:tc>
                  <a:txBody>
                    <a:bodyPr/>
                    <a:lstStyle/>
                    <a:p>
                      <a:pPr>
                        <a:lnSpc>
                          <a:spcPct val="150000"/>
                        </a:lnSpc>
                        <a:spcAft>
                          <a:spcPts val="0"/>
                        </a:spcAft>
                      </a:pPr>
                      <a:r>
                        <a:rPr lang="en-US" sz="1800" dirty="0"/>
                        <a:t>Hot Spot</a:t>
                      </a:r>
                    </a:p>
                    <a:p>
                      <a:pPr algn="just">
                        <a:lnSpc>
                          <a:spcPct val="150000"/>
                        </a:lnSpc>
                        <a:spcAft>
                          <a:spcPts val="0"/>
                        </a:spcAft>
                      </a:pPr>
                      <a:r>
                        <a:rPr lang="en-US" sz="1800" dirty="0"/>
                        <a:t>Compatible</a:t>
                      </a:r>
                      <a:endParaRPr lang="en-US" sz="1800" dirty="0">
                        <a:latin typeface="Calibri"/>
                        <a:ea typeface="Calibri"/>
                        <a:cs typeface="Times New Roman"/>
                      </a:endParaRPr>
                    </a:p>
                  </a:txBody>
                  <a:tcPr marL="68580" marR="68580" marT="0" marB="0"/>
                </a:tc>
                <a:extLst>
                  <a:ext uri="{0D108BD9-81ED-4DB2-BD59-A6C34878D82A}">
                    <a16:rowId xmlns:a16="http://schemas.microsoft.com/office/drawing/2014/main" val="10005"/>
                  </a:ext>
                </a:extLst>
              </a:tr>
              <a:tr h="269620">
                <a:tc>
                  <a:txBody>
                    <a:bodyPr/>
                    <a:lstStyle/>
                    <a:p>
                      <a:pPr algn="just">
                        <a:lnSpc>
                          <a:spcPct val="150000"/>
                        </a:lnSpc>
                        <a:spcAft>
                          <a:spcPts val="0"/>
                        </a:spcAft>
                      </a:pPr>
                      <a:r>
                        <a:rPr lang="en-US" sz="1800" b="1" dirty="0" err="1"/>
                        <a:t>Kompatibel</a:t>
                      </a:r>
                      <a:endParaRPr lang="en-US" sz="1800" b="1" dirty="0">
                        <a:latin typeface="Calibri"/>
                        <a:ea typeface="Calibri"/>
                        <a:cs typeface="Times New Roman"/>
                      </a:endParaRPr>
                    </a:p>
                  </a:txBody>
                  <a:tcPr marL="68580" marR="68580" marT="0" marB="0">
                    <a:solidFill>
                      <a:srgbClr val="FFC000"/>
                    </a:solidFill>
                  </a:tcPr>
                </a:tc>
                <a:tc>
                  <a:txBody>
                    <a:bodyPr/>
                    <a:lstStyle/>
                    <a:p>
                      <a:pPr algn="just">
                        <a:lnSpc>
                          <a:spcPct val="150000"/>
                        </a:lnSpc>
                        <a:spcAft>
                          <a:spcPts val="0"/>
                        </a:spcAft>
                      </a:pPr>
                      <a:r>
                        <a:rPr lang="en-US" sz="1800"/>
                        <a:t>Dukungan luas</a:t>
                      </a:r>
                      <a:endParaRPr lang="en-US" sz="1800">
                        <a:latin typeface="Calibri"/>
                        <a:ea typeface="Calibri"/>
                        <a:cs typeface="Times New Roman"/>
                      </a:endParaRPr>
                    </a:p>
                  </a:txBody>
                  <a:tcPr marL="68580" marR="68580" marT="0" marB="0"/>
                </a:tc>
                <a:tc>
                  <a:txBody>
                    <a:bodyPr/>
                    <a:lstStyle/>
                    <a:p>
                      <a:pPr algn="just">
                        <a:lnSpc>
                          <a:spcPct val="150000"/>
                        </a:lnSpc>
                        <a:spcAft>
                          <a:spcPts val="0"/>
                        </a:spcAft>
                      </a:pPr>
                      <a:r>
                        <a:rPr lang="en-US" sz="1800" dirty="0"/>
                        <a:t>None</a:t>
                      </a:r>
                      <a:endParaRPr lang="en-US" sz="1800" dirty="0">
                        <a:latin typeface="Calibri"/>
                        <a:ea typeface="Calibri"/>
                        <a:cs typeface="Times New Roman"/>
                      </a:endParaRPr>
                    </a:p>
                  </a:txBody>
                  <a:tcPr marL="68580" marR="68580" marT="0" marB="0"/>
                </a:tc>
                <a:tc>
                  <a:txBody>
                    <a:bodyPr/>
                    <a:lstStyle/>
                    <a:p>
                      <a:pPr algn="just">
                        <a:lnSpc>
                          <a:spcPct val="150000"/>
                        </a:lnSpc>
                        <a:spcAft>
                          <a:spcPts val="0"/>
                        </a:spcAft>
                      </a:pPr>
                      <a:r>
                        <a:rPr lang="en-US" sz="1800" dirty="0"/>
                        <a:t>802.11 b</a:t>
                      </a:r>
                      <a:endParaRPr lang="en-US" sz="1800" dirty="0">
                        <a:latin typeface="Calibri"/>
                        <a:ea typeface="Calibri"/>
                        <a:cs typeface="Times New Roman"/>
                      </a:endParaRPr>
                    </a:p>
                  </a:txBody>
                  <a:tcPr marL="68580" marR="68580" marT="0" marB="0"/>
                </a:tc>
                <a:extLst>
                  <a:ext uri="{0D108BD9-81ED-4DB2-BD59-A6C34878D82A}">
                    <a16:rowId xmlns:a16="http://schemas.microsoft.com/office/drawing/2014/main" val="10006"/>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eaLnBrk="1" hangingPunct="1"/>
            <a:r>
              <a:rPr lang="en-US"/>
              <a:t>Arsitektur Protokol 802.11</a:t>
            </a:r>
          </a:p>
        </p:txBody>
      </p:sp>
      <p:sp>
        <p:nvSpPr>
          <p:cNvPr id="26627" name="Content Placeholder 2"/>
          <p:cNvSpPr>
            <a:spLocks noGrp="1"/>
          </p:cNvSpPr>
          <p:nvPr>
            <p:ph idx="1"/>
          </p:nvPr>
        </p:nvSpPr>
        <p:spPr>
          <a:xfrm>
            <a:off x="612775" y="1524000"/>
            <a:ext cx="8302625" cy="5257800"/>
          </a:xfrm>
        </p:spPr>
        <p:txBody>
          <a:bodyPr/>
          <a:lstStyle/>
          <a:p>
            <a:pPr lvl="1" algn="just" eaLnBrk="1" hangingPunct="1"/>
            <a:endParaRPr lang="en-GB" sz="2000"/>
          </a:p>
          <a:p>
            <a:pPr lvl="1" algn="just" eaLnBrk="1" hangingPunct="1"/>
            <a:endParaRPr lang="en-US" sz="2100"/>
          </a:p>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pic>
        <p:nvPicPr>
          <p:cNvPr id="26628" name="Picture 4" descr="spesifikasi 803.png"/>
          <p:cNvPicPr>
            <a:picLocks noChangeAspect="1"/>
          </p:cNvPicPr>
          <p:nvPr/>
        </p:nvPicPr>
        <p:blipFill>
          <a:blip r:embed="rId2"/>
          <a:srcRect/>
          <a:stretch>
            <a:fillRect/>
          </a:stretch>
        </p:blipFill>
        <p:spPr bwMode="auto">
          <a:xfrm>
            <a:off x="1371600" y="1600200"/>
            <a:ext cx="6373813" cy="1630363"/>
          </a:xfrm>
          <a:prstGeom prst="rect">
            <a:avLst/>
          </a:prstGeom>
          <a:noFill/>
          <a:ln w="9525">
            <a:noFill/>
            <a:miter lim="800000"/>
            <a:headEnd/>
            <a:tailEnd/>
          </a:ln>
        </p:spPr>
      </p:pic>
      <p:pic>
        <p:nvPicPr>
          <p:cNvPr id="26629" name="Picture 5"/>
          <p:cNvPicPr>
            <a:picLocks noChangeAspect="1" noChangeArrowheads="1"/>
          </p:cNvPicPr>
          <p:nvPr/>
        </p:nvPicPr>
        <p:blipFill>
          <a:blip r:embed="rId3"/>
          <a:srcRect/>
          <a:stretch>
            <a:fillRect/>
          </a:stretch>
        </p:blipFill>
        <p:spPr bwMode="auto">
          <a:xfrm>
            <a:off x="1066800" y="3352800"/>
            <a:ext cx="6696075" cy="34290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eaLnBrk="1" hangingPunct="1"/>
            <a:r>
              <a:rPr lang="en-US"/>
              <a:t>Perangkat Wireless 802.11b</a:t>
            </a:r>
          </a:p>
        </p:txBody>
      </p:sp>
      <p:sp>
        <p:nvSpPr>
          <p:cNvPr id="3" name="Content Placeholder 2"/>
          <p:cNvSpPr>
            <a:spLocks noGrp="1"/>
          </p:cNvSpPr>
          <p:nvPr>
            <p:ph idx="1"/>
          </p:nvPr>
        </p:nvSpPr>
        <p:spPr>
          <a:xfrm>
            <a:off x="612775" y="1524000"/>
            <a:ext cx="8302625" cy="5257800"/>
          </a:xfrm>
        </p:spPr>
        <p:txBody>
          <a:bodyPr>
            <a:normAutofit/>
          </a:bodyPr>
          <a:lstStyle/>
          <a:p>
            <a:pPr marL="320040" indent="-320040" algn="just" eaLnBrk="1" fontAlgn="auto" hangingPunct="1">
              <a:spcAft>
                <a:spcPts val="0"/>
              </a:spcAft>
              <a:buFont typeface="Wingdings"/>
              <a:buChar char=""/>
              <a:defRPr/>
            </a:pPr>
            <a:r>
              <a:rPr lang="en-US" sz="2400" dirty="0"/>
              <a:t>Wireless NIC Card</a:t>
            </a:r>
          </a:p>
          <a:p>
            <a:pPr marL="640080" lvl="1" indent="-274320" algn="just" eaLnBrk="1" fontAlgn="auto" hangingPunct="1">
              <a:spcAft>
                <a:spcPts val="0"/>
              </a:spcAft>
              <a:buFont typeface="Wingdings 2"/>
              <a:buChar char=""/>
              <a:defRPr/>
            </a:pPr>
            <a:r>
              <a:rPr lang="en-US" sz="1800" dirty="0" err="1"/>
              <a:t>Digunakan</a:t>
            </a:r>
            <a:r>
              <a:rPr lang="en-US" sz="1800" dirty="0"/>
              <a:t> </a:t>
            </a:r>
            <a:r>
              <a:rPr lang="en-US" sz="1800" dirty="0" err="1"/>
              <a:t>untuk</a:t>
            </a:r>
            <a:r>
              <a:rPr lang="en-US" sz="1800" dirty="0"/>
              <a:t> </a:t>
            </a:r>
            <a:r>
              <a:rPr lang="en-US" sz="1800" dirty="0" err="1"/>
              <a:t>akses</a:t>
            </a:r>
            <a:r>
              <a:rPr lang="en-US" sz="1800" dirty="0"/>
              <a:t> </a:t>
            </a:r>
            <a:r>
              <a:rPr lang="en-US" sz="1800" dirty="0" err="1"/>
              <a:t>Wifi</a:t>
            </a:r>
            <a:r>
              <a:rPr lang="en-US" sz="1800" dirty="0"/>
              <a:t> : PCMCIA Card, USB Adapter, PCL Card</a:t>
            </a:r>
          </a:p>
          <a:p>
            <a:pPr marL="320040" indent="-320040" algn="just" eaLnBrk="1" fontAlgn="auto" hangingPunct="1">
              <a:spcAft>
                <a:spcPts val="0"/>
              </a:spcAft>
              <a:buFont typeface="Wingdings"/>
              <a:buChar char=""/>
              <a:defRPr/>
            </a:pPr>
            <a:r>
              <a:rPr lang="en-US" sz="2400" dirty="0"/>
              <a:t>Access Point</a:t>
            </a:r>
          </a:p>
          <a:p>
            <a:pPr marL="640080" lvl="1" indent="-274320" algn="just" eaLnBrk="1" fontAlgn="auto" hangingPunct="1">
              <a:spcAft>
                <a:spcPts val="0"/>
              </a:spcAft>
              <a:buFont typeface="Wingdings 2"/>
              <a:buChar char=""/>
              <a:defRPr/>
            </a:pPr>
            <a:r>
              <a:rPr lang="en-US" sz="1800" dirty="0"/>
              <a:t>Access Point (AP) </a:t>
            </a:r>
            <a:r>
              <a:rPr lang="en-US" sz="1800" dirty="0" err="1"/>
              <a:t>membentuk</a:t>
            </a:r>
            <a:r>
              <a:rPr lang="en-US" sz="1800" dirty="0"/>
              <a:t> </a:t>
            </a:r>
            <a:r>
              <a:rPr lang="en-US" sz="1800" dirty="0" err="1"/>
              <a:t>infrastruktur</a:t>
            </a:r>
            <a:r>
              <a:rPr lang="en-US" sz="1800" dirty="0"/>
              <a:t> </a:t>
            </a:r>
            <a:r>
              <a:rPr lang="en-US" sz="1800" dirty="0" err="1"/>
              <a:t>wifi</a:t>
            </a:r>
            <a:endParaRPr lang="en-GB" sz="1800" dirty="0"/>
          </a:p>
          <a:p>
            <a:pPr marL="640080" lvl="1" indent="-274320" algn="just" eaLnBrk="1" fontAlgn="auto" hangingPunct="1">
              <a:spcAft>
                <a:spcPts val="0"/>
              </a:spcAft>
              <a:buFont typeface="Wingdings 2"/>
              <a:buChar char=""/>
              <a:defRPr/>
            </a:pPr>
            <a:r>
              <a:rPr lang="en-GB" sz="1800" dirty="0"/>
              <a:t>AP </a:t>
            </a:r>
            <a:r>
              <a:rPr lang="en-GB" sz="1800" dirty="0" err="1"/>
              <a:t>bertindak</a:t>
            </a:r>
            <a:r>
              <a:rPr lang="en-GB" sz="1800" dirty="0"/>
              <a:t> </a:t>
            </a:r>
            <a:r>
              <a:rPr lang="en-GB" sz="1800" dirty="0" err="1"/>
              <a:t>sebagai</a:t>
            </a:r>
            <a:r>
              <a:rPr lang="en-GB" sz="1800" dirty="0"/>
              <a:t> gateway </a:t>
            </a:r>
            <a:r>
              <a:rPr lang="en-GB" sz="1800" dirty="0" err="1"/>
              <a:t>jaringan</a:t>
            </a:r>
            <a:r>
              <a:rPr lang="en-GB" sz="1800" dirty="0"/>
              <a:t> wireless (switch)</a:t>
            </a:r>
          </a:p>
          <a:p>
            <a:pPr marL="640080" lvl="1" indent="-274320" algn="just" eaLnBrk="1" fontAlgn="auto" hangingPunct="1">
              <a:spcAft>
                <a:spcPts val="0"/>
              </a:spcAft>
              <a:buFont typeface="Wingdings 2"/>
              <a:buChar char=""/>
              <a:defRPr/>
            </a:pPr>
            <a:r>
              <a:rPr lang="en-GB" sz="1800" dirty="0"/>
              <a:t>Yang </a:t>
            </a:r>
            <a:r>
              <a:rPr lang="en-GB" sz="1800" dirty="0" err="1"/>
              <a:t>muneghubungkan</a:t>
            </a:r>
            <a:r>
              <a:rPr lang="en-GB" sz="1800" dirty="0"/>
              <a:t> </a:t>
            </a:r>
            <a:r>
              <a:rPr lang="en-GB" sz="1800" dirty="0" err="1"/>
              <a:t>koneksi</a:t>
            </a:r>
            <a:r>
              <a:rPr lang="en-GB" sz="1800" dirty="0"/>
              <a:t> </a:t>
            </a:r>
            <a:r>
              <a:rPr lang="en-GB" sz="1800" dirty="0" err="1"/>
              <a:t>keluar</a:t>
            </a:r>
            <a:r>
              <a:rPr lang="en-GB" sz="1800" dirty="0"/>
              <a:t> </a:t>
            </a:r>
            <a:r>
              <a:rPr lang="en-GB" sz="1800" dirty="0" err="1"/>
              <a:t>jaringan</a:t>
            </a:r>
            <a:r>
              <a:rPr lang="en-GB" sz="1800" dirty="0"/>
              <a:t> (</a:t>
            </a:r>
            <a:r>
              <a:rPr lang="en-GB" sz="1800" dirty="0" err="1"/>
              <a:t>lan</a:t>
            </a:r>
            <a:r>
              <a:rPr lang="en-GB" sz="1800" dirty="0"/>
              <a:t> </a:t>
            </a:r>
            <a:r>
              <a:rPr lang="en-GB" sz="1800" dirty="0" err="1"/>
              <a:t>ataupun</a:t>
            </a:r>
            <a:r>
              <a:rPr lang="en-GB" sz="1800" dirty="0"/>
              <a:t> internet)</a:t>
            </a:r>
          </a:p>
          <a:p>
            <a:pPr marL="320040" indent="-320040" algn="just" eaLnBrk="1" fontAlgn="auto" hangingPunct="1">
              <a:spcAft>
                <a:spcPts val="0"/>
              </a:spcAft>
              <a:buFont typeface="Wingdings"/>
              <a:buChar char=""/>
              <a:defRPr/>
            </a:pPr>
            <a:r>
              <a:rPr lang="en-GB" sz="2400" dirty="0"/>
              <a:t>Wireless Router</a:t>
            </a:r>
          </a:p>
          <a:p>
            <a:pPr marL="640080" lvl="1" indent="-274320" algn="just" eaLnBrk="1" fontAlgn="auto" hangingPunct="1">
              <a:spcAft>
                <a:spcPts val="0"/>
              </a:spcAft>
              <a:buFont typeface="Wingdings 2"/>
              <a:buChar char=""/>
              <a:defRPr/>
            </a:pPr>
            <a:r>
              <a:rPr lang="en-GB" sz="1800" dirty="0" err="1"/>
              <a:t>Dapat</a:t>
            </a:r>
            <a:r>
              <a:rPr lang="en-GB" sz="1800" dirty="0"/>
              <a:t> </a:t>
            </a:r>
            <a:r>
              <a:rPr lang="en-GB" sz="1800" dirty="0" err="1"/>
              <a:t>berfungsi</a:t>
            </a:r>
            <a:r>
              <a:rPr lang="en-GB" sz="1800" dirty="0"/>
              <a:t> </a:t>
            </a:r>
            <a:r>
              <a:rPr lang="en-GB" sz="1800" dirty="0" err="1"/>
              <a:t>sebagai</a:t>
            </a:r>
            <a:r>
              <a:rPr lang="en-GB" sz="1800" dirty="0"/>
              <a:t> </a:t>
            </a:r>
            <a:r>
              <a:rPr lang="en-GB" sz="1800" dirty="0" err="1"/>
              <a:t>akses</a:t>
            </a:r>
            <a:r>
              <a:rPr lang="en-GB" sz="1800" dirty="0"/>
              <a:t> point</a:t>
            </a:r>
          </a:p>
          <a:p>
            <a:pPr marL="640080" lvl="1" indent="-274320" algn="just" eaLnBrk="1" fontAlgn="auto" hangingPunct="1">
              <a:spcAft>
                <a:spcPts val="0"/>
              </a:spcAft>
              <a:buFont typeface="Wingdings 2"/>
              <a:buChar char=""/>
              <a:defRPr/>
            </a:pPr>
            <a:r>
              <a:rPr lang="en-GB" sz="1800" dirty="0" err="1"/>
              <a:t>Memiliki</a:t>
            </a:r>
            <a:r>
              <a:rPr lang="en-GB" sz="1800" dirty="0"/>
              <a:t> </a:t>
            </a:r>
            <a:r>
              <a:rPr lang="en-GB" sz="1800" dirty="0" err="1"/>
              <a:t>kemampuan</a:t>
            </a:r>
            <a:r>
              <a:rPr lang="en-GB" sz="1800" dirty="0"/>
              <a:t> DHCP Server</a:t>
            </a:r>
          </a:p>
          <a:p>
            <a:pPr marL="640080" lvl="1" indent="-274320" algn="just" eaLnBrk="1" fontAlgn="auto" hangingPunct="1">
              <a:spcAft>
                <a:spcPts val="0"/>
              </a:spcAft>
              <a:buFont typeface="Wingdings 2"/>
              <a:buChar char=""/>
              <a:defRPr/>
            </a:pPr>
            <a:r>
              <a:rPr lang="en-GB" sz="1800" dirty="0" err="1"/>
              <a:t>Mempunyai</a:t>
            </a:r>
            <a:r>
              <a:rPr lang="en-GB" sz="1800" dirty="0"/>
              <a:t> </a:t>
            </a:r>
            <a:r>
              <a:rPr lang="en-GB" sz="1800" dirty="0" err="1"/>
              <a:t>kemampuan</a:t>
            </a:r>
            <a:r>
              <a:rPr lang="en-GB" sz="1800" dirty="0"/>
              <a:t> </a:t>
            </a:r>
            <a:r>
              <a:rPr lang="en-GB" sz="1800" dirty="0" err="1"/>
              <a:t>Mengelola</a:t>
            </a:r>
            <a:r>
              <a:rPr lang="en-GB" sz="1800" dirty="0"/>
              <a:t> </a:t>
            </a:r>
            <a:r>
              <a:rPr lang="en-GB" sz="1800" dirty="0" err="1"/>
              <a:t>jaringan</a:t>
            </a:r>
            <a:r>
              <a:rPr lang="en-GB" sz="1800" dirty="0"/>
              <a:t> LAN </a:t>
            </a:r>
            <a:r>
              <a:rPr lang="en-GB" sz="1800" dirty="0" err="1"/>
              <a:t>maupun</a:t>
            </a:r>
            <a:r>
              <a:rPr lang="en-GB" sz="1800" dirty="0"/>
              <a:t> wireless</a:t>
            </a:r>
          </a:p>
          <a:p>
            <a:pPr marL="320040" indent="-320040" algn="just" eaLnBrk="1" fontAlgn="auto" hangingPunct="1">
              <a:spcAft>
                <a:spcPts val="0"/>
              </a:spcAft>
              <a:buFont typeface="Wingdings"/>
              <a:buChar char=""/>
              <a:defRPr/>
            </a:pPr>
            <a:r>
              <a:rPr lang="en-US" sz="2400" dirty="0" err="1"/>
              <a:t>Antena</a:t>
            </a:r>
            <a:endParaRPr lang="en-US" sz="2400" dirty="0"/>
          </a:p>
          <a:p>
            <a:pPr marL="640080" lvl="1" indent="-274320" algn="just" eaLnBrk="1" fontAlgn="auto" hangingPunct="1">
              <a:spcAft>
                <a:spcPts val="0"/>
              </a:spcAft>
              <a:buFont typeface="Wingdings 2"/>
              <a:buChar char=""/>
              <a:defRPr/>
            </a:pPr>
            <a:r>
              <a:rPr lang="en-US" sz="1800" dirty="0" err="1"/>
              <a:t>Antena</a:t>
            </a:r>
            <a:r>
              <a:rPr lang="en-US" sz="1800" dirty="0"/>
              <a:t> </a:t>
            </a:r>
            <a:r>
              <a:rPr lang="en-US" sz="1800" dirty="0" err="1"/>
              <a:t>digunakan</a:t>
            </a:r>
            <a:r>
              <a:rPr lang="en-US" sz="1800" dirty="0"/>
              <a:t> </a:t>
            </a:r>
            <a:r>
              <a:rPr lang="en-US" sz="1800" dirty="0" err="1"/>
              <a:t>pada</a:t>
            </a:r>
            <a:r>
              <a:rPr lang="en-US" sz="1800" dirty="0"/>
              <a:t> </a:t>
            </a:r>
            <a:r>
              <a:rPr lang="en-US" sz="1800" dirty="0" err="1"/>
              <a:t>penggunaan</a:t>
            </a:r>
            <a:r>
              <a:rPr lang="en-US" sz="1800" dirty="0"/>
              <a:t> wireless outdoor</a:t>
            </a:r>
          </a:p>
          <a:p>
            <a:pPr marL="640080" lvl="1" indent="-274320" algn="just" eaLnBrk="1" fontAlgn="auto" hangingPunct="1">
              <a:spcAft>
                <a:spcPts val="0"/>
              </a:spcAft>
              <a:buFont typeface="Wingdings 2"/>
              <a:buChar char=""/>
              <a:defRPr/>
            </a:pPr>
            <a:r>
              <a:rPr lang="en-US" sz="1800" dirty="0" err="1"/>
              <a:t>Bersifat</a:t>
            </a:r>
            <a:r>
              <a:rPr lang="en-US" sz="1800" dirty="0"/>
              <a:t> point-to-point, point-to-multi point, </a:t>
            </a:r>
            <a:r>
              <a:rPr lang="en-US" sz="1800" dirty="0" err="1"/>
              <a:t>dan</a:t>
            </a:r>
            <a:r>
              <a:rPr lang="en-US" sz="1800" dirty="0"/>
              <a:t> parabolic</a:t>
            </a:r>
          </a:p>
          <a:p>
            <a:pPr marL="640080" lvl="1" indent="-274320" algn="just" eaLnBrk="1" fontAlgn="auto" hangingPunct="1">
              <a:spcAft>
                <a:spcPts val="0"/>
              </a:spcAft>
              <a:buFont typeface="Wingdings 2"/>
              <a:buChar char=""/>
              <a:defRPr/>
            </a:pPr>
            <a:r>
              <a:rPr lang="en-US" sz="1800" dirty="0" err="1"/>
              <a:t>Membutuhkan</a:t>
            </a:r>
            <a:r>
              <a:rPr lang="en-US" sz="1800" dirty="0"/>
              <a:t> </a:t>
            </a:r>
            <a:r>
              <a:rPr lang="en-US" sz="1800" dirty="0" err="1"/>
              <a:t>perangkat</a:t>
            </a:r>
            <a:r>
              <a:rPr lang="en-US" sz="1800" dirty="0"/>
              <a:t> </a:t>
            </a:r>
            <a:r>
              <a:rPr lang="en-US" sz="1800" dirty="0" err="1"/>
              <a:t>tambahan</a:t>
            </a:r>
            <a:r>
              <a:rPr lang="en-US" sz="1800" dirty="0"/>
              <a:t> </a:t>
            </a:r>
            <a:r>
              <a:rPr lang="en-US" sz="1800" dirty="0" err="1"/>
              <a:t>seperti</a:t>
            </a:r>
            <a:r>
              <a:rPr lang="en-US" sz="1800" dirty="0"/>
              <a:t> pig tail, amplifier, arm </a:t>
            </a:r>
            <a:r>
              <a:rPr lang="en-US" sz="1800" dirty="0" err="1"/>
              <a:t>dsb</a:t>
            </a:r>
            <a:endParaRPr lang="en-US" sz="1800" dirty="0"/>
          </a:p>
          <a:p>
            <a:pPr marL="320040" indent="-320040" algn="just" eaLnBrk="1" fontAlgn="auto" hangingPunct="1">
              <a:spcAft>
                <a:spcPts val="0"/>
              </a:spcAft>
              <a:buFont typeface="Wingdings"/>
              <a:buChar char=""/>
              <a:defRPr/>
            </a:pPr>
            <a:endParaRPr lang="en-US" sz="2000" dirty="0"/>
          </a:p>
          <a:p>
            <a:pPr marL="640080" lvl="1" indent="-274320" eaLnBrk="1" fontAlgn="auto" hangingPunct="1">
              <a:spcAft>
                <a:spcPts val="0"/>
              </a:spcAft>
              <a:buFont typeface="Wingdings 2"/>
              <a:buNone/>
              <a:defRPr/>
            </a:pPr>
            <a:endParaRPr lang="en-US" dirty="0"/>
          </a:p>
          <a:p>
            <a:pPr marL="640080" lvl="1" indent="-274320" eaLnBrk="1" fontAlgn="auto" hangingPunct="1">
              <a:spcAft>
                <a:spcPts val="0"/>
              </a:spcAft>
              <a:buFont typeface="Wingdings 2"/>
              <a:buNone/>
              <a:defRPr/>
            </a:pP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r>
              <a:rPr lang="en-US"/>
              <a:t>Perangkat Wireless 802.11b</a:t>
            </a:r>
          </a:p>
        </p:txBody>
      </p:sp>
      <p:sp>
        <p:nvSpPr>
          <p:cNvPr id="28675" name="Content Placeholder 2"/>
          <p:cNvSpPr>
            <a:spLocks noGrp="1"/>
          </p:cNvSpPr>
          <p:nvPr>
            <p:ph idx="1"/>
          </p:nvPr>
        </p:nvSpPr>
        <p:spPr>
          <a:xfrm>
            <a:off x="612775" y="1524000"/>
            <a:ext cx="8302625" cy="5257800"/>
          </a:xfrm>
        </p:spPr>
        <p:txBody>
          <a:bodyPr/>
          <a:lstStyle/>
          <a:p>
            <a:pPr algn="just" eaLnBrk="1" hangingPunct="1"/>
            <a:r>
              <a:rPr lang="en-US" sz="2400"/>
              <a:t>Perangkat WIFI</a:t>
            </a:r>
            <a:endParaRPr lang="en-GB" sz="1700"/>
          </a:p>
          <a:p>
            <a:pPr lvl="1" algn="just" eaLnBrk="1" hangingPunct="1"/>
            <a:endParaRPr lang="en-GB" sz="2000"/>
          </a:p>
          <a:p>
            <a:pPr lvl="1" algn="just" eaLnBrk="1" hangingPunct="1"/>
            <a:endParaRPr lang="en-US" sz="2100"/>
          </a:p>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pic>
        <p:nvPicPr>
          <p:cNvPr id="28676" name="Picture 2"/>
          <p:cNvPicPr>
            <a:picLocks noChangeAspect="1" noChangeArrowheads="1"/>
          </p:cNvPicPr>
          <p:nvPr/>
        </p:nvPicPr>
        <p:blipFill>
          <a:blip r:embed="rId2"/>
          <a:srcRect t="59355"/>
          <a:stretch>
            <a:fillRect/>
          </a:stretch>
        </p:blipFill>
        <p:spPr bwMode="auto">
          <a:xfrm>
            <a:off x="685800" y="2362200"/>
            <a:ext cx="4598988" cy="1752600"/>
          </a:xfrm>
          <a:prstGeom prst="rect">
            <a:avLst/>
          </a:prstGeom>
          <a:noFill/>
          <a:ln w="9525">
            <a:noFill/>
            <a:miter lim="800000"/>
            <a:headEnd/>
            <a:tailEnd/>
          </a:ln>
        </p:spPr>
      </p:pic>
      <p:pic>
        <p:nvPicPr>
          <p:cNvPr id="28677" name="Picture 6" descr="tree_solution"/>
          <p:cNvPicPr>
            <a:picLocks noChangeAspect="1" noChangeArrowheads="1"/>
          </p:cNvPicPr>
          <p:nvPr/>
        </p:nvPicPr>
        <p:blipFill>
          <a:blip r:embed="rId3"/>
          <a:srcRect/>
          <a:stretch>
            <a:fillRect/>
          </a:stretch>
        </p:blipFill>
        <p:spPr bwMode="auto">
          <a:xfrm>
            <a:off x="5867400" y="1600200"/>
            <a:ext cx="2990850" cy="4981575"/>
          </a:xfrm>
          <a:prstGeom prst="rect">
            <a:avLst/>
          </a:prstGeom>
          <a:noFill/>
          <a:ln w="9525">
            <a:noFill/>
            <a:miter lim="800000"/>
            <a:headEnd/>
            <a:tailEnd/>
          </a:ln>
        </p:spPr>
      </p:pic>
      <p:pic>
        <p:nvPicPr>
          <p:cNvPr id="28678" name="Picture 5" descr="ap.jpg"/>
          <p:cNvPicPr>
            <a:picLocks noChangeAspect="1"/>
          </p:cNvPicPr>
          <p:nvPr/>
        </p:nvPicPr>
        <p:blipFill>
          <a:blip r:embed="rId4"/>
          <a:srcRect/>
          <a:stretch>
            <a:fillRect/>
          </a:stretch>
        </p:blipFill>
        <p:spPr bwMode="auto">
          <a:xfrm>
            <a:off x="609600" y="4114800"/>
            <a:ext cx="2292350" cy="2109788"/>
          </a:xfrm>
          <a:prstGeom prst="rect">
            <a:avLst/>
          </a:prstGeom>
          <a:noFill/>
          <a:ln w="9525">
            <a:noFill/>
            <a:miter lim="800000"/>
            <a:headEnd/>
            <a:tailEnd/>
          </a:ln>
        </p:spPr>
      </p:pic>
      <p:pic>
        <p:nvPicPr>
          <p:cNvPr id="28679" name="Picture 2"/>
          <p:cNvPicPr>
            <a:picLocks noChangeAspect="1" noChangeArrowheads="1"/>
          </p:cNvPicPr>
          <p:nvPr/>
        </p:nvPicPr>
        <p:blipFill>
          <a:blip r:embed="rId2"/>
          <a:srcRect l="19565" t="8794" r="8696" b="40645"/>
          <a:stretch>
            <a:fillRect/>
          </a:stretch>
        </p:blipFill>
        <p:spPr bwMode="auto">
          <a:xfrm>
            <a:off x="2895600" y="4191000"/>
            <a:ext cx="2514600" cy="175260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r>
              <a:rPr lang="en-US"/>
              <a:t>Lapisan Fisik dan Topologi</a:t>
            </a:r>
          </a:p>
        </p:txBody>
      </p:sp>
      <p:sp>
        <p:nvSpPr>
          <p:cNvPr id="29699" name="Content Placeholder 2"/>
          <p:cNvSpPr>
            <a:spLocks noGrp="1"/>
          </p:cNvSpPr>
          <p:nvPr>
            <p:ph idx="1"/>
          </p:nvPr>
        </p:nvSpPr>
        <p:spPr>
          <a:xfrm>
            <a:off x="612775" y="1524000"/>
            <a:ext cx="8302625" cy="5257800"/>
          </a:xfrm>
        </p:spPr>
        <p:txBody>
          <a:bodyPr/>
          <a:lstStyle/>
          <a:p>
            <a:pPr algn="just" eaLnBrk="1" hangingPunct="1"/>
            <a:r>
              <a:rPr lang="en-US" sz="2400"/>
              <a:t>WLAN menggunakan standar protocol OSI </a:t>
            </a:r>
          </a:p>
          <a:p>
            <a:pPr algn="just" eaLnBrk="1" hangingPunct="1"/>
            <a:r>
              <a:rPr lang="en-US" sz="2400"/>
              <a:t>Lapisan pertama (fisik) mengatur segala macam yang berhubungan dengan media transmisi termasuk didalamnya spesifikasi besarnya frekuensi, redaman, besarnya tegangan dan daya, interface, media penghubung antar perminal dan lain-lain.</a:t>
            </a:r>
          </a:p>
          <a:p>
            <a:pPr algn="just" eaLnBrk="1" hangingPunct="1"/>
            <a:r>
              <a:rPr lang="en-US" sz="2400"/>
              <a:t>Media transmisi yang digunakan oleh WLAN adalah IR atau RF</a:t>
            </a:r>
          </a:p>
          <a:p>
            <a:pPr algn="just" eaLnBrk="1" hangingPunct="1"/>
            <a:r>
              <a:rPr lang="en-US" sz="2400"/>
              <a:t>Infra Red (IR)</a:t>
            </a:r>
          </a:p>
          <a:p>
            <a:pPr lvl="1" algn="just" eaLnBrk="1" hangingPunct="1"/>
            <a:r>
              <a:rPr lang="en-US" sz="2100"/>
              <a:t>Digunakan pada komunikasi jarak dekat</a:t>
            </a:r>
          </a:p>
          <a:p>
            <a:pPr lvl="1" algn="just" eaLnBrk="1" hangingPunct="1"/>
            <a:r>
              <a:rPr lang="en-US" sz="2100"/>
              <a:t>Mudah dibuat, harga murah besifat directional</a:t>
            </a:r>
          </a:p>
          <a:p>
            <a:pPr lvl="1" algn="just" eaLnBrk="1" hangingPunct="1"/>
            <a:r>
              <a:rPr lang="en-US" sz="2100"/>
              <a:t>Tidak dapat menembus tembok atau benda gelap</a:t>
            </a:r>
          </a:p>
          <a:p>
            <a:pPr lvl="1" algn="just" eaLnBrk="1" hangingPunct="1"/>
            <a:r>
              <a:rPr lang="en-US" sz="2100"/>
              <a:t>Interferensi matahari</a:t>
            </a:r>
          </a:p>
          <a:p>
            <a:pPr lvl="1" algn="just" eaLnBrk="1" hangingPunct="1">
              <a:buFont typeface="Wingdings 2" pitchFamily="18" charset="2"/>
              <a:buNone/>
            </a:pPr>
            <a:endParaRPr lang="en-US" sz="2100"/>
          </a:p>
          <a:p>
            <a:pPr algn="just" eaLnBrk="1" hangingPunct="1"/>
            <a:endParaRPr lang="en-US" sz="1800"/>
          </a:p>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r>
              <a:rPr lang="en-US"/>
              <a:t>Lapisan Fisik dan Topologi</a:t>
            </a:r>
          </a:p>
        </p:txBody>
      </p:sp>
      <p:sp>
        <p:nvSpPr>
          <p:cNvPr id="30723" name="Content Placeholder 2"/>
          <p:cNvSpPr>
            <a:spLocks noGrp="1"/>
          </p:cNvSpPr>
          <p:nvPr>
            <p:ph idx="1"/>
          </p:nvPr>
        </p:nvSpPr>
        <p:spPr>
          <a:xfrm>
            <a:off x="612775" y="1524000"/>
            <a:ext cx="8302625" cy="5257800"/>
          </a:xfrm>
        </p:spPr>
        <p:txBody>
          <a:bodyPr/>
          <a:lstStyle/>
          <a:p>
            <a:pPr algn="just" eaLnBrk="1" hangingPunct="1"/>
            <a:r>
              <a:rPr lang="en-US" sz="2400"/>
              <a:t>Infra Red (IR)</a:t>
            </a:r>
          </a:p>
          <a:p>
            <a:pPr lvl="1" algn="just" eaLnBrk="1" hangingPunct="1"/>
            <a:r>
              <a:rPr lang="en-US" sz="2100"/>
              <a:t>Penerima dan pengirim Menggunakan Light Emmiting Diode (LED) dan Photo Sensitive Diode (PSD)</a:t>
            </a:r>
          </a:p>
          <a:p>
            <a:pPr lvl="1" algn="just" eaLnBrk="1" hangingPunct="1"/>
            <a:r>
              <a:rPr lang="en-US" sz="2100"/>
              <a:t>Memiliki data rate tinggi (100an Mbps)</a:t>
            </a:r>
          </a:p>
          <a:p>
            <a:pPr lvl="1" algn="just" eaLnBrk="1" hangingPunct="1"/>
            <a:r>
              <a:rPr lang="en-US" sz="2100"/>
              <a:t>Konsumsi daya kecil dan harganya murah</a:t>
            </a:r>
          </a:p>
          <a:p>
            <a:pPr lvl="1" algn="just" eaLnBrk="1" hangingPunct="1"/>
            <a:r>
              <a:rPr lang="en-US" sz="2100"/>
              <a:t>Teknik WLAN dengan IR :</a:t>
            </a:r>
          </a:p>
          <a:p>
            <a:pPr lvl="2" algn="just" eaLnBrk="1" hangingPunct="1"/>
            <a:r>
              <a:rPr lang="en-US" sz="1800"/>
              <a:t>Diffused IR (DFIR)</a:t>
            </a:r>
          </a:p>
          <a:p>
            <a:pPr lvl="3" algn="just" eaLnBrk="1" hangingPunct="1"/>
            <a:r>
              <a:rPr lang="en-US" sz="1500"/>
              <a:t>Pantulan, tidak butuh LOS antara pengirim dan penerima</a:t>
            </a:r>
          </a:p>
          <a:p>
            <a:pPr lvl="3" algn="just" eaLnBrk="1" hangingPunct="1"/>
            <a:r>
              <a:rPr lang="en-US" sz="1500"/>
              <a:t>Daya tinggi, data rate dibatasi olh multipath, resiko interferensi tinggi</a:t>
            </a:r>
          </a:p>
          <a:p>
            <a:pPr lvl="2" algn="just" eaLnBrk="1" hangingPunct="1"/>
            <a:r>
              <a:rPr lang="en-US" sz="1800"/>
              <a:t>Directed Beam IR (DBIR)</a:t>
            </a:r>
          </a:p>
          <a:p>
            <a:pPr lvl="3" algn="just" eaLnBrk="1" hangingPunct="1"/>
            <a:r>
              <a:rPr lang="en-US" sz="1500"/>
              <a:t>Menggunakan prinsip LOS, konsumsi daya rendah, data rate tinggi, tidak multipath</a:t>
            </a:r>
          </a:p>
          <a:p>
            <a:pPr lvl="3" algn="just" eaLnBrk="1" hangingPunct="1"/>
            <a:r>
              <a:rPr lang="en-US" sz="1500"/>
              <a:t>Terminal harus fix komunikasi harus LOS</a:t>
            </a:r>
          </a:p>
          <a:p>
            <a:pPr lvl="2" algn="just" eaLnBrk="1" hangingPunct="1"/>
            <a:r>
              <a:rPr lang="en-US" sz="1800"/>
              <a:t>Quasi Diffused IR (QDIR)</a:t>
            </a:r>
          </a:p>
          <a:p>
            <a:pPr lvl="3" algn="just" eaLnBrk="1" hangingPunct="1"/>
            <a:r>
              <a:rPr lang="en-US" sz="1500"/>
              <a:t>Dengan pemantul, terarah</a:t>
            </a:r>
          </a:p>
          <a:p>
            <a:pPr lvl="3" algn="just" eaLnBrk="1" hangingPunct="1"/>
            <a:r>
              <a:rPr lang="en-US" sz="1500"/>
              <a:t>Antara DFIR dan DBIR (Konsumsi daya kecil, jangkuan lebih luas)</a:t>
            </a:r>
          </a:p>
          <a:p>
            <a:pPr lvl="1" algn="just" eaLnBrk="1" hangingPunct="1"/>
            <a:endParaRPr lang="en-US" sz="2100"/>
          </a:p>
          <a:p>
            <a:pPr lvl="1" algn="just" eaLnBrk="1" hangingPunct="1">
              <a:buFont typeface="Wingdings 2" pitchFamily="18" charset="2"/>
              <a:buNone/>
            </a:pPr>
            <a:endParaRPr lang="en-US" sz="2100"/>
          </a:p>
          <a:p>
            <a:pPr algn="just" eaLnBrk="1" hangingPunct="1"/>
            <a:endParaRPr lang="en-US" sz="1800"/>
          </a:p>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eaLnBrk="1" hangingPunct="1"/>
            <a:r>
              <a:rPr lang="en-US"/>
              <a:t>Lapisan Fisik dan Topologi</a:t>
            </a:r>
          </a:p>
        </p:txBody>
      </p:sp>
      <p:sp>
        <p:nvSpPr>
          <p:cNvPr id="31747" name="Content Placeholder 2"/>
          <p:cNvSpPr>
            <a:spLocks noGrp="1"/>
          </p:cNvSpPr>
          <p:nvPr>
            <p:ph idx="1"/>
          </p:nvPr>
        </p:nvSpPr>
        <p:spPr>
          <a:xfrm>
            <a:off x="612775" y="1524000"/>
            <a:ext cx="8302625" cy="5257800"/>
          </a:xfrm>
        </p:spPr>
        <p:txBody>
          <a:bodyPr/>
          <a:lstStyle/>
          <a:p>
            <a:pPr algn="just" eaLnBrk="1" hangingPunct="1"/>
            <a:r>
              <a:rPr lang="en-US" sz="2400"/>
              <a:t>Radio Frequency (RF)</a:t>
            </a:r>
            <a:endParaRPr lang="en-US" sz="1200"/>
          </a:p>
          <a:p>
            <a:pPr lvl="1" algn="just" eaLnBrk="1" hangingPunct="1"/>
            <a:r>
              <a:rPr lang="en-US" sz="2100"/>
              <a:t>Digunakan pada stasiun radio. TV, telephon selular dsb.</a:t>
            </a:r>
          </a:p>
          <a:p>
            <a:pPr lvl="1" algn="just" eaLnBrk="1" hangingPunct="1"/>
            <a:r>
              <a:rPr lang="en-US" sz="2100"/>
              <a:t>Masalah spektrum yang terbatas</a:t>
            </a:r>
          </a:p>
          <a:p>
            <a:pPr lvl="1" algn="just" eaLnBrk="1" hangingPunct="1"/>
            <a:r>
              <a:rPr lang="en-US" sz="2100"/>
              <a:t>Jarak jangkauan jauh, dapat menembus tembok mendukung teknik handoff</a:t>
            </a:r>
          </a:p>
          <a:p>
            <a:pPr lvl="1" algn="just" eaLnBrk="1" hangingPunct="1"/>
            <a:r>
              <a:rPr lang="en-US" sz="2100"/>
              <a:t>Mobiltas tinggi, mencover daerah yang luas, dapat diguanakan diluar ruangan</a:t>
            </a:r>
          </a:p>
          <a:p>
            <a:pPr lvl="1" algn="just" eaLnBrk="1" hangingPunct="1"/>
            <a:r>
              <a:rPr lang="en-US" sz="2100"/>
              <a:t>Pita ISM </a:t>
            </a:r>
          </a:p>
          <a:p>
            <a:pPr lvl="1" algn="just" eaLnBrk="1" hangingPunct="1"/>
            <a:r>
              <a:rPr lang="en-US" sz="2100"/>
              <a:t>Teknik transmisi spread sprectrum (DS atau FH)</a:t>
            </a:r>
          </a:p>
          <a:p>
            <a:pPr lvl="2" algn="just" eaLnBrk="1" hangingPunct="1"/>
            <a:r>
              <a:rPr lang="en-US" sz="1800"/>
              <a:t>DS menggunakan teknik modulasi sinyal informasi secara langsung dengan kode-kode tertentu</a:t>
            </a:r>
          </a:p>
          <a:p>
            <a:pPr lvl="2" algn="just" eaLnBrk="1" hangingPunct="1"/>
            <a:r>
              <a:rPr lang="en-US" sz="1800"/>
              <a:t>FH memodulasi sinal informasi dengan frekuensi yang meloncat-loncat (tidak konsisten) </a:t>
            </a:r>
          </a:p>
          <a:p>
            <a:pPr lvl="1" algn="just" eaLnBrk="1" hangingPunct="1">
              <a:buFont typeface="Wingdings 2" pitchFamily="18" charset="2"/>
              <a:buNone/>
            </a:pPr>
            <a:endParaRPr lang="en-US" sz="2100"/>
          </a:p>
          <a:p>
            <a:pPr algn="just" eaLnBrk="1" hangingPunct="1"/>
            <a:endParaRPr lang="en-US" sz="1800"/>
          </a:p>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en-US"/>
              <a:t>Lapisan Fisik dan Topologi</a:t>
            </a:r>
          </a:p>
        </p:txBody>
      </p:sp>
      <p:sp>
        <p:nvSpPr>
          <p:cNvPr id="32771" name="Content Placeholder 2"/>
          <p:cNvSpPr>
            <a:spLocks noGrp="1"/>
          </p:cNvSpPr>
          <p:nvPr>
            <p:ph idx="1"/>
          </p:nvPr>
        </p:nvSpPr>
        <p:spPr>
          <a:xfrm>
            <a:off x="612775" y="1524000"/>
            <a:ext cx="8302625" cy="5257800"/>
          </a:xfrm>
        </p:spPr>
        <p:txBody>
          <a:bodyPr/>
          <a:lstStyle/>
          <a:p>
            <a:pPr algn="just" eaLnBrk="1" hangingPunct="1"/>
            <a:r>
              <a:rPr lang="en-US" sz="2400"/>
              <a:t>Radio Frequency (RF)</a:t>
            </a:r>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1200"/>
          </a:p>
          <a:p>
            <a:pPr lvl="1" algn="just" eaLnBrk="1" hangingPunct="1">
              <a:buFont typeface="Wingdings 2" pitchFamily="18" charset="2"/>
              <a:buNone/>
            </a:pPr>
            <a:endParaRPr lang="en-US" sz="2100"/>
          </a:p>
          <a:p>
            <a:pPr algn="just" eaLnBrk="1" hangingPunct="1"/>
            <a:endParaRPr lang="en-US" sz="1800"/>
          </a:p>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pic>
        <p:nvPicPr>
          <p:cNvPr id="32772" name="Picture 3" descr="pita frekuensi.jpg"/>
          <p:cNvPicPr>
            <a:picLocks noChangeAspect="1"/>
          </p:cNvPicPr>
          <p:nvPr/>
        </p:nvPicPr>
        <p:blipFill>
          <a:blip r:embed="rId2"/>
          <a:srcRect/>
          <a:stretch>
            <a:fillRect/>
          </a:stretch>
        </p:blipFill>
        <p:spPr bwMode="auto">
          <a:xfrm>
            <a:off x="1524000" y="2133600"/>
            <a:ext cx="6172200" cy="2009775"/>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eaLnBrk="1" hangingPunct="1"/>
            <a:r>
              <a:rPr lang="en-US"/>
              <a:t>Lapisan Fisik dan Topologi</a:t>
            </a:r>
          </a:p>
        </p:txBody>
      </p:sp>
      <p:sp>
        <p:nvSpPr>
          <p:cNvPr id="33795" name="Content Placeholder 2"/>
          <p:cNvSpPr>
            <a:spLocks noGrp="1"/>
          </p:cNvSpPr>
          <p:nvPr>
            <p:ph idx="1"/>
          </p:nvPr>
        </p:nvSpPr>
        <p:spPr>
          <a:xfrm>
            <a:off x="612775" y="1524000"/>
            <a:ext cx="8302625" cy="457200"/>
          </a:xfrm>
        </p:spPr>
        <p:txBody>
          <a:bodyPr/>
          <a:lstStyle/>
          <a:p>
            <a:pPr algn="just" eaLnBrk="1" hangingPunct="1"/>
            <a:r>
              <a:rPr lang="en-US" sz="2400"/>
              <a:t>WLAN dengan RF memiliki beberapa topologi :</a:t>
            </a:r>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2400"/>
          </a:p>
          <a:p>
            <a:pPr algn="just" eaLnBrk="1" hangingPunct="1"/>
            <a:endParaRPr lang="en-US" sz="1200"/>
          </a:p>
          <a:p>
            <a:pPr lvl="1" algn="just" eaLnBrk="1" hangingPunct="1">
              <a:buFont typeface="Wingdings 2" pitchFamily="18" charset="2"/>
              <a:buNone/>
            </a:pPr>
            <a:endParaRPr lang="en-US" sz="2100"/>
          </a:p>
          <a:p>
            <a:pPr algn="just" eaLnBrk="1" hangingPunct="1"/>
            <a:endParaRPr lang="en-US" sz="1800"/>
          </a:p>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sp>
        <p:nvSpPr>
          <p:cNvPr id="5" name="Content Placeholder 2"/>
          <p:cNvSpPr txBox="1">
            <a:spLocks/>
          </p:cNvSpPr>
          <p:nvPr/>
        </p:nvSpPr>
        <p:spPr>
          <a:xfrm>
            <a:off x="0" y="2438400"/>
            <a:ext cx="3048000" cy="3962400"/>
          </a:xfrm>
          <a:prstGeom prst="rect">
            <a:avLst/>
          </a:prstGeom>
        </p:spPr>
        <p:txBody>
          <a:bodyPr>
            <a:normAutofit fontScale="92500" lnSpcReduction="20000"/>
          </a:bodyPr>
          <a:lstStyle/>
          <a:p>
            <a:pPr marL="640080" lvl="1" indent="-274320" algn="just" fontAlgn="auto">
              <a:spcBef>
                <a:spcPts val="550"/>
              </a:spcBef>
              <a:spcAft>
                <a:spcPts val="0"/>
              </a:spcAft>
              <a:buClr>
                <a:schemeClr val="accent1"/>
              </a:buClr>
              <a:buSzPct val="70000"/>
              <a:buFont typeface="Wingdings 2"/>
              <a:buChar char=""/>
              <a:defRPr/>
            </a:pPr>
            <a:r>
              <a:rPr lang="en-US" sz="2100" dirty="0" err="1">
                <a:latin typeface="+mn-lt"/>
              </a:rPr>
              <a:t>Tersentralisasi</a:t>
            </a:r>
            <a:endParaRPr lang="en-US" sz="2100" dirty="0">
              <a:latin typeface="+mn-lt"/>
            </a:endParaRPr>
          </a:p>
          <a:p>
            <a:pPr lvl="2" indent="-228600" algn="just" fontAlgn="auto">
              <a:spcBef>
                <a:spcPts val="500"/>
              </a:spcBef>
              <a:spcAft>
                <a:spcPts val="0"/>
              </a:spcAft>
              <a:buClr>
                <a:schemeClr val="accent2"/>
              </a:buClr>
              <a:buSzPct val="75000"/>
              <a:buFont typeface="Wingdings"/>
              <a:buChar char=""/>
              <a:defRPr/>
            </a:pPr>
            <a:r>
              <a:rPr lang="en-US" dirty="0">
                <a:latin typeface="+mn-lt"/>
              </a:rPr>
              <a:t>Star network </a:t>
            </a:r>
            <a:r>
              <a:rPr lang="en-US" dirty="0" err="1">
                <a:latin typeface="+mn-lt"/>
              </a:rPr>
              <a:t>atau</a:t>
            </a:r>
            <a:r>
              <a:rPr lang="en-US" dirty="0">
                <a:latin typeface="+mn-lt"/>
              </a:rPr>
              <a:t> hub based</a:t>
            </a:r>
          </a:p>
          <a:p>
            <a:pPr lvl="2" indent="-228600" algn="just" fontAlgn="auto">
              <a:spcBef>
                <a:spcPts val="500"/>
              </a:spcBef>
              <a:spcAft>
                <a:spcPts val="0"/>
              </a:spcAft>
              <a:buClr>
                <a:schemeClr val="accent2"/>
              </a:buClr>
              <a:buSzPct val="75000"/>
              <a:buFont typeface="Wingdings"/>
              <a:buChar char=""/>
              <a:defRPr/>
            </a:pPr>
            <a:r>
              <a:rPr lang="en-US" dirty="0" err="1">
                <a:latin typeface="+mn-lt"/>
              </a:rPr>
              <a:t>Terdiri</a:t>
            </a:r>
            <a:r>
              <a:rPr lang="en-US" dirty="0">
                <a:latin typeface="+mn-lt"/>
              </a:rPr>
              <a:t> </a:t>
            </a:r>
            <a:r>
              <a:rPr lang="en-US" dirty="0" err="1">
                <a:latin typeface="+mn-lt"/>
              </a:rPr>
              <a:t>dari</a:t>
            </a:r>
            <a:r>
              <a:rPr lang="en-US" dirty="0">
                <a:latin typeface="+mn-lt"/>
              </a:rPr>
              <a:t> server </a:t>
            </a:r>
            <a:r>
              <a:rPr lang="en-US" dirty="0" err="1">
                <a:latin typeface="+mn-lt"/>
              </a:rPr>
              <a:t>dan</a:t>
            </a:r>
            <a:r>
              <a:rPr lang="en-US" dirty="0">
                <a:latin typeface="+mn-lt"/>
              </a:rPr>
              <a:t> </a:t>
            </a:r>
            <a:r>
              <a:rPr lang="en-US" dirty="0" err="1">
                <a:latin typeface="+mn-lt"/>
              </a:rPr>
              <a:t>beberapa</a:t>
            </a:r>
            <a:r>
              <a:rPr lang="en-US" dirty="0">
                <a:latin typeface="+mn-lt"/>
              </a:rPr>
              <a:t> terminal</a:t>
            </a:r>
          </a:p>
          <a:p>
            <a:pPr lvl="2" indent="-228600" algn="just" fontAlgn="auto">
              <a:spcBef>
                <a:spcPts val="500"/>
              </a:spcBef>
              <a:spcAft>
                <a:spcPts val="0"/>
              </a:spcAft>
              <a:buClr>
                <a:schemeClr val="accent2"/>
              </a:buClr>
              <a:buSzPct val="75000"/>
              <a:buFont typeface="Wingdings"/>
              <a:buChar char=""/>
              <a:defRPr/>
            </a:pPr>
            <a:r>
              <a:rPr lang="en-US" dirty="0" err="1">
                <a:latin typeface="+mn-lt"/>
              </a:rPr>
              <a:t>Koneksi</a:t>
            </a:r>
            <a:r>
              <a:rPr lang="en-US" dirty="0">
                <a:latin typeface="+mn-lt"/>
              </a:rPr>
              <a:t> </a:t>
            </a:r>
            <a:r>
              <a:rPr lang="en-US" dirty="0" err="1">
                <a:latin typeface="+mn-lt"/>
              </a:rPr>
              <a:t>melalui</a:t>
            </a:r>
            <a:r>
              <a:rPr lang="en-US" dirty="0">
                <a:latin typeface="+mn-lt"/>
              </a:rPr>
              <a:t> server</a:t>
            </a:r>
          </a:p>
          <a:p>
            <a:pPr lvl="2" indent="-228600" algn="just" fontAlgn="auto">
              <a:spcBef>
                <a:spcPts val="500"/>
              </a:spcBef>
              <a:spcAft>
                <a:spcPts val="0"/>
              </a:spcAft>
              <a:buClr>
                <a:schemeClr val="accent2"/>
              </a:buClr>
              <a:buSzPct val="75000"/>
              <a:buFont typeface="Wingdings"/>
              <a:buChar char=""/>
              <a:defRPr/>
            </a:pPr>
            <a:r>
              <a:rPr lang="en-US" dirty="0">
                <a:latin typeface="+mn-lt"/>
              </a:rPr>
              <a:t>Daerah </a:t>
            </a:r>
            <a:r>
              <a:rPr lang="en-US" dirty="0" err="1">
                <a:latin typeface="+mn-lt"/>
              </a:rPr>
              <a:t>cakupan</a:t>
            </a:r>
            <a:r>
              <a:rPr lang="en-US" dirty="0">
                <a:latin typeface="+mn-lt"/>
              </a:rPr>
              <a:t> </a:t>
            </a:r>
            <a:r>
              <a:rPr lang="en-US" dirty="0" err="1">
                <a:latin typeface="+mn-lt"/>
              </a:rPr>
              <a:t>cukup</a:t>
            </a:r>
            <a:r>
              <a:rPr lang="en-US" dirty="0">
                <a:latin typeface="+mn-lt"/>
              </a:rPr>
              <a:t> </a:t>
            </a:r>
            <a:r>
              <a:rPr lang="en-US" dirty="0" err="1">
                <a:latin typeface="+mn-lt"/>
              </a:rPr>
              <a:t>luas</a:t>
            </a:r>
            <a:endParaRPr lang="en-US" dirty="0">
              <a:latin typeface="+mn-lt"/>
            </a:endParaRPr>
          </a:p>
          <a:p>
            <a:pPr lvl="2" indent="-228600" algn="just" fontAlgn="auto">
              <a:spcBef>
                <a:spcPts val="500"/>
              </a:spcBef>
              <a:spcAft>
                <a:spcPts val="0"/>
              </a:spcAft>
              <a:buClr>
                <a:schemeClr val="accent2"/>
              </a:buClr>
              <a:buSzPct val="75000"/>
              <a:buFont typeface="Wingdings"/>
              <a:buChar char=""/>
              <a:defRPr/>
            </a:pPr>
            <a:r>
              <a:rPr lang="en-US" dirty="0" err="1">
                <a:latin typeface="+mn-lt"/>
              </a:rPr>
              <a:t>Transmisi</a:t>
            </a:r>
            <a:r>
              <a:rPr lang="en-US" dirty="0">
                <a:latin typeface="+mn-lt"/>
              </a:rPr>
              <a:t> </a:t>
            </a:r>
            <a:r>
              <a:rPr lang="en-US" dirty="0" err="1">
                <a:latin typeface="+mn-lt"/>
              </a:rPr>
              <a:t>efisien</a:t>
            </a:r>
            <a:endParaRPr lang="en-US" dirty="0">
              <a:latin typeface="+mn-lt"/>
            </a:endParaRPr>
          </a:p>
          <a:p>
            <a:pPr lvl="2" indent="-228600" algn="just" fontAlgn="auto">
              <a:spcBef>
                <a:spcPts val="500"/>
              </a:spcBef>
              <a:spcAft>
                <a:spcPts val="0"/>
              </a:spcAft>
              <a:buClr>
                <a:schemeClr val="accent2"/>
              </a:buClr>
              <a:buSzPct val="75000"/>
              <a:buFont typeface="Wingdings"/>
              <a:buChar char=""/>
              <a:defRPr/>
            </a:pPr>
            <a:r>
              <a:rPr lang="en-US" dirty="0" err="1">
                <a:latin typeface="+mn-lt"/>
              </a:rPr>
              <a:t>Desain</a:t>
            </a:r>
            <a:r>
              <a:rPr lang="en-US" dirty="0">
                <a:latin typeface="+mn-lt"/>
              </a:rPr>
              <a:t> terminal </a:t>
            </a:r>
            <a:r>
              <a:rPr lang="en-US" dirty="0" err="1">
                <a:latin typeface="+mn-lt"/>
              </a:rPr>
              <a:t>sederhana</a:t>
            </a:r>
            <a:endParaRPr lang="en-US" dirty="0">
              <a:latin typeface="+mn-lt"/>
            </a:endParaRPr>
          </a:p>
          <a:p>
            <a:pPr lvl="2" indent="-228600" algn="just" fontAlgn="auto">
              <a:spcBef>
                <a:spcPts val="500"/>
              </a:spcBef>
              <a:spcAft>
                <a:spcPts val="0"/>
              </a:spcAft>
              <a:buClr>
                <a:schemeClr val="accent2"/>
              </a:buClr>
              <a:buSzPct val="75000"/>
              <a:buFont typeface="Wingdings"/>
              <a:buChar char=""/>
              <a:defRPr/>
            </a:pPr>
            <a:r>
              <a:rPr lang="en-US" dirty="0">
                <a:latin typeface="+mn-lt"/>
              </a:rPr>
              <a:t>Delay </a:t>
            </a:r>
            <a:r>
              <a:rPr lang="en-US" dirty="0" err="1">
                <a:latin typeface="+mn-lt"/>
              </a:rPr>
              <a:t>besar</a:t>
            </a:r>
            <a:endParaRPr lang="en-US" dirty="0">
              <a:latin typeface="+mn-lt"/>
            </a:endParaRPr>
          </a:p>
          <a:p>
            <a:pPr lvl="2" indent="-228600" algn="just" fontAlgn="auto">
              <a:spcBef>
                <a:spcPts val="500"/>
              </a:spcBef>
              <a:spcAft>
                <a:spcPts val="0"/>
              </a:spcAft>
              <a:buClr>
                <a:schemeClr val="accent2"/>
              </a:buClr>
              <a:buSzPct val="75000"/>
              <a:buFont typeface="Wingdings"/>
              <a:buChar char=""/>
              <a:defRPr/>
            </a:pPr>
            <a:r>
              <a:rPr lang="en-US" dirty="0">
                <a:latin typeface="+mn-lt"/>
              </a:rPr>
              <a:t>Server </a:t>
            </a:r>
            <a:r>
              <a:rPr lang="en-US" dirty="0" err="1">
                <a:latin typeface="+mn-lt"/>
              </a:rPr>
              <a:t>rusak</a:t>
            </a:r>
            <a:r>
              <a:rPr lang="en-US" dirty="0">
                <a:latin typeface="+mn-lt"/>
              </a:rPr>
              <a:t>, </a:t>
            </a:r>
            <a:r>
              <a:rPr lang="en-US" dirty="0" err="1">
                <a:latin typeface="+mn-lt"/>
              </a:rPr>
              <a:t>jaringan</a:t>
            </a:r>
            <a:r>
              <a:rPr lang="en-US" dirty="0">
                <a:latin typeface="+mn-lt"/>
              </a:rPr>
              <a:t> down</a:t>
            </a:r>
          </a:p>
          <a:p>
            <a:pPr marL="320040" indent="-320040" algn="just" fontAlgn="auto">
              <a:spcBef>
                <a:spcPts val="700"/>
              </a:spcBef>
              <a:spcAft>
                <a:spcPts val="0"/>
              </a:spcAft>
              <a:buClr>
                <a:schemeClr val="accent2"/>
              </a:buClr>
              <a:buSzPct val="60000"/>
              <a:buFont typeface="Wingdings"/>
              <a:buChar char=""/>
              <a:defRPr/>
            </a:pPr>
            <a:endParaRPr lang="en-US" sz="2400" dirty="0">
              <a:latin typeface="+mn-lt"/>
            </a:endParaRPr>
          </a:p>
          <a:p>
            <a:pPr marL="320040" indent="-320040" algn="just" fontAlgn="auto">
              <a:spcBef>
                <a:spcPts val="700"/>
              </a:spcBef>
              <a:spcAft>
                <a:spcPts val="0"/>
              </a:spcAft>
              <a:buClr>
                <a:schemeClr val="accent2"/>
              </a:buClr>
              <a:buSzPct val="60000"/>
              <a:buFont typeface="Wingdings"/>
              <a:buChar char=""/>
              <a:defRPr/>
            </a:pPr>
            <a:endParaRPr lang="en-US" sz="2400" dirty="0">
              <a:latin typeface="+mn-lt"/>
            </a:endParaRPr>
          </a:p>
          <a:p>
            <a:pPr marL="320040" indent="-320040" algn="just" fontAlgn="auto">
              <a:spcBef>
                <a:spcPts val="700"/>
              </a:spcBef>
              <a:spcAft>
                <a:spcPts val="0"/>
              </a:spcAft>
              <a:buClr>
                <a:schemeClr val="accent2"/>
              </a:buClr>
              <a:buSzPct val="60000"/>
              <a:buFont typeface="Wingdings"/>
              <a:buChar char=""/>
              <a:defRPr/>
            </a:pPr>
            <a:endParaRPr lang="en-US" sz="2400" dirty="0">
              <a:latin typeface="+mn-lt"/>
            </a:endParaRPr>
          </a:p>
          <a:p>
            <a:pPr marL="320040" indent="-320040" algn="just" fontAlgn="auto">
              <a:spcBef>
                <a:spcPts val="700"/>
              </a:spcBef>
              <a:spcAft>
                <a:spcPts val="0"/>
              </a:spcAft>
              <a:buClr>
                <a:schemeClr val="accent2"/>
              </a:buClr>
              <a:buSzPct val="60000"/>
              <a:buFont typeface="Wingdings"/>
              <a:buChar char=""/>
              <a:defRPr/>
            </a:pPr>
            <a:endParaRPr lang="en-US" sz="2400" dirty="0">
              <a:latin typeface="+mn-lt"/>
            </a:endParaRPr>
          </a:p>
          <a:p>
            <a:pPr marL="320040" indent="-320040" algn="just" fontAlgn="auto">
              <a:spcBef>
                <a:spcPts val="700"/>
              </a:spcBef>
              <a:spcAft>
                <a:spcPts val="0"/>
              </a:spcAft>
              <a:buClr>
                <a:schemeClr val="accent2"/>
              </a:buClr>
              <a:buSzPct val="60000"/>
              <a:buFont typeface="Wingdings"/>
              <a:buChar char=""/>
              <a:defRPr/>
            </a:pPr>
            <a:endParaRPr lang="en-US" sz="2400" dirty="0">
              <a:latin typeface="+mn-lt"/>
            </a:endParaRPr>
          </a:p>
          <a:p>
            <a:pPr marL="320040" indent="-320040" algn="just" fontAlgn="auto">
              <a:spcBef>
                <a:spcPts val="700"/>
              </a:spcBef>
              <a:spcAft>
                <a:spcPts val="0"/>
              </a:spcAft>
              <a:buClr>
                <a:schemeClr val="accent2"/>
              </a:buClr>
              <a:buSzPct val="60000"/>
              <a:buFont typeface="Wingdings"/>
              <a:buChar char=""/>
              <a:defRPr/>
            </a:pPr>
            <a:endParaRPr lang="en-US" sz="2400" dirty="0">
              <a:latin typeface="+mn-lt"/>
            </a:endParaRPr>
          </a:p>
          <a:p>
            <a:pPr marL="320040" indent="-320040" algn="just" fontAlgn="auto">
              <a:spcBef>
                <a:spcPts val="700"/>
              </a:spcBef>
              <a:spcAft>
                <a:spcPts val="0"/>
              </a:spcAft>
              <a:buClr>
                <a:schemeClr val="accent2"/>
              </a:buClr>
              <a:buSzPct val="60000"/>
              <a:buFont typeface="Wingdings"/>
              <a:buChar char=""/>
              <a:defRPr/>
            </a:pPr>
            <a:endParaRPr lang="en-US" sz="2400" dirty="0">
              <a:latin typeface="+mn-lt"/>
            </a:endParaRPr>
          </a:p>
          <a:p>
            <a:pPr marL="320040" indent="-320040" algn="just" fontAlgn="auto">
              <a:spcBef>
                <a:spcPts val="700"/>
              </a:spcBef>
              <a:spcAft>
                <a:spcPts val="0"/>
              </a:spcAft>
              <a:buClr>
                <a:schemeClr val="accent2"/>
              </a:buClr>
              <a:buSzPct val="60000"/>
              <a:buFont typeface="Wingdings"/>
              <a:buChar char=""/>
              <a:defRPr/>
            </a:pPr>
            <a:endParaRPr lang="en-US" sz="2400" dirty="0">
              <a:latin typeface="+mn-lt"/>
            </a:endParaRPr>
          </a:p>
          <a:p>
            <a:pPr marL="320040" indent="-320040" algn="just" fontAlgn="auto">
              <a:spcBef>
                <a:spcPts val="700"/>
              </a:spcBef>
              <a:spcAft>
                <a:spcPts val="0"/>
              </a:spcAft>
              <a:buClr>
                <a:schemeClr val="accent2"/>
              </a:buClr>
              <a:buSzPct val="60000"/>
              <a:buFont typeface="Wingdings"/>
              <a:buChar char=""/>
              <a:defRPr/>
            </a:pPr>
            <a:endParaRPr lang="en-US" sz="2400" dirty="0">
              <a:latin typeface="+mn-lt"/>
            </a:endParaRPr>
          </a:p>
          <a:p>
            <a:pPr marL="320040" indent="-320040" algn="just" fontAlgn="auto">
              <a:spcBef>
                <a:spcPts val="700"/>
              </a:spcBef>
              <a:spcAft>
                <a:spcPts val="0"/>
              </a:spcAft>
              <a:buClr>
                <a:schemeClr val="accent2"/>
              </a:buClr>
              <a:buSzPct val="60000"/>
              <a:buFont typeface="Wingdings"/>
              <a:buChar char=""/>
              <a:defRPr/>
            </a:pPr>
            <a:endParaRPr lang="en-US" sz="2400" dirty="0">
              <a:latin typeface="+mn-lt"/>
            </a:endParaRPr>
          </a:p>
          <a:p>
            <a:pPr marL="320040" indent="-320040" algn="just" fontAlgn="auto">
              <a:spcBef>
                <a:spcPts val="700"/>
              </a:spcBef>
              <a:spcAft>
                <a:spcPts val="0"/>
              </a:spcAft>
              <a:buClr>
                <a:schemeClr val="accent2"/>
              </a:buClr>
              <a:buSzPct val="60000"/>
              <a:buFont typeface="Wingdings"/>
              <a:buChar char=""/>
              <a:defRPr/>
            </a:pPr>
            <a:endParaRPr lang="en-US" sz="1200" dirty="0">
              <a:latin typeface="+mn-lt"/>
            </a:endParaRPr>
          </a:p>
          <a:p>
            <a:pPr marL="640080" lvl="1" indent="-274320" algn="just" fontAlgn="auto">
              <a:spcBef>
                <a:spcPts val="550"/>
              </a:spcBef>
              <a:spcAft>
                <a:spcPts val="0"/>
              </a:spcAft>
              <a:buClr>
                <a:schemeClr val="accent1"/>
              </a:buClr>
              <a:buSzPct val="70000"/>
              <a:buFont typeface="Wingdings 2"/>
              <a:buNone/>
              <a:defRPr/>
            </a:pPr>
            <a:endParaRPr lang="en-US" sz="2100" dirty="0">
              <a:latin typeface="+mn-lt"/>
            </a:endParaRPr>
          </a:p>
          <a:p>
            <a:pPr marL="320040" indent="-320040" algn="just" fontAlgn="auto">
              <a:spcBef>
                <a:spcPts val="700"/>
              </a:spcBef>
              <a:spcAft>
                <a:spcPts val="0"/>
              </a:spcAft>
              <a:buClr>
                <a:schemeClr val="accent2"/>
              </a:buClr>
              <a:buSzPct val="60000"/>
              <a:buFont typeface="Wingdings"/>
              <a:buChar char=""/>
              <a:defRPr/>
            </a:pPr>
            <a:endParaRPr lang="en-US" dirty="0">
              <a:latin typeface="+mn-lt"/>
            </a:endParaRPr>
          </a:p>
          <a:p>
            <a:pPr marL="320040" indent="-320040" algn="just" fontAlgn="auto">
              <a:spcBef>
                <a:spcPts val="700"/>
              </a:spcBef>
              <a:spcAft>
                <a:spcPts val="0"/>
              </a:spcAft>
              <a:buClr>
                <a:schemeClr val="accent2"/>
              </a:buClr>
              <a:buSzPct val="60000"/>
              <a:buFont typeface="Wingdings"/>
              <a:buChar char=""/>
              <a:defRPr/>
            </a:pPr>
            <a:endParaRPr lang="en-US" sz="2000" dirty="0">
              <a:latin typeface="+mn-lt"/>
            </a:endParaRPr>
          </a:p>
          <a:p>
            <a:pPr marL="640080" lvl="1" indent="-274320" fontAlgn="auto">
              <a:spcBef>
                <a:spcPts val="550"/>
              </a:spcBef>
              <a:spcAft>
                <a:spcPts val="0"/>
              </a:spcAft>
              <a:buClr>
                <a:schemeClr val="accent1"/>
              </a:buClr>
              <a:buSzPct val="70000"/>
              <a:buFont typeface="Wingdings 2"/>
              <a:buNone/>
              <a:defRPr/>
            </a:pPr>
            <a:endParaRPr lang="en-US" sz="2600" dirty="0">
              <a:latin typeface="+mn-lt"/>
            </a:endParaRPr>
          </a:p>
          <a:p>
            <a:pPr marL="640080" lvl="1" indent="-274320" fontAlgn="auto">
              <a:spcBef>
                <a:spcPts val="550"/>
              </a:spcBef>
              <a:spcAft>
                <a:spcPts val="0"/>
              </a:spcAft>
              <a:buClr>
                <a:schemeClr val="accent1"/>
              </a:buClr>
              <a:buSzPct val="70000"/>
              <a:buFont typeface="Wingdings 2"/>
              <a:buNone/>
              <a:defRPr/>
            </a:pPr>
            <a:endParaRPr lang="en-US" sz="2600" dirty="0">
              <a:latin typeface="+mn-lt"/>
            </a:endParaRPr>
          </a:p>
        </p:txBody>
      </p:sp>
      <p:sp>
        <p:nvSpPr>
          <p:cNvPr id="33797" name="Content Placeholder 2"/>
          <p:cNvSpPr txBox="1">
            <a:spLocks/>
          </p:cNvSpPr>
          <p:nvPr/>
        </p:nvSpPr>
        <p:spPr bwMode="auto">
          <a:xfrm>
            <a:off x="2743200" y="2438400"/>
            <a:ext cx="3429000" cy="3810000"/>
          </a:xfrm>
          <a:prstGeom prst="rect">
            <a:avLst/>
          </a:prstGeom>
          <a:noFill/>
          <a:ln w="9525">
            <a:noFill/>
            <a:miter lim="800000"/>
            <a:headEnd/>
            <a:tailEnd/>
          </a:ln>
        </p:spPr>
        <p:txBody>
          <a:bodyPr/>
          <a:lstStyle/>
          <a:p>
            <a:pPr marL="639763" lvl="1" indent="-273050" algn="just">
              <a:spcBef>
                <a:spcPts val="550"/>
              </a:spcBef>
              <a:buClr>
                <a:schemeClr val="accent1"/>
              </a:buClr>
              <a:buSzPct val="70000"/>
              <a:buFont typeface="Wingdings 2" pitchFamily="18" charset="2"/>
              <a:buChar char=""/>
            </a:pPr>
            <a:r>
              <a:rPr lang="en-US" sz="2100" dirty="0" err="1">
                <a:latin typeface="Tw Cen MT" pitchFamily="34" charset="0"/>
              </a:rPr>
              <a:t>Terdistribusi</a:t>
            </a:r>
            <a:endParaRPr lang="en-US" sz="2100" dirty="0">
              <a:latin typeface="Tw Cen MT" pitchFamily="34" charset="0"/>
            </a:endParaRPr>
          </a:p>
          <a:p>
            <a:pPr lvl="2" indent="-228600" algn="just">
              <a:spcBef>
                <a:spcPts val="500"/>
              </a:spcBef>
              <a:buClr>
                <a:schemeClr val="accent2"/>
              </a:buClr>
              <a:buSzPct val="75000"/>
              <a:buFont typeface="Wingdings" pitchFamily="2" charset="2"/>
              <a:buChar char=""/>
            </a:pPr>
            <a:r>
              <a:rPr lang="en-US" dirty="0">
                <a:latin typeface="Tw Cen MT" pitchFamily="34" charset="0"/>
              </a:rPr>
              <a:t>Peer to peer</a:t>
            </a:r>
          </a:p>
          <a:p>
            <a:pPr lvl="2" indent="-228600" algn="just">
              <a:spcBef>
                <a:spcPts val="500"/>
              </a:spcBef>
              <a:buClr>
                <a:schemeClr val="accent2"/>
              </a:buClr>
              <a:buSzPct val="75000"/>
              <a:buFont typeface="Wingdings" pitchFamily="2" charset="2"/>
              <a:buChar char=""/>
            </a:pPr>
            <a:r>
              <a:rPr lang="en-US" dirty="0" err="1">
                <a:latin typeface="Tw Cen MT" pitchFamily="34" charset="0"/>
              </a:rPr>
              <a:t>Semua</a:t>
            </a:r>
            <a:r>
              <a:rPr lang="en-US" dirty="0">
                <a:latin typeface="Tw Cen MT" pitchFamily="34" charset="0"/>
              </a:rPr>
              <a:t> terminal </a:t>
            </a:r>
            <a:r>
              <a:rPr lang="en-US" dirty="0" err="1">
                <a:latin typeface="Tw Cen MT" pitchFamily="34" charset="0"/>
              </a:rPr>
              <a:t>dapat</a:t>
            </a:r>
            <a:r>
              <a:rPr lang="en-US" dirty="0">
                <a:latin typeface="Tw Cen MT" pitchFamily="34" charset="0"/>
              </a:rPr>
              <a:t> </a:t>
            </a:r>
            <a:r>
              <a:rPr lang="en-US" dirty="0" err="1">
                <a:latin typeface="Tw Cen MT" pitchFamily="34" charset="0"/>
              </a:rPr>
              <a:t>saling</a:t>
            </a:r>
            <a:r>
              <a:rPr lang="en-US" dirty="0">
                <a:latin typeface="Tw Cen MT" pitchFamily="34" charset="0"/>
              </a:rPr>
              <a:t> </a:t>
            </a:r>
            <a:r>
              <a:rPr lang="en-US" dirty="0" err="1">
                <a:latin typeface="Tw Cen MT" pitchFamily="34" charset="0"/>
              </a:rPr>
              <a:t>berkomunikasi</a:t>
            </a:r>
            <a:r>
              <a:rPr lang="en-US" dirty="0">
                <a:latin typeface="Tw Cen MT" pitchFamily="34" charset="0"/>
              </a:rPr>
              <a:t> </a:t>
            </a:r>
            <a:r>
              <a:rPr lang="en-US" dirty="0" err="1">
                <a:latin typeface="Tw Cen MT" pitchFamily="34" charset="0"/>
              </a:rPr>
              <a:t>tanpa</a:t>
            </a:r>
            <a:r>
              <a:rPr lang="en-US" dirty="0">
                <a:latin typeface="Tw Cen MT" pitchFamily="34" charset="0"/>
              </a:rPr>
              <a:t> </a:t>
            </a:r>
            <a:r>
              <a:rPr lang="en-US" dirty="0" err="1">
                <a:latin typeface="Tw Cen MT" pitchFamily="34" charset="0"/>
              </a:rPr>
              <a:t>pengontrol</a:t>
            </a:r>
            <a:r>
              <a:rPr lang="en-US" dirty="0">
                <a:latin typeface="Tw Cen MT" pitchFamily="34" charset="0"/>
              </a:rPr>
              <a:t> (server)]</a:t>
            </a:r>
          </a:p>
          <a:p>
            <a:pPr lvl="2" indent="-228600" algn="just">
              <a:spcBef>
                <a:spcPts val="500"/>
              </a:spcBef>
              <a:buClr>
                <a:schemeClr val="accent2"/>
              </a:buClr>
              <a:buSzPct val="75000"/>
              <a:buFont typeface="Wingdings" pitchFamily="2" charset="2"/>
              <a:buChar char=""/>
            </a:pPr>
            <a:r>
              <a:rPr lang="en-US" dirty="0">
                <a:latin typeface="Tw Cen MT" pitchFamily="34" charset="0"/>
              </a:rPr>
              <a:t>Server </a:t>
            </a:r>
            <a:r>
              <a:rPr lang="en-US" dirty="0" err="1">
                <a:latin typeface="Tw Cen MT" pitchFamily="34" charset="0"/>
              </a:rPr>
              <a:t>digunakan</a:t>
            </a:r>
            <a:r>
              <a:rPr lang="en-US" dirty="0">
                <a:latin typeface="Tw Cen MT" pitchFamily="34" charset="0"/>
              </a:rPr>
              <a:t> </a:t>
            </a:r>
            <a:r>
              <a:rPr lang="en-US" dirty="0" err="1">
                <a:latin typeface="Tw Cen MT" pitchFamily="34" charset="0"/>
              </a:rPr>
              <a:t>untuk</a:t>
            </a:r>
            <a:r>
              <a:rPr lang="en-US" dirty="0">
                <a:latin typeface="Tw Cen MT" pitchFamily="34" charset="0"/>
              </a:rPr>
              <a:t> </a:t>
            </a:r>
            <a:r>
              <a:rPr lang="en-US" dirty="0" err="1">
                <a:latin typeface="Tw Cen MT" pitchFamily="34" charset="0"/>
              </a:rPr>
              <a:t>koneksi</a:t>
            </a:r>
            <a:r>
              <a:rPr lang="en-US" dirty="0">
                <a:latin typeface="Tw Cen MT" pitchFamily="34" charset="0"/>
              </a:rPr>
              <a:t> </a:t>
            </a:r>
            <a:r>
              <a:rPr lang="en-US" dirty="0" err="1">
                <a:latin typeface="Tw Cen MT" pitchFamily="34" charset="0"/>
              </a:rPr>
              <a:t>ke</a:t>
            </a:r>
            <a:r>
              <a:rPr lang="en-US" dirty="0">
                <a:latin typeface="Tw Cen MT" pitchFamily="34" charset="0"/>
              </a:rPr>
              <a:t> </a:t>
            </a:r>
            <a:r>
              <a:rPr lang="en-US" dirty="0" err="1">
                <a:latin typeface="Tw Cen MT" pitchFamily="34" charset="0"/>
              </a:rPr>
              <a:t>lan</a:t>
            </a:r>
            <a:r>
              <a:rPr lang="en-US" dirty="0">
                <a:latin typeface="Tw Cen MT" pitchFamily="34" charset="0"/>
              </a:rPr>
              <a:t> lain</a:t>
            </a:r>
          </a:p>
          <a:p>
            <a:pPr lvl="2" indent="-228600" algn="just">
              <a:spcBef>
                <a:spcPts val="500"/>
              </a:spcBef>
              <a:buClr>
                <a:schemeClr val="accent2"/>
              </a:buClr>
              <a:buSzPct val="75000"/>
              <a:buFont typeface="Wingdings" pitchFamily="2" charset="2"/>
              <a:buChar char=""/>
            </a:pPr>
            <a:r>
              <a:rPr lang="en-US" dirty="0" err="1">
                <a:latin typeface="Tw Cen MT" pitchFamily="34" charset="0"/>
              </a:rPr>
              <a:t>Mendukung</a:t>
            </a:r>
            <a:r>
              <a:rPr lang="en-US" dirty="0">
                <a:latin typeface="Tw Cen MT" pitchFamily="34" charset="0"/>
              </a:rPr>
              <a:t> </a:t>
            </a:r>
            <a:r>
              <a:rPr lang="en-US" dirty="0" err="1">
                <a:latin typeface="Tw Cen MT" pitchFamily="34" charset="0"/>
              </a:rPr>
              <a:t>oprasi</a:t>
            </a:r>
            <a:r>
              <a:rPr lang="en-US" dirty="0">
                <a:latin typeface="Tw Cen MT" pitchFamily="34" charset="0"/>
              </a:rPr>
              <a:t> mobile</a:t>
            </a:r>
          </a:p>
          <a:p>
            <a:pPr lvl="2" indent="-228600" algn="just">
              <a:spcBef>
                <a:spcPts val="500"/>
              </a:spcBef>
              <a:buClr>
                <a:schemeClr val="accent2"/>
              </a:buClr>
              <a:buSzPct val="75000"/>
              <a:buFont typeface="Wingdings" pitchFamily="2" charset="2"/>
              <a:buChar char=""/>
            </a:pPr>
            <a:r>
              <a:rPr lang="en-US" dirty="0" err="1">
                <a:latin typeface="Tw Cen MT" pitchFamily="34" charset="0"/>
              </a:rPr>
              <a:t>Untuk</a:t>
            </a:r>
            <a:r>
              <a:rPr lang="en-US" dirty="0">
                <a:latin typeface="Tw Cen MT" pitchFamily="34" charset="0"/>
              </a:rPr>
              <a:t> </a:t>
            </a:r>
            <a:r>
              <a:rPr lang="en-US" dirty="0" err="1">
                <a:latin typeface="Tw Cen MT" pitchFamily="34" charset="0"/>
              </a:rPr>
              <a:t>jaringan</a:t>
            </a:r>
            <a:r>
              <a:rPr lang="en-US" dirty="0">
                <a:latin typeface="Tw Cen MT" pitchFamily="34" charset="0"/>
              </a:rPr>
              <a:t> ad hoc</a:t>
            </a:r>
          </a:p>
          <a:p>
            <a:pPr lvl="2" indent="-228600" algn="just">
              <a:spcBef>
                <a:spcPts val="500"/>
              </a:spcBef>
              <a:buClr>
                <a:schemeClr val="accent2"/>
              </a:buClr>
              <a:buSzPct val="75000"/>
              <a:buFont typeface="Wingdings" pitchFamily="2" charset="2"/>
              <a:buChar char=""/>
            </a:pPr>
            <a:r>
              <a:rPr lang="en-US" dirty="0">
                <a:latin typeface="Tw Cen MT" pitchFamily="34" charset="0"/>
              </a:rPr>
              <a:t>Delay </a:t>
            </a:r>
            <a:r>
              <a:rPr lang="en-US" dirty="0" err="1">
                <a:latin typeface="Tw Cen MT" pitchFamily="34" charset="0"/>
              </a:rPr>
              <a:t>kecil</a:t>
            </a:r>
            <a:endParaRPr lang="en-US"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1200" dirty="0">
              <a:latin typeface="Tw Cen MT" pitchFamily="34" charset="0"/>
            </a:endParaRPr>
          </a:p>
          <a:p>
            <a:pPr marL="639763" lvl="1" indent="-273050" algn="just">
              <a:spcBef>
                <a:spcPts val="550"/>
              </a:spcBef>
              <a:buClr>
                <a:schemeClr val="accent1"/>
              </a:buClr>
              <a:buSzPct val="70000"/>
              <a:buFont typeface="Wingdings 2" pitchFamily="18" charset="2"/>
              <a:buNone/>
            </a:pPr>
            <a:endParaRPr lang="en-US" sz="21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000" dirty="0">
              <a:latin typeface="Tw Cen MT" pitchFamily="34" charset="0"/>
            </a:endParaRPr>
          </a:p>
          <a:p>
            <a:pPr marL="639763" lvl="1" indent="-273050">
              <a:spcBef>
                <a:spcPts val="550"/>
              </a:spcBef>
              <a:buClr>
                <a:schemeClr val="accent1"/>
              </a:buClr>
              <a:buSzPct val="70000"/>
              <a:buFont typeface="Wingdings 2" pitchFamily="18" charset="2"/>
              <a:buNone/>
            </a:pPr>
            <a:endParaRPr lang="en-US" sz="2600" dirty="0">
              <a:latin typeface="Tw Cen MT" pitchFamily="34" charset="0"/>
            </a:endParaRPr>
          </a:p>
          <a:p>
            <a:pPr marL="639763" lvl="1" indent="-273050">
              <a:spcBef>
                <a:spcPts val="550"/>
              </a:spcBef>
              <a:buClr>
                <a:schemeClr val="accent1"/>
              </a:buClr>
              <a:buSzPct val="70000"/>
              <a:buFont typeface="Wingdings 2" pitchFamily="18" charset="2"/>
              <a:buNone/>
            </a:pPr>
            <a:endParaRPr lang="en-US" sz="2600" dirty="0">
              <a:latin typeface="Tw Cen MT" pitchFamily="34" charset="0"/>
            </a:endParaRPr>
          </a:p>
        </p:txBody>
      </p:sp>
      <p:sp>
        <p:nvSpPr>
          <p:cNvPr id="33798" name="Content Placeholder 2"/>
          <p:cNvSpPr txBox="1">
            <a:spLocks/>
          </p:cNvSpPr>
          <p:nvPr/>
        </p:nvSpPr>
        <p:spPr bwMode="auto">
          <a:xfrm>
            <a:off x="5943600" y="2389188"/>
            <a:ext cx="3124200" cy="3810000"/>
          </a:xfrm>
          <a:prstGeom prst="rect">
            <a:avLst/>
          </a:prstGeom>
          <a:noFill/>
          <a:ln w="9525">
            <a:noFill/>
            <a:miter lim="800000"/>
            <a:headEnd/>
            <a:tailEnd/>
          </a:ln>
        </p:spPr>
        <p:txBody>
          <a:bodyPr/>
          <a:lstStyle/>
          <a:p>
            <a:pPr marL="639763" lvl="1" indent="-273050" algn="just">
              <a:spcBef>
                <a:spcPts val="550"/>
              </a:spcBef>
              <a:buClr>
                <a:schemeClr val="accent1"/>
              </a:buClr>
              <a:buSzPct val="70000"/>
              <a:buFont typeface="Wingdings 2" pitchFamily="18" charset="2"/>
              <a:buChar char=""/>
            </a:pPr>
            <a:r>
              <a:rPr lang="en-US" sz="2100" dirty="0" err="1">
                <a:latin typeface="Tw Cen MT" pitchFamily="34" charset="0"/>
              </a:rPr>
              <a:t>Jaringan</a:t>
            </a:r>
            <a:r>
              <a:rPr lang="en-US" sz="2100" dirty="0">
                <a:latin typeface="Tw Cen MT" pitchFamily="34" charset="0"/>
              </a:rPr>
              <a:t> </a:t>
            </a:r>
            <a:r>
              <a:rPr lang="en-US" sz="2100" dirty="0" err="1">
                <a:latin typeface="Tw Cen MT" pitchFamily="34" charset="0"/>
              </a:rPr>
              <a:t>Selular</a:t>
            </a:r>
            <a:endParaRPr lang="en-US" sz="2100" dirty="0">
              <a:latin typeface="Tw Cen MT" pitchFamily="34" charset="0"/>
            </a:endParaRPr>
          </a:p>
          <a:p>
            <a:pPr lvl="2" indent="-228600" algn="just">
              <a:spcBef>
                <a:spcPts val="500"/>
              </a:spcBef>
              <a:buClr>
                <a:schemeClr val="accent2"/>
              </a:buClr>
              <a:buSzPct val="75000"/>
              <a:buFont typeface="Wingdings" pitchFamily="2" charset="2"/>
              <a:buChar char=""/>
            </a:pPr>
            <a:r>
              <a:rPr lang="en-US" dirty="0" err="1">
                <a:latin typeface="Tw Cen MT" pitchFamily="34" charset="0"/>
              </a:rPr>
              <a:t>Cakupan</a:t>
            </a:r>
            <a:r>
              <a:rPr lang="en-US" dirty="0">
                <a:latin typeface="Tw Cen MT" pitchFamily="34" charset="0"/>
              </a:rPr>
              <a:t> wilayah </a:t>
            </a:r>
            <a:r>
              <a:rPr lang="en-US" dirty="0" err="1">
                <a:latin typeface="Tw Cen MT" pitchFamily="34" charset="0"/>
              </a:rPr>
              <a:t>luas</a:t>
            </a:r>
            <a:endParaRPr lang="en-US" dirty="0">
              <a:latin typeface="Tw Cen MT" pitchFamily="34" charset="0"/>
            </a:endParaRPr>
          </a:p>
          <a:p>
            <a:pPr lvl="2" indent="-228600" algn="just">
              <a:spcBef>
                <a:spcPts val="500"/>
              </a:spcBef>
              <a:buClr>
                <a:schemeClr val="accent2"/>
              </a:buClr>
              <a:buSzPct val="75000"/>
              <a:buFont typeface="Wingdings" pitchFamily="2" charset="2"/>
              <a:buChar char=""/>
            </a:pPr>
            <a:r>
              <a:rPr lang="en-US" dirty="0" err="1">
                <a:latin typeface="Tw Cen MT" pitchFamily="34" charset="0"/>
              </a:rPr>
              <a:t>Mendukung</a:t>
            </a:r>
            <a:r>
              <a:rPr lang="en-US" dirty="0">
                <a:latin typeface="Tw Cen MT" pitchFamily="34" charset="0"/>
              </a:rPr>
              <a:t> </a:t>
            </a:r>
            <a:r>
              <a:rPr lang="en-US" dirty="0" err="1">
                <a:latin typeface="Tw Cen MT" pitchFamily="34" charset="0"/>
              </a:rPr>
              <a:t>operasi</a:t>
            </a:r>
            <a:r>
              <a:rPr lang="en-US" dirty="0">
                <a:latin typeface="Tw Cen MT" pitchFamily="34" charset="0"/>
              </a:rPr>
              <a:t> mobile</a:t>
            </a:r>
          </a:p>
          <a:p>
            <a:pPr lvl="2" indent="-228600" algn="just">
              <a:spcBef>
                <a:spcPts val="500"/>
              </a:spcBef>
              <a:buClr>
                <a:schemeClr val="accent2"/>
              </a:buClr>
              <a:buSzPct val="75000"/>
              <a:buFont typeface="Wingdings" pitchFamily="2" charset="2"/>
              <a:buChar char=""/>
            </a:pPr>
            <a:r>
              <a:rPr lang="en-US" dirty="0" err="1">
                <a:latin typeface="Tw Cen MT" pitchFamily="34" charset="0"/>
              </a:rPr>
              <a:t>Konsep</a:t>
            </a:r>
            <a:r>
              <a:rPr lang="en-US" dirty="0">
                <a:latin typeface="Tw Cen MT" pitchFamily="34" charset="0"/>
              </a:rPr>
              <a:t> microcell</a:t>
            </a:r>
          </a:p>
          <a:p>
            <a:pPr lvl="2" indent="-228600" algn="just">
              <a:spcBef>
                <a:spcPts val="500"/>
              </a:spcBef>
              <a:buClr>
                <a:schemeClr val="accent2"/>
              </a:buClr>
              <a:buSzPct val="75000"/>
              <a:buFont typeface="Wingdings" pitchFamily="2" charset="2"/>
              <a:buChar char=""/>
            </a:pPr>
            <a:r>
              <a:rPr lang="en-US" dirty="0">
                <a:latin typeface="Tw Cen MT" pitchFamily="34" charset="0"/>
              </a:rPr>
              <a:t>Teknik </a:t>
            </a:r>
            <a:r>
              <a:rPr lang="en-US" dirty="0" err="1">
                <a:latin typeface="Tw Cen MT" pitchFamily="34" charset="0"/>
              </a:rPr>
              <a:t>frekuensi</a:t>
            </a:r>
            <a:r>
              <a:rPr lang="en-US" dirty="0">
                <a:latin typeface="Tw Cen MT" pitchFamily="34" charset="0"/>
              </a:rPr>
              <a:t> reuse</a:t>
            </a:r>
          </a:p>
          <a:p>
            <a:pPr lvl="2" indent="-228600" algn="just">
              <a:spcBef>
                <a:spcPts val="500"/>
              </a:spcBef>
              <a:buClr>
                <a:schemeClr val="accent2"/>
              </a:buClr>
              <a:buSzPct val="75000"/>
              <a:buFont typeface="Wingdings" pitchFamily="2" charset="2"/>
              <a:buChar char=""/>
            </a:pPr>
            <a:r>
              <a:rPr lang="en-US" dirty="0">
                <a:latin typeface="Tw Cen MT" pitchFamily="34" charset="0"/>
              </a:rPr>
              <a:t>Teknik handover</a:t>
            </a:r>
          </a:p>
          <a:p>
            <a:pPr lvl="2" indent="-228600" algn="just">
              <a:spcBef>
                <a:spcPts val="500"/>
              </a:spcBef>
              <a:buClr>
                <a:schemeClr val="accent2"/>
              </a:buClr>
              <a:buSzPct val="75000"/>
              <a:buFont typeface="Wingdings" pitchFamily="2" charset="2"/>
              <a:buChar char=""/>
            </a:pPr>
            <a:r>
              <a:rPr lang="en-US" dirty="0" err="1">
                <a:latin typeface="Tw Cen MT" pitchFamily="34" charset="0"/>
              </a:rPr>
              <a:t>Komplesitas</a:t>
            </a:r>
            <a:r>
              <a:rPr lang="en-US" dirty="0">
                <a:latin typeface="Tw Cen MT" pitchFamily="34" charset="0"/>
              </a:rPr>
              <a:t> </a:t>
            </a:r>
            <a:r>
              <a:rPr lang="en-US" dirty="0" err="1">
                <a:latin typeface="Tw Cen MT" pitchFamily="34" charset="0"/>
              </a:rPr>
              <a:t>perencanaan</a:t>
            </a:r>
            <a:r>
              <a:rPr lang="en-US" dirty="0">
                <a:latin typeface="Tw Cen MT" pitchFamily="34" charset="0"/>
              </a:rPr>
              <a:t> </a:t>
            </a:r>
            <a:r>
              <a:rPr lang="en-US" dirty="0" err="1">
                <a:latin typeface="Tw Cen MT" pitchFamily="34" charset="0"/>
              </a:rPr>
              <a:t>tinggi</a:t>
            </a:r>
            <a:endParaRPr lang="en-US"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4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1200" dirty="0">
              <a:latin typeface="Tw Cen MT" pitchFamily="34" charset="0"/>
            </a:endParaRPr>
          </a:p>
          <a:p>
            <a:pPr marL="639763" lvl="1" indent="-273050" algn="just">
              <a:spcBef>
                <a:spcPts val="550"/>
              </a:spcBef>
              <a:buClr>
                <a:schemeClr val="accent1"/>
              </a:buClr>
              <a:buSzPct val="70000"/>
              <a:buFont typeface="Wingdings 2" pitchFamily="18" charset="2"/>
              <a:buNone/>
            </a:pPr>
            <a:endParaRPr lang="en-US" sz="2100"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dirty="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000" dirty="0">
              <a:latin typeface="Tw Cen MT" pitchFamily="34" charset="0"/>
            </a:endParaRPr>
          </a:p>
          <a:p>
            <a:pPr marL="639763" lvl="1" indent="-273050">
              <a:spcBef>
                <a:spcPts val="550"/>
              </a:spcBef>
              <a:buClr>
                <a:schemeClr val="accent1"/>
              </a:buClr>
              <a:buSzPct val="70000"/>
              <a:buFont typeface="Wingdings 2" pitchFamily="18" charset="2"/>
              <a:buNone/>
            </a:pPr>
            <a:endParaRPr lang="en-US" sz="2600" dirty="0">
              <a:latin typeface="Tw Cen MT" pitchFamily="34" charset="0"/>
            </a:endParaRPr>
          </a:p>
          <a:p>
            <a:pPr marL="639763" lvl="1" indent="-273050">
              <a:spcBef>
                <a:spcPts val="550"/>
              </a:spcBef>
              <a:buClr>
                <a:schemeClr val="accent1"/>
              </a:buClr>
              <a:buSzPct val="70000"/>
              <a:buFont typeface="Wingdings 2" pitchFamily="18" charset="2"/>
              <a:buNone/>
            </a:pPr>
            <a:endParaRPr lang="en-US" sz="2600" dirty="0">
              <a:latin typeface="Tw Cen MT"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r>
              <a:rPr lang="en-US"/>
              <a:t>Konfigurasi dan Komponen</a:t>
            </a:r>
          </a:p>
        </p:txBody>
      </p:sp>
      <p:sp>
        <p:nvSpPr>
          <p:cNvPr id="34819" name="Content Placeholder 2"/>
          <p:cNvSpPr>
            <a:spLocks noGrp="1"/>
          </p:cNvSpPr>
          <p:nvPr>
            <p:ph idx="1"/>
          </p:nvPr>
        </p:nvSpPr>
        <p:spPr>
          <a:xfrm>
            <a:off x="612775" y="1524000"/>
            <a:ext cx="8302625" cy="5257800"/>
          </a:xfrm>
        </p:spPr>
        <p:txBody>
          <a:bodyPr/>
          <a:lstStyle/>
          <a:p>
            <a:pPr algn="just" eaLnBrk="1" hangingPunct="1"/>
            <a:r>
              <a:rPr lang="en-US" sz="2400"/>
              <a:t>Konfigurasi Jaringan WLAN</a:t>
            </a:r>
          </a:p>
          <a:p>
            <a:pPr lvl="1" algn="just" eaLnBrk="1" hangingPunct="1"/>
            <a:r>
              <a:rPr lang="en-US" sz="2100"/>
              <a:t>Ad Hoc</a:t>
            </a:r>
          </a:p>
          <a:p>
            <a:pPr lvl="1" algn="just" eaLnBrk="1" hangingPunct="1"/>
            <a:r>
              <a:rPr lang="en-US" sz="2000"/>
              <a:t>Mode koneksi ini adalah mode dimana beberapa komputer terhubung secara langsung, dan salah satu dari komputer - komputer tersebut berfungsi menjadi </a:t>
            </a:r>
            <a:r>
              <a:rPr lang="en-US" sz="2000" u="sng">
                <a:hlinkClick r:id="rId2" tooltip="Server"/>
              </a:rPr>
              <a:t>server</a:t>
            </a:r>
            <a:r>
              <a:rPr lang="en-US" sz="2000"/>
              <a:t> dan lainnya menjadi </a:t>
            </a:r>
            <a:r>
              <a:rPr lang="en-US" sz="2000" u="sng">
                <a:hlinkClick r:id="rId3" tooltip="Client (belum dibuat)"/>
              </a:rPr>
              <a:t>client</a:t>
            </a:r>
            <a:r>
              <a:rPr lang="en-US" sz="2000"/>
              <a:t>, atau lebih dikenal dengan istilah </a:t>
            </a:r>
            <a:r>
              <a:rPr lang="en-US" sz="2000" u="sng">
                <a:hlinkClick r:id="rId4" tooltip="Peer-to--Peer (belum dibuat)"/>
              </a:rPr>
              <a:t>Peer-to--Peer</a:t>
            </a:r>
            <a:r>
              <a:rPr lang="en-US" sz="2000"/>
              <a:t>. Keuntungannya, lebih murah dan praktis bila yang terkoneksi cuma 2 atau 3 komputer secara, tanpa harus membeli access point</a:t>
            </a:r>
          </a:p>
          <a:p>
            <a:pPr lvl="1" algn="just" eaLnBrk="1" hangingPunct="1"/>
            <a:endParaRPr lang="en-US" sz="2100"/>
          </a:p>
          <a:p>
            <a:pPr lvl="1" algn="just" eaLnBrk="1" hangingPunct="1"/>
            <a:endParaRPr lang="en-US" sz="2100"/>
          </a:p>
          <a:p>
            <a:pPr algn="just" eaLnBrk="1" hangingPunct="1"/>
            <a:endParaRPr lang="en-US" sz="2100"/>
          </a:p>
          <a:p>
            <a:pPr lvl="1" algn="just" eaLnBrk="1" hangingPunct="1">
              <a:buFont typeface="Wingdings 2" pitchFamily="18" charset="2"/>
              <a:buNone/>
            </a:pPr>
            <a:endParaRPr lang="en-US" sz="2100"/>
          </a:p>
          <a:p>
            <a:pPr algn="just" eaLnBrk="1" hangingPunct="1"/>
            <a:endParaRPr lang="en-US" sz="1800"/>
          </a:p>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pic>
        <p:nvPicPr>
          <p:cNvPr id="4" name="Picture 3"/>
          <p:cNvPicPr/>
          <p:nvPr/>
        </p:nvPicPr>
        <p:blipFill>
          <a:blip r:embed="rId5"/>
          <a:srcRect/>
          <a:stretch>
            <a:fillRect/>
          </a:stretch>
        </p:blipFill>
        <p:spPr bwMode="auto">
          <a:xfrm>
            <a:off x="2743200" y="4191000"/>
            <a:ext cx="3505200" cy="2514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r>
              <a:rPr lang="en-US"/>
              <a:t>Konfigurasi dan Komponen</a:t>
            </a:r>
          </a:p>
        </p:txBody>
      </p:sp>
      <p:sp>
        <p:nvSpPr>
          <p:cNvPr id="35843" name="Content Placeholder 2"/>
          <p:cNvSpPr>
            <a:spLocks noGrp="1"/>
          </p:cNvSpPr>
          <p:nvPr>
            <p:ph idx="1"/>
          </p:nvPr>
        </p:nvSpPr>
        <p:spPr>
          <a:xfrm>
            <a:off x="612775" y="1524000"/>
            <a:ext cx="8302625" cy="5257800"/>
          </a:xfrm>
        </p:spPr>
        <p:txBody>
          <a:bodyPr/>
          <a:lstStyle/>
          <a:p>
            <a:pPr algn="just" eaLnBrk="1" hangingPunct="1"/>
            <a:r>
              <a:rPr lang="en-US" sz="2400"/>
              <a:t>Konfigurasi Jaringan WLAN</a:t>
            </a:r>
          </a:p>
          <a:p>
            <a:pPr lvl="1" algn="just" eaLnBrk="1" hangingPunct="1"/>
            <a:r>
              <a:rPr lang="en-US" sz="2100"/>
              <a:t>Infrastructure WLAN</a:t>
            </a:r>
          </a:p>
          <a:p>
            <a:pPr lvl="1" eaLnBrk="1" hangingPunct="1"/>
            <a:r>
              <a:rPr lang="en-US" sz="2000"/>
              <a:t>Menggunakan </a:t>
            </a:r>
            <a:r>
              <a:rPr lang="en-US" sz="2000" u="sng">
                <a:hlinkClick r:id="rId2" tooltip="Access Point (belum dibuat)"/>
              </a:rPr>
              <a:t>Access Point</a:t>
            </a:r>
            <a:r>
              <a:rPr lang="en-US" sz="2000"/>
              <a:t> yang berfungsi sebagai pengatur lalu lintas data, sehingga memungkinkan banyak </a:t>
            </a:r>
            <a:r>
              <a:rPr lang="en-US" sz="2000" u="sng">
                <a:hlinkClick r:id="rId3" tooltip="Client (belum dibuat)"/>
              </a:rPr>
              <a:t>Client</a:t>
            </a:r>
            <a:r>
              <a:rPr lang="en-US" sz="2000"/>
              <a:t> dapat terhubung dengan jaringan (</a:t>
            </a:r>
            <a:r>
              <a:rPr lang="en-US" sz="2000" u="sng">
                <a:hlinkClick r:id="rId4" tooltip="Network (belum dibuat)"/>
              </a:rPr>
              <a:t>Network</a:t>
            </a:r>
            <a:r>
              <a:rPr lang="en-US" sz="2000"/>
              <a:t>).</a:t>
            </a:r>
            <a:endParaRPr lang="en-US" sz="2800" b="1"/>
          </a:p>
          <a:p>
            <a:pPr lvl="1" algn="just" eaLnBrk="1" hangingPunct="1"/>
            <a:endParaRPr lang="en-US" sz="2100"/>
          </a:p>
          <a:p>
            <a:pPr lvl="1" algn="just" eaLnBrk="1" hangingPunct="1"/>
            <a:endParaRPr lang="en-US" sz="2100"/>
          </a:p>
          <a:p>
            <a:pPr algn="just" eaLnBrk="1" hangingPunct="1"/>
            <a:endParaRPr lang="en-US" sz="2100"/>
          </a:p>
          <a:p>
            <a:pPr lvl="1" algn="just" eaLnBrk="1" hangingPunct="1">
              <a:buFont typeface="Wingdings 2" pitchFamily="18" charset="2"/>
              <a:buNone/>
            </a:pPr>
            <a:endParaRPr lang="en-US" sz="2100"/>
          </a:p>
          <a:p>
            <a:pPr algn="just" eaLnBrk="1" hangingPunct="1"/>
            <a:endParaRPr lang="en-US" sz="1800"/>
          </a:p>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pic>
        <p:nvPicPr>
          <p:cNvPr id="5" name="Picture 4"/>
          <p:cNvPicPr/>
          <p:nvPr/>
        </p:nvPicPr>
        <p:blipFill>
          <a:blip r:embed="rId5"/>
          <a:srcRect/>
          <a:stretch>
            <a:fillRect/>
          </a:stretch>
        </p:blipFill>
        <p:spPr bwMode="auto">
          <a:xfrm>
            <a:off x="2438400" y="3733800"/>
            <a:ext cx="3979863" cy="29241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r>
              <a:rPr lang="en-US"/>
              <a:t>Konfigurasi dan Komponen</a:t>
            </a:r>
          </a:p>
        </p:txBody>
      </p:sp>
      <p:sp>
        <p:nvSpPr>
          <p:cNvPr id="36867" name="Content Placeholder 2"/>
          <p:cNvSpPr>
            <a:spLocks noGrp="1"/>
          </p:cNvSpPr>
          <p:nvPr>
            <p:ph idx="1"/>
          </p:nvPr>
        </p:nvSpPr>
        <p:spPr>
          <a:xfrm>
            <a:off x="612775" y="1524000"/>
            <a:ext cx="8302625" cy="5257800"/>
          </a:xfrm>
        </p:spPr>
        <p:txBody>
          <a:bodyPr/>
          <a:lstStyle/>
          <a:p>
            <a:pPr algn="just" eaLnBrk="1" hangingPunct="1"/>
            <a:r>
              <a:rPr lang="en-US" sz="2400" b="1"/>
              <a:t>Komponen</a:t>
            </a:r>
          </a:p>
          <a:p>
            <a:pPr lvl="1" algn="just" eaLnBrk="1" hangingPunct="1"/>
            <a:r>
              <a:rPr lang="en-US" sz="2500"/>
              <a:t>Akses Point</a:t>
            </a:r>
          </a:p>
          <a:p>
            <a:pPr lvl="1" algn="just" eaLnBrk="1" hangingPunct="1"/>
            <a:r>
              <a:rPr lang="en-US" sz="2500"/>
              <a:t>Extension Point</a:t>
            </a:r>
          </a:p>
          <a:p>
            <a:pPr lvl="1" algn="just" eaLnBrk="1" hangingPunct="1"/>
            <a:r>
              <a:rPr lang="en-US" sz="2500"/>
              <a:t>Directional Antena</a:t>
            </a:r>
          </a:p>
          <a:p>
            <a:pPr lvl="1" algn="just" eaLnBrk="1" hangingPunct="1"/>
            <a:endParaRPr lang="en-US" sz="2100"/>
          </a:p>
          <a:p>
            <a:pPr lvl="1" algn="just" eaLnBrk="1" hangingPunct="1"/>
            <a:endParaRPr lang="en-US" sz="2100"/>
          </a:p>
          <a:p>
            <a:pPr algn="just" eaLnBrk="1" hangingPunct="1"/>
            <a:endParaRPr lang="en-US" sz="2100"/>
          </a:p>
          <a:p>
            <a:pPr lvl="1" algn="just" eaLnBrk="1" hangingPunct="1">
              <a:buFont typeface="Wingdings 2" pitchFamily="18" charset="2"/>
              <a:buNone/>
            </a:pPr>
            <a:endParaRPr lang="en-US" sz="2100"/>
          </a:p>
          <a:p>
            <a:pPr algn="just" eaLnBrk="1" hangingPunct="1"/>
            <a:endParaRPr lang="en-US" sz="1800"/>
          </a:p>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pic>
        <p:nvPicPr>
          <p:cNvPr id="36868" name="Picture 5" descr="antenna.jpg"/>
          <p:cNvPicPr>
            <a:picLocks noChangeAspect="1"/>
          </p:cNvPicPr>
          <p:nvPr/>
        </p:nvPicPr>
        <p:blipFill>
          <a:blip r:embed="rId2"/>
          <a:srcRect l="3778" t="2107" r="3667" b="9418"/>
          <a:stretch>
            <a:fillRect/>
          </a:stretch>
        </p:blipFill>
        <p:spPr bwMode="auto">
          <a:xfrm>
            <a:off x="5410200" y="4038600"/>
            <a:ext cx="2971800" cy="2547938"/>
          </a:xfrm>
          <a:prstGeom prst="rect">
            <a:avLst/>
          </a:prstGeom>
          <a:noFill/>
          <a:ln w="9525">
            <a:noFill/>
            <a:miter lim="800000"/>
            <a:headEnd/>
            <a:tailEnd/>
          </a:ln>
        </p:spPr>
      </p:pic>
      <p:pic>
        <p:nvPicPr>
          <p:cNvPr id="36869" name="Picture 6" descr="akses-point.jpg"/>
          <p:cNvPicPr>
            <a:picLocks noChangeAspect="1"/>
          </p:cNvPicPr>
          <p:nvPr/>
        </p:nvPicPr>
        <p:blipFill>
          <a:blip r:embed="rId3"/>
          <a:srcRect/>
          <a:stretch>
            <a:fillRect/>
          </a:stretch>
        </p:blipFill>
        <p:spPr bwMode="auto">
          <a:xfrm>
            <a:off x="5943600" y="1828800"/>
            <a:ext cx="1828800" cy="1887538"/>
          </a:xfrm>
          <a:prstGeom prst="rect">
            <a:avLst/>
          </a:prstGeom>
          <a:noFill/>
          <a:ln w="9525">
            <a:noFill/>
            <a:miter lim="800000"/>
            <a:headEnd/>
            <a:tailEnd/>
          </a:ln>
        </p:spPr>
      </p:pic>
      <p:pic>
        <p:nvPicPr>
          <p:cNvPr id="36870" name="Picture 7" descr="extension-point.jpg"/>
          <p:cNvPicPr>
            <a:picLocks noChangeAspect="1"/>
          </p:cNvPicPr>
          <p:nvPr/>
        </p:nvPicPr>
        <p:blipFill>
          <a:blip r:embed="rId4"/>
          <a:srcRect/>
          <a:stretch>
            <a:fillRect/>
          </a:stretch>
        </p:blipFill>
        <p:spPr bwMode="auto">
          <a:xfrm>
            <a:off x="1219200" y="3810000"/>
            <a:ext cx="2971800" cy="283845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eaLnBrk="1" hangingPunct="1"/>
            <a:r>
              <a:rPr lang="en-US"/>
              <a:t>Perbedaan Wireless dan Wire</a:t>
            </a:r>
          </a:p>
        </p:txBody>
      </p:sp>
      <p:sp>
        <p:nvSpPr>
          <p:cNvPr id="37891" name="Content Placeholder 2"/>
          <p:cNvSpPr>
            <a:spLocks noGrp="1"/>
          </p:cNvSpPr>
          <p:nvPr>
            <p:ph idx="1"/>
          </p:nvPr>
        </p:nvSpPr>
        <p:spPr>
          <a:xfrm>
            <a:off x="685800" y="1600200"/>
            <a:ext cx="3505200" cy="3810000"/>
          </a:xfrm>
          <a:solidFill>
            <a:srgbClr val="FFC000"/>
          </a:solidFill>
        </p:spPr>
        <p:txBody>
          <a:bodyPr/>
          <a:lstStyle/>
          <a:p>
            <a:pPr algn="just" eaLnBrk="1" hangingPunct="1"/>
            <a:r>
              <a:rPr lang="en-US" sz="2400"/>
              <a:t>Keunggulan :</a:t>
            </a:r>
          </a:p>
          <a:p>
            <a:pPr lvl="1" algn="just" eaLnBrk="1" hangingPunct="1"/>
            <a:r>
              <a:rPr lang="en-US" sz="2100"/>
              <a:t>Pemeliharaan murah</a:t>
            </a:r>
          </a:p>
          <a:p>
            <a:pPr lvl="1" algn="just" eaLnBrk="1" hangingPunct="1"/>
            <a:r>
              <a:rPr lang="en-US" sz="2100"/>
              <a:t>Pembangunan cepat</a:t>
            </a:r>
          </a:p>
          <a:p>
            <a:pPr lvl="1" algn="just" eaLnBrk="1" hangingPunct="1"/>
            <a:r>
              <a:rPr lang="en-US" sz="2100"/>
              <a:t>Mudah dikembangkan</a:t>
            </a:r>
          </a:p>
          <a:p>
            <a:pPr lvl="1" algn="just" eaLnBrk="1" hangingPunct="1"/>
            <a:r>
              <a:rPr lang="en-US" sz="2100"/>
              <a:t>Portabel</a:t>
            </a:r>
          </a:p>
          <a:p>
            <a:pPr lvl="1" algn="just" eaLnBrk="1" hangingPunct="1">
              <a:buFont typeface="Wingdings 2" pitchFamily="18" charset="2"/>
              <a:buNone/>
            </a:pPr>
            <a:endParaRPr lang="en-US" sz="2100"/>
          </a:p>
          <a:p>
            <a:pPr lvl="1" algn="just" eaLnBrk="1" hangingPunct="1"/>
            <a:endParaRPr lang="en-US" sz="2100"/>
          </a:p>
          <a:p>
            <a:pPr lvl="1" algn="just" eaLnBrk="1" hangingPunct="1"/>
            <a:endParaRPr lang="en-US" sz="2100"/>
          </a:p>
          <a:p>
            <a:pPr algn="just" eaLnBrk="1" hangingPunct="1"/>
            <a:endParaRPr lang="en-US" sz="2100"/>
          </a:p>
          <a:p>
            <a:pPr lvl="1" algn="just" eaLnBrk="1" hangingPunct="1">
              <a:buFont typeface="Wingdings 2" pitchFamily="18" charset="2"/>
              <a:buNone/>
            </a:pPr>
            <a:endParaRPr lang="en-US" sz="2100"/>
          </a:p>
          <a:p>
            <a:pPr algn="just" eaLnBrk="1" hangingPunct="1"/>
            <a:endParaRPr lang="en-US" sz="1800"/>
          </a:p>
          <a:p>
            <a:pPr algn="just" eaLnBrk="1" hangingPunct="1"/>
            <a:endParaRPr lang="en-US" sz="2000"/>
          </a:p>
          <a:p>
            <a:pPr lvl="1" eaLnBrk="1" hangingPunct="1">
              <a:buFont typeface="Wingdings 2" pitchFamily="18" charset="2"/>
              <a:buNone/>
            </a:pPr>
            <a:endParaRPr lang="en-US"/>
          </a:p>
          <a:p>
            <a:pPr lvl="1" eaLnBrk="1" hangingPunct="1">
              <a:buFont typeface="Wingdings 2" pitchFamily="18" charset="2"/>
              <a:buNone/>
            </a:pPr>
            <a:endParaRPr lang="en-US"/>
          </a:p>
        </p:txBody>
      </p:sp>
      <p:sp>
        <p:nvSpPr>
          <p:cNvPr id="37892" name="Content Placeholder 2"/>
          <p:cNvSpPr txBox="1">
            <a:spLocks/>
          </p:cNvSpPr>
          <p:nvPr/>
        </p:nvSpPr>
        <p:spPr bwMode="auto">
          <a:xfrm>
            <a:off x="4648200" y="1600200"/>
            <a:ext cx="3581400" cy="3810000"/>
          </a:xfrm>
          <a:prstGeom prst="rect">
            <a:avLst/>
          </a:prstGeom>
          <a:solidFill>
            <a:srgbClr val="FFC000"/>
          </a:solidFill>
          <a:ln w="9525">
            <a:noFill/>
            <a:miter lim="800000"/>
            <a:headEnd/>
            <a:tailEnd/>
          </a:ln>
        </p:spPr>
        <p:txBody>
          <a:bodyPr/>
          <a:lstStyle/>
          <a:p>
            <a:pPr marL="319088" indent="-319088" algn="just">
              <a:spcBef>
                <a:spcPts val="700"/>
              </a:spcBef>
              <a:buClr>
                <a:schemeClr val="accent2"/>
              </a:buClr>
              <a:buSzPct val="60000"/>
              <a:buFont typeface="Wingdings" pitchFamily="2" charset="2"/>
              <a:buChar char=""/>
            </a:pPr>
            <a:r>
              <a:rPr lang="en-US" sz="2400">
                <a:latin typeface="Tw Cen MT" pitchFamily="34" charset="0"/>
              </a:rPr>
              <a:t>Kelemahan :</a:t>
            </a:r>
          </a:p>
          <a:p>
            <a:pPr marL="639763" lvl="1" indent="-273050" algn="just">
              <a:spcBef>
                <a:spcPts val="550"/>
              </a:spcBef>
              <a:buClr>
                <a:schemeClr val="accent1"/>
              </a:buClr>
              <a:buSzPct val="70000"/>
              <a:buFont typeface="Wingdings 2" pitchFamily="18" charset="2"/>
              <a:buChar char=""/>
            </a:pPr>
            <a:r>
              <a:rPr lang="en-US" sz="2100">
                <a:latin typeface="Tw Cen MT" pitchFamily="34" charset="0"/>
              </a:rPr>
              <a:t>Peralatan mahal</a:t>
            </a:r>
          </a:p>
          <a:p>
            <a:pPr marL="639763" lvl="1" indent="-273050" algn="just">
              <a:spcBef>
                <a:spcPts val="550"/>
              </a:spcBef>
              <a:buClr>
                <a:schemeClr val="accent1"/>
              </a:buClr>
              <a:buSzPct val="70000"/>
              <a:buFont typeface="Wingdings 2" pitchFamily="18" charset="2"/>
              <a:buChar char=""/>
            </a:pPr>
            <a:r>
              <a:rPr lang="en-US" sz="2100">
                <a:latin typeface="Tw Cen MT" pitchFamily="34" charset="0"/>
              </a:rPr>
              <a:t>Delay besar</a:t>
            </a:r>
          </a:p>
          <a:p>
            <a:pPr marL="639763" lvl="1" indent="-273050" algn="just">
              <a:spcBef>
                <a:spcPts val="550"/>
              </a:spcBef>
              <a:buClr>
                <a:schemeClr val="accent1"/>
              </a:buClr>
              <a:buSzPct val="70000"/>
              <a:buFont typeface="Wingdings 2" pitchFamily="18" charset="2"/>
              <a:buChar char=""/>
            </a:pPr>
            <a:r>
              <a:rPr lang="en-US" sz="2100">
                <a:latin typeface="Tw Cen MT" pitchFamily="34" charset="0"/>
              </a:rPr>
              <a:t>Masalah propagasi gelombang radio</a:t>
            </a:r>
          </a:p>
          <a:p>
            <a:pPr marL="639763" lvl="1" indent="-273050" algn="just">
              <a:spcBef>
                <a:spcPts val="550"/>
              </a:spcBef>
              <a:buClr>
                <a:schemeClr val="accent1"/>
              </a:buClr>
              <a:buSzPct val="70000"/>
              <a:buFont typeface="Wingdings 2" pitchFamily="18" charset="2"/>
              <a:buChar char=""/>
            </a:pPr>
            <a:r>
              <a:rPr lang="en-US" sz="2100">
                <a:latin typeface="Tw Cen MT" pitchFamily="34" charset="0"/>
              </a:rPr>
              <a:t>Kapasitas jaringan terbatas</a:t>
            </a:r>
          </a:p>
          <a:p>
            <a:pPr marL="639763" lvl="1" indent="-273050" algn="just">
              <a:spcBef>
                <a:spcPts val="550"/>
              </a:spcBef>
              <a:buClr>
                <a:schemeClr val="accent1"/>
              </a:buClr>
              <a:buSzPct val="70000"/>
              <a:buFont typeface="Wingdings 2" pitchFamily="18" charset="2"/>
              <a:buChar char=""/>
            </a:pPr>
            <a:r>
              <a:rPr lang="en-US" sz="2100">
                <a:latin typeface="Tw Cen MT" pitchFamily="34" charset="0"/>
              </a:rPr>
              <a:t>Keamanan data kurang terjamin</a:t>
            </a:r>
          </a:p>
          <a:p>
            <a:pPr marL="639763" lvl="1" indent="-273050" algn="just">
              <a:spcBef>
                <a:spcPts val="550"/>
              </a:spcBef>
              <a:buClr>
                <a:schemeClr val="accent1"/>
              </a:buClr>
              <a:buSzPct val="70000"/>
              <a:buFont typeface="Wingdings 2" pitchFamily="18" charset="2"/>
              <a:buNone/>
            </a:pPr>
            <a:endParaRPr lang="en-US" sz="2100">
              <a:latin typeface="Tw Cen MT" pitchFamily="34" charset="0"/>
            </a:endParaRPr>
          </a:p>
          <a:p>
            <a:pPr marL="639763" lvl="1" indent="-273050" algn="just">
              <a:spcBef>
                <a:spcPts val="550"/>
              </a:spcBef>
              <a:buClr>
                <a:schemeClr val="accent1"/>
              </a:buClr>
              <a:buSzPct val="70000"/>
              <a:buFont typeface="Wingdings 2" pitchFamily="18" charset="2"/>
              <a:buChar char=""/>
            </a:pPr>
            <a:endParaRPr lang="en-US" sz="2100">
              <a:latin typeface="Tw Cen MT" pitchFamily="34" charset="0"/>
            </a:endParaRPr>
          </a:p>
          <a:p>
            <a:pPr marL="639763" lvl="1" indent="-273050" algn="just">
              <a:spcBef>
                <a:spcPts val="550"/>
              </a:spcBef>
              <a:buClr>
                <a:schemeClr val="accent1"/>
              </a:buClr>
              <a:buSzPct val="70000"/>
              <a:buFont typeface="Wingdings 2" pitchFamily="18" charset="2"/>
              <a:buChar char=""/>
            </a:pPr>
            <a:endParaRPr lang="en-US" sz="2100">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100">
              <a:latin typeface="Tw Cen MT" pitchFamily="34" charset="0"/>
            </a:endParaRPr>
          </a:p>
          <a:p>
            <a:pPr marL="639763" lvl="1" indent="-273050" algn="just">
              <a:spcBef>
                <a:spcPts val="550"/>
              </a:spcBef>
              <a:buClr>
                <a:schemeClr val="accent1"/>
              </a:buClr>
              <a:buSzPct val="70000"/>
              <a:buFont typeface="Wingdings 2" pitchFamily="18" charset="2"/>
              <a:buNone/>
            </a:pPr>
            <a:endParaRPr lang="en-US" sz="2100">
              <a:latin typeface="Tw Cen MT" pitchFamily="34" charset="0"/>
            </a:endParaRPr>
          </a:p>
          <a:p>
            <a:pPr marL="319088" indent="-319088" algn="just">
              <a:spcBef>
                <a:spcPts val="700"/>
              </a:spcBef>
              <a:buClr>
                <a:schemeClr val="accent2"/>
              </a:buClr>
              <a:buSzPct val="60000"/>
              <a:buFont typeface="Wingdings" pitchFamily="2" charset="2"/>
              <a:buChar char=""/>
            </a:pPr>
            <a:endParaRPr lang="en-US">
              <a:latin typeface="Tw Cen MT" pitchFamily="34" charset="0"/>
            </a:endParaRPr>
          </a:p>
          <a:p>
            <a:pPr marL="319088" indent="-319088" algn="just">
              <a:spcBef>
                <a:spcPts val="700"/>
              </a:spcBef>
              <a:buClr>
                <a:schemeClr val="accent2"/>
              </a:buClr>
              <a:buSzPct val="60000"/>
              <a:buFont typeface="Wingdings" pitchFamily="2" charset="2"/>
              <a:buChar char=""/>
            </a:pPr>
            <a:endParaRPr lang="en-US" sz="2000">
              <a:latin typeface="Tw Cen MT" pitchFamily="34" charset="0"/>
            </a:endParaRPr>
          </a:p>
          <a:p>
            <a:pPr marL="639763" lvl="1" indent="-273050">
              <a:spcBef>
                <a:spcPts val="550"/>
              </a:spcBef>
              <a:buClr>
                <a:schemeClr val="accent1"/>
              </a:buClr>
              <a:buSzPct val="70000"/>
              <a:buFont typeface="Wingdings 2" pitchFamily="18" charset="2"/>
              <a:buNone/>
            </a:pPr>
            <a:endParaRPr lang="en-US" sz="2600">
              <a:latin typeface="Tw Cen MT" pitchFamily="34" charset="0"/>
            </a:endParaRPr>
          </a:p>
          <a:p>
            <a:pPr marL="639763" lvl="1" indent="-273050">
              <a:spcBef>
                <a:spcPts val="550"/>
              </a:spcBef>
              <a:buClr>
                <a:schemeClr val="accent1"/>
              </a:buClr>
              <a:buSzPct val="70000"/>
              <a:buFont typeface="Wingdings 2" pitchFamily="18" charset="2"/>
              <a:buNone/>
            </a:pPr>
            <a:endParaRPr lang="en-US" sz="2600">
              <a:latin typeface="Tw Cen MT"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Title 1"/>
          <p:cNvSpPr>
            <a:spLocks noGrp="1"/>
          </p:cNvSpPr>
          <p:nvPr>
            <p:ph type="ctrTitle"/>
          </p:nvPr>
        </p:nvSpPr>
        <p:spPr>
          <a:xfrm>
            <a:off x="2667000" y="1143000"/>
            <a:ext cx="4038600" cy="2667000"/>
          </a:xfrm>
        </p:spPr>
        <p:txBody>
          <a:bodyPr>
            <a:normAutofit fontScale="90000"/>
          </a:bodyPr>
          <a:lstStyle/>
          <a:p>
            <a:pPr algn="ctr" eaLnBrk="1" fontAlgn="auto" hangingPunct="1">
              <a:spcAft>
                <a:spcPts val="0"/>
              </a:spcAft>
              <a:defRPr/>
            </a:pPr>
            <a:br>
              <a:rPr lang="en-US" b="1" dirty="0"/>
            </a:br>
            <a:br>
              <a:rPr lang="en-US" b="1" dirty="0"/>
            </a:br>
            <a:br>
              <a:rPr lang="en-US" b="1" dirty="0"/>
            </a:br>
            <a:br>
              <a:rPr lang="en-US" b="1" dirty="0"/>
            </a:br>
            <a:br>
              <a:rPr lang="en-US" b="1" dirty="0"/>
            </a:br>
            <a:br>
              <a:rPr lang="en-US" b="1" dirty="0"/>
            </a:br>
            <a:br>
              <a:rPr lang="en-US" b="1" dirty="0"/>
            </a:br>
            <a:br>
              <a:rPr lang="en-US" b="1" dirty="0"/>
            </a:br>
            <a:br>
              <a:rPr lang="en-US" b="1" dirty="0"/>
            </a:br>
            <a:br>
              <a:rPr lang="en-US" b="1" dirty="0"/>
            </a:br>
            <a:br>
              <a:rPr lang="en-US" b="1" dirty="0"/>
            </a:br>
            <a:br>
              <a:rPr lang="en-US" b="1" dirty="0"/>
            </a:br>
            <a:r>
              <a:rPr lang="en-US" b="1" dirty="0"/>
              <a:t>Thank you</a:t>
            </a:r>
            <a:br>
              <a:rPr lang="en-US" b="1" dirty="0"/>
            </a:br>
            <a:endParaRPr lang="en-US"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2684</TotalTime>
  <Words>1496</Words>
  <Application>Microsoft Office PowerPoint</Application>
  <PresentationFormat>On-screen Show (4:3)</PresentationFormat>
  <Paragraphs>387</Paragraphs>
  <Slides>29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Calibri</vt:lpstr>
      <vt:lpstr>Calibri Light</vt:lpstr>
      <vt:lpstr>Symbol</vt:lpstr>
      <vt:lpstr>Tw Cen MT</vt:lpstr>
      <vt:lpstr>Wingdings</vt:lpstr>
      <vt:lpstr>Wingdings 2</vt:lpstr>
      <vt:lpstr>Office Theme</vt:lpstr>
      <vt:lpstr>WIRELESS lan</vt:lpstr>
      <vt:lpstr>Materi :</vt:lpstr>
      <vt:lpstr>Pendahuluan WLAN</vt:lpstr>
      <vt:lpstr>Pendahuluan WLAN</vt:lpstr>
      <vt:lpstr>Perkembangan WLAN</vt:lpstr>
      <vt:lpstr>Perkembangan WLAN</vt:lpstr>
      <vt:lpstr>Arsitektur Protokol 802.11</vt:lpstr>
      <vt:lpstr>Arsitektur Protokol 802.11</vt:lpstr>
      <vt:lpstr>Arsitektur Protokol 802.11</vt:lpstr>
      <vt:lpstr>Arsitektur Protokol 802.11</vt:lpstr>
      <vt:lpstr>Arsitektur Protokol 802.11</vt:lpstr>
      <vt:lpstr>Arsitektur Protokol 802.11</vt:lpstr>
      <vt:lpstr>Arsitektur Protokol 802.11</vt:lpstr>
      <vt:lpstr>Arsitektur Protokol 802.11</vt:lpstr>
      <vt:lpstr>Arsitektur Protokol 802.11</vt:lpstr>
      <vt:lpstr>Arsitektur Protokol 802.11</vt:lpstr>
      <vt:lpstr>Arsitektur Protokol 802.11</vt:lpstr>
      <vt:lpstr>Perangkat Wireless 802.11b</vt:lpstr>
      <vt:lpstr>Perangkat Wireless 802.11b</vt:lpstr>
      <vt:lpstr>Lapisan Fisik dan Topologi</vt:lpstr>
      <vt:lpstr>Lapisan Fisik dan Topologi</vt:lpstr>
      <vt:lpstr>Lapisan Fisik dan Topologi</vt:lpstr>
      <vt:lpstr>Lapisan Fisik dan Topologi</vt:lpstr>
      <vt:lpstr>Lapisan Fisik dan Topologi</vt:lpstr>
      <vt:lpstr>Konfigurasi dan Komponen</vt:lpstr>
      <vt:lpstr>Konfigurasi dan Komponen</vt:lpstr>
      <vt:lpstr>Konfigurasi dan Komponen</vt:lpstr>
      <vt:lpstr>Perbedaan Wireless dan Wire</vt:lpstr>
      <vt:lpstr>            Thank you </vt:lpstr>
    </vt:vector>
  </TitlesOfParts>
  <Company>Universitas Komputer Indonesia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Pendahuluan</dc:title>
  <dc:creator>Universitas Komputer Indonesia</dc:creator>
  <cp:lastModifiedBy>nikil</cp:lastModifiedBy>
  <cp:revision>55</cp:revision>
  <dcterms:created xsi:type="dcterms:W3CDTF">2009-09-07T22:23:16Z</dcterms:created>
  <dcterms:modified xsi:type="dcterms:W3CDTF">2020-03-19T10:41:12Z</dcterms:modified>
</cp:coreProperties>
</file>