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9/9/2017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9/9/2017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9/9/2017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9/9/2017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instrumen</a:t>
            </a:r>
            <a:r>
              <a:rPr lang="en-US" dirty="0"/>
              <a:t> </a:t>
            </a:r>
            <a:r>
              <a:rPr lang="en-US" dirty="0" err="1"/>
              <a:t>identifikasi</a:t>
            </a:r>
            <a:r>
              <a:rPr lang="en-US" dirty="0"/>
              <a:t> </a:t>
            </a:r>
            <a:r>
              <a:rPr lang="en-US" dirty="0" err="1"/>
              <a:t>landasan</a:t>
            </a:r>
            <a:r>
              <a:rPr lang="en-US" dirty="0"/>
              <a:t> </a:t>
            </a:r>
            <a:r>
              <a:rPr lang="en-US" dirty="0" err="1"/>
              <a:t>penyusunan</a:t>
            </a:r>
            <a:r>
              <a:rPr lang="en-US" dirty="0"/>
              <a:t> </a:t>
            </a:r>
            <a:r>
              <a:rPr lang="en-US" dirty="0" err="1"/>
              <a:t>bahan</a:t>
            </a:r>
            <a:r>
              <a:rPr lang="en-US" dirty="0"/>
              <a:t> ajar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sastra</a:t>
            </a:r>
            <a:r>
              <a:rPr lang="en-US" dirty="0"/>
              <a:t> Indonesia</a:t>
            </a:r>
            <a:r>
              <a:rPr lang="en-US" dirty="0"/>
              <a:t>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Dr. Nazla Maharani Umaya, S.S., </a:t>
            </a:r>
            <a:r>
              <a:rPr lang="en-US" dirty="0" err="1" smtClean="0"/>
              <a:t>M.Hum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32209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9220527"/>
              </p:ext>
            </p:extLst>
          </p:nvPr>
        </p:nvGraphicFramePr>
        <p:xfrm>
          <a:off x="995084" y="349609"/>
          <a:ext cx="9412939" cy="650839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541566"/>
                <a:gridCol w="5833892"/>
                <a:gridCol w="615569"/>
                <a:gridCol w="605478"/>
                <a:gridCol w="605478"/>
                <a:gridCol w="605478"/>
                <a:gridCol w="605478"/>
              </a:tblGrid>
              <a:tr h="3474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No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Komponen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1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2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3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4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5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 anchor="ctr"/>
                </a:tc>
              </a:tr>
              <a:tr h="2678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 dirty="0">
                          <a:effectLst/>
                        </a:rPr>
                        <a:t>KELAYAKAN ISI</a:t>
                      </a:r>
                      <a:endParaRPr lang="en-US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</a:tr>
              <a:tr h="2678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1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Kesesuaian dengan SK, KD</a:t>
                      </a:r>
                      <a:endParaRPr lang="en-US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</a:tr>
              <a:tr h="2678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2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 dirty="0">
                          <a:effectLst/>
                        </a:rPr>
                        <a:t>Kesesuaian dengan kebutuhan siswa</a:t>
                      </a:r>
                      <a:endParaRPr lang="en-US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</a:tr>
              <a:tr h="2678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3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 dirty="0">
                          <a:effectLst/>
                        </a:rPr>
                        <a:t>Kesesuaian dengan kebutuhan bahan ajar</a:t>
                      </a:r>
                      <a:endParaRPr lang="en-US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</a:tr>
              <a:tr h="2678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4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Kebenaran substansi materi</a:t>
                      </a:r>
                      <a:endParaRPr lang="en-US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</a:tr>
              <a:tr h="2678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5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 dirty="0">
                          <a:effectLst/>
                        </a:rPr>
                        <a:t>Manfaat untuk penambahan wawasan pengetahuan</a:t>
                      </a:r>
                      <a:endParaRPr lang="en-US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</a:tr>
              <a:tr h="2678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6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200">
                          <a:effectLst/>
                        </a:rPr>
                        <a:t>Kesesuaian dengan nilai-nilai, moralitas, sosial</a:t>
                      </a:r>
                      <a:endParaRPr lang="en-US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</a:tr>
              <a:tr h="2678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 dirty="0">
                          <a:effectLst/>
                        </a:rPr>
                        <a:t>KEBAHASAAN</a:t>
                      </a:r>
                      <a:endParaRPr lang="en-US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</a:tr>
              <a:tr h="2678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7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Keterbacaan</a:t>
                      </a:r>
                      <a:endParaRPr lang="en-US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</a:tr>
              <a:tr h="2678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8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Kejelasan informasi</a:t>
                      </a:r>
                      <a:endParaRPr lang="en-US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</a:tr>
              <a:tr h="2678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9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Kesesuaian dengan kaidah Bahasa Indonesia</a:t>
                      </a:r>
                      <a:endParaRPr lang="en-US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</a:tr>
              <a:tr h="2678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10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err="1">
                          <a:effectLst/>
                        </a:rPr>
                        <a:t>Penggunaan</a:t>
                      </a:r>
                      <a:r>
                        <a:rPr lang="es-ES" sz="1200" dirty="0">
                          <a:effectLst/>
                        </a:rPr>
                        <a:t> </a:t>
                      </a:r>
                      <a:r>
                        <a:rPr lang="es-ES" sz="1200" dirty="0" err="1">
                          <a:effectLst/>
                        </a:rPr>
                        <a:t>bahasa</a:t>
                      </a:r>
                      <a:r>
                        <a:rPr lang="es-ES" sz="1200" dirty="0">
                          <a:effectLst/>
                        </a:rPr>
                        <a:t> secara </a:t>
                      </a:r>
                      <a:r>
                        <a:rPr lang="es-ES" sz="1200" dirty="0" err="1">
                          <a:effectLst/>
                        </a:rPr>
                        <a:t>efektif</a:t>
                      </a:r>
                      <a:r>
                        <a:rPr lang="es-ES" sz="1200" dirty="0">
                          <a:effectLst/>
                        </a:rPr>
                        <a:t> dan </a:t>
                      </a:r>
                      <a:r>
                        <a:rPr lang="es-ES" sz="1200" dirty="0" err="1">
                          <a:effectLst/>
                        </a:rPr>
                        <a:t>efisien</a:t>
                      </a:r>
                      <a:endParaRPr lang="en-US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</a:tr>
              <a:tr h="2678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SAJIAN</a:t>
                      </a:r>
                      <a:endParaRPr lang="en-US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</a:tr>
              <a:tr h="2678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11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Kejelasan tujuan</a:t>
                      </a:r>
                      <a:endParaRPr lang="en-US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</a:tr>
              <a:tr h="2678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12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 dirty="0">
                          <a:effectLst/>
                        </a:rPr>
                        <a:t>Urutan penyajian</a:t>
                      </a:r>
                      <a:endParaRPr lang="en-US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</a:tr>
              <a:tr h="2678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13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Pemberian motivasi</a:t>
                      </a:r>
                      <a:endParaRPr lang="en-US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</a:tr>
              <a:tr h="2678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14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Interaktivitas (stimulus dan respond)</a:t>
                      </a:r>
                      <a:endParaRPr lang="en-US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</a:tr>
              <a:tr h="2678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15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 dirty="0">
                          <a:effectLst/>
                        </a:rPr>
                        <a:t>Kelengkapan informasi</a:t>
                      </a:r>
                      <a:endParaRPr lang="en-US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</a:tr>
              <a:tr h="2678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>
                          <a:effectLst/>
                        </a:rPr>
                        <a:t>KEGRAFISAN</a:t>
                      </a:r>
                      <a:endParaRPr lang="en-US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</a:tr>
              <a:tr h="2678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16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NL" sz="1200" dirty="0">
                          <a:effectLst/>
                        </a:rPr>
                        <a:t>Penggunaan font (jenis dan ukuran)</a:t>
                      </a:r>
                      <a:endParaRPr lang="en-US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NL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NL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NL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NL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NL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</a:tr>
              <a:tr h="2678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17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 dirty="0">
                          <a:effectLst/>
                        </a:rPr>
                        <a:t>Lay out, tata letak</a:t>
                      </a:r>
                      <a:endParaRPr lang="en-US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</a:tr>
              <a:tr h="2678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18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200" dirty="0">
                          <a:effectLst/>
                        </a:rPr>
                        <a:t>Ilustrasi, grafis, gambar, foto</a:t>
                      </a:r>
                      <a:endParaRPr lang="en-US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</a:tr>
              <a:tr h="2678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19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Desain tampilan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78" marR="58778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813907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6476F"/>
      </a:dk2>
      <a:lt2>
        <a:srgbClr val="EBEBEB"/>
      </a:lt2>
      <a:accent1>
        <a:srgbClr val="E5B458"/>
      </a:accent1>
      <a:accent2>
        <a:srgbClr val="F77754"/>
      </a:accent2>
      <a:accent3>
        <a:srgbClr val="D8507E"/>
      </a:accent3>
      <a:accent4>
        <a:srgbClr val="BC70EE"/>
      </a:accent4>
      <a:accent5>
        <a:srgbClr val="3CA2E2"/>
      </a:accent5>
      <a:accent6>
        <a:srgbClr val="91BF77"/>
      </a:accent6>
      <a:hlink>
        <a:srgbClr val="71DDAB"/>
      </a:hlink>
      <a:folHlink>
        <a:srgbClr val="A6E4C7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B36E0D05-787B-4C61-8268-2D6C1FBEDA3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TM03457452[[fn=Celestial]]</Template>
  <TotalTime>2</TotalTime>
  <Words>129</Words>
  <Application>Microsoft Office PowerPoint</Application>
  <PresentationFormat>Widescreen</PresentationFormat>
  <Paragraphs>170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Celestial</vt:lpstr>
      <vt:lpstr>instrumen identifikasi landasan penyusunan bahan ajar bahasa dan sastra Indonesia </vt:lpstr>
      <vt:lpstr>PowerPoint Presentation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instrumen identifikasi landasan penyusunan bahan ajar bahasa dan sastra Indonesia </dc:title>
  <dc:creator>nazla maharani umaya</dc:creator>
  <cp:lastModifiedBy>nazla maharani umaya</cp:lastModifiedBy>
  <cp:revision>1</cp:revision>
  <dcterms:created xsi:type="dcterms:W3CDTF">2017-09-09T06:42:43Z</dcterms:created>
  <dcterms:modified xsi:type="dcterms:W3CDTF">2017-09-09T06:44:51Z</dcterms:modified>
</cp:coreProperties>
</file>