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4" r:id="rId8"/>
    <p:sldId id="265" r:id="rId9"/>
    <p:sldId id="266" r:id="rId10"/>
    <p:sldId id="262" r:id="rId11"/>
    <p:sldId id="263"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146"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29189C-E1BF-45CD-9847-FC52E30E9BB4}" type="datetimeFigureOut">
              <a:rPr lang="id-ID" smtClean="0"/>
              <a:pPr/>
              <a:t>10/03/2016</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44770A-7341-4245-A43D-A464801EE255}" type="slidenum">
              <a:rPr lang="id-ID" smtClean="0"/>
              <a:pPr/>
              <a:t>‹#›</a:t>
            </a:fld>
            <a:endParaRPr lang="id-ID"/>
          </a:p>
        </p:txBody>
      </p:sp>
    </p:spTree>
    <p:extLst>
      <p:ext uri="{BB962C8B-B14F-4D97-AF65-F5344CB8AC3E}">
        <p14:creationId xmlns:p14="http://schemas.microsoft.com/office/powerpoint/2010/main" val="108950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19" name="Footer Placeholder 18"/>
          <p:cNvSpPr>
            <a:spLocks noGrp="1"/>
          </p:cNvSpPr>
          <p:nvPr>
            <p:ph type="ftr" sz="quarter" idx="11"/>
          </p:nvPr>
        </p:nvSpPr>
        <p:spPr/>
        <p:txBody>
          <a:bodyPr/>
          <a:lstStyle/>
          <a:p>
            <a:endParaRPr lang="id-ID"/>
          </a:p>
        </p:txBody>
      </p:sp>
      <p:sp>
        <p:nvSpPr>
          <p:cNvPr id="27" name="Slide Number Placeholder 26"/>
          <p:cNvSpPr>
            <a:spLocks noGrp="1"/>
          </p:cNvSpPr>
          <p:nvPr>
            <p:ph type="sldNum" sz="quarter" idx="12"/>
          </p:nvPr>
        </p:nvSpPr>
        <p:spPr/>
        <p:txBody>
          <a:bodyPr/>
          <a:lstStyle/>
          <a:p>
            <a:fld id="{5AD85EA0-EBA4-4911-8E48-4689078016BE}"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D85EA0-EBA4-4911-8E48-4689078016BE}"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8077200" y="6356350"/>
            <a:ext cx="609600" cy="365125"/>
          </a:xfrm>
        </p:spPr>
        <p:txBody>
          <a:bodyPr/>
          <a:lstStyle/>
          <a:p>
            <a:fld id="{5AD85EA0-EBA4-4911-8E48-4689078016BE}" type="slidenum">
              <a:rPr lang="id-ID" smtClean="0"/>
              <a:pPr/>
              <a:t>‹#›</a:t>
            </a:fld>
            <a:endParaRPr lang="id-ID"/>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7BD9CD-788A-451C-BB8F-EDC6CA39E663}" type="datetimeFigureOut">
              <a:rPr lang="id-ID" smtClean="0"/>
              <a:pPr/>
              <a:t>10/03/2016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D85EA0-EBA4-4911-8E48-4689078016BE}"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B7BD9CD-788A-451C-BB8F-EDC6CA39E663}" type="datetimeFigureOut">
              <a:rPr lang="id-ID" smtClean="0"/>
              <a:pPr/>
              <a:t>10/03/2016</a:t>
            </a:fld>
            <a:endParaRPr lang="id-ID"/>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d-ID"/>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AD85EA0-EBA4-4911-8E48-4689078016BE}" type="slidenum">
              <a:rPr lang="id-ID" smtClean="0"/>
              <a:pPr/>
              <a:t>‹#›</a:t>
            </a:fld>
            <a:endParaRPr lang="id-ID"/>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17.xml.rels><?xml version="1.0" encoding="UTF-8" standalone="yes"?>
<Relationships xmlns="http://schemas.openxmlformats.org/package/2006/relationships"><Relationship Id="rId3" Type="http://schemas.openxmlformats.org/officeDocument/2006/relationships/package" Target="../embeddings/Microsoft_Word_Document2.docx"/><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image" Target="../media/image16.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package" Target="../embeddings/Microsoft_Word_Document3.docx"/><Relationship Id="rId2" Type="http://schemas.openxmlformats.org/officeDocument/2006/relationships/slideLayout" Target="../slideLayouts/slideLayout6.xml"/><Relationship Id="rId1" Type="http://schemas.openxmlformats.org/officeDocument/2006/relationships/vmlDrawing" Target="../drawings/vmlDrawing3.vml"/><Relationship Id="rId4" Type="http://schemas.openxmlformats.org/officeDocument/2006/relationships/image" Target="../media/image17.emf"/></Relationships>
</file>

<file path=ppt/slides/_rels/slide20.xml.rels><?xml version="1.0" encoding="UTF-8" standalone="yes"?>
<Relationships xmlns="http://schemas.openxmlformats.org/package/2006/relationships"><Relationship Id="rId3" Type="http://schemas.openxmlformats.org/officeDocument/2006/relationships/package" Target="../embeddings/Microsoft_Word_Document4.docx"/><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19.jpeg"/><Relationship Id="rId4" Type="http://schemas.openxmlformats.org/officeDocument/2006/relationships/image" Target="../media/image18.emf"/></Relationships>
</file>

<file path=ppt/slides/_rels/slide21.xml.rels><?xml version="1.0" encoding="UTF-8" standalone="yes"?>
<Relationships xmlns="http://schemas.openxmlformats.org/package/2006/relationships"><Relationship Id="rId3" Type="http://schemas.openxmlformats.org/officeDocument/2006/relationships/package" Target="../embeddings/Microsoft_Word_Document5.docx"/><Relationship Id="rId2" Type="http://schemas.openxmlformats.org/officeDocument/2006/relationships/slideLayout" Target="../slideLayouts/slideLayout6.xml"/><Relationship Id="rId1" Type="http://schemas.openxmlformats.org/officeDocument/2006/relationships/vmlDrawing" Target="../drawings/vmlDrawing5.vml"/><Relationship Id="rId4" Type="http://schemas.openxmlformats.org/officeDocument/2006/relationships/image" Target="../media/image20.emf"/></Relationships>
</file>

<file path=ppt/slides/_rels/slide22.xml.rels><?xml version="1.0" encoding="UTF-8" standalone="yes"?>
<Relationships xmlns="http://schemas.openxmlformats.org/package/2006/relationships"><Relationship Id="rId3" Type="http://schemas.openxmlformats.org/officeDocument/2006/relationships/package" Target="../embeddings/Microsoft_Word_Document6.docx"/><Relationship Id="rId2" Type="http://schemas.openxmlformats.org/officeDocument/2006/relationships/slideLayout" Target="../slideLayouts/slideLayout6.xml"/><Relationship Id="rId1" Type="http://schemas.openxmlformats.org/officeDocument/2006/relationships/vmlDrawing" Target="../drawings/vmlDrawing6.vml"/><Relationship Id="rId5" Type="http://schemas.openxmlformats.org/officeDocument/2006/relationships/image" Target="../media/image22.png"/><Relationship Id="rId4" Type="http://schemas.openxmlformats.org/officeDocument/2006/relationships/image" Target="../media/image21.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package" Target="../embeddings/Microsoft_Word_Document7.docx"/><Relationship Id="rId2" Type="http://schemas.openxmlformats.org/officeDocument/2006/relationships/slideLayout" Target="../slideLayouts/slideLayout6.xml"/><Relationship Id="rId1" Type="http://schemas.openxmlformats.org/officeDocument/2006/relationships/vmlDrawing" Target="../drawings/vmlDrawing7.vml"/><Relationship Id="rId4" Type="http://schemas.openxmlformats.org/officeDocument/2006/relationships/image" Target="../media/image2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85926"/>
            <a:ext cx="7772400" cy="1470025"/>
          </a:xfrm>
        </p:spPr>
        <p:txBody>
          <a:bodyPr/>
          <a:lstStyle/>
          <a:p>
            <a:r>
              <a:rPr lang="id-ID" dirty="0" smtClean="0"/>
              <a:t>UJI HIPOTESIS</a:t>
            </a:r>
            <a:endParaRPr lang="id-ID" dirty="0"/>
          </a:p>
        </p:txBody>
      </p:sp>
      <p:sp>
        <p:nvSpPr>
          <p:cNvPr id="3" name="Subtitle 2"/>
          <p:cNvSpPr>
            <a:spLocks noGrp="1"/>
          </p:cNvSpPr>
          <p:nvPr>
            <p:ph type="subTitle" idx="1"/>
          </p:nvPr>
        </p:nvSpPr>
        <p:spPr/>
        <p:txBody>
          <a:bodyPr/>
          <a:lstStyle/>
          <a:p>
            <a:r>
              <a:rPr lang="id-ID" sz="4400" dirty="0" smtClean="0"/>
              <a:t>METODE </a:t>
            </a:r>
            <a:r>
              <a:rPr lang="id-ID" sz="4400" dirty="0" smtClean="0"/>
              <a:t>STATISTIKA</a:t>
            </a:r>
            <a:endParaRPr lang="id-ID" sz="4400" dirty="0" smtClean="0"/>
          </a:p>
          <a:p>
            <a:r>
              <a:rPr lang="id-ID" dirty="0" smtClean="0"/>
              <a:t>ALI SHODIQIN</a:t>
            </a:r>
            <a:endParaRPr lang="id-ID"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305800" cy="1143000"/>
          </a:xfrm>
        </p:spPr>
        <p:txBody>
          <a:bodyPr>
            <a:normAutofit/>
          </a:bodyPr>
          <a:lstStyle/>
          <a:p>
            <a:r>
              <a:rPr lang="id-ID" sz="3600" dirty="0" smtClean="0"/>
              <a:t>Taraf Kesalahan dalam Pengujian Hipotesis</a:t>
            </a:r>
            <a:endParaRPr lang="id-ID" sz="3600" dirty="0"/>
          </a:p>
        </p:txBody>
      </p:sp>
      <p:sp>
        <p:nvSpPr>
          <p:cNvPr id="3" name="TextBox 2"/>
          <p:cNvSpPr txBox="1"/>
          <p:nvPr/>
        </p:nvSpPr>
        <p:spPr>
          <a:xfrm>
            <a:off x="642910" y="1428736"/>
            <a:ext cx="8001056" cy="4832092"/>
          </a:xfrm>
          <a:prstGeom prst="rect">
            <a:avLst/>
          </a:prstGeom>
          <a:noFill/>
        </p:spPr>
        <p:txBody>
          <a:bodyPr wrap="square" rtlCol="0">
            <a:spAutoFit/>
          </a:bodyPr>
          <a:lstStyle/>
          <a:p>
            <a:r>
              <a:rPr lang="id-ID" sz="2800" dirty="0" smtClean="0"/>
              <a:t>Dua cara menaksir parameter:</a:t>
            </a:r>
          </a:p>
          <a:p>
            <a:pPr marL="457200" indent="-457200" algn="just">
              <a:buAutoNum type="alphaLcPeriod"/>
            </a:pPr>
            <a:r>
              <a:rPr lang="id-ID" sz="2800" dirty="0" smtClean="0"/>
              <a:t>A point estimate adalah suatu taksiran parameter populasi berdasarkan satu nilai sampel</a:t>
            </a:r>
          </a:p>
          <a:p>
            <a:pPr marL="457200" indent="-457200" algn="just">
              <a:buAutoNum type="alphaLcPeriod"/>
            </a:pPr>
            <a:r>
              <a:rPr lang="id-ID" sz="2800" dirty="0" smtClean="0"/>
              <a:t>Interval estimate ( </a:t>
            </a:r>
            <a:r>
              <a:rPr lang="id-ID" sz="2800" i="1" dirty="0" smtClean="0"/>
              <a:t>confidence interval</a:t>
            </a:r>
            <a:r>
              <a:rPr lang="id-ID" sz="2800" dirty="0" smtClean="0"/>
              <a:t>) adalah suatu taksiran parameter populasi berdasarkan nilai inteval data sampel.</a:t>
            </a:r>
          </a:p>
          <a:p>
            <a:pPr marL="457200" indent="-457200" algn="just"/>
            <a:endParaRPr lang="id-ID" sz="2800" dirty="0" smtClean="0"/>
          </a:p>
          <a:p>
            <a:pPr marL="93663" indent="-93663" algn="just"/>
            <a:r>
              <a:rPr lang="id-ID" sz="2800" dirty="0" smtClean="0"/>
              <a:t>Semakin kecil taraf kesalahan yang di tetapkan, maka interval estimate-nya semakin lebar, maka tingkat ketelitian taksiran semakin rendah.</a:t>
            </a:r>
            <a:endParaRPr lang="id-ID"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srcRect/>
          <a:stretch>
            <a:fillRect/>
          </a:stretch>
        </p:blipFill>
        <p:spPr bwMode="auto">
          <a:xfrm>
            <a:off x="1500167" y="3000373"/>
            <a:ext cx="7215237" cy="2571767"/>
          </a:xfrm>
          <a:prstGeom prst="rect">
            <a:avLst/>
          </a:prstGeom>
          <a:noFill/>
          <a:ln w="9525">
            <a:noFill/>
            <a:miter lim="800000"/>
            <a:headEnd/>
            <a:tailEnd/>
          </a:ln>
        </p:spPr>
      </p:pic>
      <p:sp>
        <p:nvSpPr>
          <p:cNvPr id="4" name="TextBox 3"/>
          <p:cNvSpPr txBox="1"/>
          <p:nvPr/>
        </p:nvSpPr>
        <p:spPr>
          <a:xfrm>
            <a:off x="1000100" y="785794"/>
            <a:ext cx="7072362" cy="2246769"/>
          </a:xfrm>
          <a:prstGeom prst="rect">
            <a:avLst/>
          </a:prstGeom>
          <a:noFill/>
        </p:spPr>
        <p:txBody>
          <a:bodyPr wrap="square" rtlCol="0">
            <a:spAutoFit/>
          </a:bodyPr>
          <a:lstStyle/>
          <a:p>
            <a:r>
              <a:rPr lang="id-ID" sz="2800" dirty="0" smtClean="0"/>
              <a:t>Contoh: </a:t>
            </a:r>
          </a:p>
          <a:p>
            <a:pPr marL="514350" indent="-514350">
              <a:buAutoNum type="arabicPeriod"/>
            </a:pPr>
            <a:r>
              <a:rPr lang="id-ID" sz="2800" dirty="0" smtClean="0"/>
              <a:t>Daya tahan kerja orang indonesia itu 10  jam/hari</a:t>
            </a:r>
          </a:p>
          <a:p>
            <a:pPr marL="514350" indent="-514350">
              <a:buAutoNum type="arabicPeriod"/>
            </a:pPr>
            <a:r>
              <a:rPr lang="id-ID" sz="2800" dirty="0" smtClean="0"/>
              <a:t>Daya tahan  kerja orang indonesia 8 – 12 jam/hari.</a:t>
            </a:r>
            <a:endParaRPr lang="id-ID"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id-ID" sz="3600" dirty="0" smtClean="0"/>
              <a:t>Dua kesalahan dalam Pengujian Hipoteisis</a:t>
            </a:r>
            <a:endParaRPr lang="id-ID" sz="3600" dirty="0"/>
          </a:p>
        </p:txBody>
      </p:sp>
      <p:sp>
        <p:nvSpPr>
          <p:cNvPr id="3" name="TextBox 2"/>
          <p:cNvSpPr txBox="1"/>
          <p:nvPr/>
        </p:nvSpPr>
        <p:spPr>
          <a:xfrm>
            <a:off x="642910" y="1785926"/>
            <a:ext cx="8072494" cy="2246769"/>
          </a:xfrm>
          <a:prstGeom prst="rect">
            <a:avLst/>
          </a:prstGeom>
          <a:noFill/>
        </p:spPr>
        <p:txBody>
          <a:bodyPr wrap="square" rtlCol="0">
            <a:spAutoFit/>
          </a:bodyPr>
          <a:lstStyle/>
          <a:p>
            <a:pPr marL="514350" indent="-514350" algn="just">
              <a:buAutoNum type="arabicPeriod"/>
            </a:pPr>
            <a:r>
              <a:rPr lang="id-ID" sz="2800" dirty="0" smtClean="0"/>
              <a:t>Kesalahan Tipe I adalah suatu kesalahan bila menolak hipoteisis nol (Ho) yang benar (seharusnya diterima). </a:t>
            </a:r>
          </a:p>
          <a:p>
            <a:pPr marL="514350" indent="-514350" algn="just">
              <a:buAutoNum type="arabicPeriod"/>
            </a:pPr>
            <a:r>
              <a:rPr lang="id-ID" sz="2800" dirty="0" smtClean="0"/>
              <a:t>Kesalahn Tipe II adalah kesalahan bila menerima hipoteisis yang salah (seharusnya menolak). </a:t>
            </a:r>
            <a:endParaRPr lang="id-ID"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id-ID" dirty="0" smtClean="0"/>
              <a:t>Hubungan antara keputusan menolak atau menerima hipotesis</a:t>
            </a:r>
            <a:endParaRPr lang="id-ID" dirty="0"/>
          </a:p>
        </p:txBody>
      </p:sp>
      <p:graphicFrame>
        <p:nvGraphicFramePr>
          <p:cNvPr id="3" name="Table 2"/>
          <p:cNvGraphicFramePr>
            <a:graphicFrameLocks noGrp="1"/>
          </p:cNvGraphicFramePr>
          <p:nvPr/>
        </p:nvGraphicFramePr>
        <p:xfrm>
          <a:off x="642909" y="2236186"/>
          <a:ext cx="8072496" cy="2891494"/>
        </p:xfrm>
        <a:graphic>
          <a:graphicData uri="http://schemas.openxmlformats.org/drawingml/2006/table">
            <a:tbl>
              <a:tblPr firstRow="1" bandRow="1">
                <a:tableStyleId>{0505E3EF-67EA-436B-97B2-0124C06EBD24}</a:tableStyleId>
              </a:tblPr>
              <a:tblGrid>
                <a:gridCol w="2690832"/>
                <a:gridCol w="2690832"/>
                <a:gridCol w="2690832"/>
              </a:tblGrid>
              <a:tr h="624248">
                <a:tc rowSpan="2">
                  <a:txBody>
                    <a:bodyPr/>
                    <a:lstStyle/>
                    <a:p>
                      <a:r>
                        <a:rPr lang="id-ID" sz="3600" dirty="0" smtClean="0"/>
                        <a:t>Keputusan</a:t>
                      </a:r>
                      <a:endParaRPr lang="id-ID" sz="3600" dirty="0"/>
                    </a:p>
                  </a:txBody>
                  <a:tcPr/>
                </a:tc>
                <a:tc gridSpan="2">
                  <a:txBody>
                    <a:bodyPr/>
                    <a:lstStyle/>
                    <a:p>
                      <a:r>
                        <a:rPr lang="id-ID" sz="2000" dirty="0" smtClean="0"/>
                        <a:t>            </a:t>
                      </a:r>
                      <a:r>
                        <a:rPr lang="id-ID" sz="3200" dirty="0" smtClean="0"/>
                        <a:t>Keadaan Sebenarnya</a:t>
                      </a:r>
                      <a:endParaRPr lang="id-ID" sz="3200" dirty="0"/>
                    </a:p>
                  </a:txBody>
                  <a:tcPr/>
                </a:tc>
                <a:tc hMerge="1">
                  <a:txBody>
                    <a:bodyPr/>
                    <a:lstStyle/>
                    <a:p>
                      <a:endParaRPr lang="id-ID" sz="2400" dirty="0"/>
                    </a:p>
                  </a:txBody>
                  <a:tcPr/>
                </a:tc>
              </a:tr>
              <a:tr h="621326">
                <a:tc vMerge="1">
                  <a:txBody>
                    <a:bodyPr/>
                    <a:lstStyle/>
                    <a:p>
                      <a:endParaRPr lang="id-ID" sz="2400" dirty="0"/>
                    </a:p>
                  </a:txBody>
                  <a:tcPr/>
                </a:tc>
                <a:tc>
                  <a:txBody>
                    <a:bodyPr/>
                    <a:lstStyle/>
                    <a:p>
                      <a:r>
                        <a:rPr lang="id-ID" sz="2400" b="1" dirty="0" smtClean="0"/>
                        <a:t>Hipotesis Benar</a:t>
                      </a:r>
                      <a:endParaRPr lang="id-ID" sz="2400" b="1" dirty="0"/>
                    </a:p>
                  </a:txBody>
                  <a:tcPr/>
                </a:tc>
                <a:tc>
                  <a:txBody>
                    <a:bodyPr/>
                    <a:lstStyle/>
                    <a:p>
                      <a:r>
                        <a:rPr lang="id-ID" sz="2400" b="1" dirty="0" smtClean="0"/>
                        <a:t>Hipotesis salah</a:t>
                      </a:r>
                      <a:endParaRPr lang="id-ID" sz="2400" b="1" dirty="0"/>
                    </a:p>
                  </a:txBody>
                  <a:tcPr/>
                </a:tc>
              </a:tr>
              <a:tr h="791602">
                <a:tc>
                  <a:txBody>
                    <a:bodyPr/>
                    <a:lstStyle/>
                    <a:p>
                      <a:r>
                        <a:rPr lang="id-ID" sz="2400" dirty="0" smtClean="0"/>
                        <a:t>Terima</a:t>
                      </a:r>
                      <a:r>
                        <a:rPr lang="id-ID" sz="2400" baseline="0" dirty="0" smtClean="0"/>
                        <a:t> hipotesis</a:t>
                      </a:r>
                      <a:endParaRPr lang="id-ID" sz="2400" dirty="0"/>
                    </a:p>
                  </a:txBody>
                  <a:tcPr/>
                </a:tc>
                <a:tc>
                  <a:txBody>
                    <a:bodyPr/>
                    <a:lstStyle/>
                    <a:p>
                      <a:r>
                        <a:rPr lang="id-ID" sz="2400" dirty="0" smtClean="0"/>
                        <a:t>Tidak membuat kesalahan</a:t>
                      </a:r>
                      <a:endParaRPr lang="id-ID" sz="2400" dirty="0"/>
                    </a:p>
                  </a:txBody>
                  <a:tcPr/>
                </a:tc>
                <a:tc>
                  <a:txBody>
                    <a:bodyPr/>
                    <a:lstStyle/>
                    <a:p>
                      <a:r>
                        <a:rPr lang="id-ID" sz="2400" dirty="0" smtClean="0"/>
                        <a:t>Kesalahan Tipe II</a:t>
                      </a:r>
                      <a:endParaRPr lang="id-ID" sz="2400" dirty="0"/>
                    </a:p>
                  </a:txBody>
                  <a:tcPr/>
                </a:tc>
              </a:tr>
              <a:tr h="7544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2400" baseline="0" dirty="0" smtClean="0"/>
                        <a:t>Menolak hipotesis</a:t>
                      </a:r>
                      <a:endParaRPr lang="id-ID" sz="2400" dirty="0" smtClean="0"/>
                    </a:p>
                    <a:p>
                      <a:endParaRPr lang="id-ID" sz="2400" dirty="0"/>
                    </a:p>
                  </a:txBody>
                  <a:tcPr/>
                </a:tc>
                <a:tc>
                  <a:txBody>
                    <a:bodyPr/>
                    <a:lstStyle/>
                    <a:p>
                      <a:r>
                        <a:rPr lang="id-ID" sz="2400" dirty="0" smtClean="0"/>
                        <a:t>Kesalahan Tipe I</a:t>
                      </a:r>
                      <a:endParaRPr lang="id-ID" sz="2400" dirty="0"/>
                    </a:p>
                  </a:txBody>
                  <a:tcPr/>
                </a:tc>
                <a:tc>
                  <a:txBody>
                    <a:bodyPr/>
                    <a:lstStyle/>
                    <a:p>
                      <a:r>
                        <a:rPr lang="id-ID" sz="2400" dirty="0" smtClean="0"/>
                        <a:t>Tidak membuat kesalahan</a:t>
                      </a:r>
                      <a:endParaRPr lang="id-ID" sz="2400" dirty="0"/>
                    </a:p>
                  </a:txBody>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305800" cy="1143000"/>
          </a:xfrm>
        </p:spPr>
        <p:txBody>
          <a:bodyPr>
            <a:noAutofit/>
          </a:bodyPr>
          <a:lstStyle/>
          <a:p>
            <a:pPr algn="just"/>
            <a:r>
              <a:rPr lang="id-ID" sz="2800" dirty="0" smtClean="0"/>
              <a:t>Pengujian Hipotesis Deskriptif ( untuk Satu Sampel)</a:t>
            </a:r>
            <a:endParaRPr lang="id-ID" sz="2800" dirty="0"/>
          </a:p>
        </p:txBody>
      </p:sp>
      <p:graphicFrame>
        <p:nvGraphicFramePr>
          <p:cNvPr id="4" name="Table 3"/>
          <p:cNvGraphicFramePr>
            <a:graphicFrameLocks noGrp="1"/>
          </p:cNvGraphicFramePr>
          <p:nvPr/>
        </p:nvGraphicFramePr>
        <p:xfrm>
          <a:off x="500034" y="1397000"/>
          <a:ext cx="8358246" cy="4431027"/>
        </p:xfrm>
        <a:graphic>
          <a:graphicData uri="http://schemas.openxmlformats.org/drawingml/2006/table">
            <a:tbl>
              <a:tblPr firstRow="1" bandRow="1">
                <a:tableStyleId>{EB344D84-9AFB-497E-A393-DC336BA19D2E}</a:tableStyleId>
              </a:tblPr>
              <a:tblGrid>
                <a:gridCol w="3429024"/>
                <a:gridCol w="4929222"/>
              </a:tblGrid>
              <a:tr h="1138139">
                <a:tc>
                  <a:txBody>
                    <a:bodyPr/>
                    <a:lstStyle/>
                    <a:p>
                      <a:r>
                        <a:rPr lang="id-ID" sz="3200" dirty="0" smtClean="0"/>
                        <a:t>Jenis/Tingkatan</a:t>
                      </a:r>
                      <a:r>
                        <a:rPr lang="id-ID" sz="3200" baseline="0" dirty="0" smtClean="0"/>
                        <a:t> Data</a:t>
                      </a:r>
                      <a:r>
                        <a:rPr lang="id-ID" sz="3200" dirty="0" smtClean="0"/>
                        <a:t> </a:t>
                      </a:r>
                      <a:endParaRPr lang="id-ID" sz="3200" dirty="0"/>
                    </a:p>
                  </a:txBody>
                  <a:tcPr/>
                </a:tc>
                <a:tc>
                  <a:txBody>
                    <a:bodyPr/>
                    <a:lstStyle/>
                    <a:p>
                      <a:r>
                        <a:rPr lang="id-ID" sz="3200" dirty="0" smtClean="0"/>
                        <a:t>Tekinik Statistik yang digunakan untuk menguji</a:t>
                      </a:r>
                      <a:endParaRPr lang="id-ID" sz="3200" dirty="0"/>
                    </a:p>
                  </a:txBody>
                  <a:tcPr/>
                </a:tc>
              </a:tr>
              <a:tr h="1191900">
                <a:tc>
                  <a:txBody>
                    <a:bodyPr/>
                    <a:lstStyle/>
                    <a:p>
                      <a:r>
                        <a:rPr lang="id-ID" sz="3200" dirty="0" smtClean="0"/>
                        <a:t>Nominal</a:t>
                      </a:r>
                      <a:endParaRPr lang="id-ID" sz="3200" dirty="0"/>
                    </a:p>
                  </a:txBody>
                  <a:tcPr/>
                </a:tc>
                <a:tc>
                  <a:txBody>
                    <a:bodyPr/>
                    <a:lstStyle/>
                    <a:p>
                      <a:pPr marL="514350" indent="-514350">
                        <a:buAutoNum type="arabicPeriod"/>
                      </a:pPr>
                      <a:r>
                        <a:rPr lang="id-ID" sz="3200" dirty="0" smtClean="0"/>
                        <a:t>Test Binomial</a:t>
                      </a:r>
                    </a:p>
                    <a:p>
                      <a:pPr marL="514350" indent="-514350">
                        <a:buAutoNum type="arabicPeriod"/>
                      </a:pPr>
                      <a:r>
                        <a:rPr lang="id-ID" sz="3200" dirty="0" smtClean="0"/>
                        <a:t>Chi Kuadrat (1 Sampel)</a:t>
                      </a:r>
                      <a:endParaRPr lang="id-ID" sz="3200" dirty="0"/>
                    </a:p>
                  </a:txBody>
                  <a:tcPr/>
                </a:tc>
              </a:tr>
              <a:tr h="617847">
                <a:tc>
                  <a:txBody>
                    <a:bodyPr/>
                    <a:lstStyle/>
                    <a:p>
                      <a:r>
                        <a:rPr lang="id-ID" sz="3200" dirty="0" smtClean="0"/>
                        <a:t>Ordinal</a:t>
                      </a:r>
                      <a:endParaRPr lang="id-ID" sz="3200" dirty="0"/>
                    </a:p>
                  </a:txBody>
                  <a:tcPr/>
                </a:tc>
                <a:tc>
                  <a:txBody>
                    <a:bodyPr/>
                    <a:lstStyle/>
                    <a:p>
                      <a:r>
                        <a:rPr lang="id-ID" sz="3200" dirty="0" smtClean="0"/>
                        <a:t>Run test</a:t>
                      </a:r>
                      <a:endParaRPr lang="id-ID" sz="3200" dirty="0"/>
                    </a:p>
                  </a:txBody>
                  <a:tcPr/>
                </a:tc>
              </a:tr>
              <a:tr h="617847">
                <a:tc>
                  <a:txBody>
                    <a:bodyPr/>
                    <a:lstStyle/>
                    <a:p>
                      <a:r>
                        <a:rPr lang="id-ID" sz="3200" dirty="0" smtClean="0"/>
                        <a:t>Menurut</a:t>
                      </a:r>
                      <a:r>
                        <a:rPr lang="id-ID" sz="3200" baseline="0" dirty="0" smtClean="0"/>
                        <a:t> interval/ ratio</a:t>
                      </a:r>
                      <a:endParaRPr lang="id-ID" sz="3200" dirty="0"/>
                    </a:p>
                  </a:txBody>
                  <a:tcPr/>
                </a:tc>
                <a:tc>
                  <a:txBody>
                    <a:bodyPr/>
                    <a:lstStyle/>
                    <a:p>
                      <a:r>
                        <a:rPr lang="id-ID" sz="3200" dirty="0" smtClean="0"/>
                        <a:t>T-test  (1 Sampel)</a:t>
                      </a:r>
                      <a:r>
                        <a:rPr lang="id-ID" sz="3200" baseline="0" dirty="0" smtClean="0"/>
                        <a:t> </a:t>
                      </a:r>
                      <a:endParaRPr lang="id-ID" sz="3200" dirty="0"/>
                    </a:p>
                  </a:txBody>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480" y="571480"/>
            <a:ext cx="8305800" cy="1143000"/>
          </a:xfrm>
        </p:spPr>
        <p:txBody>
          <a:bodyPr>
            <a:noAutofit/>
          </a:bodyPr>
          <a:lstStyle/>
          <a:p>
            <a:pPr algn="just"/>
            <a:r>
              <a:rPr lang="id-ID" sz="3600" b="1" dirty="0" smtClean="0"/>
              <a:t>Jenis-jenis Pengujian Hipotesis Berdasar Kriterianya.</a:t>
            </a:r>
            <a:endParaRPr lang="id-ID" sz="3600" b="1" dirty="0"/>
          </a:p>
        </p:txBody>
      </p:sp>
      <p:sp>
        <p:nvSpPr>
          <p:cNvPr id="4" name="TextBox 3"/>
          <p:cNvSpPr txBox="1"/>
          <p:nvPr/>
        </p:nvSpPr>
        <p:spPr>
          <a:xfrm>
            <a:off x="428596" y="1571612"/>
            <a:ext cx="8286808" cy="4524315"/>
          </a:xfrm>
          <a:prstGeom prst="rect">
            <a:avLst/>
          </a:prstGeom>
          <a:noFill/>
        </p:spPr>
        <p:txBody>
          <a:bodyPr wrap="square" rtlCol="0">
            <a:spAutoFit/>
          </a:bodyPr>
          <a:lstStyle/>
          <a:p>
            <a:pPr marL="514350" indent="-514350">
              <a:buAutoNum type="arabicPeriod"/>
            </a:pPr>
            <a:r>
              <a:rPr lang="id-ID" sz="2400" dirty="0" smtClean="0"/>
              <a:t>Bedasarkan </a:t>
            </a:r>
            <a:r>
              <a:rPr lang="id-ID" sz="2400" b="1" dirty="0" smtClean="0"/>
              <a:t>Jenis Parameternya:</a:t>
            </a:r>
          </a:p>
          <a:p>
            <a:pPr marL="514350" indent="-514350"/>
            <a:r>
              <a:rPr lang="id-ID" sz="2400" dirty="0" smtClean="0"/>
              <a:t>       a. Pengujian hipotesis tentang rata-rata</a:t>
            </a:r>
          </a:p>
          <a:p>
            <a:pPr marL="361950" indent="-361950"/>
            <a:r>
              <a:rPr lang="id-ID" sz="2400" dirty="0" smtClean="0"/>
              <a:t>	       </a:t>
            </a:r>
            <a:r>
              <a:rPr lang="id-ID" sz="2400" b="1" dirty="0" smtClean="0"/>
              <a:t>Adalah</a:t>
            </a:r>
            <a:r>
              <a:rPr lang="id-ID" sz="2400" dirty="0" smtClean="0"/>
              <a:t> pengujian hipotesis mengenai rata-rata    </a:t>
            </a:r>
          </a:p>
          <a:p>
            <a:pPr marL="514350" indent="-514350"/>
            <a:r>
              <a:rPr lang="id-ID" sz="2400" dirty="0" smtClean="0"/>
              <a:t>            populasi yang didasarkan atas informasi </a:t>
            </a:r>
          </a:p>
          <a:p>
            <a:pPr marL="514350" indent="-514350"/>
            <a:r>
              <a:rPr lang="id-ID" sz="2400" dirty="0" smtClean="0"/>
              <a:t>            sampelnya.</a:t>
            </a:r>
          </a:p>
          <a:p>
            <a:pPr marL="514350" indent="-514350"/>
            <a:r>
              <a:rPr lang="id-ID" sz="2400" dirty="0" smtClean="0"/>
              <a:t>       b. Pengujian hipoteisis tentang proporsi</a:t>
            </a:r>
          </a:p>
          <a:p>
            <a:pPr marL="514350" indent="-514350"/>
            <a:r>
              <a:rPr lang="id-ID" sz="2400" dirty="0" smtClean="0"/>
              <a:t>	    </a:t>
            </a:r>
            <a:r>
              <a:rPr lang="id-ID" sz="2400" b="1" dirty="0" smtClean="0"/>
              <a:t>Adalah  </a:t>
            </a:r>
            <a:r>
              <a:rPr lang="id-ID" sz="2400" dirty="0" smtClean="0"/>
              <a:t>pengujain hipotesis mengenai proporsi </a:t>
            </a:r>
          </a:p>
          <a:p>
            <a:pPr marL="514350" indent="-514350"/>
            <a:r>
              <a:rPr lang="id-ID" sz="2400" dirty="0" smtClean="0"/>
              <a:t>           populasi yang didasarkan atas informasi (data)    </a:t>
            </a:r>
          </a:p>
          <a:p>
            <a:pPr marL="514350" indent="-514350"/>
            <a:r>
              <a:rPr lang="id-ID" sz="2400" dirty="0" smtClean="0"/>
              <a:t>           sampelnya.</a:t>
            </a:r>
          </a:p>
          <a:p>
            <a:pPr marL="514350" indent="-514350"/>
            <a:r>
              <a:rPr lang="id-ID" sz="2400" dirty="0" smtClean="0"/>
              <a:t>       c. Pengujian hipotesis tentang varians</a:t>
            </a:r>
          </a:p>
          <a:p>
            <a:pPr marL="514350" indent="-514350"/>
            <a:r>
              <a:rPr lang="id-ID" sz="2400" dirty="0" smtClean="0"/>
              <a:t>           A</a:t>
            </a:r>
            <a:r>
              <a:rPr lang="id-ID" sz="2400" b="1" dirty="0" smtClean="0"/>
              <a:t>dalah </a:t>
            </a:r>
            <a:r>
              <a:rPr lang="id-ID" sz="2400" dirty="0" smtClean="0"/>
              <a:t>pengujiantentang varians populasi yang  </a:t>
            </a:r>
          </a:p>
          <a:p>
            <a:pPr marL="514350" indent="-514350"/>
            <a:r>
              <a:rPr lang="id-ID" sz="2400" dirty="0" smtClean="0"/>
              <a:t>           didasarkan atas informsi sampelnya</a:t>
            </a:r>
            <a:endParaRPr lang="id-ID" sz="24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id-ID" dirty="0" smtClean="0"/>
              <a:t>2. Berdasarkan jumlah sampelnya </a:t>
            </a:r>
            <a:br>
              <a:rPr lang="id-ID" dirty="0" smtClean="0"/>
            </a:br>
            <a:r>
              <a:rPr lang="id-ID" dirty="0" smtClean="0"/>
              <a:t>     dibedakan</a:t>
            </a:r>
            <a:endParaRPr lang="id-ID" dirty="0"/>
          </a:p>
        </p:txBody>
      </p:sp>
      <p:sp>
        <p:nvSpPr>
          <p:cNvPr id="4" name="TextBox 3"/>
          <p:cNvSpPr txBox="1"/>
          <p:nvPr/>
        </p:nvSpPr>
        <p:spPr>
          <a:xfrm rot="10800000" flipV="1">
            <a:off x="785786" y="1892092"/>
            <a:ext cx="7715304" cy="3108543"/>
          </a:xfrm>
          <a:prstGeom prst="rect">
            <a:avLst/>
          </a:prstGeom>
          <a:noFill/>
        </p:spPr>
        <p:txBody>
          <a:bodyPr wrap="square" rtlCol="0">
            <a:spAutoFit/>
          </a:bodyPr>
          <a:lstStyle/>
          <a:p>
            <a:pPr marL="514350" indent="-514350">
              <a:buAutoNum type="alphaLcPeriod"/>
            </a:pPr>
            <a:r>
              <a:rPr lang="id-ID" sz="2800" dirty="0" smtClean="0"/>
              <a:t>Pengujian hipotesis sampel besar  </a:t>
            </a:r>
          </a:p>
          <a:p>
            <a:pPr marL="514350" indent="-514350"/>
            <a:r>
              <a:rPr lang="id-ID" sz="2800" dirty="0" smtClean="0"/>
              <a:t>	adalah pengujian hipotesis  yang menggunakan sampel lebih besar dari 30 ( n &gt; 30 )</a:t>
            </a:r>
          </a:p>
          <a:p>
            <a:pPr marL="514350" indent="-514350">
              <a:buAutoNum type="alphaLcPeriod" startAt="2"/>
            </a:pPr>
            <a:r>
              <a:rPr lang="id-ID" sz="2800" dirty="0" smtClean="0"/>
              <a:t>Pengujian hipotesis sampel kecil</a:t>
            </a:r>
          </a:p>
          <a:p>
            <a:pPr marL="514350" indent="-514350"/>
            <a:r>
              <a:rPr lang="id-ID" sz="2800" dirty="0" smtClean="0"/>
              <a:t>       adalah pengujian hipotesisi yang menggunakan sampel lebih kecil atau sama dengan 30 .</a:t>
            </a:r>
          </a:p>
          <a:p>
            <a:pPr marL="514350" indent="-514350"/>
            <a:endParaRPr lang="id-ID" sz="28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229600" cy="1143000"/>
          </a:xfrm>
        </p:spPr>
        <p:txBody>
          <a:bodyPr>
            <a:noAutofit/>
          </a:bodyPr>
          <a:lstStyle/>
          <a:p>
            <a:pPr algn="l"/>
            <a:r>
              <a:rPr lang="id-ID" sz="4400" dirty="0" smtClean="0"/>
              <a:t>3. Berdasarkan jenis distribusinya </a:t>
            </a:r>
            <a:br>
              <a:rPr lang="id-ID" sz="4400" dirty="0" smtClean="0"/>
            </a:br>
            <a:r>
              <a:rPr lang="id-ID" sz="4400" dirty="0" smtClean="0"/>
              <a:t>    dibedakan atas empat jenis yaitu: </a:t>
            </a:r>
            <a:endParaRPr lang="id-ID" sz="4400" dirty="0"/>
          </a:p>
        </p:txBody>
      </p:sp>
      <p:sp>
        <p:nvSpPr>
          <p:cNvPr id="4" name="TextBox 3"/>
          <p:cNvSpPr txBox="1"/>
          <p:nvPr/>
        </p:nvSpPr>
        <p:spPr>
          <a:xfrm>
            <a:off x="1000100" y="2000240"/>
            <a:ext cx="7572428" cy="4154984"/>
          </a:xfrm>
          <a:prstGeom prst="rect">
            <a:avLst/>
          </a:prstGeom>
          <a:noFill/>
        </p:spPr>
        <p:txBody>
          <a:bodyPr wrap="square" rtlCol="0">
            <a:spAutoFit/>
          </a:bodyPr>
          <a:lstStyle/>
          <a:p>
            <a:pPr marL="457200" indent="-457200">
              <a:buAutoNum type="alphaLcPeriod"/>
            </a:pPr>
            <a:r>
              <a:rPr lang="id-ID" sz="2400" dirty="0" smtClean="0"/>
              <a:t>Pengujian hipotesis dengan distribusi </a:t>
            </a:r>
            <a:r>
              <a:rPr lang="id-ID" sz="2400" i="1" dirty="0" smtClean="0"/>
              <a:t>Z</a:t>
            </a:r>
          </a:p>
          <a:p>
            <a:pPr marL="457200" indent="-457200"/>
            <a:r>
              <a:rPr lang="id-ID" sz="2400" dirty="0" smtClean="0"/>
              <a:t>      adalah pengujian yang menggunakan distribusi Z sebagai uji statistik.</a:t>
            </a:r>
          </a:p>
          <a:p>
            <a:pPr marL="457200" indent="-457200"/>
            <a:r>
              <a:rPr lang="id-ID" sz="2400" dirty="0" smtClean="0"/>
              <a:t>b.   Pengujian hipotesis dengan distribusi </a:t>
            </a:r>
            <a:r>
              <a:rPr lang="id-ID" sz="2400" i="1" dirty="0" smtClean="0"/>
              <a:t>t</a:t>
            </a:r>
            <a:r>
              <a:rPr lang="id-ID" sz="2400" dirty="0" smtClean="0"/>
              <a:t> ( </a:t>
            </a:r>
            <a:r>
              <a:rPr lang="id-ID" sz="2400" i="1" dirty="0" smtClean="0"/>
              <a:t>t</a:t>
            </a:r>
            <a:r>
              <a:rPr lang="id-ID" sz="2400" dirty="0" smtClean="0"/>
              <a:t>- </a:t>
            </a:r>
            <a:r>
              <a:rPr lang="id-ID" sz="2400" i="1" dirty="0" smtClean="0"/>
              <a:t>student</a:t>
            </a:r>
            <a:r>
              <a:rPr lang="id-ID" sz="2400" dirty="0" smtClean="0"/>
              <a:t>)</a:t>
            </a:r>
          </a:p>
          <a:p>
            <a:pPr marL="457200" indent="-457200"/>
            <a:r>
              <a:rPr lang="id-ID" sz="2400" dirty="0" smtClean="0"/>
              <a:t>      adalah pengujian yang menggunakan distribusi </a:t>
            </a:r>
            <a:r>
              <a:rPr lang="id-ID" sz="2400" i="1" dirty="0" smtClean="0"/>
              <a:t>t</a:t>
            </a:r>
            <a:r>
              <a:rPr lang="id-ID" sz="2400" dirty="0" smtClean="0"/>
              <a:t> sebagai uji statistik.</a:t>
            </a:r>
          </a:p>
          <a:p>
            <a:pPr marL="457200" indent="-457200"/>
            <a:r>
              <a:rPr lang="id-ID" sz="2400" dirty="0" smtClean="0"/>
              <a:t>c.   Pengujian hipotesis dengan distribusi         (kai kuadrat)</a:t>
            </a:r>
          </a:p>
          <a:p>
            <a:pPr marL="457200" indent="-457200"/>
            <a:r>
              <a:rPr lang="id-ID" sz="2400" dirty="0" smtClean="0"/>
              <a:t>       adalah pengujian yang menggunakan distribusi  sebagai uji statistik.</a:t>
            </a:r>
          </a:p>
          <a:p>
            <a:pPr marL="457200" indent="-457200"/>
            <a:r>
              <a:rPr lang="id-ID" sz="2400" dirty="0" smtClean="0"/>
              <a:t>d.  Pengujian hipotesis dengan distribusi </a:t>
            </a:r>
            <a:r>
              <a:rPr lang="id-ID" sz="2400" i="1" dirty="0" smtClean="0"/>
              <a:t>F</a:t>
            </a:r>
            <a:r>
              <a:rPr lang="id-ID" sz="2400" dirty="0" smtClean="0"/>
              <a:t> ( </a:t>
            </a:r>
            <a:r>
              <a:rPr lang="id-ID" sz="2400" i="1" dirty="0" smtClean="0"/>
              <a:t>F-ratio</a:t>
            </a:r>
            <a:r>
              <a:rPr lang="id-ID" sz="2400" dirty="0" smtClean="0"/>
              <a:t>)</a:t>
            </a:r>
            <a:endParaRPr lang="id-ID" sz="2400" dirty="0"/>
          </a:p>
        </p:txBody>
      </p:sp>
      <p:sp>
        <p:nvSpPr>
          <p:cNvPr id="1331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1331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6643702" y="4243396"/>
            <a:ext cx="314325" cy="400050"/>
          </a:xfrm>
          <a:prstGeom prst="rect">
            <a:avLst/>
          </a:prstGeom>
          <a:noFill/>
        </p:spPr>
      </p:pic>
      <p:sp>
        <p:nvSpPr>
          <p:cNvPr id="13315" name="Rectangle 3"/>
          <p:cNvSpPr>
            <a:spLocks noChangeArrowheads="1"/>
          </p:cNvSpPr>
          <p:nvPr/>
        </p:nvSpPr>
        <p:spPr bwMode="auto">
          <a:xfrm>
            <a:off x="269875" y="8572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pic>
        <p:nvPicPr>
          <p:cNvPr id="8"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8043889" y="4957776"/>
            <a:ext cx="314325" cy="4000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id-ID" sz="3600" dirty="0" smtClean="0"/>
              <a:t>4. Berdasarkan arah atau bentuk formulasi </a:t>
            </a:r>
            <a:br>
              <a:rPr lang="id-ID" sz="3600" dirty="0" smtClean="0"/>
            </a:br>
            <a:r>
              <a:rPr lang="id-ID" sz="3600" dirty="0" smtClean="0"/>
              <a:t>     Hipotesis</a:t>
            </a:r>
            <a:endParaRPr lang="id-ID" sz="3600" dirty="0"/>
          </a:p>
        </p:txBody>
      </p:sp>
      <p:sp>
        <p:nvSpPr>
          <p:cNvPr id="3" name="TextBox 2"/>
          <p:cNvSpPr txBox="1"/>
          <p:nvPr/>
        </p:nvSpPr>
        <p:spPr>
          <a:xfrm>
            <a:off x="857224" y="1898870"/>
            <a:ext cx="7715304" cy="3539430"/>
          </a:xfrm>
          <a:prstGeom prst="rect">
            <a:avLst/>
          </a:prstGeom>
          <a:noFill/>
        </p:spPr>
        <p:txBody>
          <a:bodyPr wrap="square" rtlCol="0">
            <a:spAutoFit/>
          </a:bodyPr>
          <a:lstStyle/>
          <a:p>
            <a:pPr marL="514350" indent="-514350">
              <a:buAutoNum type="arabicPeriod"/>
            </a:pPr>
            <a:r>
              <a:rPr lang="id-ID" sz="2800" dirty="0" smtClean="0"/>
              <a:t> Uji  dua Pihak (</a:t>
            </a:r>
            <a:r>
              <a:rPr lang="id-ID" sz="2800" i="1" dirty="0" smtClean="0"/>
              <a:t>two tail test</a:t>
            </a:r>
            <a:r>
              <a:rPr lang="id-ID" sz="2800" dirty="0" smtClean="0"/>
              <a:t>)</a:t>
            </a:r>
          </a:p>
          <a:p>
            <a:pPr marL="514350" indent="-514350" algn="just"/>
            <a:r>
              <a:rPr lang="id-ID" sz="2800" dirty="0" smtClean="0"/>
              <a:t>	</a:t>
            </a:r>
            <a:r>
              <a:rPr lang="id-ID" sz="2800" b="1" dirty="0" smtClean="0"/>
              <a:t>adalah</a:t>
            </a:r>
            <a:r>
              <a:rPr lang="id-ID" sz="2800" dirty="0" smtClean="0"/>
              <a:t> pengujian hipotesis di mana hipotesis n0l (H0) berbunyi “ sama dengan” dan hipotesis al ternatif (H1) berbunyi “ tidak  sama dengan”  (H0 = dan H1     ).</a:t>
            </a:r>
          </a:p>
          <a:p>
            <a:pPr marL="342900" indent="-342900"/>
            <a:r>
              <a:rPr lang="id-ID" sz="2800" dirty="0" smtClean="0"/>
              <a:t>2.    Uji satu Pihak ( </a:t>
            </a:r>
            <a:r>
              <a:rPr lang="id-ID" sz="2800" i="1" dirty="0" smtClean="0"/>
              <a:t>one tail test</a:t>
            </a:r>
            <a:r>
              <a:rPr lang="id-ID" sz="2800" dirty="0" smtClean="0"/>
              <a:t> )</a:t>
            </a:r>
          </a:p>
          <a:p>
            <a:pPr marL="342900" indent="-342900"/>
            <a:r>
              <a:rPr lang="id-ID" sz="2800" dirty="0"/>
              <a:t> </a:t>
            </a:r>
            <a:r>
              <a:rPr lang="id-ID" sz="2800" dirty="0" smtClean="0"/>
              <a:t>       a.  Uji Pihak  kanan</a:t>
            </a:r>
          </a:p>
          <a:p>
            <a:pPr marL="342900" indent="-342900"/>
            <a:r>
              <a:rPr lang="id-ID" sz="2800" dirty="0" smtClean="0"/>
              <a:t>        b. Uji  Pihak kiri</a:t>
            </a:r>
            <a:endParaRPr lang="id-ID" dirty="0"/>
          </a:p>
        </p:txBody>
      </p:sp>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049"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929322" y="3714752"/>
            <a:ext cx="200025" cy="361950"/>
          </a:xfrm>
          <a:prstGeom prst="rect">
            <a:avLst/>
          </a:prstGeom>
          <a:noFill/>
        </p:spPr>
      </p:pic>
      <p:sp>
        <p:nvSpPr>
          <p:cNvPr id="2051" name="Rectangle 3"/>
          <p:cNvSpPr>
            <a:spLocks noChangeArrowheads="1"/>
          </p:cNvSpPr>
          <p:nvPr/>
        </p:nvSpPr>
        <p:spPr bwMode="auto">
          <a:xfrm>
            <a:off x="269875" y="8191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500042"/>
            <a:ext cx="8001056" cy="5324535"/>
          </a:xfrm>
          <a:prstGeom prst="rect">
            <a:avLst/>
          </a:prstGeom>
          <a:noFill/>
        </p:spPr>
        <p:txBody>
          <a:bodyPr wrap="square" rtlCol="0">
            <a:spAutoFit/>
          </a:bodyPr>
          <a:lstStyle/>
          <a:p>
            <a:pPr marL="514350" indent="-514350">
              <a:buAutoNum type="alphaLcPeriod"/>
            </a:pPr>
            <a:r>
              <a:rPr lang="id-ID" sz="2400" dirty="0" smtClean="0"/>
              <a:t>Uji satu fihak  kanan( </a:t>
            </a:r>
            <a:r>
              <a:rPr lang="id-ID" sz="2400" i="1" dirty="0" smtClean="0"/>
              <a:t>one tail test</a:t>
            </a:r>
            <a:r>
              <a:rPr lang="id-ID" sz="2400" dirty="0" smtClean="0"/>
              <a:t> )</a:t>
            </a:r>
          </a:p>
          <a:p>
            <a:pPr marL="514350" indent="-514350"/>
            <a:r>
              <a:rPr lang="id-ID" sz="2400" dirty="0" smtClean="0"/>
              <a:t> 	</a:t>
            </a:r>
            <a:r>
              <a:rPr lang="id-ID" sz="2400" b="1" dirty="0" smtClean="0"/>
              <a:t>adalah</a:t>
            </a:r>
            <a:r>
              <a:rPr lang="id-ID" sz="2400" dirty="0" smtClean="0"/>
              <a:t> pengujian hipotesis di mana hipotesis n0l(H0) berbunyi “ sama dengan atau lebih kecil sama dengan” dan hipotesis alternatif (H1) berbunyi “ lebih besar “ atau “ lebih besar atau sama dengan ”  (H0 = atau H0       dan H1 &gt; atau H1      ).</a:t>
            </a:r>
          </a:p>
          <a:p>
            <a:pPr marL="514350" indent="-514350"/>
            <a:r>
              <a:rPr lang="id-ID" sz="2400" dirty="0" smtClean="0"/>
              <a:t>b.  Uji satu fihak kiri ( </a:t>
            </a:r>
            <a:r>
              <a:rPr lang="id-ID" sz="2400" i="1" dirty="0" smtClean="0"/>
              <a:t>one tail test</a:t>
            </a:r>
            <a:r>
              <a:rPr lang="id-ID" sz="2400" dirty="0" smtClean="0"/>
              <a:t> )</a:t>
            </a:r>
          </a:p>
          <a:p>
            <a:pPr marL="514350" indent="-514350"/>
            <a:r>
              <a:rPr lang="id-ID" sz="2400" dirty="0" smtClean="0"/>
              <a:t>      </a:t>
            </a:r>
            <a:r>
              <a:rPr lang="id-ID" sz="2400" b="1" dirty="0" smtClean="0"/>
              <a:t>adalah</a:t>
            </a:r>
            <a:r>
              <a:rPr lang="id-ID" sz="2400" dirty="0" smtClean="0"/>
              <a:t> pengujian hipotesisi di mana hipotesis n0l(H0) berbunyi “ sama dengan atau lebih besar atau  sama dengan” dan hipotesis alternatif (H1) berbunyi “ lebih kecil“ atau “ lebih kecil atau sama dengan ”  (H0 = atau H0       dan H1  &lt; atau H1      ).</a:t>
            </a:r>
          </a:p>
          <a:p>
            <a:pPr marL="342900" indent="-342900"/>
            <a:r>
              <a:rPr lang="id-ID" sz="2400" dirty="0" smtClean="0"/>
              <a:t>      </a:t>
            </a:r>
          </a:p>
          <a:p>
            <a:endParaRPr lang="id-ID" sz="2800" dirty="0"/>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1025"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8229627" y="2066918"/>
            <a:ext cx="200025" cy="361950"/>
          </a:xfrm>
          <a:prstGeom prst="rect">
            <a:avLst/>
          </a:prstGeom>
          <a:noFill/>
        </p:spPr>
      </p:pic>
      <p:sp>
        <p:nvSpPr>
          <p:cNvPr id="1027" name="Rectangle 3"/>
          <p:cNvSpPr>
            <a:spLocks noChangeArrowheads="1"/>
          </p:cNvSpPr>
          <p:nvPr/>
        </p:nvSpPr>
        <p:spPr bwMode="auto">
          <a:xfrm>
            <a:off x="269875" y="8191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1028"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657595" y="2424108"/>
            <a:ext cx="200025" cy="361950"/>
          </a:xfrm>
          <a:prstGeom prst="rect">
            <a:avLst/>
          </a:prstGeom>
          <a:noFill/>
        </p:spPr>
      </p:pic>
      <p:pic>
        <p:nvPicPr>
          <p:cNvPr id="10"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514851" y="4638686"/>
            <a:ext cx="200025" cy="361950"/>
          </a:xfrm>
          <a:prstGeom prst="rect">
            <a:avLst/>
          </a:prstGeom>
          <a:noFill/>
        </p:spPr>
      </p:pic>
      <p:pic>
        <p:nvPicPr>
          <p:cNvPr id="11"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857356" y="4572008"/>
            <a:ext cx="200025" cy="3619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356"/>
            <a:ext cx="8305800" cy="846980"/>
          </a:xfrm>
        </p:spPr>
        <p:txBody>
          <a:bodyPr/>
          <a:lstStyle/>
          <a:p>
            <a:r>
              <a:rPr lang="id-ID" dirty="0" smtClean="0"/>
              <a:t>Pengujian Hipotesis Rata-Rata</a:t>
            </a:r>
            <a:endParaRPr lang="id-ID" dirty="0"/>
          </a:p>
        </p:txBody>
      </p:sp>
      <p:sp>
        <p:nvSpPr>
          <p:cNvPr id="3" name="Title 1"/>
          <p:cNvSpPr txBox="1">
            <a:spLocks/>
          </p:cNvSpPr>
          <p:nvPr/>
        </p:nvSpPr>
        <p:spPr>
          <a:xfrm>
            <a:off x="428596" y="1296136"/>
            <a:ext cx="8305800" cy="84698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id-ID" sz="4000" dirty="0" smtClean="0">
                <a:solidFill>
                  <a:schemeClr val="tx2"/>
                </a:solidFill>
                <a:latin typeface="+mj-lt"/>
                <a:ea typeface="+mj-ea"/>
                <a:cs typeface="+mj-cs"/>
              </a:rPr>
              <a:t>a. M</a:t>
            </a:r>
            <a:r>
              <a:rPr kumimoji="0" lang="id-ID" sz="4000" b="0" i="0" u="none" strike="noStrike" kern="1200" cap="none" spc="0" normalizeH="0" baseline="0" noProof="0" dirty="0" smtClean="0">
                <a:ln>
                  <a:noFill/>
                </a:ln>
                <a:solidFill>
                  <a:schemeClr val="tx2"/>
                </a:solidFill>
                <a:effectLst/>
                <a:uLnTx/>
                <a:uFillTx/>
                <a:latin typeface="+mj-lt"/>
                <a:ea typeface="+mj-ea"/>
                <a:cs typeface="+mj-cs"/>
              </a:rPr>
              <a:t>engujian  Rata-Rata : Uji Dua Pihak</a:t>
            </a:r>
            <a:endParaRPr kumimoji="0" lang="id-ID" sz="4000" b="0" i="0" u="none" strike="noStrike" kern="1200" cap="none" spc="0" normalizeH="0" baseline="0" noProof="0" dirty="0">
              <a:ln>
                <a:noFill/>
              </a:ln>
              <a:solidFill>
                <a:schemeClr val="tx2"/>
              </a:solidFill>
              <a:effectLst/>
              <a:uLnTx/>
              <a:uFillTx/>
              <a:latin typeface="+mj-lt"/>
              <a:ea typeface="+mj-ea"/>
              <a:cs typeface="+mj-cs"/>
            </a:endParaRPr>
          </a:p>
        </p:txBody>
      </p:sp>
      <p:sp>
        <p:nvSpPr>
          <p:cNvPr id="4" name="TextBox 3"/>
          <p:cNvSpPr txBox="1"/>
          <p:nvPr/>
        </p:nvSpPr>
        <p:spPr>
          <a:xfrm>
            <a:off x="714348" y="2153845"/>
            <a:ext cx="7215238" cy="4062651"/>
          </a:xfrm>
          <a:prstGeom prst="rect">
            <a:avLst/>
          </a:prstGeom>
          <a:noFill/>
        </p:spPr>
        <p:txBody>
          <a:bodyPr wrap="square" rtlCol="0">
            <a:spAutoFit/>
          </a:bodyPr>
          <a:lstStyle/>
          <a:p>
            <a:pPr marL="457200" indent="-457200">
              <a:buAutoNum type="arabicPeriod"/>
            </a:pPr>
            <a:r>
              <a:rPr lang="id-ID" sz="2400" dirty="0" smtClean="0"/>
              <a:t>Sampel besar ( n&gt; 30 )</a:t>
            </a:r>
          </a:p>
          <a:p>
            <a:pPr marL="342900" indent="-342900"/>
            <a:r>
              <a:rPr lang="id-ID" sz="2400" dirty="0" smtClean="0"/>
              <a:t>      untuk menguji hipotesis  rata-rata    dengan     sampel besar ( n &gt; 30 ), uji hipotesisnya dengan menggunakan distribusi Z.</a:t>
            </a:r>
          </a:p>
          <a:p>
            <a:pPr marL="342900" indent="-342900"/>
            <a:r>
              <a:rPr lang="id-ID" sz="2400" dirty="0" smtClean="0"/>
              <a:t>	-Pasangan hipotesis</a:t>
            </a:r>
          </a:p>
          <a:p>
            <a:pPr marL="342900" indent="-342900"/>
            <a:endParaRPr lang="id-ID" sz="2400" dirty="0" smtClean="0"/>
          </a:p>
          <a:p>
            <a:pPr marL="342900" indent="-342900"/>
            <a:endParaRPr lang="id-ID" sz="2400" dirty="0" smtClean="0"/>
          </a:p>
          <a:p>
            <a:pPr marL="342900" indent="-342900"/>
            <a:r>
              <a:rPr lang="id-ID" sz="2400" dirty="0" smtClean="0"/>
              <a:t>   </a:t>
            </a:r>
          </a:p>
          <a:p>
            <a:pPr marL="342900" indent="-342900"/>
            <a:endParaRPr lang="id-ID" sz="2400" dirty="0" smtClean="0"/>
          </a:p>
          <a:p>
            <a:pPr marL="342900" indent="-342900"/>
            <a:endParaRPr lang="id-ID" sz="2400" dirty="0" smtClean="0"/>
          </a:p>
          <a:p>
            <a:pPr marL="342900" indent="-342900"/>
            <a:endParaRPr lang="id-ID" dirty="0"/>
          </a:p>
        </p:txBody>
      </p:sp>
      <p:sp>
        <p:nvSpPr>
          <p:cNvPr id="2560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5601"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000496" y="3790957"/>
            <a:ext cx="1785950" cy="995365"/>
          </a:xfrm>
          <a:prstGeom prst="rect">
            <a:avLst/>
          </a:prstGeom>
          <a:noFill/>
        </p:spPr>
      </p:pic>
      <p:sp>
        <p:nvSpPr>
          <p:cNvPr id="25603" name="Rectangle 3"/>
          <p:cNvSpPr>
            <a:spLocks noChangeArrowheads="1"/>
          </p:cNvSpPr>
          <p:nvPr/>
        </p:nvSpPr>
        <p:spPr bwMode="auto">
          <a:xfrm>
            <a:off x="269875" y="10953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5786" y="1571612"/>
            <a:ext cx="7358114" cy="3108543"/>
          </a:xfrm>
          <a:prstGeom prst="rect">
            <a:avLst/>
          </a:prstGeom>
          <a:noFill/>
        </p:spPr>
        <p:txBody>
          <a:bodyPr wrap="square" rtlCol="0">
            <a:spAutoFit/>
          </a:bodyPr>
          <a:lstStyle/>
          <a:p>
            <a:r>
              <a:rPr lang="id-ID" sz="2800" dirty="0" smtClean="0"/>
              <a:t>Kriteria pengujian</a:t>
            </a:r>
          </a:p>
          <a:p>
            <a:r>
              <a:rPr lang="id-ID" sz="2800" dirty="0" smtClean="0"/>
              <a:t>H0 diterima jika  </a:t>
            </a:r>
          </a:p>
          <a:p>
            <a:endParaRPr lang="id-ID" sz="2800" dirty="0" smtClean="0"/>
          </a:p>
          <a:p>
            <a:endParaRPr lang="id-ID" sz="2800" dirty="0" smtClean="0"/>
          </a:p>
          <a:p>
            <a:endParaRPr lang="id-ID" sz="2800" dirty="0" smtClean="0"/>
          </a:p>
          <a:p>
            <a:r>
              <a:rPr lang="id-ID" sz="2800" dirty="0" smtClean="0"/>
              <a:t>               didapat dari daftar normal baku.</a:t>
            </a:r>
          </a:p>
          <a:p>
            <a:r>
              <a:rPr lang="id-ID" sz="2800" dirty="0" smtClean="0"/>
              <a:t>Dalam hal lainnya, H0 ditolak</a:t>
            </a:r>
            <a:endParaRPr lang="id-ID" sz="2800" dirty="0"/>
          </a:p>
        </p:txBody>
      </p:sp>
      <p:sp>
        <p:nvSpPr>
          <p:cNvPr id="276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7649"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214546" y="2714619"/>
            <a:ext cx="3214710" cy="582531"/>
          </a:xfrm>
          <a:prstGeom prst="rect">
            <a:avLst/>
          </a:prstGeom>
          <a:noFill/>
        </p:spPr>
      </p:pic>
      <p:sp>
        <p:nvSpPr>
          <p:cNvPr id="27651" name="Rectangle 3"/>
          <p:cNvSpPr>
            <a:spLocks noChangeArrowheads="1"/>
          </p:cNvSpPr>
          <p:nvPr/>
        </p:nvSpPr>
        <p:spPr bwMode="auto">
          <a:xfrm>
            <a:off x="269875" y="9715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765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7652"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71538" y="3429000"/>
            <a:ext cx="781050" cy="5143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857232"/>
            <a:ext cx="8215370" cy="830997"/>
          </a:xfrm>
          <a:prstGeom prst="rect">
            <a:avLst/>
          </a:prstGeom>
          <a:noFill/>
        </p:spPr>
        <p:txBody>
          <a:bodyPr wrap="square" rtlCol="0">
            <a:spAutoFit/>
          </a:bodyPr>
          <a:lstStyle/>
          <a:p>
            <a:pPr marL="342900" indent="-342900"/>
            <a:r>
              <a:rPr lang="id-ID" sz="2400" b="1" dirty="0" smtClean="0"/>
              <a:t>Uji Statistik </a:t>
            </a:r>
          </a:p>
          <a:p>
            <a:pPr marL="342900" indent="-342900"/>
            <a:r>
              <a:rPr lang="id-ID" dirty="0" smtClean="0"/>
              <a:t>    </a:t>
            </a:r>
            <a:r>
              <a:rPr lang="id-ID" sz="2400" dirty="0" smtClean="0"/>
              <a:t>a) Simpangan baku populasi (       ) diketahui :</a:t>
            </a:r>
            <a:r>
              <a:rPr lang="id-ID" dirty="0" smtClean="0"/>
              <a:t> </a:t>
            </a:r>
            <a:endParaRPr lang="id-ID" dirty="0"/>
          </a:p>
        </p:txBody>
      </p:sp>
      <p:sp>
        <p:nvSpPr>
          <p:cNvPr id="266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sp>
        <p:nvSpPr>
          <p:cNvPr id="266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6627"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214414" y="1714488"/>
            <a:ext cx="2790825" cy="1076325"/>
          </a:xfrm>
          <a:prstGeom prst="rect">
            <a:avLst/>
          </a:prstGeom>
          <a:noFill/>
        </p:spPr>
      </p:pic>
      <p:sp>
        <p:nvSpPr>
          <p:cNvPr id="26629" name="Rectangle 5"/>
          <p:cNvSpPr>
            <a:spLocks noChangeArrowheads="1"/>
          </p:cNvSpPr>
          <p:nvPr/>
        </p:nvSpPr>
        <p:spPr bwMode="auto">
          <a:xfrm>
            <a:off x="269875" y="1533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266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6630"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786314" y="1071546"/>
            <a:ext cx="357190" cy="770778"/>
          </a:xfrm>
          <a:prstGeom prst="rect">
            <a:avLst/>
          </a:prstGeom>
          <a:noFill/>
        </p:spPr>
      </p:pic>
      <p:sp>
        <p:nvSpPr>
          <p:cNvPr id="12" name="TextBox 11"/>
          <p:cNvSpPr txBox="1"/>
          <p:nvPr/>
        </p:nvSpPr>
        <p:spPr>
          <a:xfrm>
            <a:off x="571472" y="2714620"/>
            <a:ext cx="7358114" cy="830997"/>
          </a:xfrm>
          <a:prstGeom prst="rect">
            <a:avLst/>
          </a:prstGeom>
          <a:noFill/>
        </p:spPr>
        <p:txBody>
          <a:bodyPr wrap="square" rtlCol="0">
            <a:spAutoFit/>
          </a:bodyPr>
          <a:lstStyle/>
          <a:p>
            <a:r>
              <a:rPr lang="id-ID" sz="2400" dirty="0" smtClean="0"/>
              <a:t>b) Simpangan baku populasi (       ) tidak diketahui : </a:t>
            </a:r>
          </a:p>
          <a:p>
            <a:r>
              <a:rPr lang="id-ID" sz="2400" dirty="0" smtClean="0"/>
              <a:t> </a:t>
            </a:r>
            <a:endParaRPr lang="id-ID" sz="2400" dirty="0"/>
          </a:p>
        </p:txBody>
      </p:sp>
      <p:pic>
        <p:nvPicPr>
          <p:cNvPr id="13"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643438" y="2571744"/>
            <a:ext cx="357190" cy="770778"/>
          </a:xfrm>
          <a:prstGeom prst="rect">
            <a:avLst/>
          </a:prstGeom>
          <a:noFill/>
        </p:spPr>
      </p:pic>
      <p:sp>
        <p:nvSpPr>
          <p:cNvPr id="26633"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6632" name="Picture 8"/>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428728" y="3286124"/>
            <a:ext cx="2790825" cy="1076325"/>
          </a:xfrm>
          <a:prstGeom prst="rect">
            <a:avLst/>
          </a:prstGeom>
          <a:noFill/>
        </p:spPr>
      </p:pic>
      <p:sp>
        <p:nvSpPr>
          <p:cNvPr id="26634" name="Rectangle 10"/>
          <p:cNvSpPr>
            <a:spLocks noChangeArrowheads="1"/>
          </p:cNvSpPr>
          <p:nvPr/>
        </p:nvSpPr>
        <p:spPr bwMode="auto">
          <a:xfrm>
            <a:off x="269875" y="1533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TextBox 16"/>
          <p:cNvSpPr txBox="1"/>
          <p:nvPr/>
        </p:nvSpPr>
        <p:spPr>
          <a:xfrm>
            <a:off x="785786" y="4643446"/>
            <a:ext cx="7215238" cy="1200329"/>
          </a:xfrm>
          <a:prstGeom prst="rect">
            <a:avLst/>
          </a:prstGeom>
          <a:noFill/>
        </p:spPr>
        <p:txBody>
          <a:bodyPr wrap="square" rtlCol="0">
            <a:spAutoFit/>
          </a:bodyPr>
          <a:lstStyle/>
          <a:p>
            <a:r>
              <a:rPr lang="id-ID" sz="2400" dirty="0" smtClean="0"/>
              <a:t>Keterangan : </a:t>
            </a:r>
          </a:p>
          <a:p>
            <a:r>
              <a:rPr lang="id-ID" sz="2400" dirty="0" smtClean="0"/>
              <a:t>s = pendugaan dari       (simpangan baku sampel)</a:t>
            </a:r>
          </a:p>
          <a:p>
            <a:r>
              <a:rPr lang="id-ID" sz="2400" dirty="0" smtClean="0"/>
              <a:t>       = nilai       sesuai dengan H0</a:t>
            </a:r>
            <a:endParaRPr lang="id-ID" sz="2400" dirty="0"/>
          </a:p>
        </p:txBody>
      </p:sp>
      <p:pic>
        <p:nvPicPr>
          <p:cNvPr id="18"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500431" y="5038237"/>
            <a:ext cx="214313" cy="462465"/>
          </a:xfrm>
          <a:prstGeom prst="rect">
            <a:avLst/>
          </a:prstGeom>
          <a:noFill/>
        </p:spPr>
      </p:pic>
      <p:sp>
        <p:nvSpPr>
          <p:cNvPr id="266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6635" name="Picture 1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000100" y="5500702"/>
            <a:ext cx="295275" cy="390525"/>
          </a:xfrm>
          <a:prstGeom prst="rect">
            <a:avLst/>
          </a:prstGeom>
          <a:noFill/>
        </p:spPr>
      </p:pic>
      <p:sp>
        <p:nvSpPr>
          <p:cNvPr id="26638"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pic>
        <p:nvPicPr>
          <p:cNvPr id="26637" name="Picture 1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2357422" y="5424504"/>
            <a:ext cx="152400" cy="36195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305800" cy="1143000"/>
          </a:xfrm>
        </p:spPr>
        <p:txBody>
          <a:bodyPr/>
          <a:lstStyle/>
          <a:p>
            <a:r>
              <a:rPr lang="id-ID" dirty="0" smtClean="0"/>
              <a:t>Contoh: </a:t>
            </a:r>
            <a:endParaRPr lang="id-ID" dirty="0"/>
          </a:p>
        </p:txBody>
      </p:sp>
      <p:sp>
        <p:nvSpPr>
          <p:cNvPr id="4" name="TextBox 3"/>
          <p:cNvSpPr txBox="1"/>
          <p:nvPr/>
        </p:nvSpPr>
        <p:spPr>
          <a:xfrm>
            <a:off x="500034" y="1857364"/>
            <a:ext cx="7858180" cy="3046988"/>
          </a:xfrm>
          <a:prstGeom prst="rect">
            <a:avLst/>
          </a:prstGeom>
          <a:noFill/>
        </p:spPr>
        <p:txBody>
          <a:bodyPr wrap="square" rtlCol="0">
            <a:spAutoFit/>
          </a:bodyPr>
          <a:lstStyle/>
          <a:p>
            <a:pPr algn="just"/>
            <a:r>
              <a:rPr lang="id-ID" sz="2400" dirty="0" smtClean="0"/>
              <a:t>Pengusahaan lampu pijar A mengatakan bahwa lampunya bisa tahan pakai sekitar 800 jam. Akhir-akhir ini timbul  dugaan bahwa masa pakai lampu itu telah berubah. Untuk menentukan hal ini, dilakukan penelitian dengan jalan menguji 50 lampu. Ternyata rata-rata 792 jam. Dari pengalaman, diketahui bahwa simpangan baku masa hidup lampu 60 jam. Selidikilah dengan taraf nyata 0,05 apakah kualitas lampu itu sudah berubah atau belum.</a:t>
            </a:r>
            <a:endParaRPr lang="id-ID"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3128"/>
            <a:ext cx="8305800" cy="918418"/>
          </a:xfrm>
        </p:spPr>
        <p:txBody>
          <a:bodyPr>
            <a:normAutofit/>
          </a:bodyPr>
          <a:lstStyle/>
          <a:p>
            <a:r>
              <a:rPr lang="id-ID" dirty="0" smtClean="0"/>
              <a:t>2. Sampel kecil ( n &lt;  = 30 )</a:t>
            </a:r>
            <a:endParaRPr lang="id-ID" dirty="0"/>
          </a:p>
        </p:txBody>
      </p:sp>
      <p:graphicFrame>
        <p:nvGraphicFramePr>
          <p:cNvPr id="4" name="Object 3"/>
          <p:cNvGraphicFramePr>
            <a:graphicFrameLocks noChangeAspect="1"/>
          </p:cNvGraphicFramePr>
          <p:nvPr/>
        </p:nvGraphicFramePr>
        <p:xfrm>
          <a:off x="714348" y="1066824"/>
          <a:ext cx="8001056" cy="5791200"/>
        </p:xfrm>
        <a:graphic>
          <a:graphicData uri="http://schemas.openxmlformats.org/presentationml/2006/ole">
            <mc:AlternateContent xmlns:mc="http://schemas.openxmlformats.org/markup-compatibility/2006">
              <mc:Choice xmlns:v="urn:schemas-microsoft-com:vml" Requires="v">
                <p:oleObj spid="_x0000_s1028" name="Document" r:id="rId3" imgW="7157725" imgH="5794985" progId="Word.Document.12">
                  <p:embed/>
                </p:oleObj>
              </mc:Choice>
              <mc:Fallback>
                <p:oleObj name="Document" r:id="rId3" imgW="7157725" imgH="5794985"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348" y="1066824"/>
                        <a:ext cx="8001056" cy="5791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305800" cy="775542"/>
          </a:xfrm>
        </p:spPr>
        <p:txBody>
          <a:bodyPr>
            <a:normAutofit fontScale="90000"/>
          </a:bodyPr>
          <a:lstStyle/>
          <a:p>
            <a:r>
              <a:rPr lang="id-ID" dirty="0" smtClean="0"/>
              <a:t>Kriteria pengujian</a:t>
            </a:r>
            <a:endParaRPr lang="id-ID" dirty="0"/>
          </a:p>
        </p:txBody>
      </p:sp>
      <p:graphicFrame>
        <p:nvGraphicFramePr>
          <p:cNvPr id="3" name="Object 2"/>
          <p:cNvGraphicFramePr>
            <a:graphicFrameLocks noChangeAspect="1"/>
          </p:cNvGraphicFramePr>
          <p:nvPr/>
        </p:nvGraphicFramePr>
        <p:xfrm>
          <a:off x="971550" y="1424008"/>
          <a:ext cx="7505700" cy="4933950"/>
        </p:xfrm>
        <a:graphic>
          <a:graphicData uri="http://schemas.openxmlformats.org/presentationml/2006/ole">
            <mc:AlternateContent xmlns:mc="http://schemas.openxmlformats.org/markup-compatibility/2006">
              <mc:Choice xmlns:v="urn:schemas-microsoft-com:vml" Requires="v">
                <p:oleObj spid="_x0000_s2052" name="Document" r:id="rId3" imgW="7538980" imgH="4952320" progId="Word.Document.12">
                  <p:embed/>
                </p:oleObj>
              </mc:Choice>
              <mc:Fallback>
                <p:oleObj name="Document" r:id="rId3" imgW="7538980" imgH="4952320"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1424008"/>
                        <a:ext cx="7505700" cy="49339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356"/>
            <a:ext cx="8305800" cy="846980"/>
          </a:xfrm>
        </p:spPr>
        <p:txBody>
          <a:bodyPr/>
          <a:lstStyle/>
          <a:p>
            <a:r>
              <a:rPr lang="id-ID" dirty="0" smtClean="0"/>
              <a:t>Contoh :</a:t>
            </a:r>
            <a:endParaRPr lang="id-ID" dirty="0"/>
          </a:p>
        </p:txBody>
      </p:sp>
      <p:sp>
        <p:nvSpPr>
          <p:cNvPr id="3" name="TextBox 2"/>
          <p:cNvSpPr txBox="1"/>
          <p:nvPr/>
        </p:nvSpPr>
        <p:spPr>
          <a:xfrm>
            <a:off x="500034" y="2071678"/>
            <a:ext cx="8215370" cy="3416320"/>
          </a:xfrm>
          <a:prstGeom prst="rect">
            <a:avLst/>
          </a:prstGeom>
          <a:noFill/>
        </p:spPr>
        <p:txBody>
          <a:bodyPr wrap="square" rtlCol="0">
            <a:spAutoFit/>
          </a:bodyPr>
          <a:lstStyle/>
          <a:p>
            <a:r>
              <a:rPr lang="id-ID" sz="2400" dirty="0" smtClean="0"/>
              <a:t>Sebuah sampel terdiri  atas 15 kaleng cat, memiliki isi berat kotor seperti yang diberikan berikut ini. (isi berat kotor dalam kg/kaleng)</a:t>
            </a:r>
          </a:p>
          <a:p>
            <a:r>
              <a:rPr lang="id-ID" sz="2400" dirty="0" smtClean="0"/>
              <a:t>1,21  		1,21  		1,23		1,20		1,20</a:t>
            </a:r>
          </a:p>
          <a:p>
            <a:r>
              <a:rPr lang="id-ID" sz="2400" dirty="0" smtClean="0"/>
              <a:t>1,24		1,22		1,24		1,21		1,19</a:t>
            </a:r>
          </a:p>
          <a:p>
            <a:r>
              <a:rPr lang="id-ID" sz="2400" dirty="0" smtClean="0"/>
              <a:t>1,19		1,18		1,19		1,23		1,18</a:t>
            </a:r>
          </a:p>
          <a:p>
            <a:r>
              <a:rPr lang="id-ID" sz="2400" dirty="0" smtClean="0"/>
              <a:t>Jika digunakan taraf  nyata 1 %, dapatkah kita menyakini bahwa populasi cat dalam kaleng rata-rata memiliki berat kotor 1,2 kg/kaleng? (dengan alternatif tidak sama dengan).</a:t>
            </a:r>
            <a:endParaRPr lang="id-ID"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28670"/>
            <a:ext cx="8305800" cy="918418"/>
          </a:xfrm>
        </p:spPr>
        <p:txBody>
          <a:bodyPr>
            <a:noAutofit/>
          </a:bodyPr>
          <a:lstStyle/>
          <a:p>
            <a:r>
              <a:rPr lang="id-ID" sz="3600" dirty="0" smtClean="0"/>
              <a:t>b. Mengujian  satu Rata-Rata : Uji satu Pihak</a:t>
            </a:r>
            <a:endParaRPr lang="id-ID" sz="3200" dirty="0"/>
          </a:p>
        </p:txBody>
      </p:sp>
      <p:graphicFrame>
        <p:nvGraphicFramePr>
          <p:cNvPr id="3" name="Object 2"/>
          <p:cNvGraphicFramePr>
            <a:graphicFrameLocks noChangeAspect="1"/>
          </p:cNvGraphicFramePr>
          <p:nvPr/>
        </p:nvGraphicFramePr>
        <p:xfrm>
          <a:off x="1066800" y="2076450"/>
          <a:ext cx="7219950" cy="4248150"/>
        </p:xfrm>
        <a:graphic>
          <a:graphicData uri="http://schemas.openxmlformats.org/presentationml/2006/ole">
            <mc:AlternateContent xmlns:mc="http://schemas.openxmlformats.org/markup-compatibility/2006">
              <mc:Choice xmlns:v="urn:schemas-microsoft-com:vml" Requires="v">
                <p:oleObj spid="_x0000_s31748" name="Document" r:id="rId3" imgW="7262588" imgH="4266598" progId="Word.Document.12">
                  <p:embed/>
                </p:oleObj>
              </mc:Choice>
              <mc:Fallback>
                <p:oleObj name="Document" r:id="rId3" imgW="7262588" imgH="4266598"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2076450"/>
                        <a:ext cx="7219950" cy="4248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nvGraphicFramePr>
        <p:xfrm>
          <a:off x="1514475" y="1392238"/>
          <a:ext cx="6100763" cy="1841500"/>
        </p:xfrm>
        <a:graphic>
          <a:graphicData uri="http://schemas.openxmlformats.org/presentationml/2006/ole">
            <mc:AlternateContent xmlns:mc="http://schemas.openxmlformats.org/markup-compatibility/2006">
              <mc:Choice xmlns:v="urn:schemas-microsoft-com:vml" Requires="v">
                <p:oleObj spid="_x0000_s32772" name="Document" r:id="rId3" imgW="6215758" imgH="1862070" progId="Word.Document.12">
                  <p:embed/>
                </p:oleObj>
              </mc:Choice>
              <mc:Fallback>
                <p:oleObj name="Document" r:id="rId3" imgW="6215758" imgH="1862070"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4475" y="1392238"/>
                        <a:ext cx="6100763" cy="184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 name="Picture 3"/>
          <p:cNvPicPr/>
          <p:nvPr/>
        </p:nvPicPr>
        <p:blipFill>
          <a:blip r:embed="rId5"/>
          <a:srcRect/>
          <a:stretch>
            <a:fillRect/>
          </a:stretch>
        </p:blipFill>
        <p:spPr bwMode="auto">
          <a:xfrm>
            <a:off x="1928794" y="2786058"/>
            <a:ext cx="5724525" cy="2867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nvGraphicFramePr>
        <p:xfrm>
          <a:off x="1479550" y="928670"/>
          <a:ext cx="7262813" cy="4064000"/>
        </p:xfrm>
        <a:graphic>
          <a:graphicData uri="http://schemas.openxmlformats.org/presentationml/2006/ole">
            <mc:AlternateContent xmlns:mc="http://schemas.openxmlformats.org/markup-compatibility/2006">
              <mc:Choice xmlns:v="urn:schemas-microsoft-com:vml" Requires="v">
                <p:oleObj spid="_x0000_s34820" name="Document" r:id="rId3" imgW="7262588" imgH="4063581" progId="Word.Document.12">
                  <p:embed/>
                </p:oleObj>
              </mc:Choice>
              <mc:Fallback>
                <p:oleObj name="Document" r:id="rId3" imgW="7262588" imgH="4063581"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9550" y="928670"/>
                        <a:ext cx="7262813" cy="406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nvGraphicFramePr>
        <p:xfrm>
          <a:off x="1474788" y="1382713"/>
          <a:ext cx="6235700" cy="1876425"/>
        </p:xfrm>
        <a:graphic>
          <a:graphicData uri="http://schemas.openxmlformats.org/presentationml/2006/ole">
            <mc:AlternateContent xmlns:mc="http://schemas.openxmlformats.org/markup-compatibility/2006">
              <mc:Choice xmlns:v="urn:schemas-microsoft-com:vml" Requires="v">
                <p:oleObj spid="_x0000_s35844" name="Document" r:id="rId3" imgW="6235577" imgH="1876828" progId="Word.Document.12">
                  <p:embed/>
                </p:oleObj>
              </mc:Choice>
              <mc:Fallback>
                <p:oleObj name="Document" r:id="rId3" imgW="6235577" imgH="1876828"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4788" y="1382713"/>
                        <a:ext cx="6235700" cy="1876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 name="Picture 3"/>
          <p:cNvPicPr/>
          <p:nvPr/>
        </p:nvPicPr>
        <p:blipFill>
          <a:blip r:embed="rId5"/>
          <a:srcRect/>
          <a:stretch>
            <a:fillRect/>
          </a:stretch>
        </p:blipFill>
        <p:spPr bwMode="auto">
          <a:xfrm>
            <a:off x="1571604" y="3071810"/>
            <a:ext cx="5929354" cy="3571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796086"/>
          </a:xfrm>
        </p:spPr>
        <p:txBody>
          <a:bodyPr>
            <a:normAutofit fontScale="90000"/>
          </a:bodyPr>
          <a:lstStyle/>
          <a:p>
            <a:r>
              <a:rPr lang="id-ID" dirty="0" smtClean="0"/>
              <a:t>Contoh :</a:t>
            </a:r>
            <a:endParaRPr lang="id-ID" dirty="0"/>
          </a:p>
        </p:txBody>
      </p:sp>
      <p:sp>
        <p:nvSpPr>
          <p:cNvPr id="3" name="TextBox 2"/>
          <p:cNvSpPr txBox="1"/>
          <p:nvPr/>
        </p:nvSpPr>
        <p:spPr>
          <a:xfrm>
            <a:off x="500034" y="2000240"/>
            <a:ext cx="8215370" cy="3693319"/>
          </a:xfrm>
          <a:prstGeom prst="rect">
            <a:avLst/>
          </a:prstGeom>
          <a:noFill/>
        </p:spPr>
        <p:txBody>
          <a:bodyPr wrap="square" rtlCol="0">
            <a:spAutoFit/>
          </a:bodyPr>
          <a:lstStyle/>
          <a:p>
            <a:r>
              <a:rPr lang="id-ID" dirty="0" smtClean="0"/>
              <a:t>Karena ada kelesuhan dalam perdagangan jeruk, maka akan dilakukan penelitian untuk mengetahuai berapa kg jeruk yang akan terjual  oleh pedagang pada setiap hari. Berdasarkan pengamatan sepintas terhadap perdagangan jeruk, maka peneliti mengajukan </a:t>
            </a:r>
            <a:r>
              <a:rPr lang="id-ID" b="1" dirty="0" smtClean="0"/>
              <a:t>hipotesis</a:t>
            </a:r>
            <a:r>
              <a:rPr lang="id-ID" dirty="0" smtClean="0"/>
              <a:t> bahwa pedagang jeruk tiap hari paling banyak 100 kg jeruk kepada konsumen.</a:t>
            </a:r>
          </a:p>
          <a:p>
            <a:endParaRPr lang="id-ID" dirty="0" smtClean="0"/>
          </a:p>
          <a:p>
            <a:r>
              <a:rPr lang="id-ID" dirty="0" smtClean="0"/>
              <a:t>Berdasarkan hipotesis tersebut, maka telah dilakukan pengumpulan data terhadap 20 pedagang jeruk. Pengambilan sampel 20 pedagang jeruk  dilakuakn secara random. Data dari 20 pedagang diberikan sbb:</a:t>
            </a:r>
          </a:p>
          <a:p>
            <a:pPr marL="342900" indent="-342900">
              <a:buAutoNum type="arabicPlain" startAt="98"/>
            </a:pPr>
            <a:r>
              <a:rPr lang="id-ID" dirty="0" smtClean="0"/>
              <a:t>80	 120 	90	70	100	60	85	95 	100</a:t>
            </a:r>
          </a:p>
          <a:p>
            <a:pPr marL="342900" indent="-342900">
              <a:buAutoNum type="arabicPlain" startAt="70"/>
            </a:pPr>
            <a:r>
              <a:rPr lang="id-ID" dirty="0" smtClean="0"/>
              <a:t>95	90	85	75	90	70	90	60	110</a:t>
            </a:r>
          </a:p>
          <a:p>
            <a:pPr marL="342900" indent="-342900"/>
            <a:endParaRPr lang="id-ID" dirty="0" smtClean="0"/>
          </a:p>
          <a:p>
            <a:pPr marL="342900" indent="-342900"/>
            <a:r>
              <a:rPr lang="id-ID" dirty="0" smtClean="0"/>
              <a:t>Dapatkah diterima  </a:t>
            </a:r>
            <a:r>
              <a:rPr lang="id-ID" smtClean="0"/>
              <a:t>Hipotesis tersebut, jika taraf nyatanya 5%?</a:t>
            </a:r>
            <a:endParaRPr lang="id-ID"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214290"/>
            <a:ext cx="7977214" cy="1143000"/>
          </a:xfrm>
        </p:spPr>
        <p:txBody>
          <a:bodyPr/>
          <a:lstStyle/>
          <a:p>
            <a:r>
              <a:rPr lang="id-ID" dirty="0" smtClean="0"/>
              <a:t>Latihan : </a:t>
            </a:r>
            <a:endParaRPr lang="id-ID" dirty="0"/>
          </a:p>
        </p:txBody>
      </p:sp>
      <p:graphicFrame>
        <p:nvGraphicFramePr>
          <p:cNvPr id="4" name="Object 3"/>
          <p:cNvGraphicFramePr>
            <a:graphicFrameLocks noChangeAspect="1"/>
          </p:cNvGraphicFramePr>
          <p:nvPr/>
        </p:nvGraphicFramePr>
        <p:xfrm>
          <a:off x="709638" y="1805005"/>
          <a:ext cx="7505700" cy="4052887"/>
        </p:xfrm>
        <a:graphic>
          <a:graphicData uri="http://schemas.openxmlformats.org/presentationml/2006/ole">
            <mc:AlternateContent xmlns:mc="http://schemas.openxmlformats.org/markup-compatibility/2006">
              <mc:Choice xmlns:v="urn:schemas-microsoft-com:vml" Requires="v">
                <p:oleObj spid="_x0000_s36868" name="Document" r:id="rId3" imgW="7616817" imgH="4112895" progId="Word.Document.12">
                  <p:embed/>
                </p:oleObj>
              </mc:Choice>
              <mc:Fallback>
                <p:oleObj name="Document" r:id="rId3" imgW="7616817" imgH="4112895" progId="Word.Documen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638" y="1805005"/>
                        <a:ext cx="7505700" cy="40528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1144</TotalTime>
  <Words>619</Words>
  <Application>Microsoft Office PowerPoint</Application>
  <PresentationFormat>On-screen Show (4:3)</PresentationFormat>
  <Paragraphs>116</Paragraphs>
  <Slides>24</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0" baseType="lpstr">
      <vt:lpstr>Arial</vt:lpstr>
      <vt:lpstr>Calibri</vt:lpstr>
      <vt:lpstr>Constantia</vt:lpstr>
      <vt:lpstr>Wingdings 2</vt:lpstr>
      <vt:lpstr>Flow</vt:lpstr>
      <vt:lpstr>Document</vt:lpstr>
      <vt:lpstr>UJI HIPOTESIS</vt:lpstr>
      <vt:lpstr>Taraf Kesalahan dalam Pengujian Hipotesis</vt:lpstr>
      <vt:lpstr>PowerPoint Presentation</vt:lpstr>
      <vt:lpstr>Dua kesalahan dalam Pengujian Hipoteisis</vt:lpstr>
      <vt:lpstr>Hubungan antara keputusan menolak atau menerima hipotesis</vt:lpstr>
      <vt:lpstr>Pengujian Hipotesis Deskriptif ( untuk Satu Sampel)</vt:lpstr>
      <vt:lpstr>Jenis-jenis Pengujian Hipotesis Berdasar Kriterianya.</vt:lpstr>
      <vt:lpstr>2. Berdasarkan jumlah sampelnya       dibedakan</vt:lpstr>
      <vt:lpstr>3. Berdasarkan jenis distribusinya      dibedakan atas empat jenis yaitu: </vt:lpstr>
      <vt:lpstr>4. Berdasarkan arah atau bentuk formulasi       Hipotesis</vt:lpstr>
      <vt:lpstr>PowerPoint Presentation</vt:lpstr>
      <vt:lpstr>Pengujian Hipotesis Rata-Rata</vt:lpstr>
      <vt:lpstr>PowerPoint Presentation</vt:lpstr>
      <vt:lpstr>PowerPoint Presentation</vt:lpstr>
      <vt:lpstr>Contoh: </vt:lpstr>
      <vt:lpstr>2. Sampel kecil ( n &lt;  = 30 )</vt:lpstr>
      <vt:lpstr>Kriteria pengujian</vt:lpstr>
      <vt:lpstr>Contoh :</vt:lpstr>
      <vt:lpstr>b. Mengujian  satu Rata-Rata : Uji satu Pihak</vt:lpstr>
      <vt:lpstr>PowerPoint Presentation</vt:lpstr>
      <vt:lpstr>PowerPoint Presentation</vt:lpstr>
      <vt:lpstr>PowerPoint Presentation</vt:lpstr>
      <vt:lpstr>Contoh :</vt:lpstr>
      <vt:lpstr>Latihan :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UJI HIPOTESIS</dc:title>
  <dc:creator>user</dc:creator>
  <cp:lastModifiedBy>Ali Shodiqin</cp:lastModifiedBy>
  <cp:revision>82</cp:revision>
  <dcterms:created xsi:type="dcterms:W3CDTF">2011-03-12T01:45:54Z</dcterms:created>
  <dcterms:modified xsi:type="dcterms:W3CDTF">2016-03-10T09:49:45Z</dcterms:modified>
</cp:coreProperties>
</file>