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handoutMasterIdLst>
    <p:handoutMasterId r:id="rId29"/>
  </p:handoutMasterIdLst>
  <p:sldIdLst>
    <p:sldId id="256" r:id="rId2"/>
    <p:sldId id="257" r:id="rId3"/>
    <p:sldId id="275" r:id="rId4"/>
    <p:sldId id="261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76" r:id="rId14"/>
    <p:sldId id="277" r:id="rId15"/>
    <p:sldId id="278" r:id="rId16"/>
    <p:sldId id="279" r:id="rId17"/>
    <p:sldId id="267" r:id="rId18"/>
    <p:sldId id="280" r:id="rId19"/>
    <p:sldId id="268" r:id="rId20"/>
    <p:sldId id="269" r:id="rId21"/>
    <p:sldId id="281" r:id="rId22"/>
    <p:sldId id="282" r:id="rId23"/>
    <p:sldId id="270" r:id="rId24"/>
    <p:sldId id="271" r:id="rId25"/>
    <p:sldId id="273" r:id="rId26"/>
    <p:sldId id="274" r:id="rId27"/>
    <p:sldId id="272" r:id="rId28"/>
  </p:sldIdLst>
  <p:sldSz cx="9144000" cy="6858000" type="screen4x3"/>
  <p:notesSz cx="9945688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100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4038" y="0"/>
            <a:ext cx="431006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3100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4038" y="6513513"/>
            <a:ext cx="4310062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DF78453-2A57-4045-BF2E-12E598A9E5B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1126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id-ID" sz="2400">
                <a:latin typeface="Times New Roman" pitchFamily="18" charset="0"/>
              </a:endParaRPr>
            </a:p>
          </p:txBody>
        </p:sp>
        <p:sp>
          <p:nvSpPr>
            <p:cNvPr id="11268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id-ID" sz="2400">
                <a:latin typeface="Times New Roman" pitchFamily="18" charset="0"/>
              </a:endParaRPr>
            </a:p>
          </p:txBody>
        </p:sp>
      </p:grp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11270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1271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  <p:sp>
        <p:nvSpPr>
          <p:cNvPr id="1127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273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274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275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DB2A53F1-8FCB-4C6C-886C-53113456E22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1276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DD7265-1098-4B7D-8976-3F860474C2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DF181-1304-4114-81AE-B3AA99EA37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D8CA06-9AA8-428D-B616-1487817F92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F3D78-E3F2-40E9-8A0B-7B39ECDC09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BBAB7-3ECF-4C1C-ADE9-37B337B598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4FD4C-E04C-42E2-9279-1C8F08C916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3108C6-5702-426C-8B89-DBA0130DE1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5DC77-2E2B-4028-B053-3C4D9B991F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3E601-972A-4B57-B891-22EC81E567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D5D3D-77E7-4A91-A645-9C2106C503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6EFBBCEC-B67C-44B0-871D-C0C6390B13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243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244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0245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id-ID"/>
              </a:p>
            </p:txBody>
          </p:sp>
        </p:grpSp>
        <p:grpSp>
          <p:nvGrpSpPr>
            <p:cNvPr id="10246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247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0248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</p:grpSp>
      <p:sp>
        <p:nvSpPr>
          <p:cNvPr id="10249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5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</a:defRPr>
            </a:lvl1pPr>
          </a:lstStyle>
          <a:p>
            <a:fld id="{C1415AB3-5AAE-4218-8975-9060EF15154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838200" y="1219200"/>
            <a:ext cx="7772400" cy="1470025"/>
          </a:xfrm>
        </p:spPr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  <a:ea typeface="宋体" pitchFamily="2" charset="-122"/>
              </a:rPr>
              <a:t>PENGAWETAN MAKANAN MENGGUNAKAN </a:t>
            </a:r>
            <a:r>
              <a:rPr lang="id-ID" altLang="zh-CN" dirty="0" smtClean="0">
                <a:solidFill>
                  <a:srgbClr val="FF0000"/>
                </a:solidFill>
                <a:ea typeface="宋体" pitchFamily="2" charset="-122"/>
              </a:rPr>
              <a:t>I</a:t>
            </a:r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RADIASI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200400"/>
            <a:ext cx="7315200" cy="1524000"/>
          </a:xfrm>
        </p:spPr>
        <p:txBody>
          <a:bodyPr/>
          <a:lstStyle/>
          <a:p>
            <a:pPr algn="r"/>
            <a:r>
              <a:rPr lang="id-ID" sz="1800" b="1" dirty="0" smtClean="0"/>
              <a:t>Adopted from</a:t>
            </a:r>
          </a:p>
          <a:p>
            <a:pPr algn="r"/>
            <a:r>
              <a:rPr lang="id-ID" sz="1800" b="1" dirty="0" smtClean="0"/>
              <a:t>Prof.</a:t>
            </a:r>
            <a:r>
              <a:rPr lang="en-US" sz="1800" b="1" dirty="0" smtClean="0"/>
              <a:t> </a:t>
            </a:r>
            <a:r>
              <a:rPr lang="en-US" sz="1800" b="1" dirty="0"/>
              <a:t>Ir. </a:t>
            </a:r>
            <a:r>
              <a:rPr lang="en-US" sz="1800" b="1" dirty="0" err="1"/>
              <a:t>Eni</a:t>
            </a:r>
            <a:r>
              <a:rPr lang="en-US" sz="1800" b="1" dirty="0"/>
              <a:t> </a:t>
            </a:r>
            <a:r>
              <a:rPr lang="en-US" sz="1800" b="1" dirty="0" err="1"/>
              <a:t>Harmayani</a:t>
            </a:r>
            <a:r>
              <a:rPr lang="en-US" sz="1800" b="1" dirty="0"/>
              <a:t>, </a:t>
            </a:r>
            <a:r>
              <a:rPr lang="en-US" sz="1800" b="1" dirty="0" err="1" smtClean="0"/>
              <a:t>M.Sc</a:t>
            </a:r>
            <a:r>
              <a:rPr lang="id-ID" sz="1800" b="1" dirty="0" smtClean="0"/>
              <a:t>., Ph.D</a:t>
            </a:r>
          </a:p>
          <a:p>
            <a:pPr algn="r"/>
            <a:r>
              <a:rPr lang="id-ID" sz="1800" b="1" dirty="0" smtClean="0"/>
              <a:t>Professor  on Microbiology laboratory FTP UGM 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86200"/>
            <a:ext cx="2519362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Pendahuluan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286000"/>
            <a:ext cx="7693025" cy="4343400"/>
          </a:xfrm>
        </p:spPr>
        <p:txBody>
          <a:bodyPr/>
          <a:lstStyle/>
          <a:p>
            <a:r>
              <a:rPr lang="en-US" altLang="zh-CN" sz="2400">
                <a:ea typeface="宋体" pitchFamily="2" charset="-122"/>
              </a:rPr>
              <a:t>Radiasi dapat didefinisikan sebagai pancaran dan perbanyakan energi melalui ruang atau melalui medium bahan. </a:t>
            </a:r>
          </a:p>
          <a:p>
            <a:r>
              <a:rPr lang="en-US" altLang="zh-CN" sz="2400">
                <a:ea typeface="宋体" pitchFamily="2" charset="-122"/>
              </a:rPr>
              <a:t>Tipe radiasi yang terutama digunakan dalam pengawetan bahan pangan adalah elektromagnetik. Spektrum elektromagnetik dapat dilihat pada Gambar </a:t>
            </a:r>
          </a:p>
          <a:p>
            <a:r>
              <a:rPr lang="en-US" altLang="zh-CN" sz="2400">
                <a:ea typeface="宋体" pitchFamily="2" charset="-122"/>
              </a:rPr>
              <a:t>Berbagai radiasi dibedakan berdasarkan panjang gelombang. </a:t>
            </a:r>
          </a:p>
          <a:p>
            <a:r>
              <a:rPr lang="en-US" altLang="zh-CN" sz="2400">
                <a:ea typeface="宋体" pitchFamily="2" charset="-122"/>
              </a:rPr>
              <a:t>Semakin pendek panjang gelombang, semakin merusak mikroorganisme.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Pengertian </a:t>
            </a:r>
            <a:r>
              <a:rPr lang="fi-FI" dirty="0"/>
              <a:t>iradiasi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Iradiasi makanan: penggunaan radiasi dari isotop radioaktif dari cobalt atau cesium dari pembangkit yang memproduksi sinar </a:t>
            </a:r>
            <a:r>
              <a:rPr lang="en-US"/>
              <a:t>β (beta)</a:t>
            </a:r>
            <a:r>
              <a:rPr lang="fi-FI"/>
              <a:t>, </a:t>
            </a:r>
            <a:r>
              <a:rPr lang="el-GR">
                <a:latin typeface="Albany" pitchFamily="34" charset="0"/>
              </a:rPr>
              <a:t>γ</a:t>
            </a:r>
            <a:r>
              <a:rPr lang="en-US"/>
              <a:t> </a:t>
            </a:r>
            <a:r>
              <a:rPr lang="fi-FI"/>
              <a:t>(gamma) atau sinar x yang jumlahnya terkendali sehingga makanan tidak bersifat radioaktif.</a:t>
            </a:r>
            <a:r>
              <a:rPr lang="en-US"/>
              <a:t> </a:t>
            </a:r>
          </a:p>
          <a:p>
            <a:r>
              <a:rPr lang="fi-FI"/>
              <a:t>Iradiasi memanfaatkan sinar </a:t>
            </a:r>
            <a:r>
              <a:rPr lang="en-US"/>
              <a:t>β</a:t>
            </a:r>
            <a:r>
              <a:rPr lang="fi-FI"/>
              <a:t>, </a:t>
            </a:r>
            <a:r>
              <a:rPr lang="en-US"/>
              <a:t>γ</a:t>
            </a:r>
            <a:r>
              <a:rPr lang="fi-FI"/>
              <a:t>, x yang diproduksi oleh Cobalt 60 dan cesium 137</a:t>
            </a:r>
            <a:r>
              <a:rPr lang="en-US"/>
              <a:t>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260350"/>
            <a:ext cx="25812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b="13399"/>
          <a:stretch>
            <a:fillRect/>
          </a:stretch>
        </p:blipFill>
        <p:spPr bwMode="auto">
          <a:xfrm>
            <a:off x="152400" y="1317625"/>
            <a:ext cx="861060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819400" y="5562600"/>
            <a:ext cx="330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Gambar. Bagan Spektrum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918325" y="6284913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(Jay, 1970)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ea typeface="宋体" pitchFamily="2" charset="-122"/>
              </a:rPr>
              <a:t>Radiasi ionisasi (Ionizing  radiations)</a:t>
            </a:r>
            <a:endParaRPr lang="en-US" sz="32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adalah radiasi yang mempunyai panjang gelombang 2000 A atau kurang.</a:t>
            </a:r>
          </a:p>
          <a:p>
            <a:r>
              <a:rPr lang="en-US" altLang="zh-CN">
                <a:ea typeface="宋体" pitchFamily="2" charset="-122"/>
              </a:rPr>
              <a:t>mempunyai cukup energi untuk mengionisasikan molekul.</a:t>
            </a:r>
          </a:p>
          <a:p>
            <a:r>
              <a:rPr lang="en-US" altLang="zh-CN">
                <a:ea typeface="宋体" pitchFamily="2" charset="-122"/>
              </a:rPr>
              <a:t>membunuh m.o. tanpa kenaikan suhu yang nyata.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Unit Radiasi :</a:t>
            </a: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Roentgen: unit untuk menyebutkan dosis sinar x atau sinar gamma.</a:t>
            </a:r>
          </a:p>
          <a:p>
            <a:r>
              <a:rPr lang="en-US" altLang="zh-CN">
                <a:ea typeface="宋体" pitchFamily="2" charset="-122"/>
              </a:rPr>
              <a:t>Curie	: unit untuk menyebutkan kuantitas dari substansi radioaktif.</a:t>
            </a:r>
          </a:p>
          <a:p>
            <a:r>
              <a:rPr lang="en-US" altLang="zh-CN">
                <a:ea typeface="宋体" pitchFamily="2" charset="-122"/>
              </a:rPr>
              <a:t>Rad	: unit radiasi ekuivalen dengan absorbsi 100 erg/g bahan.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ea typeface="宋体" pitchFamily="2" charset="-122"/>
              </a:rPr>
              <a:t>Yang penting bagi pengolahan bahan pangan antara lain :</a:t>
            </a:r>
            <a:endParaRPr lang="en-US" sz="32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Gelombang mikro (microwave)</a:t>
            </a:r>
          </a:p>
          <a:p>
            <a:r>
              <a:rPr lang="en-US" altLang="zh-CN">
                <a:ea typeface="宋体" pitchFamily="2" charset="-122"/>
              </a:rPr>
              <a:t>Sinar ultraviolet</a:t>
            </a:r>
          </a:p>
          <a:p>
            <a:r>
              <a:rPr lang="en-US" altLang="zh-CN">
                <a:ea typeface="宋体" pitchFamily="2" charset="-122"/>
              </a:rPr>
              <a:t>Sinar X</a:t>
            </a:r>
          </a:p>
          <a:p>
            <a:r>
              <a:rPr lang="en-US" altLang="zh-CN">
                <a:ea typeface="宋体" pitchFamily="2" charset="-122"/>
              </a:rPr>
              <a:t>Sinar Gamma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Karakteristik Radiasi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1800" b="1">
                <a:ea typeface="宋体" pitchFamily="2" charset="-122"/>
              </a:rPr>
              <a:t>Sinar Ultraviolet (UV)</a:t>
            </a:r>
            <a:endParaRPr lang="en-US" altLang="zh-CN" sz="1800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bersifat bakterisidal</a:t>
            </a: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panjang gelombang efektif 2.600 A</a:t>
            </a: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nonionizing</a:t>
            </a: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diserap oleh protein dan asam nukleat</a:t>
            </a: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terjadi perubahan fotokimia yang menyebabkan kematian sel (mutasi letal)</a:t>
            </a: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kemampuan penetrasi rendah</a:t>
            </a:r>
            <a:endParaRPr lang="en-US" altLang="zh-CN" sz="1800" b="1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1800" b="1">
                <a:ea typeface="宋体" pitchFamily="2" charset="-122"/>
              </a:rPr>
              <a:t>Sinar beta</a:t>
            </a:r>
            <a:endParaRPr lang="en-US" altLang="zh-CN" sz="1800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merupakan elektron yang diemisikan dari substansi radioaktif.</a:t>
            </a: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serupa dengan sinar katoda (diemisikan oleh katoda dalam tabung hampa)</a:t>
            </a:r>
          </a:p>
          <a:p>
            <a:pPr>
              <a:lnSpc>
                <a:spcPct val="80000"/>
              </a:lnSpc>
            </a:pPr>
            <a:r>
              <a:rPr lang="en-US" altLang="zh-CN" sz="1800">
                <a:ea typeface="宋体" pitchFamily="2" charset="-122"/>
              </a:rPr>
              <a:t>kemampuan penetrasi rendah</a:t>
            </a: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2400" b="1">
                <a:ea typeface="宋体" pitchFamily="2" charset="-122"/>
              </a:rPr>
              <a:t>Sinar gamma</a:t>
            </a:r>
            <a:endParaRPr lang="en-US" altLang="zh-CN" sz="2400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merupakan radiasi elektromagnetik yang dipancarkan dari inti yang tereksitasi (Misal : 60Co dan 137Cs)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murah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kemampuan penetrasinya sangat baik</a:t>
            </a:r>
            <a:r>
              <a:rPr lang="en-US" altLang="zh-CN" sz="2400" b="1">
                <a:ea typeface="宋体" pitchFamily="2" charset="-122"/>
              </a:rPr>
              <a:t>	</a:t>
            </a:r>
          </a:p>
          <a:p>
            <a:pPr>
              <a:lnSpc>
                <a:spcPct val="80000"/>
              </a:lnSpc>
            </a:pPr>
            <a:r>
              <a:rPr lang="en-US" altLang="zh-CN" sz="2400" b="1">
                <a:ea typeface="宋体" pitchFamily="2" charset="-122"/>
              </a:rPr>
              <a:t>Sinar X</a:t>
            </a:r>
            <a:endParaRPr lang="en-US" altLang="zh-CN" sz="2400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diperoleh dari </a:t>
            </a:r>
            <a:r>
              <a:rPr lang="en-US" altLang="zh-CN" sz="2400" i="1">
                <a:ea typeface="宋体" pitchFamily="2" charset="-122"/>
              </a:rPr>
              <a:t>bombardment </a:t>
            </a:r>
            <a:r>
              <a:rPr lang="en-US" altLang="zh-CN" sz="2400">
                <a:ea typeface="宋体" pitchFamily="2" charset="-122"/>
              </a:rPr>
              <a:t>logam berat dengan elektron berkecepatan tinggi di dalam tabung hampa.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Sifatnya hampir sama dengan sinar gamma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400" b="1">
                <a:ea typeface="宋体" pitchFamily="2" charset="-122"/>
              </a:rPr>
              <a:t>Gelombang mikro (microwave)</a:t>
            </a:r>
            <a:endParaRPr lang="en-US" altLang="zh-CN" sz="2400">
              <a:ea typeface="宋体" pitchFamily="2" charset="-122"/>
            </a:endParaRPr>
          </a:p>
          <a:p>
            <a:r>
              <a:rPr lang="en-US" altLang="zh-CN" sz="2400">
                <a:ea typeface="宋体" pitchFamily="2" charset="-122"/>
              </a:rPr>
              <a:t>Terletak antara sinar inframerah dan gelombang radio.</a:t>
            </a:r>
          </a:p>
          <a:p>
            <a:r>
              <a:rPr lang="en-US" altLang="zh-CN" sz="2400">
                <a:ea typeface="宋体" pitchFamily="2" charset="-122"/>
              </a:rPr>
              <a:t>Bahan makanan bermuatan elektrik netral ditempatkan pada medan elektromagnetik, molekul asimetris yang bermuatan akan berosilasi.</a:t>
            </a:r>
          </a:p>
          <a:p>
            <a:r>
              <a:rPr lang="en-US" altLang="zh-CN" sz="2400">
                <a:ea typeface="宋体" pitchFamily="2" charset="-122"/>
              </a:rPr>
              <a:t>Gesekan intermolekuler akan menyebabkan panas.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ea typeface="宋体" pitchFamily="2" charset="-122"/>
              </a:rPr>
              <a:t>PRINSIP DESTRUKSI MIKROORGANISME</a:t>
            </a:r>
            <a:endParaRPr lang="en-US" sz="32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jenis dan spesies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jumlah mikroorganisme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komposisi bahan makanan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ada tidaknya oksigen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kondisi bahan makanan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umur mikroorganisme</a:t>
            </a:r>
          </a:p>
          <a:p>
            <a:pPr>
              <a:lnSpc>
                <a:spcPct val="90000"/>
              </a:lnSpc>
            </a:pPr>
            <a:r>
              <a:rPr lang="en-US" altLang="zh-CN">
                <a:ea typeface="宋体" pitchFamily="2" charset="-122"/>
              </a:rPr>
              <a:t>dosis irradiasi untuk berbagai aplikasi dapat dilihat pada Gambar.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304800"/>
            <a:ext cx="6400800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762000" y="4267200"/>
            <a:ext cx="26654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2000" b="1">
                <a:ea typeface="宋体" pitchFamily="2" charset="-122"/>
              </a:rPr>
              <a:t>Gambar</a:t>
            </a:r>
          </a:p>
          <a:p>
            <a:pPr algn="ctr"/>
            <a:r>
              <a:rPr lang="en-US" altLang="zh-CN" sz="2000" b="1">
                <a:ea typeface="宋体" pitchFamily="2" charset="-122"/>
              </a:rPr>
              <a:t>Dosis iradiasi untuk </a:t>
            </a:r>
          </a:p>
          <a:p>
            <a:pPr algn="ctr"/>
            <a:r>
              <a:rPr lang="en-US" altLang="zh-CN" sz="2000" b="1">
                <a:ea typeface="宋体" pitchFamily="2" charset="-122"/>
              </a:rPr>
              <a:t>berbagai proses</a:t>
            </a:r>
            <a:endParaRPr lang="en-US" sz="2000" b="1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6613525" y="6132513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(Jay, 1970)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b="0" dirty="0" smtClean="0"/>
              <a:t>Dosis </a:t>
            </a:r>
            <a:r>
              <a:rPr lang="fi-FI" b="0" dirty="0"/>
              <a:t>dan dampak iradiasi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Dosis: jumlah radiasi yang diserap oleh makanan tidak sama dengan jumlah radiasi yang dipancarkan pembangkit.</a:t>
            </a:r>
          </a:p>
          <a:p>
            <a:r>
              <a:rPr lang="fi-FI"/>
              <a:t>Dosis ditentukan intensitas dan lama penyinaran. Satuannya gray (gy)</a:t>
            </a:r>
          </a:p>
          <a:p>
            <a:r>
              <a:rPr lang="fi-FI"/>
              <a:t>1 gray = 1 gy = 100 rads</a:t>
            </a:r>
          </a:p>
          <a:p>
            <a:pPr>
              <a:buFont typeface="Wingdings" pitchFamily="2" charset="2"/>
              <a:buNone/>
            </a:pPr>
            <a:r>
              <a:rPr lang="fi-FI"/>
              <a:t>				 = 0,00024 kal/kg pangan </a:t>
            </a:r>
          </a:p>
          <a:p>
            <a:r>
              <a:rPr lang="fi-FI"/>
              <a:t>1 kgy = 1000 gy</a:t>
            </a:r>
            <a:endParaRPr lang="en-US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Dosis rendah (≤ 1kgy)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Mengendalikan serangga pada biji-bijian </a:t>
            </a:r>
            <a:endParaRPr lang="en-US"/>
          </a:p>
          <a:p>
            <a:r>
              <a:rPr lang="en-US"/>
              <a:t>Mencegah pertunasan kentang</a:t>
            </a:r>
          </a:p>
          <a:p>
            <a:r>
              <a:rPr lang="en-US"/>
              <a:t>Mengendalikan cacing pita pada daging babi</a:t>
            </a:r>
          </a:p>
          <a:p>
            <a:r>
              <a:rPr lang="en-US"/>
              <a:t>Mencegah pembusukan dan mengendalikan serangga pada buah dan sayur </a:t>
            </a:r>
          </a:p>
          <a:p>
            <a:endParaRPr lang="en-US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4581525"/>
            <a:ext cx="144462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Dosis medium ( 1-10 kgy)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Mengendalikan salmonella, versinia dan campylobacter pada daging, produk unggas dan ikan.</a:t>
            </a:r>
          </a:p>
          <a:p>
            <a:r>
              <a:rPr lang="en-US"/>
              <a:t>Mencegah jamur pada buah.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4221163"/>
            <a:ext cx="28194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Dosis tinggi ( &gt; 10 kgy)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Membunuh mikroba dan serangga pada rempah-rempah</a:t>
            </a:r>
            <a:endParaRPr lang="en-US"/>
          </a:p>
          <a:p>
            <a:r>
              <a:rPr lang="en-US"/>
              <a:t>Sterilisasi makanan</a:t>
            </a:r>
          </a:p>
          <a:p>
            <a:r>
              <a:rPr lang="en-US"/>
              <a:t>Dosis randah dan medium masih perlu pendinginan.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APLIKASI RADIASI</a:t>
            </a: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Radiasi Gamma</a:t>
            </a:r>
          </a:p>
          <a:p>
            <a:r>
              <a:rPr lang="en-US" altLang="zh-CN">
                <a:ea typeface="宋体" pitchFamily="2" charset="-122"/>
              </a:rPr>
              <a:t>Electron beams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04813"/>
            <a:ext cx="8207375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82575"/>
            <a:ext cx="7429500" cy="546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066800" y="5775325"/>
            <a:ext cx="75834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000" b="1">
                <a:ea typeface="宋体" pitchFamily="2" charset="-122"/>
              </a:rPr>
              <a:t>Gambar. Tiga teknik dasar proses iradiasi (interaksi </a:t>
            </a:r>
          </a:p>
          <a:p>
            <a:r>
              <a:rPr lang="en-US" altLang="zh-CN" sz="2000" b="1">
                <a:ea typeface="宋体" pitchFamily="2" charset="-122"/>
              </a:rPr>
              <a:t>elektron, sinar x, dan sinar gamma dalam medium) (Jay,1970)</a:t>
            </a:r>
            <a:endParaRPr lang="en-US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ea typeface="宋体" pitchFamily="2" charset="-122"/>
              </a:rPr>
              <a:t>PENGARUH IRADIASI TERHADAP BAHAN MAKANAN</a:t>
            </a:r>
            <a:endParaRPr lang="en-US" sz="320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Air mengalami radiolisis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	3H</a:t>
            </a:r>
            <a:r>
              <a:rPr lang="en-US" altLang="zh-CN" sz="2400" baseline="-25000">
                <a:ea typeface="宋体" pitchFamily="2" charset="-122"/>
              </a:rPr>
              <a:t>2</a:t>
            </a:r>
            <a:r>
              <a:rPr lang="en-US" altLang="zh-CN" sz="2400">
                <a:ea typeface="宋体" pitchFamily="2" charset="-122"/>
              </a:rPr>
              <a:t>O    -------</a:t>
            </a:r>
            <a:r>
              <a:rPr lang="en-US" altLang="zh-CN" sz="2400">
                <a:ea typeface="宋体" pitchFamily="2" charset="-122"/>
                <a:sym typeface="Wingdings" pitchFamily="2" charset="2"/>
              </a:rPr>
              <a:t></a:t>
            </a:r>
            <a:r>
              <a:rPr lang="en-US" altLang="zh-CN" sz="2400">
                <a:ea typeface="宋体" pitchFamily="2" charset="-122"/>
              </a:rPr>
              <a:t>   H + OH + H</a:t>
            </a:r>
            <a:r>
              <a:rPr lang="en-US" altLang="zh-CN" sz="2400" baseline="-25000">
                <a:ea typeface="宋体" pitchFamily="2" charset="-122"/>
              </a:rPr>
              <a:t>2</a:t>
            </a:r>
            <a:r>
              <a:rPr lang="en-US" altLang="zh-CN" sz="2400">
                <a:ea typeface="宋体" pitchFamily="2" charset="-122"/>
              </a:rPr>
              <a:t>O</a:t>
            </a:r>
            <a:r>
              <a:rPr lang="en-US" altLang="zh-CN" sz="2400" baseline="-25000">
                <a:ea typeface="宋体" pitchFamily="2" charset="-122"/>
              </a:rPr>
              <a:t>2</a:t>
            </a:r>
            <a:r>
              <a:rPr lang="en-US" altLang="zh-CN" sz="2400">
                <a:ea typeface="宋体" pitchFamily="2" charset="-122"/>
              </a:rPr>
              <a:t> + H</a:t>
            </a:r>
            <a:r>
              <a:rPr lang="en-US" altLang="zh-CN" sz="2400" baseline="-25000">
                <a:ea typeface="宋体" pitchFamily="2" charset="-122"/>
              </a:rPr>
              <a:t>2</a:t>
            </a:r>
            <a:r>
              <a:rPr lang="en-US" altLang="zh-CN" sz="2400">
                <a:ea typeface="宋体" pitchFamily="2" charset="-122"/>
              </a:rPr>
              <a:t>  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Terbentuk radikal bebas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Protein dan komponen nitrogen sensitif terhadap iradiasi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Iradiasi lemak menghasilkan karbonil dan peroksida menyebabkan ketengikan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Vitamin : mengalami kerusakan</a:t>
            </a:r>
          </a:p>
          <a:p>
            <a:pPr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Metoda untuk memperkecil efek samping bahan makanan yang diiradiasi ionisasi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b="0"/>
              <a:t>Kelebihan iradiasi</a:t>
            </a:r>
            <a:endParaRPr lang="en-US" b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 lvl="1"/>
            <a:r>
              <a:rPr lang="en-US"/>
              <a:t>Tidak meninggalkan residu bahan kimia </a:t>
            </a:r>
          </a:p>
          <a:p>
            <a:pPr lvl="1"/>
            <a:r>
              <a:rPr lang="en-US"/>
              <a:t>Tidak menyebabkan perubahan suhu</a:t>
            </a:r>
            <a:endParaRPr lang="sv-SE"/>
          </a:p>
          <a:p>
            <a:pPr lvl="1"/>
            <a:r>
              <a:rPr lang="sv-SE"/>
              <a:t>Tidak perlu dikarantina setelah proses(produk dapat langsung dimakan)</a:t>
            </a:r>
          </a:p>
          <a:p>
            <a:pPr lvl="1"/>
            <a:r>
              <a:rPr lang="sv-SE"/>
              <a:t>Daya tembus tinggi sehingga efek penetrasi sinar gama merata hingga kebagian dalam produk</a:t>
            </a:r>
            <a:r>
              <a:rPr lang="sv-SE" sz="2800"/>
              <a:t> </a:t>
            </a:r>
            <a:endParaRPr lang="en-US" sz="280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476250"/>
            <a:ext cx="36861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/>
              <a:t>Kelemahan iradiasi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/>
              <a:t>Biaya operasional mahal</a:t>
            </a:r>
          </a:p>
          <a:p>
            <a:pPr lvl="1"/>
            <a:r>
              <a:rPr lang="en-US"/>
              <a:t>Butuh prasarana dan sarana yang harganya mahal</a:t>
            </a:r>
          </a:p>
          <a:p>
            <a:pPr lvl="1"/>
            <a:r>
              <a:rPr lang="en-US"/>
              <a:t>Perlu tenaga yang terlatih dan professional</a:t>
            </a:r>
            <a:endParaRPr lang="fi-FI"/>
          </a:p>
          <a:p>
            <a:pPr lvl="1"/>
            <a:r>
              <a:rPr lang="fi-FI"/>
              <a:t>Kemungkinan terkena radiasi bagi tenaga operasional mengakibatkan kemandulan.</a:t>
            </a:r>
            <a:endParaRPr lang="en-US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>
                <a:ea typeface="宋体" pitchFamily="2" charset="-122"/>
              </a:rPr>
              <a:t>Tabel. Metoda untuk mereduksi efek samping makanan yang diradiasi ionisasi</a:t>
            </a:r>
            <a:endParaRPr lang="en-US" sz="2400"/>
          </a:p>
        </p:txBody>
      </p:sp>
      <p:graphicFrame>
        <p:nvGraphicFramePr>
          <p:cNvPr id="27718" name="Group 70"/>
          <p:cNvGraphicFramePr>
            <a:graphicFrameLocks noGrp="1"/>
          </p:cNvGraphicFramePr>
          <p:nvPr>
            <p:ph idx="1"/>
          </p:nvPr>
        </p:nvGraphicFramePr>
        <p:xfrm>
          <a:off x="838200" y="2362200"/>
          <a:ext cx="7693025" cy="3612199"/>
        </p:xfrm>
        <a:graphic>
          <a:graphicData uri="http://schemas.openxmlformats.org/drawingml/2006/table">
            <a:tbl>
              <a:tblPr/>
              <a:tblGrid>
                <a:gridCol w="3605213"/>
                <a:gridCol w="4087812"/>
              </a:tblGrid>
              <a:tr h="6588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Metoda</a:t>
                      </a:r>
                      <a:endParaRPr kumimoji="0" lang="en-US" altLang="zh-CN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Alasan</a:t>
                      </a:r>
                      <a:endParaRPr kumimoji="0" lang="en-US" altLang="zh-CN" sz="4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Mereduksi suhu</a:t>
                      </a:r>
                      <a:endParaRPr kumimoji="0" lang="en-US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Imobilisasi radikal bebas</a:t>
                      </a:r>
                      <a:endParaRPr kumimoji="0" lang="en-US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Mereduksi tekanan oksigen</a:t>
                      </a:r>
                      <a:endParaRPr kumimoji="0" lang="en-US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Reduksi jumlah radikal bebas</a:t>
                      </a:r>
                      <a:endParaRPr kumimoji="0" lang="en-US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12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Penambahan scavenger</a:t>
                      </a:r>
                      <a:endParaRPr kumimoji="0" lang="en-US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Kompetisi dengan radikal bebas</a:t>
                      </a:r>
                      <a:endParaRPr kumimoji="0" lang="en-US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Reduksi dosis</a:t>
                      </a:r>
                      <a:endParaRPr kumimoji="0" lang="en-US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Arial" charset="0"/>
                        </a:rPr>
                        <a:t>Mengurangi radikal bebas</a:t>
                      </a:r>
                      <a:endParaRPr kumimoji="0" lang="en-US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STABILITAS PENYIMPANAN</a:t>
            </a: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Mampu menghasilkan bahan makanan yang shelf-stable</a:t>
            </a:r>
          </a:p>
          <a:p>
            <a:r>
              <a:rPr lang="en-US" altLang="zh-CN">
                <a:ea typeface="宋体" pitchFamily="2" charset="-122"/>
              </a:rPr>
              <a:t>Radappertization tidak mampu merusak enzim </a:t>
            </a:r>
            <a:r>
              <a:rPr lang="en-US" altLang="zh-CN">
                <a:ea typeface="宋体" pitchFamily="2" charset="-122"/>
                <a:sym typeface="Wingdings" pitchFamily="2" charset="2"/>
              </a:rPr>
              <a:t></a:t>
            </a:r>
            <a:r>
              <a:rPr lang="en-US" altLang="zh-CN">
                <a:ea typeface="宋体" pitchFamily="2" charset="-122"/>
              </a:rPr>
              <a:t> perubahan setelah iradiasi.</a:t>
            </a:r>
          </a:p>
          <a:p>
            <a:r>
              <a:rPr lang="en-US" altLang="zh-CN">
                <a:ea typeface="宋体" pitchFamily="2" charset="-122"/>
              </a:rPr>
              <a:t>Radurization : dapat mengalami pembusukan dari mikroorganisme yang tahan.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itchFamily="2" charset="-122"/>
              </a:rPr>
              <a:t>MICROBIAL DESTRUCTION</a:t>
            </a: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2400" b="1">
                <a:ea typeface="宋体" pitchFamily="2" charset="-122"/>
              </a:rPr>
              <a:t>RADAPPERTIZATION :</a:t>
            </a:r>
            <a:endParaRPr lang="en-US" altLang="zh-CN" sz="2400">
              <a:ea typeface="宋体" pitchFamily="2" charset="-122"/>
            </a:endParaRP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>
                <a:ea typeface="宋体" pitchFamily="2" charset="-122"/>
              </a:rPr>
              <a:t>	“Commercial sterility” / shelf – stable</a:t>
            </a: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>
                <a:ea typeface="宋体" pitchFamily="2" charset="-122"/>
              </a:rPr>
              <a:t>	&gt; 1 Mrad (&gt; 10 kGy) : 30-45 kGy</a:t>
            </a: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>
                <a:ea typeface="宋体" pitchFamily="2" charset="-122"/>
              </a:rPr>
              <a:t>	1012 </a:t>
            </a:r>
            <a:r>
              <a:rPr lang="en-US" altLang="zh-CN" sz="2000" i="1">
                <a:ea typeface="宋体" pitchFamily="2" charset="-122"/>
              </a:rPr>
              <a:t>C. botulinum </a:t>
            </a:r>
            <a:r>
              <a:rPr lang="en-US" altLang="zh-CN" sz="2000">
                <a:ea typeface="宋体" pitchFamily="2" charset="-122"/>
              </a:rPr>
              <a:t>spores : 2.2 – 4.5 Mrad</a:t>
            </a: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>
                <a:ea typeface="宋体" pitchFamily="2" charset="-122"/>
              </a:rPr>
              <a:t>	Spices 30 kGy</a:t>
            </a:r>
            <a:endParaRPr lang="en-US" altLang="zh-CN" sz="2000" b="1"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400" b="1">
                <a:ea typeface="宋体" pitchFamily="2" charset="-122"/>
              </a:rPr>
              <a:t>RADURIZATION :</a:t>
            </a:r>
            <a:endParaRPr lang="en-US" altLang="zh-CN" sz="2400">
              <a:ea typeface="宋体" pitchFamily="2" charset="-122"/>
            </a:endParaRP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>
                <a:ea typeface="宋体" pitchFamily="2" charset="-122"/>
              </a:rPr>
              <a:t>	Radiation pasteurization</a:t>
            </a: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>
                <a:ea typeface="宋体" pitchFamily="2" charset="-122"/>
              </a:rPr>
              <a:t>	Inactive spoilage organisms</a:t>
            </a: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>
                <a:ea typeface="宋体" pitchFamily="2" charset="-122"/>
              </a:rPr>
              <a:t>	Extend shelf-life / improve safety</a:t>
            </a: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>
                <a:ea typeface="宋体" pitchFamily="2" charset="-122"/>
              </a:rPr>
              <a:t>	&lt; 1 Mrad (&lt; 10 kGy) : 1 kGy</a:t>
            </a:r>
            <a:endParaRPr lang="en-US" altLang="zh-CN" sz="2000" b="1">
              <a:ea typeface="宋体" pitchFamily="2" charset="-122"/>
            </a:endParaRPr>
          </a:p>
          <a:p>
            <a:pPr lvl="1">
              <a:lnSpc>
                <a:spcPct val="80000"/>
              </a:lnSpc>
              <a:buFontTx/>
              <a:buBlip>
                <a:blip r:embed="rId2"/>
              </a:buBlip>
            </a:pPr>
            <a:r>
              <a:rPr lang="en-US" altLang="zh-CN" sz="2000" b="1">
                <a:ea typeface="宋体" pitchFamily="2" charset="-122"/>
              </a:rPr>
              <a:t>	</a:t>
            </a:r>
            <a:r>
              <a:rPr lang="en-US" altLang="zh-CN" sz="2000">
                <a:ea typeface="宋体" pitchFamily="2" charset="-122"/>
              </a:rPr>
              <a:t>Refrigeration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>
                <a:ea typeface="宋体" pitchFamily="2" charset="-122"/>
              </a:rPr>
              <a:t>RADICIDATION :</a:t>
            </a:r>
            <a:endParaRPr lang="en-US" altLang="zh-CN">
              <a:ea typeface="宋体" pitchFamily="2" charset="-122"/>
            </a:endParaRPr>
          </a:p>
          <a:p>
            <a:pPr>
              <a:buFont typeface="Wingdings" pitchFamily="2" charset="2"/>
              <a:buNone/>
            </a:pPr>
            <a:r>
              <a:rPr lang="en-US" altLang="zh-CN">
                <a:ea typeface="宋体" pitchFamily="2" charset="-122"/>
              </a:rPr>
              <a:t>	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zh-CN" sz="2800">
                <a:ea typeface="宋体" pitchFamily="2" charset="-122"/>
              </a:rPr>
              <a:t>Radiation pasteurization to inactive pathogens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zh-CN" sz="2800">
                <a:ea typeface="宋体" pitchFamily="2" charset="-122"/>
              </a:rPr>
              <a:t>Cells, not spores or viruses</a:t>
            </a:r>
          </a:p>
          <a:p>
            <a:pPr lvl="1">
              <a:buFontTx/>
              <a:buBlip>
                <a:blip r:embed="rId2"/>
              </a:buBlip>
            </a:pPr>
            <a:r>
              <a:rPr lang="en-US" altLang="zh-CN" sz="2800">
                <a:ea typeface="宋体" pitchFamily="2" charset="-122"/>
              </a:rPr>
              <a:t>&lt; 1 Mrad (&lt; 10 kGy) : 2.5-5.0 kGy</a:t>
            </a:r>
            <a:endParaRPr lang="en-US" altLang="zh-CN" sz="2800" b="1">
              <a:ea typeface="宋体" pitchFamily="2" charset="-122"/>
            </a:endParaRPr>
          </a:p>
          <a:p>
            <a:pPr lvl="1">
              <a:buFontTx/>
              <a:buBlip>
                <a:blip r:embed="rId2"/>
              </a:buBlip>
            </a:pPr>
            <a:r>
              <a:rPr lang="en-US" altLang="zh-CN" sz="2800">
                <a:ea typeface="宋体" pitchFamily="2" charset="-122"/>
              </a:rPr>
              <a:t>Refrigeration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Jay, J.M. 1970. Modern Food Microbiology. Litton Educational Publishing, Inc.</a:t>
            </a:r>
          </a:p>
          <a:p>
            <a:r>
              <a:rPr lang="en-US"/>
              <a:t>Ray, B. 1996. Fundamental Food Microbiology. CRC Press, Inc.</a:t>
            </a:r>
          </a:p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97</TotalTime>
  <Words>681</Words>
  <Application>Microsoft Office PowerPoint</Application>
  <PresentationFormat>On-screen Show (4:3)</PresentationFormat>
  <Paragraphs>139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Capsules</vt:lpstr>
      <vt:lpstr>PENGAWETAN MAKANAN MENGGUNAKAN IRADIASI </vt:lpstr>
      <vt:lpstr>Pendahuluan</vt:lpstr>
      <vt:lpstr>Pengertian iradiasi</vt:lpstr>
      <vt:lpstr>Slide 4</vt:lpstr>
      <vt:lpstr>Radiasi ionisasi (Ionizing  radiations)</vt:lpstr>
      <vt:lpstr>Unit Radiasi :</vt:lpstr>
      <vt:lpstr>Yang penting bagi pengolahan bahan pangan antara lain :</vt:lpstr>
      <vt:lpstr>Karakteristik Radiasi</vt:lpstr>
      <vt:lpstr>Slide 9</vt:lpstr>
      <vt:lpstr>Slide 10</vt:lpstr>
      <vt:lpstr>PRINSIP DESTRUKSI MIKROORGANISME</vt:lpstr>
      <vt:lpstr>Slide 12</vt:lpstr>
      <vt:lpstr>Dosis dan dampak iradiasi</vt:lpstr>
      <vt:lpstr>Dosis rendah (≤ 1kgy)</vt:lpstr>
      <vt:lpstr>Dosis medium ( 1-10 kgy) </vt:lpstr>
      <vt:lpstr>Dosis tinggi ( &gt; 10 kgy)</vt:lpstr>
      <vt:lpstr>APLIKASI RADIASI</vt:lpstr>
      <vt:lpstr>Slide 18</vt:lpstr>
      <vt:lpstr>Slide 19</vt:lpstr>
      <vt:lpstr>PENGARUH IRADIASI TERHADAP BAHAN MAKANAN</vt:lpstr>
      <vt:lpstr>Kelebihan iradiasi</vt:lpstr>
      <vt:lpstr>Kelemahan iradiasi</vt:lpstr>
      <vt:lpstr>Tabel. Metoda untuk mereduksi efek samping makanan yang diradiasi ionisasi</vt:lpstr>
      <vt:lpstr>STABILITAS PENYIMPANAN</vt:lpstr>
      <vt:lpstr>MICROBIAL DESTRUCTION</vt:lpstr>
      <vt:lpstr>Slide 26</vt:lpstr>
      <vt:lpstr>Slide 27</vt:lpstr>
    </vt:vector>
  </TitlesOfParts>
  <Company>UGM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IX</dc:title>
  <dc:creator>PSPG</dc:creator>
  <cp:lastModifiedBy>Toshiba</cp:lastModifiedBy>
  <cp:revision>11</cp:revision>
  <dcterms:created xsi:type="dcterms:W3CDTF">2004-03-12T06:47:49Z</dcterms:created>
  <dcterms:modified xsi:type="dcterms:W3CDTF">2016-12-22T00:47:45Z</dcterms:modified>
</cp:coreProperties>
</file>