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71" r:id="rId4"/>
    <p:sldId id="263" r:id="rId5"/>
    <p:sldId id="264" r:id="rId6"/>
    <p:sldId id="265" r:id="rId7"/>
    <p:sldId id="277" r:id="rId8"/>
    <p:sldId id="267" r:id="rId9"/>
    <p:sldId id="268" r:id="rId10"/>
    <p:sldId id="269" r:id="rId11"/>
    <p:sldId id="270" r:id="rId12"/>
    <p:sldId id="272" r:id="rId13"/>
    <p:sldId id="279" r:id="rId14"/>
    <p:sldId id="276" r:id="rId15"/>
    <p:sldId id="273" r:id="rId16"/>
    <p:sldId id="275" r:id="rId17"/>
    <p:sldId id="274" r:id="rId18"/>
    <p:sldId id="278" r:id="rId19"/>
  </p:sldIdLst>
  <p:sldSz cx="13004800" cy="9753600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2C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45" d="100"/>
          <a:sy n="45" d="100"/>
        </p:scale>
        <p:origin x="-918" y="-120"/>
      </p:cViewPr>
      <p:guideLst>
        <p:guide orient="horz" pos="3072"/>
        <p:guide pos="4096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25600" y="1596249"/>
            <a:ext cx="9753600" cy="3395698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25600" y="5122898"/>
            <a:ext cx="9753600" cy="23548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0DDC4D-EC86-48E8-8092-5C8B266A36A7}" type="datetimeFigureOut">
              <a:rPr lang="en-GB"/>
              <a:pPr>
                <a:defRPr/>
              </a:pPr>
              <a:t>14/11/2019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9A192B-3488-4021-A676-2CBAE642A4FB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F64B9F-9EB2-4B5F-BB39-861AC937A3E2}" type="datetimeFigureOut">
              <a:rPr lang="en-GB"/>
              <a:pPr>
                <a:defRPr/>
              </a:pPr>
              <a:t>14/11/2019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50A1CB-90A3-4138-B169-05E88F16E437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7307" y="2431629"/>
            <a:ext cx="11216640" cy="4057226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7307" y="6527239"/>
            <a:ext cx="11216640" cy="2133599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C688A7-DB2D-4E2B-BFBF-482B563DB00A}" type="datetimeFigureOut">
              <a:rPr lang="en-GB"/>
              <a:pPr>
                <a:defRPr/>
              </a:pPr>
              <a:t>14/11/2019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C29C69-2759-4345-B11C-8E4A43CE355F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94080" y="2596444"/>
            <a:ext cx="5527040" cy="618857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83680" y="2596444"/>
            <a:ext cx="5527040" cy="618857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CF8AD3-23C5-4A8B-B213-FA10CDAC924C}" type="datetimeFigureOut">
              <a:rPr lang="en-GB"/>
              <a:pPr>
                <a:defRPr/>
              </a:pPr>
              <a:t>14/11/2019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D88390-F5D6-4BC7-B7FE-E4EAE4EB7463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5774" y="519291"/>
            <a:ext cx="11216640" cy="188524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95776" y="2390987"/>
            <a:ext cx="5501639" cy="117178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95776" y="3562773"/>
            <a:ext cx="5501639" cy="524030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83680" y="2390987"/>
            <a:ext cx="5528734" cy="117178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83680" y="3562773"/>
            <a:ext cx="5528734" cy="524030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172864-E383-40E8-946E-42865F60D546}" type="datetimeFigureOut">
              <a:rPr lang="en-GB"/>
              <a:pPr>
                <a:defRPr/>
              </a:pPr>
              <a:t>14/11/2019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B24197-D1FC-4262-9884-16BDA80A22C1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62E715-2801-43DA-86BD-330AA3EA4ECE}" type="datetimeFigureOut">
              <a:rPr lang="en-GB"/>
              <a:pPr>
                <a:defRPr/>
              </a:pPr>
              <a:t>14/11/2019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9F5F3D-CB31-4ADE-A242-7B59CDB5A77D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7309D8-CBB1-45E9-93A2-25418ACCCA8D}" type="datetimeFigureOut">
              <a:rPr lang="en-GB"/>
              <a:pPr>
                <a:defRPr/>
              </a:pPr>
              <a:t>14/11/2019</a:t>
            </a:fld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9607AF-358F-4A68-8C9F-B6DC20BF0F2C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5774" y="650240"/>
            <a:ext cx="4194386" cy="227584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28734" y="1404340"/>
            <a:ext cx="6583680" cy="693137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95774" y="2926080"/>
            <a:ext cx="4194386" cy="542092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1D5FCD-7559-46E0-B562-345702E0E561}" type="datetimeFigureOut">
              <a:rPr lang="en-GB"/>
              <a:pPr>
                <a:defRPr/>
              </a:pPr>
              <a:t>14/11/2019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842B88-FEB9-44C2-B0D5-B366F275AE43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5774" y="650240"/>
            <a:ext cx="4194386" cy="227584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528734" y="1404340"/>
            <a:ext cx="6583680" cy="6931378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95774" y="2926080"/>
            <a:ext cx="4194386" cy="542092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1BBC93-725B-41C1-8A2C-BA7ABFCFC919}" type="datetimeFigureOut">
              <a:rPr lang="en-GB"/>
              <a:pPr>
                <a:defRPr/>
              </a:pPr>
              <a:t>14/11/2019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985054-8C31-48BA-B373-BFA8162878CE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B47440-9588-49A2-AABD-5C6BB4D522E3}" type="datetimeFigureOut">
              <a:rPr lang="en-GB"/>
              <a:pPr>
                <a:defRPr/>
              </a:pPr>
              <a:t>14/11/2019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438372-044D-4718-8917-DADE184E5C3A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306560" y="519289"/>
            <a:ext cx="2804160" cy="82657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94080" y="519289"/>
            <a:ext cx="8249920" cy="826572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A40A31-DC81-470A-A447-5ABBD4429C85}" type="datetimeFigureOut">
              <a:rPr lang="en-GB"/>
              <a:pPr>
                <a:defRPr/>
              </a:pPr>
              <a:t>14/11/2019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76268C-2AED-4847-B6EB-27F6D812C205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893763" y="519113"/>
            <a:ext cx="11217275" cy="18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GB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93763" y="2597150"/>
            <a:ext cx="11217275" cy="618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3763" y="9040813"/>
            <a:ext cx="2925762" cy="5191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85E2759-4782-437C-8149-B8B632DDF8CF}" type="datetimeFigureOut">
              <a:rPr lang="en-GB"/>
              <a:pPr>
                <a:defRPr/>
              </a:pPr>
              <a:t>14/11/2019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308475" y="9040813"/>
            <a:ext cx="4387850" cy="5191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185275" y="9040813"/>
            <a:ext cx="2925763" cy="519112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BF6C276A-31E0-4BEE-B434-74EF87DC6C03}" type="slidenum">
              <a:rPr lang="en-GB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0943" y="1393180"/>
            <a:ext cx="9753601" cy="1943100"/>
          </a:xfrm>
        </p:spPr>
        <p:txBody>
          <a:bodyPr rtlCol="0">
            <a:noAutofit/>
          </a:bodyPr>
          <a:lstStyle/>
          <a:p>
            <a:pPr algn="l" fontAlgn="auto">
              <a:lnSpc>
                <a:spcPts val="5000"/>
              </a:lnSpc>
              <a:spcAft>
                <a:spcPts val="0"/>
              </a:spcAft>
              <a:defRPr/>
            </a:pPr>
            <a:r>
              <a:rPr lang="id-ID" sz="4400" dirty="0" smtClean="0">
                <a:solidFill>
                  <a:srgbClr val="FFFFFF"/>
                </a:solidFill>
                <a:latin typeface="Humanst521 Lt BT" pitchFamily="34" charset="0"/>
              </a:rPr>
              <a:t>Struktur Bangunan Rendah-0</a:t>
            </a:r>
            <a:r>
              <a:rPr lang="en-US" sz="4400" dirty="0" smtClean="0">
                <a:solidFill>
                  <a:srgbClr val="FFFFFF"/>
                </a:solidFill>
                <a:latin typeface="Humanst521 Lt BT" pitchFamily="34" charset="0"/>
              </a:rPr>
              <a:t>7</a:t>
            </a:r>
            <a:r>
              <a:rPr lang="id-ID" sz="6650" dirty="0" smtClean="0">
                <a:solidFill>
                  <a:srgbClr val="FFFFFF"/>
                </a:solidFill>
                <a:latin typeface="Humanst521 Lt BT" pitchFamily="34" charset="0"/>
              </a:rPr>
              <a:t/>
            </a:r>
            <a:br>
              <a:rPr lang="id-ID" sz="6650" dirty="0" smtClean="0">
                <a:solidFill>
                  <a:srgbClr val="FFFFFF"/>
                </a:solidFill>
                <a:latin typeface="Humanst521 Lt BT" pitchFamily="34" charset="0"/>
              </a:rPr>
            </a:br>
            <a:r>
              <a:rPr lang="id-ID" sz="5400" dirty="0" smtClean="0">
                <a:solidFill>
                  <a:srgbClr val="FFFF00"/>
                </a:solidFill>
                <a:latin typeface="Humnst777 Blk BT" pitchFamily="34" charset="0"/>
              </a:rPr>
              <a:t>Merancang </a:t>
            </a:r>
            <a:r>
              <a:rPr lang="en-US" sz="5400" dirty="0" err="1" smtClean="0">
                <a:solidFill>
                  <a:srgbClr val="FFFF00"/>
                </a:solidFill>
                <a:latin typeface="Humnst777 Blk BT" pitchFamily="34" charset="0"/>
              </a:rPr>
              <a:t>Pondasi</a:t>
            </a:r>
            <a:r>
              <a:rPr lang="id-ID" sz="6650" dirty="0" smtClean="0">
                <a:solidFill>
                  <a:srgbClr val="FFFFFF"/>
                </a:solidFill>
                <a:latin typeface="EngraversGothic BT" pitchFamily="34" charset="0"/>
              </a:rPr>
              <a:t/>
            </a:r>
            <a:br>
              <a:rPr lang="id-ID" sz="6650" dirty="0" smtClean="0">
                <a:solidFill>
                  <a:srgbClr val="FFFFFF"/>
                </a:solidFill>
                <a:latin typeface="EngraversGothic BT" pitchFamily="34" charset="0"/>
              </a:rPr>
            </a:b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oleh: M. Agung Wahyudi, ST.MT.</a:t>
            </a:r>
            <a:endParaRPr lang="en-GB" sz="6650" b="1" dirty="0">
              <a:solidFill>
                <a:srgbClr val="002060"/>
              </a:solidFill>
              <a:latin typeface="Humanst521 Lt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938212"/>
          </a:xfrm>
        </p:spPr>
        <p:txBody>
          <a:bodyPr/>
          <a:lstStyle/>
          <a:p>
            <a:r>
              <a:rPr lang="en-US" sz="4800" b="1" dirty="0" err="1" smtClean="0">
                <a:solidFill>
                  <a:srgbClr val="7030A0"/>
                </a:solidFill>
                <a:latin typeface="Swis721 Ex BT" pitchFamily="34" charset="0"/>
              </a:rPr>
              <a:t>Pengertian</a:t>
            </a:r>
            <a:r>
              <a:rPr lang="en-US" sz="4800" b="1" dirty="0" smtClean="0">
                <a:solidFill>
                  <a:srgbClr val="7030A0"/>
                </a:solidFill>
                <a:latin typeface="Swis721 Ex BT" pitchFamily="34" charset="0"/>
              </a:rPr>
              <a:t> </a:t>
            </a:r>
            <a:r>
              <a:rPr lang="en-US" sz="4800" b="1" dirty="0" err="1" smtClean="0">
                <a:solidFill>
                  <a:srgbClr val="7030A0"/>
                </a:solidFill>
                <a:latin typeface="Swis721 Ex BT" pitchFamily="34" charset="0"/>
              </a:rPr>
              <a:t>Pondasi</a:t>
            </a:r>
            <a:endParaRPr lang="en-GB" sz="4800" b="1" dirty="0" smtClean="0">
              <a:solidFill>
                <a:srgbClr val="7030A0"/>
              </a:solidFill>
              <a:latin typeface="Swis721 Ex BT" pitchFamily="34" charset="0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790349" y="2190307"/>
            <a:ext cx="11529988" cy="4550735"/>
          </a:xfrm>
          <a:prstGeom prst="rect">
            <a:avLst/>
          </a:prstGeom>
          <a:solidFill>
            <a:srgbClr val="FFF2CC">
              <a:alpha val="38824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Elemen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struktur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bangunan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yang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penghubung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bangunan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dengan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tanah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,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sehingga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tanah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menerima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beban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mati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,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beban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hidup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dan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beban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lateral,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membagi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beban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bangunan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ke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tanah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sesuai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daya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dukung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tanah</a:t>
            </a:r>
            <a:r>
              <a:rPr lang="en-US" sz="4400" b="1" dirty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serta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dapat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menjamin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kestabilan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bangunan</a:t>
            </a:r>
            <a:endParaRPr lang="en-US" sz="4400" b="1" dirty="0" smtClean="0">
              <a:solidFill>
                <a:srgbClr val="002060"/>
              </a:solidFill>
              <a:latin typeface="Stylus BT" pitchFamily="34" charset="0"/>
            </a:endParaRPr>
          </a:p>
          <a:p>
            <a:endParaRPr lang="en-US" sz="4400" b="1" dirty="0" smtClean="0">
              <a:solidFill>
                <a:srgbClr val="002060"/>
              </a:solidFill>
              <a:latin typeface="Stylus BT" pitchFamily="34" charset="0"/>
            </a:endParaRPr>
          </a:p>
          <a:p>
            <a:pPr>
              <a:buFont typeface="Arial" pitchFamily="34" charset="0"/>
              <a:buChar char="•"/>
            </a:pPr>
            <a:endParaRPr lang="id-ID" sz="4400" b="1" dirty="0" smtClean="0">
              <a:solidFill>
                <a:srgbClr val="002060"/>
              </a:solidFill>
              <a:latin typeface="Stylus BT" pitchFamily="34" charset="0"/>
            </a:endParaRPr>
          </a:p>
          <a:p>
            <a:pPr>
              <a:buFont typeface="Arial" pitchFamily="34" charset="0"/>
              <a:buChar char="•"/>
            </a:pPr>
            <a:endParaRPr lang="fr-FR" sz="4400" b="1" dirty="0">
              <a:solidFill>
                <a:srgbClr val="002060"/>
              </a:solidFill>
              <a:latin typeface="Stylus B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31851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938212"/>
          </a:xfrm>
        </p:spPr>
        <p:txBody>
          <a:bodyPr/>
          <a:lstStyle/>
          <a:p>
            <a:r>
              <a:rPr lang="id-ID" sz="4800" b="1" dirty="0" smtClean="0">
                <a:solidFill>
                  <a:srgbClr val="7030A0"/>
                </a:solidFill>
                <a:latin typeface="Swis721 Ex BT" pitchFamily="34" charset="0"/>
              </a:rPr>
              <a:t>Merancang </a:t>
            </a:r>
            <a:r>
              <a:rPr lang="en-US" sz="4800" b="1" dirty="0" err="1" smtClean="0">
                <a:solidFill>
                  <a:srgbClr val="7030A0"/>
                </a:solidFill>
                <a:latin typeface="Swis721 Ex BT" pitchFamily="34" charset="0"/>
              </a:rPr>
              <a:t>Pondasi</a:t>
            </a:r>
            <a:endParaRPr lang="en-GB" sz="4800" b="1" dirty="0" smtClean="0">
              <a:solidFill>
                <a:srgbClr val="7030A0"/>
              </a:solidFill>
              <a:latin typeface="Swis721 Ex BT" pitchFamily="34" charset="0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790349" y="1414462"/>
            <a:ext cx="11529988" cy="7835863"/>
          </a:xfrm>
          <a:prstGeom prst="rect">
            <a:avLst/>
          </a:prstGeom>
          <a:solidFill>
            <a:srgbClr val="FFF2CC">
              <a:alpha val="38824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Dilihat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dari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kedalamannya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,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ada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2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jenis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pondasi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yaitu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:</a:t>
            </a:r>
          </a:p>
          <a:p>
            <a:pPr marL="271463" indent="-271463">
              <a:buFont typeface="Arial" pitchFamily="34" charset="0"/>
              <a:buChar char="•"/>
            </a:pP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Pondasi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dangkal</a:t>
            </a:r>
            <a:endParaRPr lang="en-US" sz="4400" b="1" dirty="0" smtClean="0">
              <a:solidFill>
                <a:srgbClr val="002060"/>
              </a:solidFill>
              <a:latin typeface="Stylus BT" pitchFamily="34" charset="0"/>
            </a:endParaRPr>
          </a:p>
          <a:p>
            <a:pPr marL="271463" indent="-271463">
              <a:spcAft>
                <a:spcPts val="600"/>
              </a:spcAft>
              <a:buFont typeface="Arial" pitchFamily="34" charset="0"/>
              <a:buChar char="•"/>
            </a:pP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Pondasi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dalam</a:t>
            </a:r>
            <a:endParaRPr lang="en-US" sz="4400" b="1" dirty="0" smtClean="0">
              <a:solidFill>
                <a:srgbClr val="002060"/>
              </a:solidFill>
              <a:latin typeface="Stylus BT" pitchFamily="34" charset="0"/>
            </a:endParaRPr>
          </a:p>
          <a:p>
            <a:pPr>
              <a:spcAft>
                <a:spcPts val="600"/>
              </a:spcAft>
            </a:pP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Dilihat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dari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area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pemikulan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bebannya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,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ada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4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jenis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pondasi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:</a:t>
            </a:r>
          </a:p>
          <a:p>
            <a:pPr marL="271463" indent="-271463">
              <a:spcAft>
                <a:spcPts val="600"/>
              </a:spcAft>
              <a:buFont typeface="Arial" pitchFamily="34" charset="0"/>
              <a:buChar char="•"/>
            </a:pP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Pondasi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titik</a:t>
            </a:r>
            <a:endParaRPr lang="en-US" sz="4400" b="1" dirty="0" smtClean="0">
              <a:solidFill>
                <a:srgbClr val="002060"/>
              </a:solidFill>
              <a:latin typeface="Stylus BT" pitchFamily="34" charset="0"/>
            </a:endParaRPr>
          </a:p>
          <a:p>
            <a:pPr marL="271463" indent="-271463">
              <a:spcAft>
                <a:spcPts val="600"/>
              </a:spcAft>
              <a:buFont typeface="Arial" pitchFamily="34" charset="0"/>
              <a:buChar char="•"/>
            </a:pP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Pondasi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menerus</a:t>
            </a:r>
            <a:endParaRPr lang="en-US" sz="4400" b="1" dirty="0" smtClean="0">
              <a:solidFill>
                <a:srgbClr val="002060"/>
              </a:solidFill>
              <a:latin typeface="Stylus BT" pitchFamily="34" charset="0"/>
            </a:endParaRPr>
          </a:p>
          <a:p>
            <a:pPr marL="271463" indent="-271463">
              <a:spcAft>
                <a:spcPts val="600"/>
              </a:spcAft>
              <a:buFont typeface="Arial" pitchFamily="34" charset="0"/>
              <a:buChar char="•"/>
            </a:pP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Pondasi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kombinasi</a:t>
            </a:r>
            <a:endParaRPr lang="en-US" sz="4400" b="1" dirty="0" smtClean="0">
              <a:solidFill>
                <a:srgbClr val="002060"/>
              </a:solidFill>
              <a:latin typeface="Stylus BT" pitchFamily="34" charset="0"/>
            </a:endParaRPr>
          </a:p>
          <a:p>
            <a:pPr marL="271463" indent="-271463">
              <a:spcAft>
                <a:spcPts val="600"/>
              </a:spcAft>
              <a:buFont typeface="Arial" pitchFamily="34" charset="0"/>
              <a:buChar char="•"/>
            </a:pP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Pondasi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Khusus</a:t>
            </a:r>
            <a:endParaRPr lang="en-US" sz="4400" b="1" dirty="0" smtClean="0">
              <a:solidFill>
                <a:srgbClr val="002060"/>
              </a:solidFill>
              <a:latin typeface="Stylus BT" pitchFamily="34" charset="0"/>
            </a:endParaRPr>
          </a:p>
          <a:p>
            <a:pPr>
              <a:buFont typeface="Arial" pitchFamily="34" charset="0"/>
              <a:buChar char="•"/>
            </a:pPr>
            <a:endParaRPr lang="id-ID" sz="4400" b="1" dirty="0" smtClean="0">
              <a:solidFill>
                <a:srgbClr val="002060"/>
              </a:solidFill>
              <a:latin typeface="Stylus BT" pitchFamily="34" charset="0"/>
            </a:endParaRPr>
          </a:p>
          <a:p>
            <a:pPr>
              <a:buFont typeface="Arial" pitchFamily="34" charset="0"/>
              <a:buChar char="•"/>
            </a:pPr>
            <a:endParaRPr lang="fr-FR" sz="4400" b="1" dirty="0">
              <a:solidFill>
                <a:srgbClr val="002060"/>
              </a:solidFill>
              <a:latin typeface="Stylus B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5596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938212"/>
          </a:xfrm>
        </p:spPr>
        <p:txBody>
          <a:bodyPr/>
          <a:lstStyle/>
          <a:p>
            <a:r>
              <a:rPr lang="id-ID" sz="4800" b="1" dirty="0" smtClean="0">
                <a:solidFill>
                  <a:srgbClr val="7030A0"/>
                </a:solidFill>
                <a:latin typeface="Swis721 Ex BT" pitchFamily="34" charset="0"/>
              </a:rPr>
              <a:t>Merancang </a:t>
            </a:r>
            <a:r>
              <a:rPr lang="en-US" sz="4800" b="1" dirty="0" err="1" smtClean="0">
                <a:solidFill>
                  <a:srgbClr val="7030A0"/>
                </a:solidFill>
                <a:latin typeface="Swis721 Ex BT" pitchFamily="34" charset="0"/>
              </a:rPr>
              <a:t>Pondasi</a:t>
            </a:r>
            <a:endParaRPr lang="en-GB" sz="4800" b="1" dirty="0" smtClean="0">
              <a:solidFill>
                <a:srgbClr val="7030A0"/>
              </a:solidFill>
              <a:latin typeface="Swis721 Ex BT" pitchFamily="34" charset="0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790349" y="1414462"/>
            <a:ext cx="11529988" cy="7835863"/>
          </a:xfrm>
          <a:prstGeom prst="rect">
            <a:avLst/>
          </a:prstGeom>
          <a:solidFill>
            <a:srgbClr val="FFF2CC">
              <a:alpha val="38824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Penentuan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jenis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pondasi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harus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memperhatikan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:</a:t>
            </a:r>
          </a:p>
          <a:p>
            <a:pPr marL="742950" indent="-742950">
              <a:buFont typeface="+mj-lt"/>
              <a:buAutoNum type="arabicPeriod"/>
            </a:pP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Berat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sendiri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struktur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&amp;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konstruksi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bangunan</a:t>
            </a:r>
            <a:endParaRPr lang="en-US" sz="4400" b="1" dirty="0" smtClean="0">
              <a:solidFill>
                <a:srgbClr val="002060"/>
              </a:solidFill>
              <a:latin typeface="Stylus BT" pitchFamily="34" charset="0"/>
            </a:endParaRPr>
          </a:p>
          <a:p>
            <a:pPr marL="742950" indent="-742950">
              <a:buFont typeface="+mj-lt"/>
              <a:buAutoNum type="arabicPeriod"/>
            </a:pP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Ketinggian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bangunan</a:t>
            </a:r>
            <a:endParaRPr lang="en-US" sz="4400" b="1" dirty="0" smtClean="0">
              <a:solidFill>
                <a:srgbClr val="002060"/>
              </a:solidFill>
              <a:latin typeface="Stylus BT" pitchFamily="34" charset="0"/>
            </a:endParaRPr>
          </a:p>
          <a:p>
            <a:pPr marL="742950" indent="-742950">
              <a:buFont typeface="+mj-lt"/>
              <a:buAutoNum type="arabicPeriod"/>
            </a:pP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Beban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fungsi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dari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aktivitas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di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dalam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bangunan</a:t>
            </a:r>
            <a:endParaRPr lang="en-US" sz="4400" b="1" dirty="0" smtClean="0">
              <a:solidFill>
                <a:srgbClr val="002060"/>
              </a:solidFill>
              <a:latin typeface="Stylus BT" pitchFamily="34" charset="0"/>
            </a:endParaRPr>
          </a:p>
          <a:p>
            <a:pPr marL="742950" indent="-742950">
              <a:buFont typeface="+mj-lt"/>
              <a:buAutoNum type="arabicPeriod"/>
            </a:pP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Kondisi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tanah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tempat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bangunan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akan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didirikan</a:t>
            </a:r>
            <a:endParaRPr lang="en-US" sz="4400" b="1" dirty="0" smtClean="0">
              <a:solidFill>
                <a:srgbClr val="002060"/>
              </a:solidFill>
              <a:latin typeface="Stylus BT" pitchFamily="34" charset="0"/>
            </a:endParaRPr>
          </a:p>
          <a:p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Untuk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menentukan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jenis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pondasi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,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harus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diketahui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kondisi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tanah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dengan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melakukan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Tes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Sondir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.</a:t>
            </a:r>
            <a:endParaRPr lang="id-ID" sz="4400" b="1" dirty="0" smtClean="0">
              <a:solidFill>
                <a:srgbClr val="002060"/>
              </a:solidFill>
              <a:latin typeface="Stylus BT" pitchFamily="34" charset="0"/>
            </a:endParaRPr>
          </a:p>
          <a:p>
            <a:pPr>
              <a:buFont typeface="Arial" pitchFamily="34" charset="0"/>
              <a:buChar char="•"/>
            </a:pPr>
            <a:endParaRPr lang="id-ID" sz="4400" b="1" dirty="0" smtClean="0">
              <a:solidFill>
                <a:srgbClr val="002060"/>
              </a:solidFill>
              <a:latin typeface="Stylus BT" pitchFamily="34" charset="0"/>
            </a:endParaRPr>
          </a:p>
          <a:p>
            <a:pPr>
              <a:buFont typeface="Arial" pitchFamily="34" charset="0"/>
              <a:buChar char="•"/>
            </a:pPr>
            <a:endParaRPr lang="fr-FR" sz="4400" b="1" dirty="0">
              <a:solidFill>
                <a:srgbClr val="002060"/>
              </a:solidFill>
              <a:latin typeface="Stylus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build="allAtOnce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938212"/>
          </a:xfrm>
        </p:spPr>
        <p:txBody>
          <a:bodyPr/>
          <a:lstStyle/>
          <a:p>
            <a:r>
              <a:rPr lang="en-US" sz="4800" b="1" dirty="0" smtClean="0">
                <a:solidFill>
                  <a:srgbClr val="7030A0"/>
                </a:solidFill>
                <a:latin typeface="Swis721 Ex BT" pitchFamily="34" charset="0"/>
              </a:rPr>
              <a:t>1. </a:t>
            </a:r>
            <a:r>
              <a:rPr lang="en-US" sz="4800" b="1" dirty="0" err="1" smtClean="0">
                <a:solidFill>
                  <a:srgbClr val="7030A0"/>
                </a:solidFill>
                <a:latin typeface="Swis721 Ex BT" pitchFamily="34" charset="0"/>
              </a:rPr>
              <a:t>Pondasi</a:t>
            </a:r>
            <a:r>
              <a:rPr lang="en-US" sz="4800" b="1" dirty="0" smtClean="0">
                <a:solidFill>
                  <a:srgbClr val="7030A0"/>
                </a:solidFill>
                <a:latin typeface="Swis721 Ex BT" pitchFamily="34" charset="0"/>
              </a:rPr>
              <a:t> </a:t>
            </a:r>
            <a:r>
              <a:rPr lang="en-US" sz="4800" b="1" dirty="0" err="1" smtClean="0">
                <a:solidFill>
                  <a:srgbClr val="7030A0"/>
                </a:solidFill>
                <a:latin typeface="Swis721 Ex BT" pitchFamily="34" charset="0"/>
              </a:rPr>
              <a:t>Dangkal</a:t>
            </a:r>
            <a:endParaRPr lang="en-GB" sz="4800" b="1" dirty="0" smtClean="0">
              <a:solidFill>
                <a:srgbClr val="7030A0"/>
              </a:solidFill>
              <a:latin typeface="Swis721 Ex BT" pitchFamily="34" charset="0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790349" y="1414462"/>
            <a:ext cx="11529988" cy="7835863"/>
          </a:xfrm>
          <a:prstGeom prst="rect">
            <a:avLst/>
          </a:prstGeom>
          <a:solidFill>
            <a:srgbClr val="FFF2CC">
              <a:alpha val="38824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571500" indent="-571500">
              <a:buFont typeface="Arial" pitchFamily="34" charset="0"/>
              <a:buChar char="•"/>
            </a:pP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Adalah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pondasi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dengan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kedalaman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tidak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lebih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dari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ketinggian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1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lantai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atau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antara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0-2/3 m.</a:t>
            </a:r>
          </a:p>
          <a:p>
            <a:pPr marL="571500" indent="-571500">
              <a:buFont typeface="Arial" pitchFamily="34" charset="0"/>
              <a:buChar char="•"/>
            </a:pP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Digunakan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pada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bangunan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pada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kondisi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tanah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bagus</a:t>
            </a:r>
            <a:endParaRPr lang="en-US" sz="4400" b="1" dirty="0" smtClean="0">
              <a:solidFill>
                <a:srgbClr val="002060"/>
              </a:solidFill>
              <a:latin typeface="Stylus BT" pitchFamily="34" charset="0"/>
            </a:endParaRPr>
          </a:p>
          <a:p>
            <a:pPr marL="571500" indent="-571500">
              <a:buFont typeface="Arial" pitchFamily="34" charset="0"/>
              <a:buChar char="•"/>
            </a:pP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Atau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pada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bangunan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yang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tidak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tinggi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.</a:t>
            </a:r>
          </a:p>
          <a:p>
            <a:pPr marL="571500" indent="-571500">
              <a:buFont typeface="Arial" pitchFamily="34" charset="0"/>
              <a:buChar char="•"/>
            </a:pP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Pada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kondisi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tanah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bagus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,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pondasi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dangkal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bisa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digunakan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untuk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bangunan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s/d 4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lantai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.</a:t>
            </a:r>
          </a:p>
          <a:p>
            <a:pPr marL="571500" indent="-571500">
              <a:buFont typeface="Arial" pitchFamily="34" charset="0"/>
              <a:buChar char="•"/>
            </a:pP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Tapi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pada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kondisi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tanah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yang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jelek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,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walau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hanya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1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lantai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tetap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harus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menggunakan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pondasi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dalam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.</a:t>
            </a:r>
            <a:endParaRPr lang="id-ID" sz="4400" b="1" dirty="0" smtClean="0">
              <a:solidFill>
                <a:srgbClr val="002060"/>
              </a:solidFill>
              <a:latin typeface="Stylus BT" pitchFamily="34" charset="0"/>
            </a:endParaRPr>
          </a:p>
          <a:p>
            <a:pPr>
              <a:buFont typeface="Arial" pitchFamily="34" charset="0"/>
              <a:buChar char="•"/>
            </a:pPr>
            <a:endParaRPr lang="id-ID" sz="4400" b="1" dirty="0" smtClean="0">
              <a:solidFill>
                <a:srgbClr val="002060"/>
              </a:solidFill>
              <a:latin typeface="Stylus BT" pitchFamily="34" charset="0"/>
            </a:endParaRPr>
          </a:p>
          <a:p>
            <a:pPr>
              <a:buFont typeface="Arial" pitchFamily="34" charset="0"/>
              <a:buChar char="•"/>
            </a:pPr>
            <a:endParaRPr lang="fr-FR" sz="4400" b="1" dirty="0">
              <a:solidFill>
                <a:srgbClr val="002060"/>
              </a:solidFill>
              <a:latin typeface="Stylus B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16655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938212"/>
          </a:xfrm>
        </p:spPr>
        <p:txBody>
          <a:bodyPr/>
          <a:lstStyle/>
          <a:p>
            <a:r>
              <a:rPr lang="en-US" sz="4800" b="1" dirty="0" smtClean="0">
                <a:solidFill>
                  <a:srgbClr val="7030A0"/>
                </a:solidFill>
                <a:latin typeface="Swis721 Ex BT" pitchFamily="34" charset="0"/>
              </a:rPr>
              <a:t>2. </a:t>
            </a:r>
            <a:r>
              <a:rPr lang="en-US" sz="4800" b="1" dirty="0" err="1" smtClean="0">
                <a:solidFill>
                  <a:srgbClr val="7030A0"/>
                </a:solidFill>
                <a:latin typeface="Swis721 Ex BT" pitchFamily="34" charset="0"/>
              </a:rPr>
              <a:t>Pondasi</a:t>
            </a:r>
            <a:r>
              <a:rPr lang="en-US" sz="4800" b="1" dirty="0" smtClean="0">
                <a:solidFill>
                  <a:srgbClr val="7030A0"/>
                </a:solidFill>
                <a:latin typeface="Swis721 Ex BT" pitchFamily="34" charset="0"/>
              </a:rPr>
              <a:t> </a:t>
            </a:r>
            <a:r>
              <a:rPr lang="en-US" sz="4800" b="1" dirty="0" err="1" smtClean="0">
                <a:solidFill>
                  <a:srgbClr val="7030A0"/>
                </a:solidFill>
                <a:latin typeface="Swis721 Ex BT" pitchFamily="34" charset="0"/>
              </a:rPr>
              <a:t>Dalam</a:t>
            </a:r>
            <a:endParaRPr lang="en-GB" sz="4800" b="1" dirty="0" smtClean="0">
              <a:solidFill>
                <a:srgbClr val="7030A0"/>
              </a:solidFill>
              <a:latin typeface="Swis721 Ex BT" pitchFamily="34" charset="0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790349" y="1414462"/>
            <a:ext cx="11529988" cy="8112310"/>
          </a:xfrm>
          <a:prstGeom prst="rect">
            <a:avLst/>
          </a:prstGeom>
          <a:solidFill>
            <a:srgbClr val="FFF2CC">
              <a:alpha val="38824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571500" indent="-571500">
              <a:buFont typeface="Arial" pitchFamily="34" charset="0"/>
              <a:buChar char="•"/>
            </a:pP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Adalah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pondasi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yang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mencapai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kedalaman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tertentu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akibat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kondisi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tanah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yang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kurang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baik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atau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beban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bangunan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yang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sangat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besar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. </a:t>
            </a:r>
          </a:p>
          <a:p>
            <a:pPr marL="571500" indent="-571500">
              <a:buFont typeface="Arial" pitchFamily="34" charset="0"/>
              <a:buChar char="•"/>
            </a:pP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Digunakan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pada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bangunan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pada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kondisi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tanah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bagus</a:t>
            </a:r>
            <a:endParaRPr lang="en-US" sz="4400" b="1" dirty="0" smtClean="0">
              <a:solidFill>
                <a:srgbClr val="002060"/>
              </a:solidFill>
              <a:latin typeface="Stylus BT" pitchFamily="34" charset="0"/>
            </a:endParaRPr>
          </a:p>
          <a:p>
            <a:pPr marL="571500" indent="-571500">
              <a:buFont typeface="Arial" pitchFamily="34" charset="0"/>
              <a:buChar char="•"/>
            </a:pP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Atau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pada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bangunan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yang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tidak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tinggi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.</a:t>
            </a:r>
          </a:p>
          <a:p>
            <a:pPr marL="571500" indent="-571500">
              <a:buFont typeface="Arial" pitchFamily="34" charset="0"/>
              <a:buChar char="•"/>
            </a:pP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Pada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kondisi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tanah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bagus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,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pondasi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dangkal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bisa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digunakan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untuk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bangunan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s/d 4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lantai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.</a:t>
            </a:r>
          </a:p>
          <a:p>
            <a:pPr marL="571500" indent="-571500">
              <a:buFont typeface="Arial" pitchFamily="34" charset="0"/>
              <a:buChar char="•"/>
            </a:pP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Tapi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pada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kondisi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tanah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yang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jelek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,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walau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hanya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1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lantai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tetap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harus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menggunakan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pondasi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dalam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.</a:t>
            </a:r>
            <a:endParaRPr lang="id-ID" sz="4400" b="1" dirty="0" smtClean="0">
              <a:solidFill>
                <a:srgbClr val="002060"/>
              </a:solidFill>
              <a:latin typeface="Stylus BT" pitchFamily="34" charset="0"/>
            </a:endParaRPr>
          </a:p>
          <a:p>
            <a:pPr>
              <a:buFont typeface="Arial" pitchFamily="34" charset="0"/>
              <a:buChar char="•"/>
            </a:pPr>
            <a:endParaRPr lang="id-ID" sz="4400" b="1" dirty="0" smtClean="0">
              <a:solidFill>
                <a:srgbClr val="002060"/>
              </a:solidFill>
              <a:latin typeface="Stylus BT" pitchFamily="34" charset="0"/>
            </a:endParaRPr>
          </a:p>
          <a:p>
            <a:pPr>
              <a:buFont typeface="Arial" pitchFamily="34" charset="0"/>
              <a:buChar char="•"/>
            </a:pPr>
            <a:endParaRPr lang="fr-FR" sz="4400" b="1" dirty="0">
              <a:solidFill>
                <a:srgbClr val="002060"/>
              </a:solidFill>
              <a:latin typeface="Stylus B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95332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859831" y="510363"/>
            <a:ext cx="11529988" cy="3541233"/>
          </a:xfrm>
          <a:prstGeom prst="rect">
            <a:avLst/>
          </a:prstGeom>
          <a:solidFill>
            <a:srgbClr val="FFF2CC">
              <a:alpha val="38824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Contoh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pondasi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dalam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:</a:t>
            </a:r>
          </a:p>
          <a:p>
            <a:pPr marL="571500" indent="-571500">
              <a:buFont typeface="Arial" pitchFamily="34" charset="0"/>
              <a:buChar char="•"/>
            </a:pP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Pondasi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sumuran</a:t>
            </a:r>
            <a:endParaRPr lang="en-US" sz="4400" b="1" dirty="0" smtClean="0">
              <a:solidFill>
                <a:srgbClr val="002060"/>
              </a:solidFill>
              <a:latin typeface="Stylus BT" pitchFamily="34" charset="0"/>
            </a:endParaRPr>
          </a:p>
          <a:p>
            <a:pPr marL="571500" indent="-571500">
              <a:buFont typeface="Arial" pitchFamily="34" charset="0"/>
              <a:buChar char="•"/>
            </a:pP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Pondasi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tiang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pancang</a:t>
            </a:r>
            <a:endParaRPr lang="en-US" sz="4400" b="1" dirty="0" smtClean="0">
              <a:solidFill>
                <a:srgbClr val="002060"/>
              </a:solidFill>
              <a:latin typeface="Stylus BT" pitchFamily="34" charset="0"/>
            </a:endParaRPr>
          </a:p>
          <a:p>
            <a:pPr marL="571500" indent="-571500">
              <a:buFont typeface="Arial" pitchFamily="34" charset="0"/>
              <a:buChar char="•"/>
            </a:pP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Pondasi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bor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pile</a:t>
            </a:r>
          </a:p>
          <a:p>
            <a:pPr marL="571500" indent="-571500">
              <a:buFont typeface="Arial" pitchFamily="34" charset="0"/>
              <a:buChar char="•"/>
            </a:pP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Pondasi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straus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dll</a:t>
            </a:r>
            <a:endParaRPr lang="en-US" sz="4400" b="1" dirty="0" smtClean="0">
              <a:solidFill>
                <a:srgbClr val="002060"/>
              </a:solidFill>
              <a:latin typeface="Stylus BT" pitchFamily="34" charset="0"/>
            </a:endParaRPr>
          </a:p>
          <a:p>
            <a:pPr marL="571500" indent="-571500">
              <a:buFont typeface="Arial" pitchFamily="34" charset="0"/>
              <a:buChar char="•"/>
            </a:pPr>
            <a:endParaRPr lang="id-ID" sz="4400" b="1" dirty="0" smtClean="0">
              <a:solidFill>
                <a:srgbClr val="002060"/>
              </a:solidFill>
              <a:latin typeface="Stylus BT" pitchFamily="34" charset="0"/>
            </a:endParaRPr>
          </a:p>
          <a:p>
            <a:pPr>
              <a:buFont typeface="Arial" pitchFamily="34" charset="0"/>
              <a:buChar char="•"/>
            </a:pPr>
            <a:endParaRPr lang="id-ID" sz="4400" b="1" dirty="0" smtClean="0">
              <a:solidFill>
                <a:srgbClr val="002060"/>
              </a:solidFill>
              <a:latin typeface="Stylus BT" pitchFamily="34" charset="0"/>
            </a:endParaRPr>
          </a:p>
          <a:p>
            <a:pPr>
              <a:buFont typeface="Arial" pitchFamily="34" charset="0"/>
              <a:buChar char="•"/>
            </a:pPr>
            <a:endParaRPr lang="fr-FR" sz="4400" b="1" dirty="0">
              <a:solidFill>
                <a:srgbClr val="002060"/>
              </a:solidFill>
              <a:latin typeface="Stylus BT" pitchFamily="34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954" y="4359350"/>
            <a:ext cx="4093572" cy="49491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1734" y="4216925"/>
            <a:ext cx="3640595" cy="4982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28589" y="3870512"/>
            <a:ext cx="2768194" cy="5318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64973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build="allAtOnce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938212"/>
          </a:xfrm>
        </p:spPr>
        <p:txBody>
          <a:bodyPr/>
          <a:lstStyle/>
          <a:p>
            <a:r>
              <a:rPr lang="en-US" sz="4800" b="1" dirty="0">
                <a:solidFill>
                  <a:srgbClr val="7030A0"/>
                </a:solidFill>
                <a:latin typeface="Swis721 Ex BT" pitchFamily="34" charset="0"/>
              </a:rPr>
              <a:t>1</a:t>
            </a:r>
            <a:r>
              <a:rPr lang="en-US" sz="4800" b="1" dirty="0" smtClean="0">
                <a:solidFill>
                  <a:srgbClr val="7030A0"/>
                </a:solidFill>
                <a:latin typeface="Swis721 Ex BT" pitchFamily="34" charset="0"/>
              </a:rPr>
              <a:t>. </a:t>
            </a:r>
            <a:r>
              <a:rPr lang="en-US" sz="4800" b="1" dirty="0" err="1" smtClean="0">
                <a:solidFill>
                  <a:srgbClr val="7030A0"/>
                </a:solidFill>
                <a:latin typeface="Swis721 Ex BT" pitchFamily="34" charset="0"/>
              </a:rPr>
              <a:t>Pondasi</a:t>
            </a:r>
            <a:r>
              <a:rPr lang="en-US" sz="4800" b="1" dirty="0" smtClean="0">
                <a:solidFill>
                  <a:srgbClr val="7030A0"/>
                </a:solidFill>
                <a:latin typeface="Swis721 Ex BT" pitchFamily="34" charset="0"/>
              </a:rPr>
              <a:t> </a:t>
            </a:r>
            <a:r>
              <a:rPr lang="en-US" sz="4800" b="1" dirty="0" err="1" smtClean="0">
                <a:solidFill>
                  <a:srgbClr val="7030A0"/>
                </a:solidFill>
                <a:latin typeface="Swis721 Ex BT" pitchFamily="34" charset="0"/>
              </a:rPr>
              <a:t>Titik</a:t>
            </a:r>
            <a:endParaRPr lang="en-GB" sz="4800" b="1" dirty="0" smtClean="0">
              <a:solidFill>
                <a:srgbClr val="7030A0"/>
              </a:solidFill>
              <a:latin typeface="Swis721 Ex BT" pitchFamily="34" charset="0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790349" y="1414462"/>
            <a:ext cx="11529988" cy="5560496"/>
          </a:xfrm>
          <a:prstGeom prst="rect">
            <a:avLst/>
          </a:prstGeom>
          <a:solidFill>
            <a:srgbClr val="FFF2CC">
              <a:alpha val="38824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571500" indent="-571500">
              <a:buFont typeface="Arial" pitchFamily="34" charset="0"/>
              <a:buChar char="•"/>
            </a:pP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Adalah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pondasi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yang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menopang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beban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setempat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.</a:t>
            </a:r>
          </a:p>
          <a:p>
            <a:pPr marL="571500" indent="-571500">
              <a:buFont typeface="Arial" pitchFamily="34" charset="0"/>
              <a:buChar char="•"/>
            </a:pP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Beban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setempat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tsb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berasal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dari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kolom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yang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meneruskan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beban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secara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linier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ke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bawah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.</a:t>
            </a:r>
          </a:p>
          <a:p>
            <a:pPr marL="571500" indent="-571500">
              <a:buFont typeface="Arial" pitchFamily="34" charset="0"/>
              <a:buChar char="•"/>
            </a:pP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Bisa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berwujud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pondasi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umpak</a:t>
            </a:r>
            <a:r>
              <a:rPr lang="en-US" sz="4400" b="1" dirty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&amp; foot plate (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pondasi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dangkal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)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atau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tiang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pancang</a:t>
            </a:r>
            <a:r>
              <a:rPr lang="en-US" sz="4400" b="1" dirty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(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pondasi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dalam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) </a:t>
            </a:r>
            <a:endParaRPr lang="id-ID" sz="4400" b="1" dirty="0" smtClean="0">
              <a:solidFill>
                <a:srgbClr val="002060"/>
              </a:solidFill>
              <a:latin typeface="Stylus BT" pitchFamily="34" charset="0"/>
            </a:endParaRPr>
          </a:p>
          <a:p>
            <a:pPr>
              <a:buFont typeface="Arial" pitchFamily="34" charset="0"/>
              <a:buChar char="•"/>
            </a:pPr>
            <a:endParaRPr lang="id-ID" sz="4400" b="1" dirty="0" smtClean="0">
              <a:solidFill>
                <a:srgbClr val="002060"/>
              </a:solidFill>
              <a:latin typeface="Stylus BT" pitchFamily="34" charset="0"/>
            </a:endParaRPr>
          </a:p>
          <a:p>
            <a:pPr>
              <a:buFont typeface="Arial" pitchFamily="34" charset="0"/>
              <a:buChar char="•"/>
            </a:pPr>
            <a:endParaRPr lang="fr-FR" sz="4400" b="1" dirty="0">
              <a:solidFill>
                <a:srgbClr val="002060"/>
              </a:solidFill>
              <a:latin typeface="Stylus BT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1733" y="6908952"/>
            <a:ext cx="2952750" cy="285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0745" y="6105757"/>
            <a:ext cx="4924056" cy="36478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05467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9423" y="7306270"/>
            <a:ext cx="3265377" cy="2447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938212"/>
          </a:xfrm>
        </p:spPr>
        <p:txBody>
          <a:bodyPr/>
          <a:lstStyle/>
          <a:p>
            <a:r>
              <a:rPr lang="en-US" sz="4800" b="1" dirty="0" smtClean="0">
                <a:solidFill>
                  <a:srgbClr val="7030A0"/>
                </a:solidFill>
                <a:latin typeface="Swis721 Ex BT" pitchFamily="34" charset="0"/>
              </a:rPr>
              <a:t>2. </a:t>
            </a:r>
            <a:r>
              <a:rPr lang="en-US" sz="4800" b="1" dirty="0" err="1" smtClean="0">
                <a:solidFill>
                  <a:srgbClr val="7030A0"/>
                </a:solidFill>
                <a:latin typeface="Swis721 Ex BT" pitchFamily="34" charset="0"/>
              </a:rPr>
              <a:t>Pondasi</a:t>
            </a:r>
            <a:r>
              <a:rPr lang="en-US" sz="4800" b="1" dirty="0" smtClean="0">
                <a:solidFill>
                  <a:srgbClr val="7030A0"/>
                </a:solidFill>
                <a:latin typeface="Swis721 Ex BT" pitchFamily="34" charset="0"/>
              </a:rPr>
              <a:t> </a:t>
            </a:r>
            <a:r>
              <a:rPr lang="en-US" sz="4800" b="1" dirty="0" err="1" smtClean="0">
                <a:solidFill>
                  <a:srgbClr val="7030A0"/>
                </a:solidFill>
                <a:latin typeface="Swis721 Ex BT" pitchFamily="34" charset="0"/>
              </a:rPr>
              <a:t>Menerus</a:t>
            </a:r>
            <a:endParaRPr lang="en-GB" sz="4800" b="1" dirty="0" smtClean="0">
              <a:solidFill>
                <a:srgbClr val="7030A0"/>
              </a:solidFill>
              <a:latin typeface="Swis721 Ex BT" pitchFamily="34" charset="0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790349" y="1414462"/>
            <a:ext cx="11529988" cy="7049054"/>
          </a:xfrm>
          <a:prstGeom prst="rect">
            <a:avLst/>
          </a:prstGeom>
          <a:solidFill>
            <a:srgbClr val="FFF2CC">
              <a:alpha val="38824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571500" indent="-571500">
              <a:buFont typeface="Arial" pitchFamily="34" charset="0"/>
              <a:buChar char="•"/>
            </a:pP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Adalah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pondasi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yang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menopang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beban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menerus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.</a:t>
            </a:r>
          </a:p>
          <a:p>
            <a:pPr marL="571500" indent="-571500">
              <a:buFont typeface="Arial" pitchFamily="34" charset="0"/>
              <a:buChar char="•"/>
            </a:pP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Beban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menerus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ini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disalurkan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oleh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dinding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baik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dinding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struktur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/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pemikul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(</a:t>
            </a:r>
            <a:r>
              <a:rPr lang="en-US" sz="4400" b="1" i="1" dirty="0" smtClean="0">
                <a:solidFill>
                  <a:srgbClr val="002060"/>
                </a:solidFill>
                <a:latin typeface="Stylus BT" pitchFamily="34" charset="0"/>
              </a:rPr>
              <a:t>bearing wall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),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dinding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geser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(</a:t>
            </a:r>
            <a:r>
              <a:rPr lang="en-US" sz="4400" b="1" i="1" dirty="0" smtClean="0">
                <a:solidFill>
                  <a:srgbClr val="002060"/>
                </a:solidFill>
                <a:latin typeface="Stylus BT" pitchFamily="34" charset="0"/>
              </a:rPr>
              <a:t>shear wall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)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atau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dinding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non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struktural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yang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punya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beban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tinggi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(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seperti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dinding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batubata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).</a:t>
            </a:r>
          </a:p>
          <a:p>
            <a:pPr marL="571500" indent="-571500">
              <a:buFont typeface="Arial" pitchFamily="34" charset="0"/>
              <a:buChar char="•"/>
            </a:pP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Wujudnya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bisa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berupa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pondasi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batukali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memanjang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atau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pondasi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plat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beton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yang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dipanjangkan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.</a:t>
            </a:r>
            <a:endParaRPr lang="id-ID" sz="4400" b="1" dirty="0" smtClean="0">
              <a:solidFill>
                <a:srgbClr val="002060"/>
              </a:solidFill>
              <a:latin typeface="Stylus BT" pitchFamily="34" charset="0"/>
            </a:endParaRPr>
          </a:p>
          <a:p>
            <a:pPr>
              <a:buFont typeface="Arial" pitchFamily="34" charset="0"/>
              <a:buChar char="•"/>
            </a:pPr>
            <a:endParaRPr lang="id-ID" sz="4400" b="1" dirty="0" smtClean="0">
              <a:solidFill>
                <a:srgbClr val="002060"/>
              </a:solidFill>
              <a:latin typeface="Stylus BT" pitchFamily="34" charset="0"/>
            </a:endParaRPr>
          </a:p>
          <a:p>
            <a:pPr>
              <a:buFont typeface="Arial" pitchFamily="34" charset="0"/>
              <a:buChar char="•"/>
            </a:pPr>
            <a:endParaRPr lang="fr-FR" sz="4400" b="1" dirty="0">
              <a:solidFill>
                <a:srgbClr val="002060"/>
              </a:solidFill>
              <a:latin typeface="Stylus B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43343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72498" y="519113"/>
            <a:ext cx="11217275" cy="938212"/>
          </a:xfrm>
        </p:spPr>
        <p:txBody>
          <a:bodyPr/>
          <a:lstStyle/>
          <a:p>
            <a:r>
              <a:rPr lang="en-US" sz="4800" b="1" dirty="0">
                <a:solidFill>
                  <a:srgbClr val="7030A0"/>
                </a:solidFill>
                <a:latin typeface="Swis721 Ex BT" pitchFamily="34" charset="0"/>
              </a:rPr>
              <a:t>3</a:t>
            </a:r>
            <a:r>
              <a:rPr lang="en-US" sz="4800" b="1" dirty="0" smtClean="0">
                <a:solidFill>
                  <a:srgbClr val="7030A0"/>
                </a:solidFill>
                <a:latin typeface="Swis721 Ex BT" pitchFamily="34" charset="0"/>
              </a:rPr>
              <a:t>. </a:t>
            </a:r>
            <a:r>
              <a:rPr lang="en-US" sz="4800" b="1" dirty="0" err="1" smtClean="0">
                <a:solidFill>
                  <a:srgbClr val="7030A0"/>
                </a:solidFill>
                <a:latin typeface="Swis721 Ex BT" pitchFamily="34" charset="0"/>
              </a:rPr>
              <a:t>Pondasi</a:t>
            </a:r>
            <a:r>
              <a:rPr lang="en-US" sz="4800" b="1" dirty="0" smtClean="0">
                <a:solidFill>
                  <a:srgbClr val="7030A0"/>
                </a:solidFill>
                <a:latin typeface="Swis721 Ex BT" pitchFamily="34" charset="0"/>
              </a:rPr>
              <a:t> </a:t>
            </a:r>
            <a:r>
              <a:rPr lang="en-US" sz="4800" b="1" dirty="0" err="1" smtClean="0">
                <a:solidFill>
                  <a:srgbClr val="7030A0"/>
                </a:solidFill>
                <a:latin typeface="Swis721 Ex BT" pitchFamily="34" charset="0"/>
              </a:rPr>
              <a:t>Gabungan</a:t>
            </a:r>
            <a:endParaRPr lang="en-GB" sz="4800" b="1" dirty="0" smtClean="0">
              <a:solidFill>
                <a:srgbClr val="7030A0"/>
              </a:solidFill>
              <a:latin typeface="Swis721 Ex BT" pitchFamily="34" charset="0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790349" y="1414462"/>
            <a:ext cx="11529988" cy="7049054"/>
          </a:xfrm>
          <a:prstGeom prst="rect">
            <a:avLst/>
          </a:prstGeom>
          <a:solidFill>
            <a:srgbClr val="FFF2CC">
              <a:alpha val="38824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571500" indent="-571500">
              <a:buFont typeface="Arial" pitchFamily="34" charset="0"/>
              <a:buChar char="•"/>
            </a:pP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Adalah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penggunaan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beberapa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jenis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pondasi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yang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berbeda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pada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satu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bangunan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.</a:t>
            </a:r>
          </a:p>
          <a:p>
            <a:pPr marL="571500" indent="-571500">
              <a:buFont typeface="Arial" pitchFamily="34" charset="0"/>
              <a:buChar char="•"/>
            </a:pP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Misalkan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kolom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menggunakan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pondasi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titik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plat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beton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&amp;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dinding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menggunakan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pondasi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menerus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>
                <a:solidFill>
                  <a:srgbClr val="002060"/>
                </a:solidFill>
                <a:latin typeface="Stylus BT" pitchFamily="34" charset="0"/>
              </a:rPr>
              <a:t>batu</a:t>
            </a:r>
            <a:r>
              <a:rPr lang="en-US" sz="4400" b="1" dirty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kali. </a:t>
            </a:r>
            <a:endParaRPr lang="id-ID" sz="4400" b="1" dirty="0" smtClean="0">
              <a:solidFill>
                <a:srgbClr val="002060"/>
              </a:solidFill>
              <a:latin typeface="Stylus BT" pitchFamily="34" charset="0"/>
            </a:endParaRPr>
          </a:p>
          <a:p>
            <a:pPr>
              <a:buFont typeface="Arial" pitchFamily="34" charset="0"/>
              <a:buChar char="•"/>
            </a:pPr>
            <a:endParaRPr lang="id-ID" sz="4400" b="1" dirty="0" smtClean="0">
              <a:solidFill>
                <a:srgbClr val="002060"/>
              </a:solidFill>
              <a:latin typeface="Stylus BT" pitchFamily="34" charset="0"/>
            </a:endParaRPr>
          </a:p>
          <a:p>
            <a:pPr>
              <a:buFont typeface="Arial" pitchFamily="34" charset="0"/>
              <a:buChar char="•"/>
            </a:pPr>
            <a:endParaRPr lang="fr-FR" sz="4400" b="1" dirty="0">
              <a:solidFill>
                <a:srgbClr val="002060"/>
              </a:solidFill>
              <a:latin typeface="Stylus B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30624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72498" y="519113"/>
            <a:ext cx="11217275" cy="938212"/>
          </a:xfrm>
        </p:spPr>
        <p:txBody>
          <a:bodyPr/>
          <a:lstStyle/>
          <a:p>
            <a:r>
              <a:rPr lang="en-US" sz="4800" b="1" dirty="0" smtClean="0">
                <a:solidFill>
                  <a:srgbClr val="7030A0"/>
                </a:solidFill>
                <a:latin typeface="Swis721 Ex BT" pitchFamily="34" charset="0"/>
              </a:rPr>
              <a:t>4. </a:t>
            </a:r>
            <a:r>
              <a:rPr lang="en-US" sz="4800" b="1" dirty="0" err="1" smtClean="0">
                <a:solidFill>
                  <a:srgbClr val="7030A0"/>
                </a:solidFill>
                <a:latin typeface="Swis721 Ex BT" pitchFamily="34" charset="0"/>
              </a:rPr>
              <a:t>Pondasi</a:t>
            </a:r>
            <a:r>
              <a:rPr lang="en-US" sz="4800" b="1" dirty="0" smtClean="0">
                <a:solidFill>
                  <a:srgbClr val="7030A0"/>
                </a:solidFill>
                <a:latin typeface="Swis721 Ex BT" pitchFamily="34" charset="0"/>
              </a:rPr>
              <a:t> </a:t>
            </a:r>
            <a:r>
              <a:rPr lang="id-ID" sz="4800" b="1" dirty="0" smtClean="0">
                <a:solidFill>
                  <a:srgbClr val="7030A0"/>
                </a:solidFill>
                <a:latin typeface="Swis721 Ex BT" pitchFamily="34" charset="0"/>
              </a:rPr>
              <a:t>Khusus</a:t>
            </a:r>
            <a:endParaRPr lang="en-GB" sz="4800" b="1" dirty="0" smtClean="0">
              <a:solidFill>
                <a:srgbClr val="7030A0"/>
              </a:solidFill>
              <a:latin typeface="Swis721 Ex BT" pitchFamily="34" charset="0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790349" y="1414462"/>
            <a:ext cx="11529988" cy="7615238"/>
          </a:xfrm>
          <a:prstGeom prst="rect">
            <a:avLst/>
          </a:prstGeom>
          <a:solidFill>
            <a:srgbClr val="FFF2CC">
              <a:alpha val="38824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571500" indent="-571500">
              <a:buFont typeface="Arial" pitchFamily="34" charset="0"/>
              <a:buChar char="•"/>
            </a:pP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Adalah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pondasi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yang </a:t>
            </a:r>
            <a:r>
              <a:rPr lang="id-ID" sz="4400" b="1" dirty="0" smtClean="0">
                <a:solidFill>
                  <a:srgbClr val="002060"/>
                </a:solidFill>
                <a:latin typeface="Stylus BT" pitchFamily="34" charset="0"/>
              </a:rPr>
              <a:t>bentuknya disesuaikan dengan kondisi pembebanan, fungsi khusus atau daya dukung tanah setempat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.</a:t>
            </a:r>
          </a:p>
          <a:p>
            <a:pPr marL="571500" indent="57150"/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Misalkan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id-ID" sz="4400" b="1" dirty="0" smtClean="0">
                <a:solidFill>
                  <a:srgbClr val="002060"/>
                </a:solidFill>
                <a:latin typeface="Stylus BT" pitchFamily="34" charset="0"/>
              </a:rPr>
              <a:t>:</a:t>
            </a:r>
          </a:p>
          <a:p>
            <a:pPr marL="1171575" indent="-571500">
              <a:buFont typeface="Wingdings" pitchFamily="2" charset="2"/>
              <a:buChar char="ü"/>
            </a:pP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B</a:t>
            </a:r>
            <a:r>
              <a:rPr lang="id-ID" sz="4400" b="1" dirty="0" smtClean="0">
                <a:solidFill>
                  <a:srgbClr val="002060"/>
                </a:solidFill>
                <a:latin typeface="Stylus BT" pitchFamily="34" charset="0"/>
              </a:rPr>
              <a:t>angunan dengan beban ekstra</a:t>
            </a:r>
          </a:p>
          <a:p>
            <a:pPr marL="1171575" indent="-571500">
              <a:buFont typeface="Wingdings" pitchFamily="2" charset="2"/>
              <a:buChar char="ü"/>
            </a:pPr>
            <a:r>
              <a:rPr lang="id-ID" sz="4400" b="1" dirty="0" smtClean="0">
                <a:solidFill>
                  <a:srgbClr val="002060"/>
                </a:solidFill>
                <a:latin typeface="Stylus BT" pitchFamily="34" charset="0"/>
              </a:rPr>
              <a:t>Kondisi tanah sangar jelek</a:t>
            </a:r>
          </a:p>
          <a:p>
            <a:pPr marL="1171575" indent="-571500">
              <a:buFont typeface="Wingdings" pitchFamily="2" charset="2"/>
              <a:buChar char="ü"/>
            </a:pPr>
            <a:r>
              <a:rPr lang="id-ID" sz="4400" b="1" smtClean="0">
                <a:solidFill>
                  <a:srgbClr val="002060"/>
                </a:solidFill>
                <a:latin typeface="Stylus BT" pitchFamily="34" charset="0"/>
              </a:rPr>
              <a:t>Fungsi khusus (misal: R.mesin)</a:t>
            </a:r>
            <a:endParaRPr lang="id-ID" sz="4400" b="1" dirty="0" smtClean="0">
              <a:solidFill>
                <a:srgbClr val="002060"/>
              </a:solidFill>
              <a:latin typeface="Stylus BT" pitchFamily="34" charset="0"/>
            </a:endParaRPr>
          </a:p>
          <a:p>
            <a:pPr marL="542925" indent="-542925">
              <a:buFont typeface="Arial" pitchFamily="34" charset="0"/>
              <a:buChar char="•"/>
            </a:pPr>
            <a:r>
              <a:rPr lang="id-ID" sz="4400" b="1" dirty="0" smtClean="0">
                <a:solidFill>
                  <a:srgbClr val="002060"/>
                </a:solidFill>
                <a:latin typeface="Stylus BT" pitchFamily="34" charset="0"/>
              </a:rPr>
              <a:t>Pondasi khusus juga digunakan untuk mengurangi penggunaan pondasi yang tidak perlu</a:t>
            </a:r>
          </a:p>
          <a:p>
            <a:pPr>
              <a:buFont typeface="Arial" pitchFamily="34" charset="0"/>
              <a:buChar char="•"/>
            </a:pPr>
            <a:endParaRPr lang="fr-FR" sz="4400" b="1" dirty="0">
              <a:solidFill>
                <a:srgbClr val="002060"/>
              </a:solidFill>
              <a:latin typeface="Stylus B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47141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72498" y="519113"/>
            <a:ext cx="11217275" cy="938212"/>
          </a:xfrm>
        </p:spPr>
        <p:txBody>
          <a:bodyPr/>
          <a:lstStyle/>
          <a:p>
            <a:r>
              <a:rPr lang="en-US" sz="4800" b="1" dirty="0" err="1" smtClean="0">
                <a:solidFill>
                  <a:srgbClr val="7030A0"/>
                </a:solidFill>
                <a:latin typeface="Swis721 Ex BT" pitchFamily="34" charset="0"/>
              </a:rPr>
              <a:t>Jenis-jenis</a:t>
            </a:r>
            <a:r>
              <a:rPr lang="en-US" sz="4800" b="1" dirty="0" smtClean="0">
                <a:solidFill>
                  <a:srgbClr val="7030A0"/>
                </a:solidFill>
                <a:latin typeface="Swis721 Ex BT" pitchFamily="34" charset="0"/>
              </a:rPr>
              <a:t> </a:t>
            </a:r>
            <a:r>
              <a:rPr lang="en-US" sz="4800" b="1" dirty="0" err="1" smtClean="0">
                <a:solidFill>
                  <a:srgbClr val="7030A0"/>
                </a:solidFill>
                <a:latin typeface="Swis721 Ex BT" pitchFamily="34" charset="0"/>
              </a:rPr>
              <a:t>Pondasi</a:t>
            </a:r>
            <a:endParaRPr lang="en-GB" sz="4800" b="1" dirty="0" smtClean="0">
              <a:solidFill>
                <a:srgbClr val="7030A0"/>
              </a:solidFill>
              <a:latin typeface="Swis721 Ex BT" pitchFamily="34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286" y="1358008"/>
            <a:ext cx="7878356" cy="84985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61836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72498" y="519113"/>
            <a:ext cx="11217275" cy="938212"/>
          </a:xfrm>
        </p:spPr>
        <p:txBody>
          <a:bodyPr/>
          <a:lstStyle/>
          <a:p>
            <a:r>
              <a:rPr lang="en-US" sz="4800" b="1" dirty="0" err="1" smtClean="0">
                <a:solidFill>
                  <a:srgbClr val="7030A0"/>
                </a:solidFill>
                <a:latin typeface="Swis721 Ex BT" pitchFamily="34" charset="0"/>
              </a:rPr>
              <a:t>Jenis-jenis</a:t>
            </a:r>
            <a:r>
              <a:rPr lang="en-US" sz="4800" b="1" dirty="0" smtClean="0">
                <a:solidFill>
                  <a:srgbClr val="7030A0"/>
                </a:solidFill>
                <a:latin typeface="Swis721 Ex BT" pitchFamily="34" charset="0"/>
              </a:rPr>
              <a:t> </a:t>
            </a:r>
            <a:r>
              <a:rPr lang="en-US" sz="4800" b="1" dirty="0" err="1" smtClean="0">
                <a:solidFill>
                  <a:srgbClr val="7030A0"/>
                </a:solidFill>
                <a:latin typeface="Swis721 Ex BT" pitchFamily="34" charset="0"/>
              </a:rPr>
              <a:t>Pondasi</a:t>
            </a:r>
            <a:endParaRPr lang="en-GB" sz="4800" b="1" dirty="0" smtClean="0">
              <a:solidFill>
                <a:srgbClr val="7030A0"/>
              </a:solidFill>
              <a:latin typeface="Swis721 Ex BT" pitchFamily="34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476708"/>
            <a:ext cx="12952389" cy="79862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879561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72498" y="519113"/>
            <a:ext cx="11217275" cy="938212"/>
          </a:xfrm>
        </p:spPr>
        <p:txBody>
          <a:bodyPr/>
          <a:lstStyle/>
          <a:p>
            <a:r>
              <a:rPr lang="en-US" sz="4800" b="1" dirty="0" smtClean="0">
                <a:solidFill>
                  <a:srgbClr val="7030A0"/>
                </a:solidFill>
                <a:latin typeface="Swis721 Ex BT" pitchFamily="34" charset="0"/>
              </a:rPr>
              <a:t>Material </a:t>
            </a:r>
            <a:r>
              <a:rPr lang="en-US" sz="4800" b="1" dirty="0" err="1" smtClean="0">
                <a:solidFill>
                  <a:srgbClr val="7030A0"/>
                </a:solidFill>
                <a:latin typeface="Swis721 Ex BT" pitchFamily="34" charset="0"/>
              </a:rPr>
              <a:t>Pondasi</a:t>
            </a:r>
            <a:endParaRPr lang="en-GB" sz="4800" b="1" dirty="0" smtClean="0">
              <a:solidFill>
                <a:srgbClr val="7030A0"/>
              </a:solidFill>
              <a:latin typeface="Swis721 Ex BT" pitchFamily="34" charset="0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790349" y="1414462"/>
            <a:ext cx="11529988" cy="7615238"/>
          </a:xfrm>
          <a:prstGeom prst="rect">
            <a:avLst/>
          </a:prstGeom>
          <a:solidFill>
            <a:srgbClr val="FFF2CC">
              <a:alpha val="38824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571500" indent="-571500">
              <a:buFont typeface="Arial" pitchFamily="34" charset="0"/>
              <a:buChar char="•"/>
            </a:pP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Bambu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&amp;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kayu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(friction)</a:t>
            </a:r>
          </a:p>
          <a:p>
            <a:pPr marL="571500" indent="-571500">
              <a:buFont typeface="Arial" pitchFamily="34" charset="0"/>
              <a:buChar char="•"/>
            </a:pP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Batubata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</a:p>
          <a:p>
            <a:pPr marL="571500" indent="-571500">
              <a:buFont typeface="Arial" pitchFamily="34" charset="0"/>
              <a:buChar char="•"/>
            </a:pP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Batu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kali</a:t>
            </a:r>
          </a:p>
          <a:p>
            <a:pPr marL="571500" indent="-571500">
              <a:buFont typeface="Arial" pitchFamily="34" charset="0"/>
              <a:buChar char="•"/>
            </a:pP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Besi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/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baja</a:t>
            </a:r>
            <a:endParaRPr lang="en-US" sz="4400" b="1" dirty="0" smtClean="0">
              <a:solidFill>
                <a:srgbClr val="002060"/>
              </a:solidFill>
              <a:latin typeface="Stylus BT" pitchFamily="34" charset="0"/>
            </a:endParaRPr>
          </a:p>
          <a:p>
            <a:pPr marL="571500" indent="-571500">
              <a:buFont typeface="Arial" pitchFamily="34" charset="0"/>
              <a:buChar char="•"/>
            </a:pP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Beton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/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beton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bertulang</a:t>
            </a:r>
            <a:endParaRPr lang="id-ID" sz="4400" b="1" dirty="0" smtClean="0">
              <a:solidFill>
                <a:srgbClr val="002060"/>
              </a:solidFill>
              <a:latin typeface="Stylus BT" pitchFamily="34" charset="0"/>
            </a:endParaRPr>
          </a:p>
          <a:p>
            <a:pPr>
              <a:buFont typeface="Arial" pitchFamily="34" charset="0"/>
              <a:buChar char="•"/>
            </a:pPr>
            <a:endParaRPr lang="fr-FR" sz="4400" b="1" dirty="0">
              <a:solidFill>
                <a:srgbClr val="002060"/>
              </a:solidFill>
              <a:latin typeface="Stylus B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2049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72498" y="519113"/>
            <a:ext cx="11217275" cy="938212"/>
          </a:xfrm>
        </p:spPr>
        <p:txBody>
          <a:bodyPr/>
          <a:lstStyle/>
          <a:p>
            <a:r>
              <a:rPr lang="en-US" sz="4800" b="1" dirty="0" err="1" smtClean="0">
                <a:solidFill>
                  <a:srgbClr val="7030A0"/>
                </a:solidFill>
                <a:latin typeface="Swis721 Ex BT" pitchFamily="34" charset="0"/>
              </a:rPr>
              <a:t>Pondasi</a:t>
            </a:r>
            <a:r>
              <a:rPr lang="en-US" sz="4800" b="1" dirty="0" smtClean="0">
                <a:solidFill>
                  <a:srgbClr val="7030A0"/>
                </a:solidFill>
                <a:latin typeface="Swis721 Ex BT" pitchFamily="34" charset="0"/>
              </a:rPr>
              <a:t> </a:t>
            </a:r>
            <a:r>
              <a:rPr lang="en-US" sz="4800" b="1" dirty="0" err="1" smtClean="0">
                <a:solidFill>
                  <a:srgbClr val="7030A0"/>
                </a:solidFill>
                <a:latin typeface="Swis721 Ex BT" pitchFamily="34" charset="0"/>
              </a:rPr>
              <a:t>batu</a:t>
            </a:r>
            <a:r>
              <a:rPr lang="en-US" sz="4800" b="1" dirty="0" smtClean="0">
                <a:solidFill>
                  <a:srgbClr val="7030A0"/>
                </a:solidFill>
                <a:latin typeface="Swis721 Ex BT" pitchFamily="34" charset="0"/>
              </a:rPr>
              <a:t> kali</a:t>
            </a:r>
            <a:endParaRPr lang="en-GB" sz="4800" b="1" dirty="0" smtClean="0">
              <a:solidFill>
                <a:srgbClr val="7030A0"/>
              </a:solidFill>
              <a:latin typeface="Swis721 Ex BT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6977" y="1705417"/>
            <a:ext cx="10351245" cy="76718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02008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72498" y="519113"/>
            <a:ext cx="11217275" cy="938212"/>
          </a:xfrm>
        </p:spPr>
        <p:txBody>
          <a:bodyPr/>
          <a:lstStyle/>
          <a:p>
            <a:r>
              <a:rPr lang="en-US" sz="4800" b="1" dirty="0" err="1" smtClean="0">
                <a:solidFill>
                  <a:srgbClr val="7030A0"/>
                </a:solidFill>
                <a:latin typeface="Swis721 Ex BT" pitchFamily="34" charset="0"/>
              </a:rPr>
              <a:t>Pondasi</a:t>
            </a:r>
            <a:r>
              <a:rPr lang="en-US" sz="4800" b="1" dirty="0" smtClean="0">
                <a:solidFill>
                  <a:srgbClr val="7030A0"/>
                </a:solidFill>
                <a:latin typeface="Swis721 Ex BT" pitchFamily="34" charset="0"/>
              </a:rPr>
              <a:t> plat </a:t>
            </a:r>
            <a:r>
              <a:rPr lang="en-US" sz="4800" b="1" dirty="0" err="1" smtClean="0">
                <a:solidFill>
                  <a:srgbClr val="7030A0"/>
                </a:solidFill>
                <a:latin typeface="Swis721 Ex BT" pitchFamily="34" charset="0"/>
              </a:rPr>
              <a:t>beton</a:t>
            </a:r>
            <a:endParaRPr lang="en-GB" sz="4800" b="1" dirty="0" smtClean="0">
              <a:solidFill>
                <a:srgbClr val="7030A0"/>
              </a:solidFill>
              <a:latin typeface="Swis721 Ex BT" pitchFamily="34" charset="0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4293"/>
          <a:stretch/>
        </p:blipFill>
        <p:spPr bwMode="auto">
          <a:xfrm>
            <a:off x="518392" y="2020187"/>
            <a:ext cx="6222649" cy="52921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22" t="56205"/>
          <a:stretch/>
        </p:blipFill>
        <p:spPr bwMode="auto">
          <a:xfrm>
            <a:off x="6996223" y="2020187"/>
            <a:ext cx="6008577" cy="4556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97744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72498" y="519113"/>
            <a:ext cx="11217275" cy="938212"/>
          </a:xfrm>
        </p:spPr>
        <p:txBody>
          <a:bodyPr/>
          <a:lstStyle/>
          <a:p>
            <a:r>
              <a:rPr lang="en-US" sz="4800" b="1" dirty="0" err="1" smtClean="0">
                <a:solidFill>
                  <a:srgbClr val="7030A0"/>
                </a:solidFill>
                <a:latin typeface="Swis721 Ex BT" pitchFamily="34" charset="0"/>
              </a:rPr>
              <a:t>Denah</a:t>
            </a:r>
            <a:r>
              <a:rPr lang="en-US" sz="4800" b="1" dirty="0" smtClean="0">
                <a:solidFill>
                  <a:srgbClr val="7030A0"/>
                </a:solidFill>
                <a:latin typeface="Swis721 Ex BT" pitchFamily="34" charset="0"/>
              </a:rPr>
              <a:t> </a:t>
            </a:r>
            <a:r>
              <a:rPr lang="en-US" sz="4800" b="1" dirty="0" err="1" smtClean="0">
                <a:solidFill>
                  <a:srgbClr val="7030A0"/>
                </a:solidFill>
                <a:latin typeface="Swis721 Ex BT" pitchFamily="34" charset="0"/>
              </a:rPr>
              <a:t>Pondasi</a:t>
            </a:r>
            <a:endParaRPr lang="en-GB" sz="4800" b="1" dirty="0" smtClean="0">
              <a:solidFill>
                <a:srgbClr val="7030A0"/>
              </a:solidFill>
              <a:latin typeface="Swis721 Ex BT" pitchFamily="34" charset="0"/>
            </a:endParaRPr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790349" y="1414461"/>
            <a:ext cx="11529988" cy="6304775"/>
          </a:xfrm>
          <a:prstGeom prst="rect">
            <a:avLst/>
          </a:prstGeom>
          <a:solidFill>
            <a:srgbClr val="FFF2CC">
              <a:alpha val="38824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Dalam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gambar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denah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pondasi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harus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tergambar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:</a:t>
            </a:r>
          </a:p>
          <a:p>
            <a:pPr marL="571500" indent="-571500">
              <a:buFont typeface="Arial" pitchFamily="34" charset="0"/>
              <a:buChar char="•"/>
            </a:pP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Kolom</a:t>
            </a:r>
            <a:endParaRPr lang="en-US" sz="4400" b="1" dirty="0" smtClean="0">
              <a:solidFill>
                <a:srgbClr val="002060"/>
              </a:solidFill>
              <a:latin typeface="Stylus BT" pitchFamily="34" charset="0"/>
            </a:endParaRPr>
          </a:p>
          <a:p>
            <a:pPr marL="571500" indent="-571500">
              <a:buFont typeface="Arial" pitchFamily="34" charset="0"/>
              <a:buChar char="•"/>
            </a:pP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Balok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sloof</a:t>
            </a:r>
            <a:endParaRPr lang="en-US" sz="4400" b="1" dirty="0" smtClean="0">
              <a:solidFill>
                <a:srgbClr val="002060"/>
              </a:solidFill>
              <a:latin typeface="Stylus BT" pitchFamily="34" charset="0"/>
            </a:endParaRPr>
          </a:p>
          <a:p>
            <a:pPr marL="571500" indent="-571500">
              <a:buFont typeface="Arial" pitchFamily="34" charset="0"/>
              <a:buChar char="•"/>
            </a:pP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Tampak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atas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pondasi</a:t>
            </a:r>
            <a:endParaRPr lang="en-US" sz="4400" b="1" dirty="0" smtClean="0">
              <a:solidFill>
                <a:srgbClr val="002060"/>
              </a:solidFill>
              <a:latin typeface="Stylus BT" pitchFamily="34" charset="0"/>
            </a:endParaRPr>
          </a:p>
          <a:p>
            <a:pPr marL="571500" indent="-571500">
              <a:buFont typeface="Arial" pitchFamily="34" charset="0"/>
              <a:buChar char="•"/>
            </a:pP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Dimensi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pondasi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&amp;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jarak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antar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pondasi</a:t>
            </a:r>
            <a:endParaRPr lang="en-US" sz="4400" b="1" dirty="0" smtClean="0">
              <a:solidFill>
                <a:srgbClr val="002060"/>
              </a:solidFill>
              <a:latin typeface="Stylus BT" pitchFamily="34" charset="0"/>
            </a:endParaRPr>
          </a:p>
          <a:p>
            <a:pPr marL="571500" indent="-571500">
              <a:buFont typeface="Arial" pitchFamily="34" charset="0"/>
              <a:buChar char="•"/>
            </a:pP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Nama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/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nomor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pondasi</a:t>
            </a:r>
            <a:endParaRPr lang="en-US" sz="4400" b="1" dirty="0" smtClean="0">
              <a:solidFill>
                <a:srgbClr val="002060"/>
              </a:solidFill>
              <a:latin typeface="Stylus BT" pitchFamily="34" charset="0"/>
            </a:endParaRPr>
          </a:p>
          <a:p>
            <a:pPr marL="571500" indent="-571500">
              <a:buFont typeface="Arial" pitchFamily="34" charset="0"/>
              <a:buChar char="•"/>
            </a:pP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Notasi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nomor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gambar</a:t>
            </a:r>
            <a:r>
              <a:rPr lang="en-US" sz="4400" b="1" dirty="0" smtClean="0">
                <a:solidFill>
                  <a:srgbClr val="002060"/>
                </a:solidFill>
                <a:latin typeface="Stylus BT" pitchFamily="34" charset="0"/>
              </a:rPr>
              <a:t> detail </a:t>
            </a:r>
            <a:r>
              <a:rPr lang="en-US" sz="4400" b="1" dirty="0" err="1" smtClean="0">
                <a:solidFill>
                  <a:srgbClr val="002060"/>
                </a:solidFill>
                <a:latin typeface="Stylus BT" pitchFamily="34" charset="0"/>
              </a:rPr>
              <a:t>pondasi</a:t>
            </a:r>
            <a:endParaRPr lang="id-ID" sz="4400" b="1" dirty="0" smtClean="0">
              <a:solidFill>
                <a:srgbClr val="002060"/>
              </a:solidFill>
              <a:latin typeface="Stylus BT" pitchFamily="34" charset="0"/>
            </a:endParaRPr>
          </a:p>
          <a:p>
            <a:pPr>
              <a:buFont typeface="Arial" pitchFamily="34" charset="0"/>
              <a:buChar char="•"/>
            </a:pPr>
            <a:endParaRPr lang="fr-FR" sz="4400" b="1" dirty="0">
              <a:solidFill>
                <a:srgbClr val="002060"/>
              </a:solidFill>
              <a:latin typeface="Stylus B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96056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72498" y="519113"/>
            <a:ext cx="11217275" cy="938212"/>
          </a:xfrm>
        </p:spPr>
        <p:txBody>
          <a:bodyPr/>
          <a:lstStyle/>
          <a:p>
            <a:r>
              <a:rPr lang="en-US" sz="4800" b="1" dirty="0" err="1" smtClean="0">
                <a:solidFill>
                  <a:srgbClr val="7030A0"/>
                </a:solidFill>
                <a:latin typeface="Swis721 Ex BT" pitchFamily="34" charset="0"/>
              </a:rPr>
              <a:t>Denah</a:t>
            </a:r>
            <a:r>
              <a:rPr lang="en-US" sz="4800" b="1" dirty="0" smtClean="0">
                <a:solidFill>
                  <a:srgbClr val="7030A0"/>
                </a:solidFill>
                <a:latin typeface="Swis721 Ex BT" pitchFamily="34" charset="0"/>
              </a:rPr>
              <a:t> </a:t>
            </a:r>
            <a:r>
              <a:rPr lang="en-US" sz="4800" b="1" dirty="0" err="1" smtClean="0">
                <a:solidFill>
                  <a:srgbClr val="7030A0"/>
                </a:solidFill>
                <a:latin typeface="Swis721 Ex BT" pitchFamily="34" charset="0"/>
              </a:rPr>
              <a:t>Pondasi</a:t>
            </a:r>
            <a:endParaRPr lang="en-GB" sz="4800" b="1" dirty="0" smtClean="0">
              <a:solidFill>
                <a:srgbClr val="7030A0"/>
              </a:solidFill>
              <a:latin typeface="Swis721 Ex BT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158" y="1464905"/>
            <a:ext cx="11887200" cy="82886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534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1834</TotalTime>
  <Words>503</Words>
  <Application>Microsoft Office PowerPoint</Application>
  <PresentationFormat>Custom</PresentationFormat>
  <Paragraphs>75</Paragraphs>
  <Slides>18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Office Theme</vt:lpstr>
      <vt:lpstr>Struktur Bangunan Rendah-07 Merancang Pondasi oleh: M. Agung Wahyudi, ST.MT.</vt:lpstr>
      <vt:lpstr>Pengertian Pondasi</vt:lpstr>
      <vt:lpstr>Merancang Pondasi</vt:lpstr>
      <vt:lpstr>Merancang Pondasi</vt:lpstr>
      <vt:lpstr>1. Pondasi Dangkal</vt:lpstr>
      <vt:lpstr>2. Pondasi Dalam</vt:lpstr>
      <vt:lpstr>PowerPoint Presentation</vt:lpstr>
      <vt:lpstr>1. Pondasi Titik</vt:lpstr>
      <vt:lpstr>2. Pondasi Menerus</vt:lpstr>
      <vt:lpstr>3. Pondasi Gabungan</vt:lpstr>
      <vt:lpstr>4. Pondasi Khusus</vt:lpstr>
      <vt:lpstr>Jenis-jenis Pondasi</vt:lpstr>
      <vt:lpstr>Jenis-jenis Pondasi</vt:lpstr>
      <vt:lpstr>Material Pondasi</vt:lpstr>
      <vt:lpstr>Pondasi batu kali</vt:lpstr>
      <vt:lpstr>Pondasi plat beton</vt:lpstr>
      <vt:lpstr>Denah Pondasi</vt:lpstr>
      <vt:lpstr>Denah Pondasi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Your Title Here</dc:title>
  <dc:creator>Deepak Malhotra</dc:creator>
  <cp:lastModifiedBy>user</cp:lastModifiedBy>
  <cp:revision>50</cp:revision>
  <dcterms:created xsi:type="dcterms:W3CDTF">2017-05-08T08:30:26Z</dcterms:created>
  <dcterms:modified xsi:type="dcterms:W3CDTF">2019-11-14T01:11:58Z</dcterms:modified>
</cp:coreProperties>
</file>