
<file path=[Content_Types].xml><?xml version="1.0" encoding="utf-8"?>
<Types xmlns="http://schemas.openxmlformats.org/package/2006/content-types">
  <Default Extension="jpeg" ContentType="image/jpeg"/>
  <Default Extension="gif" ContentType="image/gif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handoutMasterIdLst>
    <p:handoutMasterId r:id="rId33"/>
  </p:handoutMasterIdLst>
  <p:sldIdLst>
    <p:sldId id="256" r:id="rId3"/>
    <p:sldId id="257" r:id="rId4"/>
    <p:sldId id="284" r:id="rId5"/>
    <p:sldId id="258" r:id="rId6"/>
    <p:sldId id="259" r:id="rId7"/>
    <p:sldId id="274" r:id="rId8"/>
    <p:sldId id="277" r:id="rId9"/>
    <p:sldId id="275" r:id="rId10"/>
    <p:sldId id="279" r:id="rId11"/>
    <p:sldId id="276" r:id="rId12"/>
    <p:sldId id="273" r:id="rId13"/>
    <p:sldId id="280" r:id="rId14"/>
    <p:sldId id="261" r:id="rId15"/>
    <p:sldId id="262" r:id="rId16"/>
    <p:sldId id="264" r:id="rId17"/>
    <p:sldId id="265" r:id="rId18"/>
    <p:sldId id="266" r:id="rId19"/>
    <p:sldId id="281" r:id="rId20"/>
    <p:sldId id="267" r:id="rId21"/>
    <p:sldId id="268" r:id="rId22"/>
    <p:sldId id="282" r:id="rId23"/>
    <p:sldId id="269" r:id="rId24"/>
    <p:sldId id="290" r:id="rId25"/>
    <p:sldId id="291" r:id="rId26"/>
    <p:sldId id="293" r:id="rId27"/>
    <p:sldId id="270" r:id="rId28"/>
    <p:sldId id="283" r:id="rId29"/>
    <p:sldId id="285" r:id="rId30"/>
    <p:sldId id="286" r:id="rId31"/>
    <p:sldId id="272" r:id="rId32"/>
  </p:sldIdLst>
  <p:sldSz cx="9144000" cy="6858000" type="screen4x3"/>
  <p:notesSz cx="7086600" cy="902462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handoutMaster" Target="handoutMasters/handoutMaster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0225" cy="4508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14788" y="0"/>
            <a:ext cx="3070225" cy="4508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EBD991-C735-4352-9849-251060548D46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572500"/>
            <a:ext cx="3070225" cy="4508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14788" y="8572500"/>
            <a:ext cx="3070225" cy="4508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3E9EC7-3C60-4FC8-8DE2-7681DFBE495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830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8F82CED-0F54-41C0-B9F1-260A104FEC03}" type="datetimeFigureOut">
              <a:rPr lang="en-US" smtClean="0"/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57CC784C-8B67-43BB-98AF-FC80A41E9C6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  <a:endParaRPr lang="en-US"/>
          </a:p>
          <a:p>
            <a:pPr lvl="1" eaLnBrk="1" latinLnBrk="0" hangingPunct="1"/>
            <a:r>
              <a:rPr lang="en-US"/>
              <a:t>Second level</a:t>
            </a:r>
            <a:endParaRPr lang="en-US"/>
          </a:p>
          <a:p>
            <a:pPr lvl="2" eaLnBrk="1" latinLnBrk="0" hangingPunct="1"/>
            <a:r>
              <a:rPr lang="en-US"/>
              <a:t>Third level</a:t>
            </a:r>
            <a:endParaRPr lang="en-US"/>
          </a:p>
          <a:p>
            <a:pPr lvl="3" eaLnBrk="1" latinLnBrk="0" hangingPunct="1"/>
            <a:r>
              <a:rPr lang="en-US"/>
              <a:t>Fourth level</a:t>
            </a:r>
            <a:endParaRPr lang="en-US"/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8F82CED-0F54-41C0-B9F1-260A104FEC03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C784C-8B67-43BB-98AF-FC80A41E9C6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8F82CED-0F54-41C0-B9F1-260A104FEC03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57CC784C-8B67-43BB-98AF-FC80A41E9C6E}" type="slidenum">
              <a:rPr lang="en-US" smtClean="0"/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61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  <a:endParaRPr lang="en-US"/>
          </a:p>
          <a:p>
            <a:pPr lvl="1" eaLnBrk="1" latinLnBrk="0" hangingPunct="1"/>
            <a:r>
              <a:rPr lang="en-US"/>
              <a:t>Second level</a:t>
            </a:r>
            <a:endParaRPr lang="en-US"/>
          </a:p>
          <a:p>
            <a:pPr lvl="2" eaLnBrk="1" latinLnBrk="0" hangingPunct="1"/>
            <a:r>
              <a:rPr lang="en-US"/>
              <a:t>Third level</a:t>
            </a:r>
            <a:endParaRPr lang="en-US"/>
          </a:p>
          <a:p>
            <a:pPr lvl="3" eaLnBrk="1" latinLnBrk="0" hangingPunct="1"/>
            <a:r>
              <a:rPr lang="en-US"/>
              <a:t>Fourth level</a:t>
            </a:r>
            <a:endParaRPr lang="en-US"/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  <a:endParaRPr lang="en-US"/>
          </a:p>
          <a:p>
            <a:pPr lvl="1" eaLnBrk="1" latinLnBrk="0" hangingPunct="1"/>
            <a:r>
              <a:rPr lang="en-US"/>
              <a:t>Second level</a:t>
            </a:r>
            <a:endParaRPr lang="en-US"/>
          </a:p>
          <a:p>
            <a:pPr lvl="2" eaLnBrk="1" latinLnBrk="0" hangingPunct="1"/>
            <a:r>
              <a:rPr lang="en-US"/>
              <a:t>Third level</a:t>
            </a:r>
            <a:endParaRPr lang="en-US"/>
          </a:p>
          <a:p>
            <a:pPr lvl="3" eaLnBrk="1" latinLnBrk="0" hangingPunct="1"/>
            <a:r>
              <a:rPr lang="en-US"/>
              <a:t>Fourth level</a:t>
            </a:r>
            <a:endParaRPr lang="en-US"/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8F82CED-0F54-41C0-B9F1-260A104FEC03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57CC784C-8B67-43BB-98AF-FC80A41E9C6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  <a:endParaRPr kumimoji="0"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  <a:endParaRPr lang="en-US"/>
          </a:p>
          <a:p>
            <a:pPr lvl="1" eaLnBrk="1" latinLnBrk="0" hangingPunct="1"/>
            <a:r>
              <a:rPr lang="en-US"/>
              <a:t>Second level</a:t>
            </a:r>
            <a:endParaRPr lang="en-US"/>
          </a:p>
          <a:p>
            <a:pPr lvl="2" eaLnBrk="1" latinLnBrk="0" hangingPunct="1"/>
            <a:r>
              <a:rPr lang="en-US"/>
              <a:t>Third level</a:t>
            </a:r>
            <a:endParaRPr lang="en-US"/>
          </a:p>
          <a:p>
            <a:pPr lvl="3" eaLnBrk="1" latinLnBrk="0" hangingPunct="1"/>
            <a:r>
              <a:rPr lang="en-US"/>
              <a:t>Fourth level</a:t>
            </a:r>
            <a:endParaRPr lang="en-US"/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  <a:endParaRPr lang="en-US"/>
          </a:p>
          <a:p>
            <a:pPr lvl="1" eaLnBrk="1" latinLnBrk="0" hangingPunct="1"/>
            <a:r>
              <a:rPr lang="en-US"/>
              <a:t>Second level</a:t>
            </a:r>
            <a:endParaRPr lang="en-US"/>
          </a:p>
          <a:p>
            <a:pPr lvl="2" eaLnBrk="1" latinLnBrk="0" hangingPunct="1"/>
            <a:r>
              <a:rPr lang="en-US"/>
              <a:t>Third level</a:t>
            </a:r>
            <a:endParaRPr lang="en-US"/>
          </a:p>
          <a:p>
            <a:pPr lvl="3" eaLnBrk="1" latinLnBrk="0" hangingPunct="1"/>
            <a:r>
              <a:rPr lang="en-US"/>
              <a:t>Fourth level</a:t>
            </a:r>
            <a:endParaRPr lang="en-US"/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8F82CED-0F54-41C0-B9F1-260A104FEC03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57CC784C-8B67-43BB-98AF-FC80A41E9C6E}" type="slidenum">
              <a:rPr lang="en-US" smtClean="0"/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82CED-0F54-41C0-B9F1-260A104FEC03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C784C-8B67-43BB-98AF-FC80A41E9C6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8F82CED-0F54-41C0-B9F1-260A104FEC03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57CC784C-8B67-43BB-98AF-FC80A41E9C6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415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  <a:endParaRPr lang="en-US"/>
          </a:p>
          <a:p>
            <a:pPr lvl="1" eaLnBrk="1" latinLnBrk="0" hangingPunct="1"/>
            <a:r>
              <a:rPr lang="en-US"/>
              <a:t>Second level</a:t>
            </a:r>
            <a:endParaRPr lang="en-US"/>
          </a:p>
          <a:p>
            <a:pPr lvl="2" eaLnBrk="1" latinLnBrk="0" hangingPunct="1"/>
            <a:r>
              <a:rPr lang="en-US"/>
              <a:t>Third level</a:t>
            </a:r>
            <a:endParaRPr lang="en-US"/>
          </a:p>
          <a:p>
            <a:pPr lvl="3" eaLnBrk="1" latinLnBrk="0" hangingPunct="1"/>
            <a:r>
              <a:rPr lang="en-US"/>
              <a:t>Fourth level</a:t>
            </a:r>
            <a:endParaRPr lang="en-US"/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8F82CED-0F54-41C0-B9F1-260A104FEC03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57CC784C-8B67-43BB-98AF-FC80A41E9C6E}" type="slidenum">
              <a:rPr lang="en-US" smtClean="0"/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8F82CED-0F54-41C0-B9F1-260A104FEC03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57CC784C-8B67-43BB-98AF-FC80A41E9C6E}" type="slidenum">
              <a:rPr lang="en-US" smtClean="0"/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  <a:endParaRPr lang="en-US"/>
          </a:p>
          <a:p>
            <a:pPr lvl="1" eaLnBrk="1" latinLnBrk="0" hangingPunct="1"/>
            <a:r>
              <a:rPr lang="en-US"/>
              <a:t>Second level</a:t>
            </a:r>
            <a:endParaRPr lang="en-US"/>
          </a:p>
          <a:p>
            <a:pPr lvl="2" eaLnBrk="1" latinLnBrk="0" hangingPunct="1"/>
            <a:r>
              <a:rPr lang="en-US"/>
              <a:t>Third level</a:t>
            </a:r>
            <a:endParaRPr lang="en-US"/>
          </a:p>
          <a:p>
            <a:pPr lvl="3" eaLnBrk="1" latinLnBrk="0" hangingPunct="1"/>
            <a:r>
              <a:rPr lang="en-US"/>
              <a:t>Fourth level</a:t>
            </a:r>
            <a:endParaRPr lang="en-US"/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82CED-0F54-41C0-B9F1-260A104FEC03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C784C-8B67-43BB-98AF-FC80A41E9C6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  <a:endParaRPr lang="en-US"/>
          </a:p>
          <a:p>
            <a:pPr lvl="1" eaLnBrk="1" latinLnBrk="0" hangingPunct="1"/>
            <a:r>
              <a:rPr lang="en-US"/>
              <a:t>Second level</a:t>
            </a:r>
            <a:endParaRPr lang="en-US"/>
          </a:p>
          <a:p>
            <a:pPr lvl="2" eaLnBrk="1" latinLnBrk="0" hangingPunct="1"/>
            <a:r>
              <a:rPr lang="en-US"/>
              <a:t>Third level</a:t>
            </a:r>
            <a:endParaRPr lang="en-US"/>
          </a:p>
          <a:p>
            <a:pPr lvl="3" eaLnBrk="1" latinLnBrk="0" hangingPunct="1"/>
            <a:r>
              <a:rPr lang="en-US"/>
              <a:t>Fourth level</a:t>
            </a:r>
            <a:endParaRPr lang="en-US"/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82CED-0F54-41C0-B9F1-260A104FEC03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C784C-8B67-43BB-98AF-FC80A41E9C6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  <a:endParaRPr kumimoji="0" lang="en-US"/>
          </a:p>
          <a:p>
            <a:pPr lvl="1" eaLnBrk="1" latinLnBrk="0" hangingPunct="1"/>
            <a:r>
              <a:rPr kumimoji="0" lang="en-US"/>
              <a:t>Second level</a:t>
            </a:r>
            <a:endParaRPr kumimoji="0" lang="en-US"/>
          </a:p>
          <a:p>
            <a:pPr lvl="2" eaLnBrk="1" latinLnBrk="0" hangingPunct="1"/>
            <a:r>
              <a:rPr kumimoji="0" lang="en-US"/>
              <a:t>Third level</a:t>
            </a:r>
            <a:endParaRPr kumimoji="0" lang="en-US"/>
          </a:p>
          <a:p>
            <a:pPr lvl="3" eaLnBrk="1" latinLnBrk="0" hangingPunct="1"/>
            <a:r>
              <a:rPr kumimoji="0" lang="en-US"/>
              <a:t>Fourth level</a:t>
            </a:r>
            <a:endParaRPr kumimoji="0" lang="en-US"/>
          </a:p>
          <a:p>
            <a:pPr lvl="4" eaLnBrk="1" latinLnBrk="0" hangingPunct="1"/>
            <a:r>
              <a:rPr kumimoji="0" lang="en-US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8F82CED-0F54-41C0-B9F1-260A104FEC03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57CC784C-8B67-43BB-98AF-FC80A41E9C6E}" type="slidenum">
              <a:rPr lang="en-US" smtClean="0"/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484505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310" indent="-384175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 panose="05020102010507070707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 panose="020B0604030504040204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170" indent="-228600" algn="l" rtl="0" eaLnBrk="1" latinLnBrk="0" hangingPunct="1">
        <a:spcBef>
          <a:spcPct val="20000"/>
        </a:spcBef>
        <a:buClr>
          <a:schemeClr val="accent1"/>
        </a:buClr>
        <a:buFont typeface="Wingdings 2" panose="05020102010507070707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185" algn="l" rtl="0" eaLnBrk="1" latinLnBrk="0" hangingPunct="1">
        <a:spcBef>
          <a:spcPct val="20000"/>
        </a:spcBef>
        <a:buClr>
          <a:schemeClr val="accent1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185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 panose="05020102010507070707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185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 panose="05020102010507070707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705" indent="-210185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 panose="05020102010507070707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 panose="05020102010507070707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 panose="05020102010507070707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GI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54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GEOLOGI TEKNIK</a:t>
            </a:r>
            <a:endParaRPr lang="en-US" sz="54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0544" y="3857628"/>
            <a:ext cx="8062912" cy="1285884"/>
          </a:xfrm>
        </p:spPr>
        <p:txBody>
          <a:bodyPr>
            <a:normAutofit/>
          </a:bodyPr>
          <a:lstStyle/>
          <a:p>
            <a:r>
              <a:rPr lang="en-US" b="1" dirty="0" err="1"/>
              <a:t>Pendahuluan</a:t>
            </a:r>
            <a:r>
              <a:rPr lang="en-US" b="1" dirty="0"/>
              <a:t> #1</a:t>
            </a:r>
            <a:endParaRPr lang="en-US" b="1" dirty="0"/>
          </a:p>
          <a:p>
            <a:r>
              <a:rPr lang="en-US" b="1" dirty="0" err="1"/>
              <a:t>Universitas</a:t>
            </a:r>
            <a:r>
              <a:rPr lang="en-US" b="1" dirty="0"/>
              <a:t> PGRI Semarang</a:t>
            </a:r>
            <a:endParaRPr lang="en-US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GEOLOGI</a:t>
            </a:r>
            <a:endParaRPr lang="en-US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376077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 err="1"/>
              <a:t>Ilmu</a:t>
            </a:r>
            <a:r>
              <a:rPr lang="en-US" sz="2400" dirty="0"/>
              <a:t> </a:t>
            </a:r>
            <a:r>
              <a:rPr lang="en-US" sz="2400" dirty="0" err="1"/>
              <a:t>pengetahuan</a:t>
            </a:r>
            <a:r>
              <a:rPr lang="en-US" sz="2400" dirty="0"/>
              <a:t> </a:t>
            </a:r>
            <a:r>
              <a:rPr lang="en-US" sz="2400" dirty="0" err="1"/>
              <a:t>bumi</a:t>
            </a:r>
            <a:r>
              <a:rPr lang="en-US" sz="2400" dirty="0"/>
              <a:t>, </a:t>
            </a:r>
            <a:r>
              <a:rPr lang="en-US" sz="2400" dirty="0" err="1"/>
              <a:t>mengenai</a:t>
            </a:r>
            <a:r>
              <a:rPr lang="en-US" sz="2400" dirty="0"/>
              <a:t> </a:t>
            </a:r>
            <a:r>
              <a:rPr lang="en-US" sz="2400" dirty="0" err="1"/>
              <a:t>asal</a:t>
            </a:r>
            <a:r>
              <a:rPr lang="en-US" sz="2400" dirty="0"/>
              <a:t>, </a:t>
            </a:r>
            <a:r>
              <a:rPr lang="en-US" sz="2400" dirty="0" err="1"/>
              <a:t>struktur</a:t>
            </a:r>
            <a:r>
              <a:rPr lang="en-US" sz="2400" dirty="0"/>
              <a:t>, </a:t>
            </a:r>
            <a:r>
              <a:rPr lang="en-US" sz="2400" dirty="0" err="1"/>
              <a:t>komposisi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sejarahnya</a:t>
            </a:r>
            <a:r>
              <a:rPr lang="en-US" sz="2400" dirty="0"/>
              <a:t> (</a:t>
            </a:r>
            <a:r>
              <a:rPr lang="en-US" sz="2400" dirty="0" err="1"/>
              <a:t>termasuk</a:t>
            </a:r>
            <a:r>
              <a:rPr lang="en-US" sz="2400" dirty="0"/>
              <a:t> </a:t>
            </a:r>
            <a:r>
              <a:rPr lang="en-US" sz="2400" dirty="0" err="1"/>
              <a:t>perkembangan</a:t>
            </a:r>
            <a:r>
              <a:rPr lang="en-US" sz="2400" dirty="0"/>
              <a:t> </a:t>
            </a:r>
            <a:r>
              <a:rPr lang="en-US" sz="2400" dirty="0" err="1"/>
              <a:t>kehidupan</a:t>
            </a:r>
            <a:r>
              <a:rPr lang="en-US" sz="2400" dirty="0"/>
              <a:t>) </a:t>
            </a:r>
            <a:r>
              <a:rPr lang="en-US" sz="2400" dirty="0" err="1"/>
              <a:t>serta</a:t>
            </a:r>
            <a:r>
              <a:rPr lang="en-US" sz="2400" dirty="0"/>
              <a:t> </a:t>
            </a:r>
            <a:r>
              <a:rPr lang="en-US" sz="2400" dirty="0" err="1"/>
              <a:t>proses-proses</a:t>
            </a:r>
            <a:r>
              <a:rPr lang="en-US" sz="2400" dirty="0"/>
              <a:t> yang </a:t>
            </a:r>
            <a:r>
              <a:rPr lang="en-US" sz="2400" dirty="0" err="1"/>
              <a:t>telah</a:t>
            </a:r>
            <a:r>
              <a:rPr lang="en-US" sz="2400" dirty="0"/>
              <a:t> </a:t>
            </a:r>
            <a:r>
              <a:rPr lang="en-US" sz="2400" dirty="0" err="1"/>
              <a:t>menyebabkan</a:t>
            </a:r>
            <a:r>
              <a:rPr lang="en-US" sz="2400" dirty="0"/>
              <a:t> </a:t>
            </a:r>
            <a:r>
              <a:rPr lang="en-US" sz="2400" dirty="0" err="1"/>
              <a:t>keadaan</a:t>
            </a:r>
            <a:r>
              <a:rPr lang="en-US" sz="2400" dirty="0"/>
              <a:t> </a:t>
            </a:r>
            <a:r>
              <a:rPr lang="en-US" sz="2400" dirty="0" err="1"/>
              <a:t>bumi</a:t>
            </a:r>
            <a:r>
              <a:rPr lang="en-US" sz="2400" dirty="0"/>
              <a:t> </a:t>
            </a:r>
            <a:r>
              <a:rPr lang="en-US" sz="2400" dirty="0" err="1"/>
              <a:t>seperti</a:t>
            </a:r>
            <a:r>
              <a:rPr lang="en-US" sz="2400" dirty="0"/>
              <a:t> </a:t>
            </a:r>
            <a:r>
              <a:rPr lang="en-US" sz="2400" dirty="0" err="1"/>
              <a:t>sekarang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. (Whitten </a:t>
            </a:r>
            <a:r>
              <a:rPr lang="en-US" sz="2400" dirty="0" err="1"/>
              <a:t>dan</a:t>
            </a:r>
            <a:r>
              <a:rPr lang="en-US" sz="2400" dirty="0"/>
              <a:t> Brooks, 1972: 204)</a:t>
            </a:r>
            <a:endParaRPr lang="en-US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err="1"/>
              <a:t>Ilmu</a:t>
            </a:r>
            <a:r>
              <a:rPr lang="en-US" sz="2400" dirty="0"/>
              <a:t> yang </a:t>
            </a:r>
            <a:r>
              <a:rPr lang="en-US" sz="2400" dirty="0" err="1"/>
              <a:t>mempelajari</a:t>
            </a:r>
            <a:r>
              <a:rPr lang="en-US" sz="2400" dirty="0"/>
              <a:t> planet </a:t>
            </a:r>
            <a:r>
              <a:rPr lang="en-US" sz="2400" dirty="0" err="1"/>
              <a:t>bumi</a:t>
            </a:r>
            <a:r>
              <a:rPr lang="en-US" sz="2400" dirty="0"/>
              <a:t> </a:t>
            </a:r>
            <a:r>
              <a:rPr lang="en-US" sz="2400" dirty="0" err="1"/>
              <a:t>terutama</a:t>
            </a:r>
            <a:r>
              <a:rPr lang="en-US" sz="2400" dirty="0"/>
              <a:t> </a:t>
            </a:r>
            <a:r>
              <a:rPr lang="en-US" sz="2400" dirty="0" err="1"/>
              <a:t>mengenai</a:t>
            </a:r>
            <a:r>
              <a:rPr lang="en-US" sz="2400" dirty="0"/>
              <a:t> </a:t>
            </a:r>
            <a:r>
              <a:rPr lang="en-US" sz="2400" dirty="0" err="1"/>
              <a:t>materi</a:t>
            </a:r>
            <a:r>
              <a:rPr lang="en-US" sz="2400" dirty="0"/>
              <a:t> </a:t>
            </a:r>
            <a:r>
              <a:rPr lang="en-US" sz="2400" dirty="0" err="1"/>
              <a:t>penyusunnya</a:t>
            </a:r>
            <a:r>
              <a:rPr lang="en-US" sz="2400" dirty="0"/>
              <a:t>, </a:t>
            </a:r>
            <a:r>
              <a:rPr lang="en-US" sz="2400" dirty="0" err="1"/>
              <a:t>proses</a:t>
            </a:r>
            <a:r>
              <a:rPr lang="en-US" sz="2400" dirty="0"/>
              <a:t> yang </a:t>
            </a:r>
            <a:r>
              <a:rPr lang="en-US" sz="2400" dirty="0" err="1"/>
              <a:t>terjadi</a:t>
            </a:r>
            <a:r>
              <a:rPr lang="en-US" sz="2400" dirty="0"/>
              <a:t> </a:t>
            </a:r>
            <a:r>
              <a:rPr lang="en-US" sz="2400" dirty="0" err="1"/>
              <a:t>padanya</a:t>
            </a:r>
            <a:r>
              <a:rPr lang="en-US" sz="2400" dirty="0"/>
              <a:t>, </a:t>
            </a:r>
            <a:r>
              <a:rPr lang="en-US" sz="2400" dirty="0" err="1"/>
              <a:t>hasil</a:t>
            </a:r>
            <a:r>
              <a:rPr lang="en-US" sz="2400" dirty="0"/>
              <a:t> </a:t>
            </a:r>
            <a:r>
              <a:rPr lang="en-US" sz="2400" dirty="0" err="1"/>
              <a:t>proses</a:t>
            </a:r>
            <a:r>
              <a:rPr lang="en-US" sz="2400" dirty="0"/>
              <a:t> </a:t>
            </a:r>
            <a:r>
              <a:rPr lang="en-US" sz="2400" dirty="0" err="1"/>
              <a:t>tersebut</a:t>
            </a:r>
            <a:r>
              <a:rPr lang="en-US" sz="2400" dirty="0"/>
              <a:t>, </a:t>
            </a:r>
            <a:r>
              <a:rPr lang="en-US" sz="2400" dirty="0" err="1"/>
              <a:t>sejarah</a:t>
            </a:r>
            <a:r>
              <a:rPr lang="en-US" sz="2400" dirty="0"/>
              <a:t> planet </a:t>
            </a:r>
            <a:r>
              <a:rPr lang="en-US" sz="2400" dirty="0" err="1"/>
              <a:t>itu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bentuk-bentuk</a:t>
            </a:r>
            <a:r>
              <a:rPr lang="en-US" sz="2400" dirty="0"/>
              <a:t> </a:t>
            </a:r>
            <a:r>
              <a:rPr lang="en-US" sz="2400" dirty="0" err="1"/>
              <a:t>kehidupan</a:t>
            </a:r>
            <a:r>
              <a:rPr lang="en-US" sz="2400" dirty="0"/>
              <a:t> </a:t>
            </a:r>
            <a:r>
              <a:rPr lang="en-US" sz="2400" dirty="0" err="1"/>
              <a:t>sejak</a:t>
            </a:r>
            <a:r>
              <a:rPr lang="en-US" sz="2400" dirty="0"/>
              <a:t> </a:t>
            </a:r>
            <a:r>
              <a:rPr lang="en-US" sz="2400" dirty="0" err="1"/>
              <a:t>bumi</a:t>
            </a:r>
            <a:r>
              <a:rPr lang="en-US" sz="2400" dirty="0"/>
              <a:t> </a:t>
            </a:r>
            <a:r>
              <a:rPr lang="en-US" sz="2400" dirty="0" err="1"/>
              <a:t>terbentuk</a:t>
            </a:r>
            <a:r>
              <a:rPr lang="en-US" sz="2400" dirty="0"/>
              <a:t> (Bates </a:t>
            </a:r>
            <a:r>
              <a:rPr lang="en-US" sz="2400" dirty="0" err="1"/>
              <a:t>dan</a:t>
            </a:r>
            <a:r>
              <a:rPr lang="en-US" sz="2400" dirty="0"/>
              <a:t> Jackson, 1990:272)</a:t>
            </a:r>
            <a:endParaRPr lang="en-US" sz="2400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 algn="just">
              <a:buNone/>
            </a:pPr>
            <a:endParaRPr lang="en-US" dirty="0"/>
          </a:p>
          <a:p>
            <a:pPr algn="just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Geologi Teknik\Batuan &amp; Identifikasi\lovoywmk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57224" y="714356"/>
            <a:ext cx="3802817" cy="2786082"/>
          </a:xfrm>
          <a:prstGeom prst="rect">
            <a:avLst/>
          </a:prstGeom>
          <a:noFill/>
        </p:spPr>
      </p:pic>
      <p:pic>
        <p:nvPicPr>
          <p:cNvPr id="9219" name="Picture 3" descr="D:\Geologi Teknik\Batuan &amp; Identifikasi\sedime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2928934"/>
            <a:ext cx="3738622" cy="28039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GEOLOGI BERKAITAN DENGAN :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/>
              <a:t>Fisika</a:t>
            </a:r>
            <a:r>
              <a:rPr lang="en-US" dirty="0"/>
              <a:t> (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gaya-gaya</a:t>
            </a:r>
            <a:r>
              <a:rPr lang="en-US" dirty="0"/>
              <a:t> </a:t>
            </a:r>
            <a:r>
              <a:rPr lang="en-US" dirty="0" err="1"/>
              <a:t>dibumi</a:t>
            </a:r>
            <a:r>
              <a:rPr lang="en-US" dirty="0"/>
              <a:t>)</a:t>
            </a:r>
            <a:endParaRPr lang="en-US" dirty="0"/>
          </a:p>
          <a:p>
            <a:r>
              <a:rPr lang="en-US" b="1" dirty="0"/>
              <a:t>Kimia</a:t>
            </a:r>
            <a:r>
              <a:rPr lang="en-US" dirty="0"/>
              <a:t> (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penyusun</a:t>
            </a:r>
            <a:r>
              <a:rPr lang="en-US" dirty="0"/>
              <a:t> </a:t>
            </a:r>
            <a:r>
              <a:rPr lang="en-US" dirty="0" err="1"/>
              <a:t>bumi</a:t>
            </a:r>
            <a:r>
              <a:rPr lang="en-US" dirty="0"/>
              <a:t>)</a:t>
            </a:r>
            <a:endParaRPr lang="en-US" dirty="0"/>
          </a:p>
          <a:p>
            <a:r>
              <a:rPr lang="en-US" b="1" dirty="0" err="1"/>
              <a:t>Biologi</a:t>
            </a:r>
            <a:r>
              <a:rPr lang="en-US" dirty="0"/>
              <a:t> (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kehidupan</a:t>
            </a:r>
            <a:r>
              <a:rPr lang="en-US" dirty="0"/>
              <a:t> </a:t>
            </a:r>
            <a:r>
              <a:rPr lang="en-US" dirty="0" err="1"/>
              <a:t>masa</a:t>
            </a:r>
            <a:r>
              <a:rPr lang="en-US" dirty="0"/>
              <a:t> </a:t>
            </a:r>
            <a:r>
              <a:rPr lang="en-US" dirty="0" err="1"/>
              <a:t>lalu</a:t>
            </a:r>
            <a:r>
              <a:rPr lang="en-US" dirty="0"/>
              <a:t>) </a:t>
            </a:r>
            <a:endParaRPr lang="en-US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ASAL BUMI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kabut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Immanuel Kant</a:t>
            </a:r>
            <a:endParaRPr lang="en-US" dirty="0"/>
          </a:p>
          <a:p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kabut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Pierre Simon Laplace</a:t>
            </a:r>
            <a:endParaRPr lang="en-US" dirty="0"/>
          </a:p>
          <a:p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planetesimal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TC Chamberlin </a:t>
            </a:r>
            <a:r>
              <a:rPr lang="en-US" dirty="0" err="1"/>
              <a:t>dan</a:t>
            </a:r>
            <a:r>
              <a:rPr lang="en-US" dirty="0"/>
              <a:t> FR </a:t>
            </a:r>
            <a:r>
              <a:rPr lang="en-US" dirty="0" err="1"/>
              <a:t>Moulthon</a:t>
            </a:r>
            <a:endParaRPr lang="en-US" dirty="0"/>
          </a:p>
          <a:p>
            <a:r>
              <a:rPr lang="en-US" dirty="0" err="1"/>
              <a:t>Hipotesis</a:t>
            </a:r>
            <a:r>
              <a:rPr lang="en-US" dirty="0"/>
              <a:t> </a:t>
            </a:r>
            <a:r>
              <a:rPr lang="en-US" dirty="0" err="1"/>
              <a:t>pasang</a:t>
            </a:r>
            <a:r>
              <a:rPr lang="en-US" dirty="0"/>
              <a:t> oleh Sir James dan Sir Harold </a:t>
            </a:r>
            <a:r>
              <a:rPr lang="en-US" dirty="0" err="1"/>
              <a:t>Jeffereys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Geologi Teknik\Asal bumi\Teori+Kabut+Nebula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388745" y="1500175"/>
            <a:ext cx="6612279" cy="464347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357290" y="642918"/>
            <a:ext cx="28312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>
                <a:solidFill>
                  <a:srgbClr val="FFFF00"/>
                </a:solidFill>
              </a:rPr>
              <a:t>Hipotesis</a:t>
            </a:r>
            <a:r>
              <a:rPr lang="en-US" sz="2800" b="1" dirty="0">
                <a:solidFill>
                  <a:srgbClr val="FFFF00"/>
                </a:solidFill>
              </a:rPr>
              <a:t> </a:t>
            </a:r>
            <a:r>
              <a:rPr lang="en-US" sz="2800" b="1" dirty="0" err="1">
                <a:solidFill>
                  <a:srgbClr val="FFFF00"/>
                </a:solidFill>
              </a:rPr>
              <a:t>Kabut</a:t>
            </a:r>
            <a:endParaRPr lang="en-U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Geologi Teknik\Asal bumi\nebula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00100" y="773256"/>
            <a:ext cx="7358114" cy="53703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" t="32793"/>
          <a:stretch>
            <a:fillRect/>
          </a:stretch>
        </p:blipFill>
        <p:spPr bwMode="auto">
          <a:xfrm>
            <a:off x="1259632" y="1268760"/>
            <a:ext cx="6850882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Geologi Teknik\Asal bumi\planetesimal1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00100" y="1071546"/>
            <a:ext cx="7392590" cy="46434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Geologi Teknik\Asal bumi\pasangsurut01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14414" y="1643050"/>
            <a:ext cx="6858048" cy="452440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214414" y="642918"/>
            <a:ext cx="30941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>
                <a:solidFill>
                  <a:srgbClr val="FFFF00"/>
                </a:solidFill>
              </a:rPr>
              <a:t>Hipotesis</a:t>
            </a:r>
            <a:r>
              <a:rPr lang="en-US" sz="2800" b="1" dirty="0">
                <a:solidFill>
                  <a:srgbClr val="FFFF00"/>
                </a:solidFill>
              </a:rPr>
              <a:t> </a:t>
            </a:r>
            <a:r>
              <a:rPr lang="en-US" sz="2800" b="1" dirty="0" err="1">
                <a:solidFill>
                  <a:srgbClr val="FFFF00"/>
                </a:solidFill>
              </a:rPr>
              <a:t>Pasang</a:t>
            </a:r>
            <a:endParaRPr lang="en-U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Geologi Teknik\Skala waktu\Geological-time-scale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643042" y="285728"/>
            <a:ext cx="6072230" cy="62014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Geologi Teknik\Skala waktu\geologic-time-scale.gif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785918" y="428605"/>
            <a:ext cx="5857916" cy="6000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1472" y="500042"/>
            <a:ext cx="8172430" cy="58785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err="1">
                <a:solidFill>
                  <a:srgbClr val="92D050"/>
                </a:solidFill>
              </a:rPr>
              <a:t>Materi</a:t>
            </a:r>
            <a:r>
              <a:rPr lang="en-US" sz="3200" b="1" dirty="0">
                <a:solidFill>
                  <a:srgbClr val="92D050"/>
                </a:solidFill>
              </a:rPr>
              <a:t> </a:t>
            </a:r>
            <a:r>
              <a:rPr lang="en-US" sz="3200" b="1" dirty="0" err="1">
                <a:solidFill>
                  <a:srgbClr val="92D050"/>
                </a:solidFill>
              </a:rPr>
              <a:t>Penyusun</a:t>
            </a:r>
            <a:r>
              <a:rPr lang="en-US" sz="3200" b="1" dirty="0">
                <a:solidFill>
                  <a:srgbClr val="92D050"/>
                </a:solidFill>
              </a:rPr>
              <a:t> </a:t>
            </a:r>
            <a:r>
              <a:rPr lang="en-US" sz="3200" b="1" dirty="0" err="1">
                <a:solidFill>
                  <a:srgbClr val="92D050"/>
                </a:solidFill>
              </a:rPr>
              <a:t>Bumi</a:t>
            </a:r>
            <a:r>
              <a:rPr lang="en-US" sz="3200" dirty="0"/>
              <a:t> </a:t>
            </a:r>
            <a:r>
              <a:rPr lang="en-US" sz="2400" dirty="0"/>
              <a:t> </a:t>
            </a:r>
            <a:endParaRPr lang="en-US" sz="2400" dirty="0"/>
          </a:p>
          <a:p>
            <a:r>
              <a:rPr lang="en-US" sz="2400" dirty="0"/>
              <a:t>mineral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batuan</a:t>
            </a:r>
            <a:r>
              <a:rPr lang="en-US" sz="2400" dirty="0"/>
              <a:t>, mineral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batuan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lapuk</a:t>
            </a:r>
            <a:r>
              <a:rPr lang="en-US" sz="2400"/>
              <a:t> </a:t>
            </a:r>
            <a:endParaRPr lang="en-US" sz="2400"/>
          </a:p>
          <a:p>
            <a:r>
              <a:rPr lang="en-US" sz="2400"/>
              <a:t>dan</a:t>
            </a:r>
            <a:r>
              <a:rPr lang="en-US" sz="2400" dirty="0"/>
              <a:t> </a:t>
            </a:r>
            <a:r>
              <a:rPr lang="en-US" sz="2400" dirty="0" err="1"/>
              <a:t>menjadi</a:t>
            </a:r>
            <a:r>
              <a:rPr lang="en-US" sz="2400" dirty="0"/>
              <a:t> </a:t>
            </a:r>
            <a:r>
              <a:rPr lang="en-US" sz="2400" dirty="0" err="1"/>
              <a:t>tanah</a:t>
            </a:r>
            <a:endParaRPr lang="en-US" sz="2400" dirty="0"/>
          </a:p>
          <a:p>
            <a:endParaRPr lang="en-US" sz="2400" dirty="0"/>
          </a:p>
          <a:p>
            <a:r>
              <a:rPr lang="en-US" sz="2800" b="1" dirty="0" err="1">
                <a:solidFill>
                  <a:srgbClr val="FFFF00"/>
                </a:solidFill>
              </a:rPr>
              <a:t>Proses</a:t>
            </a:r>
            <a:r>
              <a:rPr lang="en-US" sz="2800" b="1" dirty="0">
                <a:solidFill>
                  <a:srgbClr val="FFFF00"/>
                </a:solidFill>
              </a:rPr>
              <a:t> </a:t>
            </a:r>
            <a:r>
              <a:rPr lang="en-US" sz="2800" b="1" dirty="0" err="1">
                <a:solidFill>
                  <a:srgbClr val="FFFF00"/>
                </a:solidFill>
              </a:rPr>
              <a:t>Endogenik</a:t>
            </a:r>
            <a:r>
              <a:rPr lang="en-US" sz="2400" dirty="0"/>
              <a:t> :</a:t>
            </a:r>
            <a:endParaRPr lang="en-US" sz="2400" dirty="0"/>
          </a:p>
          <a:p>
            <a:pPr marL="342900" indent="-342900">
              <a:buAutoNum type="arabicPeriod"/>
            </a:pPr>
            <a:r>
              <a:rPr lang="en-US" sz="2400" dirty="0" err="1"/>
              <a:t>Epirogenesis</a:t>
            </a:r>
            <a:r>
              <a:rPr lang="en-US" sz="2400" dirty="0"/>
              <a:t> (</a:t>
            </a:r>
            <a:r>
              <a:rPr lang="en-US" sz="2400" dirty="0" err="1"/>
              <a:t>epirogeny</a:t>
            </a:r>
            <a:r>
              <a:rPr lang="en-US" sz="2400" dirty="0"/>
              <a:t>) </a:t>
            </a:r>
            <a:endParaRPr lang="en-US" sz="2400" dirty="0"/>
          </a:p>
          <a:p>
            <a:pPr marL="342900" indent="-342900">
              <a:buAutoNum type="arabicPeriod"/>
            </a:pPr>
            <a:r>
              <a:rPr lang="en-US" sz="2400" dirty="0" err="1"/>
              <a:t>Orogenesis</a:t>
            </a:r>
            <a:r>
              <a:rPr lang="en-US" sz="2400" dirty="0"/>
              <a:t> (</a:t>
            </a:r>
            <a:r>
              <a:rPr lang="en-US" sz="2400" dirty="0" err="1"/>
              <a:t>tectogenesis</a:t>
            </a:r>
            <a:r>
              <a:rPr lang="en-US" sz="2400" dirty="0"/>
              <a:t>)</a:t>
            </a:r>
            <a:endParaRPr lang="en-US" sz="2400" dirty="0"/>
          </a:p>
          <a:p>
            <a:pPr marL="342900" indent="-342900">
              <a:buAutoNum type="arabicPeriod"/>
            </a:pPr>
            <a:r>
              <a:rPr lang="en-US" sz="2400" dirty="0" err="1"/>
              <a:t>Vulkanisme</a:t>
            </a:r>
            <a:r>
              <a:rPr lang="en-US" sz="2400" dirty="0"/>
              <a:t> (</a:t>
            </a:r>
            <a:r>
              <a:rPr lang="en-US" sz="2400" dirty="0" err="1"/>
              <a:t>volcanicity</a:t>
            </a:r>
            <a:r>
              <a:rPr lang="en-US" sz="2400" dirty="0"/>
              <a:t>)</a:t>
            </a:r>
            <a:endParaRPr lang="en-US" sz="2400" dirty="0"/>
          </a:p>
          <a:p>
            <a:pPr marL="342900" indent="-342900">
              <a:buAutoNum type="arabicPeriod"/>
            </a:pPr>
            <a:r>
              <a:rPr lang="en-US" sz="2400" dirty="0" err="1"/>
              <a:t>Gempa</a:t>
            </a:r>
            <a:r>
              <a:rPr lang="en-US" sz="2400" dirty="0"/>
              <a:t> </a:t>
            </a:r>
            <a:r>
              <a:rPr lang="en-US" sz="2400" dirty="0" err="1"/>
              <a:t>bumi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tsunami</a:t>
            </a:r>
            <a:endParaRPr lang="en-US" sz="2400" dirty="0"/>
          </a:p>
          <a:p>
            <a:pPr marL="342900" indent="-342900"/>
            <a:endParaRPr lang="en-US" sz="2400" dirty="0"/>
          </a:p>
          <a:p>
            <a:pPr marL="342900" indent="-342900"/>
            <a:r>
              <a:rPr lang="en-US" sz="2800" b="1" dirty="0" err="1">
                <a:solidFill>
                  <a:srgbClr val="FFFF00"/>
                </a:solidFill>
              </a:rPr>
              <a:t>Proses</a:t>
            </a:r>
            <a:r>
              <a:rPr lang="en-US" sz="2800" b="1" dirty="0">
                <a:solidFill>
                  <a:srgbClr val="FFFF00"/>
                </a:solidFill>
              </a:rPr>
              <a:t> </a:t>
            </a:r>
            <a:r>
              <a:rPr lang="en-US" sz="2800" b="1" dirty="0" err="1">
                <a:solidFill>
                  <a:srgbClr val="FFFF00"/>
                </a:solidFill>
              </a:rPr>
              <a:t>Eksogenik</a:t>
            </a:r>
            <a:r>
              <a:rPr lang="en-US" sz="2400" dirty="0"/>
              <a:t> :</a:t>
            </a:r>
            <a:endParaRPr lang="en-US" sz="2400" dirty="0"/>
          </a:p>
          <a:p>
            <a:pPr marL="342900" indent="-342900">
              <a:buAutoNum type="arabicPeriod"/>
            </a:pPr>
            <a:r>
              <a:rPr lang="en-US" sz="2400" dirty="0" err="1"/>
              <a:t>Pelapukan</a:t>
            </a:r>
            <a:r>
              <a:rPr lang="en-US" sz="2400" dirty="0"/>
              <a:t> </a:t>
            </a:r>
            <a:r>
              <a:rPr lang="en-US" sz="2400" dirty="0" err="1"/>
              <a:t>batuan</a:t>
            </a:r>
            <a:endParaRPr lang="en-US" sz="2400" dirty="0"/>
          </a:p>
          <a:p>
            <a:pPr marL="342900" indent="-342900">
              <a:buAutoNum type="arabicPeriod"/>
            </a:pPr>
            <a:r>
              <a:rPr lang="en-US" sz="2400" dirty="0" err="1"/>
              <a:t>Erosi</a:t>
            </a:r>
            <a:endParaRPr lang="en-US" sz="2400" dirty="0"/>
          </a:p>
          <a:p>
            <a:pPr marL="342900" indent="-342900">
              <a:buAutoNum type="arabicPeriod"/>
            </a:pPr>
            <a:r>
              <a:rPr lang="en-US" sz="2400" dirty="0" err="1"/>
              <a:t>Sedimentasi</a:t>
            </a:r>
            <a:endParaRPr lang="en-US" sz="2400" dirty="0"/>
          </a:p>
          <a:p>
            <a:pPr marL="342900" indent="-342900">
              <a:buAutoNum type="arabicPeriod"/>
            </a:pPr>
            <a:r>
              <a:rPr lang="en-US" sz="2400" dirty="0" err="1"/>
              <a:t>Gerakan</a:t>
            </a:r>
            <a:r>
              <a:rPr lang="en-US" sz="2400" dirty="0"/>
              <a:t> </a:t>
            </a:r>
            <a:r>
              <a:rPr lang="en-US" sz="2400" dirty="0" err="1"/>
              <a:t>massa</a:t>
            </a:r>
            <a:endParaRPr lang="en-US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928670"/>
            <a:ext cx="6521337" cy="39087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</a:rPr>
              <a:t>HASIL PROSES YANG TERJADI DI BUMI</a:t>
            </a:r>
            <a:endParaRPr lang="en-US" sz="2800" b="1" dirty="0">
              <a:solidFill>
                <a:srgbClr val="FFFF00"/>
              </a:solidFill>
            </a:endParaRPr>
          </a:p>
          <a:p>
            <a:endParaRPr lang="en-US" sz="2800" b="1" dirty="0">
              <a:solidFill>
                <a:srgbClr val="FFFF00"/>
              </a:solidFill>
            </a:endParaRPr>
          </a:p>
          <a:p>
            <a:pPr marL="342900" indent="-342900">
              <a:buAutoNum type="arabicPeriod"/>
            </a:pPr>
            <a:r>
              <a:rPr lang="en-US" sz="2400" dirty="0"/>
              <a:t>Tanah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batuan</a:t>
            </a:r>
            <a:endParaRPr lang="en-US" sz="2400" dirty="0"/>
          </a:p>
          <a:p>
            <a:pPr marL="342900" indent="-342900">
              <a:buAutoNum type="arabicPeriod"/>
            </a:pPr>
            <a:r>
              <a:rPr lang="en-US" sz="2400" dirty="0" err="1"/>
              <a:t>Bentuk</a:t>
            </a:r>
            <a:r>
              <a:rPr lang="en-US" sz="2400" dirty="0"/>
              <a:t> </a:t>
            </a:r>
            <a:r>
              <a:rPr lang="en-US" sz="2400" dirty="0" err="1"/>
              <a:t>lahan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bentang</a:t>
            </a:r>
            <a:r>
              <a:rPr lang="en-US" sz="2400" dirty="0"/>
              <a:t> </a:t>
            </a:r>
            <a:r>
              <a:rPr lang="en-US" sz="2400" dirty="0" err="1"/>
              <a:t>lahan</a:t>
            </a:r>
            <a:endParaRPr lang="en-US" sz="2400" dirty="0"/>
          </a:p>
          <a:p>
            <a:pPr marL="342900" indent="-342900">
              <a:buAutoNum type="arabicPeriod"/>
            </a:pPr>
            <a:r>
              <a:rPr lang="en-US" sz="2400" dirty="0"/>
              <a:t>Mineral </a:t>
            </a:r>
            <a:r>
              <a:rPr lang="en-US" sz="2400" dirty="0" err="1"/>
              <a:t>sekunder</a:t>
            </a:r>
            <a:endParaRPr lang="en-US" sz="2400" dirty="0"/>
          </a:p>
          <a:p>
            <a:pPr marL="342900" indent="-342900">
              <a:buAutoNum type="arabicPeriod"/>
            </a:pPr>
            <a:r>
              <a:rPr lang="en-US" sz="2400" dirty="0" err="1"/>
              <a:t>Struktur</a:t>
            </a:r>
            <a:r>
              <a:rPr lang="en-US" sz="2400" dirty="0"/>
              <a:t> </a:t>
            </a:r>
            <a:r>
              <a:rPr lang="en-US" sz="2400" dirty="0" err="1"/>
              <a:t>Geologi</a:t>
            </a:r>
            <a:endParaRPr lang="en-US" sz="2400" dirty="0"/>
          </a:p>
          <a:p>
            <a:pPr marL="342900" indent="-342900"/>
            <a:r>
              <a:rPr lang="en-US" sz="2400" dirty="0"/>
              <a:t>	- </a:t>
            </a:r>
            <a:r>
              <a:rPr lang="en-US" sz="2400" dirty="0" err="1"/>
              <a:t>Lipatan</a:t>
            </a:r>
            <a:endParaRPr lang="en-US" sz="2400" dirty="0"/>
          </a:p>
          <a:p>
            <a:pPr marL="342900" indent="-342900"/>
            <a:r>
              <a:rPr lang="en-US" sz="2400" dirty="0"/>
              <a:t>	- </a:t>
            </a:r>
            <a:r>
              <a:rPr lang="en-US" sz="2400" dirty="0" err="1"/>
              <a:t>Kekar</a:t>
            </a:r>
            <a:r>
              <a:rPr lang="en-US" sz="2400" dirty="0"/>
              <a:t> (Joint)</a:t>
            </a:r>
            <a:endParaRPr lang="en-US" sz="2400" dirty="0"/>
          </a:p>
          <a:p>
            <a:pPr marL="342900" indent="-342900"/>
            <a:r>
              <a:rPr lang="en-US" sz="2400" dirty="0"/>
              <a:t>	- </a:t>
            </a:r>
            <a:r>
              <a:rPr lang="en-US" sz="2400" dirty="0" err="1"/>
              <a:t>Sesar</a:t>
            </a:r>
            <a:r>
              <a:rPr lang="en-US" sz="2400" dirty="0"/>
              <a:t> (faults)</a:t>
            </a:r>
            <a:endParaRPr lang="en-US" sz="2400" dirty="0"/>
          </a:p>
          <a:p>
            <a:pPr marL="342900" indent="-342900"/>
            <a:r>
              <a:rPr lang="en-US" sz="2400" dirty="0"/>
              <a:t>	- </a:t>
            </a:r>
            <a:r>
              <a:rPr lang="en-US" sz="2400" dirty="0" err="1"/>
              <a:t>Ketidakselarasan</a:t>
            </a:r>
            <a:r>
              <a:rPr lang="en-US" sz="2400" dirty="0"/>
              <a:t> </a:t>
            </a:r>
            <a:endParaRPr lang="en-US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642918"/>
            <a:ext cx="2124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</a:rPr>
              <a:t>MINERAL</a:t>
            </a:r>
            <a:endParaRPr lang="en-US" sz="3600" b="1" dirty="0">
              <a:solidFill>
                <a:srgbClr val="00B0F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48" y="1500174"/>
            <a:ext cx="7127977" cy="44935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 err="1">
                <a:latin typeface="Arial Rounded MT Bold" panose="020F0704030504030204" pitchFamily="34" charset="0"/>
              </a:rPr>
              <a:t>Materi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penyusun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bumi</a:t>
            </a:r>
            <a:r>
              <a:rPr lang="en-US" sz="2200" dirty="0">
                <a:latin typeface="Arial Rounded MT Bold" panose="020F0704030504030204" pitchFamily="34" charset="0"/>
              </a:rPr>
              <a:t> yang </a:t>
            </a:r>
            <a:r>
              <a:rPr lang="en-US" sz="2200" dirty="0" err="1">
                <a:latin typeface="Arial Rounded MT Bold" panose="020F0704030504030204" pitchFamily="34" charset="0"/>
              </a:rPr>
              <a:t>merupakan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unsur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atau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endParaRPr lang="en-US" sz="2200" dirty="0">
              <a:latin typeface="Arial Rounded MT Bold" panose="020F0704030504030204" pitchFamily="34" charset="0"/>
            </a:endParaRPr>
          </a:p>
          <a:p>
            <a:r>
              <a:rPr lang="en-US" sz="2200" dirty="0" err="1">
                <a:latin typeface="Arial Rounded MT Bold" panose="020F0704030504030204" pitchFamily="34" charset="0"/>
              </a:rPr>
              <a:t>senyawa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organik,terbentuk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secara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alami</a:t>
            </a:r>
            <a:r>
              <a:rPr lang="en-US" sz="2200" dirty="0">
                <a:latin typeface="Arial Rounded MT Bold" panose="020F0704030504030204" pitchFamily="34" charset="0"/>
              </a:rPr>
              <a:t>, </a:t>
            </a:r>
            <a:endParaRPr lang="en-US" sz="2200" dirty="0">
              <a:latin typeface="Arial Rounded MT Bold" panose="020F0704030504030204" pitchFamily="34" charset="0"/>
            </a:endParaRPr>
          </a:p>
          <a:p>
            <a:r>
              <a:rPr lang="en-US" sz="2200" dirty="0" err="1">
                <a:latin typeface="Arial Rounded MT Bold" panose="020F0704030504030204" pitchFamily="34" charset="0"/>
              </a:rPr>
              <a:t>mempunyai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sifat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dan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komposisi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kimia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tertentu</a:t>
            </a:r>
            <a:r>
              <a:rPr lang="en-US" sz="2200" dirty="0">
                <a:latin typeface="Arial Rounded MT Bold" panose="020F0704030504030204" pitchFamily="34" charset="0"/>
              </a:rPr>
              <a:t>,</a:t>
            </a:r>
            <a:endParaRPr lang="en-US" sz="2200" dirty="0">
              <a:latin typeface="Arial Rounded MT Bold" panose="020F0704030504030204" pitchFamily="34" charset="0"/>
            </a:endParaRPr>
          </a:p>
          <a:p>
            <a:r>
              <a:rPr lang="en-US" sz="2200" dirty="0" err="1">
                <a:latin typeface="Arial Rounded MT Bold" panose="020F0704030504030204" pitchFamily="34" charset="0"/>
              </a:rPr>
              <a:t>mempunyai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sifat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fisik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tertentu</a:t>
            </a:r>
            <a:r>
              <a:rPr lang="en-US" sz="2200" dirty="0">
                <a:latin typeface="Arial Rounded MT Bold" panose="020F0704030504030204" pitchFamily="34" charset="0"/>
              </a:rPr>
              <a:t>, </a:t>
            </a:r>
            <a:endParaRPr lang="en-US" sz="2200" dirty="0">
              <a:latin typeface="Arial Rounded MT Bold" panose="020F0704030504030204" pitchFamily="34" charset="0"/>
            </a:endParaRPr>
          </a:p>
          <a:p>
            <a:r>
              <a:rPr lang="en-US" sz="2200" dirty="0" err="1">
                <a:latin typeface="Arial Rounded MT Bold" panose="020F0704030504030204" pitchFamily="34" charset="0"/>
              </a:rPr>
              <a:t>mempunyai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struktur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dalam</a:t>
            </a:r>
            <a:r>
              <a:rPr lang="en-US" sz="2200" dirty="0">
                <a:latin typeface="Arial Rounded MT Bold" panose="020F0704030504030204" pitchFamily="34" charset="0"/>
              </a:rPr>
              <a:t> yang </a:t>
            </a:r>
            <a:r>
              <a:rPr lang="en-US" sz="2200" dirty="0" err="1">
                <a:latin typeface="Arial Rounded MT Bold" panose="020F0704030504030204" pitchFamily="34" charset="0"/>
              </a:rPr>
              <a:t>teratur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dan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endParaRPr lang="en-US" sz="2200" dirty="0">
              <a:latin typeface="Arial Rounded MT Bold" panose="020F0704030504030204" pitchFamily="34" charset="0"/>
            </a:endParaRPr>
          </a:p>
          <a:p>
            <a:r>
              <a:rPr lang="en-US" sz="2200" dirty="0" err="1">
                <a:latin typeface="Arial Rounded MT Bold" panose="020F0704030504030204" pitchFamily="34" charset="0"/>
              </a:rPr>
              <a:t>berbentuk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kristal</a:t>
            </a:r>
            <a:r>
              <a:rPr lang="en-US" sz="2200" dirty="0">
                <a:latin typeface="Arial Rounded MT Bold" panose="020F0704030504030204" pitchFamily="34" charset="0"/>
              </a:rPr>
              <a:t>  </a:t>
            </a:r>
            <a:endParaRPr lang="en-US" sz="2200" dirty="0">
              <a:latin typeface="Arial Rounded MT Bold" panose="020F0704030504030204" pitchFamily="34" charset="0"/>
            </a:endParaRPr>
          </a:p>
          <a:p>
            <a:endParaRPr lang="en-US" sz="2200" dirty="0">
              <a:latin typeface="Arial Rounded MT Bold" panose="020F0704030504030204" pitchFamily="34" charset="0"/>
            </a:endParaRPr>
          </a:p>
          <a:p>
            <a:r>
              <a:rPr lang="en-US" sz="2200" b="1" dirty="0">
                <a:solidFill>
                  <a:srgbClr val="FFFF00"/>
                </a:solidFill>
                <a:latin typeface="Arial Rounded MT Bold" panose="020F0704030504030204" pitchFamily="34" charset="0"/>
              </a:rPr>
              <a:t>Kristal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adalah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suatu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bangun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endParaRPr lang="en-US" sz="2200" dirty="0">
              <a:latin typeface="Arial Rounded MT Bold" panose="020F0704030504030204" pitchFamily="34" charset="0"/>
            </a:endParaRPr>
          </a:p>
          <a:p>
            <a:r>
              <a:rPr lang="en-US" sz="2200" dirty="0" err="1">
                <a:latin typeface="Arial Rounded MT Bold" panose="020F0704030504030204" pitchFamily="34" charset="0"/>
              </a:rPr>
              <a:t>polyeder</a:t>
            </a:r>
            <a:r>
              <a:rPr lang="en-US" sz="2200" dirty="0">
                <a:latin typeface="Arial Rounded MT Bold" panose="020F0704030504030204" pitchFamily="34" charset="0"/>
              </a:rPr>
              <a:t> (</a:t>
            </a:r>
            <a:r>
              <a:rPr lang="en-US" sz="2200" dirty="0" err="1">
                <a:latin typeface="Arial Rounded MT Bold" panose="020F0704030504030204" pitchFamily="34" charset="0"/>
              </a:rPr>
              <a:t>bidang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banyak</a:t>
            </a:r>
            <a:r>
              <a:rPr lang="en-US" sz="2200" dirty="0">
                <a:latin typeface="Arial Rounded MT Bold" panose="020F0704030504030204" pitchFamily="34" charset="0"/>
              </a:rPr>
              <a:t>) </a:t>
            </a:r>
            <a:endParaRPr lang="en-US" sz="2200" dirty="0">
              <a:latin typeface="Arial Rounded MT Bold" panose="020F0704030504030204" pitchFamily="34" charset="0"/>
            </a:endParaRPr>
          </a:p>
          <a:p>
            <a:r>
              <a:rPr lang="en-US" sz="2200" dirty="0">
                <a:latin typeface="Arial Rounded MT Bold" panose="020F0704030504030204" pitchFamily="34" charset="0"/>
              </a:rPr>
              <a:t>yang </a:t>
            </a:r>
            <a:r>
              <a:rPr lang="en-US" sz="2200" dirty="0" err="1">
                <a:latin typeface="Arial Rounded MT Bold" panose="020F0704030504030204" pitchFamily="34" charset="0"/>
              </a:rPr>
              <a:t>teratur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dan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dibatasi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oleh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endParaRPr lang="en-US" sz="2200" dirty="0">
              <a:latin typeface="Arial Rounded MT Bold" panose="020F0704030504030204" pitchFamily="34" charset="0"/>
            </a:endParaRPr>
          </a:p>
          <a:p>
            <a:r>
              <a:rPr lang="en-US" sz="2200" dirty="0" err="1">
                <a:latin typeface="Arial Rounded MT Bold" panose="020F0704030504030204" pitchFamily="34" charset="0"/>
              </a:rPr>
              <a:t>bidang-bidang</a:t>
            </a:r>
            <a:r>
              <a:rPr lang="en-US" sz="2200" dirty="0">
                <a:latin typeface="Arial Rounded MT Bold" panose="020F0704030504030204" pitchFamily="34" charset="0"/>
              </a:rPr>
              <a:t> rata yang </a:t>
            </a:r>
            <a:r>
              <a:rPr lang="en-US" sz="2200" dirty="0" err="1">
                <a:latin typeface="Arial Rounded MT Bold" panose="020F0704030504030204" pitchFamily="34" charset="0"/>
              </a:rPr>
              <a:t>tertentu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endParaRPr lang="en-US" sz="2200" dirty="0">
              <a:latin typeface="Arial Rounded MT Bold" panose="020F0704030504030204" pitchFamily="34" charset="0"/>
            </a:endParaRPr>
          </a:p>
          <a:p>
            <a:r>
              <a:rPr lang="en-US" sz="2200" dirty="0" err="1">
                <a:latin typeface="Arial Rounded MT Bold" panose="020F0704030504030204" pitchFamily="34" charset="0"/>
              </a:rPr>
              <a:t>jumlahnya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dan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mempunyai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endParaRPr lang="en-US" sz="2200" dirty="0">
              <a:latin typeface="Arial Rounded MT Bold" panose="020F0704030504030204" pitchFamily="34" charset="0"/>
            </a:endParaRPr>
          </a:p>
          <a:p>
            <a:r>
              <a:rPr lang="en-US" sz="2200" dirty="0" err="1">
                <a:latin typeface="Arial Rounded MT Bold" panose="020F0704030504030204" pitchFamily="34" charset="0"/>
              </a:rPr>
              <a:t>sumbu-sumbu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simetri</a:t>
            </a:r>
            <a:r>
              <a:rPr lang="en-US" sz="2200" dirty="0">
                <a:latin typeface="Arial Rounded MT Bold" panose="020F0704030504030204" pitchFamily="34" charset="0"/>
              </a:rPr>
              <a:t> </a:t>
            </a:r>
            <a:r>
              <a:rPr lang="en-US" sz="2200" dirty="0" err="1">
                <a:latin typeface="Arial Rounded MT Bold" panose="020F0704030504030204" pitchFamily="34" charset="0"/>
              </a:rPr>
              <a:t>tertentu</a:t>
            </a:r>
            <a:r>
              <a:rPr lang="en-US" sz="2200" dirty="0">
                <a:latin typeface="Arial Rounded MT Bold" panose="020F0704030504030204" pitchFamily="34" charset="0"/>
              </a:rPr>
              <a:t>  </a:t>
            </a:r>
            <a:endParaRPr lang="en-US" sz="2200" dirty="0">
              <a:latin typeface="Arial Rounded MT Bold" panose="020F0704030504030204" pitchFamily="34" charset="0"/>
            </a:endParaRPr>
          </a:p>
        </p:txBody>
      </p:sp>
      <p:pic>
        <p:nvPicPr>
          <p:cNvPr id="1026" name="Picture 2" descr="D:\Geologi Teknik\Batuan &amp; Identifikasi\mineral+kuarsa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500694" y="3857628"/>
            <a:ext cx="3000396" cy="22502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642918"/>
            <a:ext cx="62023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92D050"/>
                </a:solidFill>
              </a:rPr>
              <a:t>MINERAL YANG TERDAPAT DI ALAM</a:t>
            </a:r>
            <a:endParaRPr lang="en-US" sz="2800" b="1" dirty="0">
              <a:solidFill>
                <a:srgbClr val="92D05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48" y="1571612"/>
            <a:ext cx="7851829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/>
              <a:t>Mineral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bebas</a:t>
            </a:r>
            <a:r>
              <a:rPr lang="en-US" dirty="0"/>
              <a:t> (native elements)</a:t>
            </a:r>
            <a:endParaRPr lang="en-US" dirty="0"/>
          </a:p>
          <a:p>
            <a:pPr marL="342900" indent="-342900"/>
            <a:r>
              <a:rPr lang="en-US" dirty="0"/>
              <a:t>	Cu, Au, Pt, S, C</a:t>
            </a:r>
            <a:endParaRPr lang="en-US" dirty="0"/>
          </a:p>
          <a:p>
            <a:pPr marL="342900" indent="-342900"/>
            <a:endParaRPr lang="en-US" dirty="0"/>
          </a:p>
          <a:p>
            <a:pPr marL="342900" indent="-342900"/>
            <a:r>
              <a:rPr lang="en-US" dirty="0"/>
              <a:t>2. 	Mineral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senyawa</a:t>
            </a:r>
            <a:r>
              <a:rPr lang="en-US" dirty="0"/>
              <a:t> (compound)</a:t>
            </a:r>
            <a:endParaRPr lang="en-US" dirty="0"/>
          </a:p>
          <a:p>
            <a:pPr marL="342900" indent="-342900"/>
            <a:r>
              <a:rPr lang="en-US" dirty="0"/>
              <a:t>	a. </a:t>
            </a:r>
            <a:r>
              <a:rPr lang="en-US" dirty="0" err="1"/>
              <a:t>Sulfida</a:t>
            </a:r>
            <a:r>
              <a:rPr lang="en-US" dirty="0"/>
              <a:t> : Cu</a:t>
            </a:r>
            <a:r>
              <a:rPr lang="en-US" baseline="-25000" dirty="0"/>
              <a:t>2</a:t>
            </a:r>
            <a:r>
              <a:rPr lang="en-US" dirty="0"/>
              <a:t>S, FeS</a:t>
            </a:r>
            <a:r>
              <a:rPr lang="en-US" baseline="-25000" dirty="0"/>
              <a:t>2</a:t>
            </a:r>
            <a:r>
              <a:rPr lang="en-US" dirty="0"/>
              <a:t>, CuFeS</a:t>
            </a:r>
            <a:r>
              <a:rPr lang="en-US" baseline="-25000" dirty="0"/>
              <a:t>2</a:t>
            </a:r>
            <a:r>
              <a:rPr lang="en-US" dirty="0"/>
              <a:t>, CuCo</a:t>
            </a:r>
            <a:r>
              <a:rPr lang="en-US" baseline="-25000" dirty="0"/>
              <a:t>2</a:t>
            </a:r>
            <a:r>
              <a:rPr lang="en-US" dirty="0"/>
              <a:t>S</a:t>
            </a:r>
            <a:r>
              <a:rPr lang="en-US" baseline="-25000" dirty="0"/>
              <a:t>4</a:t>
            </a:r>
            <a:r>
              <a:rPr lang="en-US" dirty="0"/>
              <a:t>, Ag</a:t>
            </a:r>
            <a:r>
              <a:rPr lang="en-US" baseline="-25000" dirty="0"/>
              <a:t>2</a:t>
            </a:r>
            <a:r>
              <a:rPr lang="en-US" dirty="0"/>
              <a:t>S, </a:t>
            </a:r>
            <a:r>
              <a:rPr lang="en-US" dirty="0" err="1"/>
              <a:t>PbS</a:t>
            </a:r>
            <a:r>
              <a:rPr lang="en-US" dirty="0"/>
              <a:t>, </a:t>
            </a:r>
            <a:r>
              <a:rPr lang="en-US" dirty="0" err="1"/>
              <a:t>ZnS</a:t>
            </a:r>
            <a:r>
              <a:rPr lang="en-US" dirty="0"/>
              <a:t>, </a:t>
            </a:r>
            <a:r>
              <a:rPr lang="en-US" dirty="0" err="1"/>
              <a:t>HgS</a:t>
            </a:r>
            <a:endParaRPr lang="en-US" dirty="0"/>
          </a:p>
          <a:p>
            <a:pPr marL="342900" indent="-342900"/>
            <a:r>
              <a:rPr lang="en-US" dirty="0"/>
              <a:t>	b. </a:t>
            </a:r>
            <a:r>
              <a:rPr lang="en-US" dirty="0" err="1"/>
              <a:t>Halida</a:t>
            </a:r>
            <a:r>
              <a:rPr lang="en-US" dirty="0"/>
              <a:t> : </a:t>
            </a:r>
            <a:r>
              <a:rPr lang="en-US" dirty="0" err="1"/>
              <a:t>NaCl</a:t>
            </a:r>
            <a:r>
              <a:rPr lang="en-US" dirty="0"/>
              <a:t>, </a:t>
            </a:r>
            <a:r>
              <a:rPr lang="en-US" dirty="0" err="1"/>
              <a:t>KCl</a:t>
            </a:r>
            <a:r>
              <a:rPr lang="en-US" dirty="0"/>
              <a:t>, KClMgCl</a:t>
            </a:r>
            <a:r>
              <a:rPr lang="en-US" baseline="-25000" dirty="0"/>
              <a:t>2</a:t>
            </a:r>
            <a:r>
              <a:rPr lang="en-US" dirty="0"/>
              <a:t>6H</a:t>
            </a:r>
            <a:r>
              <a:rPr lang="en-US" baseline="-25000" dirty="0"/>
              <a:t>2</a:t>
            </a:r>
            <a:r>
              <a:rPr lang="en-US" dirty="0"/>
              <a:t>O, Na</a:t>
            </a:r>
            <a:r>
              <a:rPr lang="en-US" baseline="-25000" dirty="0"/>
              <a:t>3</a:t>
            </a:r>
            <a:r>
              <a:rPr lang="en-US" dirty="0"/>
              <a:t>AlF</a:t>
            </a:r>
            <a:r>
              <a:rPr lang="en-US" baseline="-25000" dirty="0"/>
              <a:t>6</a:t>
            </a:r>
            <a:r>
              <a:rPr lang="en-US" dirty="0"/>
              <a:t>, </a:t>
            </a:r>
            <a:r>
              <a:rPr lang="en-US" dirty="0" err="1"/>
              <a:t>AgCl</a:t>
            </a:r>
            <a:r>
              <a:rPr lang="en-US" dirty="0"/>
              <a:t>, CaF</a:t>
            </a:r>
            <a:r>
              <a:rPr lang="en-US" baseline="-25000" dirty="0"/>
              <a:t>2 </a:t>
            </a:r>
            <a:endParaRPr lang="en-US" baseline="-25000" dirty="0"/>
          </a:p>
          <a:p>
            <a:pPr marL="342900" indent="-342900"/>
            <a:r>
              <a:rPr lang="en-US" dirty="0"/>
              <a:t>	c. </a:t>
            </a:r>
            <a:r>
              <a:rPr lang="en-US" dirty="0" err="1"/>
              <a:t>Oksida</a:t>
            </a:r>
            <a:r>
              <a:rPr lang="en-US" dirty="0"/>
              <a:t> : SiO</a:t>
            </a:r>
            <a:r>
              <a:rPr lang="en-US" baseline="-25000" dirty="0"/>
              <a:t>2</a:t>
            </a:r>
            <a:r>
              <a:rPr lang="en-US" dirty="0"/>
              <a:t>, Al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, </a:t>
            </a:r>
            <a:r>
              <a:rPr lang="en-US" dirty="0" err="1"/>
              <a:t>dsb</a:t>
            </a:r>
            <a:endParaRPr lang="en-US" dirty="0"/>
          </a:p>
          <a:p>
            <a:pPr marL="342900" indent="-342900"/>
            <a:r>
              <a:rPr lang="en-US" dirty="0"/>
              <a:t>	d. </a:t>
            </a:r>
            <a:r>
              <a:rPr lang="en-US" dirty="0" err="1"/>
              <a:t>Hidroksida</a:t>
            </a:r>
            <a:r>
              <a:rPr lang="en-US" dirty="0"/>
              <a:t> : Mg(OH)</a:t>
            </a:r>
            <a:r>
              <a:rPr lang="en-US" baseline="-25000" dirty="0"/>
              <a:t>2</a:t>
            </a:r>
            <a:r>
              <a:rPr lang="en-US" dirty="0"/>
              <a:t>, </a:t>
            </a:r>
            <a:r>
              <a:rPr lang="en-US" dirty="0" err="1"/>
              <a:t>MnO</a:t>
            </a:r>
            <a:r>
              <a:rPr lang="en-US" dirty="0"/>
              <a:t>, </a:t>
            </a:r>
            <a:r>
              <a:rPr lang="en-US" dirty="0" err="1"/>
              <a:t>dsb</a:t>
            </a:r>
            <a:r>
              <a:rPr lang="en-US" dirty="0"/>
              <a:t> </a:t>
            </a:r>
            <a:endParaRPr lang="en-US" dirty="0"/>
          </a:p>
          <a:p>
            <a:pPr marL="342900" indent="-342900"/>
            <a:r>
              <a:rPr lang="en-US" dirty="0"/>
              <a:t>	e. </a:t>
            </a:r>
            <a:r>
              <a:rPr lang="en-US" dirty="0" err="1"/>
              <a:t>Karbonat</a:t>
            </a:r>
            <a:r>
              <a:rPr lang="en-US" dirty="0"/>
              <a:t> : CaCo</a:t>
            </a:r>
            <a:r>
              <a:rPr lang="en-US" baseline="-25000" dirty="0"/>
              <a:t>3</a:t>
            </a:r>
            <a:r>
              <a:rPr lang="en-US" dirty="0"/>
              <a:t>, ZnCo</a:t>
            </a:r>
            <a:r>
              <a:rPr lang="en-US" baseline="-25000" dirty="0"/>
              <a:t>3</a:t>
            </a:r>
            <a:r>
              <a:rPr lang="en-US" dirty="0"/>
              <a:t>, </a:t>
            </a:r>
            <a:r>
              <a:rPr lang="en-US" dirty="0" err="1"/>
              <a:t>dsb</a:t>
            </a:r>
            <a:endParaRPr lang="en-US" dirty="0"/>
          </a:p>
          <a:p>
            <a:pPr marL="342900" indent="-342900"/>
            <a:r>
              <a:rPr lang="en-US" dirty="0"/>
              <a:t>	f. </a:t>
            </a:r>
            <a:r>
              <a:rPr lang="en-US" dirty="0" err="1"/>
              <a:t>Nitrat</a:t>
            </a:r>
            <a:r>
              <a:rPr lang="en-US" dirty="0"/>
              <a:t> : NaNO</a:t>
            </a:r>
            <a:r>
              <a:rPr lang="en-US" baseline="-25000" dirty="0"/>
              <a:t>3</a:t>
            </a:r>
            <a:r>
              <a:rPr lang="en-US" dirty="0"/>
              <a:t>, KNO</a:t>
            </a:r>
            <a:r>
              <a:rPr lang="en-US" baseline="-25000" dirty="0"/>
              <a:t>3</a:t>
            </a:r>
            <a:endParaRPr lang="en-US" baseline="-25000" dirty="0"/>
          </a:p>
          <a:p>
            <a:pPr marL="342900" indent="-342900"/>
            <a:r>
              <a:rPr lang="en-US" dirty="0"/>
              <a:t>	g. </a:t>
            </a:r>
            <a:r>
              <a:rPr lang="en-US" dirty="0" err="1"/>
              <a:t>Posphat</a:t>
            </a:r>
            <a:r>
              <a:rPr lang="en-US" dirty="0"/>
              <a:t> : Ca</a:t>
            </a:r>
            <a:r>
              <a:rPr lang="en-US" baseline="-25000" dirty="0"/>
              <a:t>3</a:t>
            </a:r>
            <a:r>
              <a:rPr lang="en-US" dirty="0"/>
              <a:t>(PO4)</a:t>
            </a:r>
            <a:r>
              <a:rPr lang="en-US" baseline="-25000" dirty="0"/>
              <a:t>2</a:t>
            </a:r>
            <a:r>
              <a:rPr lang="en-US" dirty="0"/>
              <a:t>, </a:t>
            </a:r>
            <a:r>
              <a:rPr lang="en-US" dirty="0" err="1"/>
              <a:t>dsb</a:t>
            </a:r>
            <a:endParaRPr lang="en-US" dirty="0"/>
          </a:p>
          <a:p>
            <a:pPr marL="342900" indent="-342900"/>
            <a:r>
              <a:rPr lang="en-US" dirty="0"/>
              <a:t>	h. </a:t>
            </a:r>
            <a:r>
              <a:rPr lang="en-US" dirty="0" err="1"/>
              <a:t>Sulfat</a:t>
            </a:r>
            <a:r>
              <a:rPr lang="en-US" dirty="0"/>
              <a:t> : BaSO</a:t>
            </a:r>
            <a:r>
              <a:rPr lang="en-US" baseline="-25000" dirty="0"/>
              <a:t>4</a:t>
            </a:r>
            <a:r>
              <a:rPr lang="en-US" dirty="0"/>
              <a:t>, CaSO</a:t>
            </a:r>
            <a:r>
              <a:rPr lang="en-US" baseline="-25000" dirty="0"/>
              <a:t>4</a:t>
            </a:r>
            <a:r>
              <a:rPr lang="en-US" dirty="0"/>
              <a:t>, </a:t>
            </a:r>
            <a:r>
              <a:rPr lang="en-US" dirty="0" err="1"/>
              <a:t>dsb</a:t>
            </a:r>
            <a:endParaRPr lang="en-US" dirty="0"/>
          </a:p>
          <a:p>
            <a:pPr marL="342900" indent="-342900"/>
            <a:r>
              <a:rPr lang="en-US" dirty="0"/>
              <a:t>	</a:t>
            </a:r>
            <a:r>
              <a:rPr lang="en-US" dirty="0" err="1"/>
              <a:t>i</a:t>
            </a:r>
            <a:r>
              <a:rPr lang="en-US" dirty="0"/>
              <a:t>. </a:t>
            </a:r>
            <a:r>
              <a:rPr lang="en-US" dirty="0" err="1"/>
              <a:t>Silikat</a:t>
            </a:r>
            <a:r>
              <a:rPr lang="en-US" dirty="0"/>
              <a:t> (</a:t>
            </a:r>
            <a:r>
              <a:rPr lang="en-US" dirty="0" err="1"/>
              <a:t>terbagi</a:t>
            </a:r>
            <a:r>
              <a:rPr lang="en-US" dirty="0"/>
              <a:t> 2) : Non ferromagnesian silicates, ferromagnesian</a:t>
            </a:r>
            <a:endParaRPr lang="en-US" dirty="0"/>
          </a:p>
          <a:p>
            <a:pPr marL="342900" indent="-342900"/>
            <a:r>
              <a:rPr lang="en-US" dirty="0"/>
              <a:t>			           silicates</a:t>
            </a:r>
            <a:endParaRPr lang="en-US" dirty="0"/>
          </a:p>
          <a:p>
            <a:pPr marL="342900" indent="-342900"/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714356"/>
            <a:ext cx="7606570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3. </a:t>
            </a:r>
            <a:r>
              <a:rPr lang="en-US" sz="2400" b="1" dirty="0" err="1">
                <a:solidFill>
                  <a:srgbClr val="FFFF00"/>
                </a:solidFill>
              </a:rPr>
              <a:t>Identifikasi</a:t>
            </a:r>
            <a:r>
              <a:rPr lang="en-US" sz="2400" b="1" dirty="0">
                <a:solidFill>
                  <a:srgbClr val="FFFF00"/>
                </a:solidFill>
              </a:rPr>
              <a:t> Mineral</a:t>
            </a:r>
            <a:endParaRPr lang="en-US" sz="2400" b="1" dirty="0">
              <a:solidFill>
                <a:srgbClr val="FFFF00"/>
              </a:solidFill>
            </a:endParaRPr>
          </a:p>
          <a:p>
            <a:pPr marL="342900" indent="-342900">
              <a:buAutoNum type="alphaLcPeriod"/>
            </a:pPr>
            <a:r>
              <a:rPr lang="en-US" sz="2000" b="1" i="1" dirty="0" err="1">
                <a:solidFill>
                  <a:srgbClr val="FF0000"/>
                </a:solidFill>
              </a:rPr>
              <a:t>Petrografi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</a:rPr>
              <a:t>atau</a:t>
            </a:r>
            <a:r>
              <a:rPr lang="en-US" sz="2000" b="1" i="1" dirty="0">
                <a:solidFill>
                  <a:srgbClr val="FF0000"/>
                </a:solidFill>
              </a:rPr>
              <a:t> mineral </a:t>
            </a:r>
            <a:r>
              <a:rPr lang="en-US" sz="2000" b="1" i="1" dirty="0" err="1">
                <a:solidFill>
                  <a:srgbClr val="FF0000"/>
                </a:solidFill>
              </a:rPr>
              <a:t>optik</a:t>
            </a:r>
            <a:endParaRPr lang="en-US" sz="2000" b="1" i="1" dirty="0">
              <a:solidFill>
                <a:srgbClr val="FF0000"/>
              </a:solidFill>
            </a:endParaRPr>
          </a:p>
          <a:p>
            <a:pPr marL="342900" indent="-342900"/>
            <a:r>
              <a:rPr lang="en-US" dirty="0"/>
              <a:t>	Mineral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alam</a:t>
            </a:r>
            <a:r>
              <a:rPr lang="en-US" dirty="0"/>
              <a:t> </a:t>
            </a:r>
            <a:r>
              <a:rPr lang="en-US" dirty="0" err="1"/>
              <a:t>disayat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sayatan</a:t>
            </a:r>
            <a:r>
              <a:rPr lang="en-US" dirty="0"/>
              <a:t> </a:t>
            </a:r>
            <a:r>
              <a:rPr lang="en-US" dirty="0" err="1"/>
              <a:t>tipis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dianalisa</a:t>
            </a:r>
            <a:r>
              <a:rPr lang="en-US" dirty="0"/>
              <a:t> </a:t>
            </a:r>
            <a:endParaRPr lang="en-US" dirty="0"/>
          </a:p>
          <a:p>
            <a:pPr marL="342900" indent="-342900"/>
            <a:r>
              <a:rPr lang="en-US" dirty="0"/>
              <a:t>	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mikroskopik</a:t>
            </a:r>
            <a:endParaRPr lang="en-US" dirty="0"/>
          </a:p>
          <a:p>
            <a:pPr marL="342900" indent="-342900"/>
            <a:r>
              <a:rPr lang="en-US" dirty="0"/>
              <a:t>	</a:t>
            </a:r>
            <a:endParaRPr lang="en-US" dirty="0"/>
          </a:p>
        </p:txBody>
      </p:sp>
      <p:pic>
        <p:nvPicPr>
          <p:cNvPr id="2050" name="Picture 2" descr="F:\Petrografi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357290" y="2214554"/>
            <a:ext cx="6500858" cy="40350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Geologi Teknik\Batuan &amp; Identifikasi\clip_image015_thumb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286380" y="1000108"/>
            <a:ext cx="3052402" cy="2290766"/>
          </a:xfrm>
          <a:prstGeom prst="rect">
            <a:avLst/>
          </a:prstGeom>
          <a:noFill/>
        </p:spPr>
      </p:pic>
      <p:pic>
        <p:nvPicPr>
          <p:cNvPr id="4100" name="Picture 4" descr="D:\Geologi Teknik\Batuan &amp; Identifikasi\clip_image006_thumb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4596827" cy="2643206"/>
          </a:xfrm>
          <a:prstGeom prst="rect">
            <a:avLst/>
          </a:prstGeom>
          <a:noFill/>
        </p:spPr>
      </p:pic>
      <p:pic>
        <p:nvPicPr>
          <p:cNvPr id="4101" name="Picture 5" descr="D:\Geologi Teknik\Batuan &amp; Identifikasi\clip_image017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3643314"/>
            <a:ext cx="3571868" cy="22907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1000108"/>
            <a:ext cx="7909538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>
                <a:solidFill>
                  <a:srgbClr val="FF0000"/>
                </a:solidFill>
              </a:rPr>
              <a:t>b. Kimia</a:t>
            </a:r>
            <a:endParaRPr lang="en-US" sz="2000" b="1" i="1" dirty="0">
              <a:solidFill>
                <a:srgbClr val="FF0000"/>
              </a:solidFill>
            </a:endParaRPr>
          </a:p>
          <a:p>
            <a:r>
              <a:rPr lang="en-US" dirty="0"/>
              <a:t>     Hal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pengamatan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penglihatan</a:t>
            </a:r>
            <a:r>
              <a:rPr lang="en-US" dirty="0"/>
              <a:t> </a:t>
            </a:r>
            <a:r>
              <a:rPr lang="en-US" dirty="0" err="1"/>
              <a:t>biasa</a:t>
            </a:r>
            <a:endParaRPr lang="en-US" dirty="0"/>
          </a:p>
          <a:p>
            <a:r>
              <a:rPr lang="en-US" dirty="0"/>
              <a:t>    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kurang</a:t>
            </a:r>
            <a:r>
              <a:rPr lang="en-US" dirty="0"/>
              <a:t> </a:t>
            </a:r>
            <a:r>
              <a:rPr lang="en-US" dirty="0" err="1"/>
              <a:t>akurat</a:t>
            </a:r>
            <a:r>
              <a:rPr lang="en-US" dirty="0"/>
              <a:t> (</a:t>
            </a:r>
            <a:r>
              <a:rPr lang="en-US" dirty="0" err="1"/>
              <a:t>tertipu</a:t>
            </a:r>
            <a:r>
              <a:rPr lang="en-US" dirty="0"/>
              <a:t>); </a:t>
            </a:r>
            <a:r>
              <a:rPr lang="en-US" dirty="0" err="1"/>
              <a:t>misal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 </a:t>
            </a:r>
            <a:r>
              <a:rPr lang="en-US" dirty="0" err="1"/>
              <a:t>mirip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pirit</a:t>
            </a:r>
            <a:r>
              <a:rPr lang="en-US" dirty="0"/>
              <a:t>, </a:t>
            </a:r>
            <a:r>
              <a:rPr lang="en-US" dirty="0" err="1"/>
              <a:t>kuarst</a:t>
            </a:r>
            <a:endParaRPr lang="en-US" dirty="0"/>
          </a:p>
          <a:p>
            <a:r>
              <a:rPr lang="en-US" dirty="0"/>
              <a:t>     </a:t>
            </a:r>
            <a:r>
              <a:rPr lang="en-US" dirty="0" err="1"/>
              <a:t>mirip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kalsit</a:t>
            </a:r>
            <a:r>
              <a:rPr lang="en-US" dirty="0"/>
              <a:t>.</a:t>
            </a:r>
            <a:endParaRPr lang="en-US" dirty="0"/>
          </a:p>
          <a:p>
            <a:endParaRPr lang="en-US" dirty="0"/>
          </a:p>
          <a:p>
            <a:r>
              <a:rPr lang="en-US" dirty="0"/>
              <a:t>     </a:t>
            </a:r>
            <a:r>
              <a:rPr lang="en-US" dirty="0" err="1"/>
              <a:t>Sehinga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analisis</a:t>
            </a:r>
            <a:r>
              <a:rPr lang="en-US" dirty="0"/>
              <a:t> mineral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kimia</a:t>
            </a:r>
            <a:r>
              <a:rPr lang="en-US" dirty="0"/>
              <a:t> yang </a:t>
            </a:r>
            <a:r>
              <a:rPr lang="en-US" dirty="0" err="1"/>
              <a:t>lebih</a:t>
            </a:r>
            <a:endParaRPr lang="en-US" dirty="0"/>
          </a:p>
          <a:p>
            <a:r>
              <a:rPr lang="en-US" dirty="0"/>
              <a:t>    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rinci</a:t>
            </a:r>
            <a:r>
              <a:rPr lang="en-US" dirty="0"/>
              <a:t> </a:t>
            </a:r>
            <a:endParaRPr lang="en-US" dirty="0"/>
          </a:p>
          <a:p>
            <a:endParaRPr lang="en-US" dirty="0"/>
          </a:p>
          <a:p>
            <a:r>
              <a:rPr lang="en-US" dirty="0"/>
              <a:t>     Au       +    </a:t>
            </a:r>
            <a:r>
              <a:rPr lang="en-US" dirty="0" err="1"/>
              <a:t>HCl</a:t>
            </a:r>
            <a:r>
              <a:rPr lang="en-US" dirty="0"/>
              <a:t>     	</a:t>
            </a:r>
            <a:endParaRPr lang="en-US" dirty="0"/>
          </a:p>
          <a:p>
            <a:r>
              <a:rPr lang="en-US" dirty="0"/>
              <a:t>     (</a:t>
            </a:r>
            <a:r>
              <a:rPr lang="en-US" dirty="0" err="1"/>
              <a:t>Emas</a:t>
            </a:r>
            <a:r>
              <a:rPr lang="en-US" dirty="0"/>
              <a:t>)      (</a:t>
            </a:r>
            <a:r>
              <a:rPr lang="en-US" dirty="0" err="1"/>
              <a:t>aq</a:t>
            </a:r>
            <a:r>
              <a:rPr lang="en-US" dirty="0"/>
              <a:t>)</a:t>
            </a:r>
            <a:endParaRPr lang="en-US" dirty="0"/>
          </a:p>
          <a:p>
            <a:r>
              <a:rPr lang="en-US" dirty="0"/>
              <a:t>     (s)</a:t>
            </a:r>
            <a:endParaRPr lang="en-US" dirty="0"/>
          </a:p>
          <a:p>
            <a:endParaRPr lang="en-US" dirty="0"/>
          </a:p>
          <a:p>
            <a:r>
              <a:rPr lang="en-US" dirty="0"/>
              <a:t>     FeS2    +    2HCl                 FeCl2  +  H2S +  S</a:t>
            </a:r>
            <a:endParaRPr lang="en-US" dirty="0"/>
          </a:p>
          <a:p>
            <a:r>
              <a:rPr lang="en-US" dirty="0"/>
              <a:t>     (</a:t>
            </a:r>
            <a:r>
              <a:rPr lang="en-US" dirty="0" err="1"/>
              <a:t>pirit</a:t>
            </a:r>
            <a:r>
              <a:rPr lang="en-US" dirty="0"/>
              <a:t>”)       (</a:t>
            </a:r>
            <a:r>
              <a:rPr lang="en-US" dirty="0" err="1"/>
              <a:t>aq</a:t>
            </a:r>
            <a:r>
              <a:rPr lang="en-US" dirty="0"/>
              <a:t>)                  (</a:t>
            </a:r>
            <a:r>
              <a:rPr lang="en-US" dirty="0" err="1"/>
              <a:t>aq</a:t>
            </a:r>
            <a:r>
              <a:rPr lang="en-US" dirty="0"/>
              <a:t>)         (g)     (s)</a:t>
            </a:r>
            <a:endParaRPr lang="en-US" dirty="0"/>
          </a:p>
          <a:p>
            <a:r>
              <a:rPr lang="en-US" dirty="0"/>
              <a:t>     (s)                                                                  </a:t>
            </a:r>
            <a:r>
              <a:rPr lang="en-US" dirty="0" err="1"/>
              <a:t>berbau</a:t>
            </a:r>
            <a:r>
              <a:rPr lang="en-US" dirty="0"/>
              <a:t> </a:t>
            </a:r>
            <a:r>
              <a:rPr lang="en-US" dirty="0" err="1"/>
              <a:t>khas</a:t>
            </a:r>
            <a:endParaRPr lang="en-US" dirty="0"/>
          </a:p>
          <a:p>
            <a:r>
              <a:rPr lang="en-US" dirty="0"/>
              <a:t>     </a:t>
            </a:r>
            <a:endParaRPr lang="en-US" dirty="0"/>
          </a:p>
          <a:p>
            <a:endParaRPr lang="en-US" dirty="0"/>
          </a:p>
          <a:p>
            <a:r>
              <a:rPr lang="en-US" dirty="0"/>
              <a:t>	</a:t>
            </a:r>
            <a:endParaRPr lang="en-US" dirty="0"/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3214678" y="3500438"/>
            <a:ext cx="1143008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rot="5400000" flipH="1" flipV="1">
            <a:off x="3428992" y="3378827"/>
            <a:ext cx="357190" cy="21431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rot="5400000" flipH="1" flipV="1">
            <a:off x="3581392" y="3378827"/>
            <a:ext cx="357190" cy="21431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857488" y="4643446"/>
            <a:ext cx="857256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857232"/>
            <a:ext cx="12538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c. </a:t>
            </a:r>
            <a:r>
              <a:rPr lang="en-US" b="1" dirty="0" err="1">
                <a:solidFill>
                  <a:srgbClr val="FF0000"/>
                </a:solidFill>
              </a:rPr>
              <a:t>Sinar</a:t>
            </a:r>
            <a:r>
              <a:rPr lang="en-US" b="1" dirty="0">
                <a:solidFill>
                  <a:srgbClr val="FF0000"/>
                </a:solidFill>
              </a:rPr>
              <a:t>-X</a:t>
            </a:r>
            <a:endParaRPr lang="en-US" b="1" dirty="0">
              <a:solidFill>
                <a:srgbClr val="FF0000"/>
              </a:solidFill>
            </a:endParaRPr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2571736" y="1571612"/>
            <a:ext cx="35719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571736" y="2786058"/>
            <a:ext cx="357190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357686" y="2143116"/>
            <a:ext cx="642942" cy="92869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>
            <a:off x="5857884" y="2786058"/>
            <a:ext cx="2286016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1071538" y="1641462"/>
            <a:ext cx="150019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1071538" y="1927214"/>
            <a:ext cx="150019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1071538" y="2212966"/>
            <a:ext cx="150019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1071538" y="2641594"/>
            <a:ext cx="150019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1071538" y="2998784"/>
            <a:ext cx="150019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1071538" y="3355974"/>
            <a:ext cx="150019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1071538" y="3641726"/>
            <a:ext cx="150019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4214810" y="3143248"/>
            <a:ext cx="1011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mineral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3000364" y="1428736"/>
            <a:ext cx="20297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lempeng</a:t>
            </a:r>
            <a:r>
              <a:rPr lang="en-US" dirty="0"/>
              <a:t> </a:t>
            </a:r>
            <a:r>
              <a:rPr lang="en-US" dirty="0" err="1"/>
              <a:t>timbal</a:t>
            </a:r>
            <a:endParaRPr lang="en-US" dirty="0"/>
          </a:p>
        </p:txBody>
      </p:sp>
      <p:sp>
        <p:nvSpPr>
          <p:cNvPr id="29" name="Curved Down Arrow 28"/>
          <p:cNvSpPr/>
          <p:nvPr/>
        </p:nvSpPr>
        <p:spPr>
          <a:xfrm>
            <a:off x="2714612" y="1071546"/>
            <a:ext cx="714380" cy="357190"/>
          </a:xfrm>
          <a:prstGeom prst="curved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43768" y="2143116"/>
            <a:ext cx="606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Film</a:t>
            </a:r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1071538" y="4572008"/>
            <a:ext cx="79127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Bila</a:t>
            </a:r>
            <a:r>
              <a:rPr lang="en-US" dirty="0"/>
              <a:t> film </a:t>
            </a:r>
            <a:r>
              <a:rPr lang="en-US" dirty="0" err="1"/>
              <a:t>dicetak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tergambar</a:t>
            </a:r>
            <a:r>
              <a:rPr lang="en-US" dirty="0"/>
              <a:t> </a:t>
            </a:r>
            <a:r>
              <a:rPr lang="en-US" dirty="0" err="1"/>
              <a:t>noda-noda</a:t>
            </a:r>
            <a:r>
              <a:rPr lang="en-US" dirty="0"/>
              <a:t> </a:t>
            </a:r>
            <a:r>
              <a:rPr lang="en-US" dirty="0" err="1"/>
              <a:t>hitam</a:t>
            </a:r>
            <a:r>
              <a:rPr lang="en-US" dirty="0"/>
              <a:t> yang </a:t>
            </a:r>
            <a:r>
              <a:rPr lang="en-US" dirty="0" err="1"/>
              <a:t>merupakan</a:t>
            </a:r>
            <a:endParaRPr lang="en-US" dirty="0"/>
          </a:p>
          <a:p>
            <a:r>
              <a:rPr lang="en-US" dirty="0" err="1"/>
              <a:t>citra</a:t>
            </a:r>
            <a:r>
              <a:rPr lang="en-US" dirty="0"/>
              <a:t> </a:t>
            </a:r>
            <a:r>
              <a:rPr lang="en-US" dirty="0" err="1"/>
              <a:t>inti</a:t>
            </a:r>
            <a:r>
              <a:rPr lang="en-US" dirty="0"/>
              <a:t> atom. </a:t>
            </a:r>
            <a:r>
              <a:rPr lang="en-US" dirty="0" err="1"/>
              <a:t>Jenis</a:t>
            </a:r>
            <a:r>
              <a:rPr lang="en-US" dirty="0"/>
              <a:t> mineral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diketahui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pola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 </a:t>
            </a:r>
            <a:endParaRPr lang="en-US" dirty="0"/>
          </a:p>
          <a:p>
            <a:r>
              <a:rPr lang="en-US" dirty="0" err="1"/>
              <a:t>noda</a:t>
            </a:r>
            <a:r>
              <a:rPr lang="en-US" dirty="0"/>
              <a:t> yang </a:t>
            </a:r>
            <a:r>
              <a:rPr lang="en-US" dirty="0" err="1"/>
              <a:t>tercetak</a:t>
            </a:r>
            <a:r>
              <a:rPr lang="en-US" dirty="0"/>
              <a:t>.</a:t>
            </a:r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2714612" y="2643182"/>
            <a:ext cx="1500198" cy="158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5072066" y="2641594"/>
            <a:ext cx="1785950" cy="1588"/>
          </a:xfrm>
          <a:prstGeom prst="line">
            <a:avLst/>
          </a:prstGeom>
          <a:ln w="22225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Geologi Teknik\Batuan &amp; Identifikasi\01-LF-50X-XPL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14348" y="1071546"/>
            <a:ext cx="3148006" cy="2346294"/>
          </a:xfrm>
          <a:prstGeom prst="rect">
            <a:avLst/>
          </a:prstGeom>
          <a:noFill/>
        </p:spPr>
      </p:pic>
      <p:pic>
        <p:nvPicPr>
          <p:cNvPr id="6147" name="Picture 3" descr="D:\Geologi Teknik\Batuan &amp; Identifikasi\xrd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6" y="1071546"/>
            <a:ext cx="4214842" cy="257176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42910" y="428604"/>
            <a:ext cx="16289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kimia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429124" y="500042"/>
            <a:ext cx="24833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Menggunakan</a:t>
            </a:r>
            <a:r>
              <a:rPr lang="en-US" dirty="0"/>
              <a:t> X-ray</a:t>
            </a:r>
            <a:endParaRPr lang="en-US" dirty="0"/>
          </a:p>
        </p:txBody>
      </p:sp>
      <p:pic>
        <p:nvPicPr>
          <p:cNvPr id="2050" name="Picture 2" descr="D:\Geologi Teknik\Batuan &amp; Identifikasi\clip_image002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4071942"/>
            <a:ext cx="4290223" cy="229076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214414" y="4714884"/>
            <a:ext cx="23663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Spektrum</a:t>
            </a:r>
            <a:r>
              <a:rPr lang="en-US" dirty="0"/>
              <a:t> </a:t>
            </a:r>
            <a:r>
              <a:rPr lang="en-US" dirty="0" err="1"/>
              <a:t>polarisasi</a:t>
            </a:r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857232"/>
            <a:ext cx="825258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d</a:t>
            </a:r>
            <a:r>
              <a:rPr lang="en-US" sz="2000" b="1" dirty="0">
                <a:solidFill>
                  <a:srgbClr val="FF0000"/>
                </a:solidFill>
              </a:rPr>
              <a:t>. </a:t>
            </a:r>
            <a:r>
              <a:rPr lang="en-US" sz="2000" b="1" dirty="0" err="1">
                <a:solidFill>
                  <a:srgbClr val="FF0000"/>
                </a:solidFill>
              </a:rPr>
              <a:t>Pengenalan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sifat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fisik</a:t>
            </a:r>
            <a:endParaRPr lang="en-US" sz="2000" b="1" dirty="0">
              <a:solidFill>
                <a:srgbClr val="FF0000"/>
              </a:solidFill>
            </a:endParaRPr>
          </a:p>
          <a:p>
            <a:endParaRPr lang="en-US" b="1" dirty="0">
              <a:solidFill>
                <a:srgbClr val="FF0000"/>
              </a:solidFill>
            </a:endParaRPr>
          </a:p>
          <a:p>
            <a:r>
              <a:rPr lang="en-US" dirty="0"/>
              <a:t>    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sifat</a:t>
            </a:r>
            <a:r>
              <a:rPr lang="en-US" dirty="0"/>
              <a:t> </a:t>
            </a:r>
            <a:r>
              <a:rPr lang="en-US" dirty="0" err="1"/>
              <a:t>fisik</a:t>
            </a:r>
            <a:r>
              <a:rPr lang="en-US" dirty="0"/>
              <a:t> mineral :</a:t>
            </a:r>
            <a:endParaRPr lang="en-US" dirty="0"/>
          </a:p>
          <a:p>
            <a:endParaRPr lang="en-US" dirty="0"/>
          </a:p>
          <a:p>
            <a:r>
              <a:rPr lang="en-US" dirty="0"/>
              <a:t>     1. </a:t>
            </a:r>
            <a:r>
              <a:rPr lang="en-US" dirty="0" err="1"/>
              <a:t>Warna</a:t>
            </a:r>
            <a:r>
              <a:rPr lang="en-US" dirty="0"/>
              <a:t> (</a:t>
            </a:r>
            <a:r>
              <a:rPr lang="en-US" dirty="0" err="1"/>
              <a:t>putih</a:t>
            </a:r>
            <a:r>
              <a:rPr lang="en-US" dirty="0"/>
              <a:t>, </a:t>
            </a:r>
            <a:r>
              <a:rPr lang="en-US" dirty="0" err="1"/>
              <a:t>hijau</a:t>
            </a:r>
            <a:r>
              <a:rPr lang="en-US" dirty="0"/>
              <a:t>, </a:t>
            </a:r>
            <a:r>
              <a:rPr lang="en-US" dirty="0" err="1"/>
              <a:t>biru</a:t>
            </a:r>
            <a:r>
              <a:rPr lang="en-US" dirty="0"/>
              <a:t>, </a:t>
            </a:r>
            <a:r>
              <a:rPr lang="en-US" dirty="0" err="1"/>
              <a:t>merah</a:t>
            </a:r>
            <a:r>
              <a:rPr lang="en-US" dirty="0"/>
              <a:t>, </a:t>
            </a:r>
            <a:r>
              <a:rPr lang="en-US" dirty="0" err="1"/>
              <a:t>coklat</a:t>
            </a:r>
            <a:r>
              <a:rPr lang="en-US" dirty="0"/>
              <a:t>, </a:t>
            </a:r>
            <a:r>
              <a:rPr lang="en-US" dirty="0" err="1"/>
              <a:t>dst</a:t>
            </a:r>
            <a:r>
              <a:rPr lang="en-US" dirty="0"/>
              <a:t>)</a:t>
            </a:r>
            <a:endParaRPr lang="en-US" dirty="0"/>
          </a:p>
          <a:p>
            <a:r>
              <a:rPr lang="en-US" dirty="0"/>
              <a:t>     2. </a:t>
            </a:r>
            <a:r>
              <a:rPr lang="en-US" dirty="0" err="1"/>
              <a:t>Kilap</a:t>
            </a:r>
            <a:r>
              <a:rPr lang="en-US" dirty="0"/>
              <a:t>/</a:t>
            </a:r>
            <a:r>
              <a:rPr lang="en-US" dirty="0" err="1"/>
              <a:t>kilat</a:t>
            </a:r>
            <a:r>
              <a:rPr lang="en-US" dirty="0"/>
              <a:t> (</a:t>
            </a:r>
            <a:r>
              <a:rPr lang="en-US" dirty="0" err="1"/>
              <a:t>kilap</a:t>
            </a:r>
            <a:r>
              <a:rPr lang="en-US" dirty="0"/>
              <a:t> </a:t>
            </a:r>
            <a:r>
              <a:rPr lang="en-US" dirty="0" err="1"/>
              <a:t>logam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nonlogam</a:t>
            </a:r>
            <a:r>
              <a:rPr lang="en-US" dirty="0"/>
              <a:t>)	</a:t>
            </a:r>
            <a:endParaRPr lang="en-US" dirty="0"/>
          </a:p>
          <a:p>
            <a:r>
              <a:rPr lang="en-US" dirty="0"/>
              <a:t>     3. </a:t>
            </a:r>
            <a:r>
              <a:rPr lang="en-US" dirty="0" err="1"/>
              <a:t>Cerat</a:t>
            </a:r>
            <a:r>
              <a:rPr lang="en-US" dirty="0"/>
              <a:t>/</a:t>
            </a:r>
            <a:r>
              <a:rPr lang="en-US" i="1" dirty="0"/>
              <a:t>streak </a:t>
            </a:r>
            <a:r>
              <a:rPr lang="en-US" dirty="0"/>
              <a:t>(</a:t>
            </a:r>
            <a:r>
              <a:rPr lang="en-US" dirty="0" err="1"/>
              <a:t>hematit</a:t>
            </a:r>
            <a:r>
              <a:rPr lang="en-US" dirty="0"/>
              <a:t>, </a:t>
            </a:r>
            <a:r>
              <a:rPr lang="en-US" dirty="0" err="1"/>
              <a:t>augit</a:t>
            </a:r>
            <a:r>
              <a:rPr lang="en-US" dirty="0"/>
              <a:t>, </a:t>
            </a:r>
            <a:r>
              <a:rPr lang="en-US" dirty="0" err="1"/>
              <a:t>biotit</a:t>
            </a:r>
            <a:r>
              <a:rPr lang="en-US" dirty="0"/>
              <a:t>, </a:t>
            </a:r>
            <a:r>
              <a:rPr lang="en-US" dirty="0" err="1"/>
              <a:t>ortoklas</a:t>
            </a:r>
            <a:r>
              <a:rPr lang="en-US" dirty="0"/>
              <a:t>)</a:t>
            </a:r>
            <a:r>
              <a:rPr lang="en-US" i="1" dirty="0"/>
              <a:t> </a:t>
            </a:r>
            <a:endParaRPr lang="en-US" i="1" dirty="0"/>
          </a:p>
          <a:p>
            <a:r>
              <a:rPr lang="en-US" dirty="0"/>
              <a:t>     4. </a:t>
            </a:r>
            <a:r>
              <a:rPr lang="en-US" dirty="0" err="1"/>
              <a:t>Bentuk</a:t>
            </a:r>
            <a:r>
              <a:rPr lang="en-US" dirty="0"/>
              <a:t>/</a:t>
            </a:r>
            <a:r>
              <a:rPr lang="en-US" i="1" dirty="0"/>
              <a:t>shape </a:t>
            </a:r>
            <a:r>
              <a:rPr lang="en-US" dirty="0"/>
              <a:t>(</a:t>
            </a:r>
            <a:r>
              <a:rPr lang="en-US" dirty="0" err="1"/>
              <a:t>amorf</a:t>
            </a:r>
            <a:r>
              <a:rPr lang="en-US" dirty="0"/>
              <a:t>, </a:t>
            </a:r>
            <a:r>
              <a:rPr lang="en-US" dirty="0" err="1"/>
              <a:t>kristal</a:t>
            </a:r>
            <a:r>
              <a:rPr lang="en-US" dirty="0"/>
              <a:t>)</a:t>
            </a:r>
            <a:endParaRPr lang="en-US" dirty="0"/>
          </a:p>
          <a:p>
            <a:r>
              <a:rPr lang="en-US" dirty="0"/>
              <a:t>     5. </a:t>
            </a:r>
            <a:r>
              <a:rPr lang="en-US" dirty="0" err="1"/>
              <a:t>Belahan</a:t>
            </a:r>
            <a:r>
              <a:rPr lang="en-US" dirty="0"/>
              <a:t> (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,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, </a:t>
            </a:r>
            <a:r>
              <a:rPr lang="en-US" dirty="0" err="1"/>
              <a:t>tiga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)</a:t>
            </a:r>
            <a:endParaRPr lang="en-US" dirty="0"/>
          </a:p>
          <a:p>
            <a:r>
              <a:rPr lang="en-US" dirty="0"/>
              <a:t>     6. </a:t>
            </a:r>
            <a:r>
              <a:rPr lang="en-US" dirty="0" err="1"/>
              <a:t>Pecahan</a:t>
            </a:r>
            <a:r>
              <a:rPr lang="en-US" dirty="0"/>
              <a:t> (</a:t>
            </a:r>
            <a:r>
              <a:rPr lang="en-US" dirty="0" err="1"/>
              <a:t>conchoidal</a:t>
            </a:r>
            <a:r>
              <a:rPr lang="en-US" dirty="0"/>
              <a:t>, splintery)</a:t>
            </a:r>
            <a:endParaRPr lang="en-US" dirty="0"/>
          </a:p>
          <a:p>
            <a:r>
              <a:rPr lang="en-US" dirty="0"/>
              <a:t>     7. </a:t>
            </a:r>
            <a:r>
              <a:rPr lang="en-US" dirty="0" err="1"/>
              <a:t>Kekerasan</a:t>
            </a:r>
            <a:r>
              <a:rPr lang="en-US" dirty="0"/>
              <a:t> (</a:t>
            </a:r>
            <a:r>
              <a:rPr lang="en-US" dirty="0" err="1"/>
              <a:t>skala</a:t>
            </a:r>
            <a:r>
              <a:rPr lang="en-US" dirty="0"/>
              <a:t> 1 – 10)</a:t>
            </a:r>
            <a:endParaRPr lang="en-US" dirty="0"/>
          </a:p>
          <a:p>
            <a:r>
              <a:rPr lang="en-US" dirty="0"/>
              <a:t>     8. </a:t>
            </a:r>
            <a:r>
              <a:rPr lang="en-US" dirty="0" err="1"/>
              <a:t>Berat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(</a:t>
            </a:r>
            <a:r>
              <a:rPr lang="en-US" dirty="0" err="1"/>
              <a:t>diukur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piknometer</a:t>
            </a:r>
            <a:r>
              <a:rPr lang="en-US" dirty="0"/>
              <a:t>, </a:t>
            </a:r>
            <a:r>
              <a:rPr lang="en-US" dirty="0" err="1"/>
              <a:t>gelas</a:t>
            </a:r>
            <a:r>
              <a:rPr lang="en-US" dirty="0"/>
              <a:t> </a:t>
            </a:r>
            <a:r>
              <a:rPr lang="en-US" dirty="0" err="1"/>
              <a:t>ukur</a:t>
            </a:r>
            <a:r>
              <a:rPr lang="en-US" dirty="0"/>
              <a:t>, </a:t>
            </a:r>
            <a:r>
              <a:rPr lang="en-US" dirty="0" err="1"/>
              <a:t>neraca</a:t>
            </a:r>
            <a:r>
              <a:rPr lang="en-US" dirty="0"/>
              <a:t> air)</a:t>
            </a:r>
            <a:endParaRPr lang="en-US" dirty="0"/>
          </a:p>
          <a:p>
            <a:r>
              <a:rPr lang="en-US" dirty="0"/>
              <a:t>     9.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tahan</a:t>
            </a:r>
            <a:r>
              <a:rPr lang="en-US" dirty="0"/>
              <a:t> mineral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pecah</a:t>
            </a:r>
            <a:endParaRPr lang="en-US" dirty="0"/>
          </a:p>
          <a:p>
            <a:r>
              <a:rPr lang="en-US" dirty="0"/>
              <a:t>    10. Cara mineral </a:t>
            </a:r>
            <a:r>
              <a:rPr lang="en-US" dirty="0" err="1"/>
              <a:t>meneruskan</a:t>
            </a:r>
            <a:r>
              <a:rPr lang="en-US" dirty="0"/>
              <a:t> </a:t>
            </a:r>
            <a:r>
              <a:rPr lang="en-US" dirty="0" err="1"/>
              <a:t>cahaya</a:t>
            </a:r>
            <a:endParaRPr lang="en-US" dirty="0"/>
          </a:p>
          <a:p>
            <a:r>
              <a:rPr lang="en-US" dirty="0"/>
              <a:t>    11. Lain-lain : rasa, </a:t>
            </a:r>
            <a:r>
              <a:rPr lang="en-US" dirty="0" err="1"/>
              <a:t>bau</a:t>
            </a:r>
            <a:r>
              <a:rPr lang="en-US" dirty="0"/>
              <a:t>, </a:t>
            </a:r>
            <a:r>
              <a:rPr lang="en-US" dirty="0" err="1"/>
              <a:t>kelistrikan</a:t>
            </a:r>
            <a:r>
              <a:rPr lang="en-US" dirty="0"/>
              <a:t>, </a:t>
            </a:r>
            <a:r>
              <a:rPr lang="en-US" dirty="0" err="1"/>
              <a:t>kemagnetan</a:t>
            </a:r>
            <a:r>
              <a:rPr lang="en-US" dirty="0"/>
              <a:t>, </a:t>
            </a:r>
            <a:r>
              <a:rPr lang="en-US" dirty="0" err="1"/>
              <a:t>keradioaktifan</a:t>
            </a:r>
            <a:r>
              <a:rPr lang="en-US" dirty="0"/>
              <a:t>,</a:t>
            </a:r>
            <a:endParaRPr lang="en-US" dirty="0"/>
          </a:p>
          <a:p>
            <a:r>
              <a:rPr lang="en-US" dirty="0"/>
              <a:t>	            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hantar</a:t>
            </a:r>
            <a:r>
              <a:rPr lang="en-US" dirty="0"/>
              <a:t> </a:t>
            </a:r>
            <a:r>
              <a:rPr lang="en-US" dirty="0" err="1"/>
              <a:t>panas</a:t>
            </a:r>
            <a:r>
              <a:rPr lang="en-US" dirty="0"/>
              <a:t>, </a:t>
            </a:r>
            <a:r>
              <a:rPr lang="en-US" dirty="0" err="1"/>
              <a:t>posporisensi</a:t>
            </a:r>
            <a:r>
              <a:rPr lang="en-US" dirty="0"/>
              <a:t>, </a:t>
            </a:r>
            <a:r>
              <a:rPr lang="en-US" dirty="0" err="1"/>
              <a:t>fluoresensi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</a:rPr>
              <a:t>Pengenalan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Sifat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Fisik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Batuan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br>
              <a:rPr lang="en-US" sz="3200" b="1" dirty="0">
                <a:solidFill>
                  <a:srgbClr val="FF0000"/>
                </a:solidFill>
              </a:rPr>
            </a:br>
            <a:r>
              <a:rPr lang="en-US" sz="3200" b="1" dirty="0">
                <a:solidFill>
                  <a:srgbClr val="FF0000"/>
                </a:solidFill>
              </a:rPr>
              <a:t>(</a:t>
            </a:r>
            <a:r>
              <a:rPr lang="en-US" sz="3200" b="1" dirty="0" err="1">
                <a:solidFill>
                  <a:srgbClr val="FF0000"/>
                </a:solidFill>
              </a:rPr>
              <a:t>Identifikasi</a:t>
            </a:r>
            <a:r>
              <a:rPr lang="en-US" sz="3200" b="1" dirty="0">
                <a:solidFill>
                  <a:srgbClr val="FF0000"/>
                </a:solidFill>
              </a:rPr>
              <a:t> mineral)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538674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Warna</a:t>
            </a:r>
            <a:r>
              <a:rPr lang="en-US" dirty="0"/>
              <a:t> : </a:t>
            </a:r>
            <a:r>
              <a:rPr lang="en-US" dirty="0" err="1"/>
              <a:t>putih</a:t>
            </a:r>
            <a:r>
              <a:rPr lang="en-US" dirty="0"/>
              <a:t>, </a:t>
            </a:r>
            <a:r>
              <a:rPr lang="en-US" dirty="0" err="1"/>
              <a:t>hijau</a:t>
            </a:r>
            <a:r>
              <a:rPr lang="en-US" dirty="0"/>
              <a:t>, </a:t>
            </a:r>
            <a:r>
              <a:rPr lang="en-US" dirty="0" err="1"/>
              <a:t>biru</a:t>
            </a:r>
            <a:r>
              <a:rPr lang="en-US" dirty="0"/>
              <a:t>, </a:t>
            </a:r>
            <a:r>
              <a:rPr lang="en-US" dirty="0" err="1"/>
              <a:t>merah</a:t>
            </a:r>
            <a:r>
              <a:rPr lang="en-US" dirty="0"/>
              <a:t>, </a:t>
            </a:r>
            <a:r>
              <a:rPr lang="en-US" dirty="0" err="1"/>
              <a:t>coklat</a:t>
            </a:r>
            <a:r>
              <a:rPr lang="en-US" dirty="0"/>
              <a:t>, </a:t>
            </a:r>
            <a:r>
              <a:rPr lang="en-US" dirty="0" err="1"/>
              <a:t>abu-abu</a:t>
            </a:r>
            <a:r>
              <a:rPr lang="en-US" dirty="0"/>
              <a:t>, </a:t>
            </a:r>
            <a:r>
              <a:rPr lang="en-US" dirty="0" err="1"/>
              <a:t>hitam</a:t>
            </a:r>
            <a:r>
              <a:rPr lang="en-US" dirty="0"/>
              <a:t>, </a:t>
            </a:r>
            <a:r>
              <a:rPr lang="en-US" dirty="0" err="1"/>
              <a:t>bening</a:t>
            </a:r>
            <a:r>
              <a:rPr lang="en-US" dirty="0"/>
              <a:t>, </a:t>
            </a:r>
            <a:r>
              <a:rPr lang="en-US" dirty="0" err="1"/>
              <a:t>kuning</a:t>
            </a:r>
            <a:r>
              <a:rPr lang="en-US" dirty="0"/>
              <a:t>, </a:t>
            </a:r>
            <a:r>
              <a:rPr lang="en-US" dirty="0" err="1"/>
              <a:t>kuning</a:t>
            </a:r>
            <a:r>
              <a:rPr lang="en-US" dirty="0"/>
              <a:t> </a:t>
            </a:r>
            <a:r>
              <a:rPr lang="en-US" dirty="0" err="1"/>
              <a:t>emas</a:t>
            </a:r>
            <a:endParaRPr lang="en-US" dirty="0"/>
          </a:p>
          <a:p>
            <a:r>
              <a:rPr lang="en-US" dirty="0" err="1"/>
              <a:t>Kilap</a:t>
            </a:r>
            <a:r>
              <a:rPr lang="en-US" dirty="0"/>
              <a:t>/</a:t>
            </a:r>
            <a:r>
              <a:rPr lang="en-US" dirty="0" err="1"/>
              <a:t>kilat</a:t>
            </a:r>
            <a:r>
              <a:rPr lang="en-US" dirty="0"/>
              <a:t>/luster : </a:t>
            </a:r>
            <a:r>
              <a:rPr lang="en-US" dirty="0" err="1"/>
              <a:t>kilat</a:t>
            </a:r>
            <a:r>
              <a:rPr lang="en-US" dirty="0"/>
              <a:t> </a:t>
            </a:r>
            <a:r>
              <a:rPr lang="en-US" dirty="0" err="1"/>
              <a:t>logam</a:t>
            </a:r>
            <a:r>
              <a:rPr lang="en-US" dirty="0"/>
              <a:t> &amp; non </a:t>
            </a:r>
            <a:r>
              <a:rPr lang="en-US" dirty="0" err="1"/>
              <a:t>logam</a:t>
            </a:r>
            <a:r>
              <a:rPr lang="en-US" dirty="0"/>
              <a:t> (</a:t>
            </a:r>
            <a:r>
              <a:rPr lang="en-US" dirty="0" err="1"/>
              <a:t>intan</a:t>
            </a:r>
            <a:r>
              <a:rPr lang="en-US" dirty="0"/>
              <a:t>, </a:t>
            </a:r>
            <a:r>
              <a:rPr lang="en-US" dirty="0" err="1"/>
              <a:t>kaca</a:t>
            </a:r>
            <a:r>
              <a:rPr lang="en-US" dirty="0"/>
              <a:t>, sutra, </a:t>
            </a:r>
            <a:r>
              <a:rPr lang="en-US" dirty="0" err="1"/>
              <a:t>damar</a:t>
            </a:r>
            <a:r>
              <a:rPr lang="en-US" dirty="0"/>
              <a:t>, </a:t>
            </a:r>
            <a:r>
              <a:rPr lang="en-US" dirty="0" err="1"/>
              <a:t>mutiara</a:t>
            </a:r>
            <a:r>
              <a:rPr lang="en-US" dirty="0"/>
              <a:t>, </a:t>
            </a:r>
            <a:r>
              <a:rPr lang="en-US" dirty="0" err="1"/>
              <a:t>lemak</a:t>
            </a:r>
            <a:r>
              <a:rPr lang="en-US" dirty="0"/>
              <a:t>, </a:t>
            </a:r>
            <a:r>
              <a:rPr lang="en-US" dirty="0" err="1"/>
              <a:t>tanah</a:t>
            </a:r>
            <a:r>
              <a:rPr lang="en-US" dirty="0"/>
              <a:t>)</a:t>
            </a:r>
            <a:endParaRPr lang="en-US" dirty="0"/>
          </a:p>
          <a:p>
            <a:r>
              <a:rPr lang="en-US" dirty="0" err="1"/>
              <a:t>Cerat</a:t>
            </a:r>
            <a:r>
              <a:rPr lang="en-US" dirty="0"/>
              <a:t>/streak (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serbuk</a:t>
            </a:r>
            <a:r>
              <a:rPr lang="en-US" dirty="0"/>
              <a:t>) : </a:t>
            </a:r>
            <a:r>
              <a:rPr lang="en-US" dirty="0" err="1"/>
              <a:t>hematit</a:t>
            </a:r>
            <a:r>
              <a:rPr lang="en-US" dirty="0"/>
              <a:t>, </a:t>
            </a:r>
            <a:r>
              <a:rPr lang="en-US" dirty="0" err="1"/>
              <a:t>augit</a:t>
            </a:r>
            <a:r>
              <a:rPr lang="en-US" dirty="0"/>
              <a:t>, </a:t>
            </a:r>
            <a:r>
              <a:rPr lang="en-US" dirty="0" err="1"/>
              <a:t>biotit</a:t>
            </a:r>
            <a:r>
              <a:rPr lang="en-US" dirty="0"/>
              <a:t>, </a:t>
            </a:r>
            <a:r>
              <a:rPr lang="en-US" dirty="0" err="1"/>
              <a:t>ortoklas</a:t>
            </a:r>
            <a:endParaRPr lang="en-US" dirty="0"/>
          </a:p>
          <a:p>
            <a:r>
              <a:rPr lang="en-US" dirty="0" err="1"/>
              <a:t>Bentuk</a:t>
            </a:r>
            <a:r>
              <a:rPr lang="en-US" dirty="0"/>
              <a:t>/form/shape : </a:t>
            </a:r>
            <a:r>
              <a:rPr lang="en-US" dirty="0" err="1"/>
              <a:t>amorf</a:t>
            </a:r>
            <a:r>
              <a:rPr lang="en-US" dirty="0"/>
              <a:t>, </a:t>
            </a:r>
            <a:r>
              <a:rPr lang="en-US" dirty="0" err="1"/>
              <a:t>kristal</a:t>
            </a:r>
            <a:r>
              <a:rPr lang="en-US" dirty="0"/>
              <a:t> (regular, tetragonal, </a:t>
            </a:r>
            <a:r>
              <a:rPr lang="en-US" dirty="0" err="1"/>
              <a:t>heksagonal</a:t>
            </a:r>
            <a:r>
              <a:rPr lang="en-US" dirty="0"/>
              <a:t>, </a:t>
            </a:r>
            <a:r>
              <a:rPr lang="en-US" dirty="0" err="1"/>
              <a:t>rombik</a:t>
            </a:r>
            <a:r>
              <a:rPr lang="en-US" dirty="0"/>
              <a:t>/</a:t>
            </a:r>
            <a:r>
              <a:rPr lang="en-US" dirty="0" err="1"/>
              <a:t>ortorombik</a:t>
            </a:r>
            <a:r>
              <a:rPr lang="en-US" dirty="0"/>
              <a:t>, </a:t>
            </a:r>
            <a:r>
              <a:rPr lang="en-US" dirty="0" err="1"/>
              <a:t>monoklin</a:t>
            </a:r>
            <a:r>
              <a:rPr lang="en-US" dirty="0"/>
              <a:t>, </a:t>
            </a:r>
            <a:r>
              <a:rPr lang="en-US" dirty="0" err="1"/>
              <a:t>triklin</a:t>
            </a:r>
            <a:r>
              <a:rPr lang="en-US" dirty="0"/>
              <a:t>)</a:t>
            </a:r>
            <a:endParaRPr lang="en-US" dirty="0"/>
          </a:p>
          <a:p>
            <a:r>
              <a:rPr lang="en-US" dirty="0" err="1"/>
              <a:t>Belahan</a:t>
            </a:r>
            <a:r>
              <a:rPr lang="en-US" dirty="0"/>
              <a:t> :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,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, </a:t>
            </a:r>
            <a:r>
              <a:rPr lang="en-US" dirty="0" err="1"/>
              <a:t>tiga</a:t>
            </a:r>
            <a:r>
              <a:rPr lang="en-US" dirty="0"/>
              <a:t> </a:t>
            </a:r>
            <a:r>
              <a:rPr lang="en-US" dirty="0" err="1"/>
              <a:t>arah</a:t>
            </a:r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</a:rPr>
              <a:t>Pengenalan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Sifat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Fisik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Batuan</a:t>
            </a:r>
            <a:r>
              <a:rPr lang="en-US" sz="3200" b="1" dirty="0">
                <a:solidFill>
                  <a:srgbClr val="FF0000"/>
                </a:solidFill>
              </a:rPr>
              <a:t> 2</a:t>
            </a:r>
            <a:br>
              <a:rPr lang="en-US" sz="3200" b="1" dirty="0">
                <a:solidFill>
                  <a:srgbClr val="FF0000"/>
                </a:solidFill>
              </a:rPr>
            </a:br>
            <a:r>
              <a:rPr lang="en-US" sz="3200" b="1" dirty="0">
                <a:solidFill>
                  <a:srgbClr val="FF0000"/>
                </a:solidFill>
              </a:rPr>
              <a:t>(</a:t>
            </a:r>
            <a:r>
              <a:rPr lang="en-US" sz="3200" b="1" dirty="0" err="1">
                <a:solidFill>
                  <a:srgbClr val="FF0000"/>
                </a:solidFill>
              </a:rPr>
              <a:t>Identifikasi</a:t>
            </a:r>
            <a:r>
              <a:rPr lang="en-US" sz="3200" b="1" dirty="0">
                <a:solidFill>
                  <a:srgbClr val="FF0000"/>
                </a:solidFill>
              </a:rPr>
              <a:t> mineral) 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Pecahan</a:t>
            </a:r>
            <a:r>
              <a:rPr lang="en-US" dirty="0"/>
              <a:t> : </a:t>
            </a:r>
            <a:r>
              <a:rPr lang="en-US" dirty="0" err="1"/>
              <a:t>conchoidal</a:t>
            </a:r>
            <a:r>
              <a:rPr lang="en-US" dirty="0"/>
              <a:t> (</a:t>
            </a:r>
            <a:r>
              <a:rPr lang="en-US" dirty="0" err="1"/>
              <a:t>melengkung</a:t>
            </a:r>
            <a:r>
              <a:rPr lang="en-US" dirty="0"/>
              <a:t>), splintery (</a:t>
            </a:r>
            <a:r>
              <a:rPr lang="en-US" dirty="0" err="1"/>
              <a:t>berserat</a:t>
            </a:r>
            <a:r>
              <a:rPr lang="en-US" dirty="0"/>
              <a:t>)</a:t>
            </a:r>
            <a:endParaRPr lang="en-US" dirty="0"/>
          </a:p>
          <a:p>
            <a:r>
              <a:rPr lang="en-US" dirty="0" err="1"/>
              <a:t>Kekerasan</a:t>
            </a:r>
            <a:r>
              <a:rPr lang="en-US" dirty="0"/>
              <a:t> : </a:t>
            </a:r>
            <a:r>
              <a:rPr lang="en-US" dirty="0" err="1"/>
              <a:t>berbentuk</a:t>
            </a:r>
            <a:r>
              <a:rPr lang="en-US" dirty="0"/>
              <a:t> </a:t>
            </a:r>
            <a:r>
              <a:rPr lang="en-US" dirty="0" err="1"/>
              <a:t>skala</a:t>
            </a:r>
            <a:r>
              <a:rPr lang="en-US" dirty="0"/>
              <a:t> 1-10</a:t>
            </a:r>
            <a:endParaRPr lang="en-US" dirty="0"/>
          </a:p>
          <a:p>
            <a:r>
              <a:rPr lang="en-US" dirty="0" err="1"/>
              <a:t>Berat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: </a:t>
            </a:r>
            <a:r>
              <a:rPr lang="en-US" dirty="0" err="1"/>
              <a:t>dihitung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piknometer</a:t>
            </a:r>
            <a:r>
              <a:rPr lang="en-US" dirty="0"/>
              <a:t>, </a:t>
            </a:r>
            <a:r>
              <a:rPr lang="en-US" dirty="0" err="1"/>
              <a:t>gelas</a:t>
            </a:r>
            <a:r>
              <a:rPr lang="en-US" dirty="0"/>
              <a:t> </a:t>
            </a:r>
            <a:r>
              <a:rPr lang="en-US" dirty="0" err="1"/>
              <a:t>ukur</a:t>
            </a:r>
            <a:r>
              <a:rPr lang="en-US" dirty="0"/>
              <a:t>, </a:t>
            </a:r>
            <a:r>
              <a:rPr lang="en-US" dirty="0" err="1"/>
              <a:t>neraca</a:t>
            </a:r>
            <a:r>
              <a:rPr lang="en-US" dirty="0"/>
              <a:t> air</a:t>
            </a:r>
            <a:endParaRPr lang="en-US" dirty="0"/>
          </a:p>
          <a:p>
            <a:r>
              <a:rPr lang="en-US" dirty="0"/>
              <a:t>Tenacity (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tahan</a:t>
            </a:r>
            <a:r>
              <a:rPr lang="en-US" dirty="0"/>
              <a:t> mineral) : brittle, </a:t>
            </a:r>
            <a:r>
              <a:rPr lang="en-US" dirty="0" err="1"/>
              <a:t>melleable</a:t>
            </a:r>
            <a:r>
              <a:rPr lang="en-US" dirty="0"/>
              <a:t>, </a:t>
            </a:r>
            <a:r>
              <a:rPr lang="en-US" dirty="0" err="1"/>
              <a:t>sectile</a:t>
            </a:r>
            <a:r>
              <a:rPr lang="en-US" dirty="0"/>
              <a:t>, flexible, elastic</a:t>
            </a:r>
            <a:endParaRPr lang="en-US" dirty="0"/>
          </a:p>
          <a:p>
            <a:r>
              <a:rPr lang="en-US" dirty="0"/>
              <a:t>Diaphaneity : transparent, translucent, opaque</a:t>
            </a:r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</a:rPr>
              <a:t>Pengenalan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Sifat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Fisik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Batuan</a:t>
            </a:r>
            <a:r>
              <a:rPr lang="en-US" sz="3200" b="1" dirty="0">
                <a:solidFill>
                  <a:srgbClr val="FF0000"/>
                </a:solidFill>
              </a:rPr>
              <a:t> 3</a:t>
            </a:r>
            <a:br>
              <a:rPr lang="en-US" sz="3200" b="1" dirty="0">
                <a:solidFill>
                  <a:srgbClr val="FF0000"/>
                </a:solidFill>
              </a:rPr>
            </a:br>
            <a:r>
              <a:rPr lang="en-US" sz="3200" b="1" dirty="0">
                <a:solidFill>
                  <a:srgbClr val="FF0000"/>
                </a:solidFill>
              </a:rPr>
              <a:t>(</a:t>
            </a:r>
            <a:r>
              <a:rPr lang="en-US" sz="3200" b="1" dirty="0" err="1">
                <a:solidFill>
                  <a:srgbClr val="FF0000"/>
                </a:solidFill>
              </a:rPr>
              <a:t>Identifikasi</a:t>
            </a:r>
            <a:r>
              <a:rPr lang="en-US" sz="3200" b="1" dirty="0">
                <a:solidFill>
                  <a:srgbClr val="FF0000"/>
                </a:solidFill>
              </a:rPr>
              <a:t> mineral) 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Lain-lain</a:t>
            </a:r>
            <a:endParaRPr lang="en-US" dirty="0"/>
          </a:p>
          <a:p>
            <a:pPr marL="539750" indent="-273050">
              <a:buFont typeface="Wingdings" panose="05000000000000000000" pitchFamily="2" charset="2"/>
              <a:buChar char="Ø"/>
            </a:pPr>
            <a:r>
              <a:rPr lang="en-US" dirty="0"/>
              <a:t>Rasa : </a:t>
            </a:r>
            <a:r>
              <a:rPr lang="en-US" dirty="0" err="1"/>
              <a:t>asin</a:t>
            </a:r>
            <a:r>
              <a:rPr lang="en-US" dirty="0"/>
              <a:t>, </a:t>
            </a:r>
            <a:r>
              <a:rPr lang="en-US" dirty="0" err="1"/>
              <a:t>pahit</a:t>
            </a:r>
            <a:endParaRPr lang="en-US" dirty="0"/>
          </a:p>
          <a:p>
            <a:pPr marL="539750" indent="-273050">
              <a:buFont typeface="Wingdings" panose="05000000000000000000" pitchFamily="2" charset="2"/>
              <a:buChar char="Ø"/>
            </a:pPr>
            <a:r>
              <a:rPr lang="en-US" dirty="0" err="1"/>
              <a:t>Bau</a:t>
            </a:r>
            <a:r>
              <a:rPr lang="en-US" dirty="0"/>
              <a:t> : </a:t>
            </a:r>
            <a:r>
              <a:rPr lang="en-US" dirty="0" err="1"/>
              <a:t>bawang</a:t>
            </a:r>
            <a:r>
              <a:rPr lang="en-US" dirty="0"/>
              <a:t> </a:t>
            </a:r>
            <a:r>
              <a:rPr lang="en-US" dirty="0" err="1"/>
              <a:t>putih</a:t>
            </a:r>
            <a:r>
              <a:rPr lang="en-US" dirty="0"/>
              <a:t>, </a:t>
            </a:r>
            <a:r>
              <a:rPr lang="en-US" dirty="0" err="1"/>
              <a:t>belerang</a:t>
            </a:r>
            <a:r>
              <a:rPr lang="en-US" dirty="0"/>
              <a:t>, </a:t>
            </a:r>
            <a:r>
              <a:rPr lang="en-US" dirty="0" err="1"/>
              <a:t>arang</a:t>
            </a:r>
            <a:r>
              <a:rPr lang="en-US" dirty="0"/>
              <a:t>, </a:t>
            </a:r>
            <a:r>
              <a:rPr lang="en-US" dirty="0" err="1"/>
              <a:t>tanah</a:t>
            </a:r>
            <a:endParaRPr lang="en-US" dirty="0"/>
          </a:p>
          <a:p>
            <a:pPr marL="539750" indent="-273050">
              <a:buFont typeface="Wingdings" panose="05000000000000000000" pitchFamily="2" charset="2"/>
              <a:buChar char="Ø"/>
            </a:pPr>
            <a:r>
              <a:rPr lang="en-US" dirty="0" err="1"/>
              <a:t>Kelistrikan</a:t>
            </a:r>
            <a:r>
              <a:rPr lang="en-US" dirty="0"/>
              <a:t> : </a:t>
            </a:r>
            <a:r>
              <a:rPr lang="en-US" dirty="0" err="1"/>
              <a:t>digosok</a:t>
            </a:r>
            <a:r>
              <a:rPr lang="en-US" dirty="0"/>
              <a:t>, </a:t>
            </a:r>
            <a:r>
              <a:rPr lang="en-US" dirty="0" err="1"/>
              <a:t>dipanasi</a:t>
            </a:r>
            <a:r>
              <a:rPr lang="en-US" dirty="0"/>
              <a:t>, </a:t>
            </a:r>
            <a:r>
              <a:rPr lang="en-US" dirty="0" err="1"/>
              <a:t>ditekan</a:t>
            </a:r>
            <a:endParaRPr lang="en-US" dirty="0"/>
          </a:p>
          <a:p>
            <a:pPr marL="539750" indent="-273050">
              <a:buFont typeface="Wingdings" panose="05000000000000000000" pitchFamily="2" charset="2"/>
              <a:buChar char="Ø"/>
            </a:pPr>
            <a:r>
              <a:rPr lang="en-US" dirty="0" err="1"/>
              <a:t>Kemagnetan</a:t>
            </a:r>
            <a:r>
              <a:rPr lang="en-US" dirty="0"/>
              <a:t> : </a:t>
            </a:r>
            <a:r>
              <a:rPr lang="en-US" dirty="0" err="1"/>
              <a:t>magnetik</a:t>
            </a:r>
            <a:endParaRPr lang="en-US" dirty="0"/>
          </a:p>
          <a:p>
            <a:pPr marL="539750" indent="-273050">
              <a:buFont typeface="Wingdings" panose="05000000000000000000" pitchFamily="2" charset="2"/>
              <a:buChar char="Ø"/>
            </a:pP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hantar</a:t>
            </a:r>
            <a:r>
              <a:rPr lang="en-US" dirty="0"/>
              <a:t> </a:t>
            </a:r>
            <a:r>
              <a:rPr lang="en-US" dirty="0" err="1"/>
              <a:t>panas</a:t>
            </a:r>
            <a:r>
              <a:rPr lang="en-US" dirty="0"/>
              <a:t> : </a:t>
            </a:r>
            <a:r>
              <a:rPr lang="en-US" dirty="0" err="1"/>
              <a:t>konduktor</a:t>
            </a:r>
            <a:r>
              <a:rPr lang="en-US" dirty="0"/>
              <a:t>, isolator</a:t>
            </a:r>
            <a:endParaRPr lang="en-US" dirty="0"/>
          </a:p>
          <a:p>
            <a:pPr marL="539750" indent="-273050">
              <a:buFont typeface="Wingdings" panose="05000000000000000000" pitchFamily="2" charset="2"/>
              <a:buChar char="Ø"/>
            </a:pPr>
            <a:r>
              <a:rPr lang="en-US" dirty="0" err="1"/>
              <a:t>Keradioaktifan</a:t>
            </a:r>
            <a:r>
              <a:rPr lang="en-US" dirty="0"/>
              <a:t> :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radioaktif</a:t>
            </a:r>
            <a:endParaRPr lang="en-US" dirty="0"/>
          </a:p>
          <a:p>
            <a:pPr marL="539750" indent="-273050">
              <a:buFont typeface="Wingdings" panose="05000000000000000000" pitchFamily="2" charset="2"/>
              <a:buChar char="Ø"/>
            </a:pPr>
            <a:r>
              <a:rPr lang="en-US" dirty="0" err="1"/>
              <a:t>Posporsensi</a:t>
            </a:r>
            <a:r>
              <a:rPr lang="en-US" dirty="0"/>
              <a:t> : </a:t>
            </a:r>
            <a:r>
              <a:rPr lang="en-US" dirty="0" err="1"/>
              <a:t>bercahaya</a:t>
            </a:r>
            <a:r>
              <a:rPr lang="en-US" dirty="0"/>
              <a:t>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tdk</a:t>
            </a:r>
            <a:r>
              <a:rPr lang="en-US" dirty="0"/>
              <a:t> </a:t>
            </a:r>
            <a:r>
              <a:rPr lang="en-US" dirty="0" err="1"/>
              <a:t>kena</a:t>
            </a:r>
            <a:r>
              <a:rPr lang="en-US" dirty="0"/>
              <a:t> </a:t>
            </a:r>
            <a:r>
              <a:rPr lang="en-US" dirty="0" err="1"/>
              <a:t>matahari</a:t>
            </a:r>
            <a:r>
              <a:rPr lang="en-US" dirty="0"/>
              <a:t>/</a:t>
            </a:r>
            <a:r>
              <a:rPr lang="en-US" dirty="0" err="1"/>
              <a:t>cahaya</a:t>
            </a:r>
            <a:endParaRPr lang="en-US" dirty="0"/>
          </a:p>
          <a:p>
            <a:pPr marL="539750" indent="-273050">
              <a:buFont typeface="Wingdings" panose="05000000000000000000" pitchFamily="2" charset="2"/>
              <a:buChar char="Ø"/>
            </a:pPr>
            <a:r>
              <a:rPr lang="en-US" dirty="0" err="1"/>
              <a:t>Fluorisensi</a:t>
            </a:r>
            <a:r>
              <a:rPr lang="en-US" dirty="0"/>
              <a:t> : </a:t>
            </a:r>
            <a:r>
              <a:rPr lang="en-US" dirty="0" err="1"/>
              <a:t>bercahaya</a:t>
            </a:r>
            <a:r>
              <a:rPr lang="en-US" dirty="0"/>
              <a:t> </a:t>
            </a:r>
            <a:r>
              <a:rPr lang="en-US" dirty="0" err="1"/>
              <a:t>apabila</a:t>
            </a:r>
            <a:r>
              <a:rPr lang="en-US" dirty="0"/>
              <a:t> </a:t>
            </a:r>
            <a:r>
              <a:rPr lang="en-US" dirty="0" err="1"/>
              <a:t>kena</a:t>
            </a:r>
            <a:r>
              <a:rPr lang="en-US" dirty="0"/>
              <a:t> </a:t>
            </a:r>
            <a:r>
              <a:rPr lang="en-US" dirty="0" err="1"/>
              <a:t>cahaya</a:t>
            </a:r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Kristal pirit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57224" y="500042"/>
            <a:ext cx="3500462" cy="2756205"/>
          </a:xfrm>
          <a:prstGeom prst="rect">
            <a:avLst/>
          </a:prstGeom>
          <a:noFill/>
        </p:spPr>
      </p:pic>
      <p:pic>
        <p:nvPicPr>
          <p:cNvPr id="7170" name="Picture 2" descr="D:\Geologi Teknik\Batuan &amp; Identifikasi\corundu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1357298"/>
            <a:ext cx="3952871" cy="3145653"/>
          </a:xfrm>
          <a:prstGeom prst="rect">
            <a:avLst/>
          </a:prstGeom>
          <a:noFill/>
        </p:spPr>
      </p:pic>
      <p:pic>
        <p:nvPicPr>
          <p:cNvPr id="7171" name="Picture 3" descr="D:\Geologi Teknik\Batuan &amp; Identifikasi\hq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3500438"/>
            <a:ext cx="3714776" cy="27860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Geologi Teknik\Batuan &amp; Identifikasi\IGNLOW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20015"/>
            <a:ext cx="9144000" cy="66179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Geologi Teknik\Batuan &amp; Identifikasi\batuan+beku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57224" y="857232"/>
            <a:ext cx="7643866" cy="381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Geologi Teknik\Batuan &amp; Identifikasi\carbonate-mineral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04837" y="447675"/>
            <a:ext cx="7934325" cy="5962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00166" y="2000240"/>
            <a:ext cx="6603090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Selesai</a:t>
            </a:r>
            <a:r>
              <a:rPr lang="en-US" sz="44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endParaRPr lang="en-US" sz="44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US" sz="2800" b="1" dirty="0" err="1"/>
              <a:t>dan</a:t>
            </a:r>
            <a:endParaRPr lang="en-US" sz="2800" b="1" dirty="0"/>
          </a:p>
          <a:p>
            <a:pPr algn="ctr"/>
            <a:r>
              <a:rPr lang="en-US" sz="2800" b="1" dirty="0" err="1"/>
              <a:t>berlanjut</a:t>
            </a:r>
            <a:r>
              <a:rPr lang="en-US" sz="2800" b="1" dirty="0"/>
              <a:t> </a:t>
            </a:r>
            <a:r>
              <a:rPr lang="en-US" sz="2800" b="1" dirty="0" err="1"/>
              <a:t>ke</a:t>
            </a:r>
            <a:r>
              <a:rPr lang="en-US" sz="2800" b="1" dirty="0"/>
              <a:t> </a:t>
            </a:r>
            <a:r>
              <a:rPr lang="en-US" sz="2800" b="1" dirty="0" err="1"/>
              <a:t>pertemuan</a:t>
            </a:r>
            <a:r>
              <a:rPr lang="en-US" sz="2800" b="1" dirty="0"/>
              <a:t> </a:t>
            </a:r>
            <a:r>
              <a:rPr lang="en-US" sz="2800" b="1" dirty="0" err="1"/>
              <a:t>berikutnya</a:t>
            </a:r>
            <a:r>
              <a:rPr lang="en-US" sz="2800" b="1" dirty="0"/>
              <a:t>…</a:t>
            </a:r>
            <a:endParaRPr lang="en-US" sz="28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957910" y="4286256"/>
            <a:ext cx="18288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0</TotalTime>
  <Words>4985</Words>
  <Application>WPS Presentation</Application>
  <PresentationFormat>On-screen Show (4:3)</PresentationFormat>
  <Paragraphs>188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1" baseType="lpstr">
      <vt:lpstr>Arial</vt:lpstr>
      <vt:lpstr>SimSun</vt:lpstr>
      <vt:lpstr>Wingdings</vt:lpstr>
      <vt:lpstr>Wingdings 2</vt:lpstr>
      <vt:lpstr>Verdana</vt:lpstr>
      <vt:lpstr>Century Gothic</vt:lpstr>
      <vt:lpstr>Microsoft YaHei</vt:lpstr>
      <vt:lpstr>Arial Unicode MS</vt:lpstr>
      <vt:lpstr>Calibri</vt:lpstr>
      <vt:lpstr>Arial Rounded MT Bold</vt:lpstr>
      <vt:lpstr>Verve</vt:lpstr>
      <vt:lpstr>GEOLOGI TEKNIK</vt:lpstr>
      <vt:lpstr>GEOLOGI</vt:lpstr>
      <vt:lpstr>PowerPoint 演示文稿</vt:lpstr>
      <vt:lpstr>GEOLOGI BERKAITAN DENGAN :</vt:lpstr>
      <vt:lpstr>ASAL BUMI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Pengenalan Sifat Fisik Batuan  (Identifikasi mineral)</vt:lpstr>
      <vt:lpstr>Pengenalan Sifat Fisik Batuan 2 (Identifikasi mineral) </vt:lpstr>
      <vt:lpstr>Pengenalan Sifat Fisik Batuan 3 (Identifikasi mineral) 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GEOLOGI TEKNIK</dc:title>
  <dc:creator>Donny Ariawan</dc:creator>
  <cp:lastModifiedBy>LENOVO</cp:lastModifiedBy>
  <cp:revision>48</cp:revision>
  <dcterms:created xsi:type="dcterms:W3CDTF">2014-09-19T02:49:00Z</dcterms:created>
  <dcterms:modified xsi:type="dcterms:W3CDTF">2020-10-06T14:16:05Z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1033-11.2.0.9684</vt:lpwstr>
  </property>
</Properties>
</file>