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315" r:id="rId3"/>
    <p:sldId id="316" r:id="rId4"/>
    <p:sldId id="318" r:id="rId5"/>
    <p:sldId id="266" r:id="rId6"/>
    <p:sldId id="267" r:id="rId7"/>
    <p:sldId id="268" r:id="rId8"/>
    <p:sldId id="329" r:id="rId9"/>
    <p:sldId id="286" r:id="rId10"/>
    <p:sldId id="326" r:id="rId11"/>
    <p:sldId id="290" r:id="rId12"/>
    <p:sldId id="295" r:id="rId13"/>
    <p:sldId id="296" r:id="rId14"/>
    <p:sldId id="297" r:id="rId15"/>
    <p:sldId id="298" r:id="rId16"/>
    <p:sldId id="299" r:id="rId17"/>
    <p:sldId id="300" r:id="rId18"/>
    <p:sldId id="301" r:id="rId19"/>
    <p:sldId id="302" r:id="rId20"/>
    <p:sldId id="303" r:id="rId21"/>
    <p:sldId id="305" r:id="rId22"/>
    <p:sldId id="306" r:id="rId23"/>
    <p:sldId id="307" r:id="rId24"/>
    <p:sldId id="308" r:id="rId25"/>
    <p:sldId id="30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9D44EA-AF85-4EB4-9786-4B0902CF7419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6EE01A-C9C3-4028-ACE9-861C8F03A16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4443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760CE6-98E6-4E8B-932D-1039E7B36BFA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3BE062-10CC-4427-A4E4-C93E7C880749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id-ID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0344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53992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63481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5669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85676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7413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81628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77333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27364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204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6160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A3748-9F6F-49AC-B15A-C056FFF4F43A}" type="datetimeFigureOut">
              <a:rPr lang="en-US" smtClean="0"/>
              <a:pPr/>
              <a:t>12/5/2018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1AC80-96CA-4593-9B31-D238F92AF8C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2337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id-ID" dirty="0" smtClean="0"/>
              <a:t>PERAN LUAR NEGERI DALAM PEREKONOMIAN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47146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1066800"/>
          </a:xfrm>
          <a:solidFill>
            <a:srgbClr val="00B0F0"/>
          </a:solidFill>
        </p:spPr>
        <p:txBody>
          <a:bodyPr/>
          <a:lstStyle/>
          <a:p>
            <a:pPr eaLnBrk="1" hangingPunct="1"/>
            <a:r>
              <a:rPr lang="en-US" sz="3200" dirty="0" err="1" smtClean="0">
                <a:latin typeface="Arial" charset="0"/>
                <a:cs typeface="Times New Roman" pitchFamily="18" charset="0"/>
              </a:rPr>
              <a:t>Perdagangan</a:t>
            </a:r>
            <a:r>
              <a:rPr lang="en-US" sz="3200" dirty="0" smtClean="0">
                <a:latin typeface="Arial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Arial" charset="0"/>
                <a:cs typeface="Times New Roman" pitchFamily="18" charset="0"/>
              </a:rPr>
              <a:t>Luar</a:t>
            </a:r>
            <a:r>
              <a:rPr lang="en-US" sz="3200" dirty="0" smtClean="0">
                <a:latin typeface="Arial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Arial" charset="0"/>
                <a:cs typeface="Times New Roman" pitchFamily="18" charset="0"/>
              </a:rPr>
              <a:t>Negeri</a:t>
            </a:r>
            <a:r>
              <a:rPr lang="en-US" sz="3200" dirty="0" smtClean="0">
                <a:latin typeface="Arial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Arial" charset="0"/>
                <a:cs typeface="Times New Roman" pitchFamily="18" charset="0"/>
              </a:rPr>
              <a:t>dan</a:t>
            </a:r>
            <a:r>
              <a:rPr lang="en-US" sz="3200" dirty="0" smtClean="0">
                <a:latin typeface="Arial" charset="0"/>
                <a:cs typeface="Times New Roman" pitchFamily="18" charset="0"/>
              </a:rPr>
              <a:t/>
            </a:r>
            <a:br>
              <a:rPr lang="en-US" sz="3200" dirty="0" smtClean="0">
                <a:latin typeface="Arial" charset="0"/>
                <a:cs typeface="Times New Roman" pitchFamily="18" charset="0"/>
              </a:rPr>
            </a:br>
            <a:r>
              <a:rPr lang="en-US" sz="3200" dirty="0" err="1" smtClean="0">
                <a:latin typeface="Arial" charset="0"/>
                <a:cs typeface="Times New Roman" pitchFamily="18" charset="0"/>
              </a:rPr>
              <a:t>Kegiatan</a:t>
            </a:r>
            <a:r>
              <a:rPr lang="en-US" sz="3200" dirty="0" smtClean="0">
                <a:latin typeface="Arial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Arial" charset="0"/>
                <a:cs typeface="Times New Roman" pitchFamily="18" charset="0"/>
              </a:rPr>
              <a:t>Ekonomi</a:t>
            </a:r>
            <a:r>
              <a:rPr lang="en-US" sz="3200" dirty="0" smtClean="0">
                <a:latin typeface="Arial" charset="0"/>
              </a:rPr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2057400"/>
            <a:ext cx="7772400" cy="4419600"/>
          </a:xfrm>
        </p:spPr>
        <p:txBody>
          <a:bodyPr/>
          <a:lstStyle/>
          <a:p>
            <a:pPr algn="just"/>
            <a:r>
              <a:rPr lang="en-US" sz="2800" b="1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Ekspor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adalah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barang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jasa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yang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diproduksi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di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dalam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negeri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dibeli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oleh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penduduk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negara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lain.</a:t>
            </a:r>
          </a:p>
          <a:p>
            <a:pPr algn="just"/>
            <a:r>
              <a:rPr lang="en-US" sz="2800" b="1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Impor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adalah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barang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jasa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yang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diproduksi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di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luar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negeri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dikonsumsi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di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dalam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negeri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.</a:t>
            </a:r>
          </a:p>
          <a:p>
            <a:pPr algn="just"/>
            <a:r>
              <a:rPr lang="en-US" sz="2800" b="1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Ekspor</a:t>
            </a:r>
            <a:r>
              <a:rPr lang="en-US" sz="2800" b="1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netto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(NX) =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ekspor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(X) –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Impor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(M)</a:t>
            </a:r>
          </a:p>
          <a:p>
            <a:pPr marL="290513" indent="-290513" algn="just">
              <a:buNone/>
            </a:pPr>
            <a:r>
              <a:rPr lang="en-US" sz="2800" dirty="0">
                <a:latin typeface="Arial" charset="0"/>
                <a:ea typeface="Arial Unicode MS" pitchFamily="34" charset="-128"/>
                <a:cs typeface="Arial Unicode MS" pitchFamily="34" charset="-128"/>
              </a:rPr>
              <a:t>	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Jika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positip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  <a:sym typeface="Wingdings" pitchFamily="2" charset="2"/>
              </a:rPr>
              <a:t>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net foreign investment</a:t>
            </a:r>
          </a:p>
          <a:p>
            <a:pPr marL="290513" indent="-290513" algn="just">
              <a:buNone/>
            </a:pP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	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Jika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err="1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negatip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  <a:sym typeface="Wingdings" pitchFamily="2" charset="2"/>
              </a:rPr>
              <a:t></a:t>
            </a:r>
            <a:r>
              <a:rPr lang="en-US" sz="2800" dirty="0" smtClean="0">
                <a:latin typeface="Arial" charset="0"/>
                <a:ea typeface="Arial Unicode MS" pitchFamily="34" charset="-128"/>
                <a:cs typeface="Arial Unicode MS" pitchFamily="34" charset="-128"/>
              </a:rPr>
              <a:t> net foreign borrowing</a:t>
            </a:r>
          </a:p>
          <a:p>
            <a:pPr marL="0" indent="0" algn="just" eaLnBrk="1" hangingPunct="1">
              <a:buFontTx/>
              <a:buNone/>
            </a:pPr>
            <a:endParaRPr lang="en-US" sz="2800" dirty="0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0703388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838200"/>
            <a:ext cx="7772400" cy="5257800"/>
          </a:xfrm>
        </p:spPr>
        <p:txBody>
          <a:bodyPr>
            <a:normAutofit lnSpcReduction="10000"/>
          </a:bodyPr>
          <a:lstStyle/>
          <a:p>
            <a:pPr marL="0" indent="0"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dirty="0" err="1" smtClean="0">
                <a:latin typeface="Arial" pitchFamily="34" charset="0"/>
                <a:cs typeface="Times New Roman" pitchFamily="18" charset="0"/>
              </a:rPr>
              <a:t>Faktor-faktor</a:t>
            </a:r>
            <a:r>
              <a:rPr lang="en-US" sz="2800" dirty="0" smtClean="0">
                <a:latin typeface="Arial" pitchFamily="34" charset="0"/>
                <a:cs typeface="Times New Roman" pitchFamily="18" charset="0"/>
              </a:rPr>
              <a:t> yang </a:t>
            </a:r>
            <a:r>
              <a:rPr lang="en-US" sz="2800" dirty="0" err="1" smtClean="0">
                <a:latin typeface="Arial" pitchFamily="34" charset="0"/>
                <a:cs typeface="Times New Roman" pitchFamily="18" charset="0"/>
              </a:rPr>
              <a:t>mempengaruhi</a:t>
            </a:r>
            <a:r>
              <a:rPr lang="en-US" sz="2800" dirty="0" smtClean="0">
                <a:latin typeface="Arial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Times New Roman" pitchFamily="18" charset="0"/>
              </a:rPr>
              <a:t>Ekspor</a:t>
            </a:r>
            <a:r>
              <a:rPr lang="en-US" sz="2800" dirty="0" smtClean="0">
                <a:latin typeface="Arial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Times New Roman" pitchFamily="18" charset="0"/>
              </a:rPr>
              <a:t>atau</a:t>
            </a:r>
            <a:r>
              <a:rPr lang="en-US" sz="2800" dirty="0" smtClean="0">
                <a:latin typeface="Arial" pitchFamily="34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Times New Roman" pitchFamily="18" charset="0"/>
              </a:rPr>
              <a:t>Impor</a:t>
            </a:r>
            <a:r>
              <a:rPr lang="en-US" sz="2800" dirty="0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:</a:t>
            </a:r>
          </a:p>
          <a:p>
            <a:pPr marL="290513" lvl="1" indent="-290513" algn="just" eaLnBrk="1" hangingPunct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n-US" dirty="0" smtClean="0">
                <a:ea typeface="Arial Unicode MS" pitchFamily="34" charset="-128"/>
                <a:cs typeface="Arial Unicode MS" pitchFamily="34" charset="-128"/>
              </a:rPr>
              <a:t>Output (GDP – </a:t>
            </a:r>
            <a:r>
              <a:rPr lang="en-US" dirty="0" err="1" smtClean="0">
                <a:ea typeface="Arial Unicode MS" pitchFamily="34" charset="-128"/>
                <a:cs typeface="Arial Unicode MS" pitchFamily="34" charset="-128"/>
              </a:rPr>
              <a:t>domestik</a:t>
            </a:r>
            <a:r>
              <a:rPr lang="en-US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ea typeface="Arial Unicode MS" pitchFamily="34" charset="-128"/>
                <a:cs typeface="Arial Unicode MS" pitchFamily="34" charset="-128"/>
              </a:rPr>
              <a:t>atau</a:t>
            </a:r>
            <a:r>
              <a:rPr lang="en-US" dirty="0" smtClean="0">
                <a:ea typeface="Arial Unicode MS" pitchFamily="34" charset="-128"/>
                <a:cs typeface="Arial Unicode MS" pitchFamily="34" charset="-128"/>
              </a:rPr>
              <a:t> LN</a:t>
            </a:r>
          </a:p>
          <a:p>
            <a:pPr marL="290513" lvl="1" indent="-290513" algn="just" eaLnBrk="1" hangingPunct="1">
              <a:lnSpc>
                <a:spcPct val="90000"/>
              </a:lnSpc>
              <a:buFont typeface="Wingdings" pitchFamily="2" charset="2"/>
              <a:buChar char="§"/>
              <a:defRPr/>
            </a:pPr>
            <a:r>
              <a:rPr lang="en-US" dirty="0" err="1" smtClean="0">
                <a:ea typeface="Arial Unicode MS" pitchFamily="34" charset="-128"/>
                <a:cs typeface="Arial Unicode MS" pitchFamily="34" charset="-128"/>
              </a:rPr>
              <a:t>Nilai</a:t>
            </a:r>
            <a:r>
              <a:rPr lang="en-US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ea typeface="Arial Unicode MS" pitchFamily="34" charset="-128"/>
                <a:cs typeface="Arial Unicode MS" pitchFamily="34" charset="-128"/>
              </a:rPr>
              <a:t>tukar</a:t>
            </a:r>
            <a:r>
              <a:rPr lang="en-US" dirty="0" smtClean="0">
                <a:ea typeface="Arial Unicode MS" pitchFamily="34" charset="-128"/>
                <a:cs typeface="Arial Unicode MS" pitchFamily="34" charset="-128"/>
              </a:rPr>
              <a:t> (</a:t>
            </a:r>
            <a:r>
              <a:rPr lang="en-US" i="1" dirty="0" smtClean="0">
                <a:ea typeface="Arial Unicode MS" pitchFamily="34" charset="-128"/>
                <a:cs typeface="Arial Unicode MS" pitchFamily="34" charset="-128"/>
              </a:rPr>
              <a:t>exchange rate</a:t>
            </a:r>
            <a:r>
              <a:rPr lang="en-US" dirty="0" smtClean="0">
                <a:ea typeface="Arial Unicode MS" pitchFamily="34" charset="-128"/>
                <a:cs typeface="Arial Unicode MS" pitchFamily="34" charset="-128"/>
              </a:rPr>
              <a:t>) – </a:t>
            </a:r>
            <a:r>
              <a:rPr lang="en-US" dirty="0" err="1" smtClean="0">
                <a:ea typeface="Arial Unicode MS" pitchFamily="34" charset="-128"/>
                <a:cs typeface="Arial Unicode MS" pitchFamily="34" charset="-128"/>
              </a:rPr>
              <a:t>depresiasi</a:t>
            </a:r>
            <a:r>
              <a:rPr lang="en-US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ea typeface="Arial Unicode MS" pitchFamily="34" charset="-128"/>
                <a:cs typeface="Arial Unicode MS" pitchFamily="34" charset="-128"/>
              </a:rPr>
              <a:t>atau</a:t>
            </a:r>
            <a:r>
              <a:rPr lang="en-US" dirty="0" smtClean="0"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ea typeface="Arial Unicode MS" pitchFamily="34" charset="-128"/>
                <a:cs typeface="Arial Unicode MS" pitchFamily="34" charset="-128"/>
              </a:rPr>
              <a:t>apresiasi</a:t>
            </a:r>
            <a:endParaRPr lang="en-US" dirty="0" smtClean="0">
              <a:ea typeface="Arial Unicode MS" pitchFamily="34" charset="-128"/>
              <a:cs typeface="Arial Unicode MS" pitchFamily="34" charset="-128"/>
            </a:endParaRPr>
          </a:p>
          <a:p>
            <a:pPr marL="0" indent="0" algn="just" eaLnBrk="1" hangingPunct="1">
              <a:lnSpc>
                <a:spcPct val="90000"/>
              </a:lnSpc>
              <a:buFontTx/>
              <a:buNone/>
              <a:defRPr/>
            </a:pPr>
            <a:endParaRPr lang="en-US" sz="2800" b="1" dirty="0" smtClean="0">
              <a:ea typeface="Arial Unicode MS" pitchFamily="34" charset="-128"/>
              <a:cs typeface="Arial Unicode MS" pitchFamily="34" charset="-128"/>
            </a:endParaRPr>
          </a:p>
          <a:p>
            <a:pPr marL="0" indent="0"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b="1" dirty="0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GDP </a:t>
            </a:r>
            <a:r>
              <a:rPr lang="en-US" sz="2800" b="1" dirty="0" err="1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dengan</a:t>
            </a:r>
            <a:r>
              <a:rPr lang="en-US" sz="2800" b="1" dirty="0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memasukkan</a:t>
            </a:r>
            <a:r>
              <a:rPr lang="en-US" sz="2800" b="1" dirty="0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b="1" dirty="0" err="1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perdagangan</a:t>
            </a:r>
            <a:r>
              <a:rPr lang="en-US" sz="2800" b="1" dirty="0" smtClean="0">
                <a:latin typeface="Arial" pitchFamily="34" charset="0"/>
                <a:ea typeface="Arial Unicode MS" pitchFamily="34" charset="-128"/>
                <a:cs typeface="Arial Unicode MS" pitchFamily="34" charset="-128"/>
              </a:rPr>
              <a:t> LN</a:t>
            </a:r>
            <a:r>
              <a:rPr lang="en-US" sz="2800" dirty="0" smtClean="0">
                <a:ea typeface="Arial Unicode MS" pitchFamily="34" charset="-128"/>
                <a:cs typeface="Arial Unicode MS" pitchFamily="34" charset="-128"/>
              </a:rPr>
              <a:t>:</a:t>
            </a:r>
          </a:p>
          <a:p>
            <a:pPr marL="0" indent="0"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GDP =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C + I + G </a:t>
            </a:r>
            <a:r>
              <a:rPr lang="en-US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+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Arial Unicode MS" pitchFamily="34" charset="-128"/>
                <a:cs typeface="Arial Unicode MS" pitchFamily="34" charset="-128"/>
              </a:rPr>
              <a:t>NX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US" sz="2800" dirty="0" err="1" smtClean="0">
                <a:cs typeface="Times New Roman" pitchFamily="18" charset="0"/>
              </a:rPr>
              <a:t>dimana</a:t>
            </a:r>
            <a:r>
              <a:rPr lang="en-US" sz="2800" dirty="0" smtClean="0">
                <a:cs typeface="Times New Roman" pitchFamily="18" charset="0"/>
              </a:rPr>
              <a:t>: </a:t>
            </a:r>
          </a:p>
          <a:p>
            <a:pPr algn="just">
              <a:lnSpc>
                <a:spcPct val="90000"/>
              </a:lnSpc>
              <a:defRPr/>
            </a:pP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cs typeface="Times New Roman" pitchFamily="18" charset="0"/>
              </a:rPr>
              <a:t>C + I + G </a:t>
            </a:r>
            <a:r>
              <a:rPr lang="en-US" sz="2800" dirty="0" err="1" smtClean="0">
                <a:cs typeface="Times New Roman" pitchFamily="18" charset="0"/>
              </a:rPr>
              <a:t>disebut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permintaan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domestik</a:t>
            </a:r>
            <a:r>
              <a:rPr lang="en-US" sz="2800" dirty="0" smtClean="0">
                <a:cs typeface="Times New Roman" pitchFamily="18" charset="0"/>
              </a:rPr>
              <a:t> (</a:t>
            </a:r>
            <a:r>
              <a:rPr lang="en-US" sz="2800" i="1" dirty="0" smtClean="0">
                <a:cs typeface="Times New Roman" pitchFamily="18" charset="0"/>
              </a:rPr>
              <a:t>domestic demand</a:t>
            </a:r>
            <a:r>
              <a:rPr lang="en-US" sz="2800" dirty="0" smtClean="0">
                <a:cs typeface="Times New Roman" pitchFamily="18" charset="0"/>
              </a:rPr>
              <a:t>), </a:t>
            </a:r>
          </a:p>
          <a:p>
            <a:pPr algn="just">
              <a:lnSpc>
                <a:spcPct val="90000"/>
              </a:lnSpc>
              <a:defRPr/>
            </a:pPr>
            <a:r>
              <a:rPr lang="en-US" sz="2800" dirty="0" err="1" smtClean="0">
                <a:cs typeface="Times New Roman" pitchFamily="18" charset="0"/>
              </a:rPr>
              <a:t>sehingga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NX</a:t>
            </a:r>
            <a:r>
              <a:rPr lang="en-US" sz="2800" dirty="0" smtClean="0">
                <a:cs typeface="Times New Roman" pitchFamily="18" charset="0"/>
              </a:rPr>
              <a:t> = GDP – </a:t>
            </a:r>
            <a:r>
              <a:rPr lang="en-US" sz="2800" dirty="0" err="1" smtClean="0">
                <a:cs typeface="Times New Roman" pitchFamily="18" charset="0"/>
              </a:rPr>
              <a:t>permintaan</a:t>
            </a:r>
            <a:r>
              <a:rPr lang="en-US" sz="2800" dirty="0" smtClean="0">
                <a:cs typeface="Times New Roman" pitchFamily="18" charset="0"/>
              </a:rPr>
              <a:t> </a:t>
            </a:r>
            <a:r>
              <a:rPr lang="en-US" sz="2800" dirty="0" err="1" smtClean="0">
                <a:cs typeface="Times New Roman" pitchFamily="18" charset="0"/>
              </a:rPr>
              <a:t>domestik</a:t>
            </a:r>
            <a:endParaRPr lang="en-US" sz="2800" dirty="0" smtClean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1188820"/>
      </p:ext>
    </p:extLst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914400" y="357188"/>
            <a:ext cx="7772400" cy="838200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id-ID" sz="2400" b="1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PERDAGANGAN BERGANTUNG PADA PENDAPATAN: IMPOR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805362"/>
          </a:xfrm>
        </p:spPr>
        <p:txBody>
          <a:bodyPr>
            <a:normAutofit fontScale="92500" lnSpcReduction="20000"/>
          </a:bodyPr>
          <a:lstStyle/>
          <a:p>
            <a:pPr marL="274320" indent="-274320" algn="just" eaLnBrk="1" fontAlgn="auto" hangingPunct="1">
              <a:spcBef>
                <a:spcPts val="580"/>
              </a:spcBef>
              <a:spcAft>
                <a:spcPts val="0"/>
              </a:spcAft>
              <a:buFont typeface="Wingdings 2"/>
              <a:buChar char=""/>
              <a:defRPr/>
            </a:pPr>
            <a:r>
              <a:rPr lang="id-ID" dirty="0" smtClean="0">
                <a:latin typeface="Arial" pitchFamily="34" charset="0"/>
                <a:cs typeface="Arial" pitchFamily="34" charset="0"/>
              </a:rPr>
              <a:t>Penjelasan :</a:t>
            </a:r>
          </a:p>
          <a:p>
            <a:pPr marL="777240" lvl="1" indent="-457200" algn="just" eaLnBrk="1" fontAlgn="auto" hangingPunct="1">
              <a:spcBef>
                <a:spcPts val="37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d-ID" dirty="0" smtClean="0">
                <a:latin typeface="Arial" pitchFamily="34" charset="0"/>
                <a:cs typeface="Arial" pitchFamily="34" charset="0"/>
              </a:rPr>
              <a:t>Produk yang diimpor seringkali menjadi komponen/ input untuk menghasilkan barang dan jasa dalam suatu persekonomian </a:t>
            </a:r>
            <a:r>
              <a:rPr lang="id-ID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menyusun pendapatan nasional</a:t>
            </a:r>
          </a:p>
          <a:p>
            <a:pPr marL="777240" lvl="1" indent="-457200" algn="just" eaLnBrk="1" fontAlgn="auto" hangingPunct="1">
              <a:spcBef>
                <a:spcPts val="37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id-ID" dirty="0" smtClean="0"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777240" lvl="1" indent="-457200" algn="just" eaLnBrk="1" fontAlgn="auto" hangingPunct="1">
              <a:spcBef>
                <a:spcPts val="37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id-ID" dirty="0" smtClean="0">
                <a:latin typeface="Arial" pitchFamily="34" charset="0"/>
                <a:cs typeface="Arial" pitchFamily="34" charset="0"/>
              </a:rPr>
              <a:t>Meningkatnya pendapatan </a:t>
            </a:r>
            <a:r>
              <a:rPr lang="id-ID" dirty="0" smtClean="0">
                <a:latin typeface="Arial" pitchFamily="34" charset="0"/>
                <a:cs typeface="Arial" pitchFamily="34" charset="0"/>
                <a:sym typeface="Wingdings" pitchFamily="2" charset="2"/>
              </a:rPr>
              <a:t> meningkatkan konsumsi  tingkat kecenderungan mengkonsumsi produk impor cenderung meningkat (marginal propensity to import) atau MPI  yang </a:t>
            </a:r>
            <a:r>
              <a:rPr lang="id-ID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menunjukkan sejauh mana peningkatan kemakmuran berdampak pada permintaan impor</a:t>
            </a:r>
          </a:p>
          <a:p>
            <a:pPr marL="777240" lvl="1" indent="-457200" eaLnBrk="1" fontAlgn="auto" hangingPunct="1">
              <a:spcBef>
                <a:spcPts val="370"/>
              </a:spcBef>
              <a:spcAft>
                <a:spcPts val="0"/>
              </a:spcAft>
              <a:buFont typeface="Wingdings 2"/>
              <a:buNone/>
              <a:defRPr/>
            </a:pPr>
            <a:endParaRPr lang="id-ID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742918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4. </a:t>
            </a:r>
            <a:r>
              <a:rPr lang="en-US" dirty="0" err="1" smtClean="0">
                <a:solidFill>
                  <a:srgbClr val="FF0000"/>
                </a:solidFill>
              </a:rPr>
              <a:t>Masyarakat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Luar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Negeri</a:t>
            </a:r>
            <a:endParaRPr lang="en-US" dirty="0" smtClean="0">
              <a:solidFill>
                <a:srgbClr val="FF0000"/>
              </a:solidFill>
              <a:effectLst/>
            </a:endParaRPr>
          </a:p>
          <a:p>
            <a:pPr algn="just"/>
            <a:r>
              <a:rPr lang="en-US" dirty="0" err="1" smtClean="0">
                <a:effectLst/>
              </a:rPr>
              <a:t>Peranan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masyarakat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luar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dalam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perekonomian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sangat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penting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apalagi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dalam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perekonomian</a:t>
            </a:r>
            <a:r>
              <a:rPr lang="en-US" dirty="0" smtClean="0">
                <a:effectLst/>
              </a:rPr>
              <a:t> yang </a:t>
            </a:r>
            <a:r>
              <a:rPr lang="en-US" dirty="0" err="1" smtClean="0">
                <a:effectLst/>
              </a:rPr>
              <a:t>mengglobal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seperti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sekarang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ini</a:t>
            </a:r>
            <a:r>
              <a:rPr lang="en-US" dirty="0" smtClean="0">
                <a:effectLst/>
              </a:rPr>
              <a:t>, </a:t>
            </a:r>
            <a:r>
              <a:rPr lang="en-US" dirty="0" err="1" smtClean="0">
                <a:effectLst/>
              </a:rPr>
              <a:t>setiap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negara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tidak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dapat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lagi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menghindar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keterlibatannya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dalam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perdagangan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internasional</a:t>
            </a:r>
            <a:r>
              <a:rPr lang="en-US" dirty="0" smtClean="0">
                <a:effectLst/>
              </a:rPr>
              <a:t> </a:t>
            </a:r>
            <a:r>
              <a:rPr lang="en-US" dirty="0" err="1" smtClean="0">
                <a:effectLst/>
              </a:rPr>
              <a:t>jika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ingin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perekonomian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negaranya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tidak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terpuruk</a:t>
            </a:r>
            <a:r>
              <a:rPr lang="en-US" dirty="0" smtClean="0">
                <a:effectLst/>
              </a:rPr>
              <a:t>.</a:t>
            </a:r>
          </a:p>
          <a:p>
            <a:r>
              <a:rPr lang="en-US" dirty="0" err="1" smtClean="0">
                <a:solidFill>
                  <a:srgbClr val="FF0000"/>
                </a:solidFill>
              </a:rPr>
              <a:t>Peranan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masyarakat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luar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negeri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tersebutadalah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sebagai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berikut</a:t>
            </a:r>
            <a:r>
              <a:rPr lang="en-US" dirty="0" smtClean="0">
                <a:solidFill>
                  <a:srgbClr val="FF0000"/>
                </a:solidFill>
              </a:rPr>
              <a:t>:</a:t>
            </a:r>
            <a:endParaRPr lang="en-US" dirty="0" smtClean="0">
              <a:solidFill>
                <a:srgbClr val="FF0000"/>
              </a:solidFill>
              <a:effectLst/>
            </a:endParaRPr>
          </a:p>
          <a:p>
            <a:pPr algn="just">
              <a:buNone/>
            </a:pPr>
            <a:r>
              <a:rPr lang="en-US" dirty="0" smtClean="0">
                <a:effectLst/>
              </a:rPr>
              <a:t>a)</a:t>
            </a:r>
            <a:r>
              <a:rPr lang="en-US" dirty="0" err="1" smtClean="0">
                <a:effectLst/>
              </a:rPr>
              <a:t>Masyarakat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Luar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sebagai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Konsumen</a:t>
            </a:r>
            <a:endParaRPr lang="en-US" dirty="0" smtClean="0">
              <a:effectLst/>
            </a:endParaRPr>
          </a:p>
          <a:p>
            <a:pPr algn="just"/>
            <a:r>
              <a:rPr lang="en-US" dirty="0" err="1" smtClean="0">
                <a:effectLst/>
              </a:rPr>
              <a:t>Masyarakat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luar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sebagai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konsumen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produk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barang</a:t>
            </a:r>
            <a:r>
              <a:rPr lang="en-US" dirty="0" smtClean="0">
                <a:effectLst/>
              </a:rPr>
              <a:t>/</a:t>
            </a:r>
            <a:r>
              <a:rPr lang="en-US" dirty="0" err="1" smtClean="0">
                <a:effectLst/>
              </a:rPr>
              <a:t>jasa</a:t>
            </a:r>
            <a:r>
              <a:rPr lang="en-US" dirty="0" smtClean="0">
                <a:effectLst/>
              </a:rPr>
              <a:t> yang </a:t>
            </a:r>
            <a:r>
              <a:rPr lang="en-US" dirty="0" err="1" smtClean="0">
                <a:effectLst/>
              </a:rPr>
              <a:t>dihasilkan</a:t>
            </a:r>
            <a:r>
              <a:rPr lang="en-US" dirty="0" smtClean="0">
                <a:effectLst/>
              </a:rPr>
              <a:t>, </a:t>
            </a:r>
            <a:r>
              <a:rPr lang="en-US" dirty="0" err="1" smtClean="0">
                <a:effectLst/>
              </a:rPr>
              <a:t>yaitu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dengan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mengekspor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barang</a:t>
            </a:r>
            <a:r>
              <a:rPr lang="en-US" dirty="0" smtClean="0">
                <a:effectLst/>
              </a:rPr>
              <a:t>/</a:t>
            </a:r>
            <a:r>
              <a:rPr lang="en-US" dirty="0" err="1" smtClean="0">
                <a:effectLst/>
              </a:rPr>
              <a:t>jasa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tersebut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ke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negara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mereka</a:t>
            </a:r>
            <a:r>
              <a:rPr lang="en-US" dirty="0" smtClean="0">
                <a:effectLst/>
              </a:rPr>
              <a:t>.</a:t>
            </a:r>
          </a:p>
          <a:p>
            <a:pPr algn="just"/>
            <a:endParaRPr lang="en-US" dirty="0" smtClean="0">
              <a:effectLst/>
            </a:endParaRP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6201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effectLst/>
              </a:rPr>
              <a:t>b)</a:t>
            </a:r>
            <a:r>
              <a:rPr lang="en-US" dirty="0" err="1" smtClean="0">
                <a:effectLst/>
              </a:rPr>
              <a:t>Masyarakat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Luar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sebagai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Produsen</a:t>
            </a:r>
            <a:endParaRPr lang="en-US" dirty="0" smtClean="0">
              <a:effectLst/>
            </a:endParaRPr>
          </a:p>
          <a:p>
            <a:pPr algn="just"/>
            <a:r>
              <a:rPr lang="en-US" dirty="0" err="1" smtClean="0">
                <a:effectLst/>
              </a:rPr>
              <a:t>Selain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sebagai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konsumen</a:t>
            </a:r>
            <a:r>
              <a:rPr lang="en-US" dirty="0" smtClean="0">
                <a:effectLst/>
              </a:rPr>
              <a:t>, </a:t>
            </a:r>
            <a:r>
              <a:rPr lang="en-US" dirty="0" err="1" smtClean="0">
                <a:effectLst/>
              </a:rPr>
              <a:t>masyarakat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luar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juga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bertindak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sebagai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produsen</a:t>
            </a:r>
            <a:r>
              <a:rPr lang="en-US" dirty="0" smtClean="0">
                <a:effectLst/>
              </a:rPr>
              <a:t>. </a:t>
            </a:r>
            <a:r>
              <a:rPr lang="en-US" dirty="0" err="1" smtClean="0">
                <a:effectLst/>
              </a:rPr>
              <a:t>Artinya</a:t>
            </a:r>
            <a:r>
              <a:rPr lang="en-US" dirty="0" smtClean="0">
                <a:effectLst/>
              </a:rPr>
              <a:t>, </a:t>
            </a:r>
            <a:r>
              <a:rPr lang="en-US" dirty="0" err="1" smtClean="0">
                <a:effectLst/>
              </a:rPr>
              <a:t>produk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barang</a:t>
            </a:r>
            <a:r>
              <a:rPr lang="en-US" dirty="0" smtClean="0">
                <a:effectLst/>
              </a:rPr>
              <a:t>/</a:t>
            </a:r>
            <a:r>
              <a:rPr lang="en-US" dirty="0" err="1" smtClean="0">
                <a:effectLst/>
              </a:rPr>
              <a:t>jasa</a:t>
            </a:r>
            <a:r>
              <a:rPr lang="en-US" dirty="0" smtClean="0">
                <a:effectLst/>
              </a:rPr>
              <a:t> yang </a:t>
            </a:r>
            <a:r>
              <a:rPr lang="en-US" dirty="0" err="1" smtClean="0">
                <a:effectLst/>
              </a:rPr>
              <a:t>merekahasilkan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dapat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kita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konsumsi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dengan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cara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mengimpornya</a:t>
            </a:r>
            <a:r>
              <a:rPr lang="en-US" dirty="0" smtClean="0">
                <a:effectLst/>
              </a:rPr>
              <a:t>.</a:t>
            </a:r>
          </a:p>
          <a:p>
            <a:pPr algn="just"/>
            <a:r>
              <a:rPr lang="en-US" dirty="0" err="1" smtClean="0">
                <a:effectLst/>
              </a:rPr>
              <a:t>Dengan</a:t>
            </a:r>
            <a:r>
              <a:rPr lang="en-US" dirty="0"/>
              <a:t> </a:t>
            </a:r>
            <a:r>
              <a:rPr lang="en-US" dirty="0" err="1" smtClean="0">
                <a:effectLst/>
              </a:rPr>
              <a:t>demikian</a:t>
            </a:r>
            <a:r>
              <a:rPr lang="en-US" dirty="0" smtClean="0">
                <a:effectLst/>
              </a:rPr>
              <a:t>, </a:t>
            </a:r>
            <a:r>
              <a:rPr lang="en-US" dirty="0" err="1" smtClean="0">
                <a:effectLst/>
              </a:rPr>
              <a:t>masyarakat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berkesempatan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menikmati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produk-produk</a:t>
            </a:r>
            <a:r>
              <a:rPr lang="en-US" dirty="0" smtClean="0">
                <a:effectLst/>
              </a:rPr>
              <a:t> yang </a:t>
            </a:r>
            <a:r>
              <a:rPr lang="en-US" dirty="0" err="1" smtClean="0">
                <a:effectLst/>
              </a:rPr>
              <a:t>bermutu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tinggi</a:t>
            </a:r>
            <a:r>
              <a:rPr lang="en-US" dirty="0" smtClean="0">
                <a:effectLst/>
              </a:rPr>
              <a:t> yang </a:t>
            </a:r>
            <a:r>
              <a:rPr lang="en-US" dirty="0" err="1" smtClean="0">
                <a:effectLst/>
              </a:rPr>
              <a:t>belum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tentu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dapat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dihasilkan</a:t>
            </a:r>
            <a:r>
              <a:rPr lang="en-US" dirty="0" smtClean="0">
                <a:effectLst/>
              </a:rPr>
              <a:t> di </a:t>
            </a:r>
            <a:r>
              <a:rPr lang="en-US" dirty="0" err="1" smtClean="0">
                <a:effectLst/>
              </a:rPr>
              <a:t>dalam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endParaRPr lang="en-US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915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fontScale="92500" lnSpcReduction="20000"/>
          </a:bodyPr>
          <a:lstStyle/>
          <a:p>
            <a:pPr marL="512763" indent="-512763" algn="just">
              <a:buNone/>
            </a:pPr>
            <a:r>
              <a:rPr lang="en-US" dirty="0" smtClean="0">
                <a:effectLst/>
              </a:rPr>
              <a:t>c)	</a:t>
            </a:r>
            <a:r>
              <a:rPr lang="en-US" dirty="0" err="1" smtClean="0">
                <a:effectLst/>
              </a:rPr>
              <a:t>Masyarakat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Luar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sebagai</a:t>
            </a:r>
            <a:r>
              <a:rPr lang="en-US" dirty="0" smtClean="0">
                <a:effectLst/>
              </a:rPr>
              <a:t> Investor</a:t>
            </a:r>
          </a:p>
          <a:p>
            <a:pPr marL="512763" indent="-512763" algn="just"/>
            <a:r>
              <a:rPr lang="en-US" dirty="0" smtClean="0">
                <a:effectLst/>
              </a:rPr>
              <a:t>Pembangunan </a:t>
            </a:r>
            <a:r>
              <a:rPr lang="en-US" dirty="0" err="1" smtClean="0">
                <a:effectLst/>
              </a:rPr>
              <a:t>suatu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bangsa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membutuhkan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pelaku-pelaku</a:t>
            </a:r>
            <a:r>
              <a:rPr lang="en-US" dirty="0" smtClean="0">
                <a:effectLst/>
              </a:rPr>
              <a:t> yang </a:t>
            </a:r>
            <a:r>
              <a:rPr lang="en-US" dirty="0" err="1" smtClean="0">
                <a:effectLst/>
              </a:rPr>
              <a:t>berani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menanamkan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modalnya</a:t>
            </a:r>
            <a:r>
              <a:rPr lang="en-US" dirty="0" smtClean="0">
                <a:effectLst/>
              </a:rPr>
              <a:t>, </a:t>
            </a:r>
            <a:r>
              <a:rPr lang="en-US" dirty="0" err="1" smtClean="0">
                <a:effectLst/>
              </a:rPr>
              <a:t>baik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penanaman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langsung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maupun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tidak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langsung</a:t>
            </a:r>
            <a:r>
              <a:rPr lang="en-US" dirty="0" smtClean="0">
                <a:effectLst/>
              </a:rPr>
              <a:t>.</a:t>
            </a:r>
          </a:p>
          <a:p>
            <a:pPr marL="512763" indent="-512763" algn="just"/>
            <a:r>
              <a:rPr lang="en-US" dirty="0" smtClean="0">
                <a:effectLst/>
              </a:rPr>
              <a:t>Investor-investor </a:t>
            </a:r>
            <a:r>
              <a:rPr lang="en-US" dirty="0" err="1" smtClean="0">
                <a:effectLst/>
              </a:rPr>
              <a:t>itu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banyak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berasal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luar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karena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umumnya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mereka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banyak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mempunyai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dana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lebih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maju</a:t>
            </a:r>
            <a:r>
              <a:rPr lang="en-US" dirty="0" smtClean="0">
                <a:effectLst/>
              </a:rPr>
              <a:t>.</a:t>
            </a:r>
          </a:p>
          <a:p>
            <a:pPr marL="512763" indent="-512763" algn="just">
              <a:buNone/>
            </a:pPr>
            <a:r>
              <a:rPr lang="en-US" dirty="0" smtClean="0">
                <a:effectLst/>
              </a:rPr>
              <a:t>d)	</a:t>
            </a:r>
            <a:r>
              <a:rPr lang="en-US" dirty="0" err="1" smtClean="0">
                <a:effectLst/>
              </a:rPr>
              <a:t>Sumber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Tenaga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Kerja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Ahli</a:t>
            </a:r>
            <a:endParaRPr lang="en-US" dirty="0" smtClean="0">
              <a:effectLst/>
            </a:endParaRPr>
          </a:p>
          <a:p>
            <a:pPr marL="512763" indent="-512763" algn="just"/>
            <a:r>
              <a:rPr lang="en-US" dirty="0" smtClean="0">
                <a:effectLst/>
              </a:rPr>
              <a:t>Negara </a:t>
            </a:r>
            <a:r>
              <a:rPr lang="en-US" dirty="0" err="1" smtClean="0">
                <a:effectLst/>
              </a:rPr>
              <a:t>maju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banyak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memiliki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tenaga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ahli</a:t>
            </a:r>
            <a:r>
              <a:rPr lang="en-US" dirty="0" smtClean="0">
                <a:effectLst/>
              </a:rPr>
              <a:t> yang </a:t>
            </a:r>
            <a:r>
              <a:rPr lang="en-US" dirty="0" err="1" smtClean="0">
                <a:effectLst/>
              </a:rPr>
              <a:t>sangat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dibutuhkan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negara</a:t>
            </a:r>
            <a:r>
              <a:rPr lang="en-US" dirty="0" smtClean="0">
                <a:effectLst/>
              </a:rPr>
              <a:t> lain. </a:t>
            </a:r>
            <a:r>
              <a:rPr lang="en-US" dirty="0" err="1" smtClean="0">
                <a:effectLst/>
              </a:rPr>
              <a:t>Dengan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demikian</a:t>
            </a:r>
            <a:r>
              <a:rPr lang="en-US" dirty="0" smtClean="0">
                <a:effectLst/>
              </a:rPr>
              <a:t>, </a:t>
            </a:r>
            <a:r>
              <a:rPr lang="en-US" dirty="0" err="1" smtClean="0">
                <a:effectLst/>
              </a:rPr>
              <a:t>negara</a:t>
            </a:r>
            <a:r>
              <a:rPr lang="en-US" dirty="0" smtClean="0">
                <a:effectLst/>
              </a:rPr>
              <a:t> lain </a:t>
            </a:r>
            <a:r>
              <a:rPr lang="en-US" dirty="0" err="1" smtClean="0">
                <a:effectLst/>
              </a:rPr>
              <a:t>dapat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memenuhi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kekurangan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tenaga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kerja</a:t>
            </a:r>
            <a:r>
              <a:rPr lang="en-US" dirty="0" smtClean="0">
                <a:effectLst/>
              </a:rPr>
              <a:t> di </a:t>
            </a:r>
            <a:r>
              <a:rPr lang="en-US" dirty="0" err="1" smtClean="0">
                <a:effectLst/>
              </a:rPr>
              <a:t>dalam</a:t>
            </a:r>
            <a:r>
              <a:rPr lang="en-US" dirty="0" smtClean="0">
                <a:effectLst/>
              </a:rPr>
              <a:t> </a:t>
            </a:r>
            <a:r>
              <a:rPr lang="en-US" dirty="0" err="1" smtClean="0">
                <a:effectLst/>
              </a:rPr>
              <a:t>negeri</a:t>
            </a:r>
            <a:endParaRPr lang="en-US" dirty="0" smtClean="0">
              <a:effectLst/>
            </a:endParaRP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653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72548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id-ID" sz="2400" b="1" dirty="0" smtClean="0">
                <a:solidFill>
                  <a:schemeClr val="tx1"/>
                </a:solidFill>
              </a:rPr>
              <a:t>Contoh </a:t>
            </a:r>
            <a:br>
              <a:rPr lang="id-ID" sz="2400" b="1" dirty="0" smtClean="0">
                <a:solidFill>
                  <a:schemeClr val="tx1"/>
                </a:solidFill>
              </a:rPr>
            </a:br>
            <a:r>
              <a:rPr lang="en-US" sz="2400" b="1" dirty="0" smtClean="0">
                <a:solidFill>
                  <a:schemeClr val="tx1"/>
                </a:solidFill>
              </a:rPr>
              <a:t>PERDAGANGAN LUAR NEGERI DAN PERPUTARAN PENDAPATAN</a:t>
            </a:r>
            <a:endParaRPr lang="en-US" sz="2400" b="1" dirty="0">
              <a:solidFill>
                <a:schemeClr val="tx1"/>
              </a:solidFill>
            </a:endParaRPr>
          </a:p>
        </p:txBody>
      </p:sp>
      <p:grpSp>
        <p:nvGrpSpPr>
          <p:cNvPr id="19459" name="Group 24"/>
          <p:cNvGrpSpPr>
            <a:grpSpLocks/>
          </p:cNvGrpSpPr>
          <p:nvPr/>
        </p:nvGrpSpPr>
        <p:grpSpPr bwMode="auto">
          <a:xfrm>
            <a:off x="428625" y="1714500"/>
            <a:ext cx="8429625" cy="3643313"/>
            <a:chOff x="500034" y="1071546"/>
            <a:chExt cx="8429684" cy="3643338"/>
          </a:xfrm>
        </p:grpSpPr>
        <p:sp>
          <p:nvSpPr>
            <p:cNvPr id="24" name="Rectangle 23"/>
            <p:cNvSpPr/>
            <p:nvPr/>
          </p:nvSpPr>
          <p:spPr>
            <a:xfrm>
              <a:off x="500034" y="1071546"/>
              <a:ext cx="8429684" cy="364333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9461" name="TextBox 3"/>
            <p:cNvSpPr txBox="1">
              <a:spLocks noChangeArrowheads="1"/>
            </p:cNvSpPr>
            <p:nvPr/>
          </p:nvSpPr>
          <p:spPr bwMode="auto">
            <a:xfrm>
              <a:off x="857224" y="2786058"/>
              <a:ext cx="1143008" cy="738664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d-ID" sz="1400">
                  <a:latin typeface="Perpetua" pitchFamily="18" charset="0"/>
                </a:rPr>
                <a:t>Pengeluaran AS meningkat (G naik)</a:t>
              </a:r>
            </a:p>
          </p:txBody>
        </p:sp>
        <p:cxnSp>
          <p:nvCxnSpPr>
            <p:cNvPr id="6" name="Straight Arrow Connector 5"/>
            <p:cNvCxnSpPr>
              <a:stCxn id="19461" idx="3"/>
            </p:cNvCxnSpPr>
            <p:nvPr/>
          </p:nvCxnSpPr>
          <p:spPr>
            <a:xfrm flipV="1">
              <a:off x="2000233" y="3143248"/>
              <a:ext cx="642941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9463" name="TextBox 6"/>
            <p:cNvSpPr txBox="1">
              <a:spLocks noChangeArrowheads="1"/>
            </p:cNvSpPr>
            <p:nvPr/>
          </p:nvSpPr>
          <p:spPr bwMode="auto">
            <a:xfrm>
              <a:off x="2643174" y="2786058"/>
              <a:ext cx="1428760" cy="523220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d-ID" sz="1400">
                  <a:latin typeface="Perpetua" pitchFamily="18" charset="0"/>
                </a:rPr>
                <a:t>Pengeluaran AS meningkat (G naik)</a:t>
              </a:r>
            </a:p>
          </p:txBody>
        </p:sp>
        <p:cxnSp>
          <p:nvCxnSpPr>
            <p:cNvPr id="10" name="Straight Arrow Connector 9"/>
            <p:cNvCxnSpPr/>
            <p:nvPr/>
          </p:nvCxnSpPr>
          <p:spPr>
            <a:xfrm>
              <a:off x="3286117" y="3336925"/>
              <a:ext cx="785817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9465" name="TextBox 11"/>
            <p:cNvSpPr txBox="1">
              <a:spLocks noChangeArrowheads="1"/>
            </p:cNvSpPr>
            <p:nvPr/>
          </p:nvSpPr>
          <p:spPr bwMode="auto">
            <a:xfrm>
              <a:off x="4071934" y="3786190"/>
              <a:ext cx="1428760" cy="523220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d-ID" sz="1400">
                  <a:latin typeface="Perpetua" pitchFamily="18" charset="0"/>
                </a:rPr>
                <a:t>Impor Amerika Serikat (M) naik</a:t>
              </a: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 flipV="1">
              <a:off x="5500694" y="3286124"/>
              <a:ext cx="785819" cy="714380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9467" name="TextBox 14"/>
            <p:cNvSpPr txBox="1">
              <a:spLocks noChangeArrowheads="1"/>
            </p:cNvSpPr>
            <p:nvPr/>
          </p:nvSpPr>
          <p:spPr bwMode="auto">
            <a:xfrm>
              <a:off x="5072066" y="2786058"/>
              <a:ext cx="2286016" cy="523220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d-ID" sz="1400">
                  <a:latin typeface="Perpetua" pitchFamily="18" charset="0"/>
                </a:rPr>
                <a:t>Pendapatan (Y) dan pengeluaran luar negeri meningkat</a:t>
              </a:r>
            </a:p>
          </p:txBody>
        </p:sp>
        <p:sp>
          <p:nvSpPr>
            <p:cNvPr id="19468" name="TextBox 15"/>
            <p:cNvSpPr txBox="1">
              <a:spLocks noChangeArrowheads="1"/>
            </p:cNvSpPr>
            <p:nvPr/>
          </p:nvSpPr>
          <p:spPr bwMode="auto">
            <a:xfrm>
              <a:off x="4000496" y="1500174"/>
              <a:ext cx="1428760" cy="523220"/>
            </a:xfrm>
            <a:prstGeom prst="rect">
              <a:avLst/>
            </a:prstGeom>
            <a:noFill/>
            <a:ln w="9525">
              <a:solidFill>
                <a:schemeClr val="accent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en-US" sz="1400">
                  <a:latin typeface="Perpetua" pitchFamily="18" charset="0"/>
                </a:rPr>
                <a:t>Ekspor </a:t>
              </a:r>
              <a:r>
                <a:rPr lang="id-ID" sz="1400">
                  <a:latin typeface="Perpetua" pitchFamily="18" charset="0"/>
                </a:rPr>
                <a:t>Amerika Serikat (M) naik</a:t>
              </a:r>
            </a:p>
          </p:txBody>
        </p:sp>
        <p:cxnSp>
          <p:nvCxnSpPr>
            <p:cNvPr id="17" name="Straight Arrow Connector 16"/>
            <p:cNvCxnSpPr>
              <a:endCxn id="19468" idx="3"/>
            </p:cNvCxnSpPr>
            <p:nvPr/>
          </p:nvCxnSpPr>
          <p:spPr>
            <a:xfrm rot="16200000" flipV="1">
              <a:off x="5381631" y="1809739"/>
              <a:ext cx="1023944" cy="928693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" name="Straight Arrow Connector 18"/>
            <p:cNvCxnSpPr>
              <a:stCxn id="19463" idx="0"/>
            </p:cNvCxnSpPr>
            <p:nvPr/>
          </p:nvCxnSpPr>
          <p:spPr>
            <a:xfrm rot="5400000" flipH="1" flipV="1">
              <a:off x="3178959" y="1964521"/>
              <a:ext cx="1000132" cy="642943"/>
            </a:xfrm>
            <a:prstGeom prst="straightConnector1">
              <a:avLst/>
            </a:prstGeom>
            <a:ln>
              <a:headEnd type="triangle" w="med" len="med"/>
              <a:tailEnd type="none" w="med" len="med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9471" name="TextBox 21"/>
            <p:cNvSpPr txBox="1">
              <a:spLocks noChangeArrowheads="1"/>
            </p:cNvSpPr>
            <p:nvPr/>
          </p:nvSpPr>
          <p:spPr bwMode="auto">
            <a:xfrm>
              <a:off x="7643834" y="2786058"/>
              <a:ext cx="9286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d-ID" sz="1200">
                  <a:latin typeface="Perpetua" pitchFamily="18" charset="0"/>
                </a:rPr>
                <a:t>Tergantung pada sf</a:t>
              </a:r>
            </a:p>
          </p:txBody>
        </p:sp>
        <p:sp>
          <p:nvSpPr>
            <p:cNvPr id="19472" name="TextBox 22"/>
            <p:cNvSpPr txBox="1">
              <a:spLocks noChangeArrowheads="1"/>
            </p:cNvSpPr>
            <p:nvPr/>
          </p:nvSpPr>
          <p:spPr bwMode="auto">
            <a:xfrm>
              <a:off x="5857884" y="1500174"/>
              <a:ext cx="92869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eaLnBrk="1" hangingPunct="1"/>
              <a:r>
                <a:rPr lang="id-ID" sz="1200">
                  <a:latin typeface="Perpetua" pitchFamily="18" charset="0"/>
                </a:rPr>
                <a:t>Tergantung pada </a:t>
              </a:r>
              <a:r>
                <a:rPr lang="en-US" sz="1200">
                  <a:latin typeface="Perpetua" pitchFamily="18" charset="0"/>
                </a:rPr>
                <a:t>m</a:t>
              </a:r>
              <a:r>
                <a:rPr lang="id-ID" sz="1200">
                  <a:latin typeface="Perpetua" pitchFamily="18" charset="0"/>
                </a:rPr>
                <a:t>f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6410984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3200" b="1" dirty="0" smtClean="0"/>
              <a:t>MULTIPLIER DALAM PEREKONOMIAN TERBUKA 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perekonomian</a:t>
            </a:r>
            <a:r>
              <a:rPr lang="en-US" dirty="0" smtClean="0"/>
              <a:t>  </a:t>
            </a:r>
            <a:r>
              <a:rPr lang="en-US" dirty="0" err="1" smtClean="0"/>
              <a:t>terbuka</a:t>
            </a:r>
            <a:r>
              <a:rPr lang="en-US" dirty="0" smtClean="0"/>
              <a:t> Multiplier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daripada</a:t>
            </a:r>
            <a:r>
              <a:rPr lang="en-US" b="1" dirty="0"/>
              <a:t> </a:t>
            </a:r>
            <a:r>
              <a:rPr lang="en-US" dirty="0" smtClean="0"/>
              <a:t>Multiplier </a:t>
            </a:r>
            <a:r>
              <a:rPr lang="en-US" dirty="0" err="1" smtClean="0"/>
              <a:t>tiga</a:t>
            </a:r>
            <a:r>
              <a:rPr lang="en-US" dirty="0" smtClean="0"/>
              <a:t> </a:t>
            </a:r>
            <a:r>
              <a:rPr lang="en-US" dirty="0" err="1" smtClean="0"/>
              <a:t>sektor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disebabkan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analisis</a:t>
            </a:r>
            <a:r>
              <a:rPr lang="en-US" dirty="0" smtClean="0"/>
              <a:t> </a:t>
            </a:r>
            <a:r>
              <a:rPr lang="en-US" dirty="0" err="1" smtClean="0"/>
              <a:t>mengenai</a:t>
            </a:r>
            <a:r>
              <a:rPr lang="en-US" dirty="0" smtClean="0"/>
              <a:t> </a:t>
            </a:r>
            <a:r>
              <a:rPr lang="en-US" dirty="0" err="1" smtClean="0"/>
              <a:t>keseimbangan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perekonomian</a:t>
            </a:r>
            <a:r>
              <a:rPr lang="en-US" dirty="0" smtClean="0"/>
              <a:t> </a:t>
            </a:r>
            <a:r>
              <a:rPr lang="en-US" dirty="0" err="1" smtClean="0"/>
              <a:t>terbuka</a:t>
            </a:r>
            <a:r>
              <a:rPr lang="en-US" dirty="0" smtClean="0"/>
              <a:t> </a:t>
            </a:r>
            <a:r>
              <a:rPr lang="en-US" dirty="0" err="1" smtClean="0"/>
              <a:t>dimisalkan</a:t>
            </a:r>
            <a:r>
              <a:rPr lang="en-US" dirty="0" smtClean="0"/>
              <a:t> : </a:t>
            </a:r>
            <a:r>
              <a:rPr lang="en-US" dirty="0" err="1" smtClean="0"/>
              <a:t>impor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proporsional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pendapatan</a:t>
            </a:r>
            <a:r>
              <a:rPr lang="en-US" dirty="0" smtClean="0"/>
              <a:t> </a:t>
            </a:r>
            <a:r>
              <a:rPr lang="en-US" dirty="0" err="1" smtClean="0"/>
              <a:t>nasional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adanya</a:t>
            </a:r>
            <a:r>
              <a:rPr lang="en-US" dirty="0" smtClean="0"/>
              <a:t> </a:t>
            </a:r>
            <a:r>
              <a:rPr lang="en-US" dirty="0" err="1" smtClean="0"/>
              <a:t>impor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bocoran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menurangi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pertambahan</a:t>
            </a:r>
            <a:r>
              <a:rPr lang="en-US" dirty="0" smtClean="0"/>
              <a:t> </a:t>
            </a:r>
            <a:r>
              <a:rPr lang="en-US" dirty="0" err="1" smtClean="0"/>
              <a:t>pengeluaranagregat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sebab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 multiplier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semakin</a:t>
            </a:r>
            <a:r>
              <a:rPr lang="en-US" dirty="0" smtClean="0"/>
              <a:t> </a:t>
            </a:r>
            <a:r>
              <a:rPr lang="en-US" dirty="0" err="1" smtClean="0"/>
              <a:t>kecil</a:t>
            </a:r>
            <a:r>
              <a:rPr lang="en-US" dirty="0" smtClean="0"/>
              <a:t> </a:t>
            </a:r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dibandingkan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multiplier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perekonomian</a:t>
            </a:r>
            <a:r>
              <a:rPr lang="en-US" dirty="0" smtClean="0"/>
              <a:t> </a:t>
            </a:r>
            <a:r>
              <a:rPr lang="en-US" dirty="0" err="1" smtClean="0"/>
              <a:t>tertutup</a:t>
            </a:r>
            <a:r>
              <a:rPr lang="en-US" dirty="0" smtClean="0"/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91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228600"/>
            <a:ext cx="77724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i="1" smtClean="0">
                <a:solidFill>
                  <a:schemeClr val="tx1"/>
                </a:solidFill>
                <a:latin typeface="Blackadder ITC" pitchFamily="82" charset="0"/>
              </a:rPr>
              <a:t>Keseimbangan secara grafik</a:t>
            </a:r>
          </a:p>
        </p:txBody>
      </p:sp>
      <p:sp>
        <p:nvSpPr>
          <p:cNvPr id="2867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762000" y="9144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Penentu ekspor: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Kemampuan dari negara untuk memproduksi barang yang dapat bersaing di pasar luar negeri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Ekspor penentu pendapatan nasional tapi tidak sebaliknya</a:t>
            </a:r>
          </a:p>
          <a:p>
            <a:pPr lvl="1" eaLnBrk="1" hangingPunct="1">
              <a:lnSpc>
                <a:spcPct val="90000"/>
              </a:lnSpc>
            </a:pPr>
            <a:r>
              <a:rPr lang="en-US" smtClean="0">
                <a:sym typeface="Wingdings" pitchFamily="2" charset="2"/>
              </a:rPr>
              <a:t>fungsi ekspor sama dengan fungsi investasi dan fungsi pengeluaran pemerintah</a:t>
            </a:r>
            <a:endParaRPr lang="en-US" smtClean="0"/>
          </a:p>
        </p:txBody>
      </p:sp>
      <p:sp>
        <p:nvSpPr>
          <p:cNvPr id="28676" name="Rectangle 3"/>
          <p:cNvSpPr txBox="1">
            <a:spLocks noRot="1" noChangeArrowheads="1"/>
          </p:cNvSpPr>
          <p:nvPr/>
        </p:nvSpPr>
        <p:spPr bwMode="auto">
          <a:xfrm>
            <a:off x="533400" y="4114800"/>
            <a:ext cx="8229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47688" indent="-411163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868363" indent="-282575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F9F9F9"/>
              </a:buClr>
              <a:buSzPct val="65000"/>
              <a:buFont typeface="Wingdings 2" pitchFamily="18" charset="2"/>
              <a:buChar char=""/>
            </a:pPr>
            <a:r>
              <a:rPr lang="en-US" sz="2800" b="1">
                <a:latin typeface="Bradley Hand ITC" pitchFamily="66" charset="0"/>
              </a:rPr>
              <a:t>Penentu impor:</a:t>
            </a:r>
          </a:p>
          <a:p>
            <a:pPr lvl="1" eaLnBrk="1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 pitchFamily="18" charset="2"/>
              <a:buChar char=""/>
            </a:pPr>
            <a:r>
              <a:rPr lang="en-US" sz="2800" b="1">
                <a:latin typeface="Bradley Hand ITC" pitchFamily="66" charset="0"/>
              </a:rPr>
              <a:t>Besarnya impor lebih dipengaruhi oleh besarnya pendapatan nasional dari pada kemampuan barang luar negeri untuk bersaing dengan barang dalam negeri</a:t>
            </a:r>
          </a:p>
        </p:txBody>
      </p:sp>
    </p:spTree>
    <p:extLst>
      <p:ext uri="{BB962C8B-B14F-4D97-AF65-F5344CB8AC3E}">
        <p14:creationId xmlns:p14="http://schemas.microsoft.com/office/powerpoint/2010/main" xmlns="" val="19122394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4638"/>
            <a:ext cx="8229600" cy="4873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Multiplier </a:t>
            </a:r>
            <a:r>
              <a:rPr 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dalam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perekonomian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itchFamily="18" charset="-127"/>
                <a:ea typeface="Batang" pitchFamily="18" charset="-127"/>
              </a:rPr>
              <a:t>terbuka</a:t>
            </a: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sz="2800" dirty="0" err="1" smtClean="0"/>
              <a:t>Nilai</a:t>
            </a:r>
            <a:r>
              <a:rPr lang="en-US" sz="2800" dirty="0" smtClean="0"/>
              <a:t> multiplier </a:t>
            </a:r>
            <a:r>
              <a:rPr lang="en-US" sz="2800" dirty="0" err="1" smtClean="0"/>
              <a:t>menggambarkan</a:t>
            </a:r>
            <a:r>
              <a:rPr lang="en-US" sz="2800" dirty="0" smtClean="0"/>
              <a:t> </a:t>
            </a:r>
            <a:r>
              <a:rPr lang="en-US" sz="2800" dirty="0" err="1" smtClean="0"/>
              <a:t>perbandingan</a:t>
            </a:r>
            <a:r>
              <a:rPr lang="en-US" sz="2800" dirty="0" smtClean="0"/>
              <a:t> di </a:t>
            </a:r>
            <a:r>
              <a:rPr lang="en-US" sz="2800" dirty="0" err="1" smtClean="0"/>
              <a:t>antara</a:t>
            </a:r>
            <a:r>
              <a:rPr lang="en-US" sz="2800" dirty="0" smtClean="0"/>
              <a:t> </a:t>
            </a:r>
            <a:r>
              <a:rPr lang="en-US" sz="2800" dirty="0" err="1" smtClean="0"/>
              <a:t>jumlah</a:t>
            </a:r>
            <a:r>
              <a:rPr lang="en-US" sz="2800" dirty="0" smtClean="0"/>
              <a:t> </a:t>
            </a:r>
            <a:r>
              <a:rPr lang="en-US" sz="2800" dirty="0" err="1" smtClean="0"/>
              <a:t>pertambahan</a:t>
            </a:r>
            <a:r>
              <a:rPr lang="en-US" sz="2800" dirty="0" smtClean="0"/>
              <a:t>/</a:t>
            </a:r>
            <a:r>
              <a:rPr lang="en-US" sz="2800" dirty="0" err="1" smtClean="0"/>
              <a:t>pengurangan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pendapatan</a:t>
            </a:r>
            <a:r>
              <a:rPr lang="en-US" sz="2800" dirty="0" smtClean="0"/>
              <a:t> </a:t>
            </a:r>
            <a:r>
              <a:rPr lang="en-US" sz="2800" dirty="0" err="1" smtClean="0"/>
              <a:t>nasional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jumlah</a:t>
            </a:r>
            <a:r>
              <a:rPr lang="en-US" sz="2800" dirty="0" smtClean="0"/>
              <a:t> </a:t>
            </a:r>
            <a:r>
              <a:rPr lang="en-US" sz="2800" dirty="0" err="1" smtClean="0"/>
              <a:t>pertambahan</a:t>
            </a:r>
            <a:r>
              <a:rPr lang="en-US" sz="2800" dirty="0" smtClean="0"/>
              <a:t>/</a:t>
            </a:r>
            <a:r>
              <a:rPr lang="en-US" sz="2800" dirty="0" err="1" smtClean="0"/>
              <a:t>pengurangan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pengeluaran</a:t>
            </a:r>
            <a:r>
              <a:rPr lang="en-US" sz="2800" dirty="0" smtClean="0"/>
              <a:t>  </a:t>
            </a:r>
            <a:r>
              <a:rPr lang="en-US" sz="2800" dirty="0" err="1" smtClean="0"/>
              <a:t>agregat</a:t>
            </a:r>
            <a:r>
              <a:rPr lang="en-US" sz="2800" dirty="0" smtClean="0"/>
              <a:t> yang </a:t>
            </a:r>
            <a:r>
              <a:rPr lang="en-US" sz="2800" dirty="0" err="1" smtClean="0"/>
              <a:t>telah</a:t>
            </a:r>
            <a:r>
              <a:rPr lang="en-US" sz="2800" dirty="0" smtClean="0"/>
              <a:t> </a:t>
            </a:r>
            <a:r>
              <a:rPr lang="en-US" sz="2800" dirty="0" err="1" smtClean="0"/>
              <a:t>menimbulkan</a:t>
            </a:r>
            <a:r>
              <a:rPr lang="en-US" sz="2800" dirty="0" smtClean="0"/>
              <a:t> </a:t>
            </a:r>
            <a:r>
              <a:rPr lang="en-US" sz="2800" dirty="0" err="1" smtClean="0"/>
              <a:t>perubahan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pendapatan</a:t>
            </a:r>
            <a:r>
              <a:rPr lang="en-US" sz="2800" dirty="0" smtClean="0"/>
              <a:t> </a:t>
            </a:r>
            <a:r>
              <a:rPr lang="en-US" sz="2800" dirty="0" err="1" smtClean="0"/>
              <a:t>nasional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endParaRPr lang="en-US" sz="2800" dirty="0" smtClean="0"/>
          </a:p>
          <a:p>
            <a:pPr marL="0" indent="0" algn="just" eaLnBrk="1" hangingPunct="1">
              <a:lnSpc>
                <a:spcPct val="90000"/>
              </a:lnSpc>
              <a:buNone/>
            </a:pPr>
            <a:endParaRPr lang="en-US" sz="2800" dirty="0" smtClean="0"/>
          </a:p>
          <a:p>
            <a:pPr algn="just" eaLnBrk="1" hangingPunct="1">
              <a:lnSpc>
                <a:spcPct val="90000"/>
              </a:lnSpc>
            </a:pPr>
            <a:r>
              <a:rPr lang="en-US" sz="2800" dirty="0" smtClean="0"/>
              <a:t>Multiplier </a:t>
            </a:r>
            <a:r>
              <a:rPr lang="en-US" sz="2800" dirty="0" err="1" smtClean="0"/>
              <a:t>perekonomian</a:t>
            </a:r>
            <a:r>
              <a:rPr lang="en-US" sz="2800" dirty="0" smtClean="0"/>
              <a:t> </a:t>
            </a:r>
            <a:r>
              <a:rPr lang="en-US" sz="2800" dirty="0" err="1" smtClean="0"/>
              <a:t>terbuka</a:t>
            </a:r>
            <a:r>
              <a:rPr lang="en-US" sz="2800" dirty="0" smtClean="0"/>
              <a:t> &lt; multiplier </a:t>
            </a:r>
            <a:r>
              <a:rPr lang="en-US" sz="2800" dirty="0" err="1" smtClean="0"/>
              <a:t>perekonomian</a:t>
            </a:r>
            <a:r>
              <a:rPr lang="en-US" sz="2800" dirty="0" smtClean="0"/>
              <a:t> </a:t>
            </a:r>
            <a:r>
              <a:rPr lang="en-US" sz="2800" dirty="0" err="1" smtClean="0"/>
              <a:t>tiga</a:t>
            </a:r>
            <a:r>
              <a:rPr lang="en-US" sz="2800" dirty="0" smtClean="0"/>
              <a:t> </a:t>
            </a:r>
            <a:r>
              <a:rPr lang="en-US" sz="2800" dirty="0" err="1" smtClean="0"/>
              <a:t>sektor</a:t>
            </a:r>
            <a:r>
              <a:rPr lang="en-US" sz="2800" dirty="0" smtClean="0"/>
              <a:t> (Y,C,S) </a:t>
            </a:r>
            <a:r>
              <a:rPr lang="en-US" sz="2800" dirty="0" smtClean="0">
                <a:sym typeface="Wingdings" pitchFamily="2" charset="2"/>
              </a:rPr>
              <a:t> </a:t>
            </a:r>
            <a:r>
              <a:rPr lang="en-US" sz="2800" dirty="0" err="1" smtClean="0">
                <a:sym typeface="Wingdings" pitchFamily="2" charset="2"/>
              </a:rPr>
              <a:t>disebabkan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pemisalan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impor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proporsional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dengan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pendapatan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nasional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ekspor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bersifat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pengeluaran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otonom</a:t>
            </a:r>
            <a:r>
              <a:rPr lang="en-US" sz="2800" dirty="0" smtClean="0">
                <a:sym typeface="Wingdings" pitchFamily="2" charset="2"/>
              </a:rPr>
              <a:t>.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242243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304800"/>
            <a:ext cx="7772400" cy="1143000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sz="2800" b="1" dirty="0" err="1" smtClean="0">
                <a:latin typeface="Batang" pitchFamily="18" charset="-127"/>
                <a:ea typeface="Batang" pitchFamily="18" charset="-127"/>
              </a:rPr>
              <a:t>Perdagangan</a:t>
            </a:r>
            <a:r>
              <a:rPr lang="en-US" sz="2800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sz="2800" b="1" dirty="0" err="1" smtClean="0">
                <a:latin typeface="Batang" pitchFamily="18" charset="-127"/>
                <a:ea typeface="Batang" pitchFamily="18" charset="-127"/>
              </a:rPr>
              <a:t>luar</a:t>
            </a:r>
            <a:r>
              <a:rPr lang="en-US" sz="2800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sz="2800" b="1" dirty="0" err="1" smtClean="0">
                <a:latin typeface="Batang" pitchFamily="18" charset="-127"/>
                <a:ea typeface="Batang" pitchFamily="18" charset="-127"/>
              </a:rPr>
              <a:t>negeri</a:t>
            </a:r>
            <a:r>
              <a:rPr lang="en-US" sz="2800" b="1" dirty="0" smtClean="0">
                <a:latin typeface="Batang" pitchFamily="18" charset="-127"/>
                <a:ea typeface="Batang" pitchFamily="18" charset="-127"/>
              </a:rPr>
              <a:t>, </a:t>
            </a:r>
            <a:r>
              <a:rPr lang="en-US" sz="2800" b="1" dirty="0" err="1" smtClean="0">
                <a:latin typeface="Batang" pitchFamily="18" charset="-127"/>
                <a:ea typeface="Batang" pitchFamily="18" charset="-127"/>
              </a:rPr>
              <a:t>kestabilan</a:t>
            </a:r>
            <a:r>
              <a:rPr lang="en-US" sz="2800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sz="2800" b="1" dirty="0" err="1" smtClean="0">
                <a:latin typeface="Batang" pitchFamily="18" charset="-127"/>
                <a:ea typeface="Batang" pitchFamily="18" charset="-127"/>
              </a:rPr>
              <a:t>ekonomi</a:t>
            </a:r>
            <a:r>
              <a:rPr lang="en-US" sz="2800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sz="2800" b="1" dirty="0" err="1" smtClean="0">
                <a:latin typeface="Batang" pitchFamily="18" charset="-127"/>
                <a:ea typeface="Batang" pitchFamily="18" charset="-127"/>
              </a:rPr>
              <a:t>dan</a:t>
            </a:r>
            <a:r>
              <a:rPr lang="en-US" sz="2800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sz="2800" b="1" dirty="0" err="1" smtClean="0">
                <a:latin typeface="Batang" pitchFamily="18" charset="-127"/>
                <a:ea typeface="Batang" pitchFamily="18" charset="-127"/>
              </a:rPr>
              <a:t>pertumbuhan</a:t>
            </a:r>
            <a:r>
              <a:rPr lang="en-US" sz="2800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sz="2800" b="1" dirty="0" err="1" smtClean="0">
                <a:latin typeface="Batang" pitchFamily="18" charset="-127"/>
                <a:ea typeface="Batang" pitchFamily="18" charset="-127"/>
              </a:rPr>
              <a:t>ekonomi</a:t>
            </a:r>
            <a:endParaRPr lang="en-US" sz="2800" b="1" dirty="0" smtClean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1447800"/>
            <a:ext cx="8305800" cy="4953000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en-US" sz="2800" dirty="0" err="1" smtClean="0"/>
              <a:t>Perdagangan</a:t>
            </a:r>
            <a:r>
              <a:rPr lang="en-US" sz="2800" dirty="0" smtClean="0"/>
              <a:t> LN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pengeluaran</a:t>
            </a:r>
            <a:r>
              <a:rPr lang="en-US" sz="2800" dirty="0" smtClean="0"/>
              <a:t> </a:t>
            </a:r>
            <a:r>
              <a:rPr lang="en-US" sz="2800" dirty="0" err="1" smtClean="0"/>
              <a:t>agregat</a:t>
            </a:r>
            <a:endParaRPr lang="en-US" sz="2800" dirty="0" smtClean="0"/>
          </a:p>
          <a:p>
            <a:pPr algn="just" eaLnBrk="1" hangingPunct="1">
              <a:lnSpc>
                <a:spcPct val="90000"/>
              </a:lnSpc>
            </a:pPr>
            <a:r>
              <a:rPr lang="en-US" sz="28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Multiplier </a:t>
            </a:r>
            <a:r>
              <a:rPr lang="en-US" sz="2800" u="sng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ekspor</a:t>
            </a:r>
            <a:r>
              <a:rPr lang="en-US" sz="28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u="sng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sz="2800" u="sng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800" u="sng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impor</a:t>
            </a:r>
            <a:endParaRPr lang="en-US" sz="2800" u="sng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401638" lvl="1" indent="-401638" algn="just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Setiap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perubahan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ekspor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impor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akan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sec.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otomatis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menyebabkan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perubahan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dalam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pendapatan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nasional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tingkat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kegiatan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ekonomi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negara</a:t>
            </a:r>
            <a:endParaRPr lang="en-US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marL="401638" lvl="1" indent="-401638" algn="just" eaLnBrk="1" hangingPunct="1">
              <a:lnSpc>
                <a:spcPct val="90000"/>
              </a:lnSpc>
              <a:buFont typeface="+mj-lt"/>
              <a:buAutoNum type="arabicPeriod"/>
            </a:pP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Sampai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sejauh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mana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perubahan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ekspor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impor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akan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mempengaruhi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pendapatan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nasional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tingkat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kegiatan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ekonomi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tergantung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pada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luasnya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proses multiplier yang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ditimbulkan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oleh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perubahan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ekspor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atau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impor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tersebut</a:t>
            </a:r>
            <a:r>
              <a:rPr lang="en-US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886944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457200" y="762000"/>
            <a:ext cx="8229600" cy="55467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b="1" dirty="0" err="1" smtClean="0">
                <a:latin typeface="Batang" pitchFamily="18" charset="-127"/>
                <a:ea typeface="Batang" pitchFamily="18" charset="-127"/>
              </a:rPr>
              <a:t>Dampak</a:t>
            </a:r>
            <a:r>
              <a:rPr lang="id-ID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b="1" dirty="0" err="1" smtClean="0">
                <a:latin typeface="Batang" pitchFamily="18" charset="-127"/>
                <a:ea typeface="Batang" pitchFamily="18" charset="-127"/>
              </a:rPr>
              <a:t>negatif</a:t>
            </a:r>
            <a:r>
              <a:rPr lang="en-US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b="1" dirty="0" err="1" smtClean="0">
                <a:latin typeface="Batang" pitchFamily="18" charset="-127"/>
                <a:ea typeface="Batang" pitchFamily="18" charset="-127"/>
              </a:rPr>
              <a:t>ekspor</a:t>
            </a:r>
            <a:r>
              <a:rPr lang="en-US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b="1" dirty="0" err="1" smtClean="0">
                <a:latin typeface="Batang" pitchFamily="18" charset="-127"/>
                <a:ea typeface="Batang" pitchFamily="18" charset="-127"/>
              </a:rPr>
              <a:t>dan</a:t>
            </a:r>
            <a:r>
              <a:rPr lang="en-US" b="1" dirty="0" smtClean="0">
                <a:latin typeface="Batang" pitchFamily="18" charset="-127"/>
                <a:ea typeface="Batang" pitchFamily="18" charset="-127"/>
              </a:rPr>
              <a:t> </a:t>
            </a:r>
            <a:r>
              <a:rPr lang="en-US" b="1" dirty="0" err="1" smtClean="0">
                <a:latin typeface="Batang" pitchFamily="18" charset="-127"/>
                <a:ea typeface="Batang" pitchFamily="18" charset="-127"/>
              </a:rPr>
              <a:t>impor</a:t>
            </a:r>
            <a:endParaRPr lang="en-US" b="1" dirty="0" smtClean="0">
              <a:latin typeface="Batang" pitchFamily="18" charset="-127"/>
              <a:ea typeface="Batang" pitchFamily="18" charset="-127"/>
            </a:endParaRPr>
          </a:p>
          <a:p>
            <a:pPr eaLnBrk="1" hangingPunct="1">
              <a:buFont typeface="Wingdings 2" pitchFamily="18" charset="2"/>
              <a:buNone/>
            </a:pPr>
            <a:endParaRPr lang="en-US" dirty="0" smtClean="0">
              <a:solidFill>
                <a:srgbClr val="FFFF00"/>
              </a:solidFill>
            </a:endParaRPr>
          </a:p>
          <a:p>
            <a:pPr eaLnBrk="1" hangingPunct="1"/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impor</a:t>
            </a:r>
            <a:r>
              <a:rPr lang="en-US" dirty="0" smtClean="0"/>
              <a:t> &gt; </a:t>
            </a:r>
            <a:r>
              <a:rPr lang="en-US" dirty="0" err="1" smtClean="0"/>
              <a:t>ekspor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:</a:t>
            </a:r>
          </a:p>
          <a:p>
            <a:pPr marL="401638" lvl="1" indent="-401638" eaLnBrk="1" hangingPunct="1">
              <a:buFont typeface="+mj-lt"/>
              <a:buAutoNum type="arabicPeriod"/>
            </a:pPr>
            <a:r>
              <a:rPr lang="en-US" sz="3200" dirty="0" err="1" smtClean="0"/>
              <a:t>Kekurangan</a:t>
            </a:r>
            <a:r>
              <a:rPr lang="en-US" sz="3200" dirty="0" smtClean="0"/>
              <a:t> </a:t>
            </a:r>
            <a:r>
              <a:rPr lang="en-US" sz="3200" dirty="0" err="1" smtClean="0"/>
              <a:t>valuta</a:t>
            </a:r>
            <a:r>
              <a:rPr lang="en-US" sz="3200" dirty="0" smtClean="0"/>
              <a:t> </a:t>
            </a:r>
            <a:r>
              <a:rPr lang="en-US" sz="3200" dirty="0" err="1" smtClean="0"/>
              <a:t>asing</a:t>
            </a:r>
            <a:endParaRPr lang="en-US" sz="3200" dirty="0" smtClean="0"/>
          </a:p>
          <a:p>
            <a:pPr marL="401638" lvl="1" indent="-401638" eaLnBrk="1" hangingPunct="1">
              <a:buFont typeface="+mj-lt"/>
              <a:buAutoNum type="arabicPeriod"/>
            </a:pPr>
            <a:r>
              <a:rPr lang="en-US" sz="3200" dirty="0" err="1" smtClean="0"/>
              <a:t>Kurs</a:t>
            </a:r>
            <a:r>
              <a:rPr lang="en-US" sz="3200" dirty="0" smtClean="0"/>
              <a:t> </a:t>
            </a:r>
            <a:r>
              <a:rPr lang="en-US" sz="3200" dirty="0" err="1" smtClean="0"/>
              <a:t>mata</a:t>
            </a:r>
            <a:r>
              <a:rPr lang="en-US" sz="3200" dirty="0" smtClean="0"/>
              <a:t> </a:t>
            </a:r>
            <a:r>
              <a:rPr lang="en-US" sz="3200" dirty="0" err="1" smtClean="0"/>
              <a:t>uang</a:t>
            </a:r>
            <a:r>
              <a:rPr lang="en-US" sz="3200" dirty="0" smtClean="0"/>
              <a:t> </a:t>
            </a:r>
            <a:r>
              <a:rPr lang="en-US" sz="3200" dirty="0" err="1" smtClean="0"/>
              <a:t>asing</a:t>
            </a:r>
            <a:r>
              <a:rPr lang="en-US" sz="3200" dirty="0" smtClean="0"/>
              <a:t> </a:t>
            </a:r>
            <a:r>
              <a:rPr lang="en-US" sz="3200" dirty="0" err="1" smtClean="0"/>
              <a:t>naik</a:t>
            </a:r>
            <a:endParaRPr lang="en-US" sz="3200" dirty="0" smtClean="0"/>
          </a:p>
          <a:p>
            <a:pPr marL="401638" lvl="1" indent="-401638" eaLnBrk="1" hangingPunct="1">
              <a:buFont typeface="+mj-lt"/>
              <a:buAutoNum type="arabicPeriod"/>
            </a:pPr>
            <a:r>
              <a:rPr lang="en-US" sz="3200" dirty="0" err="1" smtClean="0"/>
              <a:t>Kenaikan</a:t>
            </a:r>
            <a:r>
              <a:rPr lang="en-US" sz="3200" dirty="0" smtClean="0"/>
              <a:t> </a:t>
            </a:r>
            <a:r>
              <a:rPr lang="en-US" sz="3200" dirty="0" err="1" smtClean="0"/>
              <a:t>harga</a:t>
            </a:r>
            <a:r>
              <a:rPr lang="en-US" sz="3200" dirty="0" smtClean="0"/>
              <a:t>/</a:t>
            </a:r>
            <a:r>
              <a:rPr lang="en-US" sz="3200" dirty="0" err="1" smtClean="0"/>
              <a:t>inflasi</a:t>
            </a:r>
            <a:endParaRPr lang="en-US" sz="3200" dirty="0" smtClean="0"/>
          </a:p>
          <a:p>
            <a:pPr marL="401638" lvl="1" indent="-401638" eaLnBrk="1" hangingPunct="1">
              <a:buFont typeface="+mj-lt"/>
              <a:buAutoNum type="arabicPeriod"/>
            </a:pPr>
            <a:r>
              <a:rPr lang="en-US" sz="3200" dirty="0" err="1" smtClean="0"/>
              <a:t>Kemunduran</a:t>
            </a:r>
            <a:r>
              <a:rPr lang="en-US" sz="3200" dirty="0" smtClean="0"/>
              <a:t> </a:t>
            </a:r>
            <a:r>
              <a:rPr lang="en-US" sz="3200" dirty="0" err="1" smtClean="0"/>
              <a:t>investasi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negeri</a:t>
            </a:r>
            <a:endParaRPr lang="en-US" sz="3200" dirty="0" smtClean="0"/>
          </a:p>
          <a:p>
            <a:pPr lvl="1" eaLnBrk="1" hangingPunct="1"/>
            <a:endParaRPr lang="en-US" dirty="0" smtClean="0"/>
          </a:p>
          <a:p>
            <a:pPr lvl="1" eaLnBrk="1" hangingPunct="1"/>
            <a:endParaRPr lang="en-US" dirty="0" smtClean="0"/>
          </a:p>
          <a:p>
            <a:pPr lvl="1"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38705173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sz="2800" dirty="0" err="1" smtClean="0"/>
              <a:t>Perdagangan</a:t>
            </a:r>
            <a:r>
              <a:rPr lang="en-US" sz="2800" dirty="0" smtClean="0"/>
              <a:t> </a:t>
            </a:r>
            <a:r>
              <a:rPr lang="en-US" sz="2800" dirty="0" err="1" smtClean="0"/>
              <a:t>luar</a:t>
            </a:r>
            <a:r>
              <a:rPr lang="en-US" sz="2800" dirty="0" smtClean="0"/>
              <a:t> </a:t>
            </a:r>
            <a:r>
              <a:rPr lang="en-US" sz="2800" dirty="0" err="1" smtClean="0"/>
              <a:t>negeri</a:t>
            </a:r>
            <a:r>
              <a:rPr lang="en-US" sz="2800" dirty="0" smtClean="0"/>
              <a:t>, </a:t>
            </a:r>
            <a:r>
              <a:rPr lang="en-US" sz="2800" dirty="0" err="1" smtClean="0"/>
              <a:t>neraca</a:t>
            </a:r>
            <a:r>
              <a:rPr lang="en-US" sz="2800" dirty="0" smtClean="0"/>
              <a:t> </a:t>
            </a:r>
            <a:r>
              <a:rPr lang="en-US" sz="2800" dirty="0" err="1" smtClean="0"/>
              <a:t>pembayaran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penggunaan</a:t>
            </a:r>
            <a:r>
              <a:rPr lang="en-US" sz="2800" dirty="0" smtClean="0"/>
              <a:t> </a:t>
            </a:r>
            <a:r>
              <a:rPr lang="en-US" sz="2800" dirty="0" err="1" smtClean="0"/>
              <a:t>tenaga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r>
              <a:rPr lang="en-US" sz="2800" dirty="0" smtClean="0"/>
              <a:t> </a:t>
            </a:r>
            <a:r>
              <a:rPr lang="en-US" sz="2800" dirty="0" err="1" smtClean="0"/>
              <a:t>penuh</a:t>
            </a:r>
            <a:endParaRPr lang="en-US" sz="2800" dirty="0" smtClean="0"/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sz="2800" dirty="0" err="1" smtClean="0">
                <a:latin typeface="Book Antiqua" pitchFamily="18" charset="0"/>
              </a:rPr>
              <a:t>Sifat</a:t>
            </a:r>
            <a:r>
              <a:rPr lang="en-US" sz="2800" dirty="0" smtClean="0">
                <a:latin typeface="Book Antiqua" pitchFamily="18" charset="0"/>
              </a:rPr>
              <a:t> </a:t>
            </a:r>
            <a:r>
              <a:rPr lang="en-US" sz="2800" dirty="0" err="1" smtClean="0">
                <a:latin typeface="Book Antiqua" pitchFamily="18" charset="0"/>
              </a:rPr>
              <a:t>ekspor</a:t>
            </a:r>
            <a:r>
              <a:rPr lang="en-US" sz="2800" dirty="0" smtClean="0">
                <a:latin typeface="Book Antiqua" pitchFamily="18" charset="0"/>
              </a:rPr>
              <a:t> </a:t>
            </a:r>
            <a:r>
              <a:rPr lang="en-US" sz="2800" dirty="0" err="1" smtClean="0">
                <a:latin typeface="Book Antiqua" pitchFamily="18" charset="0"/>
              </a:rPr>
              <a:t>dan</a:t>
            </a:r>
            <a:r>
              <a:rPr lang="en-US" sz="2800" dirty="0" smtClean="0">
                <a:latin typeface="Book Antiqua" pitchFamily="18" charset="0"/>
              </a:rPr>
              <a:t> </a:t>
            </a:r>
            <a:r>
              <a:rPr lang="en-US" sz="2800" dirty="0" err="1" smtClean="0">
                <a:latin typeface="Book Antiqua" pitchFamily="18" charset="0"/>
              </a:rPr>
              <a:t>impor</a:t>
            </a:r>
            <a:r>
              <a:rPr lang="en-US" sz="2800" dirty="0" smtClean="0">
                <a:latin typeface="Book Antiqua" pitchFamily="18" charset="0"/>
              </a:rPr>
              <a:t> yang </a:t>
            </a:r>
            <a:r>
              <a:rPr lang="en-US" sz="2800" dirty="0" err="1" smtClean="0">
                <a:latin typeface="Book Antiqua" pitchFamily="18" charset="0"/>
              </a:rPr>
              <a:t>berbeda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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tidak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dapat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sec.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serentak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mengatasi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masalah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pengangguran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pada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waktu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yang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sama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neraca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pembayaran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nya</a:t>
            </a:r>
            <a:r>
              <a:rPr lang="en-US" sz="2800" dirty="0" smtClean="0">
                <a:latin typeface="Book Antiqua" pitchFamily="18" charset="0"/>
                <a:sym typeface="Wingdings" pitchFamily="2" charset="2"/>
              </a:rPr>
              <a:t>. </a:t>
            </a:r>
          </a:p>
          <a:p>
            <a:pPr algn="just" eaLnBrk="1" hangingPunct="1"/>
            <a:r>
              <a:rPr lang="en-US" sz="2800" dirty="0" err="1" smtClean="0">
                <a:latin typeface="Book Antiqua" pitchFamily="18" charset="0"/>
                <a:sym typeface="Wingdings" pitchFamily="2" charset="2"/>
              </a:rPr>
              <a:t>u</a:t>
            </a:r>
            <a:r>
              <a:rPr lang="en-US" dirty="0" err="1" smtClean="0">
                <a:latin typeface="Book Antiqua" pitchFamily="18" charset="0"/>
              </a:rPr>
              <a:t>ntuk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mengatasi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pengangguran</a:t>
            </a:r>
            <a:r>
              <a:rPr lang="en-US" dirty="0" smtClean="0">
                <a:latin typeface="Book Antiqua" pitchFamily="18" charset="0"/>
              </a:rPr>
              <a:t>/ </a:t>
            </a:r>
            <a:r>
              <a:rPr lang="en-US" dirty="0" err="1" smtClean="0">
                <a:latin typeface="Book Antiqua" pitchFamily="18" charset="0"/>
              </a:rPr>
              <a:t>penggunaan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tenaga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kerja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penuh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dengan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menambah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pengeluaran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err="1" smtClean="0">
                <a:latin typeface="Book Antiqua" pitchFamily="18" charset="0"/>
              </a:rPr>
              <a:t>agregat</a:t>
            </a:r>
            <a:r>
              <a:rPr lang="en-US" dirty="0" smtClean="0">
                <a:latin typeface="Book Antiqua" pitchFamily="18" charset="0"/>
              </a:rPr>
              <a:t>, </a:t>
            </a:r>
            <a:r>
              <a:rPr lang="en-US" dirty="0" err="1" smtClean="0">
                <a:latin typeface="Book Antiqua" pitchFamily="18" charset="0"/>
              </a:rPr>
              <a:t>impor</a:t>
            </a:r>
            <a:r>
              <a:rPr lang="en-US" dirty="0" smtClean="0">
                <a:latin typeface="Book Antiqua" pitchFamily="18" charset="0"/>
              </a:rPr>
              <a:t> &gt;</a:t>
            </a:r>
            <a:r>
              <a:rPr lang="en-US" dirty="0" err="1" smtClean="0">
                <a:latin typeface="Book Antiqua" pitchFamily="18" charset="0"/>
              </a:rPr>
              <a:t>ekspor</a:t>
            </a:r>
            <a:r>
              <a:rPr lang="en-US" dirty="0" smtClean="0">
                <a:latin typeface="Book Antiqua" pitchFamily="18" charset="0"/>
              </a:rPr>
              <a:t> </a:t>
            </a:r>
            <a:r>
              <a:rPr lang="en-US" dirty="0" smtClean="0">
                <a:latin typeface="Book Antiqua" pitchFamily="18" charset="0"/>
                <a:sym typeface="Wingdings" pitchFamily="2" charset="2"/>
              </a:rPr>
              <a:t> </a:t>
            </a:r>
            <a:r>
              <a:rPr lang="en-US" dirty="0" err="1" smtClean="0">
                <a:latin typeface="Book Antiqua" pitchFamily="18" charset="0"/>
                <a:sym typeface="Wingdings" pitchFamily="2" charset="2"/>
              </a:rPr>
              <a:t>defisit</a:t>
            </a:r>
            <a:r>
              <a:rPr lang="en-US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dirty="0" err="1" smtClean="0">
                <a:latin typeface="Book Antiqua" pitchFamily="18" charset="0"/>
                <a:sym typeface="Wingdings" pitchFamily="2" charset="2"/>
              </a:rPr>
              <a:t>neraca</a:t>
            </a:r>
            <a:r>
              <a:rPr lang="en-US" dirty="0" smtClean="0">
                <a:latin typeface="Book Antiqua" pitchFamily="18" charset="0"/>
                <a:sym typeface="Wingdings" pitchFamily="2" charset="2"/>
              </a:rPr>
              <a:t> </a:t>
            </a:r>
            <a:r>
              <a:rPr lang="en-US" dirty="0" err="1" smtClean="0">
                <a:latin typeface="Book Antiqua" pitchFamily="18" charset="0"/>
                <a:sym typeface="Wingdings" pitchFamily="2" charset="2"/>
              </a:rPr>
              <a:t>pembayaran</a:t>
            </a:r>
            <a:endParaRPr lang="en-US" dirty="0" smtClean="0">
              <a:latin typeface="Book Antiqu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673447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en-US" sz="3600" dirty="0" err="1" smtClean="0"/>
              <a:t>Perdagangan</a:t>
            </a:r>
            <a:r>
              <a:rPr lang="en-US" sz="3600" dirty="0" smtClean="0"/>
              <a:t> </a:t>
            </a:r>
            <a:r>
              <a:rPr lang="en-US" sz="3600" dirty="0" err="1" smtClean="0"/>
              <a:t>luar</a:t>
            </a:r>
            <a:r>
              <a:rPr lang="en-US" sz="3600" dirty="0" smtClean="0"/>
              <a:t> </a:t>
            </a:r>
            <a:r>
              <a:rPr lang="en-US" sz="3600" dirty="0" err="1" smtClean="0"/>
              <a:t>negeri</a:t>
            </a:r>
            <a:r>
              <a:rPr lang="en-US" sz="3600" dirty="0" smtClean="0"/>
              <a:t>, </a:t>
            </a:r>
            <a:r>
              <a:rPr lang="en-US" sz="3600" dirty="0" err="1" smtClean="0"/>
              <a:t>dan</a:t>
            </a:r>
            <a:r>
              <a:rPr lang="en-US" sz="3600" dirty="0" smtClean="0"/>
              <a:t> </a:t>
            </a:r>
            <a:r>
              <a:rPr lang="en-US" sz="3600" dirty="0" err="1" smtClean="0"/>
              <a:t>pertumbuhan</a:t>
            </a:r>
            <a:r>
              <a:rPr lang="en-US" sz="3600" dirty="0" smtClean="0"/>
              <a:t> </a:t>
            </a:r>
            <a:r>
              <a:rPr lang="en-US" sz="3600" dirty="0" err="1" smtClean="0"/>
              <a:t>ekonomi</a:t>
            </a:r>
            <a:endParaRPr lang="en-US" sz="3600" dirty="0" smtClean="0"/>
          </a:p>
        </p:txBody>
      </p:sp>
      <p:sp>
        <p:nvSpPr>
          <p:cNvPr id="39939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en-US" dirty="0" err="1" smtClean="0"/>
              <a:t>Pandangan</a:t>
            </a:r>
            <a:r>
              <a:rPr lang="en-US" dirty="0" smtClean="0"/>
              <a:t> </a:t>
            </a:r>
            <a:r>
              <a:rPr lang="en-US" dirty="0" err="1" smtClean="0"/>
              <a:t>klasik</a:t>
            </a:r>
            <a:r>
              <a:rPr lang="en-US" dirty="0" smtClean="0"/>
              <a:t>, </a:t>
            </a:r>
            <a:r>
              <a:rPr lang="en-US" dirty="0" err="1" smtClean="0"/>
              <a:t>keuntungan</a:t>
            </a:r>
            <a:r>
              <a:rPr lang="en-US" dirty="0" smtClean="0"/>
              <a:t> </a:t>
            </a:r>
            <a:r>
              <a:rPr lang="en-US" dirty="0" err="1" smtClean="0"/>
              <a:t>perdagangan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negeri</a:t>
            </a:r>
            <a:r>
              <a:rPr lang="en-US" dirty="0" smtClean="0"/>
              <a:t>:</a:t>
            </a:r>
          </a:p>
          <a:p>
            <a:pPr marL="512763" lvl="1" indent="-512763" algn="just" eaLnBrk="1" hangingPunct="1">
              <a:buFont typeface="+mj-lt"/>
              <a:buAutoNum type="alphaLcParenR"/>
            </a:pPr>
            <a:r>
              <a:rPr lang="en-US" sz="3200" dirty="0" err="1" smtClean="0"/>
              <a:t>Mempertinggi</a:t>
            </a:r>
            <a:r>
              <a:rPr lang="en-US" sz="3200" dirty="0" smtClean="0"/>
              <a:t> </a:t>
            </a:r>
            <a:r>
              <a:rPr lang="en-US" sz="3200" dirty="0" err="1" smtClean="0"/>
              <a:t>efisiensi</a:t>
            </a:r>
            <a:r>
              <a:rPr lang="en-US" sz="3200" dirty="0" smtClean="0"/>
              <a:t> </a:t>
            </a:r>
            <a:r>
              <a:rPr lang="en-US" sz="3200" dirty="0" err="1" smtClean="0"/>
              <a:t>penggunaan</a:t>
            </a:r>
            <a:r>
              <a:rPr lang="en-US" sz="3200" dirty="0" smtClean="0"/>
              <a:t> </a:t>
            </a:r>
            <a:r>
              <a:rPr lang="en-US" sz="3200" dirty="0" err="1" smtClean="0"/>
              <a:t>faktor</a:t>
            </a:r>
            <a:r>
              <a:rPr lang="en-US" sz="3200" dirty="0" smtClean="0"/>
              <a:t> </a:t>
            </a:r>
            <a:r>
              <a:rPr lang="en-US" sz="3200" dirty="0" err="1" smtClean="0"/>
              <a:t>produksi</a:t>
            </a:r>
            <a:endParaRPr lang="en-US" sz="3200" dirty="0" smtClean="0"/>
          </a:p>
          <a:p>
            <a:pPr marL="512763" lvl="1" indent="-512763" algn="just" eaLnBrk="1" hangingPunct="1">
              <a:buFont typeface="+mj-lt"/>
              <a:buAutoNum type="alphaLcParenR"/>
            </a:pPr>
            <a:r>
              <a:rPr lang="en-US" sz="3200" dirty="0" err="1" smtClean="0"/>
              <a:t>Memperluas</a:t>
            </a:r>
            <a:r>
              <a:rPr lang="en-US" sz="3200" dirty="0" smtClean="0"/>
              <a:t> </a:t>
            </a:r>
            <a:r>
              <a:rPr lang="en-US" sz="3200" dirty="0" err="1" smtClean="0"/>
              <a:t>pasar</a:t>
            </a:r>
            <a:r>
              <a:rPr lang="en-US" sz="3200" dirty="0" smtClean="0"/>
              <a:t> </a:t>
            </a:r>
            <a:r>
              <a:rPr lang="en-US" sz="3200" dirty="0" err="1" smtClean="0"/>
              <a:t>produksi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negeri</a:t>
            </a:r>
            <a:endParaRPr lang="en-US" sz="3200" dirty="0" smtClean="0"/>
          </a:p>
          <a:p>
            <a:pPr marL="512763" lvl="1" indent="-512763" algn="just" eaLnBrk="1" hangingPunct="1">
              <a:buFont typeface="+mj-lt"/>
              <a:buAutoNum type="alphaLcParenR"/>
            </a:pPr>
            <a:r>
              <a:rPr lang="en-US" sz="3200" dirty="0" err="1" smtClean="0"/>
              <a:t>Mempertinggi</a:t>
            </a:r>
            <a:r>
              <a:rPr lang="en-US" sz="3200" dirty="0" smtClean="0"/>
              <a:t> </a:t>
            </a:r>
            <a:r>
              <a:rPr lang="en-US" sz="3200" dirty="0" err="1" smtClean="0"/>
              <a:t>produktivitas</a:t>
            </a:r>
            <a:r>
              <a:rPr lang="en-US" sz="3200" dirty="0" smtClean="0"/>
              <a:t> </a:t>
            </a:r>
            <a:r>
              <a:rPr lang="en-US" sz="3200" dirty="0" err="1" smtClean="0"/>
              <a:t>kegiatan</a:t>
            </a:r>
            <a:r>
              <a:rPr lang="en-US" sz="3200" dirty="0" smtClean="0"/>
              <a:t> </a:t>
            </a:r>
            <a:r>
              <a:rPr lang="en-US" sz="3200" dirty="0" err="1" smtClean="0"/>
              <a:t>ekonomi</a:t>
            </a:r>
            <a:endParaRPr lang="en-US" sz="3200" dirty="0" smtClean="0"/>
          </a:p>
        </p:txBody>
      </p:sp>
    </p:spTree>
    <p:extLst>
      <p:ext uri="{BB962C8B-B14F-4D97-AF65-F5344CB8AC3E}">
        <p14:creationId xmlns:p14="http://schemas.microsoft.com/office/powerpoint/2010/main" xmlns="" val="3965703366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sz="2800" dirty="0" err="1" smtClean="0"/>
              <a:t>Kebijakan</a:t>
            </a:r>
            <a:r>
              <a:rPr lang="en-US" sz="2800" dirty="0" smtClean="0"/>
              <a:t> </a:t>
            </a:r>
            <a:r>
              <a:rPr lang="en-US" sz="2800" dirty="0" err="1" smtClean="0"/>
              <a:t>fiskal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moneter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perekonomian</a:t>
            </a:r>
            <a:r>
              <a:rPr lang="en-US" sz="2800" dirty="0" smtClean="0"/>
              <a:t> </a:t>
            </a:r>
            <a:r>
              <a:rPr lang="en-US" sz="2800" dirty="0" err="1" smtClean="0"/>
              <a:t>terbuka</a:t>
            </a:r>
            <a:endParaRPr lang="en-US" sz="2800" dirty="0" smtClean="0"/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81000" y="1752600"/>
            <a:ext cx="8382000" cy="4114800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US" dirty="0" err="1" smtClean="0">
                <a:latin typeface="+mj-lt"/>
              </a:rPr>
              <a:t>Perekonomian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berusaha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mencapai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tingkat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kegiatan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ekonomi</a:t>
            </a:r>
            <a:r>
              <a:rPr lang="en-US" dirty="0" smtClean="0">
                <a:latin typeface="+mj-lt"/>
              </a:rPr>
              <a:t> yang </a:t>
            </a:r>
            <a:r>
              <a:rPr lang="en-US" dirty="0" err="1" smtClean="0">
                <a:latin typeface="+mj-lt"/>
              </a:rPr>
              <a:t>tinggi</a:t>
            </a:r>
            <a:r>
              <a:rPr lang="en-US" dirty="0" smtClean="0">
                <a:latin typeface="+mj-lt"/>
              </a:rPr>
              <a:t> (</a:t>
            </a:r>
            <a:r>
              <a:rPr lang="en-US" dirty="0" err="1" smtClean="0">
                <a:latin typeface="+mj-lt"/>
              </a:rPr>
              <a:t>bila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memungkinkan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mencapai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penggunaan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tenaga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kerja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penuh</a:t>
            </a:r>
            <a:r>
              <a:rPr lang="en-US" dirty="0" smtClean="0">
                <a:latin typeface="+mj-lt"/>
              </a:rPr>
              <a:t>) </a:t>
            </a:r>
            <a:r>
              <a:rPr lang="en-US" dirty="0" err="1" smtClean="0">
                <a:latin typeface="+mj-lt"/>
              </a:rPr>
              <a:t>tanpa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inflasi</a:t>
            </a:r>
            <a:r>
              <a:rPr lang="en-US" dirty="0" smtClean="0">
                <a:latin typeface="+mj-lt"/>
              </a:rPr>
              <a:t>.</a:t>
            </a:r>
            <a:r>
              <a:rPr lang="en-US" dirty="0" smtClean="0">
                <a:latin typeface="+mj-lt"/>
                <a:sym typeface="Wingdings" pitchFamily="2" charset="2"/>
              </a:rPr>
              <a:t> </a:t>
            </a:r>
            <a:r>
              <a:rPr lang="en-US" dirty="0" err="1" smtClean="0">
                <a:latin typeface="+mj-lt"/>
                <a:sym typeface="Wingdings" pitchFamily="2" charset="2"/>
              </a:rPr>
              <a:t>neraca</a:t>
            </a:r>
            <a:r>
              <a:rPr lang="en-US" dirty="0" smtClean="0">
                <a:latin typeface="+mj-lt"/>
                <a:sym typeface="Wingdings" pitchFamily="2" charset="2"/>
              </a:rPr>
              <a:t> </a:t>
            </a:r>
            <a:r>
              <a:rPr lang="en-US" dirty="0" err="1" smtClean="0">
                <a:latin typeface="+mj-lt"/>
                <a:sym typeface="Wingdings" pitchFamily="2" charset="2"/>
              </a:rPr>
              <a:t>pembayaran</a:t>
            </a:r>
            <a:r>
              <a:rPr lang="en-US" dirty="0" smtClean="0">
                <a:latin typeface="+mj-lt"/>
                <a:sym typeface="Wingdings" pitchFamily="2" charset="2"/>
              </a:rPr>
              <a:t> yang </a:t>
            </a:r>
            <a:r>
              <a:rPr lang="en-US" dirty="0" err="1" smtClean="0">
                <a:latin typeface="+mj-lt"/>
                <a:sym typeface="Wingdings" pitchFamily="2" charset="2"/>
              </a:rPr>
              <a:t>menguntungkan</a:t>
            </a:r>
            <a:r>
              <a:rPr lang="en-US" dirty="0" smtClean="0">
                <a:latin typeface="+mj-lt"/>
                <a:sym typeface="Wingdings" pitchFamily="2" charset="2"/>
              </a:rPr>
              <a:t> ,    </a:t>
            </a:r>
            <a:r>
              <a:rPr lang="en-US" dirty="0" err="1" smtClean="0">
                <a:latin typeface="+mj-lt"/>
                <a:sym typeface="Wingdings" pitchFamily="2" charset="2"/>
              </a:rPr>
              <a:t>langkah</a:t>
            </a:r>
            <a:r>
              <a:rPr lang="en-US" dirty="0" smtClean="0">
                <a:latin typeface="+mj-lt"/>
                <a:sym typeface="Wingdings" pitchFamily="2" charset="2"/>
              </a:rPr>
              <a:t> </a:t>
            </a:r>
            <a:r>
              <a:rPr lang="en-US" dirty="0" err="1" smtClean="0">
                <a:latin typeface="+mj-lt"/>
                <a:sym typeface="Wingdings" pitchFamily="2" charset="2"/>
              </a:rPr>
              <a:t>pemerintah</a:t>
            </a:r>
            <a:r>
              <a:rPr lang="en-US" dirty="0" smtClean="0">
                <a:latin typeface="+mj-lt"/>
                <a:sym typeface="Wingdings" pitchFamily="2" charset="2"/>
              </a:rPr>
              <a:t>:</a:t>
            </a:r>
          </a:p>
          <a:p>
            <a:pPr marL="334963" lvl="1" indent="-334963" algn="just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dirty="0" err="1" smtClean="0">
                <a:latin typeface="+mj-lt"/>
                <a:sym typeface="Wingdings" pitchFamily="2" charset="2"/>
              </a:rPr>
              <a:t>Kebijakan</a:t>
            </a:r>
            <a:r>
              <a:rPr lang="en-US" dirty="0" smtClean="0">
                <a:latin typeface="+mj-lt"/>
                <a:sym typeface="Wingdings" pitchFamily="2" charset="2"/>
              </a:rPr>
              <a:t> </a:t>
            </a:r>
            <a:r>
              <a:rPr lang="en-US" dirty="0" err="1" smtClean="0">
                <a:latin typeface="+mj-lt"/>
                <a:sym typeface="Wingdings" pitchFamily="2" charset="2"/>
              </a:rPr>
              <a:t>menekan</a:t>
            </a:r>
            <a:r>
              <a:rPr lang="en-US" dirty="0" smtClean="0">
                <a:latin typeface="+mj-lt"/>
                <a:sym typeface="Wingdings" pitchFamily="2" charset="2"/>
              </a:rPr>
              <a:t> </a:t>
            </a:r>
            <a:r>
              <a:rPr lang="en-US" dirty="0" err="1" smtClean="0">
                <a:latin typeface="+mj-lt"/>
                <a:sym typeface="Wingdings" pitchFamily="2" charset="2"/>
              </a:rPr>
              <a:t>pengeluaran</a:t>
            </a:r>
            <a:r>
              <a:rPr lang="en-US" dirty="0" smtClean="0">
                <a:latin typeface="+mj-lt"/>
                <a:sym typeface="Wingdings" pitchFamily="2" charset="2"/>
              </a:rPr>
              <a:t> (</a:t>
            </a:r>
            <a:r>
              <a:rPr lang="en-US" i="1" dirty="0" smtClean="0">
                <a:latin typeface="+mj-lt"/>
                <a:sym typeface="Wingdings" pitchFamily="2" charset="2"/>
              </a:rPr>
              <a:t>expenditure dampening policy</a:t>
            </a:r>
            <a:r>
              <a:rPr lang="en-US" dirty="0" smtClean="0">
                <a:latin typeface="+mj-lt"/>
                <a:sym typeface="Wingdings" pitchFamily="2" charset="2"/>
              </a:rPr>
              <a:t>)</a:t>
            </a:r>
          </a:p>
          <a:p>
            <a:pPr marL="334963" lvl="1" indent="-334963" algn="just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dirty="0" err="1" smtClean="0">
                <a:latin typeface="+mj-lt"/>
                <a:sym typeface="Wingdings" pitchFamily="2" charset="2"/>
              </a:rPr>
              <a:t>Kebijakan</a:t>
            </a:r>
            <a:r>
              <a:rPr lang="en-US" dirty="0" smtClean="0">
                <a:latin typeface="+mj-lt"/>
                <a:sym typeface="Wingdings" pitchFamily="2" charset="2"/>
              </a:rPr>
              <a:t> </a:t>
            </a:r>
            <a:r>
              <a:rPr lang="en-US" dirty="0" err="1" smtClean="0">
                <a:latin typeface="+mj-lt"/>
                <a:sym typeface="Wingdings" pitchFamily="2" charset="2"/>
              </a:rPr>
              <a:t>memindahkan</a:t>
            </a:r>
            <a:r>
              <a:rPr lang="en-US" dirty="0" smtClean="0">
                <a:latin typeface="+mj-lt"/>
                <a:sym typeface="Wingdings" pitchFamily="2" charset="2"/>
              </a:rPr>
              <a:t> </a:t>
            </a:r>
            <a:r>
              <a:rPr lang="en-US" dirty="0" err="1" smtClean="0">
                <a:latin typeface="+mj-lt"/>
                <a:sym typeface="Wingdings" pitchFamily="2" charset="2"/>
              </a:rPr>
              <a:t>pengeluaran</a:t>
            </a:r>
            <a:r>
              <a:rPr lang="en-US" dirty="0" smtClean="0">
                <a:latin typeface="+mj-lt"/>
                <a:sym typeface="Wingdings" pitchFamily="2" charset="2"/>
              </a:rPr>
              <a:t> (</a:t>
            </a:r>
            <a:r>
              <a:rPr lang="en-US" i="1" dirty="0" smtClean="0">
                <a:latin typeface="+mj-lt"/>
                <a:sym typeface="Wingdings" pitchFamily="2" charset="2"/>
              </a:rPr>
              <a:t>expenditure switching policy</a:t>
            </a:r>
            <a:r>
              <a:rPr lang="en-US" dirty="0" smtClean="0">
                <a:latin typeface="+mj-lt"/>
                <a:sym typeface="Wingdings" pitchFamily="2" charset="2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176425672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457200"/>
            <a:ext cx="7772400" cy="5334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Kebijakan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menekan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pengeluaran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1371600"/>
            <a:ext cx="8229600" cy="4724400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langkah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pemerintah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untuk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menstabilkan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neraca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pembayaran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sedang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keadaan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defisit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melakukan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tindakan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mengurangi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pengeluaran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agregat</a:t>
            </a:r>
            <a:endParaRPr lang="en-US" dirty="0" smtClean="0">
              <a:sym typeface="Wingdings" pitchFamily="2" charset="2"/>
            </a:endParaRPr>
          </a:p>
          <a:p>
            <a:pPr algn="just" eaLnBrk="1" hangingPunct="1">
              <a:lnSpc>
                <a:spcPct val="80000"/>
              </a:lnSpc>
            </a:pPr>
            <a:r>
              <a:rPr lang="en-US" dirty="0" err="1" smtClean="0">
                <a:sym typeface="Wingdings" pitchFamily="2" charset="2"/>
              </a:rPr>
              <a:t>Impor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turun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tanpa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mengurangi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ekspor</a:t>
            </a:r>
            <a:endParaRPr lang="en-US" dirty="0" smtClean="0">
              <a:sym typeface="Wingdings" pitchFamily="2" charset="2"/>
            </a:endParaRPr>
          </a:p>
          <a:p>
            <a:pPr algn="just" eaLnBrk="1" hangingPunct="1">
              <a:lnSpc>
                <a:spcPct val="80000"/>
              </a:lnSpc>
            </a:pP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dilakukan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pada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perekonomian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mengalami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masalah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inflasi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tingkat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kegiatan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ekonomi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terlalu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tinggi</a:t>
            </a:r>
            <a:r>
              <a:rPr lang="en-US" dirty="0" smtClean="0">
                <a:sym typeface="Wingdings" pitchFamily="2" charset="2"/>
              </a:rPr>
              <a:t>.</a:t>
            </a:r>
          </a:p>
          <a:p>
            <a:pPr marL="971550" lvl="1" indent="-514350" algn="just" eaLnBrk="1" hangingPunct="1">
              <a:lnSpc>
                <a:spcPct val="80000"/>
              </a:lnSpc>
              <a:buFont typeface="+mj-lt"/>
              <a:buAutoNum type="arabicPeriod"/>
            </a:pPr>
            <a:r>
              <a:rPr lang="en-US" dirty="0" err="1" smtClean="0">
                <a:sym typeface="Wingdings" pitchFamily="2" charset="2"/>
              </a:rPr>
              <a:t>Menaikkan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pajak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pendapatan</a:t>
            </a:r>
            <a:r>
              <a:rPr lang="en-US" dirty="0" smtClean="0">
                <a:sym typeface="Wingdings" pitchFamily="2" charset="2"/>
              </a:rPr>
              <a:t> </a:t>
            </a:r>
          </a:p>
          <a:p>
            <a:pPr marL="971550" lvl="1" indent="-514350" algn="just" eaLnBrk="1" hangingPunct="1">
              <a:lnSpc>
                <a:spcPct val="80000"/>
              </a:lnSpc>
              <a:buFont typeface="+mj-lt"/>
              <a:buAutoNum type="arabicPeriod"/>
            </a:pPr>
            <a:r>
              <a:rPr lang="en-US" dirty="0" err="1" smtClean="0"/>
              <a:t>Menaikkan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bunga</a:t>
            </a:r>
            <a:endParaRPr lang="en-US" dirty="0" smtClean="0"/>
          </a:p>
          <a:p>
            <a:pPr marL="971550" lvl="1" indent="-514350" algn="just" eaLnBrk="1" hangingPunct="1">
              <a:lnSpc>
                <a:spcPct val="80000"/>
              </a:lnSpc>
              <a:buFont typeface="+mj-lt"/>
              <a:buAutoNum type="arabicPeriod"/>
            </a:pPr>
            <a:r>
              <a:rPr lang="en-US" dirty="0" err="1" smtClean="0"/>
              <a:t>Mengurangi</a:t>
            </a:r>
            <a:r>
              <a:rPr lang="en-US" dirty="0" smtClean="0"/>
              <a:t> </a:t>
            </a:r>
            <a:r>
              <a:rPr lang="en-US" dirty="0" err="1" smtClean="0"/>
              <a:t>pengeluaran</a:t>
            </a:r>
            <a:r>
              <a:rPr lang="en-US" dirty="0" smtClean="0"/>
              <a:t> </a:t>
            </a:r>
            <a:r>
              <a:rPr lang="en-US" dirty="0" err="1" smtClean="0"/>
              <a:t>pemerintah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57052326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304800"/>
            <a:ext cx="7772400" cy="1143000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sz="3200" dirty="0" err="1" smtClean="0"/>
              <a:t>Kebijakan</a:t>
            </a:r>
            <a:r>
              <a:rPr lang="en-US" sz="3200" dirty="0" smtClean="0"/>
              <a:t> </a:t>
            </a:r>
            <a:r>
              <a:rPr lang="en-US" sz="3200" dirty="0" err="1" smtClean="0"/>
              <a:t>memindahkan</a:t>
            </a:r>
            <a:r>
              <a:rPr lang="en-US" sz="3200" dirty="0" smtClean="0"/>
              <a:t> </a:t>
            </a:r>
            <a:r>
              <a:rPr lang="en-US" sz="3200" dirty="0" err="1" smtClean="0"/>
              <a:t>pengeluaran</a:t>
            </a:r>
            <a:r>
              <a:rPr lang="en-US" sz="3200" dirty="0" smtClean="0"/>
              <a:t> </a:t>
            </a:r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85800" y="1752600"/>
            <a:ext cx="7772400" cy="43434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id-ID" sz="2600" dirty="0" smtClean="0">
                <a:latin typeface="+mj-lt"/>
                <a:sym typeface="Wingdings" pitchFamily="2" charset="2"/>
              </a:rPr>
              <a:t>L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angkah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pemerintah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untuk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menstabilkan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sektor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luar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negeri</a:t>
            </a:r>
            <a:r>
              <a:rPr lang="en-US" sz="2600" dirty="0" smtClean="0">
                <a:latin typeface="+mj-lt"/>
                <a:sym typeface="Wingdings" pitchFamily="2" charset="2"/>
              </a:rPr>
              <a:t> yang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sifatnya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mendorong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masyarakat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mengurangi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impor</a:t>
            </a:r>
            <a:r>
              <a:rPr lang="en-US" sz="2600" dirty="0" smtClean="0">
                <a:latin typeface="+mj-lt"/>
                <a:sym typeface="Wingdings" pitchFamily="2" charset="2"/>
              </a:rPr>
              <a:t>,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melakukan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konsumsi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lebih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banyak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atas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barang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dalam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negeri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dan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meningkatkan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ekspor</a:t>
            </a:r>
            <a:r>
              <a:rPr lang="en-US" sz="2600" dirty="0" smtClean="0">
                <a:latin typeface="+mj-lt"/>
                <a:sym typeface="Wingdings" pitchFamily="2" charset="2"/>
              </a:rPr>
              <a:t>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id-ID" sz="2600" dirty="0" smtClean="0">
                <a:latin typeface="+mj-lt"/>
                <a:sym typeface="Wingdings" pitchFamily="2" charset="2"/>
              </a:rPr>
              <a:t>D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ilakukan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pada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saat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perekonomian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mengalami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masalah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defisit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neraca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pembayaran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dan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pada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waktu</a:t>
            </a:r>
            <a:r>
              <a:rPr lang="en-US" sz="2600" dirty="0" smtClean="0">
                <a:latin typeface="+mj-lt"/>
                <a:sym typeface="Wingdings" pitchFamily="2" charset="2"/>
              </a:rPr>
              <a:t> yang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sama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menghadapi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masalah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pengangguran</a:t>
            </a:r>
            <a:r>
              <a:rPr lang="en-US" sz="2600" dirty="0" smtClean="0">
                <a:latin typeface="+mj-lt"/>
                <a:sym typeface="Wingdings" pitchFamily="2" charset="2"/>
              </a:rPr>
              <a:t> yang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tinggi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</a:p>
          <a:p>
            <a:pPr marL="334963" lvl="1" indent="-334963" algn="just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2600" dirty="0" err="1" smtClean="0">
                <a:latin typeface="+mj-lt"/>
                <a:sym typeface="Wingdings" pitchFamily="2" charset="2"/>
              </a:rPr>
              <a:t>Memindahkan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pengeluaran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secara</a:t>
            </a:r>
            <a:r>
              <a:rPr lang="en-US" sz="2600" dirty="0" smtClean="0">
                <a:latin typeface="+mj-lt"/>
                <a:sym typeface="Wingdings" pitchFamily="2" charset="2"/>
              </a:rPr>
              <a:t> </a:t>
            </a:r>
            <a:r>
              <a:rPr lang="en-US" sz="2600" dirty="0" err="1" smtClean="0">
                <a:latin typeface="+mj-lt"/>
                <a:sym typeface="Wingdings" pitchFamily="2" charset="2"/>
              </a:rPr>
              <a:t>paksa</a:t>
            </a:r>
            <a:endParaRPr lang="en-US" sz="2600" dirty="0" smtClean="0">
              <a:latin typeface="+mj-lt"/>
              <a:sym typeface="Wingdings" pitchFamily="2" charset="2"/>
            </a:endParaRPr>
          </a:p>
          <a:p>
            <a:pPr marL="334963" lvl="1" indent="-334963" algn="just" eaLnBrk="1" hangingPunct="1">
              <a:lnSpc>
                <a:spcPct val="90000"/>
              </a:lnSpc>
              <a:buFont typeface="+mj-lt"/>
              <a:buAutoNum type="arabicPeriod"/>
              <a:defRPr/>
            </a:pPr>
            <a:r>
              <a:rPr lang="en-US" sz="2600" dirty="0" err="1" smtClean="0">
                <a:latin typeface="+mj-lt"/>
              </a:rPr>
              <a:t>Memindahkan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pengeluaran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dengan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membuat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perangsang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untuk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mengekspor</a:t>
            </a:r>
            <a:endParaRPr lang="en-US" sz="2600" dirty="0" smtClean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103488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609600" y="990600"/>
            <a:ext cx="7772400" cy="4953000"/>
          </a:xfrm>
        </p:spPr>
        <p:txBody>
          <a:bodyPr/>
          <a:lstStyle/>
          <a:p>
            <a:pPr algn="just" eaLnBrk="1" hangingPunct="1"/>
            <a:r>
              <a:rPr lang="en-US" dirty="0" err="1" smtClean="0">
                <a:latin typeface="Harlow Solid Italic" pitchFamily="82" charset="0"/>
              </a:rPr>
              <a:t>Memindahkan</a:t>
            </a:r>
            <a:r>
              <a:rPr lang="en-US" dirty="0" smtClean="0">
                <a:latin typeface="Harlow Solid Italic" pitchFamily="82" charset="0"/>
              </a:rPr>
              <a:t> </a:t>
            </a:r>
            <a:r>
              <a:rPr lang="en-US" dirty="0" err="1" smtClean="0">
                <a:latin typeface="Harlow Solid Italic" pitchFamily="82" charset="0"/>
              </a:rPr>
              <a:t>secara</a:t>
            </a:r>
            <a:r>
              <a:rPr lang="en-US" dirty="0" smtClean="0">
                <a:latin typeface="Harlow Solid Italic" pitchFamily="82" charset="0"/>
              </a:rPr>
              <a:t> </a:t>
            </a:r>
            <a:r>
              <a:rPr lang="en-US" dirty="0" err="1" smtClean="0">
                <a:latin typeface="Harlow Solid Italic" pitchFamily="82" charset="0"/>
              </a:rPr>
              <a:t>paksa</a:t>
            </a:r>
            <a:r>
              <a:rPr lang="en-US" dirty="0" smtClean="0"/>
              <a:t>:</a:t>
            </a:r>
          </a:p>
          <a:p>
            <a:pPr lvl="1" algn="just" eaLnBrk="1" hangingPunct="1"/>
            <a:r>
              <a:rPr lang="en-US" dirty="0" err="1" smtClean="0"/>
              <a:t>Mempertinggi</a:t>
            </a:r>
            <a:r>
              <a:rPr lang="en-US" dirty="0" smtClean="0"/>
              <a:t> </a:t>
            </a:r>
            <a:r>
              <a:rPr lang="en-US" dirty="0" err="1" smtClean="0"/>
              <a:t>pajak</a:t>
            </a:r>
            <a:r>
              <a:rPr lang="en-US" dirty="0" smtClean="0"/>
              <a:t> </a:t>
            </a:r>
            <a:r>
              <a:rPr lang="en-US" dirty="0" err="1" smtClean="0"/>
              <a:t>impor</a:t>
            </a:r>
            <a:endParaRPr lang="en-US" dirty="0" smtClean="0"/>
          </a:p>
          <a:p>
            <a:pPr lvl="1" algn="just" eaLnBrk="1" hangingPunct="1"/>
            <a:r>
              <a:rPr lang="en-US" dirty="0" err="1" smtClean="0"/>
              <a:t>Menentukan</a:t>
            </a:r>
            <a:r>
              <a:rPr lang="en-US" dirty="0" smtClean="0"/>
              <a:t> quota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 smtClean="0"/>
          </a:p>
          <a:p>
            <a:pPr lvl="1" algn="just" eaLnBrk="1" hangingPunct="1"/>
            <a:r>
              <a:rPr lang="en-US" dirty="0" err="1" smtClean="0"/>
              <a:t>Mengawasi</a:t>
            </a:r>
            <a:r>
              <a:rPr lang="en-US" dirty="0" smtClean="0"/>
              <a:t> </a:t>
            </a:r>
            <a:r>
              <a:rPr lang="en-US" dirty="0" err="1" smtClean="0"/>
              <a:t>penggunaan</a:t>
            </a:r>
            <a:r>
              <a:rPr lang="en-US" dirty="0" smtClean="0"/>
              <a:t> </a:t>
            </a:r>
            <a:r>
              <a:rPr lang="en-US" dirty="0" err="1" smtClean="0"/>
              <a:t>valuta</a:t>
            </a:r>
            <a:r>
              <a:rPr lang="en-US" dirty="0" smtClean="0"/>
              <a:t> </a:t>
            </a:r>
            <a:r>
              <a:rPr lang="en-US" dirty="0" err="1" smtClean="0"/>
              <a:t>asing</a:t>
            </a:r>
            <a:endParaRPr lang="en-US" dirty="0" smtClean="0"/>
          </a:p>
          <a:p>
            <a:pPr algn="just" eaLnBrk="1" hangingPunct="1"/>
            <a:r>
              <a:rPr lang="en-US" dirty="0" err="1" smtClean="0">
                <a:latin typeface="Harlow Solid Italic" pitchFamily="82" charset="0"/>
              </a:rPr>
              <a:t>Insentif</a:t>
            </a:r>
            <a:r>
              <a:rPr lang="en-US" dirty="0" smtClean="0">
                <a:latin typeface="Harlow Solid Italic" pitchFamily="82" charset="0"/>
              </a:rPr>
              <a:t> </a:t>
            </a:r>
            <a:r>
              <a:rPr lang="en-US" dirty="0" err="1" smtClean="0">
                <a:latin typeface="Harlow Solid Italic" pitchFamily="82" charset="0"/>
              </a:rPr>
              <a:t>untuk</a:t>
            </a:r>
            <a:r>
              <a:rPr lang="en-US" dirty="0" smtClean="0">
                <a:latin typeface="Harlow Solid Italic" pitchFamily="82" charset="0"/>
              </a:rPr>
              <a:t> </a:t>
            </a:r>
            <a:r>
              <a:rPr lang="en-US" dirty="0" err="1" smtClean="0">
                <a:latin typeface="Harlow Solid Italic" pitchFamily="82" charset="0"/>
              </a:rPr>
              <a:t>mengekspor</a:t>
            </a:r>
            <a:r>
              <a:rPr lang="en-US" dirty="0" smtClean="0"/>
              <a:t>:</a:t>
            </a:r>
          </a:p>
          <a:p>
            <a:pPr lvl="1" algn="just" eaLnBrk="1" hangingPunct="1"/>
            <a:r>
              <a:rPr lang="en-US" dirty="0" err="1" smtClean="0"/>
              <a:t>Menciptakan</a:t>
            </a:r>
            <a:r>
              <a:rPr lang="en-US" dirty="0" smtClean="0"/>
              <a:t> </a:t>
            </a:r>
            <a:r>
              <a:rPr lang="en-US" dirty="0" err="1" smtClean="0"/>
              <a:t>perangsang</a:t>
            </a:r>
            <a:r>
              <a:rPr lang="en-US" dirty="0" smtClean="0"/>
              <a:t> </a:t>
            </a:r>
            <a:r>
              <a:rPr lang="en-US" dirty="0" err="1" smtClean="0"/>
              <a:t>ekspor</a:t>
            </a:r>
            <a:endParaRPr lang="en-US" dirty="0" smtClean="0"/>
          </a:p>
          <a:p>
            <a:pPr lvl="1" algn="just" eaLnBrk="1" hangingPunct="1"/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devaluasi</a:t>
            </a:r>
            <a:r>
              <a:rPr lang="en-US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88352923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762000" y="304800"/>
            <a:ext cx="7772400" cy="685800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sz="3200" dirty="0" err="1" smtClean="0"/>
              <a:t>Penghambat</a:t>
            </a:r>
            <a:r>
              <a:rPr lang="en-US" sz="3200" dirty="0" smtClean="0"/>
              <a:t> </a:t>
            </a:r>
            <a:r>
              <a:rPr lang="en-US" sz="3200" dirty="0" err="1" smtClean="0"/>
              <a:t>impor</a:t>
            </a:r>
            <a:r>
              <a:rPr lang="en-US" sz="3200" dirty="0" smtClean="0"/>
              <a:t> (</a:t>
            </a:r>
            <a:r>
              <a:rPr lang="en-US" sz="3200" i="1" dirty="0" smtClean="0"/>
              <a:t>import barrier</a:t>
            </a:r>
            <a:r>
              <a:rPr lang="en-US" sz="3200" dirty="0" smtClean="0"/>
              <a:t>)</a:t>
            </a:r>
          </a:p>
        </p:txBody>
      </p:sp>
      <p:sp>
        <p:nvSpPr>
          <p:cNvPr id="4505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81000" y="914400"/>
            <a:ext cx="8229600" cy="5638800"/>
          </a:xfrm>
        </p:spPr>
        <p:txBody>
          <a:bodyPr/>
          <a:lstStyle/>
          <a:p>
            <a:pPr eaLnBrk="1" hangingPunct="1"/>
            <a:r>
              <a:rPr lang="id-ID" dirty="0" smtClean="0">
                <a:sym typeface="Wingdings" pitchFamily="2" charset="2"/>
              </a:rPr>
              <a:t>L</a:t>
            </a:r>
            <a:r>
              <a:rPr lang="en-US" dirty="0" err="1" smtClean="0">
                <a:sym typeface="Wingdings" pitchFamily="2" charset="2"/>
              </a:rPr>
              <a:t>angkah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pemerintah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perpajakan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peraturan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impor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mengurangi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kebebasan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perdagangan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luar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negeri</a:t>
            </a:r>
            <a:r>
              <a:rPr lang="en-US" dirty="0" smtClean="0">
                <a:sym typeface="Wingdings" pitchFamily="2" charset="2"/>
              </a:rPr>
              <a:t>,</a:t>
            </a:r>
          </a:p>
          <a:p>
            <a:pPr lvl="1" eaLnBrk="1" hangingPunct="1"/>
            <a:r>
              <a:rPr lang="en-US" dirty="0" err="1" smtClean="0"/>
              <a:t>Penghambat</a:t>
            </a:r>
            <a:r>
              <a:rPr lang="en-US" dirty="0" smtClean="0"/>
              <a:t> </a:t>
            </a:r>
            <a:r>
              <a:rPr lang="en-US" dirty="0" err="1" smtClean="0"/>
              <a:t>tarif</a:t>
            </a:r>
            <a:r>
              <a:rPr lang="en-US" dirty="0" smtClean="0"/>
              <a:t> (</a:t>
            </a:r>
            <a:r>
              <a:rPr lang="en-US" dirty="0" err="1" smtClean="0"/>
              <a:t>mengenakan</a:t>
            </a:r>
            <a:r>
              <a:rPr lang="en-US" dirty="0" smtClean="0"/>
              <a:t> </a:t>
            </a:r>
            <a:r>
              <a:rPr lang="en-US" dirty="0" err="1" smtClean="0"/>
              <a:t>pajak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impor</a:t>
            </a:r>
            <a:r>
              <a:rPr lang="en-US" dirty="0" smtClean="0"/>
              <a:t>)</a:t>
            </a:r>
          </a:p>
          <a:p>
            <a:pPr lvl="1" eaLnBrk="1" hangingPunct="1"/>
            <a:r>
              <a:rPr lang="en-US" dirty="0" err="1" smtClean="0"/>
              <a:t>Penghambat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tarif</a:t>
            </a:r>
            <a:r>
              <a:rPr lang="en-US" dirty="0" smtClean="0"/>
              <a:t> (</a:t>
            </a:r>
            <a:r>
              <a:rPr lang="en-US" dirty="0" err="1" smtClean="0"/>
              <a:t>peraturan</a:t>
            </a:r>
            <a:r>
              <a:rPr lang="en-US" dirty="0" smtClean="0"/>
              <a:t> yang </a:t>
            </a:r>
            <a:r>
              <a:rPr lang="en-US" dirty="0" err="1" smtClean="0"/>
              <a:t>mengurangi</a:t>
            </a:r>
            <a:r>
              <a:rPr lang="en-US" dirty="0" smtClean="0"/>
              <a:t> </a:t>
            </a:r>
            <a:r>
              <a:rPr lang="en-US" dirty="0" err="1" smtClean="0"/>
              <a:t>kebebasan</a:t>
            </a:r>
            <a:r>
              <a:rPr lang="en-US" dirty="0" smtClean="0"/>
              <a:t> </a:t>
            </a:r>
            <a:r>
              <a:rPr lang="en-US" dirty="0" err="1" smtClean="0"/>
              <a:t>masuknya</a:t>
            </a:r>
            <a:r>
              <a:rPr lang="en-US" dirty="0" smtClean="0"/>
              <a:t>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negeri</a:t>
            </a:r>
            <a:r>
              <a:rPr lang="en-US" dirty="0" smtClean="0"/>
              <a:t>)</a:t>
            </a:r>
          </a:p>
          <a:p>
            <a:pPr eaLnBrk="1" hangingPunct="1"/>
            <a:r>
              <a:rPr lang="en-US" sz="2400" dirty="0" err="1" smtClean="0">
                <a:latin typeface="+mj-lt"/>
              </a:rPr>
              <a:t>Penghambat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tarif</a:t>
            </a:r>
            <a:endParaRPr lang="en-US" sz="2400" dirty="0" smtClean="0">
              <a:latin typeface="+mj-lt"/>
            </a:endParaRPr>
          </a:p>
          <a:p>
            <a:pPr eaLnBrk="1" hangingPunct="1"/>
            <a:r>
              <a:rPr lang="en-US" sz="2400" dirty="0" err="1" smtClean="0">
                <a:latin typeface="+mj-lt"/>
              </a:rPr>
              <a:t>Tarif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smtClean="0">
                <a:latin typeface="+mj-lt"/>
                <a:sym typeface="Wingdings" pitchFamily="2" charset="2"/>
              </a:rPr>
              <a:t>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pajak</a:t>
            </a:r>
            <a:r>
              <a:rPr lang="en-US" sz="2400" dirty="0" smtClean="0">
                <a:latin typeface="+mj-lt"/>
                <a:sym typeface="Wingdings" pitchFamily="2" charset="2"/>
              </a:rPr>
              <a:t>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atas</a:t>
            </a:r>
            <a:r>
              <a:rPr lang="en-US" sz="2400" dirty="0" smtClean="0">
                <a:latin typeface="+mj-lt"/>
                <a:sym typeface="Wingdings" pitchFamily="2" charset="2"/>
              </a:rPr>
              <a:t>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barang</a:t>
            </a:r>
            <a:r>
              <a:rPr lang="en-US" sz="2400" dirty="0" smtClean="0">
                <a:latin typeface="+mj-lt"/>
                <a:sym typeface="Wingdings" pitchFamily="2" charset="2"/>
              </a:rPr>
              <a:t>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impor</a:t>
            </a:r>
            <a:r>
              <a:rPr lang="en-US" sz="2400" dirty="0" smtClean="0">
                <a:latin typeface="+mj-lt"/>
                <a:sym typeface="Wingdings" pitchFamily="2" charset="2"/>
              </a:rPr>
              <a:t> ,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b</a:t>
            </a:r>
            <a:r>
              <a:rPr lang="en-US" sz="2400" dirty="0" err="1" smtClean="0">
                <a:latin typeface="+mj-lt"/>
              </a:rPr>
              <a:t>ersifat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i="1" dirty="0" smtClean="0">
                <a:latin typeface="+mj-lt"/>
              </a:rPr>
              <a:t>ad valorem </a:t>
            </a:r>
            <a:r>
              <a:rPr lang="en-US" sz="2400" dirty="0" err="1" smtClean="0">
                <a:latin typeface="+mj-lt"/>
              </a:rPr>
              <a:t>atau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Tarif</a:t>
            </a:r>
            <a:r>
              <a:rPr lang="en-US" sz="2400" dirty="0" smtClean="0">
                <a:latin typeface="+mj-lt"/>
              </a:rPr>
              <a:t> </a:t>
            </a:r>
            <a:r>
              <a:rPr lang="en-US" sz="2400" dirty="0" err="1" smtClean="0">
                <a:latin typeface="+mj-lt"/>
              </a:rPr>
              <a:t>spesifik</a:t>
            </a:r>
            <a:endParaRPr lang="en-US" sz="2400" dirty="0" smtClean="0">
              <a:latin typeface="+mj-lt"/>
              <a:sym typeface="Wingdings" pitchFamily="2" charset="2"/>
            </a:endParaRPr>
          </a:p>
          <a:p>
            <a:pPr eaLnBrk="1" hangingPunct="1"/>
            <a:r>
              <a:rPr lang="en-US" sz="2400" dirty="0" smtClean="0">
                <a:latin typeface="+mj-lt"/>
                <a:sym typeface="Wingdings" pitchFamily="2" charset="2"/>
              </a:rPr>
              <a:t>Quota 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pembatasan</a:t>
            </a:r>
            <a:r>
              <a:rPr lang="en-US" sz="2400" dirty="0" smtClean="0">
                <a:latin typeface="+mj-lt"/>
                <a:sym typeface="Wingdings" pitchFamily="2" charset="2"/>
              </a:rPr>
              <a:t>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jumlah</a:t>
            </a:r>
            <a:r>
              <a:rPr lang="en-US" sz="2400" dirty="0" smtClean="0">
                <a:latin typeface="+mj-lt"/>
                <a:sym typeface="Wingdings" pitchFamily="2" charset="2"/>
              </a:rPr>
              <a:t>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barang</a:t>
            </a:r>
            <a:r>
              <a:rPr lang="en-US" sz="2400" dirty="0" smtClean="0">
                <a:latin typeface="+mj-lt"/>
                <a:sym typeface="Wingdings" pitchFamily="2" charset="2"/>
              </a:rPr>
              <a:t> </a:t>
            </a:r>
            <a:r>
              <a:rPr lang="en-US" sz="2400" dirty="0" err="1" smtClean="0">
                <a:latin typeface="+mj-lt"/>
                <a:sym typeface="Wingdings" pitchFamily="2" charset="2"/>
              </a:rPr>
              <a:t>impor</a:t>
            </a:r>
            <a:endParaRPr lang="en-US" sz="2400" dirty="0" smtClean="0">
              <a:latin typeface="+mj-lt"/>
              <a:sym typeface="Wingdings" pitchFamily="2" charset="2"/>
            </a:endParaRPr>
          </a:p>
          <a:p>
            <a:pPr lvl="1"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407954085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idx="1"/>
          </p:nvPr>
        </p:nvSpPr>
        <p:spPr>
          <a:xfrm>
            <a:off x="685800" y="762000"/>
            <a:ext cx="8077200" cy="5638800"/>
          </a:xfrm>
        </p:spPr>
        <p:txBody>
          <a:bodyPr>
            <a:normAutofit/>
          </a:bodyPr>
          <a:lstStyle/>
          <a:p>
            <a:pPr algn="ctr" eaLnBrk="1" hangingPunct="1">
              <a:buFontTx/>
              <a:buNone/>
              <a:defRPr/>
            </a:pPr>
            <a:r>
              <a:rPr lang="en-US" sz="3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Tujuan</a:t>
            </a:r>
            <a:r>
              <a:rPr lang="en-US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3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kebijakan</a:t>
            </a:r>
            <a:r>
              <a:rPr lang="en-US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3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hambatan</a:t>
            </a:r>
            <a:r>
              <a:rPr lang="en-US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en-US" sz="36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impor</a:t>
            </a:r>
            <a:endParaRPr lang="en-US" sz="3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algn="ctr" eaLnBrk="1" hangingPunct="1">
              <a:buFontTx/>
              <a:buNone/>
              <a:defRPr/>
            </a:pPr>
            <a:endParaRPr lang="en-US" sz="36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 marL="512763" lvl="1" indent="-512763" algn="just" eaLnBrk="1" hangingPunct="1">
              <a:buFont typeface="+mj-lt"/>
              <a:buAutoNum type="arabicPeriod"/>
              <a:defRPr/>
            </a:pPr>
            <a:r>
              <a:rPr lang="en-US" dirty="0" err="1" smtClean="0"/>
              <a:t>Mengatasi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deflasi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pengangguran</a:t>
            </a:r>
            <a:endParaRPr lang="en-US" dirty="0" smtClean="0"/>
          </a:p>
          <a:p>
            <a:pPr marL="512763" lvl="1" indent="-512763" algn="just" eaLnBrk="1" hangingPunct="1">
              <a:buFont typeface="+mj-lt"/>
              <a:buAutoNum type="arabicPeriod"/>
              <a:defRPr/>
            </a:pPr>
            <a:r>
              <a:rPr lang="en-US" dirty="0" err="1" smtClean="0"/>
              <a:t>Menghapuskan</a:t>
            </a:r>
            <a:r>
              <a:rPr lang="en-US" dirty="0" smtClean="0"/>
              <a:t> </a:t>
            </a:r>
            <a:r>
              <a:rPr lang="en-US" dirty="0" err="1" smtClean="0"/>
              <a:t>defisit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negeri</a:t>
            </a:r>
            <a:r>
              <a:rPr lang="en-US" dirty="0" smtClean="0"/>
              <a:t> </a:t>
            </a:r>
            <a:r>
              <a:rPr lang="en-US" dirty="0" err="1" smtClean="0"/>
              <a:t>neraca</a:t>
            </a:r>
            <a:r>
              <a:rPr lang="en-US" dirty="0" smtClean="0"/>
              <a:t> </a:t>
            </a:r>
            <a:r>
              <a:rPr lang="en-US" dirty="0" err="1" smtClean="0"/>
              <a:t>perdagangan</a:t>
            </a:r>
            <a:endParaRPr lang="en-US" dirty="0" smtClean="0"/>
          </a:p>
          <a:p>
            <a:pPr marL="512763" lvl="1" indent="-512763" algn="just" eaLnBrk="1" hangingPunct="1">
              <a:buFont typeface="+mj-lt"/>
              <a:buAutoNum type="arabicPeriod"/>
              <a:defRPr/>
            </a:pPr>
            <a:r>
              <a:rPr lang="en-US" dirty="0" err="1" smtClean="0"/>
              <a:t>Mensukseskan</a:t>
            </a:r>
            <a:r>
              <a:rPr lang="en-US" dirty="0" smtClean="0"/>
              <a:t> </a:t>
            </a:r>
            <a:r>
              <a:rPr lang="en-US" dirty="0" err="1" smtClean="0"/>
              <a:t>usaha</a:t>
            </a:r>
            <a:r>
              <a:rPr lang="en-US" dirty="0" smtClean="0"/>
              <a:t> </a:t>
            </a:r>
            <a:r>
              <a:rPr lang="en-US" dirty="0" err="1" smtClean="0"/>
              <a:t>mendiversifikasikan</a:t>
            </a:r>
            <a:r>
              <a:rPr lang="en-US" dirty="0" smtClean="0"/>
              <a:t> </a:t>
            </a:r>
            <a:r>
              <a:rPr lang="en-US" dirty="0" err="1" smtClean="0"/>
              <a:t>perekonomian</a:t>
            </a:r>
            <a:endParaRPr lang="en-US" dirty="0" smtClean="0"/>
          </a:p>
          <a:p>
            <a:pPr marL="512763" lvl="1" indent="-512763" algn="just" eaLnBrk="1" hangingPunct="1">
              <a:buFont typeface="+mj-lt"/>
              <a:buAutoNum type="arabicPeriod"/>
              <a:defRPr/>
            </a:pPr>
            <a:r>
              <a:rPr lang="en-US" dirty="0" err="1" smtClean="0"/>
              <a:t>Melindungi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r>
              <a:rPr lang="en-US" dirty="0" smtClean="0"/>
              <a:t> yang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endParaRPr lang="en-US" dirty="0" smtClean="0"/>
          </a:p>
          <a:p>
            <a:pPr marL="512763" lvl="1" indent="-512763" algn="just" eaLnBrk="1" hangingPunct="1">
              <a:buFont typeface="+mj-lt"/>
              <a:buAutoNum type="arabicPeriod"/>
              <a:defRPr/>
            </a:pPr>
            <a:r>
              <a:rPr lang="en-US" dirty="0" err="1" smtClean="0"/>
              <a:t>Melindungi</a:t>
            </a:r>
            <a:r>
              <a:rPr lang="en-US" dirty="0" smtClean="0"/>
              <a:t> </a:t>
            </a:r>
            <a:r>
              <a:rPr lang="en-US" dirty="0" err="1" smtClean="0"/>
              <a:t>industri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negeri</a:t>
            </a:r>
            <a:r>
              <a:rPr lang="en-US" dirty="0" smtClean="0"/>
              <a:t> yang </a:t>
            </a:r>
            <a:r>
              <a:rPr lang="en-US" dirty="0" err="1" smtClean="0"/>
              <a:t>berkedudukan</a:t>
            </a:r>
            <a:r>
              <a:rPr lang="en-US" dirty="0" smtClean="0"/>
              <a:t> </a:t>
            </a:r>
            <a:r>
              <a:rPr lang="en-US" dirty="0" err="1" smtClean="0"/>
              <a:t>terancam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276909364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rrowheads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sz="3600" dirty="0" err="1" smtClean="0"/>
              <a:t>Pengawasan</a:t>
            </a:r>
            <a:r>
              <a:rPr lang="en-US" sz="3600" dirty="0" smtClean="0"/>
              <a:t> </a:t>
            </a:r>
            <a:r>
              <a:rPr lang="en-US" sz="3600" dirty="0" err="1" smtClean="0"/>
              <a:t>penggunaan</a:t>
            </a:r>
            <a:r>
              <a:rPr lang="en-US" sz="3600" dirty="0" smtClean="0"/>
              <a:t> </a:t>
            </a:r>
            <a:r>
              <a:rPr lang="en-US" sz="3600" dirty="0" err="1" smtClean="0"/>
              <a:t>devisa</a:t>
            </a:r>
            <a:endParaRPr lang="en-US" sz="3600" dirty="0" smtClean="0"/>
          </a:p>
        </p:txBody>
      </p:sp>
      <p:sp>
        <p:nvSpPr>
          <p:cNvPr id="48131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sz="2800" i="1" dirty="0" smtClean="0"/>
              <a:t>Exchange control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>
                <a:sym typeface="Wingdings" pitchFamily="2" charset="2"/>
              </a:rPr>
              <a:t>tindakan</a:t>
            </a:r>
            <a:r>
              <a:rPr lang="en-US" sz="2800" dirty="0" smtClean="0">
                <a:sym typeface="Wingdings" pitchFamily="2" charset="2"/>
              </a:rPr>
              <a:t> bank </a:t>
            </a:r>
            <a:r>
              <a:rPr lang="en-US" sz="2800" dirty="0" err="1" smtClean="0">
                <a:sym typeface="Wingdings" pitchFamily="2" charset="2"/>
              </a:rPr>
              <a:t>sentral</a:t>
            </a:r>
            <a:r>
              <a:rPr lang="en-US" sz="2800" dirty="0" smtClean="0">
                <a:sym typeface="Wingdings" pitchFamily="2" charset="2"/>
              </a:rPr>
              <a:t> yang </a:t>
            </a:r>
            <a:r>
              <a:rPr lang="en-US" sz="2800" dirty="0" err="1" smtClean="0">
                <a:sym typeface="Wingdings" pitchFamily="2" charset="2"/>
              </a:rPr>
              <a:t>mengatur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penggunaan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valuta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asing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untuk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tujuan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impor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investasi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luar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negeri</a:t>
            </a:r>
            <a:endParaRPr lang="en-US" sz="2800" dirty="0" smtClean="0">
              <a:sym typeface="Wingdings" pitchFamily="2" charset="2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sz="2800" dirty="0" err="1" smtClean="0">
                <a:sym typeface="Wingdings" pitchFamily="2" charset="2"/>
              </a:rPr>
              <a:t>Pembelian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penjualan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mata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uang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asing</a:t>
            </a:r>
            <a:endParaRPr lang="en-US" sz="2800" dirty="0" smtClean="0">
              <a:sym typeface="Wingdings" pitchFamily="2" charset="2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sz="2800" dirty="0" err="1" smtClean="0">
                <a:sym typeface="Wingdings" pitchFamily="2" charset="2"/>
              </a:rPr>
              <a:t>Devisa</a:t>
            </a:r>
            <a:r>
              <a:rPr lang="en-US" sz="2800" dirty="0" smtClean="0">
                <a:sym typeface="Wingdings" pitchFamily="2" charset="2"/>
              </a:rPr>
              <a:t> yang </a:t>
            </a:r>
            <a:r>
              <a:rPr lang="en-US" sz="2800" dirty="0" err="1" smtClean="0">
                <a:sym typeface="Wingdings" pitchFamily="2" charset="2"/>
              </a:rPr>
              <a:t>diterima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masyarakat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harus</a:t>
            </a:r>
            <a:r>
              <a:rPr lang="en-US" sz="2800" dirty="0" smtClean="0">
                <a:sym typeface="Wingdings" pitchFamily="2" charset="2"/>
              </a:rPr>
              <a:t> di </a:t>
            </a:r>
            <a:r>
              <a:rPr lang="en-US" sz="2800" dirty="0" err="1" smtClean="0">
                <a:sym typeface="Wingdings" pitchFamily="2" charset="2"/>
              </a:rPr>
              <a:t>jual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pemerintah</a:t>
            </a:r>
            <a:endParaRPr lang="en-US" sz="2800" dirty="0" smtClean="0">
              <a:sym typeface="Wingdings" pitchFamily="2" charset="2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sz="2800" dirty="0" smtClean="0">
                <a:sym typeface="Wingdings" pitchFamily="2" charset="2"/>
              </a:rPr>
              <a:t>Yang </a:t>
            </a:r>
            <a:r>
              <a:rPr lang="en-US" sz="2800" dirty="0" err="1" smtClean="0">
                <a:sym typeface="Wingdings" pitchFamily="2" charset="2"/>
              </a:rPr>
              <a:t>memerlukan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devisa</a:t>
            </a:r>
            <a:r>
              <a:rPr lang="en-US" sz="2800" dirty="0" smtClean="0">
                <a:sym typeface="Wingdings" pitchFamily="2" charset="2"/>
              </a:rPr>
              <a:t>  </a:t>
            </a:r>
            <a:r>
              <a:rPr lang="en-US" sz="2800" dirty="0" err="1" smtClean="0">
                <a:sym typeface="Wingdings" pitchFamily="2" charset="2"/>
              </a:rPr>
              <a:t>membeli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ke</a:t>
            </a:r>
            <a:r>
              <a:rPr lang="en-US" sz="2800" dirty="0" smtClean="0">
                <a:sym typeface="Wingdings" pitchFamily="2" charset="2"/>
              </a:rPr>
              <a:t> </a:t>
            </a:r>
            <a:r>
              <a:rPr lang="en-US" sz="2800" dirty="0" err="1" smtClean="0">
                <a:sym typeface="Wingdings" pitchFamily="2" charset="2"/>
              </a:rPr>
              <a:t>pemerintah</a:t>
            </a:r>
            <a:endParaRPr lang="en-US" sz="2800" dirty="0" smtClean="0">
              <a:sym typeface="Wingdings" pitchFamily="2" charset="2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sz="2800" u="sng" dirty="0" err="1" smtClean="0"/>
              <a:t>Tujuannya</a:t>
            </a:r>
            <a:r>
              <a:rPr lang="en-US" sz="2800" u="sng" dirty="0" smtClean="0"/>
              <a:t> </a:t>
            </a:r>
            <a:r>
              <a:rPr lang="en-US" sz="2800" dirty="0" smtClean="0"/>
              <a:t>: </a:t>
            </a:r>
            <a:r>
              <a:rPr lang="en-US" sz="2800" dirty="0" err="1" smtClean="0"/>
              <a:t>mempertahankan</a:t>
            </a:r>
            <a:r>
              <a:rPr lang="en-US" sz="2800" dirty="0" smtClean="0"/>
              <a:t> </a:t>
            </a:r>
            <a:r>
              <a:rPr lang="en-US" sz="2800" dirty="0" err="1" smtClean="0"/>
              <a:t>keseimbangan</a:t>
            </a:r>
            <a:r>
              <a:rPr lang="en-US" sz="2800" dirty="0" smtClean="0"/>
              <a:t> </a:t>
            </a:r>
            <a:r>
              <a:rPr lang="en-US" sz="2800" dirty="0" err="1" smtClean="0"/>
              <a:t>dalam</a:t>
            </a:r>
            <a:r>
              <a:rPr lang="en-US" sz="2800" dirty="0" smtClean="0"/>
              <a:t> </a:t>
            </a:r>
            <a:r>
              <a:rPr lang="en-US" sz="2800" dirty="0" err="1" smtClean="0"/>
              <a:t>neraca</a:t>
            </a:r>
            <a:r>
              <a:rPr lang="en-US" sz="2800" dirty="0" smtClean="0"/>
              <a:t> </a:t>
            </a:r>
            <a:r>
              <a:rPr lang="en-US" sz="2800" dirty="0" err="1" smtClean="0"/>
              <a:t>pembayaran</a:t>
            </a:r>
            <a:endParaRPr lang="en-US" sz="2800" dirty="0" smtClean="0"/>
          </a:p>
          <a:p>
            <a:pPr algn="just" eaLnBrk="1" hangingPunct="1">
              <a:lnSpc>
                <a:spcPct val="90000"/>
              </a:lnSpc>
            </a:pPr>
            <a:r>
              <a:rPr lang="en-US" sz="2800" dirty="0" err="1" smtClean="0"/>
              <a:t>Jangka</a:t>
            </a:r>
            <a:r>
              <a:rPr lang="en-US" sz="2800" dirty="0" smtClean="0"/>
              <a:t> </a:t>
            </a:r>
            <a:r>
              <a:rPr lang="en-US" sz="2800" dirty="0" err="1" smtClean="0"/>
              <a:t>panjang</a:t>
            </a:r>
            <a:r>
              <a:rPr lang="en-US" sz="2800" dirty="0" smtClean="0"/>
              <a:t> </a:t>
            </a:r>
            <a:r>
              <a:rPr lang="en-US" sz="2800" dirty="0" err="1" smtClean="0"/>
              <a:t>impor</a:t>
            </a:r>
            <a:r>
              <a:rPr lang="en-US" sz="2800" dirty="0" smtClean="0"/>
              <a:t> </a:t>
            </a:r>
            <a:r>
              <a:rPr lang="en-US" sz="2800" dirty="0" err="1" smtClean="0"/>
              <a:t>melebihi</a:t>
            </a:r>
            <a:r>
              <a:rPr lang="en-US" sz="2800" dirty="0" smtClean="0"/>
              <a:t> </a:t>
            </a:r>
            <a:r>
              <a:rPr lang="en-US" sz="2800" dirty="0" err="1" smtClean="0"/>
              <a:t>ekspor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aliran</a:t>
            </a:r>
            <a:r>
              <a:rPr lang="en-US" sz="2800" dirty="0" smtClean="0"/>
              <a:t> modal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luar</a:t>
            </a:r>
            <a:r>
              <a:rPr lang="en-US" sz="2800" dirty="0" smtClean="0"/>
              <a:t> </a:t>
            </a:r>
            <a:r>
              <a:rPr lang="en-US" sz="2800" dirty="0" err="1" smtClean="0"/>
              <a:t>negeri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185503875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44475"/>
            <a:ext cx="8385175" cy="974725"/>
          </a:xfrm>
          <a:solidFill>
            <a:srgbClr val="FFFF00"/>
          </a:solidFill>
        </p:spPr>
        <p:txBody>
          <a:bodyPr/>
          <a:lstStyle/>
          <a:p>
            <a:pPr eaLnBrk="1" hangingPunct="1"/>
            <a:r>
              <a:rPr lang="en-US" sz="2800" dirty="0" smtClean="0">
                <a:latin typeface="Algerian" pitchFamily="82" charset="0"/>
              </a:rPr>
              <a:t>Cara </a:t>
            </a:r>
            <a:r>
              <a:rPr lang="en-US" sz="2800" dirty="0" err="1" smtClean="0">
                <a:latin typeface="Algerian" pitchFamily="82" charset="0"/>
              </a:rPr>
              <a:t>melaksanakan</a:t>
            </a:r>
            <a:r>
              <a:rPr lang="en-US" sz="2800" dirty="0" smtClean="0">
                <a:latin typeface="Algerian" pitchFamily="82" charset="0"/>
              </a:rPr>
              <a:t> </a:t>
            </a:r>
            <a:r>
              <a:rPr lang="en-US" sz="2800" dirty="0" err="1" smtClean="0">
                <a:latin typeface="Algerian" pitchFamily="82" charset="0"/>
              </a:rPr>
              <a:t>pengawasan</a:t>
            </a:r>
            <a:r>
              <a:rPr lang="en-US" sz="2800" dirty="0" smtClean="0">
                <a:latin typeface="Algerian" pitchFamily="82" charset="0"/>
              </a:rPr>
              <a:t> </a:t>
            </a:r>
            <a:r>
              <a:rPr lang="en-US" sz="2800" dirty="0" err="1" smtClean="0">
                <a:latin typeface="Algerian" pitchFamily="82" charset="0"/>
              </a:rPr>
              <a:t>devisa</a:t>
            </a:r>
            <a:endParaRPr lang="en-US" sz="2800" dirty="0" smtClean="0">
              <a:latin typeface="Algerian" pitchFamily="82" charset="0"/>
            </a:endParaRPr>
          </a:p>
        </p:txBody>
      </p:sp>
      <p:sp>
        <p:nvSpPr>
          <p:cNvPr id="4915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sz="2800" dirty="0" err="1" smtClean="0">
                <a:latin typeface="+mj-lt"/>
              </a:rPr>
              <a:t>Masalah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Neraca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perdagangan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tidak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serius</a:t>
            </a:r>
            <a:r>
              <a:rPr lang="en-US" sz="2800" dirty="0" smtClean="0">
                <a:latin typeface="+mj-lt"/>
              </a:rPr>
              <a:t>:</a:t>
            </a:r>
          </a:p>
          <a:p>
            <a:pPr lvl="1" algn="just" eaLnBrk="1" hangingPunct="1"/>
            <a:r>
              <a:rPr lang="en-US" dirty="0" err="1" smtClean="0">
                <a:latin typeface="+mj-lt"/>
              </a:rPr>
              <a:t>Mengawasi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seluruh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jual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beli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valuta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asing</a:t>
            </a:r>
            <a:endParaRPr lang="en-US" dirty="0" smtClean="0">
              <a:latin typeface="+mj-lt"/>
            </a:endParaRPr>
          </a:p>
          <a:p>
            <a:pPr lvl="1" algn="just" eaLnBrk="1" hangingPunct="1"/>
            <a:r>
              <a:rPr lang="en-US" dirty="0" err="1" smtClean="0">
                <a:latin typeface="+mj-lt"/>
              </a:rPr>
              <a:t>Menetapkan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nilai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valuta</a:t>
            </a:r>
            <a:r>
              <a:rPr lang="en-US" dirty="0" smtClean="0">
                <a:latin typeface="+mj-lt"/>
              </a:rPr>
              <a:t> sing</a:t>
            </a:r>
          </a:p>
          <a:p>
            <a:pPr algn="just" eaLnBrk="1" hangingPunct="1"/>
            <a:r>
              <a:rPr lang="en-US" sz="2800" dirty="0" err="1" smtClean="0">
                <a:latin typeface="+mj-lt"/>
              </a:rPr>
              <a:t>Masalah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Neraca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perdagangan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serius</a:t>
            </a:r>
            <a:r>
              <a:rPr lang="en-US" sz="2800" dirty="0" smtClean="0">
                <a:latin typeface="+mj-lt"/>
              </a:rPr>
              <a:t>:</a:t>
            </a:r>
          </a:p>
          <a:p>
            <a:pPr lvl="1" algn="just" eaLnBrk="1" hangingPunct="1"/>
            <a:r>
              <a:rPr lang="en-US" dirty="0" err="1" smtClean="0">
                <a:latin typeface="+mj-lt"/>
              </a:rPr>
              <a:t>Sistem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kurs</a:t>
            </a:r>
            <a:r>
              <a:rPr lang="en-US" dirty="0" smtClean="0">
                <a:latin typeface="+mj-lt"/>
              </a:rPr>
              <a:t> </a:t>
            </a:r>
            <a:r>
              <a:rPr lang="en-US" dirty="0" err="1" smtClean="0">
                <a:latin typeface="+mj-lt"/>
              </a:rPr>
              <a:t>berganda</a:t>
            </a:r>
            <a:r>
              <a:rPr lang="en-US" dirty="0" smtClean="0">
                <a:latin typeface="+mj-lt"/>
              </a:rPr>
              <a:t> /</a:t>
            </a:r>
            <a:r>
              <a:rPr lang="en-US" i="1" dirty="0" smtClean="0">
                <a:latin typeface="+mj-lt"/>
              </a:rPr>
              <a:t>multiple exchange rate</a:t>
            </a:r>
          </a:p>
          <a:p>
            <a:pPr lvl="2" algn="just" eaLnBrk="1" hangingPunct="1"/>
            <a:r>
              <a:rPr lang="en-US" sz="2800" dirty="0" err="1" smtClean="0">
                <a:latin typeface="+mj-lt"/>
              </a:rPr>
              <a:t>Memberikan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perangsang</a:t>
            </a:r>
            <a:r>
              <a:rPr lang="en-US" sz="2800" dirty="0" smtClean="0">
                <a:latin typeface="+mj-lt"/>
              </a:rPr>
              <a:t> yang </a:t>
            </a:r>
            <a:r>
              <a:rPr lang="en-US" sz="2800" dirty="0" err="1" smtClean="0">
                <a:latin typeface="+mj-lt"/>
              </a:rPr>
              <a:t>besar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untuk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mengekspor</a:t>
            </a:r>
            <a:r>
              <a:rPr lang="en-US" sz="2800" dirty="0" smtClean="0">
                <a:latin typeface="+mj-lt"/>
              </a:rPr>
              <a:t>, </a:t>
            </a:r>
            <a:r>
              <a:rPr lang="en-US" sz="2800" dirty="0" err="1" smtClean="0">
                <a:latin typeface="+mj-lt"/>
              </a:rPr>
              <a:t>membatasi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impor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barang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mewah</a:t>
            </a:r>
            <a:endParaRPr lang="en-US" sz="2800" dirty="0" smtClean="0">
              <a:latin typeface="+mj-lt"/>
            </a:endParaRPr>
          </a:p>
          <a:p>
            <a:pPr lvl="2" algn="just" eaLnBrk="1" hangingPunct="1"/>
            <a:r>
              <a:rPr lang="en-US" sz="2800" dirty="0" err="1" smtClean="0">
                <a:latin typeface="+mj-lt"/>
              </a:rPr>
              <a:t>Barang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penting</a:t>
            </a:r>
            <a:r>
              <a:rPr lang="en-US" sz="2800" dirty="0" smtClean="0">
                <a:latin typeface="+mj-lt"/>
              </a:rPr>
              <a:t> (</a:t>
            </a:r>
            <a:r>
              <a:rPr lang="en-US" sz="2800" dirty="0" err="1" smtClean="0">
                <a:latin typeface="+mj-lt"/>
              </a:rPr>
              <a:t>makanan</a:t>
            </a:r>
            <a:r>
              <a:rPr lang="en-US" sz="2800" dirty="0" smtClean="0">
                <a:latin typeface="+mj-lt"/>
              </a:rPr>
              <a:t>, </a:t>
            </a:r>
            <a:r>
              <a:rPr lang="en-US" sz="2800" dirty="0" err="1" smtClean="0">
                <a:latin typeface="+mj-lt"/>
              </a:rPr>
              <a:t>barang</a:t>
            </a:r>
            <a:r>
              <a:rPr lang="en-US" sz="2800" dirty="0" smtClean="0">
                <a:latin typeface="+mj-lt"/>
              </a:rPr>
              <a:t> modal </a:t>
            </a:r>
            <a:r>
              <a:rPr lang="en-US" sz="2800" dirty="0" err="1" smtClean="0">
                <a:latin typeface="+mj-lt"/>
              </a:rPr>
              <a:t>dan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bahan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mentah</a:t>
            </a:r>
            <a:r>
              <a:rPr lang="en-US" sz="2800" dirty="0" smtClean="0">
                <a:latin typeface="+mj-lt"/>
              </a:rPr>
              <a:t>) </a:t>
            </a:r>
            <a:r>
              <a:rPr lang="en-US" sz="2800" dirty="0" err="1" smtClean="0">
                <a:latin typeface="+mj-lt"/>
              </a:rPr>
              <a:t>diimpor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dengan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harga</a:t>
            </a:r>
            <a:r>
              <a:rPr lang="en-US" sz="2800" dirty="0" smtClean="0">
                <a:latin typeface="+mj-lt"/>
              </a:rPr>
              <a:t> </a:t>
            </a:r>
            <a:r>
              <a:rPr lang="en-US" sz="2800" dirty="0" err="1" smtClean="0">
                <a:latin typeface="+mj-lt"/>
              </a:rPr>
              <a:t>wajar</a:t>
            </a:r>
            <a:r>
              <a:rPr lang="en-US" sz="2800" dirty="0" smtClean="0">
                <a:latin typeface="+mj-lt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xmlns="" val="2529671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smtClean="0">
                <a:solidFill>
                  <a:schemeClr val="bg1"/>
                </a:solidFill>
                <a:latin typeface="Harlow Solid Italic" pitchFamily="82" charset="0"/>
              </a:rPr>
              <a:t>Devaluasi (penurunan nilai mata uang)</a:t>
            </a:r>
          </a:p>
        </p:txBody>
      </p:sp>
      <p:sp>
        <p:nvSpPr>
          <p:cNvPr id="5017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762000" y="685800"/>
            <a:ext cx="7772400" cy="54864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langkah</a:t>
            </a:r>
            <a:r>
              <a:rPr lang="en-US" dirty="0" smtClean="0"/>
              <a:t> </a:t>
            </a:r>
            <a:r>
              <a:rPr lang="en-US" dirty="0" err="1" smtClean="0"/>
              <a:t>terakhir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efek</a:t>
            </a:r>
            <a:r>
              <a:rPr lang="en-US" dirty="0" smtClean="0"/>
              <a:t> </a:t>
            </a:r>
            <a:r>
              <a:rPr lang="en-US" dirty="0" err="1" smtClean="0"/>
              <a:t>buruk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konsumen</a:t>
            </a:r>
            <a:r>
              <a:rPr lang="en-US" dirty="0" smtClean="0"/>
              <a:t> (</a:t>
            </a:r>
            <a:r>
              <a:rPr lang="en-US" dirty="0" err="1" smtClean="0"/>
              <a:t>harga</a:t>
            </a:r>
            <a:r>
              <a:rPr lang="en-US" dirty="0" smtClean="0"/>
              <a:t>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impor</a:t>
            </a:r>
            <a:r>
              <a:rPr lang="en-US" dirty="0" smtClean="0"/>
              <a:t> </a:t>
            </a:r>
            <a:r>
              <a:rPr lang="en-US" dirty="0" err="1" smtClean="0"/>
              <a:t>naik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merugikan</a:t>
            </a:r>
            <a:r>
              <a:rPr lang="en-US" dirty="0" smtClean="0"/>
              <a:t> </a:t>
            </a:r>
            <a:r>
              <a:rPr lang="en-US" dirty="0" err="1" smtClean="0"/>
              <a:t>pihak</a:t>
            </a:r>
            <a:r>
              <a:rPr lang="en-US" dirty="0" smtClean="0"/>
              <a:t> yang </a:t>
            </a:r>
            <a:r>
              <a:rPr lang="en-US" dirty="0" err="1" smtClean="0"/>
              <a:t>berhutang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luar</a:t>
            </a:r>
            <a:r>
              <a:rPr lang="en-US" dirty="0" smtClean="0"/>
              <a:t> </a:t>
            </a:r>
            <a:r>
              <a:rPr lang="en-US" dirty="0" err="1" smtClean="0"/>
              <a:t>negeri</a:t>
            </a:r>
            <a:endParaRPr lang="en-US" dirty="0" smtClean="0"/>
          </a:p>
          <a:p>
            <a:pPr algn="just" eaLnBrk="1" hangingPunct="1"/>
            <a:r>
              <a:rPr lang="en-US" dirty="0" smtClean="0"/>
              <a:t>Yang </a:t>
            </a:r>
            <a:r>
              <a:rPr lang="en-US" dirty="0" err="1" smtClean="0"/>
              <a:t>diharapkan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devaluasi</a:t>
            </a:r>
            <a:r>
              <a:rPr lang="en-US" dirty="0" smtClean="0"/>
              <a:t> :</a:t>
            </a:r>
          </a:p>
          <a:p>
            <a:pPr lvl="1" algn="just" eaLnBrk="1" hangingPunct="1"/>
            <a:r>
              <a:rPr lang="en-US" dirty="0" smtClean="0"/>
              <a:t>Makin </a:t>
            </a:r>
            <a:r>
              <a:rPr lang="en-US" dirty="0" err="1" smtClean="0"/>
              <a:t>tinggi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devaluasi</a:t>
            </a:r>
            <a:r>
              <a:rPr lang="en-US" dirty="0" smtClean="0"/>
              <a:t> </a:t>
            </a:r>
            <a:r>
              <a:rPr lang="en-US" dirty="0" err="1" smtClean="0"/>
              <a:t>makin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saing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(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negara</a:t>
            </a:r>
            <a:r>
              <a:rPr lang="en-US" dirty="0" smtClean="0"/>
              <a:t> </a:t>
            </a:r>
            <a:r>
              <a:rPr lang="en-US" dirty="0" err="1" smtClean="0"/>
              <a:t>tsb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murah</a:t>
            </a:r>
            <a:r>
              <a:rPr lang="en-US" dirty="0" smtClean="0"/>
              <a:t> di </a:t>
            </a:r>
            <a:r>
              <a:rPr lang="en-US" dirty="0" err="1" smtClean="0"/>
              <a:t>psr</a:t>
            </a:r>
            <a:r>
              <a:rPr lang="en-US" dirty="0" smtClean="0"/>
              <a:t> LN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mahal</a:t>
            </a:r>
            <a:r>
              <a:rPr lang="en-US" dirty="0" smtClean="0"/>
              <a:t> di </a:t>
            </a:r>
            <a:r>
              <a:rPr lang="en-US" dirty="0" err="1" smtClean="0"/>
              <a:t>dlm</a:t>
            </a:r>
            <a:r>
              <a:rPr lang="en-US" dirty="0" smtClean="0"/>
              <a:t> </a:t>
            </a:r>
            <a:r>
              <a:rPr lang="en-US" dirty="0" err="1" smtClean="0"/>
              <a:t>Negeri</a:t>
            </a:r>
            <a:r>
              <a:rPr lang="en-US" dirty="0" smtClean="0"/>
              <a:t>)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ekspor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terpacu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naik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pelarian</a:t>
            </a:r>
            <a:r>
              <a:rPr lang="en-US" dirty="0" smtClean="0">
                <a:sym typeface="Wingdings" pitchFamily="2" charset="2"/>
              </a:rPr>
              <a:t> modal </a:t>
            </a:r>
            <a:r>
              <a:rPr lang="en-US" dirty="0" err="1" smtClean="0">
                <a:sym typeface="Wingdings" pitchFamily="2" charset="2"/>
              </a:rPr>
              <a:t>ke</a:t>
            </a:r>
            <a:r>
              <a:rPr lang="en-US" dirty="0" smtClean="0">
                <a:sym typeface="Wingdings" pitchFamily="2" charset="2"/>
              </a:rPr>
              <a:t> LN &lt;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3913861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685800" y="381000"/>
            <a:ext cx="7772400" cy="6858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sukses</a:t>
            </a:r>
            <a:r>
              <a:rPr lang="en-US" dirty="0" smtClean="0"/>
              <a:t> </a:t>
            </a:r>
            <a:r>
              <a:rPr lang="en-US" dirty="0" err="1" smtClean="0"/>
              <a:t>devaluasi</a:t>
            </a:r>
            <a:endParaRPr lang="en-US" dirty="0" smtClean="0"/>
          </a:p>
        </p:txBody>
      </p:sp>
      <p:sp>
        <p:nvSpPr>
          <p:cNvPr id="5120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04800" y="1828800"/>
            <a:ext cx="8153400" cy="4267200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dirty="0" err="1" smtClean="0">
                <a:latin typeface="Bodoni MT" pitchFamily="18" charset="0"/>
              </a:rPr>
              <a:t>permintaan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atas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ekspor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elastis</a:t>
            </a:r>
            <a:r>
              <a:rPr lang="en-US" dirty="0" smtClean="0">
                <a:latin typeface="Bodoni MT" pitchFamily="18" charset="0"/>
              </a:rPr>
              <a:t> (</a:t>
            </a:r>
            <a:r>
              <a:rPr lang="en-US" dirty="0" err="1" smtClean="0">
                <a:latin typeface="Bodoni MT" pitchFamily="18" charset="0"/>
              </a:rPr>
              <a:t>perubahan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harga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menimbulkan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perubahan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permintaan</a:t>
            </a:r>
            <a:r>
              <a:rPr lang="en-US" dirty="0" smtClean="0">
                <a:latin typeface="Bodoni MT" pitchFamily="18" charset="0"/>
              </a:rPr>
              <a:t> yang </a:t>
            </a:r>
            <a:r>
              <a:rPr lang="en-US" dirty="0" err="1" smtClean="0">
                <a:latin typeface="Bodoni MT" pitchFamily="18" charset="0"/>
              </a:rPr>
              <a:t>lebih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besar</a:t>
            </a:r>
            <a:r>
              <a:rPr lang="en-US" dirty="0" smtClean="0">
                <a:latin typeface="Bodoni MT" pitchFamily="18" charset="0"/>
              </a:rPr>
              <a:t>)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dirty="0" err="1" smtClean="0">
                <a:latin typeface="Bodoni MT" pitchFamily="18" charset="0"/>
              </a:rPr>
              <a:t>Permintaan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barang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Impor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bersifat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elastis</a:t>
            </a:r>
            <a:endParaRPr lang="en-US" dirty="0" smtClean="0">
              <a:latin typeface="Bodoni MT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dirty="0" err="1" smtClean="0">
                <a:latin typeface="Bodoni MT" pitchFamily="18" charset="0"/>
              </a:rPr>
              <a:t>Penawaran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barang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ekspor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elastis</a:t>
            </a:r>
            <a:r>
              <a:rPr lang="en-US" dirty="0" smtClean="0">
                <a:latin typeface="Bodoni MT" pitchFamily="18" charset="0"/>
              </a:rPr>
              <a:t>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dirty="0" err="1" smtClean="0">
                <a:latin typeface="Bodoni MT" pitchFamily="18" charset="0"/>
              </a:rPr>
              <a:t>Inflasi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dalam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negeri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dapat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dikendalikan</a:t>
            </a:r>
            <a:endParaRPr lang="en-US" dirty="0" smtClean="0">
              <a:latin typeface="Bodoni MT" pitchFamily="18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dirty="0" smtClean="0">
                <a:latin typeface="Bodoni MT" pitchFamily="18" charset="0"/>
              </a:rPr>
              <a:t>Negara lain </a:t>
            </a:r>
            <a:r>
              <a:rPr lang="en-US" dirty="0" err="1" smtClean="0">
                <a:latin typeface="Bodoni MT" pitchFamily="18" charset="0"/>
              </a:rPr>
              <a:t>tidak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mendevaluasi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mata</a:t>
            </a:r>
            <a:r>
              <a:rPr lang="en-US" dirty="0" smtClean="0">
                <a:latin typeface="Bodoni MT" pitchFamily="18" charset="0"/>
              </a:rPr>
              <a:t> </a:t>
            </a:r>
            <a:r>
              <a:rPr lang="en-US" dirty="0" err="1" smtClean="0">
                <a:latin typeface="Bodoni MT" pitchFamily="18" charset="0"/>
              </a:rPr>
              <a:t>uangnya</a:t>
            </a:r>
            <a:r>
              <a:rPr lang="en-US" dirty="0" smtClean="0">
                <a:latin typeface="Bodoni MT" pitchFamily="18" charset="0"/>
              </a:rPr>
              <a:t>.</a:t>
            </a:r>
          </a:p>
          <a:p>
            <a:pPr algn="just" eaLnBrk="1" hangingPunct="1">
              <a:lnSpc>
                <a:spcPct val="90000"/>
              </a:lnSpc>
            </a:pPr>
            <a:endParaRPr lang="en-US" dirty="0" smtClean="0">
              <a:latin typeface="Bodoni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73894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241</TotalTime>
  <Words>1178</Words>
  <Application>Microsoft Office PowerPoint</Application>
  <PresentationFormat>On-screen Show (4:3)</PresentationFormat>
  <Paragraphs>142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PERAN LUAR NEGERI DALAM PEREKONOMIAN</vt:lpstr>
      <vt:lpstr>Perdagangan Luar Negeri dan Kegiatan Ekonomi </vt:lpstr>
      <vt:lpstr>Slide 3</vt:lpstr>
      <vt:lpstr>PERDAGANGAN BERGANTUNG PADA PENDAPATAN: IMPOR</vt:lpstr>
      <vt:lpstr>Slide 5</vt:lpstr>
      <vt:lpstr>Slide 6</vt:lpstr>
      <vt:lpstr>Slide 7</vt:lpstr>
      <vt:lpstr>Contoh  PERDAGANGAN LUAR NEGERI DAN PERPUTARAN PENDAPATAN</vt:lpstr>
      <vt:lpstr>MULTIPLIER DALAM PEREKONOMIAN TERBUKA </vt:lpstr>
      <vt:lpstr>Keseimbangan secara grafik</vt:lpstr>
      <vt:lpstr>Multiplier dalam perekonomian terbuka</vt:lpstr>
      <vt:lpstr>Perdagangan luar negeri, kestabilan ekonomi dan pertumbuhan ekonomi</vt:lpstr>
      <vt:lpstr>Slide 13</vt:lpstr>
      <vt:lpstr>Perdagangan luar negeri, neraca pembayaran dan penggunaan tenaga kerja penuh</vt:lpstr>
      <vt:lpstr>Perdagangan luar negeri, dan pertumbuhan ekonomi</vt:lpstr>
      <vt:lpstr>Kebijakan fiskal dan moneter dalam perekonomian terbuka</vt:lpstr>
      <vt:lpstr>Kebijakan menekan pengeluaran </vt:lpstr>
      <vt:lpstr>Kebijakan memindahkan pengeluaran </vt:lpstr>
      <vt:lpstr>Slide 19</vt:lpstr>
      <vt:lpstr>Penghambat impor (import barrier)</vt:lpstr>
      <vt:lpstr>Slide 21</vt:lpstr>
      <vt:lpstr>Pengawasan penggunaan devisa</vt:lpstr>
      <vt:lpstr>Cara melaksanakan pengawasan devisa</vt:lpstr>
      <vt:lpstr>Devaluasi (penurunan nilai mata uang)</vt:lpstr>
      <vt:lpstr>Syarat sukses devaluasi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Isniar</dc:creator>
  <cp:lastModifiedBy>efri</cp:lastModifiedBy>
  <cp:revision>23</cp:revision>
  <dcterms:created xsi:type="dcterms:W3CDTF">2012-04-23T09:27:14Z</dcterms:created>
  <dcterms:modified xsi:type="dcterms:W3CDTF">2018-12-05T14:57:06Z</dcterms:modified>
</cp:coreProperties>
</file>