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4401800" cy="9004300"/>
  <p:notesSz cx="14401800" cy="9004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68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80135" y="2791333"/>
            <a:ext cx="12241530" cy="18909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60270" y="5042408"/>
            <a:ext cx="10081260" cy="225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2070989"/>
            <a:ext cx="6264783" cy="59428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110604" y="367994"/>
            <a:ext cx="2180590" cy="88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600" b="1" i="0">
                <a:solidFill>
                  <a:schemeClr val="tx1"/>
                </a:solidFill>
                <a:latin typeface="Rockwell"/>
                <a:cs typeface="Rockwel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25500" y="2163317"/>
            <a:ext cx="12750800" cy="57956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6612" y="8373999"/>
            <a:ext cx="4608576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20090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8/28/2019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369296" y="8373999"/>
            <a:ext cx="3312414" cy="4502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507833" y="6709211"/>
            <a:ext cx="6580437" cy="5859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24371" y="7237475"/>
            <a:ext cx="5538216" cy="8991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810500" y="7955279"/>
            <a:ext cx="1371600" cy="661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642604" y="7955279"/>
            <a:ext cx="679703" cy="6614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782811" y="7955279"/>
            <a:ext cx="987551" cy="6614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483478" y="6462724"/>
            <a:ext cx="658622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1" dirty="0">
                <a:solidFill>
                  <a:srgbClr val="6F2F9F"/>
                </a:solidFill>
                <a:latin typeface="Rockwell"/>
                <a:cs typeface="Rockwell"/>
              </a:rPr>
              <a:t>Komunikasi</a:t>
            </a:r>
            <a:r>
              <a:rPr sz="6000" b="1" spc="-85" dirty="0">
                <a:solidFill>
                  <a:srgbClr val="6F2F9F"/>
                </a:solidFill>
                <a:latin typeface="Rockwell"/>
                <a:cs typeface="Rockwell"/>
              </a:rPr>
              <a:t> </a:t>
            </a:r>
            <a:r>
              <a:rPr sz="6000" b="1" dirty="0">
                <a:solidFill>
                  <a:srgbClr val="6F2F9F"/>
                </a:solidFill>
                <a:latin typeface="Rockwell"/>
                <a:cs typeface="Rockwell"/>
              </a:rPr>
              <a:t>Data</a:t>
            </a:r>
            <a:endParaRPr sz="60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58509" y="7383576"/>
            <a:ext cx="4838065" cy="11906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4400" b="1" dirty="0">
                <a:solidFill>
                  <a:srgbClr val="CC0000"/>
                </a:solidFill>
                <a:latin typeface="Rockwell"/>
                <a:cs typeface="Rockwell"/>
              </a:rPr>
              <a:t>Teknik</a:t>
            </a:r>
            <a:r>
              <a:rPr sz="4400" b="1" spc="-90" dirty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4400" b="1" dirty="0">
                <a:solidFill>
                  <a:srgbClr val="CC0000"/>
                </a:solidFill>
                <a:latin typeface="Rockwell"/>
                <a:cs typeface="Rockwell"/>
              </a:rPr>
              <a:t>Switching</a:t>
            </a:r>
            <a:endParaRPr sz="4400">
              <a:latin typeface="Rockwell"/>
              <a:cs typeface="Rockwell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3200" b="1" dirty="0">
                <a:latin typeface="Rockwell"/>
                <a:cs typeface="Rockwell"/>
              </a:rPr>
              <a:t>Part-10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264564"/>
            <a:ext cx="14401800" cy="621726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2249" y="2245867"/>
            <a:ext cx="12720320" cy="51466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664845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Komunikasi </a:t>
            </a:r>
            <a:r>
              <a:rPr sz="4000" i="1" spc="-5" dirty="0">
                <a:latin typeface="Rockwell"/>
                <a:cs typeface="Rockwell"/>
              </a:rPr>
              <a:t>voice </a:t>
            </a:r>
            <a:r>
              <a:rPr sz="4000" spc="-5" dirty="0">
                <a:latin typeface="Rockwell"/>
                <a:cs typeface="Rockwell"/>
              </a:rPr>
              <a:t>ataupun data tidak terlepas dari  teknik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switching</a:t>
            </a:r>
            <a:r>
              <a:rPr sz="4000" spc="-5" dirty="0">
                <a:latin typeface="Rockwell"/>
                <a:cs typeface="Rockwell"/>
              </a:rPr>
              <a:t>.</a:t>
            </a:r>
            <a:endParaRPr sz="4000">
              <a:latin typeface="Rockwell"/>
              <a:cs typeface="Rockwell"/>
            </a:endParaRPr>
          </a:p>
          <a:p>
            <a:pPr marL="440690" marR="81026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Pada jaringan </a:t>
            </a:r>
            <a:r>
              <a:rPr sz="4000" spc="-10" dirty="0">
                <a:latin typeface="Rockwell"/>
                <a:cs typeface="Rockwell"/>
              </a:rPr>
              <a:t>komputer, </a:t>
            </a:r>
            <a:r>
              <a:rPr sz="4000" spc="-5" dirty="0">
                <a:latin typeface="Rockwell"/>
                <a:cs typeface="Rockwell"/>
              </a:rPr>
              <a:t>terminal yang satu akan  sering </a:t>
            </a:r>
            <a:r>
              <a:rPr sz="4000" spc="-10" dirty="0">
                <a:latin typeface="Rockwell"/>
                <a:cs typeface="Rockwell"/>
              </a:rPr>
              <a:t>mengakases </a:t>
            </a:r>
            <a:r>
              <a:rPr sz="4000" spc="-5" dirty="0">
                <a:latin typeface="Rockwell"/>
                <a:cs typeface="Rockwell"/>
              </a:rPr>
              <a:t>terminal </a:t>
            </a:r>
            <a:r>
              <a:rPr sz="4000" spc="-10" dirty="0">
                <a:latin typeface="Rockwell"/>
                <a:cs typeface="Rockwell"/>
              </a:rPr>
              <a:t>yang </a:t>
            </a:r>
            <a:r>
              <a:rPr sz="4000" spc="-5" dirty="0">
                <a:latin typeface="Rockwell"/>
                <a:cs typeface="Rockwell"/>
              </a:rPr>
              <a:t>lain sehingga  terbentuk lalu lintas data yang </a:t>
            </a:r>
            <a:r>
              <a:rPr sz="4000" spc="-10" dirty="0">
                <a:latin typeface="Rockwell"/>
                <a:cs typeface="Rockwell"/>
              </a:rPr>
              <a:t>cukup</a:t>
            </a:r>
            <a:r>
              <a:rPr sz="4000" spc="4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tinggi.</a:t>
            </a:r>
            <a:endParaRPr sz="4000">
              <a:latin typeface="Rockwell"/>
              <a:cs typeface="Rockwell"/>
            </a:endParaRPr>
          </a:p>
          <a:p>
            <a:pPr marL="440690" marR="5080" indent="-428625" algn="just">
              <a:lnSpc>
                <a:spcPct val="100000"/>
              </a:lnSpc>
              <a:spcBef>
                <a:spcPts val="965"/>
              </a:spcBef>
              <a:buChar char="•"/>
              <a:tabLst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Oleh karena sebab diatas sangat diperlukan sebuah  pengalihan atau </a:t>
            </a:r>
            <a:r>
              <a:rPr sz="4000" i="1" spc="-5" dirty="0">
                <a:latin typeface="Rockwell"/>
                <a:cs typeface="Rockwell"/>
              </a:rPr>
              <a:t>switching </a:t>
            </a:r>
            <a:r>
              <a:rPr sz="4000" spc="-5" dirty="0">
                <a:latin typeface="Rockwell"/>
                <a:cs typeface="Rockwell"/>
              </a:rPr>
              <a:t>agar lalu lintas data dalam  jaringan tetap</a:t>
            </a:r>
            <a:r>
              <a:rPr sz="4000" spc="-1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lancar.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233425"/>
            <a:ext cx="14401800" cy="1500505"/>
          </a:xfrm>
          <a:custGeom>
            <a:avLst/>
            <a:gdLst/>
            <a:ahLst/>
            <a:cxnLst/>
            <a:rect l="l" t="t" r="r" b="b"/>
            <a:pathLst>
              <a:path w="14401800" h="1500505">
                <a:moveTo>
                  <a:pt x="0" y="1500124"/>
                </a:moveTo>
                <a:lnTo>
                  <a:pt x="14401800" y="1500124"/>
                </a:lnTo>
                <a:lnTo>
                  <a:pt x="14401800" y="0"/>
                </a:lnTo>
                <a:lnTo>
                  <a:pt x="0" y="0"/>
                </a:lnTo>
                <a:lnTo>
                  <a:pt x="0" y="1500124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72354" y="519810"/>
            <a:ext cx="465899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Pendahuluan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41905" y="647522"/>
            <a:ext cx="1032192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Pentingnya Teknik</a:t>
            </a:r>
            <a:r>
              <a:rPr spc="-95" dirty="0"/>
              <a:t> </a:t>
            </a:r>
            <a:r>
              <a:rPr dirty="0"/>
              <a:t>Switching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247" y="2015489"/>
            <a:ext cx="13399769" cy="64281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indent="-7442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500" spc="-5" dirty="0">
                <a:latin typeface="Rockwell"/>
                <a:cs typeface="Rockwell"/>
              </a:rPr>
              <a:t>Transmisi </a:t>
            </a:r>
            <a:r>
              <a:rPr sz="3500" dirty="0">
                <a:latin typeface="Rockwell"/>
                <a:cs typeface="Rockwell"/>
              </a:rPr>
              <a:t>jarak jauh yang </a:t>
            </a:r>
            <a:r>
              <a:rPr sz="3500" spc="-5" dirty="0">
                <a:latin typeface="Rockwell"/>
                <a:cs typeface="Rockwell"/>
              </a:rPr>
              <a:t>melewati </a:t>
            </a:r>
            <a:r>
              <a:rPr sz="3500" dirty="0">
                <a:latin typeface="Rockwell"/>
                <a:cs typeface="Rockwell"/>
              </a:rPr>
              <a:t>jaringan biasanya</a:t>
            </a:r>
            <a:r>
              <a:rPr sz="3500" spc="75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melalui</a:t>
            </a:r>
            <a:endParaRPr sz="3500">
              <a:latin typeface="Rockwell"/>
              <a:cs typeface="Rockwell"/>
            </a:endParaRPr>
          </a:p>
          <a:p>
            <a:pPr marL="756285">
              <a:lnSpc>
                <a:spcPct val="100000"/>
              </a:lnSpc>
              <a:spcBef>
                <a:spcPts val="5"/>
              </a:spcBef>
            </a:pPr>
            <a:r>
              <a:rPr sz="3500" i="1" spc="-5" dirty="0">
                <a:latin typeface="Rockwell"/>
                <a:cs typeface="Rockwell"/>
              </a:rPr>
              <a:t>node-node </a:t>
            </a:r>
            <a:r>
              <a:rPr sz="3500" spc="-5" dirty="0">
                <a:latin typeface="Rockwell"/>
                <a:cs typeface="Rockwell"/>
              </a:rPr>
              <a:t>yang </a:t>
            </a:r>
            <a:r>
              <a:rPr sz="3500" dirty="0">
                <a:latin typeface="Rockwell"/>
                <a:cs typeface="Rockwell"/>
              </a:rPr>
              <a:t>diberi</a:t>
            </a:r>
            <a:r>
              <a:rPr sz="3500" spc="-10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saklar.</a:t>
            </a:r>
            <a:endParaRPr sz="3500">
              <a:latin typeface="Rockwell"/>
              <a:cs typeface="Rockwell"/>
            </a:endParaRPr>
          </a:p>
          <a:p>
            <a:pPr marL="756285" marR="245745" indent="-744220">
              <a:lnSpc>
                <a:spcPct val="100000"/>
              </a:lnSpc>
              <a:spcBef>
                <a:spcPts val="840"/>
              </a:spcBef>
              <a:buAutoNum type="arabicPeriod" startAt="2"/>
              <a:tabLst>
                <a:tab pos="756285" algn="l"/>
                <a:tab pos="756920" algn="l"/>
              </a:tabLst>
            </a:pPr>
            <a:r>
              <a:rPr sz="3500" i="1" spc="-5" dirty="0">
                <a:latin typeface="Rockwell"/>
                <a:cs typeface="Rockwell"/>
              </a:rPr>
              <a:t>Node </a:t>
            </a:r>
            <a:r>
              <a:rPr sz="3500" dirty="0">
                <a:latin typeface="Rockwell"/>
                <a:cs typeface="Rockwell"/>
              </a:rPr>
              <a:t>tidak </a:t>
            </a:r>
            <a:r>
              <a:rPr sz="3500" spc="-5" dirty="0">
                <a:latin typeface="Rockwell"/>
                <a:cs typeface="Rockwell"/>
              </a:rPr>
              <a:t>khusus untuk </a:t>
            </a:r>
            <a:r>
              <a:rPr sz="3500" dirty="0">
                <a:latin typeface="Rockwell"/>
                <a:cs typeface="Rockwell"/>
              </a:rPr>
              <a:t>suatu </a:t>
            </a:r>
            <a:r>
              <a:rPr sz="3500" spc="-5" dirty="0">
                <a:latin typeface="Rockwell"/>
                <a:cs typeface="Rockwell"/>
              </a:rPr>
              <a:t>konteks </a:t>
            </a:r>
            <a:r>
              <a:rPr sz="3500" dirty="0">
                <a:latin typeface="Rockwell"/>
                <a:cs typeface="Rockwell"/>
              </a:rPr>
              <a:t>data </a:t>
            </a:r>
            <a:r>
              <a:rPr sz="3500" spc="-5" dirty="0">
                <a:latin typeface="Rockwell"/>
                <a:cs typeface="Rockwell"/>
              </a:rPr>
              <a:t>tertentu, </a:t>
            </a:r>
            <a:r>
              <a:rPr sz="3500" dirty="0">
                <a:latin typeface="Rockwell"/>
                <a:cs typeface="Rockwell"/>
              </a:rPr>
              <a:t>dimana  perangkat </a:t>
            </a:r>
            <a:r>
              <a:rPr sz="3500" spc="-5" dirty="0">
                <a:latin typeface="Rockwell"/>
                <a:cs typeface="Rockwell"/>
              </a:rPr>
              <a:t>akhir </a:t>
            </a:r>
            <a:r>
              <a:rPr sz="3500" dirty="0">
                <a:latin typeface="Rockwell"/>
                <a:cs typeface="Rockwell"/>
              </a:rPr>
              <a:t>adalah; </a:t>
            </a:r>
            <a:r>
              <a:rPr sz="3500" i="1" dirty="0">
                <a:latin typeface="Rockwell"/>
                <a:cs typeface="Rockwell"/>
              </a:rPr>
              <a:t>station </a:t>
            </a:r>
            <a:r>
              <a:rPr sz="3500" dirty="0">
                <a:latin typeface="Rockwell"/>
                <a:cs typeface="Rockwell"/>
              </a:rPr>
              <a:t>(</a:t>
            </a:r>
            <a:r>
              <a:rPr sz="3500" i="1" dirty="0">
                <a:latin typeface="Rockwell"/>
                <a:cs typeface="Rockwell"/>
              </a:rPr>
              <a:t>end</a:t>
            </a:r>
            <a:r>
              <a:rPr sz="3500" i="1" spc="-15" dirty="0">
                <a:latin typeface="Rockwell"/>
                <a:cs typeface="Rockwell"/>
              </a:rPr>
              <a:t> </a:t>
            </a:r>
            <a:r>
              <a:rPr sz="3500" i="1" dirty="0">
                <a:latin typeface="Rockwell"/>
                <a:cs typeface="Rockwell"/>
              </a:rPr>
              <a:t>device</a:t>
            </a:r>
            <a:r>
              <a:rPr sz="3500" dirty="0">
                <a:latin typeface="Rockwell"/>
                <a:cs typeface="Rockwell"/>
              </a:rPr>
              <a:t>).</a:t>
            </a:r>
            <a:endParaRPr sz="3500">
              <a:latin typeface="Rockwell"/>
              <a:cs typeface="Rockwell"/>
            </a:endParaRPr>
          </a:p>
          <a:p>
            <a:pPr marL="756285" marR="1363980" indent="-744220">
              <a:lnSpc>
                <a:spcPct val="100000"/>
              </a:lnSpc>
              <a:spcBef>
                <a:spcPts val="840"/>
              </a:spcBef>
              <a:buAutoNum type="arabicPeriod" startAt="2"/>
              <a:tabLst>
                <a:tab pos="756285" algn="l"/>
                <a:tab pos="756920" algn="l"/>
              </a:tabLst>
            </a:pPr>
            <a:r>
              <a:rPr sz="3500" dirty="0">
                <a:latin typeface="Rockwell"/>
                <a:cs typeface="Rockwell"/>
              </a:rPr>
              <a:t>Sejumlah </a:t>
            </a:r>
            <a:r>
              <a:rPr sz="3500" i="1" spc="-5" dirty="0">
                <a:latin typeface="Rockwell"/>
                <a:cs typeface="Rockwell"/>
              </a:rPr>
              <a:t>node </a:t>
            </a:r>
            <a:r>
              <a:rPr sz="3500" dirty="0">
                <a:latin typeface="Rockwell"/>
                <a:cs typeface="Rockwell"/>
              </a:rPr>
              <a:t>dan </a:t>
            </a:r>
            <a:r>
              <a:rPr sz="3500" spc="-5" dirty="0">
                <a:latin typeface="Rockwell"/>
                <a:cs typeface="Rockwell"/>
              </a:rPr>
              <a:t>koneksinya merupakan </a:t>
            </a:r>
            <a:r>
              <a:rPr sz="3500" dirty="0">
                <a:latin typeface="Rockwell"/>
                <a:cs typeface="Rockwell"/>
              </a:rPr>
              <a:t>bagian dari  jaringan </a:t>
            </a:r>
            <a:r>
              <a:rPr sz="3500" spc="-5" dirty="0">
                <a:latin typeface="Rockwell"/>
                <a:cs typeface="Rockwell"/>
              </a:rPr>
              <a:t>komunikasi.</a:t>
            </a:r>
            <a:endParaRPr sz="35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840"/>
              </a:spcBef>
              <a:buAutoNum type="arabicPeriod" startAt="2"/>
              <a:tabLst>
                <a:tab pos="756285" algn="l"/>
                <a:tab pos="756920" algn="l"/>
              </a:tabLst>
            </a:pPr>
            <a:r>
              <a:rPr sz="3500" dirty="0">
                <a:latin typeface="Rockwell"/>
                <a:cs typeface="Rockwell"/>
              </a:rPr>
              <a:t>Data akan diarahkan </a:t>
            </a:r>
            <a:r>
              <a:rPr sz="3500" spc="-5" dirty="0">
                <a:latin typeface="Rockwell"/>
                <a:cs typeface="Rockwell"/>
              </a:rPr>
              <a:t>melalui </a:t>
            </a:r>
            <a:r>
              <a:rPr sz="3500" dirty="0">
                <a:latin typeface="Rockwell"/>
                <a:cs typeface="Rockwell"/>
              </a:rPr>
              <a:t>saklar dari </a:t>
            </a:r>
            <a:r>
              <a:rPr sz="3500" spc="-5" dirty="0">
                <a:latin typeface="Rockwell"/>
                <a:cs typeface="Rockwell"/>
              </a:rPr>
              <a:t>node ke</a:t>
            </a:r>
            <a:r>
              <a:rPr sz="3500" spc="55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node.</a:t>
            </a:r>
            <a:endParaRPr sz="3500">
              <a:latin typeface="Rockwell"/>
              <a:cs typeface="Rockwell"/>
            </a:endParaRPr>
          </a:p>
          <a:p>
            <a:pPr marL="756285" marR="1616710" indent="-744220">
              <a:lnSpc>
                <a:spcPct val="100000"/>
              </a:lnSpc>
              <a:spcBef>
                <a:spcPts val="844"/>
              </a:spcBef>
              <a:buAutoNum type="arabicPeriod" startAt="2"/>
              <a:tabLst>
                <a:tab pos="756285" algn="l"/>
                <a:tab pos="756920" algn="l"/>
              </a:tabLst>
            </a:pPr>
            <a:r>
              <a:rPr sz="3500" dirty="0">
                <a:latin typeface="Rockwell"/>
                <a:cs typeface="Rockwell"/>
              </a:rPr>
              <a:t>Node akan dihubungkan dengan node </a:t>
            </a:r>
            <a:r>
              <a:rPr sz="3500" spc="-5" dirty="0">
                <a:latin typeface="Rockwell"/>
                <a:cs typeface="Rockwell"/>
              </a:rPr>
              <a:t>itu </a:t>
            </a:r>
            <a:r>
              <a:rPr sz="3500" dirty="0">
                <a:latin typeface="Rockwell"/>
                <a:cs typeface="Rockwell"/>
              </a:rPr>
              <a:t>sendiri atau  dihubungkan dengan station atau </a:t>
            </a:r>
            <a:r>
              <a:rPr sz="3500" spc="-5" dirty="0">
                <a:latin typeface="Rockwell"/>
                <a:cs typeface="Rockwell"/>
              </a:rPr>
              <a:t>node</a:t>
            </a:r>
            <a:r>
              <a:rPr sz="3500" spc="5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lain.</a:t>
            </a:r>
            <a:endParaRPr sz="3500">
              <a:latin typeface="Rockwell"/>
              <a:cs typeface="Rockwell"/>
            </a:endParaRPr>
          </a:p>
          <a:p>
            <a:pPr marL="756285" marR="949960" indent="-744220">
              <a:lnSpc>
                <a:spcPct val="100000"/>
              </a:lnSpc>
              <a:spcBef>
                <a:spcPts val="840"/>
              </a:spcBef>
              <a:buAutoNum type="arabicPeriod" startAt="2"/>
              <a:tabLst>
                <a:tab pos="756285" algn="l"/>
                <a:tab pos="756920" algn="l"/>
              </a:tabLst>
            </a:pPr>
            <a:r>
              <a:rPr sz="3500" dirty="0">
                <a:latin typeface="Rockwell"/>
                <a:cs typeface="Rockwell"/>
              </a:rPr>
              <a:t>Jaringan biasanya secara parsial akan terhubung; sangat  </a:t>
            </a:r>
            <a:r>
              <a:rPr sz="3500" spc="-5" dirty="0">
                <a:latin typeface="Rockwell"/>
                <a:cs typeface="Rockwell"/>
              </a:rPr>
              <a:t>memungkinkan </a:t>
            </a:r>
            <a:r>
              <a:rPr sz="3500" dirty="0">
                <a:latin typeface="Rockwell"/>
                <a:cs typeface="Rockwell"/>
              </a:rPr>
              <a:t>untuk terjadinya </a:t>
            </a:r>
            <a:r>
              <a:rPr sz="3500" spc="-5" dirty="0">
                <a:latin typeface="Rockwell"/>
                <a:cs typeface="Rockwell"/>
              </a:rPr>
              <a:t>koneksi yang</a:t>
            </a:r>
            <a:r>
              <a:rPr sz="3500" spc="90" dirty="0">
                <a:latin typeface="Rockwell"/>
                <a:cs typeface="Rockwell"/>
              </a:rPr>
              <a:t> </a:t>
            </a:r>
            <a:r>
              <a:rPr sz="3500" i="1" dirty="0">
                <a:latin typeface="Rockwell"/>
                <a:cs typeface="Rockwell"/>
              </a:rPr>
              <a:t>redundan</a:t>
            </a:r>
            <a:r>
              <a:rPr sz="3500" dirty="0">
                <a:latin typeface="Rockwell"/>
                <a:cs typeface="Rockwell"/>
              </a:rPr>
              <a:t>.</a:t>
            </a:r>
            <a:endParaRPr sz="3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2452" y="2128265"/>
            <a:ext cx="12466955" cy="2463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4000" i="1" spc="-5" dirty="0">
                <a:latin typeface="Rockwell"/>
                <a:cs typeface="Rockwell"/>
              </a:rPr>
              <a:t>Switching </a:t>
            </a:r>
            <a:r>
              <a:rPr sz="4000" spc="-5" dirty="0">
                <a:latin typeface="Rockwell"/>
                <a:cs typeface="Rockwell"/>
              </a:rPr>
              <a:t>adalah </a:t>
            </a:r>
            <a:r>
              <a:rPr sz="4000" spc="-10" dirty="0">
                <a:latin typeface="Rockwell"/>
                <a:cs typeface="Rockwell"/>
              </a:rPr>
              <a:t>komponen komunikasi </a:t>
            </a:r>
            <a:r>
              <a:rPr sz="4000" spc="-5" dirty="0">
                <a:latin typeface="Rockwell"/>
                <a:cs typeface="Rockwell"/>
              </a:rPr>
              <a:t>data yang  berfungsi sebagai </a:t>
            </a:r>
            <a:r>
              <a:rPr sz="4000" spc="-10" dirty="0">
                <a:latin typeface="Rockwell"/>
                <a:cs typeface="Rockwell"/>
              </a:rPr>
              <a:t>mengatur </a:t>
            </a:r>
            <a:r>
              <a:rPr sz="4000" spc="-5" dirty="0">
                <a:latin typeface="Rockwell"/>
                <a:cs typeface="Rockwell"/>
              </a:rPr>
              <a:t>lalu lintas data dengan  cara pensaklaran dari satu terminal satu dengan  terminal </a:t>
            </a:r>
            <a:r>
              <a:rPr sz="4000" spc="-10" dirty="0">
                <a:latin typeface="Rockwell"/>
                <a:cs typeface="Rockwell"/>
              </a:rPr>
              <a:t>yang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lain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60425"/>
            <a:ext cx="14401800" cy="1501775"/>
          </a:xfrm>
          <a:custGeom>
            <a:avLst/>
            <a:gdLst/>
            <a:ahLst/>
            <a:cxnLst/>
            <a:rect l="l" t="t" r="r" b="b"/>
            <a:pathLst>
              <a:path w="14401800" h="1501775">
                <a:moveTo>
                  <a:pt x="0" y="1501775"/>
                </a:moveTo>
                <a:lnTo>
                  <a:pt x="14401800" y="1501775"/>
                </a:lnTo>
                <a:lnTo>
                  <a:pt x="14401800" y="0"/>
                </a:lnTo>
                <a:lnTo>
                  <a:pt x="0" y="0"/>
                </a:lnTo>
                <a:lnTo>
                  <a:pt x="0" y="1501775"/>
                </a:lnTo>
                <a:close/>
              </a:path>
            </a:pathLst>
          </a:custGeom>
          <a:solidFill>
            <a:srgbClr val="66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982339" y="647522"/>
            <a:ext cx="643953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Definisi</a:t>
            </a:r>
            <a:r>
              <a:rPr spc="-75" dirty="0"/>
              <a:t> </a:t>
            </a:r>
            <a:r>
              <a:rPr dirty="0"/>
              <a:t>Switching</a:t>
            </a:r>
          </a:p>
        </p:txBody>
      </p:sp>
      <p:sp>
        <p:nvSpPr>
          <p:cNvPr id="5" name="object 5"/>
          <p:cNvSpPr/>
          <p:nvPr/>
        </p:nvSpPr>
        <p:spPr>
          <a:xfrm>
            <a:off x="1217053" y="5516045"/>
            <a:ext cx="4925632" cy="25220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604948" y="4941582"/>
            <a:ext cx="7246961" cy="33851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28642" y="647522"/>
            <a:ext cx="61487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Teknik</a:t>
            </a:r>
            <a:r>
              <a:rPr spc="-95" dirty="0"/>
              <a:t> </a:t>
            </a:r>
            <a:r>
              <a:rPr dirty="0"/>
              <a:t>Switching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1978659"/>
            <a:ext cx="5571490" cy="178181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756285" indent="-744220">
              <a:lnSpc>
                <a:spcPct val="100000"/>
              </a:lnSpc>
              <a:spcBef>
                <a:spcPts val="125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800" dirty="0">
                <a:latin typeface="Rockwell"/>
                <a:cs typeface="Rockwell"/>
              </a:rPr>
              <a:t>Circuit</a:t>
            </a:r>
            <a:r>
              <a:rPr sz="4800" spc="-12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Switching</a:t>
            </a:r>
            <a:endParaRPr sz="48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115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800" spc="-10" dirty="0">
                <a:latin typeface="Rockwell"/>
                <a:cs typeface="Rockwell"/>
              </a:rPr>
              <a:t>Packet</a:t>
            </a:r>
            <a:r>
              <a:rPr sz="4800" spc="-85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Switching</a:t>
            </a:r>
            <a:endParaRPr sz="4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600" y="647522"/>
            <a:ext cx="676084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1.Circuit</a:t>
            </a:r>
            <a:r>
              <a:rPr spc="-70" dirty="0"/>
              <a:t> </a:t>
            </a:r>
            <a:r>
              <a:rPr dirty="0"/>
              <a:t>Switching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44500" y="2323591"/>
            <a:ext cx="13293725" cy="60013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marR="5080" indent="-744220" algn="just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920" algn="l"/>
              </a:tabLst>
            </a:pPr>
            <a:r>
              <a:rPr sz="3500" b="1" dirty="0">
                <a:latin typeface="Rockwell"/>
                <a:cs typeface="Rockwell"/>
              </a:rPr>
              <a:t>Cirkuit Switching </a:t>
            </a:r>
            <a:r>
              <a:rPr sz="3500" dirty="0">
                <a:latin typeface="Rockwell"/>
                <a:cs typeface="Rockwell"/>
              </a:rPr>
              <a:t>adalah sebuah </a:t>
            </a:r>
            <a:r>
              <a:rPr sz="3500" spc="-5" dirty="0">
                <a:latin typeface="Rockwell"/>
                <a:cs typeface="Rockwell"/>
              </a:rPr>
              <a:t>teknik </a:t>
            </a:r>
            <a:r>
              <a:rPr sz="3500" dirty="0">
                <a:latin typeface="Rockwell"/>
                <a:cs typeface="Rockwell"/>
              </a:rPr>
              <a:t>pengalihan dengan  </a:t>
            </a:r>
            <a:r>
              <a:rPr sz="3500" spc="-5" dirty="0">
                <a:latin typeface="Rockwell"/>
                <a:cs typeface="Rockwell"/>
              </a:rPr>
              <a:t>menerapkan </a:t>
            </a:r>
            <a:r>
              <a:rPr sz="3500" dirty="0">
                <a:latin typeface="Rockwell"/>
                <a:cs typeface="Rockwell"/>
              </a:rPr>
              <a:t>sebuah </a:t>
            </a:r>
            <a:r>
              <a:rPr sz="3500" spc="-5" dirty="0">
                <a:latin typeface="Rockwell"/>
                <a:cs typeface="Rockwell"/>
              </a:rPr>
              <a:t>jalur komunikasi </a:t>
            </a:r>
            <a:r>
              <a:rPr sz="3500" dirty="0">
                <a:latin typeface="Rockwell"/>
                <a:cs typeface="Rockwell"/>
              </a:rPr>
              <a:t>yang permanen antara  2</a:t>
            </a:r>
            <a:r>
              <a:rPr sz="3500" spc="-25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station.</a:t>
            </a:r>
            <a:endParaRPr sz="3500">
              <a:latin typeface="Rockwell"/>
              <a:cs typeface="Rockwell"/>
            </a:endParaRPr>
          </a:p>
          <a:p>
            <a:pPr marL="756285" indent="-744220" algn="just">
              <a:lnSpc>
                <a:spcPct val="100000"/>
              </a:lnSpc>
              <a:spcBef>
                <a:spcPts val="844"/>
              </a:spcBef>
              <a:buAutoNum type="arabicPeriod"/>
              <a:tabLst>
                <a:tab pos="756920" algn="l"/>
              </a:tabLst>
            </a:pPr>
            <a:r>
              <a:rPr sz="3500" dirty="0">
                <a:latin typeface="Rockwell"/>
                <a:cs typeface="Rockwell"/>
              </a:rPr>
              <a:t>Fase dalam Circuit</a:t>
            </a:r>
            <a:r>
              <a:rPr sz="3500" spc="-40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Switching;</a:t>
            </a:r>
            <a:endParaRPr sz="3500">
              <a:latin typeface="Rockwell"/>
              <a:cs typeface="Rockwell"/>
            </a:endParaRPr>
          </a:p>
          <a:p>
            <a:pPr marL="1254760" lvl="1" indent="-744220">
              <a:lnSpc>
                <a:spcPct val="100000"/>
              </a:lnSpc>
              <a:spcBef>
                <a:spcPts val="840"/>
              </a:spcBef>
              <a:buFont typeface="Wingdings"/>
              <a:buChar char=""/>
              <a:tabLst>
                <a:tab pos="1254125" algn="l"/>
                <a:tab pos="1254760" algn="l"/>
              </a:tabLst>
            </a:pPr>
            <a:r>
              <a:rPr sz="3500" i="1" spc="-5" dirty="0">
                <a:latin typeface="Rockwell"/>
                <a:cs typeface="Rockwell"/>
              </a:rPr>
              <a:t>Establish</a:t>
            </a:r>
            <a:r>
              <a:rPr sz="3500" spc="-5" dirty="0">
                <a:latin typeface="Rockwell"/>
                <a:cs typeface="Rockwell"/>
              </a:rPr>
              <a:t>, koneksi</a:t>
            </a:r>
            <a:r>
              <a:rPr sz="3500" dirty="0">
                <a:latin typeface="Rockwell"/>
                <a:cs typeface="Rockwell"/>
              </a:rPr>
              <a:t> ready</a:t>
            </a:r>
            <a:endParaRPr sz="3500">
              <a:latin typeface="Rockwell"/>
              <a:cs typeface="Rockwell"/>
            </a:endParaRPr>
          </a:p>
          <a:p>
            <a:pPr marL="1254760" lvl="1" indent="-744220">
              <a:lnSpc>
                <a:spcPct val="100000"/>
              </a:lnSpc>
              <a:spcBef>
                <a:spcPts val="840"/>
              </a:spcBef>
              <a:buFont typeface="Wingdings"/>
              <a:buChar char=""/>
              <a:tabLst>
                <a:tab pos="1254125" algn="l"/>
                <a:tab pos="1254760" algn="l"/>
              </a:tabLst>
            </a:pPr>
            <a:r>
              <a:rPr sz="3500" i="1" dirty="0">
                <a:latin typeface="Rockwell"/>
                <a:cs typeface="Rockwell"/>
              </a:rPr>
              <a:t>Transfer</a:t>
            </a:r>
            <a:r>
              <a:rPr sz="3500" dirty="0">
                <a:latin typeface="Rockwell"/>
                <a:cs typeface="Rockwell"/>
              </a:rPr>
              <a:t>, </a:t>
            </a:r>
            <a:r>
              <a:rPr sz="3500" spc="-5" dirty="0">
                <a:latin typeface="Rockwell"/>
                <a:cs typeface="Rockwell"/>
              </a:rPr>
              <a:t>memindahkan </a:t>
            </a:r>
            <a:r>
              <a:rPr sz="3500" dirty="0">
                <a:latin typeface="Rockwell"/>
                <a:cs typeface="Rockwell"/>
              </a:rPr>
              <a:t>data </a:t>
            </a:r>
            <a:r>
              <a:rPr sz="3500" spc="-5" dirty="0">
                <a:latin typeface="Rockwell"/>
                <a:cs typeface="Rockwell"/>
              </a:rPr>
              <a:t>ketika</a:t>
            </a:r>
            <a:r>
              <a:rPr sz="3500" spc="-15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koneksi</a:t>
            </a:r>
            <a:endParaRPr sz="3500">
              <a:latin typeface="Rockwell"/>
              <a:cs typeface="Rockwell"/>
            </a:endParaRPr>
          </a:p>
          <a:p>
            <a:pPr marL="1254760" lvl="1" indent="-744220">
              <a:lnSpc>
                <a:spcPct val="100000"/>
              </a:lnSpc>
              <a:spcBef>
                <a:spcPts val="840"/>
              </a:spcBef>
              <a:buFont typeface="Wingdings"/>
              <a:buChar char=""/>
              <a:tabLst>
                <a:tab pos="1254125" algn="l"/>
                <a:tab pos="1254760" algn="l"/>
              </a:tabLst>
            </a:pPr>
            <a:r>
              <a:rPr sz="3500" i="1" dirty="0">
                <a:latin typeface="Rockwell"/>
                <a:cs typeface="Rockwell"/>
              </a:rPr>
              <a:t>Disconnect</a:t>
            </a:r>
            <a:r>
              <a:rPr sz="3500" dirty="0">
                <a:latin typeface="Rockwell"/>
                <a:cs typeface="Rockwell"/>
              </a:rPr>
              <a:t>, </a:t>
            </a:r>
            <a:r>
              <a:rPr sz="3500" spc="-5" dirty="0">
                <a:latin typeface="Rockwell"/>
                <a:cs typeface="Rockwell"/>
              </a:rPr>
              <a:t>memutuskan</a:t>
            </a:r>
            <a:r>
              <a:rPr sz="3500" spc="-50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koneksi</a:t>
            </a:r>
            <a:endParaRPr sz="3500">
              <a:latin typeface="Rockwell"/>
              <a:cs typeface="Rockwell"/>
            </a:endParaRPr>
          </a:p>
          <a:p>
            <a:pPr marL="756285" marR="1136650" indent="-744220">
              <a:lnSpc>
                <a:spcPct val="100000"/>
              </a:lnSpc>
              <a:spcBef>
                <a:spcPts val="84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500" dirty="0">
                <a:latin typeface="Rockwell"/>
                <a:cs typeface="Rockwell"/>
              </a:rPr>
              <a:t>Harus </a:t>
            </a:r>
            <a:r>
              <a:rPr sz="3500" spc="-5" dirty="0">
                <a:latin typeface="Rockwell"/>
                <a:cs typeface="Rockwell"/>
              </a:rPr>
              <a:t>memiliki </a:t>
            </a:r>
            <a:r>
              <a:rPr sz="3500" dirty="0">
                <a:latin typeface="Rockwell"/>
                <a:cs typeface="Rockwell"/>
              </a:rPr>
              <a:t>saklar dan </a:t>
            </a:r>
            <a:r>
              <a:rPr sz="3500" spc="-5" dirty="0">
                <a:latin typeface="Rockwell"/>
                <a:cs typeface="Rockwell"/>
              </a:rPr>
              <a:t>kanal </a:t>
            </a:r>
            <a:r>
              <a:rPr sz="3500" dirty="0">
                <a:latin typeface="Rockwell"/>
                <a:cs typeface="Rockwell"/>
              </a:rPr>
              <a:t>dengan </a:t>
            </a:r>
            <a:r>
              <a:rPr sz="3500" spc="-5" dirty="0">
                <a:latin typeface="Rockwell"/>
                <a:cs typeface="Rockwell"/>
              </a:rPr>
              <a:t>kapasitas </a:t>
            </a:r>
            <a:r>
              <a:rPr sz="3500" dirty="0">
                <a:latin typeface="Rockwell"/>
                <a:cs typeface="Rockwell"/>
              </a:rPr>
              <a:t>yang  cukup untuk </a:t>
            </a:r>
            <a:r>
              <a:rPr sz="3500" spc="-5" dirty="0">
                <a:latin typeface="Rockwell"/>
                <a:cs typeface="Rockwell"/>
              </a:rPr>
              <a:t>menyediakan</a:t>
            </a:r>
            <a:r>
              <a:rPr sz="3500" spc="35" dirty="0">
                <a:latin typeface="Rockwell"/>
                <a:cs typeface="Rockwell"/>
              </a:rPr>
              <a:t> </a:t>
            </a:r>
            <a:r>
              <a:rPr sz="3500" spc="-5" dirty="0">
                <a:latin typeface="Rockwell"/>
                <a:cs typeface="Rockwell"/>
              </a:rPr>
              <a:t>koneksi.</a:t>
            </a:r>
            <a:endParaRPr sz="35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84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3500" dirty="0">
                <a:latin typeface="Rockwell"/>
                <a:cs typeface="Rockwell"/>
              </a:rPr>
              <a:t>Harus </a:t>
            </a:r>
            <a:r>
              <a:rPr sz="3500" spc="-5" dirty="0">
                <a:latin typeface="Rockwell"/>
                <a:cs typeface="Rockwell"/>
              </a:rPr>
              <a:t>memiliki </a:t>
            </a:r>
            <a:r>
              <a:rPr sz="3500" i="1" dirty="0">
                <a:latin typeface="Rockwell"/>
                <a:cs typeface="Rockwell"/>
              </a:rPr>
              <a:t>intelligence </a:t>
            </a:r>
            <a:r>
              <a:rPr sz="3500" dirty="0">
                <a:latin typeface="Rockwell"/>
                <a:cs typeface="Rockwell"/>
              </a:rPr>
              <a:t>dalam </a:t>
            </a:r>
            <a:r>
              <a:rPr sz="3500" spc="-5" dirty="0">
                <a:latin typeface="Rockwell"/>
                <a:cs typeface="Rockwell"/>
              </a:rPr>
              <a:t>mengarahkan</a:t>
            </a:r>
            <a:r>
              <a:rPr sz="3500" spc="-15" dirty="0">
                <a:latin typeface="Rockwell"/>
                <a:cs typeface="Rockwell"/>
              </a:rPr>
              <a:t> </a:t>
            </a:r>
            <a:r>
              <a:rPr sz="3500" dirty="0">
                <a:latin typeface="Rockwell"/>
                <a:cs typeface="Rockwell"/>
              </a:rPr>
              <a:t>data.</a:t>
            </a:r>
            <a:endParaRPr sz="3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15285" y="291794"/>
            <a:ext cx="956945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Jaringan Saklar</a:t>
            </a:r>
            <a:r>
              <a:rPr spc="-90" dirty="0"/>
              <a:t> </a:t>
            </a:r>
            <a:r>
              <a:rPr spc="-5" dirty="0"/>
              <a:t>(Switching)</a:t>
            </a:r>
          </a:p>
        </p:txBody>
      </p:sp>
      <p:sp>
        <p:nvSpPr>
          <p:cNvPr id="3" name="object 3"/>
          <p:cNvSpPr/>
          <p:nvPr/>
        </p:nvSpPr>
        <p:spPr>
          <a:xfrm>
            <a:off x="800100" y="1604962"/>
            <a:ext cx="12877800" cy="7162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4470" y="647522"/>
            <a:ext cx="89173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Konsep Circuit</a:t>
            </a:r>
            <a:r>
              <a:rPr spc="-75" dirty="0"/>
              <a:t> </a:t>
            </a:r>
            <a:r>
              <a:rPr dirty="0"/>
              <a:t>Switching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398267"/>
            <a:ext cx="12429490" cy="4902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56285" marR="1120775" indent="-74422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i="1" spc="-5" dirty="0">
                <a:latin typeface="Rockwell"/>
                <a:cs typeface="Rockwell"/>
              </a:rPr>
              <a:t>Digital Switch</a:t>
            </a:r>
            <a:r>
              <a:rPr sz="4000" spc="-5" dirty="0">
                <a:latin typeface="Rockwell"/>
                <a:cs typeface="Rockwell"/>
              </a:rPr>
              <a:t>, </a:t>
            </a:r>
            <a:r>
              <a:rPr sz="4000" spc="-10" dirty="0">
                <a:latin typeface="Rockwell"/>
                <a:cs typeface="Rockwell"/>
              </a:rPr>
              <a:t>menyediakan </a:t>
            </a:r>
            <a:r>
              <a:rPr sz="4000" spc="-5" dirty="0">
                <a:latin typeface="Rockwell"/>
                <a:cs typeface="Rockwell"/>
              </a:rPr>
              <a:t>jalur sinyal yang  transparan antar perangkat.</a:t>
            </a:r>
            <a:endParaRPr sz="40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10" dirty="0">
                <a:latin typeface="Rockwell"/>
                <a:cs typeface="Rockwell"/>
              </a:rPr>
              <a:t>Network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Interface,</a:t>
            </a:r>
            <a:endParaRPr sz="40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Control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Unit,</a:t>
            </a:r>
            <a:endParaRPr sz="40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965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Mempersiapkan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Koneksi,</a:t>
            </a:r>
            <a:endParaRPr sz="40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Memelihara</a:t>
            </a:r>
            <a:r>
              <a:rPr sz="4000" spc="-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Koneksi,</a:t>
            </a:r>
            <a:endParaRPr sz="40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5" dirty="0">
                <a:latin typeface="Rockwell"/>
                <a:cs typeface="Rockwell"/>
              </a:rPr>
              <a:t>Melakukan Disconnect jika koneksi sudah</a:t>
            </a:r>
            <a:r>
              <a:rPr sz="4000" spc="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selesai,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04617" y="647522"/>
            <a:ext cx="959485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Blocking </a:t>
            </a:r>
            <a:r>
              <a:rPr dirty="0"/>
              <a:t>dan Non</a:t>
            </a:r>
            <a:r>
              <a:rPr spc="-45" dirty="0"/>
              <a:t> </a:t>
            </a:r>
            <a:r>
              <a:rPr spc="-5" dirty="0"/>
              <a:t>Blocking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95821"/>
            <a:ext cx="12650470" cy="5537835"/>
          </a:xfrm>
          <a:prstGeom prst="rect">
            <a:avLst/>
          </a:prstGeom>
        </p:spPr>
        <p:txBody>
          <a:bodyPr vert="horz" wrap="square" lIns="0" tIns="13843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9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Blocking</a:t>
            </a:r>
            <a:endParaRPr sz="4000">
              <a:latin typeface="Rockwell"/>
              <a:cs typeface="Rockwell"/>
            </a:endParaRPr>
          </a:p>
          <a:p>
            <a:pPr marL="939165" marR="5080" lvl="1" indent="-355600">
              <a:lnSpc>
                <a:spcPct val="100000"/>
              </a:lnSpc>
              <a:spcBef>
                <a:spcPts val="840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Jaringan tidak dapat terkoneksi </a:t>
            </a:r>
            <a:r>
              <a:rPr sz="3400" spc="-10" dirty="0">
                <a:latin typeface="Rockwell"/>
                <a:cs typeface="Rockwell"/>
              </a:rPr>
              <a:t>karena </a:t>
            </a:r>
            <a:r>
              <a:rPr sz="3400" spc="-5" dirty="0">
                <a:latin typeface="Rockwell"/>
                <a:cs typeface="Rockwell"/>
              </a:rPr>
              <a:t>semua jalur sedang  digunakan.</a:t>
            </a:r>
            <a:endParaRPr sz="3400">
              <a:latin typeface="Rockwell"/>
              <a:cs typeface="Rockwell"/>
            </a:endParaRPr>
          </a:p>
          <a:p>
            <a:pPr marL="939165" marR="487045" lvl="1" indent="-355600">
              <a:lnSpc>
                <a:spcPct val="100000"/>
              </a:lnSpc>
              <a:spcBef>
                <a:spcPts val="815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Digunakan dalam sistem suara, </a:t>
            </a:r>
            <a:r>
              <a:rPr sz="3400" spc="-10" dirty="0">
                <a:latin typeface="Rockwell"/>
                <a:cs typeface="Rockwell"/>
              </a:rPr>
              <a:t>untuk </a:t>
            </a:r>
            <a:r>
              <a:rPr sz="3400" spc="-5" dirty="0">
                <a:latin typeface="Rockwell"/>
                <a:cs typeface="Rockwell"/>
              </a:rPr>
              <a:t>jaringan berdurasi  pendek.</a:t>
            </a:r>
            <a:endParaRPr sz="34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94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Non</a:t>
            </a:r>
            <a:r>
              <a:rPr sz="4000" spc="-3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Blocking</a:t>
            </a:r>
            <a:endParaRPr sz="4000">
              <a:latin typeface="Rockwell"/>
              <a:cs typeface="Rockwell"/>
            </a:endParaRPr>
          </a:p>
          <a:p>
            <a:pPr marL="939165" marR="509905" lvl="1" indent="-355600">
              <a:lnSpc>
                <a:spcPct val="100000"/>
              </a:lnSpc>
              <a:spcBef>
                <a:spcPts val="840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Menggunakan semua stasiun </a:t>
            </a:r>
            <a:r>
              <a:rPr sz="3400" spc="-10" dirty="0">
                <a:latin typeface="Rockwell"/>
                <a:cs typeface="Rockwell"/>
              </a:rPr>
              <a:t>untuk </a:t>
            </a:r>
            <a:r>
              <a:rPr sz="3400" spc="-5" dirty="0">
                <a:latin typeface="Rockwell"/>
                <a:cs typeface="Rockwell"/>
              </a:rPr>
              <a:t>terkoneksi pada satu  </a:t>
            </a:r>
            <a:r>
              <a:rPr sz="3400" spc="-10" dirty="0">
                <a:latin typeface="Rockwell"/>
                <a:cs typeface="Rockwell"/>
              </a:rPr>
              <a:t>waktu</a:t>
            </a:r>
            <a:endParaRPr sz="3400">
              <a:latin typeface="Rockwell"/>
              <a:cs typeface="Rockwell"/>
            </a:endParaRPr>
          </a:p>
          <a:p>
            <a:pPr marL="939165" lvl="1" indent="-355600">
              <a:lnSpc>
                <a:spcPct val="100000"/>
              </a:lnSpc>
              <a:spcBef>
                <a:spcPts val="819"/>
              </a:spcBef>
              <a:buChar char="–"/>
              <a:tabLst>
                <a:tab pos="939800" algn="l"/>
              </a:tabLst>
            </a:pPr>
            <a:r>
              <a:rPr sz="3400" spc="-5" dirty="0">
                <a:latin typeface="Rockwell"/>
                <a:cs typeface="Rockwell"/>
              </a:rPr>
              <a:t>Digunakan untuk </a:t>
            </a:r>
            <a:r>
              <a:rPr sz="3400" spc="-10" dirty="0">
                <a:latin typeface="Rockwell"/>
                <a:cs typeface="Rockwell"/>
              </a:rPr>
              <a:t>koneksi</a:t>
            </a:r>
            <a:r>
              <a:rPr sz="3400" spc="45" dirty="0">
                <a:latin typeface="Rockwell"/>
                <a:cs typeface="Rockwell"/>
              </a:rPr>
              <a:t> </a:t>
            </a:r>
            <a:r>
              <a:rPr sz="3400" spc="-5" dirty="0">
                <a:latin typeface="Rockwell"/>
                <a:cs typeface="Rockwell"/>
              </a:rPr>
              <a:t>data</a:t>
            </a:r>
            <a:endParaRPr sz="3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48810" y="647522"/>
            <a:ext cx="650811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Multi Stage</a:t>
            </a:r>
            <a:r>
              <a:rPr spc="-75" dirty="0"/>
              <a:t> </a:t>
            </a:r>
            <a:r>
              <a:rPr dirty="0"/>
              <a:t>Switch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552191"/>
            <a:ext cx="5245100" cy="5293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419734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Mengandung  beberapa titik</a:t>
            </a:r>
            <a:r>
              <a:rPr sz="3600" spc="-114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silang</a:t>
            </a:r>
            <a:endParaRPr sz="3600">
              <a:latin typeface="Rockwell"/>
              <a:cs typeface="Rockwell"/>
            </a:endParaRPr>
          </a:p>
          <a:p>
            <a:pPr marL="440690" marR="60515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Lebih dari satu</a:t>
            </a:r>
            <a:r>
              <a:rPr sz="3600" spc="-114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jalur  (</a:t>
            </a:r>
            <a:r>
              <a:rPr sz="3600" i="1" dirty="0">
                <a:latin typeface="Rockwell"/>
                <a:cs typeface="Rockwell"/>
              </a:rPr>
              <a:t>path</a:t>
            </a:r>
            <a:r>
              <a:rPr sz="3600" dirty="0">
                <a:latin typeface="Rockwell"/>
                <a:cs typeface="Rockwell"/>
              </a:rPr>
              <a:t>) yang berada  dalam</a:t>
            </a:r>
            <a:r>
              <a:rPr sz="3600" spc="-2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jaringan</a:t>
            </a:r>
            <a:endParaRPr sz="36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Lebih </a:t>
            </a:r>
            <a:r>
              <a:rPr sz="3600" spc="-5" dirty="0">
                <a:latin typeface="Rockwell"/>
                <a:cs typeface="Rockwell"/>
              </a:rPr>
              <a:t>kompleks</a:t>
            </a:r>
            <a:r>
              <a:rPr sz="3600" spc="-10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dalam  </a:t>
            </a:r>
            <a:r>
              <a:rPr sz="3600" spc="-5" dirty="0">
                <a:latin typeface="Rockwell"/>
                <a:cs typeface="Rockwell"/>
              </a:rPr>
              <a:t>pengontrolan</a:t>
            </a:r>
            <a:endParaRPr sz="3600">
              <a:latin typeface="Rockwell"/>
              <a:cs typeface="Rockwell"/>
            </a:endParaRPr>
          </a:p>
          <a:p>
            <a:pPr marL="440690" marR="14287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Dapat saja</a:t>
            </a:r>
            <a:r>
              <a:rPr sz="3600" spc="-7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mengalami  </a:t>
            </a:r>
            <a:r>
              <a:rPr sz="3600" dirty="0">
                <a:latin typeface="Rockwell"/>
                <a:cs typeface="Rockwell"/>
              </a:rPr>
              <a:t>blocking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933409" y="2401767"/>
            <a:ext cx="7019252" cy="61940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53839" y="647522"/>
            <a:ext cx="529526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Proses</a:t>
            </a:r>
            <a:r>
              <a:rPr spc="-90" dirty="0"/>
              <a:t> </a:t>
            </a:r>
            <a:r>
              <a:rPr dirty="0"/>
              <a:t>Routing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247" y="2628391"/>
            <a:ext cx="13418819" cy="4744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Banyak </a:t>
            </a:r>
            <a:r>
              <a:rPr sz="3600" spc="-5" dirty="0">
                <a:latin typeface="Rockwell"/>
                <a:cs typeface="Rockwell"/>
              </a:rPr>
              <a:t>koneksi </a:t>
            </a:r>
            <a:r>
              <a:rPr sz="3600" dirty="0">
                <a:latin typeface="Rockwell"/>
                <a:cs typeface="Rockwell"/>
              </a:rPr>
              <a:t>akan membutuhkan penyediaan jalur</a:t>
            </a:r>
            <a:r>
              <a:rPr sz="3600" spc="-13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dengan  lebih dari satu</a:t>
            </a:r>
            <a:r>
              <a:rPr sz="3600" spc="-3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saklar</a:t>
            </a:r>
            <a:endParaRPr sz="36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Membutuhkan </a:t>
            </a:r>
            <a:r>
              <a:rPr sz="3600" spc="-5" dirty="0">
                <a:latin typeface="Rockwell"/>
                <a:cs typeface="Rockwell"/>
              </a:rPr>
              <a:t>suatu </a:t>
            </a:r>
            <a:r>
              <a:rPr sz="3600" dirty="0">
                <a:latin typeface="Rockwell"/>
                <a:cs typeface="Rockwell"/>
              </a:rPr>
              <a:t>pencarian jalur agar</a:t>
            </a:r>
            <a:r>
              <a:rPr sz="3600" spc="-7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efisien.</a:t>
            </a:r>
            <a:endParaRPr sz="3600">
              <a:latin typeface="Rockwell"/>
              <a:cs typeface="Rockwell"/>
            </a:endParaRPr>
          </a:p>
          <a:p>
            <a:pPr marL="440690" marR="55308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Merupakan struktur pohon </a:t>
            </a:r>
            <a:r>
              <a:rPr sz="3600" spc="-5" dirty="0">
                <a:latin typeface="Rockwell"/>
                <a:cs typeface="Rockwell"/>
              </a:rPr>
              <a:t>dimana </a:t>
            </a:r>
            <a:r>
              <a:rPr sz="3600" i="1" dirty="0">
                <a:latin typeface="Rockwell"/>
                <a:cs typeface="Rockwell"/>
              </a:rPr>
              <a:t>routing </a:t>
            </a:r>
            <a:r>
              <a:rPr sz="3600" dirty="0">
                <a:latin typeface="Rockwell"/>
                <a:cs typeface="Rockwell"/>
              </a:rPr>
              <a:t>statis</a:t>
            </a:r>
            <a:r>
              <a:rPr sz="3600" spc="-11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digunakan  dengan </a:t>
            </a:r>
            <a:r>
              <a:rPr sz="3600" spc="-5" dirty="0">
                <a:latin typeface="Rockwell"/>
                <a:cs typeface="Rockwell"/>
              </a:rPr>
              <a:t>pendekatan </a:t>
            </a:r>
            <a:r>
              <a:rPr sz="3600" dirty="0">
                <a:latin typeface="Rockwell"/>
                <a:cs typeface="Rockwell"/>
              </a:rPr>
              <a:t>yang sama untuk setiap</a:t>
            </a:r>
            <a:r>
              <a:rPr sz="3600" spc="-5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waktu</a:t>
            </a:r>
            <a:endParaRPr sz="3600">
              <a:latin typeface="Rockwell"/>
              <a:cs typeface="Rockwell"/>
            </a:endParaRPr>
          </a:p>
          <a:p>
            <a:pPr marL="440690" marR="51371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Routing </a:t>
            </a:r>
            <a:r>
              <a:rPr sz="3600" spc="-5" dirty="0">
                <a:latin typeface="Rockwell"/>
                <a:cs typeface="Rockwell"/>
              </a:rPr>
              <a:t>dinamis memungkinkan </a:t>
            </a:r>
            <a:r>
              <a:rPr sz="3600" dirty="0">
                <a:latin typeface="Rockwell"/>
                <a:cs typeface="Rockwell"/>
              </a:rPr>
              <a:t>untuk </a:t>
            </a:r>
            <a:r>
              <a:rPr sz="3600" spc="-5" dirty="0">
                <a:latin typeface="Rockwell"/>
                <a:cs typeface="Rockwell"/>
              </a:rPr>
              <a:t>mengubah </a:t>
            </a:r>
            <a:r>
              <a:rPr sz="3600" dirty="0">
                <a:latin typeface="Rockwell"/>
                <a:cs typeface="Rockwell"/>
              </a:rPr>
              <a:t>proses  routing dengan bergantung pada lalu lintas;</a:t>
            </a:r>
            <a:r>
              <a:rPr sz="3600" spc="-1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memanfaatkan  struktur </a:t>
            </a:r>
            <a:r>
              <a:rPr sz="3600" i="1" dirty="0">
                <a:latin typeface="Rockwell"/>
                <a:cs typeface="Rockwell"/>
              </a:rPr>
              <a:t>peer </a:t>
            </a:r>
            <a:r>
              <a:rPr sz="3600" dirty="0">
                <a:latin typeface="Rockwell"/>
                <a:cs typeface="Rockwell"/>
              </a:rPr>
              <a:t>untuk setiap </a:t>
            </a:r>
            <a:r>
              <a:rPr sz="3600" spc="-5" dirty="0">
                <a:latin typeface="Rockwell"/>
                <a:cs typeface="Rockwell"/>
              </a:rPr>
              <a:t>node</a:t>
            </a:r>
            <a:r>
              <a:rPr sz="3600" spc="-2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nya.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35682" y="3885056"/>
            <a:ext cx="9331325" cy="8794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Mengapa Harus</a:t>
            </a:r>
            <a:r>
              <a:rPr spc="-105" dirty="0"/>
              <a:t> </a:t>
            </a:r>
            <a:r>
              <a:rPr dirty="0"/>
              <a:t>Routing??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0135" y="989442"/>
            <a:ext cx="11521440" cy="743678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57373" y="2050529"/>
            <a:ext cx="12675741" cy="66048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9969" y="1738183"/>
            <a:ext cx="12990616" cy="63629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99157" y="70230"/>
            <a:ext cx="960628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0" dirty="0">
                <a:latin typeface="Rockwell"/>
                <a:cs typeface="Rockwell"/>
              </a:rPr>
              <a:t>Router; adalah</a:t>
            </a:r>
            <a:r>
              <a:rPr sz="6000" b="0" spc="-590" dirty="0">
                <a:latin typeface="Rockwell"/>
                <a:cs typeface="Rockwell"/>
              </a:rPr>
              <a:t> </a:t>
            </a:r>
            <a:r>
              <a:rPr sz="6000" b="0" spc="-50" dirty="0">
                <a:latin typeface="Rockwell"/>
                <a:cs typeface="Rockwell"/>
              </a:rPr>
              <a:t>jawabannya.</a:t>
            </a:r>
            <a:endParaRPr sz="6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1370" y="467307"/>
            <a:ext cx="13863058" cy="85334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8"/>
            <a:ext cx="14401800" cy="90007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04845" y="215594"/>
            <a:ext cx="899287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Beberapa </a:t>
            </a:r>
            <a:r>
              <a:rPr dirty="0"/>
              <a:t>Teknik</a:t>
            </a:r>
            <a:r>
              <a:rPr spc="-75" dirty="0"/>
              <a:t> </a:t>
            </a:r>
            <a:r>
              <a:rPr dirty="0"/>
              <a:t>Routing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247" y="1634489"/>
            <a:ext cx="13377544" cy="68668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600" b="1" u="heavy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Routing</a:t>
            </a:r>
            <a:r>
              <a:rPr sz="3600" b="1" u="heavy" spc="-20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3600" b="1" u="heavy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Statis</a:t>
            </a:r>
            <a:endParaRPr sz="3600">
              <a:latin typeface="Rockwell"/>
              <a:cs typeface="Rockwell"/>
            </a:endParaRPr>
          </a:p>
          <a:p>
            <a:pPr marL="440690" marR="663575">
              <a:lnSpc>
                <a:spcPct val="100000"/>
              </a:lnSpc>
            </a:pPr>
            <a:r>
              <a:rPr sz="3600" dirty="0">
                <a:latin typeface="Rockwell"/>
                <a:cs typeface="Rockwell"/>
              </a:rPr>
              <a:t>Routing statis adalah router yang </a:t>
            </a:r>
            <a:r>
              <a:rPr sz="3600" spc="-5" dirty="0">
                <a:latin typeface="Rockwell"/>
                <a:cs typeface="Rockwell"/>
              </a:rPr>
              <a:t>me-rutekan </a:t>
            </a:r>
            <a:r>
              <a:rPr sz="3600" dirty="0">
                <a:latin typeface="Rockwell"/>
                <a:cs typeface="Rockwell"/>
              </a:rPr>
              <a:t>jalur</a:t>
            </a:r>
            <a:r>
              <a:rPr sz="3600" spc="-8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spesifik  yang ditentukan </a:t>
            </a:r>
            <a:r>
              <a:rPr sz="3600" spc="-5" dirty="0">
                <a:latin typeface="Rockwell"/>
                <a:cs typeface="Rockwell"/>
              </a:rPr>
              <a:t>oleh </a:t>
            </a:r>
            <a:r>
              <a:rPr sz="3600" dirty="0">
                <a:latin typeface="Rockwell"/>
                <a:cs typeface="Rockwell"/>
              </a:rPr>
              <a:t>user untuk </a:t>
            </a:r>
            <a:r>
              <a:rPr sz="3600" spc="-5" dirty="0">
                <a:latin typeface="Rockwell"/>
                <a:cs typeface="Rockwell"/>
              </a:rPr>
              <a:t>meneruskan </a:t>
            </a:r>
            <a:r>
              <a:rPr sz="3600" dirty="0">
                <a:latin typeface="Rockwell"/>
                <a:cs typeface="Rockwell"/>
              </a:rPr>
              <a:t>paket dari  sumber ke tujuan. Rute ini ditentukan </a:t>
            </a:r>
            <a:r>
              <a:rPr sz="3600" spc="-5" dirty="0">
                <a:latin typeface="Rockwell"/>
                <a:cs typeface="Rockwell"/>
              </a:rPr>
              <a:t>oleh administrator  </a:t>
            </a:r>
            <a:r>
              <a:rPr sz="3600" dirty="0">
                <a:latin typeface="Rockwell"/>
                <a:cs typeface="Rockwell"/>
              </a:rPr>
              <a:t>untuk </a:t>
            </a:r>
            <a:r>
              <a:rPr sz="3600" spc="-5" dirty="0">
                <a:latin typeface="Rockwell"/>
                <a:cs typeface="Rockwell"/>
              </a:rPr>
              <a:t>mengontrol </a:t>
            </a:r>
            <a:r>
              <a:rPr sz="3600" dirty="0">
                <a:latin typeface="Rockwell"/>
                <a:cs typeface="Rockwell"/>
              </a:rPr>
              <a:t>perilaku routing dari IP</a:t>
            </a:r>
            <a:r>
              <a:rPr sz="3600" spc="-85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"internetwork".</a:t>
            </a:r>
            <a:endParaRPr sz="3600">
              <a:latin typeface="Rockwell"/>
              <a:cs typeface="Rockwel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4750">
              <a:latin typeface="Times New Roman"/>
              <a:cs typeface="Times New Roman"/>
            </a:endParaRPr>
          </a:p>
          <a:p>
            <a:pPr marL="440690" indent="-428625">
              <a:lnSpc>
                <a:spcPct val="100000"/>
              </a:lnSpc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600" b="1" u="heavy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Routing</a:t>
            </a:r>
            <a:r>
              <a:rPr sz="3600" b="1" u="heavy" spc="-20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 </a:t>
            </a:r>
            <a:r>
              <a:rPr sz="3600" b="1" u="heavy" dirty="0">
                <a:uFill>
                  <a:solidFill>
                    <a:srgbClr val="000000"/>
                  </a:solidFill>
                </a:uFill>
                <a:latin typeface="Rockwell"/>
                <a:cs typeface="Rockwell"/>
              </a:rPr>
              <a:t>Dinamis</a:t>
            </a:r>
            <a:endParaRPr sz="3600">
              <a:latin typeface="Rockwell"/>
              <a:cs typeface="Rockwell"/>
            </a:endParaRPr>
          </a:p>
          <a:p>
            <a:pPr marL="440690" marR="5080">
              <a:lnSpc>
                <a:spcPct val="100000"/>
              </a:lnSpc>
              <a:spcBef>
                <a:spcPts val="865"/>
              </a:spcBef>
            </a:pPr>
            <a:r>
              <a:rPr sz="3600" dirty="0">
                <a:latin typeface="Rockwell"/>
                <a:cs typeface="Rockwell"/>
              </a:rPr>
              <a:t>Routing </a:t>
            </a:r>
            <a:r>
              <a:rPr sz="3600" spc="-5" dirty="0">
                <a:latin typeface="Rockwell"/>
                <a:cs typeface="Rockwell"/>
              </a:rPr>
              <a:t>dinamis </a:t>
            </a:r>
            <a:r>
              <a:rPr sz="3600" dirty="0">
                <a:latin typeface="Rockwell"/>
                <a:cs typeface="Rockwell"/>
              </a:rPr>
              <a:t>adalah router yang </a:t>
            </a:r>
            <a:r>
              <a:rPr sz="3600" spc="-5" dirty="0">
                <a:latin typeface="Rockwell"/>
                <a:cs typeface="Rockwell"/>
              </a:rPr>
              <a:t>me-rutekan </a:t>
            </a:r>
            <a:r>
              <a:rPr sz="3600" dirty="0">
                <a:latin typeface="Rockwell"/>
                <a:cs typeface="Rockwell"/>
              </a:rPr>
              <a:t>jalur yang  dibentuk </a:t>
            </a:r>
            <a:r>
              <a:rPr sz="3600" spc="-5" dirty="0">
                <a:latin typeface="Rockwell"/>
                <a:cs typeface="Rockwell"/>
              </a:rPr>
              <a:t>secara otomatis oleh </a:t>
            </a:r>
            <a:r>
              <a:rPr sz="3600" dirty="0">
                <a:latin typeface="Rockwell"/>
                <a:cs typeface="Rockwell"/>
              </a:rPr>
              <a:t>router itu sendiri </a:t>
            </a:r>
            <a:r>
              <a:rPr sz="3600" spc="-5" dirty="0">
                <a:latin typeface="Rockwell"/>
                <a:cs typeface="Rockwell"/>
              </a:rPr>
              <a:t>sesuai  </a:t>
            </a:r>
            <a:r>
              <a:rPr sz="3600" dirty="0">
                <a:latin typeface="Rockwell"/>
                <a:cs typeface="Rockwell"/>
              </a:rPr>
              <a:t>dengan </a:t>
            </a:r>
            <a:r>
              <a:rPr sz="3600" spc="-5" dirty="0">
                <a:latin typeface="Rockwell"/>
                <a:cs typeface="Rockwell"/>
              </a:rPr>
              <a:t>konfigurasi </a:t>
            </a:r>
            <a:r>
              <a:rPr sz="3600" dirty="0">
                <a:latin typeface="Rockwell"/>
                <a:cs typeface="Rockwell"/>
              </a:rPr>
              <a:t>yang dibuat. Jika ada perubahan </a:t>
            </a:r>
            <a:r>
              <a:rPr sz="3600" spc="-5" dirty="0">
                <a:latin typeface="Rockwell"/>
                <a:cs typeface="Rockwell"/>
              </a:rPr>
              <a:t>topologi  </a:t>
            </a:r>
            <a:r>
              <a:rPr sz="3600" dirty="0">
                <a:latin typeface="Rockwell"/>
                <a:cs typeface="Rockwell"/>
              </a:rPr>
              <a:t>antar jaringan, router </a:t>
            </a:r>
            <a:r>
              <a:rPr sz="3600" spc="-5" dirty="0">
                <a:latin typeface="Rockwell"/>
                <a:cs typeface="Rockwell"/>
              </a:rPr>
              <a:t>otomatis </a:t>
            </a:r>
            <a:r>
              <a:rPr sz="3600" dirty="0">
                <a:latin typeface="Rockwell"/>
                <a:cs typeface="Rockwell"/>
              </a:rPr>
              <a:t>akan membuat routing yang  baru.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23592" y="444194"/>
            <a:ext cx="97555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Fungsi Kontrol</a:t>
            </a:r>
            <a:r>
              <a:rPr spc="-90" dirty="0"/>
              <a:t> </a:t>
            </a:r>
            <a:r>
              <a:rPr dirty="0"/>
              <a:t>Pensinyalan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8265"/>
            <a:ext cx="12760325" cy="3683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4000" b="1" spc="-5" dirty="0">
                <a:latin typeface="Rockwell"/>
                <a:cs typeface="Rockwell"/>
              </a:rPr>
              <a:t>Pensinyalan </a:t>
            </a:r>
            <a:r>
              <a:rPr sz="4000" b="1" i="1" spc="-5" dirty="0">
                <a:latin typeface="Rockwell"/>
                <a:cs typeface="Rockwell"/>
              </a:rPr>
              <a:t>(signaling) </a:t>
            </a:r>
            <a:r>
              <a:rPr sz="4000" spc="-5" dirty="0">
                <a:latin typeface="Rockwell"/>
                <a:cs typeface="Rockwell"/>
              </a:rPr>
              <a:t>didefinisikan sebagai  pertukaran informasi antar elemen dalam jaringan,  yang direalisasikan dalam bentuk kode-kode standar  yang telah disepakati, bertujuan untuk </a:t>
            </a:r>
            <a:r>
              <a:rPr sz="4000" spc="-10" dirty="0">
                <a:latin typeface="Rockwell"/>
                <a:cs typeface="Rockwell"/>
              </a:rPr>
              <a:t>melakukan  </a:t>
            </a:r>
            <a:r>
              <a:rPr sz="4000" spc="-5" dirty="0">
                <a:latin typeface="Rockwell"/>
                <a:cs typeface="Rockwell"/>
              </a:rPr>
              <a:t>pembentukan hubungan, pengawasan saluran dan  pembubaran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hubungan.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22452" y="6274129"/>
            <a:ext cx="2304415" cy="124587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85"/>
              </a:spcBef>
            </a:pPr>
            <a:r>
              <a:rPr sz="4000" b="1" spc="-5" dirty="0">
                <a:latin typeface="Rockwell"/>
                <a:cs typeface="Rockwell"/>
              </a:rPr>
              <a:t>Contoh</a:t>
            </a:r>
            <a:r>
              <a:rPr sz="4000" spc="-5" dirty="0">
                <a:latin typeface="Rockwell"/>
                <a:cs typeface="Rockwell"/>
              </a:rPr>
              <a:t>;  telepo</a:t>
            </a:r>
            <a:r>
              <a:rPr sz="4000" spc="-20" dirty="0">
                <a:latin typeface="Rockwell"/>
                <a:cs typeface="Rockwell"/>
              </a:rPr>
              <a:t>n</a:t>
            </a:r>
            <a:r>
              <a:rPr sz="4000" spc="-5" dirty="0">
                <a:latin typeface="Wingdings"/>
                <a:cs typeface="Wingdings"/>
              </a:rPr>
              <a:t></a:t>
            </a:r>
            <a:endParaRPr sz="4000">
              <a:latin typeface="Wingdings"/>
              <a:cs typeface="Wingding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79140" y="6274129"/>
            <a:ext cx="1581150" cy="124587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78130" marR="5080" indent="-265430">
              <a:lnSpc>
                <a:spcPct val="100299"/>
              </a:lnSpc>
              <a:spcBef>
                <a:spcPts val="85"/>
              </a:spcBef>
            </a:pPr>
            <a:r>
              <a:rPr sz="4000" spc="-10" dirty="0">
                <a:latin typeface="Rockwell"/>
                <a:cs typeface="Rockwell"/>
              </a:rPr>
              <a:t>Pada  mulai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48173" y="6274129"/>
            <a:ext cx="5459730" cy="124587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42900" marR="5080" indent="-330835">
              <a:lnSpc>
                <a:spcPct val="100299"/>
              </a:lnSpc>
              <a:spcBef>
                <a:spcPts val="85"/>
              </a:spcBef>
              <a:tabLst>
                <a:tab pos="1733550" algn="l"/>
                <a:tab pos="2111375" algn="l"/>
                <a:tab pos="3769360" algn="l"/>
              </a:tabLst>
            </a:pPr>
            <a:r>
              <a:rPr sz="4000" dirty="0">
                <a:latin typeface="Rockwell"/>
                <a:cs typeface="Rockwell"/>
              </a:rPr>
              <a:t>proses		</a:t>
            </a:r>
            <a:r>
              <a:rPr sz="4000" spc="-5" dirty="0">
                <a:latin typeface="Rockwell"/>
                <a:cs typeface="Rockwell"/>
              </a:rPr>
              <a:t>terhubungnya  dari</a:t>
            </a:r>
            <a:r>
              <a:rPr sz="4000" dirty="0">
                <a:latin typeface="Rockwell"/>
                <a:cs typeface="Rockwell"/>
              </a:rPr>
              <a:t>	</a:t>
            </a:r>
            <a:r>
              <a:rPr sz="4000" i="1" spc="-5" dirty="0">
                <a:latin typeface="Rockwell"/>
                <a:cs typeface="Rockwell"/>
              </a:rPr>
              <a:t>dial</a:t>
            </a:r>
            <a:r>
              <a:rPr sz="4000" i="1" spc="5" dirty="0">
                <a:latin typeface="Rockwell"/>
                <a:cs typeface="Rockwell"/>
              </a:rPr>
              <a:t>i</a:t>
            </a:r>
            <a:r>
              <a:rPr sz="4000" i="1" spc="-5" dirty="0">
                <a:latin typeface="Rockwell"/>
                <a:cs typeface="Rockwell"/>
              </a:rPr>
              <a:t>ng</a:t>
            </a:r>
            <a:r>
              <a:rPr sz="4000" i="1" dirty="0">
                <a:latin typeface="Rockwell"/>
                <a:cs typeface="Rockwell"/>
              </a:rPr>
              <a:t>	</a:t>
            </a:r>
            <a:r>
              <a:rPr sz="4000" spc="-5" dirty="0">
                <a:latin typeface="Rockwell"/>
                <a:cs typeface="Rockwell"/>
              </a:rPr>
              <a:t>s</a:t>
            </a:r>
            <a:r>
              <a:rPr sz="4000" spc="10" dirty="0">
                <a:latin typeface="Rockwell"/>
                <a:cs typeface="Rockwell"/>
              </a:rPr>
              <a:t>a</a:t>
            </a:r>
            <a:r>
              <a:rPr sz="4000" spc="-10" dirty="0">
                <a:latin typeface="Rockwell"/>
                <a:cs typeface="Rockwell"/>
              </a:rPr>
              <a:t>mpai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828401" y="6274129"/>
            <a:ext cx="2753995" cy="124587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40640">
              <a:lnSpc>
                <a:spcPct val="100299"/>
              </a:lnSpc>
              <a:spcBef>
                <a:spcPts val="85"/>
              </a:spcBef>
            </a:pPr>
            <a:r>
              <a:rPr sz="4000" spc="-10" dirty="0">
                <a:latin typeface="Rockwell"/>
                <a:cs typeface="Rockwell"/>
              </a:rPr>
              <a:t>komunikasi  </a:t>
            </a:r>
            <a:r>
              <a:rPr sz="4000" spc="-5" dirty="0">
                <a:latin typeface="Rockwell"/>
                <a:cs typeface="Rockwell"/>
              </a:rPr>
              <a:t>sa</a:t>
            </a:r>
            <a:r>
              <a:rPr sz="4000" spc="10" dirty="0">
                <a:latin typeface="Rockwell"/>
                <a:cs typeface="Rockwell"/>
              </a:rPr>
              <a:t>m</a:t>
            </a:r>
            <a:r>
              <a:rPr sz="4000" spc="-5" dirty="0">
                <a:latin typeface="Rockwell"/>
                <a:cs typeface="Rockwell"/>
              </a:rPr>
              <a:t>bungan</a:t>
            </a:r>
            <a:endParaRPr sz="40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2452" y="7493609"/>
            <a:ext cx="75749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latin typeface="Rockwell"/>
                <a:cs typeface="Rockwell"/>
              </a:rPr>
              <a:t>diputus atau </a:t>
            </a:r>
            <a:r>
              <a:rPr sz="4000" spc="-10" dirty="0">
                <a:latin typeface="Rockwell"/>
                <a:cs typeface="Rockwell"/>
              </a:rPr>
              <a:t>komunikasi</a:t>
            </a:r>
            <a:r>
              <a:rPr sz="4000" spc="2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selesai.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6959" y="103324"/>
            <a:ext cx="14047880" cy="87940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05753" y="647522"/>
            <a:ext cx="159004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X.25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1600" y="2321813"/>
            <a:ext cx="6075045" cy="59772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200" dirty="0">
                <a:latin typeface="Rockwell"/>
                <a:cs typeface="Rockwell"/>
              </a:rPr>
              <a:t>X.25 adalah protocol </a:t>
            </a:r>
            <a:r>
              <a:rPr sz="3200" spc="-5" dirty="0">
                <a:latin typeface="Rockwell"/>
                <a:cs typeface="Rockwell"/>
              </a:rPr>
              <a:t>yang  mendefinisikan </a:t>
            </a:r>
            <a:r>
              <a:rPr sz="3200" dirty="0">
                <a:latin typeface="Rockwell"/>
                <a:cs typeface="Rockwell"/>
              </a:rPr>
              <a:t>bagaimana  computer (device) pada  jaringan public yang</a:t>
            </a:r>
            <a:r>
              <a:rPr sz="3200" spc="-9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berbeda  platform </a:t>
            </a:r>
            <a:r>
              <a:rPr sz="3200" spc="-5" dirty="0">
                <a:latin typeface="Rockwell"/>
                <a:cs typeface="Rockwell"/>
              </a:rPr>
              <a:t>bisa </a:t>
            </a:r>
            <a:r>
              <a:rPr sz="3200" dirty="0">
                <a:latin typeface="Rockwell"/>
                <a:cs typeface="Rockwell"/>
              </a:rPr>
              <a:t>saling  </a:t>
            </a:r>
            <a:r>
              <a:rPr sz="3200" spc="-5" dirty="0">
                <a:latin typeface="Rockwell"/>
                <a:cs typeface="Rockwell"/>
              </a:rPr>
              <a:t>berkomunikasi.</a:t>
            </a:r>
            <a:endParaRPr sz="3200">
              <a:latin typeface="Rockwell"/>
              <a:cs typeface="Rockwell"/>
            </a:endParaRPr>
          </a:p>
          <a:p>
            <a:pPr marL="440690" marR="13335" indent="-428625">
              <a:lnSpc>
                <a:spcPct val="100000"/>
              </a:lnSpc>
              <a:spcBef>
                <a:spcPts val="775"/>
              </a:spcBef>
              <a:buChar char="•"/>
              <a:tabLst>
                <a:tab pos="440690" algn="l"/>
                <a:tab pos="441325" algn="l"/>
              </a:tabLst>
            </a:pPr>
            <a:r>
              <a:rPr sz="3200" spc="-5" dirty="0">
                <a:latin typeface="Rockwell"/>
                <a:cs typeface="Rockwell"/>
              </a:rPr>
              <a:t>Protocol yang </a:t>
            </a:r>
            <a:r>
              <a:rPr sz="3200" dirty="0">
                <a:latin typeface="Rockwell"/>
                <a:cs typeface="Rockwell"/>
              </a:rPr>
              <a:t>sudah  distandarisasi </a:t>
            </a:r>
            <a:r>
              <a:rPr sz="3200" spc="-5" dirty="0">
                <a:latin typeface="Rockwell"/>
                <a:cs typeface="Rockwell"/>
              </a:rPr>
              <a:t>oleh  </a:t>
            </a:r>
            <a:r>
              <a:rPr sz="3200" i="1" dirty="0">
                <a:latin typeface="Rockwell"/>
                <a:cs typeface="Rockwell"/>
              </a:rPr>
              <a:t>International  Telecommunication </a:t>
            </a:r>
            <a:r>
              <a:rPr sz="3200" i="1" spc="-5" dirty="0">
                <a:latin typeface="Rockwell"/>
                <a:cs typeface="Rockwell"/>
              </a:rPr>
              <a:t>Union-  </a:t>
            </a:r>
            <a:r>
              <a:rPr sz="3200" i="1" dirty="0">
                <a:latin typeface="Rockwell"/>
                <a:cs typeface="Rockwell"/>
              </a:rPr>
              <a:t>Telecommunication  Standardization Sector</a:t>
            </a:r>
            <a:r>
              <a:rPr sz="3200" i="1" spc="-11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(ITU-T).</a:t>
            </a:r>
            <a:endParaRPr sz="32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591300" y="2138362"/>
            <a:ext cx="7573855" cy="6248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1600" y="647522"/>
            <a:ext cx="6868159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2. </a:t>
            </a:r>
            <a:r>
              <a:rPr spc="-5" dirty="0"/>
              <a:t>Packet</a:t>
            </a:r>
            <a:r>
              <a:rPr spc="-85" dirty="0"/>
              <a:t> </a:t>
            </a:r>
            <a:r>
              <a:rPr dirty="0"/>
              <a:t>Switching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54000" y="2017013"/>
            <a:ext cx="13773150" cy="6562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613410" indent="-428625">
              <a:lnSpc>
                <a:spcPct val="100000"/>
              </a:lnSpc>
              <a:spcBef>
                <a:spcPts val="100"/>
              </a:spcBef>
              <a:buFont typeface="Rockwell"/>
              <a:buChar char="•"/>
              <a:tabLst>
                <a:tab pos="440690" algn="l"/>
                <a:tab pos="441325" algn="l"/>
              </a:tabLst>
            </a:pPr>
            <a:r>
              <a:rPr sz="3200" i="1" dirty="0">
                <a:latin typeface="Rockwell"/>
                <a:cs typeface="Rockwell"/>
              </a:rPr>
              <a:t>Packet switching </a:t>
            </a:r>
            <a:r>
              <a:rPr sz="3200" spc="-5" dirty="0">
                <a:latin typeface="Rockwell"/>
                <a:cs typeface="Rockwell"/>
              </a:rPr>
              <a:t>merupakan </a:t>
            </a:r>
            <a:r>
              <a:rPr sz="3200" dirty="0">
                <a:latin typeface="Rockwell"/>
                <a:cs typeface="Rockwell"/>
              </a:rPr>
              <a:t>suatu </a:t>
            </a:r>
            <a:r>
              <a:rPr sz="3200" spc="-5" dirty="0">
                <a:latin typeface="Rockwell"/>
                <a:cs typeface="Rockwell"/>
              </a:rPr>
              <a:t>metode </a:t>
            </a:r>
            <a:r>
              <a:rPr sz="3200" dirty="0">
                <a:latin typeface="Rockwell"/>
                <a:cs typeface="Rockwell"/>
              </a:rPr>
              <a:t>transportasi data yang  dilakukan dengan cara </a:t>
            </a:r>
            <a:r>
              <a:rPr sz="3200" spc="-5" dirty="0">
                <a:latin typeface="Rockwell"/>
                <a:cs typeface="Rockwell"/>
              </a:rPr>
              <a:t>memecah-mecah </a:t>
            </a:r>
            <a:r>
              <a:rPr sz="3200" dirty="0">
                <a:latin typeface="Rockwell"/>
                <a:cs typeface="Rockwell"/>
              </a:rPr>
              <a:t>data yang akan dikirimkan  </a:t>
            </a:r>
            <a:r>
              <a:rPr sz="3200" spc="-5" dirty="0">
                <a:latin typeface="Rockwell"/>
                <a:cs typeface="Rockwell"/>
              </a:rPr>
              <a:t>menjadi beberapa</a:t>
            </a:r>
            <a:r>
              <a:rPr sz="3200" dirty="0">
                <a:latin typeface="Rockwell"/>
                <a:cs typeface="Rockwell"/>
              </a:rPr>
              <a:t> bagian.</a:t>
            </a:r>
            <a:endParaRPr sz="3200">
              <a:latin typeface="Rockwell"/>
              <a:cs typeface="Rockwell"/>
            </a:endParaRPr>
          </a:p>
          <a:p>
            <a:pPr marL="440690" marR="10795" indent="-428625">
              <a:lnSpc>
                <a:spcPct val="100000"/>
              </a:lnSpc>
              <a:spcBef>
                <a:spcPts val="770"/>
              </a:spcBef>
              <a:buChar char="•"/>
              <a:tabLst>
                <a:tab pos="440690" algn="l"/>
                <a:tab pos="441325" algn="l"/>
              </a:tabLst>
            </a:pPr>
            <a:r>
              <a:rPr sz="3200" spc="-5" dirty="0">
                <a:latin typeface="Rockwell"/>
                <a:cs typeface="Rockwell"/>
              </a:rPr>
              <a:t>Hal </a:t>
            </a:r>
            <a:r>
              <a:rPr sz="3200" dirty="0">
                <a:latin typeface="Rockwell"/>
                <a:cs typeface="Rockwell"/>
              </a:rPr>
              <a:t>ini dilakukan agar </a:t>
            </a:r>
            <a:r>
              <a:rPr sz="3200" spc="-5" dirty="0">
                <a:latin typeface="Rockwell"/>
                <a:cs typeface="Rockwell"/>
              </a:rPr>
              <a:t>muncul </a:t>
            </a:r>
            <a:r>
              <a:rPr sz="3200" dirty="0">
                <a:latin typeface="Rockwell"/>
                <a:cs typeface="Rockwell"/>
              </a:rPr>
              <a:t>fleksibilitas dalam proses pengiriman  data. Fleksibilitas yang dimaksud di sini adalah data yang dikirim</a:t>
            </a:r>
            <a:r>
              <a:rPr sz="3200" spc="-6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tidak  </a:t>
            </a:r>
            <a:r>
              <a:rPr sz="3200" spc="-5" dirty="0">
                <a:latin typeface="Rockwell"/>
                <a:cs typeface="Rockwell"/>
              </a:rPr>
              <a:t>harus </a:t>
            </a:r>
            <a:r>
              <a:rPr sz="3200" dirty="0">
                <a:latin typeface="Rockwell"/>
                <a:cs typeface="Rockwell"/>
              </a:rPr>
              <a:t>secara seri </a:t>
            </a:r>
            <a:r>
              <a:rPr sz="3200" spc="-5" dirty="0">
                <a:latin typeface="Rockwell"/>
                <a:cs typeface="Rockwell"/>
              </a:rPr>
              <a:t>melalui </a:t>
            </a:r>
            <a:r>
              <a:rPr sz="3200" dirty="0">
                <a:latin typeface="Rockwell"/>
                <a:cs typeface="Rockwell"/>
              </a:rPr>
              <a:t>satu jalur tertentu saja, tetapi bisa secara  paralel dengan </a:t>
            </a:r>
            <a:r>
              <a:rPr sz="3200" spc="-5" dirty="0">
                <a:latin typeface="Rockwell"/>
                <a:cs typeface="Rockwell"/>
              </a:rPr>
              <a:t>memanfaatkan </a:t>
            </a:r>
            <a:r>
              <a:rPr sz="3200" dirty="0">
                <a:latin typeface="Rockwell"/>
                <a:cs typeface="Rockwell"/>
              </a:rPr>
              <a:t>jalur </a:t>
            </a:r>
            <a:r>
              <a:rPr sz="3200" spc="-5" dirty="0">
                <a:latin typeface="Rockwell"/>
                <a:cs typeface="Rockwell"/>
              </a:rPr>
              <a:t>koneksi </a:t>
            </a:r>
            <a:r>
              <a:rPr sz="3200" dirty="0">
                <a:latin typeface="Rockwell"/>
                <a:cs typeface="Rockwell"/>
              </a:rPr>
              <a:t>lain yang tingkat  kepadatannya tidak</a:t>
            </a:r>
            <a:r>
              <a:rPr sz="3200" spc="-45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tinggi.</a:t>
            </a:r>
            <a:endParaRPr sz="32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775"/>
              </a:spcBef>
              <a:buChar char="•"/>
              <a:tabLst>
                <a:tab pos="440690" algn="l"/>
                <a:tab pos="441325" algn="l"/>
              </a:tabLst>
            </a:pPr>
            <a:r>
              <a:rPr sz="3200" dirty="0">
                <a:latin typeface="Rockwell"/>
                <a:cs typeface="Rockwell"/>
              </a:rPr>
              <a:t>Metode </a:t>
            </a:r>
            <a:r>
              <a:rPr sz="3200" spc="-5" dirty="0">
                <a:latin typeface="Rockwell"/>
                <a:cs typeface="Rockwell"/>
              </a:rPr>
              <a:t>ini </a:t>
            </a:r>
            <a:r>
              <a:rPr sz="3200" dirty="0">
                <a:latin typeface="Rockwell"/>
                <a:cs typeface="Rockwell"/>
              </a:rPr>
              <a:t>lahir </a:t>
            </a:r>
            <a:r>
              <a:rPr sz="3200" spc="-5" dirty="0">
                <a:latin typeface="Rockwell"/>
                <a:cs typeface="Rockwell"/>
              </a:rPr>
              <a:t>karena sebelumnya </a:t>
            </a:r>
            <a:r>
              <a:rPr sz="3200" dirty="0">
                <a:latin typeface="Rockwell"/>
                <a:cs typeface="Rockwell"/>
              </a:rPr>
              <a:t>proses transportasi data dilakukan  </a:t>
            </a:r>
            <a:r>
              <a:rPr sz="3200" spc="-5" dirty="0">
                <a:latin typeface="Rockwell"/>
                <a:cs typeface="Rockwell"/>
              </a:rPr>
              <a:t>menggunakan </a:t>
            </a:r>
            <a:r>
              <a:rPr sz="3200" i="1" dirty="0">
                <a:latin typeface="Rockwell"/>
                <a:cs typeface="Rockwell"/>
              </a:rPr>
              <a:t>circuit switching </a:t>
            </a:r>
            <a:r>
              <a:rPr sz="3200" dirty="0">
                <a:latin typeface="Rockwell"/>
                <a:cs typeface="Rockwell"/>
              </a:rPr>
              <a:t>yang </a:t>
            </a:r>
            <a:r>
              <a:rPr sz="3200" spc="-5" dirty="0">
                <a:latin typeface="Rockwell"/>
                <a:cs typeface="Rockwell"/>
              </a:rPr>
              <a:t>menggunakan </a:t>
            </a:r>
            <a:r>
              <a:rPr sz="3200" i="1" dirty="0">
                <a:latin typeface="Rockwell"/>
                <a:cs typeface="Rockwell"/>
              </a:rPr>
              <a:t>dedicated  connection</a:t>
            </a:r>
            <a:r>
              <a:rPr sz="3200" dirty="0">
                <a:latin typeface="Rockwell"/>
                <a:cs typeface="Rockwell"/>
              </a:rPr>
              <a:t>, sehingga </a:t>
            </a:r>
            <a:r>
              <a:rPr sz="3200" spc="-5" dirty="0">
                <a:latin typeface="Rockwell"/>
                <a:cs typeface="Rockwell"/>
              </a:rPr>
              <a:t>memicu </a:t>
            </a:r>
            <a:r>
              <a:rPr sz="3200" dirty="0">
                <a:latin typeface="Rockwell"/>
                <a:cs typeface="Rockwell"/>
              </a:rPr>
              <a:t>adanya </a:t>
            </a:r>
            <a:r>
              <a:rPr sz="3200" spc="-5" dirty="0">
                <a:latin typeface="Rockwell"/>
                <a:cs typeface="Rockwell"/>
              </a:rPr>
              <a:t>kekakuan </a:t>
            </a:r>
            <a:r>
              <a:rPr sz="3200" dirty="0">
                <a:latin typeface="Rockwell"/>
                <a:cs typeface="Rockwell"/>
              </a:rPr>
              <a:t>dalam proses transfer  data dari suatu titik </a:t>
            </a:r>
            <a:r>
              <a:rPr sz="3200" spc="-5" dirty="0">
                <a:latin typeface="Rockwell"/>
                <a:cs typeface="Rockwell"/>
              </a:rPr>
              <a:t>ke </a:t>
            </a:r>
            <a:r>
              <a:rPr sz="3200" dirty="0">
                <a:latin typeface="Rockwell"/>
                <a:cs typeface="Rockwell"/>
              </a:rPr>
              <a:t>titik lain, </a:t>
            </a:r>
            <a:r>
              <a:rPr sz="3200" spc="-5" dirty="0">
                <a:latin typeface="Rockwell"/>
                <a:cs typeface="Rockwell"/>
              </a:rPr>
              <a:t>karena </a:t>
            </a:r>
            <a:r>
              <a:rPr sz="3200" dirty="0">
                <a:latin typeface="Rockwell"/>
                <a:cs typeface="Rockwell"/>
              </a:rPr>
              <a:t>data dikirimkan secara seri  </a:t>
            </a:r>
            <a:r>
              <a:rPr sz="3200" spc="-5" dirty="0">
                <a:latin typeface="Rockwell"/>
                <a:cs typeface="Rockwell"/>
              </a:rPr>
              <a:t>melalui </a:t>
            </a:r>
            <a:r>
              <a:rPr sz="3200" dirty="0">
                <a:latin typeface="Rockwell"/>
                <a:cs typeface="Rockwell"/>
              </a:rPr>
              <a:t>satu jalur</a:t>
            </a:r>
            <a:r>
              <a:rPr sz="3200" spc="-10" dirty="0">
                <a:latin typeface="Rockwell"/>
                <a:cs typeface="Rockwell"/>
              </a:rPr>
              <a:t> </a:t>
            </a:r>
            <a:r>
              <a:rPr sz="3200" dirty="0">
                <a:latin typeface="Rockwell"/>
                <a:cs typeface="Rockwell"/>
              </a:rPr>
              <a:t>saja.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11300" y="445718"/>
            <a:ext cx="1138110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Packet Switching</a:t>
            </a:r>
            <a:r>
              <a:rPr dirty="0">
                <a:latin typeface="Wingdings"/>
                <a:cs typeface="Wingdings"/>
              </a:rPr>
              <a:t></a:t>
            </a:r>
            <a:r>
              <a:rPr spc="-110" dirty="0">
                <a:latin typeface="Times New Roman"/>
                <a:cs typeface="Times New Roman"/>
              </a:rPr>
              <a:t> </a:t>
            </a:r>
            <a:r>
              <a:rPr dirty="0"/>
              <a:t>Segmentasi?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1600" y="2134361"/>
            <a:ext cx="6994525" cy="62566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Pada </a:t>
            </a:r>
            <a:r>
              <a:rPr sz="2800" dirty="0">
                <a:latin typeface="Rockwell"/>
                <a:cs typeface="Rockwell"/>
              </a:rPr>
              <a:t>gambar, </a:t>
            </a:r>
            <a:r>
              <a:rPr sz="2800" spc="-5" dirty="0">
                <a:latin typeface="Rockwell"/>
                <a:cs typeface="Rockwell"/>
              </a:rPr>
              <a:t>diilustrasikan bahwa data  dari </a:t>
            </a:r>
            <a:r>
              <a:rPr sz="2800" i="1" spc="-5" dirty="0">
                <a:latin typeface="Rockwell"/>
                <a:cs typeface="Rockwell"/>
              </a:rPr>
              <a:t>user </a:t>
            </a:r>
            <a:r>
              <a:rPr sz="2800" spc="-5" dirty="0">
                <a:latin typeface="Rockwell"/>
                <a:cs typeface="Rockwell"/>
              </a:rPr>
              <a:t>dipecah ke dalam tiga </a:t>
            </a:r>
            <a:r>
              <a:rPr sz="2800" dirty="0">
                <a:latin typeface="Rockwell"/>
                <a:cs typeface="Rockwell"/>
              </a:rPr>
              <a:t>bagian  </a:t>
            </a:r>
            <a:r>
              <a:rPr sz="2800" spc="-5" dirty="0">
                <a:latin typeface="Rockwell"/>
                <a:cs typeface="Rockwell"/>
              </a:rPr>
              <a:t>yang</a:t>
            </a:r>
            <a:r>
              <a:rPr sz="2800" spc="-1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kecil.</a:t>
            </a:r>
            <a:endParaRPr sz="2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675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Setiap bagian</a:t>
            </a:r>
            <a:r>
              <a:rPr sz="2800" spc="-15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diberikan</a:t>
            </a:r>
            <a:endParaRPr sz="2800">
              <a:latin typeface="Rockwell"/>
              <a:cs typeface="Rockwell"/>
            </a:endParaRPr>
          </a:p>
          <a:p>
            <a:pPr marL="440690" marR="146685">
              <a:lnSpc>
                <a:spcPct val="100000"/>
              </a:lnSpc>
            </a:pPr>
            <a:r>
              <a:rPr sz="2800" spc="-5" dirty="0">
                <a:latin typeface="Rockwell"/>
                <a:cs typeface="Rockwell"/>
              </a:rPr>
              <a:t>sebuah </a:t>
            </a:r>
            <a:r>
              <a:rPr sz="2800" i="1" spc="-5" dirty="0">
                <a:latin typeface="Rockwell"/>
                <a:cs typeface="Rockwell"/>
              </a:rPr>
              <a:t>header </a:t>
            </a:r>
            <a:r>
              <a:rPr sz="2800" spc="-5" dirty="0">
                <a:latin typeface="Rockwell"/>
                <a:cs typeface="Rockwell"/>
              </a:rPr>
              <a:t>(</a:t>
            </a:r>
            <a:r>
              <a:rPr sz="2800" i="1" spc="-5" dirty="0">
                <a:latin typeface="Rockwell"/>
                <a:cs typeface="Rockwell"/>
              </a:rPr>
              <a:t>packet </a:t>
            </a:r>
            <a:r>
              <a:rPr sz="2800" i="1" dirty="0">
                <a:latin typeface="Rockwell"/>
                <a:cs typeface="Rockwell"/>
              </a:rPr>
              <a:t>header</a:t>
            </a:r>
            <a:r>
              <a:rPr sz="2800" dirty="0">
                <a:latin typeface="Rockwell"/>
                <a:cs typeface="Rockwell"/>
              </a:rPr>
              <a:t>) </a:t>
            </a:r>
            <a:r>
              <a:rPr sz="2800" spc="-5" dirty="0">
                <a:latin typeface="Rockwell"/>
                <a:cs typeface="Rockwell"/>
              </a:rPr>
              <a:t>yang  </a:t>
            </a:r>
            <a:r>
              <a:rPr sz="2800" dirty="0">
                <a:latin typeface="Rockwell"/>
                <a:cs typeface="Rockwell"/>
              </a:rPr>
              <a:t>berisi </a:t>
            </a:r>
            <a:r>
              <a:rPr sz="2800" spc="-5" dirty="0">
                <a:latin typeface="Rockwell"/>
                <a:cs typeface="Rockwell"/>
              </a:rPr>
              <a:t>informasi mengenai</a:t>
            </a:r>
            <a:r>
              <a:rPr sz="2800" spc="-6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keseluruhan  data yang akan dikirimkan.</a:t>
            </a:r>
            <a:endParaRPr sz="2800">
              <a:latin typeface="Rockwell"/>
              <a:cs typeface="Rockwell"/>
            </a:endParaRPr>
          </a:p>
          <a:p>
            <a:pPr marL="440690" marR="213995" indent="-428625">
              <a:lnSpc>
                <a:spcPct val="100000"/>
              </a:lnSpc>
              <a:spcBef>
                <a:spcPts val="675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spc="-5" dirty="0">
                <a:latin typeface="Rockwell"/>
                <a:cs typeface="Rockwell"/>
              </a:rPr>
              <a:t>Setiap </a:t>
            </a:r>
            <a:r>
              <a:rPr sz="2800" i="1" spc="-5" dirty="0">
                <a:latin typeface="Rockwell"/>
                <a:cs typeface="Rockwell"/>
              </a:rPr>
              <a:t>packet header </a:t>
            </a:r>
            <a:r>
              <a:rPr sz="2800" spc="-5" dirty="0">
                <a:latin typeface="Rockwell"/>
                <a:cs typeface="Rockwell"/>
              </a:rPr>
              <a:t>pada setiap  pecahan data setidaknya mengandung  informasi mengenai </a:t>
            </a:r>
            <a:r>
              <a:rPr sz="2800" b="1" i="1" spc="-5" dirty="0">
                <a:latin typeface="Rockwell"/>
                <a:cs typeface="Rockwell"/>
              </a:rPr>
              <a:t>origin </a:t>
            </a:r>
            <a:r>
              <a:rPr sz="2800" spc="-5" dirty="0">
                <a:latin typeface="Rockwell"/>
                <a:cs typeface="Rockwell"/>
              </a:rPr>
              <a:t>(sumber  data), </a:t>
            </a:r>
            <a:r>
              <a:rPr sz="2800" b="1" i="1" spc="-5" dirty="0">
                <a:latin typeface="Rockwell"/>
                <a:cs typeface="Rockwell"/>
              </a:rPr>
              <a:t>destination </a:t>
            </a:r>
            <a:r>
              <a:rPr sz="2800" spc="-5" dirty="0">
                <a:latin typeface="Rockwell"/>
                <a:cs typeface="Rockwell"/>
              </a:rPr>
              <a:t>(tujuan</a:t>
            </a:r>
            <a:r>
              <a:rPr sz="2800" spc="10" dirty="0">
                <a:latin typeface="Rockwell"/>
                <a:cs typeface="Rockwell"/>
              </a:rPr>
              <a:t> </a:t>
            </a:r>
            <a:r>
              <a:rPr sz="2800" spc="-5" dirty="0">
                <a:latin typeface="Rockwell"/>
                <a:cs typeface="Rockwell"/>
              </a:rPr>
              <a:t>data),</a:t>
            </a:r>
            <a:endParaRPr sz="2800">
              <a:latin typeface="Rockwell"/>
              <a:cs typeface="Rockwell"/>
            </a:endParaRPr>
          </a:p>
          <a:p>
            <a:pPr marL="440690" marR="112395">
              <a:lnSpc>
                <a:spcPct val="100000"/>
              </a:lnSpc>
            </a:pPr>
            <a:r>
              <a:rPr sz="2800" spc="-5" dirty="0">
                <a:latin typeface="Rockwell"/>
                <a:cs typeface="Rockwell"/>
              </a:rPr>
              <a:t>dan </a:t>
            </a:r>
            <a:r>
              <a:rPr sz="2800" b="1" i="1" spc="-5" dirty="0">
                <a:latin typeface="Rockwell"/>
                <a:cs typeface="Rockwell"/>
              </a:rPr>
              <a:t>place </a:t>
            </a:r>
            <a:r>
              <a:rPr sz="2800" b="1" i="1" dirty="0">
                <a:latin typeface="Rockwell"/>
                <a:cs typeface="Rockwell"/>
              </a:rPr>
              <a:t>in </a:t>
            </a:r>
            <a:r>
              <a:rPr sz="2800" b="1" i="1" spc="-5" dirty="0">
                <a:latin typeface="Rockwell"/>
                <a:cs typeface="Rockwell"/>
              </a:rPr>
              <a:t>file </a:t>
            </a:r>
            <a:r>
              <a:rPr sz="2800" spc="-5" dirty="0">
                <a:latin typeface="Rockwell"/>
                <a:cs typeface="Rockwell"/>
              </a:rPr>
              <a:t>(posisi setiap pecahan  paket dari data sebenarnya).</a:t>
            </a:r>
            <a:endParaRPr sz="2800">
              <a:latin typeface="Rockwell"/>
              <a:cs typeface="Rockwell"/>
            </a:endParaRPr>
          </a:p>
          <a:p>
            <a:pPr marL="440690" indent="-428625">
              <a:lnSpc>
                <a:spcPct val="100000"/>
              </a:lnSpc>
              <a:spcBef>
                <a:spcPts val="675"/>
              </a:spcBef>
              <a:buChar char="•"/>
              <a:tabLst>
                <a:tab pos="440690" algn="l"/>
                <a:tab pos="441325" algn="l"/>
              </a:tabLst>
            </a:pPr>
            <a:r>
              <a:rPr sz="2800" dirty="0">
                <a:latin typeface="Rockwell"/>
                <a:cs typeface="Rockwell"/>
              </a:rPr>
              <a:t>Ingat </a:t>
            </a:r>
            <a:r>
              <a:rPr sz="2800" spc="-5" dirty="0">
                <a:latin typeface="Rockwell"/>
                <a:cs typeface="Rockwell"/>
              </a:rPr>
              <a:t>kembali </a:t>
            </a:r>
            <a:r>
              <a:rPr sz="2800" dirty="0">
                <a:latin typeface="Rockwell"/>
                <a:cs typeface="Rockwell"/>
              </a:rPr>
              <a:t>proses</a:t>
            </a:r>
            <a:r>
              <a:rPr sz="2800" spc="-50" dirty="0">
                <a:latin typeface="Rockwell"/>
                <a:cs typeface="Rockwell"/>
              </a:rPr>
              <a:t> </a:t>
            </a:r>
            <a:r>
              <a:rPr sz="2800" i="1" spc="-5" dirty="0">
                <a:latin typeface="Rockwell"/>
                <a:cs typeface="Rockwell"/>
              </a:rPr>
              <a:t>Segmentasi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788064" y="2585787"/>
            <a:ext cx="6184919" cy="59005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1600" y="1258061"/>
            <a:ext cx="6675120" cy="703643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6515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  <a:tab pos="1096010" algn="l"/>
              </a:tabLst>
            </a:pPr>
            <a:r>
              <a:rPr sz="2500" spc="-10" dirty="0">
                <a:latin typeface="Rockwell"/>
                <a:cs typeface="Rockwell"/>
              </a:rPr>
              <a:t>Skema </a:t>
            </a:r>
            <a:r>
              <a:rPr sz="2500" spc="-5" dirty="0">
                <a:latin typeface="Rockwell"/>
                <a:cs typeface="Rockwell"/>
              </a:rPr>
              <a:t>jaringan </a:t>
            </a:r>
            <a:r>
              <a:rPr sz="2500" spc="-10" dirty="0">
                <a:latin typeface="Rockwell"/>
                <a:cs typeface="Rockwell"/>
              </a:rPr>
              <a:t>menggunakan </a:t>
            </a:r>
            <a:r>
              <a:rPr sz="2500" i="1" spc="-5" dirty="0">
                <a:latin typeface="Rockwell"/>
                <a:cs typeface="Rockwell"/>
              </a:rPr>
              <a:t>packet  switching </a:t>
            </a:r>
            <a:r>
              <a:rPr sz="2500" spc="-5" dirty="0">
                <a:latin typeface="Rockwell"/>
                <a:cs typeface="Rockwell"/>
              </a:rPr>
              <a:t>dari satu </a:t>
            </a:r>
            <a:r>
              <a:rPr sz="2500" i="1" spc="-5" dirty="0">
                <a:latin typeface="Rockwell"/>
                <a:cs typeface="Rockwell"/>
              </a:rPr>
              <a:t>node </a:t>
            </a:r>
            <a:r>
              <a:rPr sz="2500" spc="-5" dirty="0">
                <a:latin typeface="Rockwell"/>
                <a:cs typeface="Rockwell"/>
              </a:rPr>
              <a:t>ke </a:t>
            </a:r>
            <a:r>
              <a:rPr sz="2500" i="1" spc="-5" dirty="0">
                <a:latin typeface="Rockwell"/>
                <a:cs typeface="Rockwell"/>
              </a:rPr>
              <a:t>node </a:t>
            </a:r>
            <a:r>
              <a:rPr sz="2500" spc="-5" dirty="0">
                <a:latin typeface="Rockwell"/>
                <a:cs typeface="Rockwell"/>
              </a:rPr>
              <a:t>lainnya.  Data dikirimkan </a:t>
            </a:r>
            <a:r>
              <a:rPr sz="2500" spc="-10" dirty="0">
                <a:latin typeface="Rockwell"/>
                <a:cs typeface="Rockwell"/>
              </a:rPr>
              <a:t>oleh komputer </a:t>
            </a:r>
            <a:r>
              <a:rPr sz="2500" spc="-5" dirty="0">
                <a:latin typeface="Rockwell"/>
                <a:cs typeface="Rockwell"/>
              </a:rPr>
              <a:t>di </a:t>
            </a:r>
            <a:r>
              <a:rPr sz="2500" spc="-10" dirty="0">
                <a:latin typeface="Rockwell"/>
                <a:cs typeface="Rockwell"/>
              </a:rPr>
              <a:t>sebelah  kiri	</a:t>
            </a:r>
            <a:r>
              <a:rPr sz="2500" spc="-5" dirty="0">
                <a:latin typeface="Rockwell"/>
                <a:cs typeface="Rockwell"/>
              </a:rPr>
              <a:t>dalam bentuk pecahan-pecahan data  secara terurut yang disebut</a:t>
            </a:r>
            <a:r>
              <a:rPr sz="2500" spc="60" dirty="0">
                <a:latin typeface="Rockwell"/>
                <a:cs typeface="Rockwell"/>
              </a:rPr>
              <a:t> </a:t>
            </a:r>
            <a:r>
              <a:rPr sz="2500" i="1" spc="-5" dirty="0">
                <a:latin typeface="Rockwell"/>
                <a:cs typeface="Rockwell"/>
              </a:rPr>
              <a:t>packet</a:t>
            </a:r>
            <a:r>
              <a:rPr sz="2500" spc="-5" dirty="0">
                <a:latin typeface="Rockwell"/>
                <a:cs typeface="Rockwell"/>
              </a:rPr>
              <a:t>.</a:t>
            </a:r>
            <a:endParaRPr sz="2500">
              <a:latin typeface="Rockwell"/>
              <a:cs typeface="Rockwell"/>
            </a:endParaRPr>
          </a:p>
          <a:p>
            <a:pPr marL="440690" marR="250190" indent="-428625" algn="just">
              <a:lnSpc>
                <a:spcPct val="100000"/>
              </a:lnSpc>
              <a:spcBef>
                <a:spcPts val="600"/>
              </a:spcBef>
              <a:buChar char="•"/>
              <a:tabLst>
                <a:tab pos="441325" algn="l"/>
              </a:tabLst>
            </a:pPr>
            <a:r>
              <a:rPr sz="2500" spc="-5" dirty="0">
                <a:latin typeface="Rockwell"/>
                <a:cs typeface="Rockwell"/>
              </a:rPr>
              <a:t>Masing-masing </a:t>
            </a:r>
            <a:r>
              <a:rPr sz="2500" i="1" spc="-5" dirty="0">
                <a:latin typeface="Rockwell"/>
                <a:cs typeface="Rockwell"/>
              </a:rPr>
              <a:t>packet </a:t>
            </a:r>
            <a:r>
              <a:rPr sz="2500" spc="-10" dirty="0">
                <a:latin typeface="Rockwell"/>
                <a:cs typeface="Rockwell"/>
              </a:rPr>
              <a:t>melewati </a:t>
            </a:r>
            <a:r>
              <a:rPr sz="2500" spc="-5" dirty="0">
                <a:latin typeface="Rockwell"/>
                <a:cs typeface="Rockwell"/>
              </a:rPr>
              <a:t>jaringan  dari satu titik ke titik lain dari sumber </a:t>
            </a:r>
            <a:r>
              <a:rPr sz="2500" spc="-10" dirty="0">
                <a:latin typeface="Rockwell"/>
                <a:cs typeface="Rockwell"/>
              </a:rPr>
              <a:t>ke  </a:t>
            </a:r>
            <a:r>
              <a:rPr sz="2500" spc="-5" dirty="0">
                <a:latin typeface="Rockwell"/>
                <a:cs typeface="Rockwell"/>
              </a:rPr>
              <a:t>tujuan.</a:t>
            </a:r>
            <a:endParaRPr sz="25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605"/>
              </a:spcBef>
              <a:buChar char="•"/>
              <a:tabLst>
                <a:tab pos="440690" algn="l"/>
                <a:tab pos="441325" algn="l"/>
              </a:tabLst>
            </a:pPr>
            <a:r>
              <a:rPr sz="2500" spc="-10" dirty="0">
                <a:latin typeface="Rockwell"/>
                <a:cs typeface="Rockwell"/>
              </a:rPr>
              <a:t>Pada </a:t>
            </a:r>
            <a:r>
              <a:rPr sz="2500" spc="-5" dirty="0">
                <a:latin typeface="Rockwell"/>
                <a:cs typeface="Rockwell"/>
              </a:rPr>
              <a:t>setiap titik dimana paket diterima,  </a:t>
            </a:r>
            <a:r>
              <a:rPr sz="2500" spc="-10" dirty="0">
                <a:latin typeface="Rockwell"/>
                <a:cs typeface="Rockwell"/>
              </a:rPr>
              <a:t>paket </a:t>
            </a:r>
            <a:r>
              <a:rPr sz="2500" spc="-5" dirty="0">
                <a:latin typeface="Rockwell"/>
                <a:cs typeface="Rockwell"/>
              </a:rPr>
              <a:t>disimpan dengan cepat dan  ditransmisikan </a:t>
            </a:r>
            <a:r>
              <a:rPr sz="2500" spc="-10" dirty="0">
                <a:latin typeface="Rockwell"/>
                <a:cs typeface="Rockwell"/>
              </a:rPr>
              <a:t>ketitik </a:t>
            </a:r>
            <a:r>
              <a:rPr sz="2500" spc="-5" dirty="0">
                <a:latin typeface="Rockwell"/>
                <a:cs typeface="Rockwell"/>
              </a:rPr>
              <a:t>berikutnya </a:t>
            </a:r>
            <a:r>
              <a:rPr sz="2500" spc="-10" dirty="0">
                <a:latin typeface="Rockwell"/>
                <a:cs typeface="Rockwell"/>
              </a:rPr>
              <a:t>hingga  akhirnya </a:t>
            </a:r>
            <a:r>
              <a:rPr sz="2500" spc="-5" dirty="0">
                <a:latin typeface="Rockwell"/>
                <a:cs typeface="Rockwell"/>
              </a:rPr>
              <a:t>diterima </a:t>
            </a:r>
            <a:r>
              <a:rPr sz="2500" spc="-10" dirty="0">
                <a:latin typeface="Rockwell"/>
                <a:cs typeface="Rockwell"/>
              </a:rPr>
              <a:t>oleh komputer </a:t>
            </a:r>
            <a:r>
              <a:rPr sz="2500" spc="-5" dirty="0">
                <a:latin typeface="Rockwell"/>
                <a:cs typeface="Rockwell"/>
              </a:rPr>
              <a:t>di  </a:t>
            </a:r>
            <a:r>
              <a:rPr sz="2500" spc="-10" dirty="0">
                <a:latin typeface="Rockwell"/>
                <a:cs typeface="Rockwell"/>
              </a:rPr>
              <a:t>sebelah kanan </a:t>
            </a:r>
            <a:r>
              <a:rPr sz="2500" spc="-5" dirty="0">
                <a:latin typeface="Rockwell"/>
                <a:cs typeface="Rockwell"/>
              </a:rPr>
              <a:t>dalam bentuk </a:t>
            </a:r>
            <a:r>
              <a:rPr sz="2500" spc="-10" dirty="0">
                <a:latin typeface="Rockwell"/>
                <a:cs typeface="Rockwell"/>
              </a:rPr>
              <a:t>pecahan-  pecahan </a:t>
            </a:r>
            <a:r>
              <a:rPr sz="2500" spc="-5" dirty="0">
                <a:latin typeface="Rockwell"/>
                <a:cs typeface="Rockwell"/>
              </a:rPr>
              <a:t>data juga, dan </a:t>
            </a:r>
            <a:r>
              <a:rPr sz="2500" spc="-10" dirty="0">
                <a:latin typeface="Rockwell"/>
                <a:cs typeface="Rockwell"/>
              </a:rPr>
              <a:t>selanjutnya  </a:t>
            </a:r>
            <a:r>
              <a:rPr sz="2500" spc="-5" dirty="0">
                <a:latin typeface="Rockwell"/>
                <a:cs typeface="Rockwell"/>
              </a:rPr>
              <a:t>pecahan-pecahan data tersebut akan  disatukan berdasarkan informasi yang ada  pada </a:t>
            </a:r>
            <a:r>
              <a:rPr sz="2500" i="1" spc="-5" dirty="0">
                <a:latin typeface="Rockwell"/>
                <a:cs typeface="Rockwell"/>
              </a:rPr>
              <a:t>packet header </a:t>
            </a:r>
            <a:r>
              <a:rPr sz="2500" spc="-5" dirty="0">
                <a:latin typeface="Rockwell"/>
                <a:cs typeface="Rockwell"/>
              </a:rPr>
              <a:t>di setiap </a:t>
            </a:r>
            <a:r>
              <a:rPr sz="2500" spc="-10" dirty="0">
                <a:latin typeface="Rockwell"/>
                <a:cs typeface="Rockwell"/>
              </a:rPr>
              <a:t>pecahan </a:t>
            </a:r>
            <a:r>
              <a:rPr sz="2500" spc="-5" dirty="0">
                <a:latin typeface="Rockwell"/>
                <a:cs typeface="Rockwell"/>
              </a:rPr>
              <a:t>data  tersebut.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896100" y="1376362"/>
            <a:ext cx="7467600" cy="6705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8398" y="647522"/>
            <a:ext cx="1006856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Keuntungan Packet</a:t>
            </a:r>
            <a:r>
              <a:rPr spc="-105" dirty="0"/>
              <a:t> </a:t>
            </a:r>
            <a:r>
              <a:rPr dirty="0"/>
              <a:t>Switcing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275737"/>
            <a:ext cx="11844655" cy="539115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440690" indent="-428625">
              <a:lnSpc>
                <a:spcPct val="100000"/>
              </a:lnSpc>
              <a:spcBef>
                <a:spcPts val="10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Meningkatkan </a:t>
            </a:r>
            <a:r>
              <a:rPr sz="4000" spc="-10" dirty="0">
                <a:latin typeface="Rockwell"/>
                <a:cs typeface="Rockwell"/>
              </a:rPr>
              <a:t>efisiensi </a:t>
            </a:r>
            <a:r>
              <a:rPr sz="4000" spc="-5" dirty="0">
                <a:latin typeface="Rockwell"/>
                <a:cs typeface="Rockwell"/>
              </a:rPr>
              <a:t>jalur</a:t>
            </a:r>
            <a:r>
              <a:rPr sz="4000" spc="-1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komunikasi.</a:t>
            </a:r>
            <a:endParaRPr sz="4000">
              <a:latin typeface="Rockwell"/>
              <a:cs typeface="Rockwell"/>
            </a:endParaRPr>
          </a:p>
          <a:p>
            <a:pPr marL="440690" marR="23622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10" dirty="0">
                <a:latin typeface="Rockwell"/>
                <a:cs typeface="Rockwell"/>
              </a:rPr>
              <a:t>Packet </a:t>
            </a:r>
            <a:r>
              <a:rPr sz="4000" spc="-5" dirty="0">
                <a:latin typeface="Rockwell"/>
                <a:cs typeface="Rockwell"/>
              </a:rPr>
              <a:t>dapat diterima </a:t>
            </a:r>
            <a:r>
              <a:rPr sz="4000" spc="-10" dirty="0">
                <a:latin typeface="Rockwell"/>
                <a:cs typeface="Rockwell"/>
              </a:rPr>
              <a:t>meskipun network </a:t>
            </a:r>
            <a:r>
              <a:rPr sz="4000" spc="-5" dirty="0">
                <a:latin typeface="Rockwell"/>
                <a:cs typeface="Rockwell"/>
              </a:rPr>
              <a:t>dalam  </a:t>
            </a:r>
            <a:r>
              <a:rPr sz="4000" spc="-10" dirty="0">
                <a:latin typeface="Rockwell"/>
                <a:cs typeface="Rockwell"/>
              </a:rPr>
              <a:t>keadaan </a:t>
            </a:r>
            <a:r>
              <a:rPr sz="4000" spc="-5" dirty="0">
                <a:latin typeface="Rockwell"/>
                <a:cs typeface="Rockwell"/>
              </a:rPr>
              <a:t>sibuk/</a:t>
            </a:r>
            <a:r>
              <a:rPr sz="4000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padat.</a:t>
            </a:r>
            <a:endParaRPr sz="4000">
              <a:latin typeface="Rockwell"/>
              <a:cs typeface="Rockwell"/>
            </a:endParaRPr>
          </a:p>
          <a:p>
            <a:pPr marL="440690" marR="1150620" indent="-428625">
              <a:lnSpc>
                <a:spcPct val="100000"/>
              </a:lnSpc>
              <a:spcBef>
                <a:spcPts val="960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Dapat </a:t>
            </a:r>
            <a:r>
              <a:rPr sz="4000" spc="-10" dirty="0">
                <a:latin typeface="Rockwell"/>
                <a:cs typeface="Rockwell"/>
              </a:rPr>
              <a:t>menggunakan </a:t>
            </a:r>
            <a:r>
              <a:rPr sz="4000" spc="-5" dirty="0">
                <a:latin typeface="Rockwell"/>
                <a:cs typeface="Rockwell"/>
              </a:rPr>
              <a:t>prioritas dalam proses  pengiriman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paket.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Dapat </a:t>
            </a:r>
            <a:r>
              <a:rPr sz="4000" spc="-10" dirty="0">
                <a:latin typeface="Rockwell"/>
                <a:cs typeface="Rockwell"/>
              </a:rPr>
              <a:t>mengatasi </a:t>
            </a:r>
            <a:r>
              <a:rPr sz="4000" spc="-5" dirty="0">
                <a:latin typeface="Rockwell"/>
                <a:cs typeface="Rockwell"/>
              </a:rPr>
              <a:t>permasalahan </a:t>
            </a:r>
            <a:r>
              <a:rPr sz="4000" i="1" spc="-5" dirty="0">
                <a:latin typeface="Rockwell"/>
                <a:cs typeface="Rockwell"/>
              </a:rPr>
              <a:t>data rate </a:t>
            </a:r>
            <a:r>
              <a:rPr sz="4000" spc="-5" dirty="0">
                <a:latin typeface="Rockwell"/>
                <a:cs typeface="Rockwell"/>
              </a:rPr>
              <a:t>yang  berbeda antara dua jenis jaringan yang berbeda  </a:t>
            </a:r>
            <a:r>
              <a:rPr sz="4000" i="1" spc="-5" dirty="0">
                <a:latin typeface="Rockwell"/>
                <a:cs typeface="Rockwell"/>
              </a:rPr>
              <a:t>data</a:t>
            </a:r>
            <a:r>
              <a:rPr sz="4000" i="1" spc="-30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rate</a:t>
            </a:r>
            <a:r>
              <a:rPr sz="4000" spc="-5" dirty="0">
                <a:latin typeface="Rockwell"/>
                <a:cs typeface="Rockwell"/>
              </a:rPr>
              <a:t>-nya.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38957" y="647522"/>
            <a:ext cx="872807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Teknik Packet</a:t>
            </a:r>
            <a:r>
              <a:rPr spc="-100" dirty="0"/>
              <a:t> </a:t>
            </a:r>
            <a:r>
              <a:rPr dirty="0"/>
              <a:t>Switching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55447" y="2351937"/>
            <a:ext cx="5793740" cy="148844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756285" indent="-744220">
              <a:lnSpc>
                <a:spcPct val="100000"/>
              </a:lnSpc>
              <a:spcBef>
                <a:spcPts val="10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10" dirty="0">
                <a:latin typeface="Rockwell"/>
                <a:cs typeface="Rockwell"/>
              </a:rPr>
              <a:t>Teknik</a:t>
            </a:r>
            <a:r>
              <a:rPr sz="4000" spc="-4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Datagram</a:t>
            </a:r>
            <a:endParaRPr sz="40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9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000" spc="-10" dirty="0">
                <a:latin typeface="Rockwell"/>
                <a:cs typeface="Rockwell"/>
              </a:rPr>
              <a:t>Teknik Virtual</a:t>
            </a:r>
            <a:r>
              <a:rPr sz="4000" spc="-65" dirty="0">
                <a:latin typeface="Rockwell"/>
                <a:cs typeface="Rockwell"/>
              </a:rPr>
              <a:t> </a:t>
            </a:r>
            <a:r>
              <a:rPr sz="4000" spc="-5" dirty="0">
                <a:latin typeface="Rockwell"/>
                <a:cs typeface="Rockwell"/>
              </a:rPr>
              <a:t>Circuit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47522"/>
            <a:ext cx="70573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1. Teknik</a:t>
            </a:r>
            <a:r>
              <a:rPr spc="-114" dirty="0"/>
              <a:t> </a:t>
            </a:r>
            <a:r>
              <a:rPr dirty="0"/>
              <a:t>Datagram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015489"/>
            <a:ext cx="12527915" cy="6281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452755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Teknik </a:t>
            </a:r>
            <a:r>
              <a:rPr sz="3600" dirty="0">
                <a:latin typeface="Rockwell"/>
                <a:cs typeface="Rockwell"/>
              </a:rPr>
              <a:t>ini </a:t>
            </a:r>
            <a:r>
              <a:rPr sz="3600" spc="-5" dirty="0">
                <a:latin typeface="Rockwell"/>
                <a:cs typeface="Rockwell"/>
              </a:rPr>
              <a:t>melakukan </a:t>
            </a:r>
            <a:r>
              <a:rPr sz="3600" dirty="0">
                <a:latin typeface="Rockwell"/>
                <a:cs typeface="Rockwell"/>
              </a:rPr>
              <a:t>pengiriman paket data </a:t>
            </a:r>
            <a:r>
              <a:rPr sz="3600" spc="-5" dirty="0">
                <a:latin typeface="Rockwell"/>
                <a:cs typeface="Rockwell"/>
              </a:rPr>
              <a:t>secara  </a:t>
            </a:r>
            <a:r>
              <a:rPr sz="3600" dirty="0">
                <a:latin typeface="Rockwell"/>
                <a:cs typeface="Rockwell"/>
              </a:rPr>
              <a:t>independen, tanpa tergantung dengan paket data</a:t>
            </a:r>
            <a:r>
              <a:rPr sz="3600" spc="-14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yang  lain.</a:t>
            </a:r>
            <a:endParaRPr sz="36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Artinya, </a:t>
            </a:r>
            <a:r>
              <a:rPr sz="3600" dirty="0">
                <a:latin typeface="Rockwell"/>
                <a:cs typeface="Rockwell"/>
              </a:rPr>
              <a:t>setiap paket diberi informasi </a:t>
            </a:r>
            <a:r>
              <a:rPr sz="3600" spc="-5" dirty="0">
                <a:latin typeface="Rockwell"/>
                <a:cs typeface="Rockwell"/>
              </a:rPr>
              <a:t>mengenai </a:t>
            </a:r>
            <a:r>
              <a:rPr sz="3600" dirty="0">
                <a:latin typeface="Rockwell"/>
                <a:cs typeface="Rockwell"/>
              </a:rPr>
              <a:t>alamat  tujuan, lalu setiap paket tersebut akan dikirimkan</a:t>
            </a:r>
            <a:r>
              <a:rPr sz="3600" spc="-14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melalui  </a:t>
            </a:r>
            <a:r>
              <a:rPr sz="3600" dirty="0">
                <a:latin typeface="Rockwell"/>
                <a:cs typeface="Rockwell"/>
              </a:rPr>
              <a:t>jalur-jalur yang berbeda-beda </a:t>
            </a:r>
            <a:r>
              <a:rPr sz="3600" spc="-5" dirty="0">
                <a:latin typeface="Rockwell"/>
                <a:cs typeface="Rockwell"/>
              </a:rPr>
              <a:t>secara</a:t>
            </a:r>
            <a:r>
              <a:rPr sz="3600" spc="-4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paralel.</a:t>
            </a:r>
            <a:endParaRPr sz="3600">
              <a:latin typeface="Rockwell"/>
              <a:cs typeface="Rockwell"/>
            </a:endParaRPr>
          </a:p>
          <a:p>
            <a:pPr marL="440690" marR="20383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Keuntungan dari teknik ini adalah pengiriman data</a:t>
            </a:r>
            <a:r>
              <a:rPr sz="3600" spc="-14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lebih  fleksibel, dan </a:t>
            </a:r>
            <a:r>
              <a:rPr sz="3600" spc="-5" dirty="0">
                <a:latin typeface="Rockwell"/>
                <a:cs typeface="Rockwell"/>
              </a:rPr>
              <a:t>stasiun </a:t>
            </a:r>
            <a:r>
              <a:rPr sz="3600" dirty="0">
                <a:latin typeface="Rockwell"/>
                <a:cs typeface="Rockwell"/>
              </a:rPr>
              <a:t>penerima dapat </a:t>
            </a:r>
            <a:r>
              <a:rPr sz="3600" spc="-5" dirty="0">
                <a:latin typeface="Rockwell"/>
                <a:cs typeface="Rockwell"/>
              </a:rPr>
              <a:t>mengurutkan  kembali </a:t>
            </a:r>
            <a:r>
              <a:rPr sz="3600" dirty="0">
                <a:latin typeface="Rockwell"/>
                <a:cs typeface="Rockwell"/>
              </a:rPr>
              <a:t>paket-paket data yang diterima dalam </a:t>
            </a:r>
            <a:r>
              <a:rPr sz="3600" spc="-5" dirty="0">
                <a:latin typeface="Rockwell"/>
                <a:cs typeface="Rockwell"/>
              </a:rPr>
              <a:t>kondisi  acak </a:t>
            </a:r>
            <a:r>
              <a:rPr sz="3600" dirty="0">
                <a:latin typeface="Rockwell"/>
                <a:cs typeface="Rockwell"/>
              </a:rPr>
              <a:t>(tidak terurut). </a:t>
            </a:r>
            <a:r>
              <a:rPr sz="3600" spc="-5" dirty="0">
                <a:latin typeface="Rockwell"/>
                <a:cs typeface="Rockwell"/>
              </a:rPr>
              <a:t>Kelemahan </a:t>
            </a:r>
            <a:r>
              <a:rPr sz="3600" dirty="0">
                <a:latin typeface="Rockwell"/>
                <a:cs typeface="Rockwell"/>
              </a:rPr>
              <a:t>dari teknik ini adalah  paket dapat saja </a:t>
            </a:r>
            <a:r>
              <a:rPr sz="3600" spc="-5" dirty="0">
                <a:latin typeface="Rockwell"/>
                <a:cs typeface="Rockwell"/>
              </a:rPr>
              <a:t>hilang </a:t>
            </a:r>
            <a:r>
              <a:rPr sz="3600" dirty="0">
                <a:latin typeface="Rockwell"/>
                <a:cs typeface="Rockwell"/>
              </a:rPr>
              <a:t>dalam proses</a:t>
            </a:r>
            <a:r>
              <a:rPr sz="3600" spc="-60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pengiriman.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18917" y="647522"/>
            <a:ext cx="936815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Ilustrasi Teknik</a:t>
            </a:r>
            <a:r>
              <a:rPr spc="-125" dirty="0"/>
              <a:t> </a:t>
            </a:r>
            <a:r>
              <a:rPr dirty="0"/>
              <a:t>Datagram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1600" y="2404363"/>
            <a:ext cx="6909434" cy="58934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9144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2500" spc="-10" dirty="0">
                <a:latin typeface="Rockwell"/>
                <a:cs typeface="Rockwell"/>
              </a:rPr>
              <a:t>Pada </a:t>
            </a:r>
            <a:r>
              <a:rPr sz="2500" spc="-5" dirty="0">
                <a:latin typeface="Rockwell"/>
                <a:cs typeface="Rockwell"/>
              </a:rPr>
              <a:t>gambar di atas, </a:t>
            </a:r>
            <a:r>
              <a:rPr sz="2500" spc="-10" dirty="0">
                <a:latin typeface="Rockwell"/>
                <a:cs typeface="Rockwell"/>
              </a:rPr>
              <a:t>komputer/ </a:t>
            </a:r>
            <a:r>
              <a:rPr sz="2500" spc="-5" dirty="0">
                <a:latin typeface="Rockwell"/>
                <a:cs typeface="Rockwell"/>
              </a:rPr>
              <a:t>stasiun A  </a:t>
            </a:r>
            <a:r>
              <a:rPr sz="2500" spc="-10" dirty="0">
                <a:latin typeface="Rockwell"/>
                <a:cs typeface="Rockwell"/>
              </a:rPr>
              <a:t>mengirimkan </a:t>
            </a:r>
            <a:r>
              <a:rPr sz="2500" spc="-5" dirty="0">
                <a:latin typeface="Rockwell"/>
                <a:cs typeface="Rockwell"/>
              </a:rPr>
              <a:t>dua buah data, yakni data B  dan data C, dimana data B akan dikirimkan  ke stasiun B, dan data C akan dikirimkan </a:t>
            </a:r>
            <a:r>
              <a:rPr sz="2500" spc="-10" dirty="0">
                <a:latin typeface="Rockwell"/>
                <a:cs typeface="Rockwell"/>
              </a:rPr>
              <a:t>ke  </a:t>
            </a:r>
            <a:r>
              <a:rPr sz="2500" spc="-5" dirty="0">
                <a:latin typeface="Rockwell"/>
                <a:cs typeface="Rockwell"/>
              </a:rPr>
              <a:t>stasiun</a:t>
            </a:r>
            <a:r>
              <a:rPr sz="2500" spc="15" dirty="0">
                <a:latin typeface="Rockwell"/>
                <a:cs typeface="Rockwell"/>
              </a:rPr>
              <a:t> </a:t>
            </a:r>
            <a:r>
              <a:rPr sz="2500" spc="-10" dirty="0">
                <a:latin typeface="Rockwell"/>
                <a:cs typeface="Rockwell"/>
              </a:rPr>
              <a:t>C.</a:t>
            </a:r>
            <a:endParaRPr sz="25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600"/>
              </a:spcBef>
              <a:buChar char="•"/>
              <a:tabLst>
                <a:tab pos="440690" algn="l"/>
                <a:tab pos="441325" algn="l"/>
              </a:tabLst>
            </a:pPr>
            <a:r>
              <a:rPr sz="2500" spc="-5" dirty="0">
                <a:latin typeface="Rockwell"/>
                <a:cs typeface="Rockwell"/>
              </a:rPr>
              <a:t>Masing-masing data B dan C tersebut  dipecah </a:t>
            </a:r>
            <a:r>
              <a:rPr sz="2500" spc="-10" dirty="0">
                <a:latin typeface="Rockwell"/>
                <a:cs typeface="Rockwell"/>
              </a:rPr>
              <a:t>kedalam </a:t>
            </a:r>
            <a:r>
              <a:rPr sz="2500" spc="-5" dirty="0">
                <a:latin typeface="Rockwell"/>
                <a:cs typeface="Rockwell"/>
              </a:rPr>
              <a:t>tiga </a:t>
            </a:r>
            <a:r>
              <a:rPr sz="2500" spc="-10" dirty="0">
                <a:latin typeface="Rockwell"/>
                <a:cs typeface="Rockwell"/>
              </a:rPr>
              <a:t>paket </a:t>
            </a:r>
            <a:r>
              <a:rPr sz="2500" spc="-5" dirty="0">
                <a:latin typeface="Rockwell"/>
                <a:cs typeface="Rockwell"/>
              </a:rPr>
              <a:t>data, yakni B.1,  B.2, dan B.3, serta C.1, C.2, dan C.3. </a:t>
            </a:r>
            <a:r>
              <a:rPr sz="2500" spc="-10" dirty="0">
                <a:latin typeface="Rockwell"/>
                <a:cs typeface="Rockwell"/>
              </a:rPr>
              <a:t>Terlihat  bahwa, ketika </a:t>
            </a:r>
            <a:r>
              <a:rPr sz="2500" spc="-5" dirty="0">
                <a:latin typeface="Rockwell"/>
                <a:cs typeface="Rockwell"/>
              </a:rPr>
              <a:t>setiap </a:t>
            </a:r>
            <a:r>
              <a:rPr sz="2500" spc="-10" dirty="0">
                <a:latin typeface="Rockwell"/>
                <a:cs typeface="Rockwell"/>
              </a:rPr>
              <a:t>paket </a:t>
            </a:r>
            <a:r>
              <a:rPr sz="2500" spc="-5" dirty="0">
                <a:latin typeface="Rockwell"/>
                <a:cs typeface="Rockwell"/>
              </a:rPr>
              <a:t>data yang  </a:t>
            </a:r>
            <a:r>
              <a:rPr sz="2500" spc="-10" dirty="0">
                <a:latin typeface="Rockwell"/>
                <a:cs typeface="Rockwell"/>
              </a:rPr>
              <a:t>sampai </a:t>
            </a:r>
            <a:r>
              <a:rPr sz="2500" spc="-5" dirty="0">
                <a:latin typeface="Rockwell"/>
                <a:cs typeface="Rockwell"/>
              </a:rPr>
              <a:t>di </a:t>
            </a:r>
            <a:r>
              <a:rPr sz="2500" spc="-10" dirty="0">
                <a:latin typeface="Rockwell"/>
                <a:cs typeface="Rockwell"/>
              </a:rPr>
              <a:t>masing-masing </a:t>
            </a:r>
            <a:r>
              <a:rPr sz="2500" spc="-5" dirty="0">
                <a:latin typeface="Rockwell"/>
                <a:cs typeface="Rockwell"/>
              </a:rPr>
              <a:t>stasiun (B dan C)  berada dalam </a:t>
            </a:r>
            <a:r>
              <a:rPr sz="2500" spc="-10" dirty="0">
                <a:latin typeface="Rockwell"/>
                <a:cs typeface="Rockwell"/>
              </a:rPr>
              <a:t>keadaan </a:t>
            </a:r>
            <a:r>
              <a:rPr sz="2500" spc="-5" dirty="0">
                <a:latin typeface="Rockwell"/>
                <a:cs typeface="Rockwell"/>
              </a:rPr>
              <a:t>tidak</a:t>
            </a:r>
            <a:r>
              <a:rPr sz="2500" spc="60" dirty="0">
                <a:latin typeface="Rockwell"/>
                <a:cs typeface="Rockwell"/>
              </a:rPr>
              <a:t> </a:t>
            </a:r>
            <a:r>
              <a:rPr sz="2500" spc="-5" dirty="0">
                <a:latin typeface="Rockwell"/>
                <a:cs typeface="Rockwell"/>
              </a:rPr>
              <a:t>terurut.</a:t>
            </a:r>
            <a:endParaRPr sz="2500">
              <a:latin typeface="Rockwell"/>
              <a:cs typeface="Rockwell"/>
            </a:endParaRPr>
          </a:p>
          <a:p>
            <a:pPr marL="440690" marR="369570" indent="-428625">
              <a:lnSpc>
                <a:spcPct val="100000"/>
              </a:lnSpc>
              <a:spcBef>
                <a:spcPts val="605"/>
              </a:spcBef>
              <a:buChar char="•"/>
              <a:tabLst>
                <a:tab pos="440690" algn="l"/>
                <a:tab pos="441325" algn="l"/>
              </a:tabLst>
            </a:pPr>
            <a:r>
              <a:rPr sz="2500" spc="-10" dirty="0">
                <a:latin typeface="Rockwell"/>
                <a:cs typeface="Rockwell"/>
              </a:rPr>
              <a:t>Hal </a:t>
            </a:r>
            <a:r>
              <a:rPr sz="2500" spc="-5" dirty="0">
                <a:latin typeface="Rockwell"/>
                <a:cs typeface="Rockwell"/>
              </a:rPr>
              <a:t>ini terjadi karena setiap </a:t>
            </a:r>
            <a:r>
              <a:rPr sz="2500" spc="-10" dirty="0">
                <a:latin typeface="Rockwell"/>
                <a:cs typeface="Rockwell"/>
              </a:rPr>
              <a:t>paket  </a:t>
            </a:r>
            <a:r>
              <a:rPr sz="2500" spc="-5" dirty="0">
                <a:latin typeface="Rockwell"/>
                <a:cs typeface="Rockwell"/>
              </a:rPr>
              <a:t>dikirimkan </a:t>
            </a:r>
            <a:r>
              <a:rPr sz="2500" spc="-10" dirty="0">
                <a:latin typeface="Rockwell"/>
                <a:cs typeface="Rockwell"/>
              </a:rPr>
              <a:t>melalui </a:t>
            </a:r>
            <a:r>
              <a:rPr sz="2500" spc="-5" dirty="0">
                <a:latin typeface="Rockwell"/>
                <a:cs typeface="Rockwell"/>
              </a:rPr>
              <a:t>jalur yang berbeda-  </a:t>
            </a:r>
            <a:r>
              <a:rPr sz="2500" spc="-10" dirty="0">
                <a:latin typeface="Rockwell"/>
                <a:cs typeface="Rockwell"/>
              </a:rPr>
              <a:t>beda, </a:t>
            </a:r>
            <a:r>
              <a:rPr sz="2500" spc="-5" dirty="0">
                <a:latin typeface="Rockwell"/>
                <a:cs typeface="Rockwell"/>
              </a:rPr>
              <a:t>sehingga panjang jalur yang dilalui  pun akan</a:t>
            </a:r>
            <a:r>
              <a:rPr sz="2500" spc="15" dirty="0">
                <a:latin typeface="Rockwell"/>
                <a:cs typeface="Rockwell"/>
              </a:rPr>
              <a:t> </a:t>
            </a:r>
            <a:r>
              <a:rPr sz="2500" spc="-10" dirty="0">
                <a:latin typeface="Rockwell"/>
                <a:cs typeface="Rockwell"/>
              </a:rPr>
              <a:t>berbeda-beda.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694676" y="2737802"/>
            <a:ext cx="6079743" cy="52154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37601" y="3425189"/>
            <a:ext cx="547052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6760" marR="5080" indent="-734695">
              <a:lnSpc>
                <a:spcPct val="100000"/>
              </a:lnSpc>
              <a:spcBef>
                <a:spcPts val="100"/>
              </a:spcBef>
              <a:tabLst>
                <a:tab pos="1797685" algn="l"/>
              </a:tabLst>
            </a:pPr>
            <a:r>
              <a:rPr sz="5400" b="0" spc="-5" dirty="0">
                <a:latin typeface="Rockwell"/>
                <a:cs typeface="Rockwell"/>
              </a:rPr>
              <a:t>Teknik</a:t>
            </a:r>
            <a:r>
              <a:rPr sz="5400" b="0" spc="-85" dirty="0">
                <a:latin typeface="Rockwell"/>
                <a:cs typeface="Rockwell"/>
              </a:rPr>
              <a:t> </a:t>
            </a:r>
            <a:r>
              <a:rPr sz="5400" b="0" dirty="0">
                <a:latin typeface="Rockwell"/>
                <a:cs typeface="Rockwell"/>
              </a:rPr>
              <a:t>Datagram  for	Details</a:t>
            </a:r>
            <a:r>
              <a:rPr sz="5400" b="0" spc="-35" dirty="0">
                <a:latin typeface="Rockwell"/>
                <a:cs typeface="Rockwell"/>
              </a:rPr>
              <a:t> </a:t>
            </a:r>
            <a:r>
              <a:rPr sz="5400" b="0" dirty="0">
                <a:latin typeface="Wingdings"/>
                <a:cs typeface="Wingdings"/>
              </a:rPr>
              <a:t></a:t>
            </a:r>
            <a:endParaRPr sz="5400">
              <a:latin typeface="Wingdings"/>
              <a:cs typeface="Wingding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42900" y="80962"/>
            <a:ext cx="7086600" cy="86410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2452" y="647522"/>
            <a:ext cx="8597265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2. Teknik </a:t>
            </a:r>
            <a:r>
              <a:rPr spc="-5" dirty="0"/>
              <a:t>Virtual</a:t>
            </a:r>
            <a:r>
              <a:rPr spc="-75" dirty="0"/>
              <a:t> </a:t>
            </a:r>
            <a:r>
              <a:rPr spc="-5" dirty="0"/>
              <a:t>Circuit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9247" y="2247391"/>
            <a:ext cx="13267690" cy="5732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100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Teknik </a:t>
            </a:r>
            <a:r>
              <a:rPr sz="3600" dirty="0">
                <a:latin typeface="Rockwell"/>
                <a:cs typeface="Rockwell"/>
              </a:rPr>
              <a:t>ini pada dasarnya adalah membuat sebuah</a:t>
            </a:r>
            <a:r>
              <a:rPr sz="3600" spc="-10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hubungan  secara </a:t>
            </a:r>
            <a:r>
              <a:rPr sz="3600" i="1" dirty="0">
                <a:latin typeface="Rockwell"/>
                <a:cs typeface="Rockwell"/>
              </a:rPr>
              <a:t>logic </a:t>
            </a:r>
            <a:r>
              <a:rPr sz="3600" dirty="0">
                <a:latin typeface="Rockwell"/>
                <a:cs typeface="Rockwell"/>
              </a:rPr>
              <a:t>antara satu </a:t>
            </a:r>
            <a:r>
              <a:rPr sz="3600" i="1" dirty="0">
                <a:latin typeface="Rockwell"/>
                <a:cs typeface="Rockwell"/>
              </a:rPr>
              <a:t>node</a:t>
            </a:r>
            <a:r>
              <a:rPr sz="3600" dirty="0">
                <a:latin typeface="Rockwell"/>
                <a:cs typeface="Rockwell"/>
              </a:rPr>
              <a:t>/ stasiun dengan </a:t>
            </a:r>
            <a:r>
              <a:rPr sz="3600" i="1" dirty="0">
                <a:latin typeface="Rockwell"/>
                <a:cs typeface="Rockwell"/>
              </a:rPr>
              <a:t>node</a:t>
            </a:r>
            <a:r>
              <a:rPr sz="3600" dirty="0">
                <a:latin typeface="Rockwell"/>
                <a:cs typeface="Rockwell"/>
              </a:rPr>
              <a:t>/ stasiun  lainnya yang </a:t>
            </a:r>
            <a:r>
              <a:rPr sz="3600" spc="-5" dirty="0">
                <a:latin typeface="Rockwell"/>
                <a:cs typeface="Rockwell"/>
              </a:rPr>
              <a:t>menjadi </a:t>
            </a:r>
            <a:r>
              <a:rPr sz="3600" dirty="0">
                <a:latin typeface="Rockwell"/>
                <a:cs typeface="Rockwell"/>
              </a:rPr>
              <a:t>tujuan pengiriman</a:t>
            </a:r>
            <a:r>
              <a:rPr sz="3600" spc="-85" dirty="0">
                <a:latin typeface="Rockwell"/>
                <a:cs typeface="Rockwell"/>
              </a:rPr>
              <a:t> </a:t>
            </a:r>
            <a:r>
              <a:rPr sz="3600" dirty="0">
                <a:latin typeface="Rockwell"/>
                <a:cs typeface="Rockwell"/>
              </a:rPr>
              <a:t>data.</a:t>
            </a:r>
            <a:endParaRPr sz="3600">
              <a:latin typeface="Rockwell"/>
              <a:cs typeface="Rockwell"/>
            </a:endParaRPr>
          </a:p>
          <a:p>
            <a:pPr marL="440690" marR="420370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spc="-5" dirty="0">
                <a:latin typeface="Rockwell"/>
                <a:cs typeface="Rockwell"/>
              </a:rPr>
              <a:t>Pada </a:t>
            </a:r>
            <a:r>
              <a:rPr sz="3600" dirty="0">
                <a:latin typeface="Rockwell"/>
                <a:cs typeface="Rockwell"/>
              </a:rPr>
              <a:t>teknik ini, sebuah rute </a:t>
            </a:r>
            <a:r>
              <a:rPr sz="3600" spc="-5" dirty="0">
                <a:latin typeface="Rockwell"/>
                <a:cs typeface="Rockwell"/>
              </a:rPr>
              <a:t>khusus </a:t>
            </a:r>
            <a:r>
              <a:rPr sz="3600" dirty="0">
                <a:latin typeface="Rockwell"/>
                <a:cs typeface="Rockwell"/>
              </a:rPr>
              <a:t>dibangun sebelum  </a:t>
            </a:r>
            <a:r>
              <a:rPr sz="3600" spc="-5" dirty="0">
                <a:latin typeface="Rockwell"/>
                <a:cs typeface="Rockwell"/>
              </a:rPr>
              <a:t>melakukan </a:t>
            </a:r>
            <a:r>
              <a:rPr sz="3600" dirty="0">
                <a:latin typeface="Rockwell"/>
                <a:cs typeface="Rockwell"/>
              </a:rPr>
              <a:t>pengiriman paket (tetapi jalur ini tidak</a:t>
            </a:r>
            <a:r>
              <a:rPr sz="3600" spc="-90" dirty="0">
                <a:latin typeface="Rockwell"/>
                <a:cs typeface="Rockwell"/>
              </a:rPr>
              <a:t> </a:t>
            </a:r>
            <a:r>
              <a:rPr sz="3600" spc="-5" dirty="0">
                <a:latin typeface="Rockwell"/>
                <a:cs typeface="Rockwell"/>
              </a:rPr>
              <a:t>menjadi  </a:t>
            </a:r>
            <a:r>
              <a:rPr sz="3600" i="1" spc="-5" dirty="0">
                <a:latin typeface="Rockwell"/>
                <a:cs typeface="Rockwell"/>
              </a:rPr>
              <a:t>dedicated </a:t>
            </a:r>
            <a:r>
              <a:rPr sz="3600" i="1" dirty="0">
                <a:latin typeface="Rockwell"/>
                <a:cs typeface="Rockwell"/>
              </a:rPr>
              <a:t>path</a:t>
            </a:r>
            <a:r>
              <a:rPr sz="3600" dirty="0">
                <a:latin typeface="Rockwell"/>
                <a:cs typeface="Rockwell"/>
              </a:rPr>
              <a:t>).</a:t>
            </a:r>
            <a:endParaRPr sz="3600">
              <a:latin typeface="Rockwell"/>
              <a:cs typeface="Rockwell"/>
            </a:endParaRPr>
          </a:p>
          <a:p>
            <a:pPr marL="440690" marR="34925" indent="-428625">
              <a:lnSpc>
                <a:spcPct val="100000"/>
              </a:lnSpc>
              <a:spcBef>
                <a:spcPts val="865"/>
              </a:spcBef>
              <a:buChar char="•"/>
              <a:tabLst>
                <a:tab pos="440690" algn="l"/>
                <a:tab pos="441325" algn="l"/>
              </a:tabLst>
            </a:pPr>
            <a:r>
              <a:rPr sz="3600" dirty="0">
                <a:latin typeface="Rockwell"/>
                <a:cs typeface="Rockwell"/>
              </a:rPr>
              <a:t>Kemudian, stasiun sumber </a:t>
            </a:r>
            <a:r>
              <a:rPr sz="3600" spc="-5" dirty="0">
                <a:latin typeface="Rockwell"/>
                <a:cs typeface="Rockwell"/>
              </a:rPr>
              <a:t>mengirimkan </a:t>
            </a:r>
            <a:r>
              <a:rPr sz="3600" i="1" dirty="0">
                <a:latin typeface="Rockwell"/>
                <a:cs typeface="Rockwell"/>
              </a:rPr>
              <a:t>request </a:t>
            </a:r>
            <a:r>
              <a:rPr sz="3600" spc="-5" dirty="0">
                <a:latin typeface="Rockwell"/>
                <a:cs typeface="Rockwell"/>
              </a:rPr>
              <a:t>kepada  </a:t>
            </a:r>
            <a:r>
              <a:rPr sz="3600" dirty="0">
                <a:latin typeface="Rockwell"/>
                <a:cs typeface="Rockwell"/>
              </a:rPr>
              <a:t>stasiun yang dituju untuk </a:t>
            </a:r>
            <a:r>
              <a:rPr sz="3600" spc="-5" dirty="0">
                <a:latin typeface="Rockwell"/>
                <a:cs typeface="Rockwell"/>
              </a:rPr>
              <a:t>mengaktifkan koneksi </a:t>
            </a:r>
            <a:r>
              <a:rPr sz="3600" dirty="0">
                <a:latin typeface="Rockwell"/>
                <a:cs typeface="Rockwell"/>
              </a:rPr>
              <a:t>(</a:t>
            </a:r>
            <a:r>
              <a:rPr sz="3600" i="1" dirty="0">
                <a:latin typeface="Rockwell"/>
                <a:cs typeface="Rockwell"/>
              </a:rPr>
              <a:t>handshake</a:t>
            </a:r>
            <a:r>
              <a:rPr sz="3600" dirty="0">
                <a:latin typeface="Rockwell"/>
                <a:cs typeface="Rockwell"/>
              </a:rPr>
              <a:t>).  Setiap paket data diberikan label sirkuit/ jalur yang akan  dilaluinya.</a:t>
            </a:r>
            <a:endParaRPr sz="3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45995" y="649045"/>
            <a:ext cx="1090803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Ilustrasi Teknik </a:t>
            </a:r>
            <a:r>
              <a:rPr spc="-5" dirty="0"/>
              <a:t>Virtual</a:t>
            </a:r>
            <a:r>
              <a:rPr spc="-85" dirty="0"/>
              <a:t> </a:t>
            </a:r>
            <a:r>
              <a:rPr spc="-5" dirty="0"/>
              <a:t>Circuit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1600" y="1945385"/>
            <a:ext cx="7589520" cy="67989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11430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</a:tabLst>
            </a:pPr>
            <a:r>
              <a:rPr sz="2200" spc="-5" dirty="0">
                <a:latin typeface="Rockwell"/>
                <a:cs typeface="Rockwell"/>
              </a:rPr>
              <a:t>Stasiun A </a:t>
            </a:r>
            <a:r>
              <a:rPr sz="2200" spc="-10" dirty="0">
                <a:latin typeface="Rockwell"/>
                <a:cs typeface="Rockwell"/>
              </a:rPr>
              <a:t>mengirimkan </a:t>
            </a:r>
            <a:r>
              <a:rPr sz="2200" spc="-5" dirty="0">
                <a:latin typeface="Rockwell"/>
                <a:cs typeface="Rockwell"/>
              </a:rPr>
              <a:t>6 paket. Jalur antara A dan B  secara logik disebut sebagai jalur 1, sedangkan jalur  antara A dan C disebut sebagai jalur 2. Paket </a:t>
            </a:r>
            <a:r>
              <a:rPr sz="2200" spc="-10" dirty="0">
                <a:latin typeface="Rockwell"/>
                <a:cs typeface="Rockwell"/>
              </a:rPr>
              <a:t>pertama  </a:t>
            </a:r>
            <a:r>
              <a:rPr sz="2200" spc="-5" dirty="0">
                <a:latin typeface="Rockwell"/>
                <a:cs typeface="Rockwell"/>
              </a:rPr>
              <a:t>yang akan </a:t>
            </a:r>
            <a:r>
              <a:rPr sz="2200" spc="-10" dirty="0">
                <a:latin typeface="Rockwell"/>
                <a:cs typeface="Rockwell"/>
              </a:rPr>
              <a:t>dikirimkan </a:t>
            </a:r>
            <a:r>
              <a:rPr sz="2200" spc="-5" dirty="0">
                <a:latin typeface="Rockwell"/>
                <a:cs typeface="Rockwell"/>
              </a:rPr>
              <a:t>lewat jalur 1 dilabelkan sebagai  paket 1.1, sedangkan paket ke-2 yang dilewatkan jalur  yang sama dilabelkan sebagai paket </a:t>
            </a:r>
            <a:r>
              <a:rPr sz="2200" spc="-10" dirty="0">
                <a:latin typeface="Rockwell"/>
                <a:cs typeface="Rockwell"/>
              </a:rPr>
              <a:t>1.2 </a:t>
            </a:r>
            <a:r>
              <a:rPr sz="2200" spc="-5" dirty="0">
                <a:latin typeface="Rockwell"/>
                <a:cs typeface="Rockwell"/>
              </a:rPr>
              <a:t>dan paket  terakhir yang dilewatkan jalur 1 disebut sebagai</a:t>
            </a:r>
            <a:r>
              <a:rPr sz="2200" spc="30" dirty="0">
                <a:latin typeface="Rockwell"/>
                <a:cs typeface="Rockwell"/>
              </a:rPr>
              <a:t> </a:t>
            </a:r>
            <a:r>
              <a:rPr sz="2200" spc="-5" dirty="0">
                <a:latin typeface="Rockwell"/>
                <a:cs typeface="Rockwell"/>
              </a:rPr>
              <a:t>paket</a:t>
            </a:r>
            <a:endParaRPr sz="2200">
              <a:latin typeface="Rockwell"/>
              <a:cs typeface="Rockwell"/>
            </a:endParaRPr>
          </a:p>
          <a:p>
            <a:pPr marL="440690" marR="5080">
              <a:lnSpc>
                <a:spcPct val="100000"/>
              </a:lnSpc>
              <a:spcBef>
                <a:spcPts val="5"/>
              </a:spcBef>
            </a:pPr>
            <a:r>
              <a:rPr sz="2200" spc="-5" dirty="0">
                <a:latin typeface="Rockwell"/>
                <a:cs typeface="Rockwell"/>
              </a:rPr>
              <a:t>1.3. Sedangkan paket yang </a:t>
            </a:r>
            <a:r>
              <a:rPr sz="2200" spc="-10" dirty="0">
                <a:latin typeface="Rockwell"/>
                <a:cs typeface="Rockwell"/>
              </a:rPr>
              <a:t>pertama </a:t>
            </a:r>
            <a:r>
              <a:rPr sz="2200" spc="-5" dirty="0">
                <a:latin typeface="Rockwell"/>
                <a:cs typeface="Rockwell"/>
              </a:rPr>
              <a:t>yang </a:t>
            </a:r>
            <a:r>
              <a:rPr sz="2200" spc="-10" dirty="0">
                <a:latin typeface="Rockwell"/>
                <a:cs typeface="Rockwell"/>
              </a:rPr>
              <a:t>dikirimkan  </a:t>
            </a:r>
            <a:r>
              <a:rPr sz="2200" spc="-5" dirty="0">
                <a:latin typeface="Rockwell"/>
                <a:cs typeface="Rockwell"/>
              </a:rPr>
              <a:t>lewat jalur 2 disebut sebagai paket 2.1, paket </a:t>
            </a:r>
            <a:r>
              <a:rPr sz="2200" spc="-10" dirty="0">
                <a:latin typeface="Rockwell"/>
                <a:cs typeface="Rockwell"/>
              </a:rPr>
              <a:t>kedua  </a:t>
            </a:r>
            <a:r>
              <a:rPr sz="2200" spc="-5" dirty="0">
                <a:latin typeface="Rockwell"/>
                <a:cs typeface="Rockwell"/>
              </a:rPr>
              <a:t>sebagai paket </a:t>
            </a:r>
            <a:r>
              <a:rPr sz="2200" spc="-10" dirty="0">
                <a:latin typeface="Rockwell"/>
                <a:cs typeface="Rockwell"/>
              </a:rPr>
              <a:t>2.2 </a:t>
            </a:r>
            <a:r>
              <a:rPr sz="2200" spc="-5" dirty="0">
                <a:latin typeface="Rockwell"/>
                <a:cs typeface="Rockwell"/>
              </a:rPr>
              <a:t>dan paket terakhir sebagai paket</a:t>
            </a:r>
            <a:r>
              <a:rPr sz="2200" spc="50" dirty="0">
                <a:latin typeface="Rockwell"/>
                <a:cs typeface="Rockwell"/>
              </a:rPr>
              <a:t> </a:t>
            </a:r>
            <a:r>
              <a:rPr sz="2200" spc="-5" dirty="0">
                <a:latin typeface="Rockwell"/>
                <a:cs typeface="Rockwell"/>
              </a:rPr>
              <a:t>2.3.</a:t>
            </a:r>
            <a:endParaRPr sz="2200">
              <a:latin typeface="Rockwell"/>
              <a:cs typeface="Rockwell"/>
            </a:endParaRPr>
          </a:p>
          <a:p>
            <a:pPr marL="440690" marR="11430" indent="-428625">
              <a:lnSpc>
                <a:spcPct val="100000"/>
              </a:lnSpc>
              <a:spcBef>
                <a:spcPts val="525"/>
              </a:spcBef>
              <a:buChar char="•"/>
              <a:tabLst>
                <a:tab pos="440690" algn="l"/>
                <a:tab pos="441325" algn="l"/>
              </a:tabLst>
            </a:pPr>
            <a:r>
              <a:rPr sz="2200" spc="-5" dirty="0">
                <a:latin typeface="Rockwell"/>
                <a:cs typeface="Rockwell"/>
              </a:rPr>
              <a:t>Dari gambar di atas terlihat jelas bahwa paket yang  </a:t>
            </a:r>
            <a:r>
              <a:rPr sz="2200" spc="-10" dirty="0">
                <a:latin typeface="Rockwell"/>
                <a:cs typeface="Rockwell"/>
              </a:rPr>
              <a:t>dikirimkan </a:t>
            </a:r>
            <a:r>
              <a:rPr sz="2200" spc="-5" dirty="0">
                <a:latin typeface="Rockwell"/>
                <a:cs typeface="Rockwell"/>
              </a:rPr>
              <a:t>diberi label jalur yang </a:t>
            </a:r>
            <a:r>
              <a:rPr sz="2200" spc="-10" dirty="0">
                <a:latin typeface="Rockwell"/>
                <a:cs typeface="Rockwell"/>
              </a:rPr>
              <a:t>harus dilewatinya  </a:t>
            </a:r>
            <a:r>
              <a:rPr sz="2200" spc="-5" dirty="0">
                <a:latin typeface="Rockwell"/>
                <a:cs typeface="Rockwell"/>
              </a:rPr>
              <a:t>dan paket tersebut akan tiba di stasiun yang </a:t>
            </a:r>
            <a:r>
              <a:rPr sz="2200" spc="-10" dirty="0">
                <a:latin typeface="Rockwell"/>
                <a:cs typeface="Rockwell"/>
              </a:rPr>
              <a:t>dituju  </a:t>
            </a:r>
            <a:r>
              <a:rPr sz="2200" spc="-5" dirty="0">
                <a:latin typeface="Rockwell"/>
                <a:cs typeface="Rockwell"/>
              </a:rPr>
              <a:t>dengan </a:t>
            </a:r>
            <a:r>
              <a:rPr sz="2200" spc="-10" dirty="0">
                <a:latin typeface="Rockwell"/>
                <a:cs typeface="Rockwell"/>
              </a:rPr>
              <a:t>keadaan </a:t>
            </a:r>
            <a:r>
              <a:rPr sz="2200" spc="-5" dirty="0">
                <a:latin typeface="Rockwell"/>
                <a:cs typeface="Rockwell"/>
              </a:rPr>
              <a:t>terurut. Keuntungan </a:t>
            </a:r>
            <a:r>
              <a:rPr sz="2200" spc="-10" dirty="0">
                <a:latin typeface="Rockwell"/>
                <a:cs typeface="Rockwell"/>
              </a:rPr>
              <a:t>dari </a:t>
            </a:r>
            <a:r>
              <a:rPr sz="2200" spc="-5" dirty="0">
                <a:latin typeface="Rockwell"/>
                <a:cs typeface="Rockwell"/>
              </a:rPr>
              <a:t>teknik ini  antara lain, </a:t>
            </a:r>
            <a:r>
              <a:rPr sz="2200" spc="-10" dirty="0">
                <a:latin typeface="Rockwell"/>
                <a:cs typeface="Rockwell"/>
              </a:rPr>
              <a:t>jaringan dapat menyediakan mekanisme  </a:t>
            </a:r>
            <a:r>
              <a:rPr sz="2200" spc="-5" dirty="0">
                <a:latin typeface="Rockwell"/>
                <a:cs typeface="Rockwell"/>
              </a:rPr>
              <a:t>pengurutan paket data dan </a:t>
            </a:r>
            <a:r>
              <a:rPr sz="2200" i="1" spc="-5" dirty="0">
                <a:latin typeface="Rockwell"/>
                <a:cs typeface="Rockwell"/>
              </a:rPr>
              <a:t>error control</a:t>
            </a:r>
            <a:r>
              <a:rPr sz="2200" spc="-5" dirty="0">
                <a:latin typeface="Rockwell"/>
                <a:cs typeface="Rockwell"/>
              </a:rPr>
              <a:t>, selain itu,  paket data </a:t>
            </a:r>
            <a:r>
              <a:rPr sz="2200" spc="-10" dirty="0">
                <a:latin typeface="Rockwell"/>
                <a:cs typeface="Rockwell"/>
              </a:rPr>
              <a:t>juga dapat dikirim </a:t>
            </a:r>
            <a:r>
              <a:rPr sz="2200" spc="-5" dirty="0">
                <a:latin typeface="Rockwell"/>
                <a:cs typeface="Rockwell"/>
              </a:rPr>
              <a:t>dengan lebih </a:t>
            </a:r>
            <a:r>
              <a:rPr sz="2200" spc="-10" dirty="0">
                <a:latin typeface="Rockwell"/>
                <a:cs typeface="Rockwell"/>
              </a:rPr>
              <a:t>cepat. Pada  </a:t>
            </a:r>
            <a:r>
              <a:rPr sz="2200" spc="-5" dirty="0">
                <a:latin typeface="Rockwell"/>
                <a:cs typeface="Rockwell"/>
              </a:rPr>
              <a:t>teknik ini, tidak terjadi </a:t>
            </a:r>
            <a:r>
              <a:rPr sz="2200" spc="-10" dirty="0">
                <a:latin typeface="Rockwell"/>
                <a:cs typeface="Rockwell"/>
              </a:rPr>
              <a:t>proses </a:t>
            </a:r>
            <a:r>
              <a:rPr sz="2200" i="1" spc="-5" dirty="0">
                <a:latin typeface="Rockwell"/>
                <a:cs typeface="Rockwell"/>
              </a:rPr>
              <a:t>routing decision  </a:t>
            </a:r>
            <a:r>
              <a:rPr sz="2200" spc="-5" dirty="0">
                <a:latin typeface="Rockwell"/>
                <a:cs typeface="Rockwell"/>
              </a:rPr>
              <a:t>(penentuan jalur), sebab jalur </a:t>
            </a:r>
            <a:r>
              <a:rPr sz="2200" spc="-10" dirty="0">
                <a:latin typeface="Rockwell"/>
                <a:cs typeface="Rockwell"/>
              </a:rPr>
              <a:t>pengiriman </a:t>
            </a:r>
            <a:r>
              <a:rPr sz="2200" spc="-5" dirty="0">
                <a:latin typeface="Rockwell"/>
                <a:cs typeface="Rockwell"/>
              </a:rPr>
              <a:t>telah  ditentukan</a:t>
            </a:r>
            <a:r>
              <a:rPr sz="2200" dirty="0">
                <a:latin typeface="Rockwell"/>
                <a:cs typeface="Rockwell"/>
              </a:rPr>
              <a:t> </a:t>
            </a:r>
            <a:r>
              <a:rPr sz="2200" spc="-5" dirty="0">
                <a:latin typeface="Rockwell"/>
                <a:cs typeface="Rockwell"/>
              </a:rPr>
              <a:t>sebelumnya.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658100" y="2062162"/>
            <a:ext cx="6591300" cy="6400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998332" y="3976827"/>
            <a:ext cx="6065520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40485" marR="5080" indent="-1327785">
              <a:lnSpc>
                <a:spcPct val="100000"/>
              </a:lnSpc>
              <a:spcBef>
                <a:spcPts val="100"/>
              </a:spcBef>
              <a:tabLst>
                <a:tab pos="2273935" algn="l"/>
              </a:tabLst>
            </a:pPr>
            <a:r>
              <a:rPr sz="4800" spc="-5" dirty="0">
                <a:latin typeface="Rockwell"/>
                <a:cs typeface="Rockwell"/>
              </a:rPr>
              <a:t>Teknik Virtual</a:t>
            </a:r>
            <a:r>
              <a:rPr sz="4800" spc="-100" dirty="0">
                <a:latin typeface="Rockwell"/>
                <a:cs typeface="Rockwell"/>
              </a:rPr>
              <a:t> </a:t>
            </a:r>
            <a:r>
              <a:rPr sz="4800" dirty="0">
                <a:latin typeface="Rockwell"/>
                <a:cs typeface="Rockwell"/>
              </a:rPr>
              <a:t>Circuit  for	Details</a:t>
            </a:r>
            <a:r>
              <a:rPr sz="4800" spc="-25" dirty="0">
                <a:latin typeface="Rockwell"/>
                <a:cs typeface="Rockwell"/>
              </a:rPr>
              <a:t> </a:t>
            </a:r>
            <a:r>
              <a:rPr sz="4800" dirty="0">
                <a:latin typeface="Wingdings"/>
                <a:cs typeface="Wingdings"/>
              </a:rPr>
              <a:t></a:t>
            </a:r>
            <a:endParaRPr sz="4800">
              <a:latin typeface="Wingdings"/>
              <a:cs typeface="Wingding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6200" y="0"/>
            <a:ext cx="7429500" cy="90007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05885" y="647522"/>
            <a:ext cx="759079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Pengaruh Packet</a:t>
            </a:r>
            <a:r>
              <a:rPr spc="-110" dirty="0"/>
              <a:t> </a:t>
            </a:r>
            <a:r>
              <a:rPr dirty="0"/>
              <a:t>Size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2452" y="2128265"/>
            <a:ext cx="12712065" cy="3804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91185" indent="-428625" algn="just">
              <a:lnSpc>
                <a:spcPct val="100000"/>
              </a:lnSpc>
              <a:spcBef>
                <a:spcPts val="95"/>
              </a:spcBef>
              <a:buChar char="•"/>
              <a:tabLst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Jumlah paket yang </a:t>
            </a:r>
            <a:r>
              <a:rPr sz="4000" spc="-10" dirty="0">
                <a:latin typeface="Rockwell"/>
                <a:cs typeface="Rockwell"/>
              </a:rPr>
              <a:t>merupakan </a:t>
            </a:r>
            <a:r>
              <a:rPr sz="4000" spc="-5" dirty="0">
                <a:latin typeface="Rockwell"/>
                <a:cs typeface="Rockwell"/>
              </a:rPr>
              <a:t>pecahan dari suatu  data </a:t>
            </a:r>
            <a:r>
              <a:rPr sz="4000" spc="-10" dirty="0">
                <a:latin typeface="Rockwell"/>
                <a:cs typeface="Rockwell"/>
              </a:rPr>
              <a:t>memiliki </a:t>
            </a:r>
            <a:r>
              <a:rPr sz="4000" spc="-5" dirty="0">
                <a:latin typeface="Rockwell"/>
                <a:cs typeface="Rockwell"/>
              </a:rPr>
              <a:t>pengaruh terhadap waktu transmisi  (</a:t>
            </a:r>
            <a:r>
              <a:rPr sz="4000" i="1" spc="-5" dirty="0">
                <a:latin typeface="Rockwell"/>
                <a:cs typeface="Rockwell"/>
              </a:rPr>
              <a:t>transmission</a:t>
            </a:r>
            <a:r>
              <a:rPr sz="4000" i="1" spc="40" dirty="0">
                <a:latin typeface="Rockwell"/>
                <a:cs typeface="Rockwell"/>
              </a:rPr>
              <a:t> </a:t>
            </a:r>
            <a:r>
              <a:rPr sz="4000" i="1" spc="-5" dirty="0">
                <a:latin typeface="Rockwell"/>
                <a:cs typeface="Rockwell"/>
              </a:rPr>
              <a:t>time</a:t>
            </a:r>
            <a:r>
              <a:rPr sz="4000" spc="-5" dirty="0">
                <a:latin typeface="Rockwell"/>
                <a:cs typeface="Rockwell"/>
              </a:rPr>
              <a:t>).</a:t>
            </a:r>
            <a:endParaRPr sz="4000">
              <a:latin typeface="Rockwell"/>
              <a:cs typeface="Rockwell"/>
            </a:endParaRPr>
          </a:p>
          <a:p>
            <a:pPr marL="440690" marR="5080" indent="-428625">
              <a:lnSpc>
                <a:spcPct val="100000"/>
              </a:lnSpc>
              <a:spcBef>
                <a:spcPts val="965"/>
              </a:spcBef>
              <a:buChar char="•"/>
              <a:tabLst>
                <a:tab pos="440690" algn="l"/>
                <a:tab pos="441325" algn="l"/>
              </a:tabLst>
            </a:pPr>
            <a:r>
              <a:rPr sz="4000" spc="-5" dirty="0">
                <a:latin typeface="Rockwell"/>
                <a:cs typeface="Rockwell"/>
              </a:rPr>
              <a:t>Semakin banyak paket data, </a:t>
            </a:r>
            <a:r>
              <a:rPr sz="4000" spc="-10" dirty="0">
                <a:latin typeface="Rockwell"/>
                <a:cs typeface="Rockwell"/>
              </a:rPr>
              <a:t>maka </a:t>
            </a:r>
            <a:r>
              <a:rPr sz="4000" spc="-5" dirty="0">
                <a:latin typeface="Rockwell"/>
                <a:cs typeface="Rockwell"/>
              </a:rPr>
              <a:t>akan semakin  banyak </a:t>
            </a:r>
            <a:r>
              <a:rPr sz="4000" i="1" spc="-5" dirty="0">
                <a:latin typeface="Rockwell"/>
                <a:cs typeface="Rockwell"/>
              </a:rPr>
              <a:t>packet header </a:t>
            </a:r>
            <a:r>
              <a:rPr sz="4000" spc="-5" dirty="0">
                <a:latin typeface="Rockwell"/>
                <a:cs typeface="Rockwell"/>
              </a:rPr>
              <a:t>yang dibutuhkan, tetapi delay  yang terjadi relatif</a:t>
            </a:r>
            <a:r>
              <a:rPr sz="4000" spc="-25" dirty="0">
                <a:latin typeface="Rockwell"/>
                <a:cs typeface="Rockwell"/>
              </a:rPr>
              <a:t> </a:t>
            </a:r>
            <a:r>
              <a:rPr sz="4000" spc="-10" dirty="0">
                <a:latin typeface="Rockwell"/>
                <a:cs typeface="Rockwell"/>
              </a:rPr>
              <a:t>kecil</a:t>
            </a:r>
            <a:endParaRPr sz="4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1600" y="192404"/>
            <a:ext cx="7216140" cy="84759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0690" marR="5080" indent="-428625">
              <a:lnSpc>
                <a:spcPct val="100000"/>
              </a:lnSpc>
              <a:spcBef>
                <a:spcPts val="95"/>
              </a:spcBef>
              <a:buChar char="•"/>
              <a:tabLst>
                <a:tab pos="440690" algn="l"/>
                <a:tab pos="441325" algn="l"/>
                <a:tab pos="3982720" algn="l"/>
              </a:tabLst>
            </a:pPr>
            <a:r>
              <a:rPr sz="2200" spc="-10" dirty="0">
                <a:latin typeface="Rockwell"/>
                <a:cs typeface="Rockwell"/>
              </a:rPr>
              <a:t>Pada </a:t>
            </a:r>
            <a:r>
              <a:rPr sz="2200" spc="-5" dirty="0">
                <a:latin typeface="Rockwell"/>
                <a:cs typeface="Rockwell"/>
              </a:rPr>
              <a:t>gambar di atas, data </a:t>
            </a:r>
            <a:r>
              <a:rPr sz="2200" spc="-10" dirty="0">
                <a:latin typeface="Rockwell"/>
                <a:cs typeface="Rockwell"/>
              </a:rPr>
              <a:t>dikirimkan dari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X  </a:t>
            </a:r>
            <a:r>
              <a:rPr sz="2200" spc="-10" dirty="0">
                <a:latin typeface="Rockwell"/>
                <a:cs typeface="Rockwell"/>
              </a:rPr>
              <a:t>menuju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Y </a:t>
            </a:r>
            <a:r>
              <a:rPr sz="2200" spc="-10" dirty="0">
                <a:latin typeface="Rockwell"/>
                <a:cs typeface="Rockwell"/>
              </a:rPr>
              <a:t>melalui perantara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a dan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b.  Paket data yang tidak </a:t>
            </a:r>
            <a:r>
              <a:rPr sz="2200" spc="-10" dirty="0">
                <a:latin typeface="Rockwell"/>
                <a:cs typeface="Rockwell"/>
              </a:rPr>
              <a:t>dipecah </a:t>
            </a:r>
            <a:r>
              <a:rPr sz="2200" spc="-5" dirty="0">
                <a:latin typeface="Rockwell"/>
                <a:cs typeface="Rockwell"/>
              </a:rPr>
              <a:t>(1-packet </a:t>
            </a:r>
            <a:r>
              <a:rPr sz="2200" spc="-10" dirty="0">
                <a:latin typeface="Rockwell"/>
                <a:cs typeface="Rockwell"/>
              </a:rPr>
              <a:t>message)  menimbulkan </a:t>
            </a:r>
            <a:r>
              <a:rPr sz="2200" spc="-5" dirty="0">
                <a:latin typeface="Rockwell"/>
                <a:cs typeface="Rockwell"/>
              </a:rPr>
              <a:t>delay waktu yang lebih besar </a:t>
            </a:r>
            <a:r>
              <a:rPr sz="2200" spc="-10" dirty="0">
                <a:latin typeface="Rockwell"/>
                <a:cs typeface="Rockwell"/>
              </a:rPr>
              <a:t>dalam  proses </a:t>
            </a:r>
            <a:r>
              <a:rPr sz="2200" spc="-5" dirty="0">
                <a:latin typeface="Rockwell"/>
                <a:cs typeface="Rockwell"/>
              </a:rPr>
              <a:t>transmisi, sebab </a:t>
            </a:r>
            <a:r>
              <a:rPr sz="2200" spc="-10" dirty="0">
                <a:latin typeface="Rockwell"/>
                <a:cs typeface="Rockwell"/>
              </a:rPr>
              <a:t>proses pengiriman </a:t>
            </a:r>
            <a:r>
              <a:rPr sz="2200" spc="-5" dirty="0">
                <a:latin typeface="Rockwell"/>
                <a:cs typeface="Rockwell"/>
              </a:rPr>
              <a:t>data  </a:t>
            </a:r>
            <a:r>
              <a:rPr sz="2200" spc="-10" dirty="0">
                <a:latin typeface="Rockwell"/>
                <a:cs typeface="Rockwell"/>
              </a:rPr>
              <a:t>dari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X ke </a:t>
            </a:r>
            <a:r>
              <a:rPr sz="2200" i="1" spc="-5" dirty="0">
                <a:latin typeface="Rockwell"/>
                <a:cs typeface="Rockwell"/>
              </a:rPr>
              <a:t>node</a:t>
            </a:r>
            <a:r>
              <a:rPr sz="2200" i="1" spc="50" dirty="0">
                <a:latin typeface="Rockwell"/>
                <a:cs typeface="Rockwell"/>
              </a:rPr>
              <a:t> </a:t>
            </a:r>
            <a:r>
              <a:rPr sz="2200" spc="-5" dirty="0">
                <a:latin typeface="Rockwell"/>
                <a:cs typeface="Rockwell"/>
              </a:rPr>
              <a:t>a,</a:t>
            </a:r>
            <a:r>
              <a:rPr sz="2200" dirty="0">
                <a:latin typeface="Rockwell"/>
                <a:cs typeface="Rockwell"/>
              </a:rPr>
              <a:t> </a:t>
            </a:r>
            <a:r>
              <a:rPr sz="2200" spc="-5" dirty="0">
                <a:latin typeface="Rockwell"/>
                <a:cs typeface="Rockwell"/>
              </a:rPr>
              <a:t>lalu	</a:t>
            </a:r>
            <a:r>
              <a:rPr sz="2200" spc="-10" dirty="0">
                <a:latin typeface="Rockwell"/>
                <a:cs typeface="Rockwell"/>
              </a:rPr>
              <a:t>dari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a ke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b,  dan </a:t>
            </a:r>
            <a:r>
              <a:rPr sz="2200" spc="-10" dirty="0">
                <a:latin typeface="Rockwell"/>
                <a:cs typeface="Rockwell"/>
              </a:rPr>
              <a:t>dari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b ke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Y terjadi tanpa </a:t>
            </a:r>
            <a:r>
              <a:rPr sz="2200" spc="-10" dirty="0">
                <a:latin typeface="Rockwell"/>
                <a:cs typeface="Rockwell"/>
              </a:rPr>
              <a:t>adanya  pemecahan </a:t>
            </a:r>
            <a:r>
              <a:rPr sz="2200" spc="-5" dirty="0">
                <a:latin typeface="Rockwell"/>
                <a:cs typeface="Rockwell"/>
              </a:rPr>
              <a:t>data, sehingga tidak ada distribusi  </a:t>
            </a:r>
            <a:r>
              <a:rPr sz="2200" spc="-10" dirty="0">
                <a:latin typeface="Rockwell"/>
                <a:cs typeface="Rockwell"/>
              </a:rPr>
              <a:t>pengiriman </a:t>
            </a:r>
            <a:r>
              <a:rPr sz="2200" spc="-5" dirty="0">
                <a:latin typeface="Rockwell"/>
                <a:cs typeface="Rockwell"/>
              </a:rPr>
              <a:t>paket secara </a:t>
            </a:r>
            <a:r>
              <a:rPr sz="2200" spc="-10" dirty="0">
                <a:latin typeface="Rockwell"/>
                <a:cs typeface="Rockwell"/>
              </a:rPr>
              <a:t>paralel, karena </a:t>
            </a:r>
            <a:r>
              <a:rPr sz="2200" spc="-5" dirty="0">
                <a:latin typeface="Rockwell"/>
                <a:cs typeface="Rockwell"/>
              </a:rPr>
              <a:t>paket data  yang besar tersebut </a:t>
            </a:r>
            <a:r>
              <a:rPr sz="2200" spc="-10" dirty="0">
                <a:latin typeface="Rockwell"/>
                <a:cs typeface="Rockwell"/>
              </a:rPr>
              <a:t>dikirimkan hanya melalui </a:t>
            </a:r>
            <a:r>
              <a:rPr sz="2200" spc="-5" dirty="0">
                <a:latin typeface="Rockwell"/>
                <a:cs typeface="Rockwell"/>
              </a:rPr>
              <a:t>satu  jalur</a:t>
            </a:r>
            <a:r>
              <a:rPr sz="2200" spc="-25" dirty="0">
                <a:latin typeface="Rockwell"/>
                <a:cs typeface="Rockwell"/>
              </a:rPr>
              <a:t> </a:t>
            </a:r>
            <a:r>
              <a:rPr sz="2200" spc="-5" dirty="0">
                <a:latin typeface="Rockwell"/>
                <a:cs typeface="Rockwell"/>
              </a:rPr>
              <a:t>saja.</a:t>
            </a:r>
            <a:endParaRPr sz="2200">
              <a:latin typeface="Rockwell"/>
              <a:cs typeface="Rockwell"/>
            </a:endParaRPr>
          </a:p>
          <a:p>
            <a:pPr marL="440690" marR="5715" indent="-428625">
              <a:lnSpc>
                <a:spcPct val="100000"/>
              </a:lnSpc>
              <a:spcBef>
                <a:spcPts val="530"/>
              </a:spcBef>
              <a:buChar char="•"/>
              <a:tabLst>
                <a:tab pos="440690" algn="l"/>
                <a:tab pos="441325" algn="l"/>
              </a:tabLst>
            </a:pPr>
            <a:r>
              <a:rPr sz="2200" spc="-5" dirty="0">
                <a:latin typeface="Rockwell"/>
                <a:cs typeface="Rockwell"/>
              </a:rPr>
              <a:t>Berbeda </a:t>
            </a:r>
            <a:r>
              <a:rPr sz="2200" spc="-10" dirty="0">
                <a:latin typeface="Rockwell"/>
                <a:cs typeface="Rockwell"/>
              </a:rPr>
              <a:t>halnya </a:t>
            </a:r>
            <a:r>
              <a:rPr sz="2200" spc="-5" dirty="0">
                <a:latin typeface="Rockwell"/>
                <a:cs typeface="Rockwell"/>
              </a:rPr>
              <a:t>dengan data yang dipecah </a:t>
            </a:r>
            <a:r>
              <a:rPr sz="2200" spc="-10" dirty="0">
                <a:latin typeface="Rockwell"/>
                <a:cs typeface="Rockwell"/>
              </a:rPr>
              <a:t>menjadi  </a:t>
            </a:r>
            <a:r>
              <a:rPr sz="2200" spc="-5" dirty="0">
                <a:latin typeface="Rockwell"/>
                <a:cs typeface="Rockwell"/>
              </a:rPr>
              <a:t>beberapa paket data. Seperti pada contoh 2-</a:t>
            </a:r>
            <a:r>
              <a:rPr sz="2200" i="1" spc="-5" dirty="0">
                <a:latin typeface="Rockwell"/>
                <a:cs typeface="Rockwell"/>
              </a:rPr>
              <a:t>packet  message</a:t>
            </a:r>
            <a:r>
              <a:rPr sz="2200" spc="-5" dirty="0">
                <a:latin typeface="Rockwell"/>
                <a:cs typeface="Rockwell"/>
              </a:rPr>
              <a:t>, data dipecah ke </a:t>
            </a:r>
            <a:r>
              <a:rPr sz="2200" spc="-10" dirty="0">
                <a:latin typeface="Rockwell"/>
                <a:cs typeface="Rockwell"/>
              </a:rPr>
              <a:t>dalam </a:t>
            </a:r>
            <a:r>
              <a:rPr sz="2200" spc="-5" dirty="0">
                <a:latin typeface="Rockwell"/>
                <a:cs typeface="Rockwell"/>
              </a:rPr>
              <a:t>dua paket data,  yakni Data 1 dan Data 2. Data 1 </a:t>
            </a:r>
            <a:r>
              <a:rPr sz="2200" spc="-10" dirty="0">
                <a:latin typeface="Rockwell"/>
                <a:cs typeface="Rockwell"/>
              </a:rPr>
              <a:t>dikirimkan </a:t>
            </a:r>
            <a:r>
              <a:rPr sz="2200" spc="-5" dirty="0">
                <a:latin typeface="Rockwell"/>
                <a:cs typeface="Rockwell"/>
              </a:rPr>
              <a:t>pertama  </a:t>
            </a:r>
            <a:r>
              <a:rPr sz="2200" spc="-10" dirty="0">
                <a:latin typeface="Rockwell"/>
                <a:cs typeface="Rockwell"/>
              </a:rPr>
              <a:t>kali dari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X ke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a. Setelah Data 1 </a:t>
            </a:r>
            <a:r>
              <a:rPr sz="2200" spc="-10" dirty="0">
                <a:latin typeface="Rockwell"/>
                <a:cs typeface="Rockwell"/>
              </a:rPr>
              <a:t>dikirimkan  dari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X ke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a, Data 2 pun </a:t>
            </a:r>
            <a:r>
              <a:rPr sz="2200" spc="-10" dirty="0">
                <a:latin typeface="Rockwell"/>
                <a:cs typeface="Rockwell"/>
              </a:rPr>
              <a:t>dikirim dari </a:t>
            </a:r>
            <a:r>
              <a:rPr sz="2200" i="1" spc="-5" dirty="0">
                <a:latin typeface="Rockwell"/>
                <a:cs typeface="Rockwell"/>
              </a:rPr>
              <a:t>node  </a:t>
            </a:r>
            <a:r>
              <a:rPr sz="2200" spc="-5" dirty="0">
                <a:latin typeface="Rockwell"/>
                <a:cs typeface="Rockwell"/>
              </a:rPr>
              <a:t>X ke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a. </a:t>
            </a:r>
            <a:r>
              <a:rPr sz="2200" spc="-10" dirty="0">
                <a:latin typeface="Rockwell"/>
                <a:cs typeface="Rockwell"/>
              </a:rPr>
              <a:t>Lalu pada </a:t>
            </a:r>
            <a:r>
              <a:rPr sz="2200" spc="-5" dirty="0">
                <a:latin typeface="Rockwell"/>
                <a:cs typeface="Rockwell"/>
              </a:rPr>
              <a:t>saat yang bersamaan </a:t>
            </a:r>
            <a:r>
              <a:rPr sz="2200" spc="-10" dirty="0">
                <a:latin typeface="Rockwell"/>
                <a:cs typeface="Rockwell"/>
              </a:rPr>
              <a:t>ketika  </a:t>
            </a:r>
            <a:r>
              <a:rPr sz="2200" spc="-5" dirty="0">
                <a:latin typeface="Rockwell"/>
                <a:cs typeface="Rockwell"/>
              </a:rPr>
              <a:t>Data 2 sampai ke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a, Data 1 pun </a:t>
            </a:r>
            <a:r>
              <a:rPr sz="2200" spc="-10" dirty="0">
                <a:latin typeface="Rockwell"/>
                <a:cs typeface="Rockwell"/>
              </a:rPr>
              <a:t>dikirimkan </a:t>
            </a:r>
            <a:r>
              <a:rPr sz="2200" spc="-5" dirty="0">
                <a:latin typeface="Rockwell"/>
                <a:cs typeface="Rockwell"/>
              </a:rPr>
              <a:t>ke 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b, lalu diikuti </a:t>
            </a:r>
            <a:r>
              <a:rPr sz="2200" spc="-10" dirty="0">
                <a:latin typeface="Rockwell"/>
                <a:cs typeface="Rockwell"/>
              </a:rPr>
              <a:t>oleh </a:t>
            </a:r>
            <a:r>
              <a:rPr sz="2200" spc="-5" dirty="0">
                <a:latin typeface="Rockwell"/>
                <a:cs typeface="Rockwell"/>
              </a:rPr>
              <a:t>Data 2. </a:t>
            </a:r>
            <a:r>
              <a:rPr sz="2200" spc="-10" dirty="0">
                <a:latin typeface="Rockwell"/>
                <a:cs typeface="Rockwell"/>
              </a:rPr>
              <a:t>Selanjutnya, pada  </a:t>
            </a:r>
            <a:r>
              <a:rPr sz="2200" spc="-5" dirty="0">
                <a:latin typeface="Rockwell"/>
                <a:cs typeface="Rockwell"/>
              </a:rPr>
              <a:t>saat yang bersamaan </a:t>
            </a:r>
            <a:r>
              <a:rPr sz="2200" spc="-10" dirty="0">
                <a:latin typeface="Rockwell"/>
                <a:cs typeface="Rockwell"/>
              </a:rPr>
              <a:t>pula ketika </a:t>
            </a:r>
            <a:r>
              <a:rPr sz="2200" spc="-5" dirty="0">
                <a:latin typeface="Rockwell"/>
                <a:cs typeface="Rockwell"/>
              </a:rPr>
              <a:t>Data 2 sampai ke 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b, Data 1 </a:t>
            </a:r>
            <a:r>
              <a:rPr sz="2200" spc="-10" dirty="0">
                <a:latin typeface="Rockwell"/>
                <a:cs typeface="Rockwell"/>
              </a:rPr>
              <a:t>dikirimkan </a:t>
            </a:r>
            <a:r>
              <a:rPr sz="2200" spc="-5" dirty="0">
                <a:latin typeface="Rockwell"/>
                <a:cs typeface="Rockwell"/>
              </a:rPr>
              <a:t>ke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Y, lalu diikuti  </a:t>
            </a:r>
            <a:r>
              <a:rPr sz="2200" spc="-10" dirty="0">
                <a:latin typeface="Rockwell"/>
                <a:cs typeface="Rockwell"/>
              </a:rPr>
              <a:t>oleh </a:t>
            </a:r>
            <a:r>
              <a:rPr sz="2200" spc="-5" dirty="0">
                <a:latin typeface="Rockwell"/>
                <a:cs typeface="Rockwell"/>
              </a:rPr>
              <a:t>Data 2. Sehingga, </a:t>
            </a:r>
            <a:r>
              <a:rPr sz="2200" spc="-10" dirty="0">
                <a:latin typeface="Rockwell"/>
                <a:cs typeface="Rockwell"/>
              </a:rPr>
              <a:t>proses </a:t>
            </a:r>
            <a:r>
              <a:rPr sz="2200" spc="-5" dirty="0">
                <a:latin typeface="Rockwell"/>
                <a:cs typeface="Rockwell"/>
              </a:rPr>
              <a:t>transmisi data </a:t>
            </a:r>
            <a:r>
              <a:rPr sz="2200" spc="-10" dirty="0">
                <a:latin typeface="Rockwell"/>
                <a:cs typeface="Rockwell"/>
              </a:rPr>
              <a:t>dari 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X ke </a:t>
            </a:r>
            <a:r>
              <a:rPr sz="2200" i="1" spc="-5" dirty="0">
                <a:latin typeface="Rockwell"/>
                <a:cs typeface="Rockwell"/>
              </a:rPr>
              <a:t>node </a:t>
            </a:r>
            <a:r>
              <a:rPr sz="2200" spc="-5" dirty="0">
                <a:latin typeface="Rockwell"/>
                <a:cs typeface="Rockwell"/>
              </a:rPr>
              <a:t>Y </a:t>
            </a:r>
            <a:r>
              <a:rPr sz="2200" spc="-10" dirty="0">
                <a:latin typeface="Rockwell"/>
                <a:cs typeface="Rockwell"/>
              </a:rPr>
              <a:t>menempuh </a:t>
            </a:r>
            <a:r>
              <a:rPr sz="2200" spc="-5" dirty="0">
                <a:latin typeface="Rockwell"/>
                <a:cs typeface="Rockwell"/>
              </a:rPr>
              <a:t>waktu yang relatif  lebih singkat.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429500" y="157225"/>
            <a:ext cx="6858000" cy="8691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278104" y="8240673"/>
            <a:ext cx="294005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5" dirty="0">
                <a:latin typeface="Arial"/>
                <a:cs typeface="Arial"/>
              </a:rPr>
              <a:t>35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320800" y="800099"/>
            <a:ext cx="12106275" cy="735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6510">
              <a:lnSpc>
                <a:spcPct val="100000"/>
              </a:lnSpc>
              <a:spcBef>
                <a:spcPts val="105"/>
              </a:spcBef>
            </a:pPr>
            <a:r>
              <a:rPr dirty="0"/>
              <a:t>Tugas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25500" y="2163317"/>
            <a:ext cx="12672695" cy="5795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marR="5080" indent="-7442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756285" algn="l"/>
                <a:tab pos="756920" algn="l"/>
                <a:tab pos="6687820" algn="l"/>
              </a:tabLst>
            </a:pPr>
            <a:r>
              <a:rPr sz="4400" dirty="0">
                <a:latin typeface="Rockwell"/>
                <a:cs typeface="Rockwell"/>
              </a:rPr>
              <a:t>Buat sebuh artikel Ilmiah tentang</a:t>
            </a:r>
            <a:r>
              <a:rPr sz="4400" spc="-8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pemanfaatan  </a:t>
            </a:r>
            <a:r>
              <a:rPr sz="4400" spc="-5" dirty="0">
                <a:latin typeface="Rockwell"/>
                <a:cs typeface="Rockwell"/>
              </a:rPr>
              <a:t>Teknik </a:t>
            </a:r>
            <a:r>
              <a:rPr sz="4400" dirty="0">
                <a:latin typeface="Rockwell"/>
                <a:cs typeface="Rockwell"/>
              </a:rPr>
              <a:t>Switching </a:t>
            </a:r>
            <a:r>
              <a:rPr sz="4400" spc="-5" dirty="0">
                <a:latin typeface="Rockwell"/>
                <a:cs typeface="Rockwell"/>
              </a:rPr>
              <a:t>dengan </a:t>
            </a:r>
            <a:r>
              <a:rPr sz="4400" dirty="0">
                <a:latin typeface="Rockwell"/>
                <a:cs typeface="Rockwell"/>
              </a:rPr>
              <a:t>Model Circuit dan  </a:t>
            </a:r>
            <a:r>
              <a:rPr sz="4400" spc="-5" dirty="0">
                <a:latin typeface="Rockwell"/>
                <a:cs typeface="Rockwell"/>
              </a:rPr>
              <a:t>Packet</a:t>
            </a:r>
            <a:r>
              <a:rPr sz="4400" dirty="0">
                <a:latin typeface="Rockwell"/>
                <a:cs typeface="Rockwell"/>
              </a:rPr>
              <a:t> Switching</a:t>
            </a:r>
            <a:r>
              <a:rPr sz="4400" spc="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pada	</a:t>
            </a:r>
            <a:r>
              <a:rPr sz="4400" spc="-5" dirty="0">
                <a:latin typeface="Rockwell"/>
                <a:cs typeface="Rockwell"/>
              </a:rPr>
              <a:t>Teknologi</a:t>
            </a:r>
            <a:r>
              <a:rPr sz="4400" spc="25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Jaringan?</a:t>
            </a:r>
            <a:endParaRPr sz="44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10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latin typeface="Rockwell"/>
                <a:cs typeface="Rockwell"/>
              </a:rPr>
              <a:t>Buat dalam format </a:t>
            </a:r>
            <a:r>
              <a:rPr sz="4400" spc="-5" dirty="0">
                <a:latin typeface="Rockwell"/>
                <a:cs typeface="Rockwell"/>
              </a:rPr>
              <a:t>Paper</a:t>
            </a:r>
            <a:r>
              <a:rPr sz="4400" spc="-45" dirty="0">
                <a:latin typeface="Rockwell"/>
                <a:cs typeface="Rockwell"/>
              </a:rPr>
              <a:t> </a:t>
            </a:r>
            <a:r>
              <a:rPr sz="4400" spc="-5" dirty="0">
                <a:latin typeface="Rockwell"/>
                <a:cs typeface="Rockwell"/>
              </a:rPr>
              <a:t>IEEE?</a:t>
            </a:r>
            <a:endParaRPr sz="4400">
              <a:latin typeface="Rockwell"/>
              <a:cs typeface="Rockwell"/>
            </a:endParaRPr>
          </a:p>
          <a:p>
            <a:pPr marL="756285" marR="506095" indent="-744220">
              <a:lnSpc>
                <a:spcPct val="100000"/>
              </a:lnSpc>
              <a:spcBef>
                <a:spcPts val="106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spc="-5" dirty="0">
                <a:latin typeface="Rockwell"/>
                <a:cs typeface="Rockwell"/>
              </a:rPr>
              <a:t>Posting di </a:t>
            </a:r>
            <a:r>
              <a:rPr sz="4400" dirty="0">
                <a:latin typeface="Rockwell"/>
                <a:cs typeface="Rockwell"/>
              </a:rPr>
              <a:t>blog </a:t>
            </a:r>
            <a:r>
              <a:rPr sz="4400" spc="-5" dirty="0">
                <a:latin typeface="Rockwell"/>
                <a:cs typeface="Rockwell"/>
              </a:rPr>
              <a:t>masing-masing </a:t>
            </a:r>
            <a:r>
              <a:rPr sz="4400" dirty="0">
                <a:latin typeface="Rockwell"/>
                <a:cs typeface="Rockwell"/>
              </a:rPr>
              <a:t>(</a:t>
            </a:r>
            <a:r>
              <a:rPr sz="4400" i="1" dirty="0">
                <a:latin typeface="Rockwell"/>
                <a:cs typeface="Rockwell"/>
              </a:rPr>
              <a:t>paper ready  to </a:t>
            </a:r>
            <a:r>
              <a:rPr sz="4400" i="1" spc="-5" dirty="0">
                <a:latin typeface="Rockwell"/>
                <a:cs typeface="Rockwell"/>
              </a:rPr>
              <a:t>unduh ya..</a:t>
            </a:r>
            <a:r>
              <a:rPr sz="4400" spc="-5" dirty="0">
                <a:latin typeface="Rockwell"/>
                <a:cs typeface="Rockwell"/>
              </a:rPr>
              <a:t>) </a:t>
            </a:r>
            <a:r>
              <a:rPr sz="4400" dirty="0">
                <a:latin typeface="Rockwell"/>
                <a:cs typeface="Rockwell"/>
              </a:rPr>
              <a:t>dan </a:t>
            </a:r>
            <a:r>
              <a:rPr sz="4400" spc="-5" dirty="0">
                <a:latin typeface="Rockwell"/>
                <a:cs typeface="Rockwell"/>
              </a:rPr>
              <a:t>di presentasikan </a:t>
            </a:r>
            <a:r>
              <a:rPr sz="4400" dirty="0">
                <a:latin typeface="Rockwell"/>
                <a:cs typeface="Rockwell"/>
              </a:rPr>
              <a:t>pada  pertemuan</a:t>
            </a:r>
            <a:r>
              <a:rPr sz="4400" spc="-30" dirty="0">
                <a:latin typeface="Rockwell"/>
                <a:cs typeface="Rockwell"/>
              </a:rPr>
              <a:t> </a:t>
            </a:r>
            <a:r>
              <a:rPr sz="4400" dirty="0">
                <a:latin typeface="Rockwell"/>
                <a:cs typeface="Rockwell"/>
              </a:rPr>
              <a:t>berikutnya?</a:t>
            </a:r>
            <a:endParaRPr sz="4400">
              <a:latin typeface="Rockwell"/>
              <a:cs typeface="Rockwell"/>
            </a:endParaRPr>
          </a:p>
          <a:p>
            <a:pPr marL="756285" indent="-744220">
              <a:lnSpc>
                <a:spcPct val="100000"/>
              </a:lnSpc>
              <a:spcBef>
                <a:spcPts val="1070"/>
              </a:spcBef>
              <a:buAutoNum type="arabicPeriod"/>
              <a:tabLst>
                <a:tab pos="756285" algn="l"/>
                <a:tab pos="756920" algn="l"/>
              </a:tabLst>
            </a:pPr>
            <a:r>
              <a:rPr sz="4400" dirty="0">
                <a:solidFill>
                  <a:srgbClr val="FF0000"/>
                </a:solidFill>
                <a:latin typeface="Rockwell"/>
                <a:cs typeface="Rockwell"/>
              </a:rPr>
              <a:t>Make your </a:t>
            </a:r>
            <a:r>
              <a:rPr sz="4400" spc="-5" dirty="0">
                <a:solidFill>
                  <a:srgbClr val="FF0000"/>
                </a:solidFill>
                <a:latin typeface="Rockwell"/>
                <a:cs typeface="Rockwell"/>
              </a:rPr>
              <a:t>own </a:t>
            </a:r>
            <a:r>
              <a:rPr sz="4400" dirty="0">
                <a:solidFill>
                  <a:srgbClr val="FF0000"/>
                </a:solidFill>
                <a:latin typeface="Rockwell"/>
                <a:cs typeface="Rockwell"/>
              </a:rPr>
              <a:t>(diskusi </a:t>
            </a:r>
            <a:r>
              <a:rPr sz="4400" spc="-5" dirty="0">
                <a:solidFill>
                  <a:srgbClr val="FF0000"/>
                </a:solidFill>
                <a:latin typeface="Rockwell"/>
                <a:cs typeface="Rockwell"/>
              </a:rPr>
              <a:t>boleh) </a:t>
            </a:r>
            <a:r>
              <a:rPr sz="4400" dirty="0">
                <a:solidFill>
                  <a:srgbClr val="FF0000"/>
                </a:solidFill>
                <a:latin typeface="Rockwell"/>
                <a:cs typeface="Rockwell"/>
              </a:rPr>
              <a:t>&amp; </a:t>
            </a:r>
            <a:r>
              <a:rPr sz="4400" spc="-5" dirty="0">
                <a:solidFill>
                  <a:srgbClr val="FF0000"/>
                </a:solidFill>
                <a:latin typeface="Rockwell"/>
                <a:cs typeface="Rockwell"/>
              </a:rPr>
              <a:t>no </a:t>
            </a:r>
            <a:r>
              <a:rPr sz="4400" dirty="0">
                <a:solidFill>
                  <a:srgbClr val="FF0000"/>
                </a:solidFill>
                <a:latin typeface="Rockwell"/>
                <a:cs typeface="Rockwell"/>
              </a:rPr>
              <a:t>Copas</a:t>
            </a:r>
            <a:r>
              <a:rPr sz="4400" spc="-50" dirty="0">
                <a:solidFill>
                  <a:srgbClr val="FF0000"/>
                </a:solidFill>
                <a:latin typeface="Rockwell"/>
                <a:cs typeface="Rockwell"/>
              </a:rPr>
              <a:t> </a:t>
            </a:r>
            <a:r>
              <a:rPr sz="4400" dirty="0">
                <a:solidFill>
                  <a:srgbClr val="FF0000"/>
                </a:solidFill>
                <a:latin typeface="Wingdings"/>
                <a:cs typeface="Wingdings"/>
              </a:rPr>
              <a:t></a:t>
            </a:r>
            <a:endParaRPr sz="4400">
              <a:latin typeface="Wingdings"/>
              <a:cs typeface="Wingding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1391</Words>
  <Application>Microsoft Office PowerPoint</Application>
  <PresentationFormat>Custom</PresentationFormat>
  <Paragraphs>122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Rockwell</vt:lpstr>
      <vt:lpstr>Times New Roman</vt:lpstr>
      <vt:lpstr>Wingdings</vt:lpstr>
      <vt:lpstr>Office Theme</vt:lpstr>
      <vt:lpstr>PowerPoint Presentation</vt:lpstr>
      <vt:lpstr>Pendahuluan</vt:lpstr>
      <vt:lpstr>Pentingnya Teknik Switching</vt:lpstr>
      <vt:lpstr>Definisi Switching</vt:lpstr>
      <vt:lpstr>Teknik Switching</vt:lpstr>
      <vt:lpstr>1.Circuit Switching</vt:lpstr>
      <vt:lpstr>Jaringan Saklar (Switching)</vt:lpstr>
      <vt:lpstr>Konsep Circuit Switching</vt:lpstr>
      <vt:lpstr>Blocking dan Non Blocking</vt:lpstr>
      <vt:lpstr>Multi Stage Switch</vt:lpstr>
      <vt:lpstr>Proses Routing</vt:lpstr>
      <vt:lpstr>Mengapa Harus Routing??</vt:lpstr>
      <vt:lpstr>PowerPoint Presentation</vt:lpstr>
      <vt:lpstr>PowerPoint Presentation</vt:lpstr>
      <vt:lpstr>Router; adalah jawabannya.</vt:lpstr>
      <vt:lpstr>PowerPoint Presentation</vt:lpstr>
      <vt:lpstr>PowerPoint Presentation</vt:lpstr>
      <vt:lpstr>Beberapa Teknik Routing</vt:lpstr>
      <vt:lpstr>Fungsi Kontrol Pensinyalan</vt:lpstr>
      <vt:lpstr>PowerPoint Presentation</vt:lpstr>
      <vt:lpstr>X.25</vt:lpstr>
      <vt:lpstr>2. Packet Switching</vt:lpstr>
      <vt:lpstr>Packet Switching Segmentasi?</vt:lpstr>
      <vt:lpstr>PowerPoint Presentation</vt:lpstr>
      <vt:lpstr>Keuntungan Packet Switcing</vt:lpstr>
      <vt:lpstr>Teknik Packet Switching</vt:lpstr>
      <vt:lpstr>1. Teknik Datagram</vt:lpstr>
      <vt:lpstr>Ilustrasi Teknik Datagram</vt:lpstr>
      <vt:lpstr>Teknik Datagram  for Details </vt:lpstr>
      <vt:lpstr>2. Teknik Virtual Circuit</vt:lpstr>
      <vt:lpstr>Ilustrasi Teknik Virtual Circuit</vt:lpstr>
      <vt:lpstr>PowerPoint Presentation</vt:lpstr>
      <vt:lpstr>Pengaruh Packet Size</vt:lpstr>
      <vt:lpstr>PowerPoint Presentation</vt:lpstr>
      <vt:lpstr>PowerPoint Presentation</vt:lpstr>
      <vt:lpstr>Tugas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Sistem Informasi Sebagai Peluang di Masa Depan</dc:title>
  <dc:creator>DANI</dc:creator>
  <cp:lastModifiedBy>INFORMATIKA</cp:lastModifiedBy>
  <cp:revision>1</cp:revision>
  <dcterms:created xsi:type="dcterms:W3CDTF">2019-08-27T07:47:35Z</dcterms:created>
  <dcterms:modified xsi:type="dcterms:W3CDTF">2019-08-28T06:19:08Z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2016-01-25T00:00:00Z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2019-08-27T00:00:00Z</vt:filetime>
  </property>
</Properties>
</file>