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8"/>
  </p:notesMasterIdLst>
  <p:handoutMasterIdLst>
    <p:handoutMasterId r:id="rId39"/>
  </p:handout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5" r:id="rId16"/>
    <p:sldId id="276" r:id="rId17"/>
    <p:sldId id="271" r:id="rId18"/>
    <p:sldId id="272" r:id="rId19"/>
    <p:sldId id="277" r:id="rId20"/>
    <p:sldId id="278" r:id="rId21"/>
    <p:sldId id="279" r:id="rId22"/>
    <p:sldId id="281" r:id="rId23"/>
    <p:sldId id="282" r:id="rId24"/>
    <p:sldId id="280" r:id="rId25"/>
    <p:sldId id="283" r:id="rId26"/>
    <p:sldId id="284" r:id="rId27"/>
    <p:sldId id="273" r:id="rId28"/>
    <p:sldId id="27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C56B67C-17D3-4270-A1F3-C2CB5D2B9A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D06D9E-77E1-4D8F-8051-D02ADD8623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2B585-C721-456B-AF02-7514C893F096}" type="datetimeFigureOut">
              <a:rPr lang="id-ID" smtClean="0"/>
              <a:t>20/09/2017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F4419F-053B-4447-8956-A65A79A658A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d-ID"/>
              <a:t>KOMUNIKASI DATA - SEMESTER 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0B8E7E-B8F0-4338-BEF2-2C21EBC32F6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9E173-CCD3-432E-8A1D-8016ADC95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9375039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670627-86DC-474F-A282-98CB29B5088E}" type="datetimeFigureOut">
              <a:rPr lang="id-ID" smtClean="0"/>
              <a:t>20/09/2017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d-ID"/>
              <a:t>KOMUNIKASI DATA - SEMESTER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B8ED6-A6F6-4370-951A-CA99AE29571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895994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5157192"/>
            <a:ext cx="79928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KOMUNIKASI DATA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2</a:t>
            </a:r>
            <a:endParaRPr kumimoji="0"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611560" y="3573016"/>
            <a:ext cx="799288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ARSITEKTUR &amp; </a:t>
            </a:r>
          </a:p>
          <a:p>
            <a:r>
              <a:rPr lang="en-US" altLang="ko-KR" sz="3600" b="1" dirty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PROTOKOL KOMUNIKASI DATA</a:t>
            </a:r>
          </a:p>
          <a:p>
            <a:r>
              <a:rPr lang="en-US" altLang="ko-KR" sz="2800" b="1" dirty="0" err="1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Setyoningsih</a:t>
            </a:r>
            <a:r>
              <a:rPr lang="en-US" altLang="ko-KR" sz="28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Wibowo</a:t>
            </a:r>
            <a:r>
              <a:rPr lang="en-US" altLang="ko-KR" sz="28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, ST., M. </a:t>
            </a:r>
            <a:r>
              <a:rPr lang="en-US" altLang="ko-KR" sz="2800" b="1" dirty="0" err="1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Kom</a:t>
            </a:r>
            <a:endParaRPr lang="en-US" altLang="ko-KR" sz="2800" b="1" dirty="0">
              <a:solidFill>
                <a:srgbClr val="00B05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Standart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Komunikasi</a:t>
            </a:r>
            <a:r>
              <a:rPr lang="en-US" altLang="ko-KR" sz="3600" dirty="0"/>
              <a:t> Data</a:t>
            </a:r>
            <a:endParaRPr lang="ko-KR" altLang="en-US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>
                <a:solidFill>
                  <a:srgbClr val="FF0000"/>
                </a:solidFill>
              </a:rPr>
              <a:t>Sistem</a:t>
            </a:r>
            <a:r>
              <a:rPr lang="pt-BR" altLang="en-US" sz="2400" dirty="0">
                <a:solidFill>
                  <a:srgbClr val="FF0000"/>
                </a:solidFill>
              </a:rPr>
              <a:t> komunikasi data dapat berjalan secara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pt-BR" altLang="en-US" sz="2400" dirty="0">
                <a:solidFill>
                  <a:srgbClr val="FF0000"/>
                </a:solidFill>
              </a:rPr>
              <a:t>lancar dan global, perlu dibuat suatu standar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pt-BR" altLang="en-US" sz="2400" dirty="0">
                <a:solidFill>
                  <a:srgbClr val="FF0000"/>
                </a:solidFill>
              </a:rPr>
              <a:t>protocol yang dapat menjamin:</a:t>
            </a:r>
            <a:endParaRPr lang="id-ID" altLang="en-US" sz="2400" dirty="0">
              <a:solidFill>
                <a:srgbClr val="FF0000"/>
              </a:solidFill>
            </a:endParaRPr>
          </a:p>
          <a:p>
            <a:pPr marL="457200" lvl="1" indent="0">
              <a:spcBef>
                <a:spcPts val="0"/>
              </a:spcBef>
              <a:buNone/>
            </a:pPr>
            <a:endParaRPr lang="pt-BR" altLang="en-US" sz="2400" dirty="0"/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2400" dirty="0"/>
              <a:t>Kompatibilitas penuh antara dua peralatan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pt-BR" altLang="en-US" sz="2400" dirty="0"/>
              <a:t>	setara.</a:t>
            </a:r>
            <a:endParaRPr lang="id-ID" altLang="en-US" sz="2400" dirty="0"/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2400" dirty="0"/>
              <a:t>Bisa melayani banyak peralatan dengan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pt-BR" altLang="en-US" sz="2400" dirty="0"/>
              <a:t>	kemampuan berbeda-beda</a:t>
            </a:r>
            <a:endParaRPr lang="id-ID" altLang="en-US" sz="2400" dirty="0"/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2400" dirty="0"/>
              <a:t>Berlaku umum dan mudah untuk dipelajari atau diterapkan</a:t>
            </a:r>
            <a:endParaRPr lang="id-ID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Standart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Komunikasi</a:t>
            </a:r>
            <a:r>
              <a:rPr lang="en-US" altLang="ko-KR" sz="3600" dirty="0"/>
              <a:t> Data</a:t>
            </a:r>
            <a:endParaRPr lang="ko-KR" altLang="en-US" sz="3600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A0EA32BC-8FB7-401B-9C9E-9B182E921B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824518"/>
              </p:ext>
            </p:extLst>
          </p:nvPr>
        </p:nvGraphicFramePr>
        <p:xfrm>
          <a:off x="1331640" y="950168"/>
          <a:ext cx="7620000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3" imgW="4672440" imgH="3552120" progId="">
                  <p:embed/>
                </p:oleObj>
              </mc:Choice>
              <mc:Fallback>
                <p:oleObj r:id="rId3" imgW="4672440" imgH="3552120" progId="">
                  <p:embed/>
                  <p:pic>
                    <p:nvPicPr>
                      <p:cNvPr id="43011" name="Object 5">
                        <a:extLst>
                          <a:ext uri="{FF2B5EF4-FFF2-40B4-BE49-F238E27FC236}">
                            <a16:creationId xmlns:a16="http://schemas.microsoft.com/office/drawing/2014/main" id="{1D708693-6B0D-42BA-9E7E-D712579F663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950168"/>
                        <a:ext cx="7620000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4352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>
                <a:solidFill>
                  <a:srgbClr val="FF0000"/>
                </a:solidFill>
              </a:rPr>
              <a:t>Protokol</a:t>
            </a:r>
            <a:r>
              <a:rPr lang="en-US" altLang="ko-KR" sz="3600" dirty="0">
                <a:solidFill>
                  <a:srgbClr val="FF0000"/>
                </a:solidFill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</a:rPr>
              <a:t>Komunikasi</a:t>
            </a:r>
            <a:r>
              <a:rPr lang="en-US" altLang="ko-KR" sz="3600" dirty="0">
                <a:solidFill>
                  <a:srgbClr val="FF0000"/>
                </a:solidFill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</a:rPr>
              <a:t>Komputer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pPr lvl="1">
              <a:lnSpc>
                <a:spcPct val="110000"/>
              </a:lnSpc>
              <a:buClr>
                <a:schemeClr val="tx2"/>
              </a:buClr>
              <a:buSzPct val="50000"/>
              <a:buNone/>
            </a:pP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aturan-aturan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perjanjian</a:t>
            </a:r>
            <a:r>
              <a:rPr lang="en-US" altLang="id-ID" sz="2400" dirty="0"/>
              <a:t> yang 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SzPct val="50000"/>
              <a:buNone/>
            </a:pPr>
            <a:r>
              <a:rPr lang="en-US" altLang="id-ID" sz="2400" dirty="0" err="1"/>
              <a:t>mengatur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pertukaran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antar</a:t>
            </a:r>
            <a:r>
              <a:rPr lang="en-US" altLang="id-ID" sz="2400" dirty="0"/>
              <a:t> computer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SzPct val="50000"/>
              <a:buNone/>
            </a:pPr>
            <a:endParaRPr lang="en-US" altLang="id-ID" sz="2400" dirty="0"/>
          </a:p>
          <a:p>
            <a:pPr lvl="1">
              <a:lnSpc>
                <a:spcPct val="110000"/>
              </a:lnSpc>
              <a:buClr>
                <a:schemeClr val="tx2"/>
              </a:buClr>
              <a:buSzPct val="50000"/>
              <a:buNone/>
            </a:pPr>
            <a:r>
              <a:rPr lang="en-US" altLang="id-ID" sz="2400" dirty="0">
                <a:sym typeface="Wingdings" panose="05000000000000000000" pitchFamily="2" charset="2"/>
              </a:rPr>
              <a:t> </a:t>
            </a:r>
            <a:r>
              <a:rPr lang="en-US" altLang="id-ID" sz="2400" dirty="0" err="1">
                <a:sym typeface="Wingdings" panose="05000000000000000000" pitchFamily="2" charset="2"/>
              </a:rPr>
              <a:t>mendefinisikan</a:t>
            </a:r>
            <a:endParaRPr lang="en-US" altLang="id-ID" sz="2400" dirty="0">
              <a:sym typeface="Wingdings" panose="05000000000000000000" pitchFamily="2" charset="2"/>
            </a:endParaRPr>
          </a:p>
          <a:p>
            <a:pPr lvl="2">
              <a:lnSpc>
                <a:spcPct val="110000"/>
              </a:lnSpc>
              <a:buClr>
                <a:schemeClr val="accent2"/>
              </a:buClr>
            </a:pPr>
            <a:r>
              <a:rPr lang="en-US" altLang="id-ID" dirty="0">
                <a:solidFill>
                  <a:srgbClr val="FF0000"/>
                </a:solidFill>
              </a:rPr>
              <a:t>Syntax</a:t>
            </a:r>
            <a:r>
              <a:rPr lang="en-US" altLang="id-ID" dirty="0"/>
              <a:t> : </a:t>
            </a:r>
            <a:r>
              <a:rPr lang="en-US" altLang="id-ID" dirty="0" err="1"/>
              <a:t>susunan</a:t>
            </a:r>
            <a:r>
              <a:rPr lang="en-US" altLang="id-ID" dirty="0"/>
              <a:t>, format, </a:t>
            </a:r>
            <a:r>
              <a:rPr lang="en-US" altLang="id-ID" dirty="0" err="1"/>
              <a:t>dan</a:t>
            </a:r>
            <a:r>
              <a:rPr lang="en-US" altLang="id-ID" dirty="0"/>
              <a:t> </a:t>
            </a:r>
            <a:r>
              <a:rPr lang="en-US" altLang="id-ID" dirty="0" err="1"/>
              <a:t>pola</a:t>
            </a:r>
            <a:r>
              <a:rPr lang="en-US" altLang="id-ID" dirty="0"/>
              <a:t> bit </a:t>
            </a:r>
            <a:r>
              <a:rPr lang="en-US" altLang="id-ID" dirty="0" err="1"/>
              <a:t>serta</a:t>
            </a:r>
            <a:r>
              <a:rPr lang="en-US" altLang="id-ID" dirty="0"/>
              <a:t> </a:t>
            </a:r>
          </a:p>
          <a:p>
            <a:pPr marL="914400" lvl="2" indent="0">
              <a:lnSpc>
                <a:spcPct val="110000"/>
              </a:lnSpc>
              <a:buClr>
                <a:schemeClr val="accent2"/>
              </a:buClr>
              <a:buNone/>
            </a:pPr>
            <a:r>
              <a:rPr lang="en-US" altLang="id-ID" dirty="0"/>
              <a:t>	bytes</a:t>
            </a:r>
          </a:p>
          <a:p>
            <a:pPr lvl="2">
              <a:lnSpc>
                <a:spcPct val="110000"/>
              </a:lnSpc>
              <a:buClr>
                <a:schemeClr val="accent2"/>
              </a:buClr>
            </a:pPr>
            <a:r>
              <a:rPr lang="en-US" altLang="id-ID" dirty="0">
                <a:solidFill>
                  <a:srgbClr val="FF0000"/>
                </a:solidFill>
              </a:rPr>
              <a:t>Semantics</a:t>
            </a:r>
            <a:r>
              <a:rPr lang="en-US" altLang="id-ID" dirty="0"/>
              <a:t> : </a:t>
            </a:r>
            <a:r>
              <a:rPr lang="en-US" altLang="id-ID" dirty="0" err="1"/>
              <a:t>Kendali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dan</a:t>
            </a:r>
            <a:r>
              <a:rPr lang="en-US" altLang="id-ID" dirty="0"/>
              <a:t> </a:t>
            </a:r>
            <a:r>
              <a:rPr lang="en-US" altLang="id-ID" dirty="0" err="1"/>
              <a:t>konteks</a:t>
            </a:r>
            <a:r>
              <a:rPr lang="en-US" altLang="id-ID" dirty="0"/>
              <a:t> </a:t>
            </a:r>
          </a:p>
          <a:p>
            <a:pPr marL="914400" lvl="2" indent="0">
              <a:lnSpc>
                <a:spcPct val="110000"/>
              </a:lnSpc>
              <a:buClr>
                <a:schemeClr val="accent2"/>
              </a:buClr>
              <a:buNone/>
            </a:pPr>
            <a:r>
              <a:rPr lang="en-US" altLang="id-ID" dirty="0"/>
              <a:t>	</a:t>
            </a:r>
            <a:r>
              <a:rPr lang="en-US" altLang="id-ID" dirty="0" err="1"/>
              <a:t>informasi</a:t>
            </a:r>
            <a:r>
              <a:rPr lang="en-US" altLang="id-ID" dirty="0"/>
              <a:t> (</a:t>
            </a:r>
            <a:r>
              <a:rPr lang="en-US" altLang="id-ID" dirty="0" err="1"/>
              <a:t>pengertian</a:t>
            </a:r>
            <a:r>
              <a:rPr lang="id-ID" altLang="en-US" dirty="0"/>
              <a:t> yang dikandung </a:t>
            </a:r>
            <a:endParaRPr lang="en-US" altLang="en-US" dirty="0"/>
          </a:p>
          <a:p>
            <a:pPr marL="914400" lvl="2" indent="0">
              <a:lnSpc>
                <a:spcPct val="110000"/>
              </a:lnSpc>
              <a:buClr>
                <a:schemeClr val="accent2"/>
              </a:buClr>
              <a:buNone/>
            </a:pPr>
            <a:r>
              <a:rPr lang="en-US" altLang="en-US" dirty="0"/>
              <a:t>	</a:t>
            </a:r>
            <a:r>
              <a:rPr lang="id-ID" altLang="en-US" dirty="0"/>
              <a:t>oleh</a:t>
            </a:r>
            <a:r>
              <a:rPr lang="en-US" altLang="id-ID" dirty="0"/>
              <a:t> </a:t>
            </a:r>
            <a:r>
              <a:rPr lang="en-US" altLang="id-ID" dirty="0" err="1"/>
              <a:t>pola</a:t>
            </a:r>
            <a:r>
              <a:rPr lang="en-US" altLang="id-ID" dirty="0"/>
              <a:t> bit </a:t>
            </a:r>
            <a:r>
              <a:rPr lang="en-US" altLang="id-ID" dirty="0" err="1"/>
              <a:t>dan</a:t>
            </a:r>
            <a:r>
              <a:rPr lang="en-US" altLang="id-ID" dirty="0"/>
              <a:t> bytes)</a:t>
            </a:r>
          </a:p>
          <a:p>
            <a:pPr marL="457200" lvl="1" indent="0">
              <a:spcBef>
                <a:spcPts val="0"/>
              </a:spcBef>
              <a:buNone/>
            </a:pPr>
            <a:endParaRPr lang="id-ID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89042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2800" dirty="0">
                <a:solidFill>
                  <a:srgbClr val="FF0000"/>
                </a:solidFill>
              </a:rPr>
              <a:t>Open System Interconnection (OSI) </a:t>
            </a:r>
            <a:br>
              <a:rPr lang="en-US" altLang="id-ID" sz="2800" dirty="0">
                <a:solidFill>
                  <a:srgbClr val="FF0000"/>
                </a:solidFill>
              </a:rPr>
            </a:br>
            <a:r>
              <a:rPr lang="id-ID" altLang="id-ID" sz="2800" dirty="0">
                <a:solidFill>
                  <a:srgbClr val="FF0000"/>
                </a:solidFill>
              </a:rPr>
              <a:t>Reference Model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rgbClr val="FF0000"/>
                </a:solidFill>
              </a:rPr>
              <a:t>Dikembangkan oleh International Organization for Standardization (ISO) pada tahun 1984 </a:t>
            </a:r>
            <a:endParaRPr lang="en-US" altLang="id-ID" sz="24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id-ID" sz="2400" dirty="0"/>
              <a:t>	</a:t>
            </a:r>
            <a:r>
              <a:rPr lang="id-ID" altLang="id-ID" sz="2400" dirty="0"/>
              <a:t>(ISO standard 7498-1)</a:t>
            </a:r>
            <a:endParaRPr lang="en-US" altLang="id-ID" sz="2400" dirty="0"/>
          </a:p>
          <a:p>
            <a:pPr>
              <a:spcBef>
                <a:spcPct val="0"/>
              </a:spcBef>
            </a:pPr>
            <a:endParaRPr lang="id-ID" altLang="id-ID" sz="2400" dirty="0"/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d-ID" altLang="id-ID" sz="2400" dirty="0"/>
              <a:t>Pada model referensi OSI, </a:t>
            </a:r>
            <a:r>
              <a:rPr lang="id-ID" altLang="id-ID" sz="2400" dirty="0">
                <a:solidFill>
                  <a:srgbClr val="FF0000"/>
                </a:solidFill>
              </a:rPr>
              <a:t>fungsi-fungsi protokol </a:t>
            </a:r>
            <a:endParaRPr lang="en-US" altLang="id-ID" sz="24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id-ID" sz="2400" dirty="0">
                <a:solidFill>
                  <a:srgbClr val="FF0000"/>
                </a:solidFill>
              </a:rPr>
              <a:t>	</a:t>
            </a:r>
            <a:r>
              <a:rPr lang="id-ID" altLang="id-ID" sz="2400" dirty="0">
                <a:solidFill>
                  <a:srgbClr val="FF0000"/>
                </a:solidFill>
              </a:rPr>
              <a:t>dibagi ke dalam tujuh layer </a:t>
            </a:r>
            <a:endParaRPr lang="en-US" altLang="id-ID" sz="24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id-ID" sz="2400" dirty="0">
                <a:sym typeface="Wingdings" panose="05000000000000000000" pitchFamily="2" charset="2"/>
              </a:rPr>
              <a:t>	</a:t>
            </a:r>
            <a:r>
              <a:rPr lang="id-ID" altLang="id-ID" sz="2400" dirty="0">
                <a:sym typeface="Wingdings" panose="05000000000000000000" pitchFamily="2" charset="2"/>
              </a:rPr>
              <a:t></a:t>
            </a:r>
            <a:r>
              <a:rPr lang="id-ID" altLang="id-ID" sz="2400" dirty="0"/>
              <a:t> masing-masing </a:t>
            </a:r>
            <a:r>
              <a:rPr lang="en-US" altLang="id-ID" sz="2400" dirty="0"/>
              <a:t>	</a:t>
            </a:r>
            <a:r>
              <a:rPr lang="id-ID" altLang="id-ID" sz="2400" dirty="0"/>
              <a:t>layer </a:t>
            </a:r>
            <a:r>
              <a:rPr lang="id-ID" altLang="id-ID" sz="2400" dirty="0">
                <a:solidFill>
                  <a:srgbClr val="FF0000"/>
                </a:solidFill>
              </a:rPr>
              <a:t>mempunyai fungsi </a:t>
            </a:r>
            <a:endParaRPr lang="en-US" altLang="id-ID" sz="24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id-ID" sz="2400" dirty="0">
                <a:solidFill>
                  <a:srgbClr val="FF0000"/>
                </a:solidFill>
              </a:rPr>
              <a:t>	    </a:t>
            </a:r>
            <a:r>
              <a:rPr lang="id-ID" altLang="id-ID" sz="2400" dirty="0">
                <a:solidFill>
                  <a:srgbClr val="FF0000"/>
                </a:solidFill>
              </a:rPr>
              <a:t>tertentu</a:t>
            </a:r>
          </a:p>
        </p:txBody>
      </p:sp>
    </p:spTree>
    <p:extLst>
      <p:ext uri="{BB962C8B-B14F-4D97-AF65-F5344CB8AC3E}">
        <p14:creationId xmlns:p14="http://schemas.microsoft.com/office/powerpoint/2010/main" val="473993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Protokol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Komunikasi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Komputer</a:t>
            </a:r>
            <a:endParaRPr lang="ko-KR" altLang="en-US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rgbClr val="FF0000"/>
                </a:solidFill>
              </a:rPr>
              <a:t>Setiap layer adalah </a:t>
            </a:r>
            <a:r>
              <a:rPr lang="id-ID" altLang="id-ID" sz="2400" i="1" dirty="0">
                <a:solidFill>
                  <a:srgbClr val="FF0000"/>
                </a:solidFill>
              </a:rPr>
              <a:t>self-contained</a:t>
            </a:r>
            <a:r>
              <a:rPr lang="id-ID" altLang="id-ID" sz="2400" dirty="0">
                <a:solidFill>
                  <a:srgbClr val="FF0000"/>
                </a:solidFill>
              </a:rPr>
              <a:t> </a:t>
            </a:r>
            <a:endParaRPr lang="en-US" altLang="id-ID" sz="24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id-ID" sz="2400" dirty="0">
                <a:sym typeface="Wingdings" panose="05000000000000000000" pitchFamily="2" charset="2"/>
              </a:rPr>
              <a:t>	</a:t>
            </a:r>
            <a:r>
              <a:rPr lang="id-ID" altLang="id-ID" sz="2400" dirty="0">
                <a:sym typeface="Wingdings" panose="05000000000000000000" pitchFamily="2" charset="2"/>
              </a:rPr>
              <a:t> fungsi yang diberikan ke setiap layer dapat </a:t>
            </a:r>
            <a:r>
              <a:rPr lang="en-US" altLang="id-ID" sz="2400" dirty="0">
                <a:sym typeface="Wingdings" panose="05000000000000000000" pitchFamily="2" charset="2"/>
              </a:rPr>
              <a:t>	   </a:t>
            </a:r>
            <a:r>
              <a:rPr lang="id-ID" altLang="id-ID" sz="2400" dirty="0">
                <a:sym typeface="Wingdings" panose="05000000000000000000" pitchFamily="2" charset="2"/>
              </a:rPr>
              <a:t>diimplementasikan secara </a:t>
            </a:r>
            <a:r>
              <a:rPr lang="id-ID" altLang="id-ID" sz="2400" i="1" dirty="0">
                <a:sym typeface="Wingdings" panose="05000000000000000000" pitchFamily="2" charset="2"/>
              </a:rPr>
              <a:t>independent</a:t>
            </a:r>
            <a:r>
              <a:rPr lang="id-ID" altLang="id-ID" sz="2400" dirty="0">
                <a:sym typeface="Wingdings" panose="05000000000000000000" pitchFamily="2" charset="2"/>
              </a:rPr>
              <a:t> dari </a:t>
            </a:r>
            <a:endParaRPr lang="en-US" altLang="id-ID" sz="2400" dirty="0">
              <a:sym typeface="Wingdings" panose="05000000000000000000" pitchFamily="2" charset="2"/>
            </a:endParaRPr>
          </a:p>
          <a:p>
            <a:pPr>
              <a:spcBef>
                <a:spcPct val="0"/>
              </a:spcBef>
            </a:pPr>
            <a:r>
              <a:rPr lang="en-US" altLang="id-ID" sz="2400" dirty="0">
                <a:sym typeface="Wingdings" panose="05000000000000000000" pitchFamily="2" charset="2"/>
              </a:rPr>
              <a:t>            </a:t>
            </a:r>
            <a:r>
              <a:rPr lang="id-ID" altLang="id-ID" sz="2400" dirty="0">
                <a:sym typeface="Wingdings" panose="05000000000000000000" pitchFamily="2" charset="2"/>
              </a:rPr>
              <a:t>layer yang lain</a:t>
            </a:r>
            <a:r>
              <a:rPr lang="id-ID" altLang="id-ID" sz="2400" i="1" dirty="0">
                <a:sym typeface="Wingdings" panose="05000000000000000000" pitchFamily="2" charset="2"/>
              </a:rPr>
              <a:t> </a:t>
            </a:r>
            <a:endParaRPr lang="en-US" altLang="id-ID" sz="2400" i="1" dirty="0">
              <a:sym typeface="Wingdings" panose="05000000000000000000" pitchFamily="2" charset="2"/>
            </a:endParaRPr>
          </a:p>
          <a:p>
            <a:pPr>
              <a:spcBef>
                <a:spcPct val="0"/>
              </a:spcBef>
            </a:pPr>
            <a:r>
              <a:rPr lang="en-US" altLang="id-ID" sz="2400" i="1" dirty="0">
                <a:sym typeface="Wingdings" panose="05000000000000000000" pitchFamily="2" charset="2"/>
              </a:rPr>
              <a:t>	</a:t>
            </a:r>
            <a:r>
              <a:rPr lang="id-ID" altLang="id-ID" sz="2400" dirty="0">
                <a:sym typeface="Wingdings" panose="05000000000000000000" pitchFamily="2" charset="2"/>
              </a:rPr>
              <a:t>Updating fungsi pada suatu layer tidak perlu </a:t>
            </a:r>
            <a:r>
              <a:rPr lang="en-US" altLang="id-ID" sz="2400" dirty="0">
                <a:sym typeface="Wingdings" panose="05000000000000000000" pitchFamily="2" charset="2"/>
              </a:rPr>
              <a:t>	   </a:t>
            </a:r>
            <a:r>
              <a:rPr lang="id-ID" altLang="id-ID" sz="2400" dirty="0">
                <a:sym typeface="Wingdings" panose="05000000000000000000" pitchFamily="2" charset="2"/>
              </a:rPr>
              <a:t>mempertimbangkan layer lain</a:t>
            </a:r>
          </a:p>
          <a:p>
            <a:pPr marL="457200" lvl="1" indent="0">
              <a:spcBef>
                <a:spcPct val="0"/>
              </a:spcBef>
              <a:buNone/>
            </a:pPr>
            <a:r>
              <a:rPr lang="id-ID" altLang="id-ID" sz="2400" dirty="0">
                <a:sym typeface="Wingdings" panose="05000000000000000000" pitchFamily="2" charset="2"/>
              </a:rPr>
              <a:t>Pengaruh perubahan pada suatu layer dapat </a:t>
            </a:r>
            <a:endParaRPr lang="en-US" altLang="id-ID" sz="2400" dirty="0">
              <a:sym typeface="Wingdings" panose="05000000000000000000" pitchFamily="2" charset="2"/>
            </a:endParaRPr>
          </a:p>
          <a:p>
            <a:pPr marL="457200" lvl="1" indent="0">
              <a:spcBef>
                <a:spcPct val="0"/>
              </a:spcBef>
              <a:buNone/>
            </a:pPr>
            <a:r>
              <a:rPr lang="id-ID" altLang="id-ID" sz="2400" dirty="0">
                <a:sym typeface="Wingdings" panose="05000000000000000000" pitchFamily="2" charset="2"/>
              </a:rPr>
              <a:t>dirasakan oleh layer yang lain</a:t>
            </a:r>
          </a:p>
          <a:p>
            <a:pPr lvl="1">
              <a:spcBef>
                <a:spcPct val="0"/>
              </a:spcBef>
            </a:pPr>
            <a:endParaRPr lang="id-ID" altLang="id-ID" sz="2400" dirty="0"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d-ID" altLang="id-ID" sz="2400" dirty="0"/>
              <a:t>OSI memungkinkan interkoneksi komputer </a:t>
            </a:r>
            <a:endParaRPr lang="en-US" altLang="id-ID" sz="2400" dirty="0"/>
          </a:p>
          <a:p>
            <a:pPr>
              <a:spcBef>
                <a:spcPct val="0"/>
              </a:spcBef>
            </a:pPr>
            <a:r>
              <a:rPr lang="en-US" altLang="id-ID" sz="2400" dirty="0"/>
              <a:t>   </a:t>
            </a:r>
            <a:r>
              <a:rPr lang="id-ID" altLang="id-ID" sz="2400" dirty="0"/>
              <a:t>multisyste</a:t>
            </a:r>
            <a:r>
              <a:rPr lang="en-US" altLang="id-ID" sz="2400" dirty="0"/>
              <a:t>m</a:t>
            </a:r>
            <a:endParaRPr lang="id-ID" altLang="id-ID" sz="2400" dirty="0"/>
          </a:p>
        </p:txBody>
      </p:sp>
    </p:spTree>
    <p:extLst>
      <p:ext uri="{BB962C8B-B14F-4D97-AF65-F5344CB8AC3E}">
        <p14:creationId xmlns:p14="http://schemas.microsoft.com/office/powerpoint/2010/main" val="767954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Protokol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Komunikasi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Komputer</a:t>
            </a:r>
            <a:endParaRPr lang="ko-KR" altLang="en-US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7 </a:t>
            </a:r>
            <a:r>
              <a:rPr lang="en-US" altLang="en-US" sz="2400" b="1" dirty="0" err="1">
                <a:solidFill>
                  <a:srgbClr val="FF0000"/>
                </a:solidFill>
              </a:rPr>
              <a:t>lapisan</a:t>
            </a:r>
            <a:r>
              <a:rPr lang="en-US" altLang="en-US" sz="2400" b="1" dirty="0">
                <a:solidFill>
                  <a:srgbClr val="FF0000"/>
                </a:solidFill>
              </a:rPr>
              <a:t> layer OSI</a:t>
            </a:r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Lapis Fisik (hubungan fisik)</a:t>
            </a:r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Link Data (lewat modem)</a:t>
            </a:r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Lapis Network (jaringan)</a:t>
            </a:r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Lapis Transport</a:t>
            </a:r>
            <a:endParaRPr lang="it-IT" altLang="en-US" sz="2400" dirty="0"/>
          </a:p>
          <a:p>
            <a:pPr marL="609600" indent="-609600">
              <a:buFontTx/>
              <a:buAutoNum type="arabicPeriod"/>
            </a:pPr>
            <a:r>
              <a:rPr lang="it-IT" altLang="en-US" sz="2400" dirty="0"/>
              <a:t>Lapis Session (perkenalan/basa-basi)</a:t>
            </a:r>
            <a:endParaRPr lang="id-ID" altLang="en-US" sz="2400" dirty="0"/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Lapis Presentasi (format, encrytion)</a:t>
            </a:r>
          </a:p>
          <a:p>
            <a:pPr marL="609600" indent="-609600">
              <a:buFontTx/>
              <a:buAutoNum type="arabicPeriod"/>
            </a:pPr>
            <a:r>
              <a:rPr lang="id-ID" altLang="en-US" sz="2400" dirty="0"/>
              <a:t>Lapis Applikasi (e-mail, file transfer)</a:t>
            </a:r>
          </a:p>
        </p:txBody>
      </p:sp>
    </p:spTree>
    <p:extLst>
      <p:ext uri="{BB962C8B-B14F-4D97-AF65-F5344CB8AC3E}">
        <p14:creationId xmlns:p14="http://schemas.microsoft.com/office/powerpoint/2010/main" val="1898652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>
                <a:solidFill>
                  <a:srgbClr val="FF0000"/>
                </a:solidFill>
              </a:rPr>
              <a:t>OSI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33316F-D731-4124-8506-38B67359D0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25" t="38795" r="21651" b="19185"/>
          <a:stretch/>
        </p:blipFill>
        <p:spPr>
          <a:xfrm>
            <a:off x="1652104" y="2132856"/>
            <a:ext cx="6880335" cy="382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703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Protokol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Komunikasi</a:t>
            </a:r>
            <a:r>
              <a:rPr lang="en-US" altLang="ko-KR" sz="3600" dirty="0"/>
              <a:t> </a:t>
            </a:r>
            <a:r>
              <a:rPr lang="en-US" altLang="ko-KR" sz="3600" dirty="0" err="1"/>
              <a:t>Komputer</a:t>
            </a:r>
            <a:endParaRPr lang="ko-KR" altLang="en-US" sz="3600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1A44A602-4711-4A45-AFEE-05406FEFA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664" y="1069514"/>
            <a:ext cx="7295206" cy="561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999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2800" dirty="0">
                <a:solidFill>
                  <a:srgbClr val="FF0000"/>
                </a:solidFill>
              </a:rPr>
              <a:t>Model OSI dan komunikasi antar sistem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689BC1-514A-48A7-8162-8D0DE46C1A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25" t="28990" r="20075" b="17784"/>
          <a:stretch/>
        </p:blipFill>
        <p:spPr>
          <a:xfrm>
            <a:off x="1493404" y="1556792"/>
            <a:ext cx="7327068" cy="49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83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Aplikasi 7 Layer OSI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5651A6D8-BF39-4A64-9E79-428D1423FBEA}"/>
              </a:ext>
            </a:extLst>
          </p:cNvPr>
          <p:cNvGrpSpPr>
            <a:grpSpLocks/>
          </p:cNvGrpSpPr>
          <p:nvPr/>
        </p:nvGrpSpPr>
        <p:grpSpPr bwMode="auto">
          <a:xfrm>
            <a:off x="540196" y="1124669"/>
            <a:ext cx="8496300" cy="5400675"/>
            <a:chOff x="0" y="0"/>
            <a:chExt cx="6457" cy="3344"/>
          </a:xfrm>
        </p:grpSpPr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id="{CC2C179F-A992-4CFD-BF7D-F348D57D47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9" y="0"/>
              <a:ext cx="1181" cy="5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Application Part (AP)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BF9678A7-A38C-40AB-A048-0340E1AE1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9" y="669"/>
              <a:ext cx="1181" cy="6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Transaction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Capabilities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(TCAP)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F2AC3E29-D441-4EFA-8CFA-A068CBD67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9" y="0"/>
              <a:ext cx="843" cy="133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id-ID" altLang="en-US" sz="800">
                <a:latin typeface="Times New Roman" panose="02020603050405020304" pitchFamily="18" charset="0"/>
                <a:ea typeface="MS Mincho" panose="02020609040205080304" pitchFamily="49" charset="-128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12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  <a:t>Data User</a:t>
              </a:r>
              <a:br>
                <a:rPr lang="id-ID" altLang="en-US" sz="12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</a:br>
              <a:r>
                <a:rPr lang="id-ID" altLang="en-US" sz="12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  <a:t>Part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12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  <a:t>(DUP)</a:t>
              </a:r>
              <a:endParaRPr lang="id-ID" altLang="en-US" sz="1200" b="1" i="1">
                <a:solidFill>
                  <a:srgbClr val="FF3300"/>
                </a:solidFill>
                <a:ea typeface="MS Mincho" panose="02020609040205080304" pitchFamily="49" charset="-128"/>
              </a:endParaRPr>
            </a:p>
          </p:txBody>
        </p:sp>
        <p:sp>
          <p:nvSpPr>
            <p:cNvPr id="10" name="Rectangle 7">
              <a:extLst>
                <a:ext uri="{FF2B5EF4-FFF2-40B4-BE49-F238E27FC236}">
                  <a16:creationId xmlns:a16="http://schemas.microsoft.com/office/drawing/2014/main" id="{2AD5B8D9-8AC0-4D4A-8F84-98D6427F7C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9" y="1505"/>
              <a:ext cx="2699" cy="50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Signalling Connection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Control Part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CEA3A7F1-33E1-4D84-AF80-F601A98382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0" y="0"/>
              <a:ext cx="845" cy="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id-ID" altLang="en-US" sz="800">
                <a:latin typeface="Times New Roman" panose="02020603050405020304" pitchFamily="18" charset="0"/>
                <a:ea typeface="MS Mincho" panose="02020609040205080304" pitchFamily="49" charset="-128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ISDN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User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Part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(ISUP)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2" name="Rectangle 9">
              <a:extLst>
                <a:ext uri="{FF2B5EF4-FFF2-40B4-BE49-F238E27FC236}">
                  <a16:creationId xmlns:a16="http://schemas.microsoft.com/office/drawing/2014/main" id="{AB738388-A44B-48B2-A7C4-0FFA69CD3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3" y="0"/>
              <a:ext cx="1012" cy="200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id-ID" altLang="en-US" sz="800">
                <a:latin typeface="Times New Roman" panose="02020603050405020304" pitchFamily="18" charset="0"/>
                <a:ea typeface="MS Mincho" panose="02020609040205080304" pitchFamily="49" charset="-128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Telephone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User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Part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(TUP)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id="{2909CA0A-BD3D-4E60-93EC-AB4DC918B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9" y="2174"/>
              <a:ext cx="1901" cy="100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id-ID" altLang="en-US" sz="800">
                <a:latin typeface="Times New Roman" panose="02020603050405020304" pitchFamily="18" charset="0"/>
                <a:ea typeface="MS Mincho" panose="02020609040205080304" pitchFamily="49" charset="-128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Message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Transfer Part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(MTP)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6C7C7E06-01FD-4797-9558-CA1D879FA0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5" y="2174"/>
              <a:ext cx="2530" cy="100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id-ID" altLang="id-ID" sz="1800"/>
            </a:p>
          </p:txBody>
        </p:sp>
        <p:sp>
          <p:nvSpPr>
            <p:cNvPr id="15" name="Line 12">
              <a:extLst>
                <a:ext uri="{FF2B5EF4-FFF2-40B4-BE49-F238E27FC236}">
                  <a16:creationId xmlns:a16="http://schemas.microsoft.com/office/drawing/2014/main" id="{845A3946-B6F1-46C5-A5FB-4F6EB325B1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75" y="2508"/>
              <a:ext cx="253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3">
              <a:extLst>
                <a:ext uri="{FF2B5EF4-FFF2-40B4-BE49-F238E27FC236}">
                  <a16:creationId xmlns:a16="http://schemas.microsoft.com/office/drawing/2014/main" id="{D32E45A5-0C4D-420D-9656-77F0F06EDA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75" y="2842"/>
              <a:ext cx="253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Rectangle 14">
              <a:extLst>
                <a:ext uri="{FF2B5EF4-FFF2-40B4-BE49-F238E27FC236}">
                  <a16:creationId xmlns:a16="http://schemas.microsoft.com/office/drawing/2014/main" id="{87860587-580B-40FB-BA52-FDB6E71FF9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0" y="2174"/>
              <a:ext cx="1520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Network Function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8" name="Rectangle 15">
              <a:extLst>
                <a:ext uri="{FF2B5EF4-FFF2-40B4-BE49-F238E27FC236}">
                  <a16:creationId xmlns:a16="http://schemas.microsoft.com/office/drawing/2014/main" id="{2AD39E7D-715F-4D2D-86FA-F8C4DDE00D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0" y="2508"/>
              <a:ext cx="1520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Link Function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19" name="Rectangle 16">
              <a:extLst>
                <a:ext uri="{FF2B5EF4-FFF2-40B4-BE49-F238E27FC236}">
                  <a16:creationId xmlns:a16="http://schemas.microsoft.com/office/drawing/2014/main" id="{9F79B819-CDEA-4A72-9A39-8DB73A584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0" y="2842"/>
              <a:ext cx="1520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16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  <a:t>Data Link Function</a:t>
              </a:r>
              <a:endParaRPr lang="id-ID" altLang="en-US" sz="1600" b="1" i="1">
                <a:solidFill>
                  <a:srgbClr val="FF3300"/>
                </a:solidFill>
                <a:ea typeface="MS Mincho" panose="02020609040205080304" pitchFamily="49" charset="-128"/>
              </a:endParaRPr>
            </a:p>
          </p:txBody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08AFB28A-AE40-4115-9154-AC1822AAD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1" y="1333"/>
              <a:ext cx="1" cy="167"/>
            </a:xfrm>
            <a:custGeom>
              <a:avLst/>
              <a:gdLst>
                <a:gd name="T0" fmla="*/ 0 w 1"/>
                <a:gd name="T1" fmla="*/ 0 h 180"/>
                <a:gd name="T2" fmla="*/ 0 w 1"/>
                <a:gd name="T3" fmla="*/ 167 h 180"/>
                <a:gd name="T4" fmla="*/ 0 60000 65536"/>
                <a:gd name="T5" fmla="*/ 0 60000 65536"/>
                <a:gd name="T6" fmla="*/ 0 w 1"/>
                <a:gd name="T7" fmla="*/ 0 h 180"/>
                <a:gd name="T8" fmla="*/ 1 w 1"/>
                <a:gd name="T9" fmla="*/ 180 h 18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80">
                  <a:moveTo>
                    <a:pt x="0" y="0"/>
                  </a:moveTo>
                  <a:lnTo>
                    <a:pt x="0" y="18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A5D92FE8-E537-4626-8241-FC07F1A27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8" y="1333"/>
              <a:ext cx="0" cy="181"/>
            </a:xfrm>
            <a:custGeom>
              <a:avLst/>
              <a:gdLst>
                <a:gd name="T0" fmla="*/ 0 w 1"/>
                <a:gd name="T1" fmla="*/ 0 h 195"/>
                <a:gd name="T2" fmla="*/ 0 w 1"/>
                <a:gd name="T3" fmla="*/ 181 h 195"/>
                <a:gd name="T4" fmla="*/ 0 60000 65536"/>
                <a:gd name="T5" fmla="*/ 0 60000 65536"/>
                <a:gd name="T6" fmla="*/ 0 w 1"/>
                <a:gd name="T7" fmla="*/ 0 h 195"/>
                <a:gd name="T8" fmla="*/ 0 w 1"/>
                <a:gd name="T9" fmla="*/ 195 h 19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5">
                  <a:moveTo>
                    <a:pt x="0" y="0"/>
                  </a:moveTo>
                  <a:lnTo>
                    <a:pt x="0" y="195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2" name="Line 19">
              <a:extLst>
                <a:ext uri="{FF2B5EF4-FFF2-40B4-BE49-F238E27FC236}">
                  <a16:creationId xmlns:a16="http://schemas.microsoft.com/office/drawing/2014/main" id="{3F5CE503-CDE1-4761-ABBC-F8CE084ECF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0" y="1338"/>
              <a:ext cx="0" cy="16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3" name="Line 20">
              <a:extLst>
                <a:ext uri="{FF2B5EF4-FFF2-40B4-BE49-F238E27FC236}">
                  <a16:creationId xmlns:a16="http://schemas.microsoft.com/office/drawing/2014/main" id="{D4E22E7C-E423-4A6B-9C5A-9C989B56FF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0" y="2006"/>
              <a:ext cx="0" cy="1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513937ED-525C-4D6B-85AC-31FA0CFC75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" y="497"/>
              <a:ext cx="1" cy="154"/>
            </a:xfrm>
            <a:custGeom>
              <a:avLst/>
              <a:gdLst>
                <a:gd name="T0" fmla="*/ 0 w 1"/>
                <a:gd name="T1" fmla="*/ 0 h 165"/>
                <a:gd name="T2" fmla="*/ 0 w 1"/>
                <a:gd name="T3" fmla="*/ 154 h 165"/>
                <a:gd name="T4" fmla="*/ 0 60000 65536"/>
                <a:gd name="T5" fmla="*/ 0 60000 65536"/>
                <a:gd name="T6" fmla="*/ 0 w 1"/>
                <a:gd name="T7" fmla="*/ 0 h 165"/>
                <a:gd name="T8" fmla="*/ 1 w 1"/>
                <a:gd name="T9" fmla="*/ 165 h 16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65">
                  <a:moveTo>
                    <a:pt x="0" y="0"/>
                  </a:moveTo>
                  <a:lnTo>
                    <a:pt x="0" y="165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2">
              <a:extLst>
                <a:ext uri="{FF2B5EF4-FFF2-40B4-BE49-F238E27FC236}">
                  <a16:creationId xmlns:a16="http://schemas.microsoft.com/office/drawing/2014/main" id="{FCDD2394-DFA0-4FEE-83F0-D23A20B51F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80" y="0"/>
              <a:ext cx="8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3">
              <a:extLst>
                <a:ext uri="{FF2B5EF4-FFF2-40B4-BE49-F238E27FC236}">
                  <a16:creationId xmlns:a16="http://schemas.microsoft.com/office/drawing/2014/main" id="{44107470-834E-4C43-8F80-9690B1EF30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80" y="0"/>
              <a:ext cx="0" cy="13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Freeform 24">
              <a:extLst>
                <a:ext uri="{FF2B5EF4-FFF2-40B4-BE49-F238E27FC236}">
                  <a16:creationId xmlns:a16="http://schemas.microsoft.com/office/drawing/2014/main" id="{066DCB3D-F92D-47AE-8CE6-4086456A1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0" y="1328"/>
              <a:ext cx="831" cy="670"/>
            </a:xfrm>
            <a:custGeom>
              <a:avLst/>
              <a:gdLst>
                <a:gd name="T0" fmla="*/ 0 w 885"/>
                <a:gd name="T1" fmla="*/ 0 h 720"/>
                <a:gd name="T2" fmla="*/ 493 w 885"/>
                <a:gd name="T3" fmla="*/ 0 h 720"/>
                <a:gd name="T4" fmla="*/ 493 w 885"/>
                <a:gd name="T5" fmla="*/ 670 h 720"/>
                <a:gd name="T6" fmla="*/ 831 w 885"/>
                <a:gd name="T7" fmla="*/ 670 h 7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5"/>
                <a:gd name="T13" fmla="*/ 0 h 720"/>
                <a:gd name="T14" fmla="*/ 885 w 885"/>
                <a:gd name="T15" fmla="*/ 720 h 7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5" h="720">
                  <a:moveTo>
                    <a:pt x="0" y="0"/>
                  </a:moveTo>
                  <a:lnTo>
                    <a:pt x="525" y="0"/>
                  </a:lnTo>
                  <a:lnTo>
                    <a:pt x="525" y="720"/>
                  </a:lnTo>
                  <a:lnTo>
                    <a:pt x="885" y="72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5">
              <a:extLst>
                <a:ext uri="{FF2B5EF4-FFF2-40B4-BE49-F238E27FC236}">
                  <a16:creationId xmlns:a16="http://schemas.microsoft.com/office/drawing/2014/main" id="{EA400571-9852-4BEF-A3A1-8954A25172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25" y="0"/>
              <a:ext cx="0" cy="20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6">
              <a:extLst>
                <a:ext uri="{FF2B5EF4-FFF2-40B4-BE49-F238E27FC236}">
                  <a16:creationId xmlns:a16="http://schemas.microsoft.com/office/drawing/2014/main" id="{8BED3FA4-C4C7-40A5-9B78-8B81AAD41A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5" y="2006"/>
              <a:ext cx="0" cy="1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Freeform 27">
              <a:extLst>
                <a:ext uri="{FF2B5EF4-FFF2-40B4-BE49-F238E27FC236}">
                  <a16:creationId xmlns:a16="http://schemas.microsoft.com/office/drawing/2014/main" id="{374C400F-F801-4EC1-B509-84AC44B26E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6" y="1440"/>
              <a:ext cx="2953" cy="1"/>
            </a:xfrm>
            <a:custGeom>
              <a:avLst/>
              <a:gdLst>
                <a:gd name="T0" fmla="*/ 0 w 3150"/>
                <a:gd name="T1" fmla="*/ 0 h 1"/>
                <a:gd name="T2" fmla="*/ 0 w 3150"/>
                <a:gd name="T3" fmla="*/ 0 h 1"/>
                <a:gd name="T4" fmla="*/ 2953 w 3150"/>
                <a:gd name="T5" fmla="*/ 0 h 1"/>
                <a:gd name="T6" fmla="*/ 0 60000 65536"/>
                <a:gd name="T7" fmla="*/ 0 60000 65536"/>
                <a:gd name="T8" fmla="*/ 0 60000 65536"/>
                <a:gd name="T9" fmla="*/ 0 w 3150"/>
                <a:gd name="T10" fmla="*/ 0 h 1"/>
                <a:gd name="T11" fmla="*/ 3150 w 3150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50" h="1">
                  <a:moveTo>
                    <a:pt x="0" y="0"/>
                  </a:moveTo>
                  <a:lnTo>
                    <a:pt x="0" y="0"/>
                  </a:lnTo>
                  <a:lnTo>
                    <a:pt x="3150" y="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1" name="Freeform 28">
              <a:extLst>
                <a:ext uri="{FF2B5EF4-FFF2-40B4-BE49-F238E27FC236}">
                  <a16:creationId xmlns:a16="http://schemas.microsoft.com/office/drawing/2014/main" id="{E4C17E52-E602-46D6-AECE-C6D8879A27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0" y="1440"/>
              <a:ext cx="1" cy="1899"/>
            </a:xfrm>
            <a:custGeom>
              <a:avLst/>
              <a:gdLst>
                <a:gd name="T0" fmla="*/ 0 w 1"/>
                <a:gd name="T1" fmla="*/ 0 h 2045"/>
                <a:gd name="T2" fmla="*/ 0 w 1"/>
                <a:gd name="T3" fmla="*/ 1899 h 2045"/>
                <a:gd name="T4" fmla="*/ 0 60000 65536"/>
                <a:gd name="T5" fmla="*/ 0 60000 65536"/>
                <a:gd name="T6" fmla="*/ 0 w 1"/>
                <a:gd name="T7" fmla="*/ 0 h 2045"/>
                <a:gd name="T8" fmla="*/ 1 w 1"/>
                <a:gd name="T9" fmla="*/ 2045 h 204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5">
                  <a:moveTo>
                    <a:pt x="0" y="0"/>
                  </a:moveTo>
                  <a:lnTo>
                    <a:pt x="0" y="2045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2" name="Freeform 29">
              <a:extLst>
                <a:ext uri="{FF2B5EF4-FFF2-40B4-BE49-F238E27FC236}">
                  <a16:creationId xmlns:a16="http://schemas.microsoft.com/office/drawing/2014/main" id="{2DD596BB-8F3E-46B1-BA48-D9200EBC8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3" y="1417"/>
              <a:ext cx="1" cy="668"/>
            </a:xfrm>
            <a:custGeom>
              <a:avLst/>
              <a:gdLst>
                <a:gd name="T0" fmla="*/ 0 w 1"/>
                <a:gd name="T1" fmla="*/ 0 h 720"/>
                <a:gd name="T2" fmla="*/ 0 w 1"/>
                <a:gd name="T3" fmla="*/ 668 h 720"/>
                <a:gd name="T4" fmla="*/ 0 60000 65536"/>
                <a:gd name="T5" fmla="*/ 0 60000 65536"/>
                <a:gd name="T6" fmla="*/ 0 w 1"/>
                <a:gd name="T7" fmla="*/ 0 h 720"/>
                <a:gd name="T8" fmla="*/ 1 w 1"/>
                <a:gd name="T9" fmla="*/ 720 h 72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720">
                  <a:moveTo>
                    <a:pt x="0" y="0"/>
                  </a:moveTo>
                  <a:lnTo>
                    <a:pt x="0" y="72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3" name="Freeform 30">
              <a:extLst>
                <a:ext uri="{FF2B5EF4-FFF2-40B4-BE49-F238E27FC236}">
                  <a16:creationId xmlns:a16="http://schemas.microsoft.com/office/drawing/2014/main" id="{6245DCE5-BAD2-4E46-9EB7-1FE6EC5495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6" y="2081"/>
              <a:ext cx="1800" cy="4"/>
            </a:xfrm>
            <a:custGeom>
              <a:avLst/>
              <a:gdLst>
                <a:gd name="T0" fmla="*/ 0 w 1920"/>
                <a:gd name="T1" fmla="*/ 4 h 5"/>
                <a:gd name="T2" fmla="*/ 1800 w 1920"/>
                <a:gd name="T3" fmla="*/ 0 h 5"/>
                <a:gd name="T4" fmla="*/ 0 60000 65536"/>
                <a:gd name="T5" fmla="*/ 0 60000 65536"/>
                <a:gd name="T6" fmla="*/ 0 w 1920"/>
                <a:gd name="T7" fmla="*/ 0 h 5"/>
                <a:gd name="T8" fmla="*/ 1920 w 1920"/>
                <a:gd name="T9" fmla="*/ 5 h 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920" h="5">
                  <a:moveTo>
                    <a:pt x="0" y="5"/>
                  </a:moveTo>
                  <a:lnTo>
                    <a:pt x="1920" y="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Freeform 31">
              <a:extLst>
                <a:ext uri="{FF2B5EF4-FFF2-40B4-BE49-F238E27FC236}">
                  <a16:creationId xmlns:a16="http://schemas.microsoft.com/office/drawing/2014/main" id="{6E90E64F-E952-43A3-8FA4-E5FB3AB8C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0" y="3334"/>
              <a:ext cx="4752" cy="10"/>
            </a:xfrm>
            <a:custGeom>
              <a:avLst/>
              <a:gdLst>
                <a:gd name="T0" fmla="*/ 0 w 5070"/>
                <a:gd name="T1" fmla="*/ 10 h 10"/>
                <a:gd name="T2" fmla="*/ 4752 w 5070"/>
                <a:gd name="T3" fmla="*/ 0 h 10"/>
                <a:gd name="T4" fmla="*/ 0 60000 65536"/>
                <a:gd name="T5" fmla="*/ 0 60000 65536"/>
                <a:gd name="T6" fmla="*/ 0 w 5070"/>
                <a:gd name="T7" fmla="*/ 0 h 10"/>
                <a:gd name="T8" fmla="*/ 5070 w 5070"/>
                <a:gd name="T9" fmla="*/ 10 h 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070" h="10">
                  <a:moveTo>
                    <a:pt x="0" y="10"/>
                  </a:moveTo>
                  <a:lnTo>
                    <a:pt x="5070" y="0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EF8D9DC7-D083-4B52-96EE-DE0326912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" y="2081"/>
              <a:ext cx="1" cy="1258"/>
            </a:xfrm>
            <a:custGeom>
              <a:avLst/>
              <a:gdLst>
                <a:gd name="T0" fmla="*/ 0 w 1"/>
                <a:gd name="T1" fmla="*/ 0 h 1355"/>
                <a:gd name="T2" fmla="*/ 0 w 1"/>
                <a:gd name="T3" fmla="*/ 1258 h 1355"/>
                <a:gd name="T4" fmla="*/ 0 60000 65536"/>
                <a:gd name="T5" fmla="*/ 0 60000 65536"/>
                <a:gd name="T6" fmla="*/ 0 w 1"/>
                <a:gd name="T7" fmla="*/ 0 h 1355"/>
                <a:gd name="T8" fmla="*/ 1 w 1"/>
                <a:gd name="T9" fmla="*/ 1355 h 13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355">
                  <a:moveTo>
                    <a:pt x="0" y="0"/>
                  </a:moveTo>
                  <a:lnTo>
                    <a:pt x="0" y="1355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3">
              <a:extLst>
                <a:ext uri="{FF2B5EF4-FFF2-40B4-BE49-F238E27FC236}">
                  <a16:creationId xmlns:a16="http://schemas.microsoft.com/office/drawing/2014/main" id="{082679EC-4706-4220-8A7C-5738C2D111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05" y="2508"/>
              <a:ext cx="5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4">
              <a:extLst>
                <a:ext uri="{FF2B5EF4-FFF2-40B4-BE49-F238E27FC236}">
                  <a16:creationId xmlns:a16="http://schemas.microsoft.com/office/drawing/2014/main" id="{204F17C4-DBC8-4AFF-B1F0-A4154423B8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05" y="2842"/>
              <a:ext cx="5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5">
              <a:extLst>
                <a:ext uri="{FF2B5EF4-FFF2-40B4-BE49-F238E27FC236}">
                  <a16:creationId xmlns:a16="http://schemas.microsoft.com/office/drawing/2014/main" id="{3F9EFE0C-0A9B-49A5-A73A-0884C5D159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05" y="3177"/>
              <a:ext cx="5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Rectangle 36">
              <a:extLst>
                <a:ext uri="{FF2B5EF4-FFF2-40B4-BE49-F238E27FC236}">
                  <a16:creationId xmlns:a16="http://schemas.microsoft.com/office/drawing/2014/main" id="{ADDA56E7-0B04-4F9F-9B1F-61F49D1CF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5" y="2174"/>
              <a:ext cx="337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3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40" name="Rectangle 37">
              <a:extLst>
                <a:ext uri="{FF2B5EF4-FFF2-40B4-BE49-F238E27FC236}">
                  <a16:creationId xmlns:a16="http://schemas.microsoft.com/office/drawing/2014/main" id="{64241AE0-2D58-4E01-922D-FFE55FF5A5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5" y="2508"/>
              <a:ext cx="337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2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41" name="Rectangle 38">
              <a:extLst>
                <a:ext uri="{FF2B5EF4-FFF2-40B4-BE49-F238E27FC236}">
                  <a16:creationId xmlns:a16="http://schemas.microsoft.com/office/drawing/2014/main" id="{76105E0A-8DFE-46C2-8936-BB39EA9AC3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5" y="2842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1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42" name="Rectangle 39">
              <a:extLst>
                <a:ext uri="{FF2B5EF4-FFF2-40B4-BE49-F238E27FC236}">
                  <a16:creationId xmlns:a16="http://schemas.microsoft.com/office/drawing/2014/main" id="{D0363F50-4A12-48B5-9A2B-55530BA968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20" y="720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4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43" name="Rectangle 40">
              <a:extLst>
                <a:ext uri="{FF2B5EF4-FFF2-40B4-BE49-F238E27FC236}">
                  <a16:creationId xmlns:a16="http://schemas.microsoft.com/office/drawing/2014/main" id="{7D663825-778B-4F49-A094-B3882E71B1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842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1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44" name="Rectangle 41">
              <a:extLst>
                <a:ext uri="{FF2B5EF4-FFF2-40B4-BE49-F238E27FC236}">
                  <a16:creationId xmlns:a16="http://schemas.microsoft.com/office/drawing/2014/main" id="{46C32BC4-7305-4A65-AF29-5BAB570CC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2842"/>
              <a:ext cx="1182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Physical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45" name="Rectangle 42">
              <a:extLst>
                <a:ext uri="{FF2B5EF4-FFF2-40B4-BE49-F238E27FC236}">
                  <a16:creationId xmlns:a16="http://schemas.microsoft.com/office/drawing/2014/main" id="{6427EC7B-98B6-4397-84A0-A0E03605CD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2675"/>
              <a:ext cx="1182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 b="1" i="1">
                  <a:solidFill>
                    <a:srgbClr val="FF3300"/>
                  </a:solidFill>
                  <a:latin typeface="Times New Roman" panose="02020603050405020304" pitchFamily="18" charset="0"/>
                  <a:ea typeface="MS Mincho" panose="02020609040205080304" pitchFamily="49" charset="-128"/>
                </a:rPr>
                <a:t>Data Link</a:t>
              </a:r>
              <a:endParaRPr lang="id-ID" altLang="en-US" sz="2000" b="1" i="1">
                <a:solidFill>
                  <a:srgbClr val="FF3300"/>
                </a:solidFill>
                <a:ea typeface="MS Mincho" panose="02020609040205080304" pitchFamily="49" charset="-128"/>
              </a:endParaRPr>
            </a:p>
          </p:txBody>
        </p:sp>
        <p:sp>
          <p:nvSpPr>
            <p:cNvPr id="46" name="Rectangle 43">
              <a:extLst>
                <a:ext uri="{FF2B5EF4-FFF2-40B4-BE49-F238E27FC236}">
                  <a16:creationId xmlns:a16="http://schemas.microsoft.com/office/drawing/2014/main" id="{4C776159-14AB-49F1-9279-0F29170C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1839"/>
              <a:ext cx="1182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Network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47" name="Rectangle 44">
              <a:extLst>
                <a:ext uri="{FF2B5EF4-FFF2-40B4-BE49-F238E27FC236}">
                  <a16:creationId xmlns:a16="http://schemas.microsoft.com/office/drawing/2014/main" id="{AA1BD75C-9744-421E-9199-8F25888F87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1003"/>
              <a:ext cx="1182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Transport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48" name="Rectangle 45">
              <a:extLst>
                <a:ext uri="{FF2B5EF4-FFF2-40B4-BE49-F238E27FC236}">
                  <a16:creationId xmlns:a16="http://schemas.microsoft.com/office/drawing/2014/main" id="{F80793EB-67F5-412F-9976-1F238EA276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836"/>
              <a:ext cx="1182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Session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49" name="Rectangle 46">
              <a:extLst>
                <a:ext uri="{FF2B5EF4-FFF2-40B4-BE49-F238E27FC236}">
                  <a16:creationId xmlns:a16="http://schemas.microsoft.com/office/drawing/2014/main" id="{5015EF5D-5C22-4948-A553-CD3017DFD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669"/>
              <a:ext cx="1182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Presentation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50" name="Rectangle 47">
              <a:extLst>
                <a:ext uri="{FF2B5EF4-FFF2-40B4-BE49-F238E27FC236}">
                  <a16:creationId xmlns:a16="http://schemas.microsoft.com/office/drawing/2014/main" id="{0B53EE5C-9215-424E-B2FE-5CD456A743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0"/>
              <a:ext cx="1182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2000">
                  <a:latin typeface="Times New Roman" panose="02020603050405020304" pitchFamily="18" charset="0"/>
                  <a:ea typeface="MS Mincho" panose="02020609040205080304" pitchFamily="49" charset="-128"/>
                </a:rPr>
                <a:t>Application</a:t>
              </a:r>
              <a:endParaRPr lang="id-ID" altLang="en-US" sz="2000">
                <a:ea typeface="MS Mincho" panose="02020609040205080304" pitchFamily="49" charset="-128"/>
              </a:endParaRPr>
            </a:p>
          </p:txBody>
        </p:sp>
        <p:sp>
          <p:nvSpPr>
            <p:cNvPr id="51" name="Rectangle 48">
              <a:extLst>
                <a:ext uri="{FF2B5EF4-FFF2-40B4-BE49-F238E27FC236}">
                  <a16:creationId xmlns:a16="http://schemas.microsoft.com/office/drawing/2014/main" id="{D47A11BE-A401-419A-ACBE-8B4005D0C0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675"/>
              <a:ext cx="337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2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2" name="Rectangle 49">
              <a:extLst>
                <a:ext uri="{FF2B5EF4-FFF2-40B4-BE49-F238E27FC236}">
                  <a16:creationId xmlns:a16="http://schemas.microsoft.com/office/drawing/2014/main" id="{A889148A-1573-4CDE-9FE1-9D0317EE6C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39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3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3" name="Rectangle 50">
              <a:extLst>
                <a:ext uri="{FF2B5EF4-FFF2-40B4-BE49-F238E27FC236}">
                  <a16:creationId xmlns:a16="http://schemas.microsoft.com/office/drawing/2014/main" id="{22CC7B50-7AEF-4097-9DA8-4ED42336C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03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4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4" name="Rectangle 51">
              <a:extLst>
                <a:ext uri="{FF2B5EF4-FFF2-40B4-BE49-F238E27FC236}">
                  <a16:creationId xmlns:a16="http://schemas.microsoft.com/office/drawing/2014/main" id="{4071657A-8FC6-4793-8EDF-D21BB3475D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836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5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5" name="Rectangle 52">
              <a:extLst>
                <a:ext uri="{FF2B5EF4-FFF2-40B4-BE49-F238E27FC236}">
                  <a16:creationId xmlns:a16="http://schemas.microsoft.com/office/drawing/2014/main" id="{2C8308B7-C30F-4478-8A8F-1803D80A0F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669"/>
              <a:ext cx="337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6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6" name="Rectangle 53">
              <a:extLst>
                <a:ext uri="{FF2B5EF4-FFF2-40B4-BE49-F238E27FC236}">
                  <a16:creationId xmlns:a16="http://schemas.microsoft.com/office/drawing/2014/main" id="{A7B34CF4-A5B1-4E45-AC1E-A326E9F9CC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3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en-US" sz="800">
                  <a:latin typeface="Times New Roman" panose="02020603050405020304" pitchFamily="18" charset="0"/>
                  <a:ea typeface="MS Mincho" panose="02020609040205080304" pitchFamily="49" charset="-128"/>
                </a:rPr>
                <a:t>7</a:t>
              </a:r>
              <a:endParaRPr lang="id-ID" altLang="en-US" sz="1800">
                <a:ea typeface="MS Mincho" panose="02020609040205080304" pitchFamily="49" charset="-128"/>
              </a:endParaRPr>
            </a:p>
          </p:txBody>
        </p:sp>
        <p:sp>
          <p:nvSpPr>
            <p:cNvPr id="57" name="Line 54">
              <a:extLst>
                <a:ext uri="{FF2B5EF4-FFF2-40B4-BE49-F238E27FC236}">
                  <a16:creationId xmlns:a16="http://schemas.microsoft.com/office/drawing/2014/main" id="{29D86F5F-81AB-4E53-B685-5175543A8A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0" y="1980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58" name="Line 55">
              <a:extLst>
                <a:ext uri="{FF2B5EF4-FFF2-40B4-BE49-F238E27FC236}">
                  <a16:creationId xmlns:a16="http://schemas.microsoft.com/office/drawing/2014/main" id="{1D5A07B5-6ABC-4488-B374-11F275ABBC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00" y="1080"/>
              <a:ext cx="1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59" name="Line 56">
              <a:extLst>
                <a:ext uri="{FF2B5EF4-FFF2-40B4-BE49-F238E27FC236}">
                  <a16:creationId xmlns:a16="http://schemas.microsoft.com/office/drawing/2014/main" id="{17874651-F95A-4391-BB8B-256A223139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00" y="0"/>
              <a:ext cx="1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60" name="Freeform 57">
              <a:extLst>
                <a:ext uri="{FF2B5EF4-FFF2-40B4-BE49-F238E27FC236}">
                  <a16:creationId xmlns:a16="http://schemas.microsoft.com/office/drawing/2014/main" id="{69165AEA-8F6C-4E8D-9067-787542FCD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0" y="2076"/>
              <a:ext cx="330" cy="15"/>
            </a:xfrm>
            <a:custGeom>
              <a:avLst/>
              <a:gdLst>
                <a:gd name="T0" fmla="*/ 0 w 330"/>
                <a:gd name="T1" fmla="*/ 0 h 15"/>
                <a:gd name="T2" fmla="*/ 330 w 330"/>
                <a:gd name="T3" fmla="*/ 15 h 15"/>
                <a:gd name="T4" fmla="*/ 0 60000 65536"/>
                <a:gd name="T5" fmla="*/ 0 60000 65536"/>
                <a:gd name="T6" fmla="*/ 0 w 330"/>
                <a:gd name="T7" fmla="*/ 0 h 15"/>
                <a:gd name="T8" fmla="*/ 330 w 330"/>
                <a:gd name="T9" fmla="*/ 15 h 1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30" h="15">
                  <a:moveTo>
                    <a:pt x="0" y="0"/>
                  </a:moveTo>
                  <a:lnTo>
                    <a:pt x="330" y="15"/>
                  </a:lnTo>
                </a:path>
              </a:pathLst>
            </a:custGeom>
            <a:noFill/>
            <a:ln w="9525" cmpd="sng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4025594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Host Layers vs. Media Layers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B40F1D-4DDD-425F-9C12-43B5985C25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6" r="25588" b="23387"/>
          <a:stretch/>
        </p:blipFill>
        <p:spPr>
          <a:xfrm>
            <a:off x="1763688" y="2204864"/>
            <a:ext cx="6480720" cy="366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23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Host Layers vs. Media Layers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E7F571-6D15-4944-B8C2-EE90FA3B87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00" t="40196" r="22438" b="21987"/>
          <a:stretch/>
        </p:blipFill>
        <p:spPr>
          <a:xfrm>
            <a:off x="1515663" y="1916832"/>
            <a:ext cx="6936766" cy="3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60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1. </a:t>
            </a:r>
            <a:r>
              <a:rPr lang="id-ID" altLang="id-ID" sz="3600" dirty="0">
                <a:solidFill>
                  <a:srgbClr val="FF0000"/>
                </a:solidFill>
              </a:rPr>
              <a:t>Application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147865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id-ID" sz="2400" dirty="0" err="1"/>
              <a:t>Sebagai</a:t>
            </a:r>
            <a:r>
              <a:rPr lang="en-US" altLang="id-ID" sz="2400" dirty="0"/>
              <a:t> interface user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lingkungan</a:t>
            </a:r>
            <a:r>
              <a:rPr lang="en-US" altLang="id-ID" sz="2400" dirty="0"/>
              <a:t> OSI.</a:t>
            </a:r>
          </a:p>
          <a:p>
            <a:pPr>
              <a:spcBef>
                <a:spcPts val="0"/>
              </a:spcBef>
            </a:pPr>
            <a:r>
              <a:rPr lang="en-US" altLang="id-ID" sz="2400" dirty="0">
                <a:solidFill>
                  <a:srgbClr val="FF0000"/>
                </a:solidFill>
              </a:rPr>
              <a:t>User </a:t>
            </a:r>
            <a:r>
              <a:rPr lang="en-US" altLang="id-ID" sz="2400" dirty="0" err="1">
                <a:solidFill>
                  <a:srgbClr val="FF0000"/>
                </a:solidFill>
              </a:rPr>
              <a:t>biasa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 err="1">
                <a:solidFill>
                  <a:srgbClr val="FF0000"/>
                </a:solidFill>
              </a:rPr>
              <a:t>berinteraksi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 err="1">
                <a:solidFill>
                  <a:srgbClr val="FF0000"/>
                </a:solidFill>
              </a:rPr>
              <a:t>melalui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 err="1">
                <a:solidFill>
                  <a:srgbClr val="FF0000"/>
                </a:solidFill>
              </a:rPr>
              <a:t>suatu</a:t>
            </a:r>
            <a:r>
              <a:rPr lang="en-US" altLang="id-ID" sz="2400" dirty="0">
                <a:solidFill>
                  <a:srgbClr val="FF0000"/>
                </a:solidFill>
              </a:rPr>
              <a:t> program </a:t>
            </a:r>
            <a:r>
              <a:rPr lang="en-US" altLang="id-ID" sz="2400" dirty="0" err="1">
                <a:solidFill>
                  <a:srgbClr val="FF0000"/>
                </a:solidFill>
              </a:rPr>
              <a:t>aplikasi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/>
              <a:t>(software) </a:t>
            </a:r>
          </a:p>
          <a:p>
            <a:pPr>
              <a:spcBef>
                <a:spcPts val="0"/>
              </a:spcBef>
            </a:pPr>
            <a:endParaRPr lang="en-US" altLang="id-ID" sz="2400" dirty="0"/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rgbClr val="FF0000"/>
                </a:solidFill>
              </a:rPr>
              <a:t>Contoh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 err="1">
                <a:solidFill>
                  <a:srgbClr val="FF0000"/>
                </a:solidFill>
              </a:rPr>
              <a:t>pelayanan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  <a:r>
              <a:rPr lang="en-US" altLang="id-ID" sz="2400" dirty="0" err="1">
                <a:solidFill>
                  <a:srgbClr val="FF0000"/>
                </a:solidFill>
              </a:rPr>
              <a:t>atau</a:t>
            </a:r>
            <a:r>
              <a:rPr lang="en-US" altLang="id-ID" sz="2400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rgbClr val="FF0000"/>
                </a:solidFill>
              </a:rPr>
              <a:t>protokolnya</a:t>
            </a:r>
            <a:r>
              <a:rPr lang="en-US" altLang="id-ID" sz="24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e-mail (pop3, smtp)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file transfer </a:t>
            </a:r>
            <a:r>
              <a:rPr lang="id-ID" sz="2400" dirty="0"/>
              <a:t>(</a:t>
            </a:r>
            <a:r>
              <a:rPr lang="en-US" sz="2400" dirty="0"/>
              <a:t>ftp/</a:t>
            </a:r>
            <a:r>
              <a:rPr lang="id-ID" sz="2400" dirty="0"/>
              <a:t>file transfer protocol)</a:t>
            </a:r>
            <a:endParaRPr lang="en-US" sz="2400" dirty="0"/>
          </a:p>
          <a:p>
            <a:pPr>
              <a:spcBef>
                <a:spcPts val="0"/>
              </a:spcBef>
            </a:pPr>
            <a:r>
              <a:rPr lang="en-US" altLang="id-ID" sz="2400" dirty="0"/>
              <a:t>browsing (http/</a:t>
            </a:r>
            <a:r>
              <a:rPr lang="id-ID" sz="2400" dirty="0"/>
              <a:t>hypertext transfer </a:t>
            </a:r>
            <a:endParaRPr lang="en-US" sz="2400" dirty="0"/>
          </a:p>
          <a:p>
            <a:pPr>
              <a:spcBef>
                <a:spcPts val="0"/>
              </a:spcBef>
            </a:pPr>
            <a:r>
              <a:rPr lang="id-ID" sz="2400" dirty="0"/>
              <a:t>protocol</a:t>
            </a:r>
            <a:r>
              <a:rPr lang="en-US" altLang="id-ID" sz="2400" dirty="0"/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41650F-F9D6-42F7-98C7-6666C3F790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6" r="46850" b="23387"/>
          <a:stretch/>
        </p:blipFill>
        <p:spPr>
          <a:xfrm>
            <a:off x="6516216" y="3212976"/>
            <a:ext cx="2448272" cy="335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81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1. </a:t>
            </a:r>
            <a:r>
              <a:rPr lang="id-ID" altLang="id-ID" sz="3600" dirty="0">
                <a:solidFill>
                  <a:srgbClr val="FF0000"/>
                </a:solidFill>
              </a:rPr>
              <a:t>Application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340768"/>
            <a:ext cx="8013576" cy="4147865"/>
          </a:xfrm>
        </p:spPr>
        <p:txBody>
          <a:bodyPr/>
          <a:lstStyle/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</a:rPr>
              <a:t>Layer OSI yang paling “dekat” dengan </a:t>
            </a:r>
            <a:r>
              <a:rPr lang="id-ID" altLang="id-ID" sz="2400" i="1" dirty="0">
                <a:solidFill>
                  <a:schemeClr val="tx1"/>
                </a:solidFill>
              </a:rPr>
              <a:t>end user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</a:rPr>
              <a:t>Menyediakan aplikasi bagi user untuk mengakses </a:t>
            </a:r>
            <a:endParaRPr lang="en-US" altLang="id-ID" sz="24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id-ID" sz="2400" dirty="0">
                <a:solidFill>
                  <a:schemeClr val="tx1"/>
                </a:solidFill>
              </a:rPr>
              <a:t>   </a:t>
            </a:r>
            <a:r>
              <a:rPr lang="id-ID" altLang="id-ID" sz="2400" dirty="0">
                <a:solidFill>
                  <a:schemeClr val="tx1"/>
                </a:solidFill>
              </a:rPr>
              <a:t>jaringan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</a:rPr>
              <a:t>End-to-end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  <a:sym typeface="Wingdings" panose="05000000000000000000" pitchFamily="2" charset="2"/>
              </a:rPr>
              <a:t>Data unit: data</a:t>
            </a:r>
            <a:endParaRPr lang="id-ID" altLang="id-ID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</a:rPr>
              <a:t>Contoh protokol application layer: </a:t>
            </a:r>
          </a:p>
          <a:p>
            <a:pPr lvl="1">
              <a:lnSpc>
                <a:spcPct val="90000"/>
              </a:lnSpc>
            </a:pPr>
            <a:r>
              <a:rPr lang="id-ID" altLang="id-ID" sz="2400" dirty="0"/>
              <a:t>Telnet</a:t>
            </a:r>
            <a:r>
              <a:rPr lang="en-US" altLang="id-ID" sz="2400" dirty="0"/>
              <a:t> (remote login)</a:t>
            </a:r>
            <a:r>
              <a:rPr lang="id-ID" altLang="id-ID" sz="2400" dirty="0"/>
              <a:t>, </a:t>
            </a:r>
            <a:endParaRPr lang="en-US" altLang="id-ID" sz="2400" dirty="0"/>
          </a:p>
          <a:p>
            <a:pPr lvl="1">
              <a:lnSpc>
                <a:spcPct val="90000"/>
              </a:lnSpc>
            </a:pPr>
            <a:r>
              <a:rPr lang="id-ID" altLang="id-ID" sz="2400" dirty="0"/>
              <a:t>FTP</a:t>
            </a:r>
            <a:r>
              <a:rPr lang="en-US" altLang="id-ID" sz="2400" dirty="0"/>
              <a:t> </a:t>
            </a:r>
            <a:r>
              <a:rPr lang="id-ID" dirty="0"/>
              <a:t>(file transfer protocol)</a:t>
            </a:r>
            <a:r>
              <a:rPr lang="id-ID" altLang="id-ID" sz="2400" dirty="0"/>
              <a:t>, </a:t>
            </a:r>
            <a:endParaRPr lang="en-US" altLang="id-ID" sz="2400" dirty="0"/>
          </a:p>
          <a:p>
            <a:pPr lvl="1">
              <a:lnSpc>
                <a:spcPct val="90000"/>
              </a:lnSpc>
            </a:pPr>
            <a:r>
              <a:rPr lang="id-ID" altLang="id-ID" sz="2400" dirty="0"/>
              <a:t>SMTP (TCP/IP suit)</a:t>
            </a:r>
          </a:p>
          <a:p>
            <a:pPr lvl="1">
              <a:lnSpc>
                <a:spcPct val="90000"/>
              </a:lnSpc>
            </a:pPr>
            <a:r>
              <a:rPr lang="id-ID" altLang="id-ID" sz="2400" dirty="0"/>
              <a:t>OSI Common Management Information Protocol (CMIP)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>
                <a:solidFill>
                  <a:schemeClr val="tx1"/>
                </a:solidFill>
              </a:rPr>
              <a:t>Contoh aplikasi: web browser, e-mail client</a:t>
            </a:r>
          </a:p>
        </p:txBody>
      </p:sp>
    </p:spTree>
    <p:extLst>
      <p:ext uri="{BB962C8B-B14F-4D97-AF65-F5344CB8AC3E}">
        <p14:creationId xmlns:p14="http://schemas.microsoft.com/office/powerpoint/2010/main" val="2293576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2400" dirty="0">
                <a:solidFill>
                  <a:srgbClr val="FF0000"/>
                </a:solidFill>
              </a:rPr>
              <a:t>Internet (TCP/IP) protocol stack</a:t>
            </a:r>
            <a:br>
              <a:rPr lang="en-US" altLang="id-ID" sz="2400" dirty="0">
                <a:solidFill>
                  <a:srgbClr val="FF0000"/>
                </a:solidFill>
              </a:rPr>
            </a:br>
            <a:r>
              <a:rPr lang="pt-BR" sz="2400" b="0" dirty="0"/>
              <a:t>(Transfer Control Protocol / Internet Protocol) 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7B11C1-F590-4F2D-938E-EC0339FC6E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4" t="38795" r="27162" b="24788"/>
          <a:stretch/>
        </p:blipFill>
        <p:spPr>
          <a:xfrm>
            <a:off x="1907704" y="1484784"/>
            <a:ext cx="6335993" cy="433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48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TCP/IP &amp; OSI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C50397-DBC7-43CC-B48B-96438ED05F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75" t="28990" r="20863" b="26188"/>
          <a:stretch/>
        </p:blipFill>
        <p:spPr>
          <a:xfrm>
            <a:off x="1475656" y="1412776"/>
            <a:ext cx="7272808" cy="456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277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2. Presentation</a:t>
            </a:r>
            <a:r>
              <a:rPr lang="id-ID" altLang="id-ID" sz="3600" dirty="0">
                <a:solidFill>
                  <a:srgbClr val="FF0000"/>
                </a:solidFill>
              </a:rPr>
              <a:t>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1357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Untuk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mengemas</a:t>
            </a:r>
            <a:r>
              <a:rPr lang="en-US" altLang="id-ID" sz="2400" dirty="0">
                <a:solidFill>
                  <a:schemeClr val="tx1"/>
                </a:solidFill>
              </a:rPr>
              <a:t> data </a:t>
            </a:r>
            <a:r>
              <a:rPr lang="en-US" altLang="id-ID" sz="2400" dirty="0" err="1">
                <a:solidFill>
                  <a:schemeClr val="tx1"/>
                </a:solidFill>
              </a:rPr>
              <a:t>dari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sisi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aplikasi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sehingga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mudah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untuk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lapisan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sesi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mengirimkannya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atau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sebaliknya</a:t>
            </a:r>
            <a:r>
              <a:rPr lang="en-US" altLang="id-ID" sz="2400" dirty="0">
                <a:solidFill>
                  <a:schemeClr val="tx1"/>
                </a:solidFill>
              </a:rPr>
              <a:t>, </a:t>
            </a:r>
          </a:p>
          <a:p>
            <a:pPr>
              <a:spcBef>
                <a:spcPts val="0"/>
              </a:spcBef>
            </a:pPr>
            <a:endParaRPr lang="en-US" altLang="id-ID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Berfungsi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untuk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mengatasi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perbedaan</a:t>
            </a:r>
            <a:r>
              <a:rPr lang="en-US" altLang="id-ID" sz="2400" dirty="0">
                <a:solidFill>
                  <a:schemeClr val="tx1"/>
                </a:solidFill>
              </a:rPr>
              <a:t> format data,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kompresi</a:t>
            </a:r>
            <a:r>
              <a:rPr lang="en-US" altLang="id-ID" sz="2400" dirty="0">
                <a:solidFill>
                  <a:schemeClr val="tx1"/>
                </a:solidFill>
              </a:rPr>
              <a:t>, </a:t>
            </a:r>
            <a:r>
              <a:rPr lang="en-US" altLang="id-ID" sz="2400" dirty="0" err="1">
                <a:solidFill>
                  <a:schemeClr val="tx1"/>
                </a:solidFill>
              </a:rPr>
              <a:t>dan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enkripsi</a:t>
            </a:r>
            <a:r>
              <a:rPr lang="en-US" altLang="id-ID" sz="2400" dirty="0">
                <a:solidFill>
                  <a:schemeClr val="tx1"/>
                </a:solidFill>
              </a:rPr>
              <a:t> data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Contoh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pelayanan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atau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protokolnya</a:t>
            </a:r>
            <a:r>
              <a:rPr lang="en-US" altLang="id-ID" sz="2400" dirty="0">
                <a:solidFill>
                  <a:schemeClr val="tx1"/>
                </a:solidFill>
              </a:rPr>
              <a:t>: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ASCII, JPEG, MPEG,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Quick Time, TIFF,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PICT, MIDI,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EBCDIC.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BD945-8D61-4A0B-9CEE-15076C52DE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6" r="46850" b="23387"/>
          <a:stretch/>
        </p:blipFill>
        <p:spPr>
          <a:xfrm>
            <a:off x="5436096" y="3789040"/>
            <a:ext cx="2160240" cy="2956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27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3. Session</a:t>
            </a:r>
            <a:r>
              <a:rPr lang="id-ID" altLang="id-ID" sz="3600" dirty="0">
                <a:solidFill>
                  <a:srgbClr val="FF0000"/>
                </a:solidFill>
              </a:rPr>
              <a:t>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Berfungsi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untuk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mengontrol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komunikasi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antar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aplikasi</a:t>
            </a:r>
            <a:r>
              <a:rPr lang="en-US" altLang="id-ID" sz="2400" dirty="0">
                <a:solidFill>
                  <a:schemeClr val="tx1"/>
                </a:solidFill>
              </a:rPr>
              <a:t>, </a:t>
            </a:r>
            <a:r>
              <a:rPr lang="en-US" altLang="id-ID" sz="2400" dirty="0" err="1">
                <a:solidFill>
                  <a:schemeClr val="tx1"/>
                </a:solidFill>
              </a:rPr>
              <a:t>membangun</a:t>
            </a:r>
            <a:r>
              <a:rPr lang="en-US" altLang="id-ID" sz="2400" dirty="0">
                <a:solidFill>
                  <a:schemeClr val="tx1"/>
                </a:solidFill>
              </a:rPr>
              <a:t>, </a:t>
            </a:r>
            <a:r>
              <a:rPr lang="en-US" altLang="id-ID" sz="2400" dirty="0" err="1">
                <a:solidFill>
                  <a:schemeClr val="tx1"/>
                </a:solidFill>
              </a:rPr>
              <a:t>memelihara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dan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mengakhiri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sesi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antar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aplikasi</a:t>
            </a:r>
            <a:r>
              <a:rPr lang="en-US" altLang="id-ID" sz="2400" dirty="0">
                <a:solidFill>
                  <a:schemeClr val="tx1"/>
                </a:solidFill>
              </a:rPr>
              <a:t>.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Contoh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pelayanan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atau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protokolnya</a:t>
            </a:r>
            <a:r>
              <a:rPr lang="en-US" altLang="id-ID" sz="2400" dirty="0">
                <a:solidFill>
                  <a:schemeClr val="tx1"/>
                </a:solidFill>
              </a:rPr>
              <a:t>: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XWINDOWS, SQL, RPC,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NETBEUI,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Apple Talk Session Protocol (ASP),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Digital Network Architecture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Session Control Program (DNASCP) </a:t>
            </a:r>
          </a:p>
          <a:p>
            <a:pPr>
              <a:spcBef>
                <a:spcPts val="0"/>
              </a:spcBef>
            </a:pPr>
            <a:endParaRPr lang="en-US" altLang="id-ID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Penggunaan</a:t>
            </a:r>
            <a:r>
              <a:rPr lang="en-US" altLang="id-ID" sz="2400" dirty="0">
                <a:solidFill>
                  <a:schemeClr val="tx1"/>
                </a:solidFill>
              </a:rPr>
              <a:t> lapis </a:t>
            </a:r>
            <a:r>
              <a:rPr lang="en-US" altLang="id-ID" sz="2400" dirty="0" err="1">
                <a:solidFill>
                  <a:schemeClr val="tx1"/>
                </a:solidFill>
              </a:rPr>
              <a:t>sesi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akan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menyebabkan</a:t>
            </a:r>
            <a:r>
              <a:rPr lang="en-US" altLang="id-ID" sz="2400" dirty="0">
                <a:solidFill>
                  <a:schemeClr val="tx1"/>
                </a:solidFill>
              </a:rPr>
              <a:t> proses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pertukaran</a:t>
            </a:r>
            <a:r>
              <a:rPr lang="en-US" altLang="id-ID" sz="2400" dirty="0">
                <a:solidFill>
                  <a:schemeClr val="tx1"/>
                </a:solidFill>
              </a:rPr>
              <a:t> data </a:t>
            </a:r>
            <a:r>
              <a:rPr lang="en-US" altLang="id-ID" sz="2400" dirty="0" err="1">
                <a:solidFill>
                  <a:schemeClr val="tx1"/>
                </a:solidFill>
              </a:rPr>
              <a:t>dilakukan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secara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bertahap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  <a:r>
              <a:rPr lang="en-US" altLang="id-ID" sz="2400" dirty="0" err="1">
                <a:solidFill>
                  <a:schemeClr val="tx1"/>
                </a:solidFill>
              </a:rPr>
              <a:t>tidak</a:t>
            </a:r>
            <a:r>
              <a:rPr lang="en-US" altLang="id-ID" sz="240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chemeClr val="tx1"/>
                </a:solidFill>
              </a:rPr>
              <a:t>sekaligus</a:t>
            </a:r>
            <a:endParaRPr lang="en-US" altLang="id-ID" sz="24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592353-2515-4727-B133-A82DA0833A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5" r="46850" b="24788"/>
          <a:stretch/>
        </p:blipFill>
        <p:spPr>
          <a:xfrm>
            <a:off x="6516216" y="2780928"/>
            <a:ext cx="2088232" cy="27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39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4. Transport</a:t>
            </a:r>
            <a:r>
              <a:rPr lang="id-ID" altLang="id-ID" sz="3600" dirty="0">
                <a:solidFill>
                  <a:srgbClr val="FF0000"/>
                </a:solidFill>
              </a:rPr>
              <a:t>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id-ID" sz="2400" dirty="0" err="1"/>
              <a:t>Berfungsi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transfer data yang </a:t>
            </a:r>
            <a:r>
              <a:rPr lang="en-US" altLang="id-ID" sz="2400" dirty="0" err="1"/>
              <a:t>handal</a:t>
            </a:r>
            <a:r>
              <a:rPr lang="en-US" altLang="id-ID" sz="2400" dirty="0"/>
              <a:t>,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bertanggung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jawab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keutuhan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transmisi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hubungan</a:t>
            </a:r>
            <a:r>
              <a:rPr lang="en-US" altLang="id-ID" sz="2400" dirty="0"/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pertukaran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antara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kedua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pihak</a:t>
            </a:r>
            <a:r>
              <a:rPr lang="en-US" altLang="id-ID" sz="2400" dirty="0"/>
              <a:t>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Paketisasi</a:t>
            </a:r>
            <a:r>
              <a:rPr lang="en-US" altLang="id-ID" sz="2400" dirty="0"/>
              <a:t> :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panjang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paket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banyaknya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paket</a:t>
            </a:r>
            <a:endParaRPr lang="en-US" altLang="id-ID" sz="2400" dirty="0"/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penyusunannya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kapan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paket-paket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dikirimkan</a:t>
            </a:r>
            <a:endParaRPr lang="en-US" altLang="id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34813-F0F0-424F-8F5C-617A492C17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6" r="46850" b="23387"/>
          <a:stretch/>
        </p:blipFill>
        <p:spPr>
          <a:xfrm>
            <a:off x="5580112" y="3501008"/>
            <a:ext cx="2376264" cy="325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24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 err="1">
                <a:solidFill>
                  <a:srgbClr val="FF0000"/>
                </a:solidFill>
              </a:rPr>
              <a:t>Paket</a:t>
            </a:r>
            <a:r>
              <a:rPr lang="en-US" altLang="id-ID" sz="3600" dirty="0">
                <a:solidFill>
                  <a:srgbClr val="FF0000"/>
                </a:solidFill>
              </a:rPr>
              <a:t> TCP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 marL="342900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/>
              <a:t>Connection oriented</a:t>
            </a:r>
          </a:p>
          <a:p>
            <a:pPr marL="342900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/>
              <a:t>Reliable</a:t>
            </a:r>
          </a:p>
          <a:p>
            <a:pPr marL="342900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id-ID" altLang="id-ID" sz="2400" dirty="0"/>
              <a:t>Byte stream service</a:t>
            </a:r>
          </a:p>
        </p:txBody>
      </p:sp>
    </p:spTree>
    <p:extLst>
      <p:ext uri="{BB962C8B-B14F-4D97-AF65-F5344CB8AC3E}">
        <p14:creationId xmlns:p14="http://schemas.microsoft.com/office/powerpoint/2010/main" val="31595044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 err="1">
                <a:solidFill>
                  <a:srgbClr val="FF0000"/>
                </a:solidFill>
              </a:rPr>
              <a:t>Paket</a:t>
            </a:r>
            <a:r>
              <a:rPr lang="en-US" altLang="id-ID" sz="3600" dirty="0">
                <a:solidFill>
                  <a:srgbClr val="FF0000"/>
                </a:solidFill>
              </a:rPr>
              <a:t> TCP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6946A4E1-8F84-459A-94FD-58B5993D882E}"/>
              </a:ext>
            </a:extLst>
          </p:cNvPr>
          <p:cNvGraphicFramePr>
            <a:graphicFrameLocks/>
          </p:cNvGraphicFramePr>
          <p:nvPr/>
        </p:nvGraphicFramePr>
        <p:xfrm>
          <a:off x="2030288" y="980728"/>
          <a:ext cx="6934200" cy="5837239"/>
        </p:xfrm>
        <a:graphic>
          <a:graphicData uri="http://schemas.openxmlformats.org/drawingml/2006/table">
            <a:tbl>
              <a:tblPr/>
              <a:tblGrid>
                <a:gridCol w="495300">
                  <a:extLst>
                    <a:ext uri="{9D8B030D-6E8A-4147-A177-3AD203B41FA5}">
                      <a16:colId xmlns:a16="http://schemas.microsoft.com/office/drawing/2014/main" val="726430143"/>
                    </a:ext>
                  </a:extLst>
                </a:gridCol>
                <a:gridCol w="504825">
                  <a:extLst>
                    <a:ext uri="{9D8B030D-6E8A-4147-A177-3AD203B41FA5}">
                      <a16:colId xmlns:a16="http://schemas.microsoft.com/office/drawing/2014/main" val="1959960233"/>
                    </a:ext>
                  </a:extLst>
                </a:gridCol>
                <a:gridCol w="506413">
                  <a:extLst>
                    <a:ext uri="{9D8B030D-6E8A-4147-A177-3AD203B41FA5}">
                      <a16:colId xmlns:a16="http://schemas.microsoft.com/office/drawing/2014/main" val="46421662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1131229753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val="1483447002"/>
                    </a:ext>
                  </a:extLst>
                </a:gridCol>
                <a:gridCol w="396875">
                  <a:extLst>
                    <a:ext uri="{9D8B030D-6E8A-4147-A177-3AD203B41FA5}">
                      <a16:colId xmlns:a16="http://schemas.microsoft.com/office/drawing/2014/main" val="365014459"/>
                    </a:ext>
                  </a:extLst>
                </a:gridCol>
                <a:gridCol w="312737">
                  <a:extLst>
                    <a:ext uri="{9D8B030D-6E8A-4147-A177-3AD203B41FA5}">
                      <a16:colId xmlns:a16="http://schemas.microsoft.com/office/drawing/2014/main" val="1520510935"/>
                    </a:ext>
                  </a:extLst>
                </a:gridCol>
                <a:gridCol w="314325">
                  <a:extLst>
                    <a:ext uri="{9D8B030D-6E8A-4147-A177-3AD203B41FA5}">
                      <a16:colId xmlns:a16="http://schemas.microsoft.com/office/drawing/2014/main" val="672531583"/>
                    </a:ext>
                  </a:extLst>
                </a:gridCol>
                <a:gridCol w="339725">
                  <a:extLst>
                    <a:ext uri="{9D8B030D-6E8A-4147-A177-3AD203B41FA5}">
                      <a16:colId xmlns:a16="http://schemas.microsoft.com/office/drawing/2014/main" val="344334786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1891247790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4104269488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3974809971"/>
                    </a:ext>
                  </a:extLst>
                </a:gridCol>
                <a:gridCol w="471488">
                  <a:extLst>
                    <a:ext uri="{9D8B030D-6E8A-4147-A177-3AD203B41FA5}">
                      <a16:colId xmlns:a16="http://schemas.microsoft.com/office/drawing/2014/main" val="2737326393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117238692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905382099"/>
                    </a:ext>
                  </a:extLst>
                </a:gridCol>
                <a:gridCol w="461962">
                  <a:extLst>
                    <a:ext uri="{9D8B030D-6E8A-4147-A177-3AD203B41FA5}">
                      <a16:colId xmlns:a16="http://schemas.microsoft.com/office/drawing/2014/main" val="1267344610"/>
                    </a:ext>
                  </a:extLst>
                </a:gridCol>
              </a:tblGrid>
              <a:tr h="21336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11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14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365510"/>
                  </a:ext>
                </a:extLst>
              </a:tr>
              <a:tr h="36830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Source port</a:t>
                      </a:r>
                      <a:endParaRPr kumimoji="0" lang="id-ID" altLang="id-ID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0575294"/>
                  </a:ext>
                </a:extLst>
              </a:tr>
              <a:tr h="36830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Destination port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317783"/>
                  </a:ext>
                </a:extLst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14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Sequence number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6844867"/>
                  </a:ext>
                </a:extLst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4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4986227"/>
                  </a:ext>
                </a:extLst>
              </a:tr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14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Acknowledge number</a:t>
                      </a:r>
                      <a:endParaRPr kumimoji="0" lang="id-ID" altLang="id-ID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9010231"/>
                  </a:ext>
                </a:extLst>
              </a:tr>
              <a:tr h="520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4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1125760"/>
                  </a:ext>
                </a:extLst>
              </a:tr>
              <a:tr h="457200">
                <a:tc gridSpan="4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Header length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Reserved</a:t>
                      </a:r>
                      <a:endParaRPr kumimoji="0" lang="id-ID" altLang="id-ID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URG</a:t>
                      </a:r>
                      <a:endParaRPr kumimoji="0" lang="id-ID" altLang="id-ID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ACK</a:t>
                      </a:r>
                      <a:endParaRPr kumimoji="0" lang="id-ID" altLang="id-ID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PSH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RST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SEQ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FIN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7188926"/>
                  </a:ext>
                </a:extLst>
              </a:tr>
              <a:tr h="36830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Windows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726521"/>
                  </a:ext>
                </a:extLst>
              </a:tr>
              <a:tr h="36576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Checksum 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4115345"/>
                  </a:ext>
                </a:extLst>
              </a:tr>
              <a:tr h="36830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Urgent pointer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4747262"/>
                  </a:ext>
                </a:extLst>
              </a:tr>
              <a:tr h="36576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Options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9711590"/>
                  </a:ext>
                </a:extLst>
              </a:tr>
              <a:tr h="519113">
                <a:tc gridSpan="8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8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Padding</a:t>
                      </a:r>
                      <a:endParaRPr kumimoji="0" lang="id-ID" altLang="id-ID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884217"/>
                  </a:ext>
                </a:extLst>
              </a:tr>
              <a:tr h="365760">
                <a:tc gridSpan="16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User data = besarnya tidak ditentukan</a:t>
                      </a:r>
                      <a:endParaRPr kumimoji="0" lang="id-ID" altLang="id-ID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940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65155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5. Network</a:t>
            </a:r>
            <a:r>
              <a:rPr lang="id-ID" altLang="id-ID" sz="3600" dirty="0">
                <a:solidFill>
                  <a:srgbClr val="FF0000"/>
                </a:solidFill>
              </a:rPr>
              <a:t> Layer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sv-SE" altLang="en-US" sz="2400" dirty="0"/>
              <a:t>Untuk meneruskan paket-paket dari satu node </a:t>
            </a:r>
          </a:p>
          <a:p>
            <a:pPr>
              <a:spcBef>
                <a:spcPts val="0"/>
              </a:spcBef>
            </a:pPr>
            <a:r>
              <a:rPr lang="sv-SE" altLang="en-US" sz="2400" dirty="0"/>
              <a:t>ke node yang lain dalam jaringan komputer</a:t>
            </a:r>
          </a:p>
          <a:p>
            <a:pPr>
              <a:spcBef>
                <a:spcPts val="0"/>
              </a:spcBef>
            </a:pPr>
            <a:endParaRPr lang="en-US" altLang="id-ID" sz="2400" dirty="0"/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Fungsi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utama</a:t>
            </a:r>
            <a:r>
              <a:rPr lang="en-US" altLang="id-ID" sz="2400" dirty="0"/>
              <a:t> :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Pengalamatan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Memilih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jalan</a:t>
            </a:r>
            <a:r>
              <a:rPr lang="en-US" altLang="id-ID" sz="2400" dirty="0"/>
              <a:t> (routing)</a:t>
            </a:r>
            <a:endParaRPr lang="pt-BR" altLang="en-US" sz="2400" dirty="0"/>
          </a:p>
          <a:p>
            <a:pPr>
              <a:spcBef>
                <a:spcPts val="0"/>
              </a:spcBef>
            </a:pPr>
            <a:endParaRPr lang="en-US" altLang="id-ID" sz="2400" dirty="0"/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Contoh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Protokol</a:t>
            </a:r>
            <a:endParaRPr lang="en-US" altLang="id-ID" sz="2400" dirty="0"/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IP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ICMP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7F5138-F4E2-47E5-85F1-F031D5DED3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5" r="47638" b="24788"/>
          <a:stretch/>
        </p:blipFill>
        <p:spPr>
          <a:xfrm>
            <a:off x="5652120" y="3501008"/>
            <a:ext cx="2160240" cy="300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7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id-ID" altLang="en-US" sz="2400" dirty="0"/>
              <a:t>Protokol paling populer dijagat </a:t>
            </a:r>
            <a:r>
              <a:rPr lang="en-US" altLang="id-ID" sz="2400" dirty="0" err="1"/>
              <a:t>raya</a:t>
            </a:r>
            <a:endParaRPr lang="en-US" altLang="id-ID" sz="2400" dirty="0"/>
          </a:p>
          <a:p>
            <a:pPr>
              <a:spcBef>
                <a:spcPts val="0"/>
              </a:spcBef>
            </a:pPr>
            <a:endParaRPr lang="en-US" altLang="id-ID" sz="2400" dirty="0"/>
          </a:p>
          <a:p>
            <a:pPr>
              <a:spcBef>
                <a:spcPts val="0"/>
              </a:spcBef>
            </a:pPr>
            <a:r>
              <a:rPr lang="en-US" altLang="id-ID" sz="2400" dirty="0" err="1">
                <a:solidFill>
                  <a:srgbClr val="FF0000"/>
                </a:solidFill>
              </a:rPr>
              <a:t>Kelebihan</a:t>
            </a:r>
            <a:r>
              <a:rPr lang="en-US" altLang="id-ID" sz="2400" dirty="0">
                <a:solidFill>
                  <a:srgbClr val="FF0000"/>
                </a:solidFill>
              </a:rPr>
              <a:t>: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Mempunyai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sedunia</a:t>
            </a:r>
            <a:r>
              <a:rPr lang="en-US" altLang="id-ID" sz="2400" dirty="0"/>
              <a:t>/global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	(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sama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unik</a:t>
            </a:r>
            <a:r>
              <a:rPr lang="en-US" altLang="id-ID" sz="2400" dirty="0"/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 err="1"/>
              <a:t>Mendukung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banyak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aplikasi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	(</a:t>
            </a:r>
            <a:r>
              <a:rPr lang="en-US" altLang="id-ID" sz="2400" dirty="0" err="1"/>
              <a:t>protokol</a:t>
            </a:r>
            <a:r>
              <a:rPr lang="en-US" altLang="id-ID" sz="2400" dirty="0"/>
              <a:t> lapis 7: FTP, HTTP, SN</a:t>
            </a:r>
            <a:r>
              <a:rPr lang="id-ID" altLang="en-US" sz="2400" dirty="0"/>
              <a:t>M</a:t>
            </a:r>
            <a:r>
              <a:rPr lang="en-US" altLang="id-ID" sz="2400" dirty="0"/>
              <a:t>P, </a:t>
            </a:r>
            <a:r>
              <a:rPr lang="en-US" altLang="id-ID" sz="2400" dirty="0" err="1"/>
              <a:t>dll</a:t>
            </a:r>
            <a:r>
              <a:rPr lang="en-US" altLang="id-ID" sz="2400" dirty="0"/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De facto </a:t>
            </a:r>
            <a:r>
              <a:rPr lang="en-US" altLang="id-ID" sz="2400" dirty="0" err="1"/>
              <a:t>standar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protokol</a:t>
            </a:r>
            <a:r>
              <a:rPr lang="en-US" altLang="id-ID" sz="2400" dirty="0"/>
              <a:t> lapis 3</a:t>
            </a:r>
          </a:p>
        </p:txBody>
      </p:sp>
    </p:spTree>
    <p:extLst>
      <p:ext uri="{BB962C8B-B14F-4D97-AF65-F5344CB8AC3E}">
        <p14:creationId xmlns:p14="http://schemas.microsoft.com/office/powerpoint/2010/main" val="2196479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id-ID" sz="2400" dirty="0">
                <a:solidFill>
                  <a:srgbClr val="FF0000"/>
                </a:solidFill>
              </a:rPr>
              <a:t>Ada 2 </a:t>
            </a:r>
            <a:r>
              <a:rPr lang="en-US" altLang="id-ID" sz="2400" dirty="0" err="1">
                <a:solidFill>
                  <a:srgbClr val="FF0000"/>
                </a:solidFill>
              </a:rPr>
              <a:t>jenis</a:t>
            </a:r>
            <a:r>
              <a:rPr lang="en-US" altLang="id-ID" sz="2400" dirty="0">
                <a:solidFill>
                  <a:srgbClr val="FF0000"/>
                </a:solidFill>
              </a:rPr>
              <a:t> IP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IP </a:t>
            </a:r>
            <a:r>
              <a:rPr lang="en-US" altLang="id-ID" sz="2400" dirty="0" err="1"/>
              <a:t>standar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IP </a:t>
            </a:r>
            <a:r>
              <a:rPr lang="en-US" altLang="id-ID" sz="2400" dirty="0" err="1"/>
              <a:t>versi</a:t>
            </a:r>
            <a:r>
              <a:rPr lang="en-US" altLang="id-ID" sz="2400" dirty="0"/>
              <a:t> 4 (</a:t>
            </a:r>
            <a:r>
              <a:rPr lang="en-US" altLang="id-ID" sz="2400" dirty="0" err="1"/>
              <a:t>sejak</a:t>
            </a:r>
            <a:r>
              <a:rPr lang="en-US" altLang="id-ID" sz="2400" dirty="0"/>
              <a:t> 1970) </a:t>
            </a:r>
          </a:p>
          <a:p>
            <a:pPr>
              <a:spcBef>
                <a:spcPts val="0"/>
              </a:spcBef>
            </a:pPr>
            <a:r>
              <a:rPr lang="en-US" altLang="id-ID" sz="2400" dirty="0" err="1"/>
              <a:t>dan</a:t>
            </a:r>
            <a:r>
              <a:rPr lang="en-US" altLang="id-ID" sz="2400" dirty="0"/>
              <a:t> IP </a:t>
            </a:r>
            <a:r>
              <a:rPr lang="en-US" altLang="id-ID" sz="2400" dirty="0" err="1"/>
              <a:t>versi</a:t>
            </a:r>
            <a:r>
              <a:rPr lang="en-US" altLang="id-ID" sz="2400" dirty="0"/>
              <a:t> 6 (</a:t>
            </a:r>
            <a:r>
              <a:rPr lang="en-US" altLang="id-ID" sz="2400" dirty="0" err="1"/>
              <a:t>mulai</a:t>
            </a:r>
            <a:r>
              <a:rPr lang="en-US" altLang="id-ID" sz="2400" dirty="0"/>
              <a:t> 199x)</a:t>
            </a:r>
          </a:p>
          <a:p>
            <a:pPr>
              <a:spcBef>
                <a:spcPts val="0"/>
              </a:spcBef>
            </a:pPr>
            <a:endParaRPr lang="en-US" altLang="id-ID" sz="2400" dirty="0"/>
          </a:p>
          <a:p>
            <a:pPr>
              <a:spcBef>
                <a:spcPts val="0"/>
              </a:spcBef>
            </a:pPr>
            <a:r>
              <a:rPr lang="en-US" altLang="id-ID" sz="2400" dirty="0">
                <a:solidFill>
                  <a:srgbClr val="FF0000"/>
                </a:solidFill>
              </a:rPr>
              <a:t>IPv4</a:t>
            </a:r>
            <a:r>
              <a:rPr lang="en-US" altLang="id-ID" sz="2400" dirty="0"/>
              <a:t>: 32 bit </a:t>
            </a:r>
            <a:r>
              <a:rPr lang="en-US" altLang="id-ID" sz="2400" dirty="0">
                <a:cs typeface="Arial" panose="020B0604020202020204" pitchFamily="34" charset="0"/>
              </a:rPr>
              <a:t>≈  4.294.967.296 host </a:t>
            </a:r>
          </a:p>
          <a:p>
            <a:pPr>
              <a:spcBef>
                <a:spcPts val="0"/>
              </a:spcBef>
            </a:pPr>
            <a:r>
              <a:rPr lang="en-US" altLang="id-ID" sz="2400" dirty="0">
                <a:cs typeface="Arial" panose="020B0604020202020204" pitchFamily="34" charset="0"/>
              </a:rPr>
              <a:t>	(ex 10.1.1.1)</a:t>
            </a:r>
          </a:p>
          <a:p>
            <a:pPr>
              <a:spcBef>
                <a:spcPts val="0"/>
              </a:spcBef>
            </a:pPr>
            <a:endParaRPr lang="en-US" altLang="id-ID" sz="2400" dirty="0"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id-ID" sz="2400" dirty="0">
                <a:solidFill>
                  <a:srgbClr val="FF0000"/>
                </a:solidFill>
                <a:cs typeface="Arial" panose="020B0604020202020204" pitchFamily="34" charset="0"/>
              </a:rPr>
              <a:t>IPv6</a:t>
            </a:r>
            <a:r>
              <a:rPr lang="en-US" altLang="id-ID" sz="2400" dirty="0">
                <a:cs typeface="Arial" panose="020B0604020202020204" pitchFamily="34" charset="0"/>
              </a:rPr>
              <a:t>: 128 bit ≈ 2128=3,4 x 1038 </a:t>
            </a:r>
          </a:p>
          <a:p>
            <a:pPr>
              <a:spcBef>
                <a:spcPts val="0"/>
              </a:spcBef>
            </a:pPr>
            <a:r>
              <a:rPr lang="en-US" altLang="id-ID" sz="2400" dirty="0">
                <a:cs typeface="Arial" panose="020B0604020202020204" pitchFamily="34" charset="0"/>
              </a:rPr>
              <a:t>	(ex 21da:00d3:0000:2f3b:02aa:00ff:fe28:9c5a.)</a:t>
            </a:r>
          </a:p>
        </p:txBody>
      </p:sp>
    </p:spTree>
    <p:extLst>
      <p:ext uri="{BB962C8B-B14F-4D97-AF65-F5344CB8AC3E}">
        <p14:creationId xmlns:p14="http://schemas.microsoft.com/office/powerpoint/2010/main" val="952122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  <a:endParaRPr lang="ko-KR" altLang="en-US" sz="3600" dirty="0"/>
          </a:p>
        </p:txBody>
      </p:sp>
      <p:graphicFrame>
        <p:nvGraphicFramePr>
          <p:cNvPr id="3" name="Group 2">
            <a:extLst>
              <a:ext uri="{FF2B5EF4-FFF2-40B4-BE49-F238E27FC236}">
                <a16:creationId xmlns:a16="http://schemas.microsoft.com/office/drawing/2014/main" id="{3E697335-E690-40EB-B0AF-E4C04F6A7B0E}"/>
              </a:ext>
            </a:extLst>
          </p:cNvPr>
          <p:cNvGraphicFramePr>
            <a:graphicFrameLocks/>
          </p:cNvGraphicFramePr>
          <p:nvPr/>
        </p:nvGraphicFramePr>
        <p:xfrm>
          <a:off x="430213" y="1219200"/>
          <a:ext cx="8713788" cy="5256214"/>
        </p:xfrm>
        <a:graphic>
          <a:graphicData uri="http://schemas.openxmlformats.org/drawingml/2006/table">
            <a:tbl>
              <a:tblPr/>
              <a:tblGrid>
                <a:gridCol w="1744663">
                  <a:extLst>
                    <a:ext uri="{9D8B030D-6E8A-4147-A177-3AD203B41FA5}">
                      <a16:colId xmlns:a16="http://schemas.microsoft.com/office/drawing/2014/main" val="2371700556"/>
                    </a:ext>
                  </a:extLst>
                </a:gridCol>
                <a:gridCol w="2339975">
                  <a:extLst>
                    <a:ext uri="{9D8B030D-6E8A-4147-A177-3AD203B41FA5}">
                      <a16:colId xmlns:a16="http://schemas.microsoft.com/office/drawing/2014/main" val="82937450"/>
                    </a:ext>
                  </a:extLst>
                </a:gridCol>
                <a:gridCol w="2314575">
                  <a:extLst>
                    <a:ext uri="{9D8B030D-6E8A-4147-A177-3AD203B41FA5}">
                      <a16:colId xmlns:a16="http://schemas.microsoft.com/office/drawing/2014/main" val="1401020688"/>
                    </a:ext>
                  </a:extLst>
                </a:gridCol>
                <a:gridCol w="2314575">
                  <a:extLst>
                    <a:ext uri="{9D8B030D-6E8A-4147-A177-3AD203B41FA5}">
                      <a16:colId xmlns:a16="http://schemas.microsoft.com/office/drawing/2014/main" val="1869310068"/>
                    </a:ext>
                  </a:extLst>
                </a:gridCol>
              </a:tblGrid>
              <a:tr h="723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Karakteristik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Kelas A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Kelas B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Kelas C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7786928"/>
                  </a:ext>
                </a:extLst>
              </a:tr>
              <a:tr h="611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Bit pertama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110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934165"/>
                  </a:ext>
                </a:extLst>
              </a:tr>
              <a:tr h="611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Panjang NetID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8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24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8677477"/>
                  </a:ext>
                </a:extLst>
              </a:tr>
              <a:tr h="712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Panjang HostID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24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8 bit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1300067"/>
                  </a:ext>
                </a:extLst>
              </a:tr>
              <a:tr h="593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Byte pertama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 – 127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128 – 191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192 – 223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9015843"/>
                  </a:ext>
                </a:extLst>
              </a:tr>
              <a:tr h="9842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Jumlah network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126 kelas A (0 dan 127 dicadangkan)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16.384 kelas B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2.097.152 kelas C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624203"/>
                  </a:ext>
                </a:extLst>
              </a:tr>
              <a:tr h="1019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Jumlah host IP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16.777.214 IP address pada tiap kelas A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65.532  IP address pada tiap kelas B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254 IP address pada tiap kelas C</a:t>
                      </a:r>
                      <a:endParaRPr kumimoji="0" lang="id-ID" altLang="id-ID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50721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067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  <a:endParaRPr lang="ko-KR" altLang="en-US" sz="3600" dirty="0"/>
          </a:p>
        </p:txBody>
      </p:sp>
      <p:graphicFrame>
        <p:nvGraphicFramePr>
          <p:cNvPr id="3" name="Group 2">
            <a:extLst>
              <a:ext uri="{FF2B5EF4-FFF2-40B4-BE49-F238E27FC236}">
                <a16:creationId xmlns:a16="http://schemas.microsoft.com/office/drawing/2014/main" id="{BA5F38C1-E416-484E-90DA-731DA642B2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272058"/>
              </p:ext>
            </p:extLst>
          </p:nvPr>
        </p:nvGraphicFramePr>
        <p:xfrm>
          <a:off x="107825" y="1600200"/>
          <a:ext cx="8856663" cy="3209925"/>
        </p:xfrm>
        <a:graphic>
          <a:graphicData uri="http://schemas.openxmlformats.org/drawingml/2006/table">
            <a:tbl>
              <a:tblPr/>
              <a:tblGrid>
                <a:gridCol w="1727200">
                  <a:extLst>
                    <a:ext uri="{9D8B030D-6E8A-4147-A177-3AD203B41FA5}">
                      <a16:colId xmlns:a16="http://schemas.microsoft.com/office/drawing/2014/main" val="2417657216"/>
                    </a:ext>
                  </a:extLst>
                </a:gridCol>
                <a:gridCol w="3530600">
                  <a:extLst>
                    <a:ext uri="{9D8B030D-6E8A-4147-A177-3AD203B41FA5}">
                      <a16:colId xmlns:a16="http://schemas.microsoft.com/office/drawing/2014/main" val="951729746"/>
                    </a:ext>
                  </a:extLst>
                </a:gridCol>
                <a:gridCol w="3598863">
                  <a:extLst>
                    <a:ext uri="{9D8B030D-6E8A-4147-A177-3AD203B41FA5}">
                      <a16:colId xmlns:a16="http://schemas.microsoft.com/office/drawing/2014/main" val="1381909674"/>
                    </a:ext>
                  </a:extLst>
                </a:gridCol>
              </a:tblGrid>
              <a:tr h="523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Karakteristik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Kelas D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Kelas E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636174"/>
                  </a:ext>
                </a:extLst>
              </a:tr>
              <a:tr h="396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 Bit pertama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1110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1111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9748827"/>
                  </a:ext>
                </a:extLst>
              </a:tr>
              <a:tr h="396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Bit multicast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28 bit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8276059"/>
                  </a:ext>
                </a:extLst>
              </a:tr>
              <a:tr h="396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Byte Inisial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224 – 247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248 – 255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522213"/>
                  </a:ext>
                </a:extLst>
              </a:tr>
              <a:tr h="396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Bit cadangan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	 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28 bit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5575039"/>
                  </a:ext>
                </a:extLst>
              </a:tr>
              <a:tr h="3968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Jumlah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268.435.455 kelas D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268.435.455 kelas E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6631320"/>
                  </a:ext>
                </a:extLst>
              </a:tr>
              <a:tr h="7016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Deskripsi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Digunakan untuk multicast</a:t>
                      </a:r>
                      <a:endParaRPr kumimoji="0" lang="id-ID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dicadangkan utk keperluan eksperimental</a:t>
                      </a:r>
                      <a:endParaRPr kumimoji="0" lang="id-ID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3696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3142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  <a:endParaRPr lang="ko-KR" altLang="en-US" sz="3600" dirty="0"/>
          </a:p>
        </p:txBody>
      </p:sp>
      <p:graphicFrame>
        <p:nvGraphicFramePr>
          <p:cNvPr id="5" name="Group 2">
            <a:extLst>
              <a:ext uri="{FF2B5EF4-FFF2-40B4-BE49-F238E27FC236}">
                <a16:creationId xmlns:a16="http://schemas.microsoft.com/office/drawing/2014/main" id="{7A8D8D41-CC62-4BD0-B4B3-BD7746A107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1834373"/>
              </p:ext>
            </p:extLst>
          </p:nvPr>
        </p:nvGraphicFramePr>
        <p:xfrm>
          <a:off x="734888" y="1197560"/>
          <a:ext cx="8229600" cy="5327784"/>
        </p:xfrm>
        <a:graphic>
          <a:graphicData uri="http://schemas.openxmlformats.org/drawingml/2006/table">
            <a:tbl>
              <a:tblPr/>
              <a:tblGrid>
                <a:gridCol w="484188">
                  <a:extLst>
                    <a:ext uri="{9D8B030D-6E8A-4147-A177-3AD203B41FA5}">
                      <a16:colId xmlns:a16="http://schemas.microsoft.com/office/drawing/2014/main" val="3100176963"/>
                    </a:ext>
                  </a:extLst>
                </a:gridCol>
                <a:gridCol w="484187">
                  <a:extLst>
                    <a:ext uri="{9D8B030D-6E8A-4147-A177-3AD203B41FA5}">
                      <a16:colId xmlns:a16="http://schemas.microsoft.com/office/drawing/2014/main" val="1900575742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3194859128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4175662651"/>
                    </a:ext>
                  </a:extLst>
                </a:gridCol>
                <a:gridCol w="206375">
                  <a:extLst>
                    <a:ext uri="{9D8B030D-6E8A-4147-A177-3AD203B41FA5}">
                      <a16:colId xmlns:a16="http://schemas.microsoft.com/office/drawing/2014/main" val="247864372"/>
                    </a:ext>
                  </a:extLst>
                </a:gridCol>
                <a:gridCol w="277813">
                  <a:extLst>
                    <a:ext uri="{9D8B030D-6E8A-4147-A177-3AD203B41FA5}">
                      <a16:colId xmlns:a16="http://schemas.microsoft.com/office/drawing/2014/main" val="893772545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501702770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1027102036"/>
                    </a:ext>
                  </a:extLst>
                </a:gridCol>
                <a:gridCol w="484187">
                  <a:extLst>
                    <a:ext uri="{9D8B030D-6E8A-4147-A177-3AD203B41FA5}">
                      <a16:colId xmlns:a16="http://schemas.microsoft.com/office/drawing/2014/main" val="1178028731"/>
                    </a:ext>
                  </a:extLst>
                </a:gridCol>
                <a:gridCol w="484188">
                  <a:extLst>
                    <a:ext uri="{9D8B030D-6E8A-4147-A177-3AD203B41FA5}">
                      <a16:colId xmlns:a16="http://schemas.microsoft.com/office/drawing/2014/main" val="503910306"/>
                    </a:ext>
                  </a:extLst>
                </a:gridCol>
                <a:gridCol w="549275">
                  <a:extLst>
                    <a:ext uri="{9D8B030D-6E8A-4147-A177-3AD203B41FA5}">
                      <a16:colId xmlns:a16="http://schemas.microsoft.com/office/drawing/2014/main" val="3493934756"/>
                    </a:ext>
                  </a:extLst>
                </a:gridCol>
                <a:gridCol w="552450">
                  <a:extLst>
                    <a:ext uri="{9D8B030D-6E8A-4147-A177-3AD203B41FA5}">
                      <a16:colId xmlns:a16="http://schemas.microsoft.com/office/drawing/2014/main" val="2133092430"/>
                    </a:ext>
                  </a:extLst>
                </a:gridCol>
                <a:gridCol w="549275">
                  <a:extLst>
                    <a:ext uri="{9D8B030D-6E8A-4147-A177-3AD203B41FA5}">
                      <a16:colId xmlns:a16="http://schemas.microsoft.com/office/drawing/2014/main" val="292419027"/>
                    </a:ext>
                  </a:extLst>
                </a:gridCol>
                <a:gridCol w="565150">
                  <a:extLst>
                    <a:ext uri="{9D8B030D-6E8A-4147-A177-3AD203B41FA5}">
                      <a16:colId xmlns:a16="http://schemas.microsoft.com/office/drawing/2014/main" val="2211688646"/>
                    </a:ext>
                  </a:extLst>
                </a:gridCol>
                <a:gridCol w="560387">
                  <a:extLst>
                    <a:ext uri="{9D8B030D-6E8A-4147-A177-3AD203B41FA5}">
                      <a16:colId xmlns:a16="http://schemas.microsoft.com/office/drawing/2014/main" val="2475844974"/>
                    </a:ext>
                  </a:extLst>
                </a:gridCol>
                <a:gridCol w="552450">
                  <a:extLst>
                    <a:ext uri="{9D8B030D-6E8A-4147-A177-3AD203B41FA5}">
                      <a16:colId xmlns:a16="http://schemas.microsoft.com/office/drawing/2014/main" val="3779472819"/>
                    </a:ext>
                  </a:extLst>
                </a:gridCol>
                <a:gridCol w="549275">
                  <a:extLst>
                    <a:ext uri="{9D8B030D-6E8A-4147-A177-3AD203B41FA5}">
                      <a16:colId xmlns:a16="http://schemas.microsoft.com/office/drawing/2014/main" val="2097767126"/>
                    </a:ext>
                  </a:extLst>
                </a:gridCol>
              </a:tblGrid>
              <a:tr h="23809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11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14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3643297"/>
                  </a:ext>
                </a:extLst>
              </a:tr>
              <a:tr h="5301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Priority (0-7)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</a:t>
                      </a:r>
                      <a:r>
                        <a:rPr kumimoji="0" lang="id-ID" altLang="id-ID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“1”</a:t>
                      </a:r>
                      <a:endParaRPr kumimoji="0" lang="id-ID" altLang="id-ID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  <a:sym typeface="Wingdings" panose="05000000000000000000" pitchFamily="2" charset="2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029637"/>
                  </a:ext>
                </a:extLst>
              </a:tr>
              <a:tr h="640003">
                <a:tc gridSpan="4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Version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Header length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Precedence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unused</a:t>
                      </a:r>
                      <a:endParaRPr kumimoji="0" lang="id-ID" altLang="id-ID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436549"/>
                  </a:ext>
                </a:extLst>
              </a:tr>
              <a:tr h="366669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Total length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353644"/>
                  </a:ext>
                </a:extLst>
              </a:tr>
              <a:tr h="366669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Identification</a:t>
                      </a:r>
                      <a:endParaRPr kumimoji="0" lang="id-ID" altLang="id-ID" sz="2800" b="1" i="1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Verdana" panose="020B060403050404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345592"/>
                  </a:ext>
                </a:extLst>
              </a:tr>
              <a:tr h="51905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4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Fragment offset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7095"/>
                  </a:ext>
                </a:extLst>
              </a:tr>
              <a:tr h="366669">
                <a:tc gridSpan="9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Time to live (seconds</a:t>
                      </a: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8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Protocol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575827"/>
                  </a:ext>
                </a:extLst>
              </a:tr>
              <a:tr h="368256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Header checksum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0829716"/>
                  </a:ext>
                </a:extLst>
              </a:tr>
              <a:tr h="428574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FF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Source IP address (4 Byte)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170338"/>
                  </a:ext>
                </a:extLst>
              </a:tr>
              <a:tr h="495241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FFFF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Destination IP address (4 Byte)</a:t>
                      </a:r>
                      <a:endParaRPr kumimoji="0" lang="id-ID" altLang="id-ID" sz="2800" b="1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062702"/>
                  </a:ext>
                </a:extLst>
              </a:tr>
              <a:tr h="368256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Option (0 word atau lebih)</a:t>
                      </a:r>
                      <a:endParaRPr kumimoji="0" lang="id-ID" altLang="id-ID" sz="28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378350"/>
                  </a:ext>
                </a:extLst>
              </a:tr>
              <a:tr h="640003">
                <a:tc gridSpan="1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Data</a:t>
                      </a:r>
                      <a:endParaRPr kumimoji="0" lang="id-ID" alt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</a:t>
                      </a: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anose="020B060403050404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64 kB</a:t>
                      </a:r>
                      <a:endParaRPr kumimoji="0" lang="id-ID" altLang="id-ID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204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17245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3600" dirty="0">
                <a:solidFill>
                  <a:srgbClr val="FF0000"/>
                </a:solidFill>
              </a:rPr>
              <a:t>Internet Protocol</a:t>
            </a:r>
            <a:endParaRPr lang="ko-KR" altLang="en-US" sz="3600" dirty="0"/>
          </a:p>
        </p:txBody>
      </p:sp>
      <p:pic>
        <p:nvPicPr>
          <p:cNvPr id="5" name="Picture 4" descr="untitled">
            <a:extLst>
              <a:ext uri="{FF2B5EF4-FFF2-40B4-BE49-F238E27FC236}">
                <a16:creationId xmlns:a16="http://schemas.microsoft.com/office/drawing/2014/main" id="{B41DB6F5-D8C5-4807-9A29-3E043D482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688" y="1412776"/>
            <a:ext cx="672543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1492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6. Data-Link Layer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d-ID" altLang="id-ID" sz="2400" dirty="0"/>
              <a:t>Menyajikan format data untuk lapis fisik/</a:t>
            </a:r>
            <a:endParaRPr lang="en-US" altLang="id-ID" sz="2400" dirty="0"/>
          </a:p>
          <a:p>
            <a:r>
              <a:rPr lang="en-US" altLang="id-ID" sz="2400" dirty="0"/>
              <a:t>   </a:t>
            </a:r>
            <a:r>
              <a:rPr lang="id-ID" altLang="id-ID" sz="2400" dirty="0"/>
              <a:t>pembentukan frame,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d-ID" altLang="id-ID" sz="2400" dirty="0"/>
              <a:t>pengendalian kesalahan </a:t>
            </a:r>
            <a:endParaRPr lang="en-US" altLang="id-ID" sz="2400" dirty="0"/>
          </a:p>
          <a:p>
            <a:r>
              <a:rPr lang="en-US" altLang="id-ID" sz="2400" dirty="0"/>
              <a:t>   </a:t>
            </a:r>
            <a:r>
              <a:rPr lang="id-ID" altLang="id-ID" sz="2400" dirty="0"/>
              <a:t>(Error Control)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d-ID" altLang="id-ID" sz="2400" dirty="0"/>
              <a:t>Pengendalian arus data </a:t>
            </a:r>
            <a:endParaRPr lang="en-US" altLang="id-ID" sz="2400" dirty="0"/>
          </a:p>
          <a:p>
            <a:r>
              <a:rPr lang="en-US" altLang="id-ID" sz="2400" dirty="0"/>
              <a:t>   </a:t>
            </a:r>
            <a:r>
              <a:rPr lang="id-ID" altLang="id-ID" sz="2400" dirty="0"/>
              <a:t>(</a:t>
            </a:r>
            <a:r>
              <a:rPr lang="en-US" altLang="id-ID" sz="2400" dirty="0"/>
              <a:t>F</a:t>
            </a:r>
            <a:r>
              <a:rPr lang="id-ID" altLang="id-ID" sz="2400" dirty="0"/>
              <a:t>low </a:t>
            </a:r>
            <a:r>
              <a:rPr lang="en-US" altLang="id-ID" sz="2400" dirty="0"/>
              <a:t>C</a:t>
            </a:r>
            <a:r>
              <a:rPr lang="id-ID" altLang="id-ID" sz="2400" dirty="0"/>
              <a:t>ontrol)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D48516-A1CC-4745-9783-C632B6207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5" r="46850" b="24788"/>
          <a:stretch/>
        </p:blipFill>
        <p:spPr>
          <a:xfrm>
            <a:off x="5724128" y="3501008"/>
            <a:ext cx="2232248" cy="293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8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7. Physical Layer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id-ID" sz="2400" dirty="0" err="1"/>
              <a:t>Pertukaran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fisik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pada</a:t>
            </a:r>
            <a:r>
              <a:rPr lang="en-US" altLang="id-ID" sz="2400" dirty="0"/>
              <a:t> lapis </a:t>
            </a:r>
            <a:r>
              <a:rPr lang="en-US" altLang="id-ID" sz="2400" dirty="0" err="1"/>
              <a:t>fisik</a:t>
            </a:r>
            <a:r>
              <a:rPr lang="en-US" altLang="id-ID" sz="2400" dirty="0"/>
              <a:t>, 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id-ID" sz="2400" dirty="0" err="1"/>
              <a:t>Deretan</a:t>
            </a:r>
            <a:r>
              <a:rPr lang="en-US" altLang="id-ID" sz="2400" dirty="0"/>
              <a:t> bit </a:t>
            </a:r>
            <a:r>
              <a:rPr lang="en-US" altLang="id-ID" sz="2400" dirty="0" err="1"/>
              <a:t>pembentuk</a:t>
            </a:r>
            <a:r>
              <a:rPr lang="en-US" altLang="id-ID" sz="2400" dirty="0"/>
              <a:t> data di </a:t>
            </a:r>
            <a:r>
              <a:rPr lang="en-US" altLang="id-ID" sz="2400" dirty="0" err="1"/>
              <a:t>ubah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sinyal-sinyal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listrik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melewati</a:t>
            </a:r>
            <a:r>
              <a:rPr lang="en-US" altLang="id-ID" sz="2400" dirty="0"/>
              <a:t> media </a:t>
            </a:r>
            <a:r>
              <a:rPr lang="en-US" altLang="id-ID" sz="2400" dirty="0" err="1"/>
              <a:t>transmisi</a:t>
            </a:r>
            <a:r>
              <a:rPr lang="en-US" altLang="id-ID" sz="2400" dirty="0"/>
              <a:t>, 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id-ID" sz="2400" dirty="0" err="1"/>
              <a:t>Diperlukan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sinyal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cocok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lewat</a:t>
            </a:r>
            <a:r>
              <a:rPr lang="en-US" altLang="id-ID" sz="2400" dirty="0"/>
              <a:t> di media </a:t>
            </a:r>
            <a:r>
              <a:rPr lang="en-US" altLang="id-ID" sz="2400" dirty="0" err="1"/>
              <a:t>transmisi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tertentu</a:t>
            </a:r>
            <a:r>
              <a:rPr lang="en-US" altLang="id-ID" sz="2400" dirty="0"/>
              <a:t>.  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id-ID" sz="2400" dirty="0"/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id-ID" sz="2400" dirty="0" err="1"/>
              <a:t>Beberapa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macam</a:t>
            </a:r>
            <a:r>
              <a:rPr lang="en-US" altLang="id-ID" sz="2400" dirty="0"/>
              <a:t> media </a:t>
            </a:r>
          </a:p>
          <a:p>
            <a:pPr>
              <a:spcBef>
                <a:spcPts val="0"/>
              </a:spcBef>
            </a:pPr>
            <a:r>
              <a:rPr lang="en-US" altLang="id-ID" sz="2400" dirty="0"/>
              <a:t>    </a:t>
            </a:r>
            <a:r>
              <a:rPr lang="en-US" altLang="id-ID" sz="2400" dirty="0" err="1"/>
              <a:t>transmisi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yaitu</a:t>
            </a:r>
            <a:r>
              <a:rPr lang="en-US" altLang="id-ID" sz="2400" dirty="0"/>
              <a:t> :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     </a:t>
            </a:r>
            <a:r>
              <a:rPr lang="en-US" altLang="id-ID" sz="2400" dirty="0" err="1"/>
              <a:t>kabel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tembaga</a:t>
            </a:r>
            <a:endParaRPr lang="en-US" altLang="id-ID" sz="2400" dirty="0"/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     </a:t>
            </a:r>
            <a:r>
              <a:rPr lang="en-US" altLang="id-ID" sz="2400" dirty="0" err="1"/>
              <a:t>kabel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optik</a:t>
            </a:r>
            <a:r>
              <a:rPr lang="en-US" altLang="id-ID" sz="2400" dirty="0"/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altLang="id-ID" sz="2400" dirty="0"/>
              <a:t>     </a:t>
            </a:r>
            <a:r>
              <a:rPr lang="en-US" altLang="id-ID" sz="2400" dirty="0" err="1"/>
              <a:t>gelombang</a:t>
            </a:r>
            <a:r>
              <a:rPr lang="en-US" altLang="id-ID" sz="2400" dirty="0"/>
              <a:t> radio</a:t>
            </a:r>
            <a:endParaRPr lang="id-ID" altLang="id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92E3D-650F-43DD-A4D0-0C88BE6B65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0196" r="46850" b="23387"/>
          <a:stretch/>
        </p:blipFill>
        <p:spPr>
          <a:xfrm>
            <a:off x="5724128" y="3667765"/>
            <a:ext cx="2246096" cy="307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267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7. Physical Layer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id-ID" altLang="en-US" sz="2400" dirty="0">
                <a:solidFill>
                  <a:srgbClr val="FF0000"/>
                </a:solidFill>
              </a:rPr>
              <a:t>Mendefinis</a:t>
            </a:r>
            <a:r>
              <a:rPr lang="en-US" altLang="en-US" sz="2400" dirty="0" err="1">
                <a:solidFill>
                  <a:srgbClr val="FF0000"/>
                </a:solidFill>
              </a:rPr>
              <a:t>i</a:t>
            </a:r>
            <a:r>
              <a:rPr lang="id-ID" altLang="en-US" sz="2400" dirty="0">
                <a:solidFill>
                  <a:srgbClr val="FF0000"/>
                </a:solidFill>
              </a:rPr>
              <a:t>kan spesifikasi elektrik dan mekanik 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id-ID" altLang="en-US" sz="2400" dirty="0">
                <a:solidFill>
                  <a:srgbClr val="FF0000"/>
                </a:solidFill>
              </a:rPr>
              <a:t>perangkat komunikasi data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endParaRPr lang="en-US" alt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id-ID" altLang="en-US" sz="2400" dirty="0"/>
              <a:t>Misalnya </a:t>
            </a:r>
            <a:endParaRPr lang="en-US" altLang="en-US" sz="2400" dirty="0"/>
          </a:p>
          <a:p>
            <a:pPr>
              <a:spcBef>
                <a:spcPts val="0"/>
              </a:spcBef>
            </a:pPr>
            <a:r>
              <a:rPr lang="id-ID" altLang="en-US" sz="2400" dirty="0"/>
              <a:t>penentuan level tegangan yang digunakan </a:t>
            </a:r>
            <a:endParaRPr lang="en-US" altLang="en-US" sz="2400" dirty="0"/>
          </a:p>
          <a:p>
            <a:pPr>
              <a:spcBef>
                <a:spcPts val="0"/>
              </a:spcBef>
            </a:pPr>
            <a:r>
              <a:rPr lang="id-ID" altLang="en-US" sz="2400" dirty="0"/>
              <a:t>untuk mengirimkan informasi, bentuk konektor dan </a:t>
            </a:r>
            <a:endParaRPr lang="en-US" altLang="en-US" sz="2400" dirty="0"/>
          </a:p>
          <a:p>
            <a:pPr>
              <a:spcBef>
                <a:spcPts val="0"/>
              </a:spcBef>
            </a:pPr>
            <a:r>
              <a:rPr lang="id-ID" altLang="en-US" sz="2400" dirty="0"/>
              <a:t>jumlah pin yang digunakan, spesifikasi kabel dsb.</a:t>
            </a:r>
          </a:p>
        </p:txBody>
      </p:sp>
    </p:spTree>
    <p:extLst>
      <p:ext uri="{BB962C8B-B14F-4D97-AF65-F5344CB8AC3E}">
        <p14:creationId xmlns:p14="http://schemas.microsoft.com/office/powerpoint/2010/main" val="17254605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7. Physical Layer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id-ID" altLang="en-US" sz="2400" dirty="0">
                <a:solidFill>
                  <a:srgbClr val="FF0000"/>
                </a:solidFill>
              </a:rPr>
              <a:t>Pembentukan dan pemutusan koneksi ke medium 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id-ID" altLang="en-US" sz="2400" dirty="0">
                <a:solidFill>
                  <a:srgbClr val="FF0000"/>
                </a:solidFill>
              </a:rPr>
              <a:t>Transmisi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endParaRPr lang="en-US" alt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en-US" sz="2400" dirty="0" err="1"/>
              <a:t>Misalnya</a:t>
            </a:r>
            <a:endParaRPr lang="en-US" altLang="en-US" sz="2400" dirty="0"/>
          </a:p>
          <a:p>
            <a:pPr>
              <a:spcBef>
                <a:spcPts val="0"/>
              </a:spcBef>
            </a:pPr>
            <a:r>
              <a:rPr lang="id-ID" altLang="en-US" sz="2400" dirty="0"/>
              <a:t>Komunikasi f</a:t>
            </a:r>
            <a:r>
              <a:rPr lang="th-TH" altLang="en-US" sz="2400" dirty="0">
                <a:cs typeface="Browallia New" panose="020B0604020202020204" pitchFamily="34" charset="-34"/>
              </a:rPr>
              <a:t>ull-duplex </a:t>
            </a:r>
            <a:r>
              <a:rPr lang="id-ID" altLang="en-US" sz="2400" dirty="0"/>
              <a:t>atau </a:t>
            </a:r>
            <a:r>
              <a:rPr lang="th-TH" altLang="en-US" sz="2400" dirty="0">
                <a:cs typeface="Browallia New" panose="020B0604020202020204" pitchFamily="34" charset="-34"/>
              </a:rPr>
              <a:t>half-duplex, </a:t>
            </a:r>
            <a:endParaRPr lang="en-US" altLang="en-US" sz="2400" dirty="0">
              <a:cs typeface="Browallia New" panose="020B0604020202020204" pitchFamily="34" charset="-34"/>
            </a:endParaRPr>
          </a:p>
          <a:p>
            <a:pPr>
              <a:spcBef>
                <a:spcPts val="0"/>
              </a:spcBef>
            </a:pPr>
            <a:r>
              <a:rPr lang="id-ID" altLang="en-US" sz="2400" dirty="0"/>
              <a:t>prosedur untuk memulai dan menghentikan transmisi</a:t>
            </a:r>
          </a:p>
          <a:p>
            <a:pPr>
              <a:spcBef>
                <a:spcPts val="0"/>
              </a:spcBef>
            </a:pPr>
            <a:endParaRPr lang="id-ID" altLang="id-ID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0049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3600" dirty="0">
                <a:solidFill>
                  <a:srgbClr val="FF0000"/>
                </a:solidFill>
              </a:rPr>
              <a:t>7. Physical Layer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683568" y="1844824"/>
            <a:ext cx="8064896" cy="4464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id-ID" altLang="en-US" sz="2400" dirty="0">
                <a:solidFill>
                  <a:srgbClr val="FF0000"/>
                </a:solidFill>
              </a:rPr>
              <a:t>Pembentukan sinyal untuk ditransmisikan ke medium transmisi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endParaRPr lang="en-US" alt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en-US" sz="2400" dirty="0" err="1">
                <a:solidFill>
                  <a:schemeClr val="tx1"/>
                </a:solidFill>
              </a:rPr>
              <a:t>Misalnya</a:t>
            </a:r>
            <a:endParaRPr lang="en-US" alt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id-ID" altLang="en-US" sz="2400" dirty="0"/>
              <a:t>Line coding, modulasi dsb., </a:t>
            </a:r>
          </a:p>
          <a:p>
            <a:pPr>
              <a:spcBef>
                <a:spcPts val="0"/>
              </a:spcBef>
            </a:pPr>
            <a:endParaRPr lang="en-US" alt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en-US" sz="2400" dirty="0">
                <a:solidFill>
                  <a:schemeClr val="tx1"/>
                </a:solidFill>
              </a:rPr>
              <a:t>	</a:t>
            </a:r>
            <a:r>
              <a:rPr lang="id-ID" altLang="en-US" sz="2400" dirty="0">
                <a:solidFill>
                  <a:schemeClr val="tx1"/>
                </a:solidFill>
              </a:rPr>
              <a:t>Data unit: bit</a:t>
            </a:r>
          </a:p>
          <a:p>
            <a:pPr>
              <a:spcBef>
                <a:spcPts val="0"/>
              </a:spcBef>
            </a:pPr>
            <a:endParaRPr lang="en-US" altLang="en-US" sz="24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>
              <a:spcBef>
                <a:spcPts val="0"/>
              </a:spcBef>
            </a:pPr>
            <a:r>
              <a:rPr lang="en-US" altLang="en-US" sz="2400" dirty="0">
                <a:solidFill>
                  <a:schemeClr val="tx1"/>
                </a:solidFill>
                <a:sym typeface="Wingdings" panose="05000000000000000000" pitchFamily="2" charset="2"/>
              </a:rPr>
              <a:t>	</a:t>
            </a:r>
            <a:r>
              <a:rPr lang="id-ID" altLang="en-US" sz="2400" dirty="0">
                <a:solidFill>
                  <a:schemeClr val="tx1"/>
                </a:solidFill>
                <a:sym typeface="Wingdings" panose="05000000000000000000" pitchFamily="2" charset="2"/>
              </a:rPr>
              <a:t>Contoh : RS232C</a:t>
            </a:r>
            <a:endParaRPr lang="id-ID" altLang="id-ID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6900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altLang="en-US" sz="3600" dirty="0" err="1">
                <a:solidFill>
                  <a:srgbClr val="FF0000"/>
                </a:solidFill>
                <a:sym typeface="Wingdings" panose="05000000000000000000" pitchFamily="2" charset="2"/>
              </a:rPr>
              <a:t>Spek</a:t>
            </a:r>
            <a:r>
              <a:rPr lang="en-US" altLang="en-US" sz="3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d-ID" altLang="en-US" sz="3600" dirty="0">
                <a:solidFill>
                  <a:srgbClr val="FF0000"/>
                </a:solidFill>
                <a:sym typeface="Wingdings" panose="05000000000000000000" pitchFamily="2" charset="2"/>
              </a:rPr>
              <a:t>RS232C</a:t>
            </a:r>
            <a:endParaRPr lang="id-ID" altLang="id-ID" sz="3600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657149-3069-4000-B352-932A1D6D7C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25" t="28990" r="24800" b="19185"/>
          <a:stretch/>
        </p:blipFill>
        <p:spPr>
          <a:xfrm>
            <a:off x="1475656" y="983606"/>
            <a:ext cx="7488832" cy="554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03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1026</Words>
  <Application>Microsoft Office PowerPoint</Application>
  <PresentationFormat>On-screen Show (4:3)</PresentationFormat>
  <Paragraphs>368</Paragraphs>
  <Slides>35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35</vt:i4>
      </vt:variant>
    </vt:vector>
  </HeadingPairs>
  <TitlesOfParts>
    <vt:vector size="47" baseType="lpstr">
      <vt:lpstr>맑은 고딕</vt:lpstr>
      <vt:lpstr>MS Mincho</vt:lpstr>
      <vt:lpstr>SimSun</vt:lpstr>
      <vt:lpstr>Arial</vt:lpstr>
      <vt:lpstr>Browallia New</vt:lpstr>
      <vt:lpstr>Calibri</vt:lpstr>
      <vt:lpstr>Symbol</vt:lpstr>
      <vt:lpstr>Times New Roman</vt:lpstr>
      <vt:lpstr>Verdana</vt:lpstr>
      <vt:lpstr>Wingdings</vt:lpstr>
      <vt:lpstr>Office Theme</vt:lpstr>
      <vt:lpstr>Custom Design</vt:lpstr>
      <vt:lpstr>PowerPoint Presentation</vt:lpstr>
      <vt:lpstr>Standart Komunikasi Data</vt:lpstr>
      <vt:lpstr>Standart Komunikasi Data</vt:lpstr>
      <vt:lpstr>Protokol Komunikasi Komputer</vt:lpstr>
      <vt:lpstr>Open System Interconnection (OSI)  Reference Model</vt:lpstr>
      <vt:lpstr>Protokol Komunikasi Komputer</vt:lpstr>
      <vt:lpstr>Protokol Komunikasi Komputer</vt:lpstr>
      <vt:lpstr>OSI Layer</vt:lpstr>
      <vt:lpstr>Protokol Komunikasi Komputer</vt:lpstr>
      <vt:lpstr>Model OSI dan komunikasi antar sistem</vt:lpstr>
      <vt:lpstr>Aplikasi 7 Layer OSI</vt:lpstr>
      <vt:lpstr>Host Layers vs. Media Layers</vt:lpstr>
      <vt:lpstr>Host Layers vs. Media Layers</vt:lpstr>
      <vt:lpstr>1. Application Layer</vt:lpstr>
      <vt:lpstr>1. Application Layer</vt:lpstr>
      <vt:lpstr>Internet (TCP/IP) protocol stack (Transfer Control Protocol / Internet Protocol) </vt:lpstr>
      <vt:lpstr>TCP/IP &amp; OSI</vt:lpstr>
      <vt:lpstr>2. Presentation Layer</vt:lpstr>
      <vt:lpstr>3. Session Layer</vt:lpstr>
      <vt:lpstr>4. Transport Layer</vt:lpstr>
      <vt:lpstr>Paket TCP</vt:lpstr>
      <vt:lpstr>Paket TCP</vt:lpstr>
      <vt:lpstr>5. Network Layer</vt:lpstr>
      <vt:lpstr>Internet Protocol</vt:lpstr>
      <vt:lpstr>Internet Protocol</vt:lpstr>
      <vt:lpstr>Internet Protocol</vt:lpstr>
      <vt:lpstr>Internet Protocol</vt:lpstr>
      <vt:lpstr>Internet Protocol</vt:lpstr>
      <vt:lpstr>Internet Protocol</vt:lpstr>
      <vt:lpstr>6. Data-Link Layer</vt:lpstr>
      <vt:lpstr>7. Physical Layer</vt:lpstr>
      <vt:lpstr>7. Physical Layer</vt:lpstr>
      <vt:lpstr>7. Physical Layer</vt:lpstr>
      <vt:lpstr>7. Physical Layer</vt:lpstr>
      <vt:lpstr>Spek RS232C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ning</cp:lastModifiedBy>
  <cp:revision>48</cp:revision>
  <dcterms:created xsi:type="dcterms:W3CDTF">2014-04-01T16:35:38Z</dcterms:created>
  <dcterms:modified xsi:type="dcterms:W3CDTF">2017-09-20T01:29:42Z</dcterms:modified>
</cp:coreProperties>
</file>