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95" r:id="rId4"/>
    <p:sldId id="338" r:id="rId5"/>
    <p:sldId id="315" r:id="rId6"/>
    <p:sldId id="334" r:id="rId7"/>
    <p:sldId id="333" r:id="rId8"/>
    <p:sldId id="316" r:id="rId9"/>
    <p:sldId id="339" r:id="rId10"/>
    <p:sldId id="337" r:id="rId11"/>
    <p:sldId id="336" r:id="rId12"/>
    <p:sldId id="299" r:id="rId13"/>
    <p:sldId id="340" r:id="rId14"/>
    <p:sldId id="332" r:id="rId15"/>
    <p:sldId id="293" r:id="rId16"/>
    <p:sldId id="282" r:id="rId1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FF99FF"/>
    <a:srgbClr val="9900CC"/>
    <a:srgbClr val="FFFF66"/>
    <a:srgbClr val="669900"/>
    <a:srgbClr val="336699"/>
    <a:srgbClr val="FF0066"/>
    <a:srgbClr val="6699FF"/>
    <a:srgbClr val="3399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976" autoAdjust="0"/>
    <p:restoredTop sz="94660"/>
  </p:normalViewPr>
  <p:slideViewPr>
    <p:cSldViewPr>
      <p:cViewPr>
        <p:scale>
          <a:sx n="69" d="100"/>
          <a:sy n="69" d="100"/>
        </p:scale>
        <p:origin x="-12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38" name="Picture 14" descr="Imvcxage1qsazroiudsf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 userDrawn="1"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7702F283-D723-46CD-BF9D-635C9B4E8DF9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59" name="Picture 11" descr="Imvcxage1qsazroiuds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928926" y="2758385"/>
            <a:ext cx="6000361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70C0"/>
                </a:solidFill>
                <a:latin typeface="Century Gothic" pitchFamily="34" charset="0"/>
              </a:rPr>
              <a:t>Gambar Teknik </a:t>
            </a:r>
            <a:r>
              <a:rPr lang="id-ID" sz="3200" b="1" dirty="0" smtClean="0">
                <a:solidFill>
                  <a:srgbClr val="0070C0"/>
                </a:solidFill>
                <a:latin typeface="Century Gothic" pitchFamily="34" charset="0"/>
              </a:rPr>
              <a:t>3 Dimensi -04</a:t>
            </a:r>
            <a:endParaRPr lang="id-ID" sz="3200" b="1" dirty="0" smtClean="0">
              <a:solidFill>
                <a:srgbClr val="0070C0"/>
              </a:solidFill>
              <a:latin typeface="Century Gothic" pitchFamily="34" charset="0"/>
            </a:endParaRPr>
          </a:p>
          <a:p>
            <a:r>
              <a:rPr lang="id-ID" sz="3200" b="1" dirty="0" smtClean="0">
                <a:solidFill>
                  <a:srgbClr val="C00000"/>
                </a:solidFill>
                <a:latin typeface="Century Gothic" pitchFamily="34" charset="0"/>
              </a:rPr>
              <a:t>Proyeksi Dimetri</a:t>
            </a:r>
            <a:endParaRPr lang="fr-FR" sz="3200" b="1" dirty="0">
              <a:solidFill>
                <a:srgbClr val="C00000"/>
              </a:solidFill>
              <a:latin typeface="Century Gothic" pitchFamily="34" charset="0"/>
            </a:endParaRPr>
          </a:p>
          <a:p>
            <a:r>
              <a:rPr lang="id-ID" sz="2000" b="1" i="1" dirty="0" smtClean="0">
                <a:solidFill>
                  <a:srgbClr val="336699"/>
                </a:solidFill>
                <a:latin typeface="Verdana" pitchFamily="34" charset="0"/>
              </a:rPr>
              <a:t>Oleh M. Agung Wahyudi, ST.MT.</a:t>
            </a:r>
            <a:endParaRPr lang="fr-FR" sz="2000" i="1" dirty="0">
              <a:solidFill>
                <a:srgbClr val="3366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357166"/>
            <a:ext cx="45897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Verdana" pitchFamily="34" charset="0"/>
              </a:rPr>
              <a:t>Target Perkuliahan</a:t>
            </a:r>
            <a:endParaRPr lang="fr-FR" dirty="0">
              <a:solidFill>
                <a:srgbClr val="336699"/>
              </a:solidFill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85786" y="1142984"/>
            <a:ext cx="7715304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2400" b="1" dirty="0" smtClean="0">
                <a:solidFill>
                  <a:srgbClr val="6699FF"/>
                </a:solidFill>
                <a:latin typeface="Futura Md BT" pitchFamily="34" charset="0"/>
              </a:rPr>
              <a:t>KEMAMPUAN AKHIR YANG DIHARAPKAN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85786" y="1928802"/>
            <a:ext cx="7715304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lvl="0"/>
            <a:r>
              <a:rPr lang="id-ID" sz="2800" b="1" dirty="0" smtClean="0">
                <a:solidFill>
                  <a:srgbClr val="7030A0"/>
                </a:solidFill>
                <a:latin typeface="Tekton Pro" pitchFamily="34" charset="0"/>
                <a:cs typeface="Calibri" pitchFamily="34" charset="0"/>
              </a:rPr>
              <a:t>Setelah mengikuti perkuliahan Proyeksi Dimetri, mahasiswa diharapkan bisa:</a:t>
            </a:r>
            <a:endParaRPr lang="id-ID" sz="2800" b="1" dirty="0">
              <a:solidFill>
                <a:srgbClr val="7030A0"/>
              </a:solidFill>
              <a:latin typeface="Tekton Pro" pitchFamily="34" charset="0"/>
              <a:cs typeface="Calibri" pitchFamily="34" charset="0"/>
            </a:endParaRPr>
          </a:p>
          <a:p>
            <a:pPr marL="179388" lvl="0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" pitchFamily="34" charset="0"/>
                <a:cs typeface="Calibri" pitchFamily="34" charset="0"/>
              </a:rPr>
              <a:t>Memahami pengertian Proyeksi Dimetri, ciri-cirinya dan perbedaannya dengan gambar proyeksi lain.</a:t>
            </a:r>
            <a:endParaRPr lang="id-ID" sz="2800" b="1" dirty="0">
              <a:solidFill>
                <a:srgbClr val="7030A0"/>
              </a:solidFill>
              <a:latin typeface="Tekton Pro" pitchFamily="34" charset="0"/>
              <a:cs typeface="Calibri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85786" y="3857628"/>
            <a:ext cx="7715304" cy="19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lvl="0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" pitchFamily="34" charset="0"/>
                <a:cs typeface="Calibri" pitchFamily="34" charset="0"/>
              </a:rPr>
              <a:t>Bisa membuat Gambar Proyeksi Dimetri menggunakan alat manual seperti pensil dan mistar dengan benar.</a:t>
            </a:r>
            <a:endParaRPr lang="id-ID" sz="2800" b="1" dirty="0">
              <a:solidFill>
                <a:srgbClr val="7030A0"/>
              </a:solidFill>
              <a:latin typeface="Tekton Pro" pitchFamily="34" charset="0"/>
              <a:cs typeface="Calibri" pitchFamily="34" charset="0"/>
            </a:endParaRPr>
          </a:p>
          <a:p>
            <a:pPr algn="just"/>
            <a:endParaRPr lang="fr-FR" b="1" dirty="0">
              <a:solidFill>
                <a:srgbClr val="6699FF"/>
              </a:solidFill>
              <a:latin typeface="Tekton Pro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285852" y="642918"/>
            <a:ext cx="624722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PENGERTIAN PROYEKSI DIMETRI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85786" y="1357298"/>
            <a:ext cx="771530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Proyeksi Dimetri merupakan suatu proyeksi dengan 2  sumbunya membuat sudut yang sama terhadap bidang proyeksi &amp; sumbu ke-3 membuat sudut yang lebih kecil atau yang lebih besar.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85786" y="3401327"/>
            <a:ext cx="77153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Ke-2 sumbu yang sudutnya sama tersebut akan sama juga pemendekannya, namun sumbu ketiga diperpendek dengan perbandingan yang berbeda.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285852" y="642918"/>
            <a:ext cx="624722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PENGERTIAN PROYEKSI DIMETRI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85786" y="1357298"/>
            <a:ext cx="77153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chemeClr val="accent6">
                    <a:lumMod val="75000"/>
                  </a:schemeClr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Jangan kacaukan “sudut antar sumbu proyeksi “(A &amp; B) dengan “sudut antara sumbu proyeksi dengan bidang proyeksi “(C).</a:t>
            </a:r>
            <a:endParaRPr lang="fr-FR" sz="1600" b="1" dirty="0">
              <a:solidFill>
                <a:schemeClr val="accent6">
                  <a:lumMod val="75000"/>
                </a:schemeClr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6626" name="Picture 2" descr="http://draftingmanuals.tpub.com/14276/img/14276_326_1.jpg"/>
          <p:cNvPicPr>
            <a:picLocks noChangeAspect="1" noChangeArrowheads="1"/>
          </p:cNvPicPr>
          <p:nvPr/>
        </p:nvPicPr>
        <p:blipFill>
          <a:blip r:embed="rId2"/>
          <a:srcRect r="50588" b="9640"/>
          <a:stretch>
            <a:fillRect/>
          </a:stretch>
        </p:blipFill>
        <p:spPr bwMode="auto">
          <a:xfrm>
            <a:off x="1357290" y="2874140"/>
            <a:ext cx="3000396" cy="326950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214810" y="2669441"/>
            <a:ext cx="285752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d-ID" sz="2400" dirty="0" smtClean="0">
                <a:solidFill>
                  <a:srgbClr val="C00000"/>
                </a:solidFill>
              </a:rPr>
              <a:t>Sudut antar sumbu proyeksi</a:t>
            </a:r>
            <a:endParaRPr lang="id-ID" sz="2400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57686" y="4800439"/>
            <a:ext cx="364333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d-ID" sz="2400" dirty="0" smtClean="0">
                <a:solidFill>
                  <a:srgbClr val="C00000"/>
                </a:solidFill>
              </a:rPr>
              <a:t>Sudut antara sumbu proyeksi dengan bidang proyeksi</a:t>
            </a:r>
            <a:endParaRPr lang="id-ID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500166" y="500042"/>
            <a:ext cx="63017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SUDUT PADA PROYEKSI DIMETRI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28596" y="1142984"/>
            <a:ext cx="81439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Ada beberapa macam kombinasi sudut yang bisa digunakan dalam gambar proyeksi dimetri.</a:t>
            </a: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428596" y="2071678"/>
            <a:ext cx="814393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Sudut yang populer digunakan pada gambar proyeksi dimetri  adalah 7°10’ (sumbu x) &amp; 41</a:t>
            </a:r>
            <a:r>
              <a:rPr lang="id-ID" sz="16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°25’ (sumbu y). Namun untuk memudahkan dalam pembuatan gambar, sudut tersebut dibulatkan menjadi </a:t>
            </a:r>
            <a:r>
              <a:rPr lang="id-ID" sz="2800" b="1" dirty="0" smtClean="0">
                <a:solidFill>
                  <a:srgbClr val="FF000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7</a:t>
            </a:r>
            <a:r>
              <a:rPr lang="id-ID" sz="1600" b="1" dirty="0" smtClean="0">
                <a:solidFill>
                  <a:srgbClr val="FF000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d-ID" sz="2800" b="1" dirty="0" smtClean="0">
                <a:solidFill>
                  <a:srgbClr val="FF000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°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 dan  </a:t>
            </a:r>
            <a:r>
              <a:rPr lang="id-ID" sz="2800" b="1" dirty="0" smtClean="0">
                <a:solidFill>
                  <a:srgbClr val="FF000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40 °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Pada sudut ini, perbandingan panjang dalam sumbu x:y:z adalah 1: ½ : 1. 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428596" y="4714884"/>
            <a:ext cx="814393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Jadi jika panjang garis pada tiap sumbu = 50 cm, maka panjang dalam gambar  adalah sumbu x = 50cm, sumbu y = 25cm &amp; sumbu z = 50cm.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10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ttps://suryaputra2009.files.wordpress.com/2011/11/gambar-3-7-skema-sudut-proyeksi-dimetri.jpg?w=300&amp;h=14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285860"/>
            <a:ext cx="632573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500166" y="500042"/>
            <a:ext cx="63017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SUDUT PADA PROYEKSI DIMETRI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85786" y="4357694"/>
            <a:ext cx="814393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Sudut yang sering dipakai dalam gambar proyeksi dimetri.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Perbandingan skala sumbu x : y : z adalah 1 : ½ : 1.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Ada juga yang menggunakan kombinasi 10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° &amp; 40 °.</a:t>
            </a:r>
            <a:endParaRPr lang="id-ID" sz="2800" b="1" dirty="0" smtClean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suryaputra2009.files.wordpress.com/2011/11/gambar-3-8-proyeksi-isometri-menjadi-proyeksi-dimetri.jpg?w=300&amp;h=196"/>
          <p:cNvPicPr/>
          <p:nvPr/>
        </p:nvPicPr>
        <p:blipFill>
          <a:blip r:embed="rId2"/>
          <a:srcRect l="3093" t="4718" r="4124" b="7215"/>
          <a:stretch>
            <a:fillRect/>
          </a:stretch>
        </p:blipFill>
        <p:spPr bwMode="auto">
          <a:xfrm>
            <a:off x="982279" y="2357430"/>
            <a:ext cx="7233059" cy="45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00100" y="500042"/>
            <a:ext cx="724429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PERBANDINGAN ISOMETRI &amp; DIMETRI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28596" y="1214422"/>
            <a:ext cx="785818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Contoh perbandingan antara gambar isometri (sudut 30°-30°) dengan gambar dimetri (sudut 7° - 40 °)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l="3118" b="54702"/>
          <a:stretch>
            <a:fillRect/>
          </a:stretch>
        </p:blipFill>
        <p:spPr bwMode="auto">
          <a:xfrm>
            <a:off x="123826" y="4105277"/>
            <a:ext cx="8877330" cy="2752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14349" y="571480"/>
            <a:ext cx="75724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SUDUT PADA PROYEKSI DIMETRI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71472" y="1186749"/>
            <a:ext cx="800105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Sudut yang biasa digunakan dalam gambar dimetri &amp; skala pemendekan sumbu x : y : z, antara lain :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71472" y="3357562"/>
            <a:ext cx="800105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Walau ada skala pemendekan, namun dalam penulisan dimensi, tetap ditulis ukuran sesungguhnya.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571472" y="2071678"/>
            <a:ext cx="800105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36°50’  (sumbu x &amp; y), skala 1:1:0,75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13°38’ (sumbu x &amp; y), skala 0,75 : 0,75 : 1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7°10’ &amp; 41°25’, skala 1 : ½ : 1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57158" y="500042"/>
            <a:ext cx="828680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PENDEKATAN SUDUT PROYEKSI DIMETRI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71472" y="1071546"/>
            <a:ext cx="800105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Agar mudah digambar dengan mistar segitiga biasa, dilakukan pendekatan sudut dalam dimetri  sebagai  berikut: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l="2339" t="51724" r="2546" b="4702"/>
          <a:stretch>
            <a:fillRect/>
          </a:stretch>
        </p:blipFill>
        <p:spPr bwMode="auto">
          <a:xfrm>
            <a:off x="214282" y="4210098"/>
            <a:ext cx="8715436" cy="2647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571472" y="2428868"/>
            <a:ext cx="800105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36°50’  menjadi 37°30’  (37,5°) atau 35°.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13°38’ menjadi 15°.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7°10’ menjadi 7°30’ (7,5°)  atau 7° serta 41°25’ menjadi 45°.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14349" y="500042"/>
            <a:ext cx="75724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SUDUT PADA PROYEKSI DIMETRI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71472" y="1186749"/>
            <a:ext cx="800105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Dengan demikian, sudut dalam gambar dimetri berikut skala pemendekannya antara lain :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42910" y="2357430"/>
          <a:ext cx="7858181" cy="1854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90529"/>
                <a:gridCol w="1872788"/>
                <a:gridCol w="1801912"/>
                <a:gridCol w="788697"/>
                <a:gridCol w="1381658"/>
                <a:gridCol w="1122597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latin typeface="Tekton Pro" pitchFamily="34" charset="0"/>
                        </a:rPr>
                        <a:t>NO</a:t>
                      </a:r>
                      <a:endParaRPr lang="id-ID" b="1" dirty="0">
                        <a:solidFill>
                          <a:schemeClr val="bg1"/>
                        </a:solidFill>
                        <a:latin typeface="Tekton Pro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latin typeface="Tekton Pro" pitchFamily="34" charset="0"/>
                        </a:rPr>
                        <a:t>SUDUT PROYEKSI</a:t>
                      </a:r>
                      <a:endParaRPr lang="id-ID" b="1" dirty="0">
                        <a:solidFill>
                          <a:schemeClr val="bg1"/>
                        </a:solidFill>
                        <a:latin typeface="Tekton Pro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latin typeface="Tekton Pro" pitchFamily="34" charset="0"/>
                        </a:rPr>
                        <a:t>PERBANDINGAN</a:t>
                      </a:r>
                      <a:r>
                        <a:rPr lang="id-ID" baseline="0" dirty="0" smtClean="0">
                          <a:latin typeface="Tekton Pro" pitchFamily="34" charset="0"/>
                        </a:rPr>
                        <a:t> SKALA SUMBU</a:t>
                      </a:r>
                      <a:endParaRPr lang="id-ID" b="1" dirty="0">
                        <a:solidFill>
                          <a:schemeClr val="bg1"/>
                        </a:solidFill>
                        <a:latin typeface="Tekton Pro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id-ID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id-ID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id-ID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>
                          <a:solidFill>
                            <a:schemeClr val="bg1"/>
                          </a:solidFill>
                          <a:latin typeface="Tekton Pro" pitchFamily="34" charset="0"/>
                          <a:sym typeface="Symbol"/>
                        </a:rPr>
                        <a:t></a:t>
                      </a:r>
                      <a:endParaRPr lang="id-ID" b="1" dirty="0">
                        <a:solidFill>
                          <a:schemeClr val="bg1"/>
                        </a:solidFill>
                        <a:latin typeface="Tekton Pro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>
                          <a:solidFill>
                            <a:schemeClr val="bg1"/>
                          </a:solidFill>
                          <a:latin typeface="Tekton Pro" pitchFamily="34" charset="0"/>
                          <a:sym typeface="Symbol"/>
                        </a:rPr>
                        <a:t></a:t>
                      </a:r>
                      <a:endParaRPr lang="id-ID" b="1" dirty="0">
                        <a:solidFill>
                          <a:schemeClr val="bg1"/>
                        </a:solidFill>
                        <a:latin typeface="Tekton Pro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>
                          <a:solidFill>
                            <a:schemeClr val="bg1"/>
                          </a:solidFill>
                          <a:latin typeface="Tekton Pro" pitchFamily="34" charset="0"/>
                        </a:rPr>
                        <a:t>x</a:t>
                      </a:r>
                      <a:endParaRPr lang="id-ID" b="1" dirty="0">
                        <a:solidFill>
                          <a:schemeClr val="bg1"/>
                        </a:solidFill>
                        <a:latin typeface="Tekton Pro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>
                          <a:solidFill>
                            <a:schemeClr val="bg1"/>
                          </a:solidFill>
                          <a:latin typeface="Tekton Pro" pitchFamily="34" charset="0"/>
                        </a:rPr>
                        <a:t>y</a:t>
                      </a:r>
                      <a:endParaRPr lang="id-ID" b="1" dirty="0">
                        <a:solidFill>
                          <a:schemeClr val="bg1"/>
                        </a:solidFill>
                        <a:latin typeface="Tekton Pro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>
                          <a:solidFill>
                            <a:schemeClr val="bg1"/>
                          </a:solidFill>
                          <a:latin typeface="Tekton Pro" pitchFamily="34" charset="0"/>
                        </a:rPr>
                        <a:t>z</a:t>
                      </a:r>
                      <a:endParaRPr lang="id-ID" b="1" dirty="0">
                        <a:solidFill>
                          <a:schemeClr val="bg1"/>
                        </a:solidFill>
                        <a:latin typeface="Tekton Pro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1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37,5</a:t>
                      </a:r>
                      <a:r>
                        <a:rPr lang="id-ID" sz="1800" b="1" dirty="0" smtClean="0">
                          <a:solidFill>
                            <a:srgbClr val="C00000"/>
                          </a:solidFill>
                          <a:latin typeface="Tekton Pro" pitchFamily="34" charset="0"/>
                          <a:ea typeface="Tahoma" pitchFamily="34" charset="0"/>
                          <a:cs typeface="Tahoma" pitchFamily="34" charset="0"/>
                        </a:rPr>
                        <a:t>° / </a:t>
                      </a:r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35</a:t>
                      </a:r>
                      <a:r>
                        <a:rPr lang="id-ID" sz="1800" b="1" dirty="0" smtClean="0">
                          <a:solidFill>
                            <a:srgbClr val="C00000"/>
                          </a:solidFill>
                          <a:latin typeface="Tekton Pro" pitchFamily="34" charset="0"/>
                          <a:ea typeface="Tahoma" pitchFamily="34" charset="0"/>
                          <a:cs typeface="Tahoma" pitchFamily="34" charset="0"/>
                        </a:rPr>
                        <a:t>°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37,5</a:t>
                      </a:r>
                      <a:r>
                        <a:rPr lang="id-ID" sz="1800" b="1" dirty="0" smtClean="0">
                          <a:solidFill>
                            <a:srgbClr val="C00000"/>
                          </a:solidFill>
                          <a:latin typeface="Tekton Pro" pitchFamily="34" charset="0"/>
                          <a:ea typeface="Tahoma" pitchFamily="34" charset="0"/>
                          <a:cs typeface="Tahoma" pitchFamily="34" charset="0"/>
                        </a:rPr>
                        <a:t>° / </a:t>
                      </a:r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35</a:t>
                      </a:r>
                      <a:r>
                        <a:rPr lang="id-ID" sz="1800" b="1" dirty="0" smtClean="0">
                          <a:solidFill>
                            <a:srgbClr val="C00000"/>
                          </a:solidFill>
                          <a:latin typeface="Tekton Pro" pitchFamily="34" charset="0"/>
                          <a:ea typeface="Tahoma" pitchFamily="34" charset="0"/>
                          <a:cs typeface="Tahoma" pitchFamily="34" charset="0"/>
                        </a:rPr>
                        <a:t>°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1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1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0,75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2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15</a:t>
                      </a:r>
                      <a:r>
                        <a:rPr lang="id-ID" sz="1800" b="1" dirty="0" smtClean="0">
                          <a:solidFill>
                            <a:srgbClr val="C00000"/>
                          </a:solidFill>
                          <a:latin typeface="Tekton Pro" pitchFamily="34" charset="0"/>
                          <a:ea typeface="Tahoma" pitchFamily="34" charset="0"/>
                          <a:cs typeface="Tahoma" pitchFamily="34" charset="0"/>
                        </a:rPr>
                        <a:t>°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15</a:t>
                      </a:r>
                      <a:r>
                        <a:rPr lang="id-ID" sz="1800" b="1" dirty="0" smtClean="0">
                          <a:solidFill>
                            <a:srgbClr val="C00000"/>
                          </a:solidFill>
                          <a:latin typeface="Tekton Pro" pitchFamily="34" charset="0"/>
                          <a:ea typeface="Tahoma" pitchFamily="34" charset="0"/>
                          <a:cs typeface="Tahoma" pitchFamily="34" charset="0"/>
                        </a:rPr>
                        <a:t>°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0,75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0,75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1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3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7,5</a:t>
                      </a:r>
                      <a:r>
                        <a:rPr lang="id-ID" sz="1800" b="1" dirty="0" smtClean="0">
                          <a:solidFill>
                            <a:srgbClr val="C00000"/>
                          </a:solidFill>
                          <a:latin typeface="Tekton Pro" pitchFamily="34" charset="0"/>
                          <a:ea typeface="Tahoma" pitchFamily="34" charset="0"/>
                          <a:cs typeface="Tahoma" pitchFamily="34" charset="0"/>
                        </a:rPr>
                        <a:t>° / </a:t>
                      </a:r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7</a:t>
                      </a:r>
                      <a:r>
                        <a:rPr lang="id-ID" sz="1800" b="1" dirty="0" smtClean="0">
                          <a:solidFill>
                            <a:srgbClr val="C00000"/>
                          </a:solidFill>
                          <a:latin typeface="Tekton Pro" pitchFamily="34" charset="0"/>
                          <a:ea typeface="Tahoma" pitchFamily="34" charset="0"/>
                          <a:cs typeface="Tahoma" pitchFamily="34" charset="0"/>
                        </a:rPr>
                        <a:t>°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45</a:t>
                      </a:r>
                      <a:r>
                        <a:rPr lang="id-ID" sz="1800" b="1" dirty="0" smtClean="0">
                          <a:solidFill>
                            <a:srgbClr val="C00000"/>
                          </a:solidFill>
                          <a:latin typeface="Tekton Pro" pitchFamily="34" charset="0"/>
                          <a:ea typeface="Tahoma" pitchFamily="34" charset="0"/>
                          <a:cs typeface="Tahoma" pitchFamily="34" charset="0"/>
                        </a:rPr>
                        <a:t>° / </a:t>
                      </a:r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40</a:t>
                      </a:r>
                      <a:r>
                        <a:rPr lang="id-ID" sz="1800" b="1" dirty="0" smtClean="0">
                          <a:solidFill>
                            <a:srgbClr val="C00000"/>
                          </a:solidFill>
                          <a:latin typeface="Tekton Pro" pitchFamily="34" charset="0"/>
                          <a:ea typeface="Tahoma" pitchFamily="34" charset="0"/>
                          <a:cs typeface="Tahoma" pitchFamily="34" charset="0"/>
                        </a:rPr>
                        <a:t>°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1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0,5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  <a:latin typeface="Tekton Pro" pitchFamily="34" charset="0"/>
                        </a:rPr>
                        <a:t>1</a:t>
                      </a:r>
                      <a:endParaRPr lang="id-ID" b="1" dirty="0">
                        <a:solidFill>
                          <a:srgbClr val="C00000"/>
                        </a:solidFill>
                        <a:latin typeface="Tekton Pro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14349" y="558209"/>
            <a:ext cx="75724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SUDUT PADA PROYEKSI DIMETRI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71472" y="1189009"/>
            <a:ext cx="800105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Contoh penggunaan sudut-sudut dalam proyeksi dimetri:</a:t>
            </a:r>
            <a:endParaRPr lang="fr-FR" sz="1600" b="1" dirty="0">
              <a:solidFill>
                <a:srgbClr val="0070C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5" descr="https://suryaputra2009.files.wordpress.com/2011/11/gambar-3-9-proyeksi-dimetri-ii.jpg?w=300&amp;h=163"/>
          <p:cNvPicPr/>
          <p:nvPr/>
        </p:nvPicPr>
        <p:blipFill>
          <a:blip r:embed="rId2"/>
          <a:srcRect t="9437" r="5075" b="7985"/>
          <a:stretch>
            <a:fillRect/>
          </a:stretch>
        </p:blipFill>
        <p:spPr bwMode="auto">
          <a:xfrm>
            <a:off x="142844" y="2269596"/>
            <a:ext cx="8643966" cy="408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3977416"/>
            <a:ext cx="3600118" cy="2737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0" y="357166"/>
            <a:ext cx="7429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MEMBUAT GAMBAR DIMETRI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428596" y="928670"/>
            <a:ext cx="650085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Menentukan sudut yang akan digunakan. Tiap kombinasi sudut mempunyai skala pemendekan salah satu sumbu yang berbeda-beda. 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28596" y="3046397"/>
            <a:ext cx="650085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Misalkan menggunakan sudut 7,5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° &amp; 45°.</a:t>
            </a:r>
            <a:endParaRPr lang="id-ID" sz="2800" b="1" dirty="0" smtClean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357166"/>
            <a:ext cx="1771650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928662" y="3899134"/>
            <a:ext cx="464347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Buat garis bersudut 7,5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° &amp; 45° dari horisontal. Buat garis sumbu z vertikal dari pertemuan sumbu x &amp; y.</a:t>
            </a:r>
            <a:endParaRPr lang="id-ID" sz="2800" b="1" dirty="0" smtClean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9" grpId="0"/>
      <p:bldP spid="7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71539" y="428604"/>
            <a:ext cx="7429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MEMBUAT GAMBAR DIMETRI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28596" y="1000108"/>
            <a:ext cx="62865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Dengan sudut 7,5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° &amp; 45°,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dimensi pada sumbu x &amp; z tetap, sementara dimensi pada sumbu y mengalami pemendekan ½.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1071546"/>
            <a:ext cx="178117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428596" y="3260711"/>
            <a:ext cx="6286544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Buat garis-garis pembentuk objek. Untuk bidang miring, gunakan bentuk kotak khayal yang melingkupinya. Untuk membuat kurva, bisa digunakan metode pengukuran dengan garis-garis bantu menuju dua sisi tempat kurva tersebut berada.</a:t>
            </a: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3357562"/>
            <a:ext cx="184785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428604"/>
            <a:ext cx="60722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LATIHAN 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642910" y="928670"/>
            <a:ext cx="578647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Buat 2 gambar dimetri dari  gambar tampak disamping ini dengan sudut yang berbeda.</a:t>
            </a:r>
          </a:p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Kertas : A4 vertikal</a:t>
            </a:r>
          </a:p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Ukuran : cm</a:t>
            </a:r>
          </a:p>
          <a:p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Skala : 1:4</a:t>
            </a:r>
          </a:p>
          <a:p>
            <a:pPr marL="1081088" indent="-1081088"/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Sudut: 7,5</a:t>
            </a:r>
            <a:r>
              <a:rPr lang="id-ID" sz="2800" b="1" dirty="0" smtClean="0">
                <a:solidFill>
                  <a:srgbClr val="0070C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° - 45° dan  15° -15° atau 35 °-35 °.</a:t>
            </a:r>
            <a:endParaRPr lang="id-ID" sz="2800" b="1" dirty="0" smtClean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/>
            <a:endParaRPr lang="fr-FR" sz="1600" b="1" dirty="0">
              <a:solidFill>
                <a:srgbClr val="0070C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1214422"/>
            <a:ext cx="2214578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4386416"/>
            <a:ext cx="2214578" cy="2328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0298" y="3214686"/>
            <a:ext cx="34644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Trajan Pro" pitchFamily="18" charset="0"/>
              </a:rPr>
              <a:t>Terimakasih...</a:t>
            </a:r>
            <a:endParaRPr lang="fr-FR" dirty="0">
              <a:solidFill>
                <a:srgbClr val="336699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000232" y="428604"/>
            <a:ext cx="4618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B050"/>
                </a:solidFill>
                <a:latin typeface="Trajan Pro" pitchFamily="18" charset="0"/>
              </a:rPr>
              <a:t>Quote of The Day :</a:t>
            </a:r>
            <a:endParaRPr lang="fr-FR" dirty="0">
              <a:solidFill>
                <a:srgbClr val="00B050"/>
              </a:solidFill>
              <a:latin typeface="Trajan Pro" pitchFamily="18" charset="0"/>
            </a:endParaRPr>
          </a:p>
        </p:txBody>
      </p:sp>
      <p:pic>
        <p:nvPicPr>
          <p:cNvPr id="4" name="Picture 3" descr="45-powerful-motivational-quotes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285860"/>
            <a:ext cx="6310330" cy="51955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2137</TotalTime>
  <Words>683</Words>
  <Application>Microsoft PowerPoint</Application>
  <PresentationFormat>On-screen Show (4:3)</PresentationFormat>
  <Paragraphs>83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Modèle par défaut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Syphon</dc:title>
  <dc:creator>www.powerpointstyles.com</dc:creator>
  <cp:lastModifiedBy>User</cp:lastModifiedBy>
  <cp:revision>199</cp:revision>
  <dcterms:created xsi:type="dcterms:W3CDTF">2009-03-23T15:23:24Z</dcterms:created>
  <dcterms:modified xsi:type="dcterms:W3CDTF">2016-03-31T01:09:56Z</dcterms:modified>
</cp:coreProperties>
</file>