
<file path=[Content_Types].xml><?xml version="1.0" encoding="utf-8"?>
<Types xmlns="http://schemas.openxmlformats.org/package/2006/content-types">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5"/>
  </p:notesMasterIdLst>
  <p:sldIdLst>
    <p:sldId id="256" r:id="rId2"/>
    <p:sldId id="257" r:id="rId3"/>
    <p:sldId id="258" r:id="rId4"/>
    <p:sldId id="259" r:id="rId5"/>
    <p:sldId id="270" r:id="rId6"/>
    <p:sldId id="261" r:id="rId7"/>
    <p:sldId id="269" r:id="rId8"/>
    <p:sldId id="262" r:id="rId9"/>
    <p:sldId id="263" r:id="rId10"/>
    <p:sldId id="264" r:id="rId11"/>
    <p:sldId id="265" r:id="rId12"/>
    <p:sldId id="266" r:id="rId13"/>
    <p:sldId id="267" r:id="rId14"/>
    <p:sldId id="268"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028B2E-6F64-426C-AA23-8E83E725DA41}" type="datetimeFigureOut">
              <a:rPr lang="id-ID" smtClean="0"/>
              <a:t>04/09/2019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8DCCCAF-B70B-42B2-98D3-BCC500BEB9DC}" type="slidenum">
              <a:rPr lang="id-ID" smtClean="0"/>
              <a:t>‹#›</a:t>
            </a:fld>
            <a:endParaRPr lang="id-ID"/>
          </a:p>
        </p:txBody>
      </p:sp>
    </p:spTree>
    <p:extLst>
      <p:ext uri="{BB962C8B-B14F-4D97-AF65-F5344CB8AC3E}">
        <p14:creationId xmlns:p14="http://schemas.microsoft.com/office/powerpoint/2010/main" val="2388528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C2E3890E-8593-47BD-90BB-CF17D58FB944}" type="slidenum">
              <a:rPr lang="en-US"/>
              <a:pPr/>
              <a:t>21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63E7D613-F39B-4479-8B51-916C99FB8570}" type="slidenum">
              <a:rPr lang="en-US"/>
              <a:pPr/>
              <a:t>22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97FD53D3-F8C1-4429-B2F1-DA6FA404E49E}" type="slidenum">
              <a:rPr lang="en-US"/>
              <a:pPr/>
              <a:t>23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03C5186B-E638-4DC0-975E-670F13B80793}" type="slidenum">
              <a:rPr lang="en-US"/>
              <a:pPr/>
              <a:t>24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78AF3895-093F-496A-A1C1-1C1A27C5C33C}" type="slidenum">
              <a:rPr lang="en-US"/>
              <a:pPr/>
              <a:t>27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AD4ECC7C-3672-480B-B90B-CAB3B65C98E1}" type="slidenum">
              <a:rPr lang="en-US"/>
              <a:pPr/>
              <a:t>28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5B0EC74C-571F-4068-8CC5-A514C25E8384}" type="slidenum">
              <a:rPr lang="en-US"/>
              <a:pPr/>
              <a:t>29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4A63B374-DA4B-469C-8A1A-18E6C8136C00}" type="slidenum">
              <a:rPr lang="en-US"/>
              <a:pPr/>
              <a:t>30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BC10B62B-085A-4072-BB4E-86EB22E13715}" type="slidenum">
              <a:rPr lang="en-US"/>
              <a:pPr/>
              <a:t>31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D0CDAE25-42A3-4429-A253-8AFDFC388D57}" type="slidenum">
              <a:rPr lang="en-US"/>
              <a:pPr/>
              <a:t>32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748F363A-4103-4192-B2B8-DD984BB1C530}" type="slidenum">
              <a:rPr lang="en-US"/>
              <a:pPr/>
              <a:t>33</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373575A5-C95B-453B-B8C7-81C7FF75EC6C}" type="slidenum">
              <a:rPr lang="en-US"/>
              <a:pPr/>
              <a:t>34</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9B55DD67-21A3-4F0D-804A-B84866AD67DB}" type="slidenum">
              <a:rPr lang="en-US"/>
              <a:pPr/>
              <a:t>35</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5A8CA991-2F84-47DA-975B-734DC63C3671}" type="slidenum">
              <a:rPr lang="en-US"/>
              <a:pPr/>
              <a:t>36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FADD9889-5DD2-4F6E-BE13-5EFAB4146D9A}" type="slidenum">
              <a:rPr lang="en-US"/>
              <a:pPr/>
              <a:t>37</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690CB215-B502-4D40-9892-AA20334ADDFF}" type="slidenum">
              <a:rPr lang="en-US"/>
              <a:pPr/>
              <a:t>38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615DD39-405C-496A-8FAA-12409484E901}" type="datetimeFigureOut">
              <a:rPr lang="en-US" smtClean="0"/>
              <a:pPr/>
              <a:t>9/4/2019</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0F1E7180-A47B-472C-AF7D-EDD82AE3D25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15DD39-405C-496A-8FAA-12409484E901}" type="datetimeFigureOut">
              <a:rPr lang="en-US" smtClean="0"/>
              <a:pPr/>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1E7180-A47B-472C-AF7D-EDD82AE3D25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615DD39-405C-496A-8FAA-12409484E901}" type="datetimeFigureOut">
              <a:rPr lang="en-US" smtClean="0"/>
              <a:pPr/>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1E7180-A47B-472C-AF7D-EDD82AE3D25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615DD39-405C-496A-8FAA-12409484E901}" type="datetimeFigureOut">
              <a:rPr lang="en-US" smtClean="0"/>
              <a:pPr/>
              <a:t>9/4/2019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1E7180-A47B-472C-AF7D-EDD82AE3D25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615DD39-405C-496A-8FAA-12409484E901}" type="datetimeFigureOut">
              <a:rPr lang="en-US" smtClean="0"/>
              <a:pPr/>
              <a:t>9/4/2019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1E7180-A47B-472C-AF7D-EDD82AE3D25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615DD39-405C-496A-8FAA-12409484E901}" type="datetimeFigureOut">
              <a:rPr lang="en-US" smtClean="0"/>
              <a:pPr/>
              <a:t>9/4/2019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1E7180-A47B-472C-AF7D-EDD82AE3D25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15DD39-405C-496A-8FAA-12409484E901}" type="datetimeFigureOut">
              <a:rPr lang="en-US" smtClean="0"/>
              <a:pPr/>
              <a:t>9/4/2019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1E7180-A47B-472C-AF7D-EDD82AE3D25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615DD39-405C-496A-8FAA-12409484E901}" type="datetimeFigureOut">
              <a:rPr lang="en-US" smtClean="0"/>
              <a:pPr/>
              <a:t>9/4/2019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1E7180-A47B-472C-AF7D-EDD82AE3D25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615DD39-405C-496A-8FAA-12409484E901}" type="datetimeFigureOut">
              <a:rPr lang="en-US" smtClean="0"/>
              <a:pPr/>
              <a:t>9/4/2019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0F1E7180-A47B-472C-AF7D-EDD82AE3D259}"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15DD39-405C-496A-8FAA-12409484E901}" type="datetimeFigureOut">
              <a:rPr lang="en-US" smtClean="0"/>
              <a:pPr/>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1E7180-A47B-472C-AF7D-EDD82AE3D25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615DD39-405C-496A-8FAA-12409484E901}" type="datetimeFigureOut">
              <a:rPr lang="en-US" smtClean="0"/>
              <a:pPr/>
              <a:t>9/4/2019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1E7180-A47B-472C-AF7D-EDD82AE3D259}"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8" name="Rounded Rectangle 7"/>
          <p:cNvSpPr/>
          <p:nvPr userDrawn="1"/>
        </p:nvSpPr>
        <p:spPr>
          <a:xfrm>
            <a:off x="91440" y="101600"/>
            <a:ext cx="8961120" cy="6664960"/>
          </a:xfrm>
          <a:prstGeom prst="roundRect">
            <a:avLst>
              <a:gd name="adj" fmla="val 1735"/>
            </a:avLst>
          </a:prstGeom>
          <a:blipFill dpi="0" rotWithShape="1">
            <a:blip r:embed="rId2">
              <a:extLst>
                <a:ext uri="{28A0092B-C50C-407E-A947-70E740481C1C}">
                  <a14:useLocalDpi xmlns:a14="http://schemas.microsoft.com/office/drawing/2010/main" val="0"/>
                </a:ext>
              </a:extLst>
            </a:blip>
            <a:srcRect/>
            <a:stretch>
              <a:fillRect/>
            </a:stretch>
          </a:bli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Right Triangle 118"/>
          <p:cNvSpPr/>
          <p:nvPr userDrawn="1"/>
        </p:nvSpPr>
        <p:spPr>
          <a:xfrm rot="16200000">
            <a:off x="4260560" y="1912856"/>
            <a:ext cx="4536504" cy="5353784"/>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2" name="Group 301"/>
          <p:cNvGrpSpPr/>
          <p:nvPr userDrawn="1"/>
        </p:nvGrpSpPr>
        <p:grpSpPr>
          <a:xfrm>
            <a:off x="-397222" y="-31530"/>
            <a:ext cx="9932332" cy="6858000"/>
            <a:chOff x="-382404" y="0"/>
            <a:chExt cx="9932332" cy="6858000"/>
          </a:xfrm>
        </p:grpSpPr>
        <p:grpSp>
          <p:nvGrpSpPr>
            <p:cNvPr id="303" name="Group 44"/>
            <p:cNvGrpSpPr/>
            <p:nvPr/>
          </p:nvGrpSpPr>
          <p:grpSpPr>
            <a:xfrm>
              <a:off x="0" y="0"/>
              <a:ext cx="9144000" cy="6858000"/>
              <a:chOff x="0" y="0"/>
              <a:chExt cx="9144000" cy="6858000"/>
            </a:xfrm>
          </p:grpSpPr>
          <p:grpSp>
            <p:nvGrpSpPr>
              <p:cNvPr id="326" name="Group 4"/>
              <p:cNvGrpSpPr/>
              <p:nvPr/>
            </p:nvGrpSpPr>
            <p:grpSpPr>
              <a:xfrm>
                <a:off x="0" y="0"/>
                <a:ext cx="2514600" cy="6858000"/>
                <a:chOff x="0" y="0"/>
                <a:chExt cx="2514600" cy="6858000"/>
              </a:xfrm>
            </p:grpSpPr>
            <p:sp>
              <p:nvSpPr>
                <p:cNvPr id="337" name="Rectangle 33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27" name="Group 5"/>
              <p:cNvGrpSpPr/>
              <p:nvPr/>
            </p:nvGrpSpPr>
            <p:grpSpPr>
              <a:xfrm>
                <a:off x="422910" y="0"/>
                <a:ext cx="2514600" cy="6858000"/>
                <a:chOff x="0" y="0"/>
                <a:chExt cx="2514600" cy="6858000"/>
              </a:xfrm>
            </p:grpSpPr>
            <p:sp>
              <p:nvSpPr>
                <p:cNvPr id="334" name="Rectangle 33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5" name="Rectangle 33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6" name="Rectangle 33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28" name="Group 9"/>
              <p:cNvGrpSpPr/>
              <p:nvPr/>
            </p:nvGrpSpPr>
            <p:grpSpPr>
              <a:xfrm rot="10800000">
                <a:off x="6629400" y="0"/>
                <a:ext cx="2514600" cy="6858000"/>
                <a:chOff x="0" y="0"/>
                <a:chExt cx="2514600" cy="6858000"/>
              </a:xfrm>
            </p:grpSpPr>
            <p:sp>
              <p:nvSpPr>
                <p:cNvPr id="331" name="Rectangle 33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2" name="Rectangle 33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3" name="Rectangle 33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9" name="Rectangle 32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0" name="Rectangle 32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4" name="Freeform 30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5" name="Freeform 30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6" name="Freeform 30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7" name="Freeform 30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8" name="Freeform 307"/>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9" name="Hexagon 308"/>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 name="Hexagon 309"/>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 name="Hexagon 310"/>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2" name="Hexagon 311"/>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3" name="Hexagon 312"/>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4" name="Freeform 313"/>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5" name="Hexagon 314"/>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6" name="Hexagon 315"/>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 name="Hexagon 316"/>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8" name="Hexagon 317"/>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9" name="Hexagon 318"/>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0" name="Hexagon 319"/>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1" name="Hexagon 320"/>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2" name="Hexagon 321"/>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3" name="Hexagon 322"/>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4" name="Freeform 323"/>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5" name="Freeform 324"/>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0" name="Rectangle 339"/>
          <p:cNvSpPr/>
          <p:nvPr userDrawn="1"/>
        </p:nvSpPr>
        <p:spPr>
          <a:xfrm>
            <a:off x="-18286" y="2938804"/>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1" name="Rectangle 340"/>
          <p:cNvSpPr/>
          <p:nvPr userDrawn="1"/>
        </p:nvSpPr>
        <p:spPr>
          <a:xfrm>
            <a:off x="81757" y="3051823"/>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2" name="Rectangle 341"/>
          <p:cNvSpPr/>
          <p:nvPr userDrawn="1"/>
        </p:nvSpPr>
        <p:spPr>
          <a:xfrm>
            <a:off x="180947" y="4561235"/>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3" name="Rectangle 342"/>
          <p:cNvSpPr/>
          <p:nvPr userDrawn="1"/>
        </p:nvSpPr>
        <p:spPr>
          <a:xfrm>
            <a:off x="175245" y="3135642"/>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4" name="Subtitle 2"/>
          <p:cNvSpPr txBox="1">
            <a:spLocks/>
          </p:cNvSpPr>
          <p:nvPr userDrawn="1"/>
        </p:nvSpPr>
        <p:spPr>
          <a:xfrm>
            <a:off x="279079" y="4644402"/>
            <a:ext cx="6553200" cy="457200"/>
          </a:xfrm>
          <a:prstGeom prst="rect">
            <a:avLst/>
          </a:prstGeom>
        </p:spPr>
        <p:txBody>
          <a:bodyPr>
            <a:normAutofit/>
          </a:bodyPr>
          <a:lstStyle>
            <a:lvl1pPr marL="0" indent="0" algn="ctr" defTabSz="914400" rtl="0" eaLnBrk="1" latinLnBrk="0" hangingPunct="1">
              <a:spcBef>
                <a:spcPct val="20000"/>
              </a:spcBef>
              <a:buClr>
                <a:schemeClr val="accent1"/>
              </a:buClr>
              <a:buSzPct val="76000"/>
              <a:buFont typeface="Wingdings 2" pitchFamily="18" charset="2"/>
              <a:buNone/>
              <a:defRPr sz="1800" kern="1200" cap="all" spc="300" baseline="0">
                <a:solidFill>
                  <a:srgbClr val="FFFFFF"/>
                </a:solidFill>
                <a:latin typeface="+mn-lt"/>
                <a:ea typeface="+mn-ea"/>
                <a:cs typeface="+mn-cs"/>
              </a:defRPr>
            </a:lvl1pPr>
            <a:lvl2pPr marL="457200" indent="0" algn="ctr" defTabSz="914400" rtl="0" eaLnBrk="1" latinLnBrk="0" hangingPunct="1">
              <a:spcBef>
                <a:spcPct val="20000"/>
              </a:spcBef>
              <a:buClr>
                <a:schemeClr val="accent1"/>
              </a:buClr>
              <a:buSzPct val="76000"/>
              <a:buFont typeface="Wingdings 2" pitchFamily="18" charset="2"/>
              <a:buNone/>
              <a:defRPr sz="22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1"/>
              </a:buClr>
              <a:buSzPct val="76000"/>
              <a:buFont typeface="Wingdings 2" pitchFamily="18" charset="2"/>
              <a:buNone/>
              <a:defRPr sz="20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1"/>
              </a:buClr>
              <a:buSzPct val="76000"/>
              <a:buFont typeface="Wingdings 2" pitchFamily="18" charset="2"/>
              <a:buNone/>
              <a:defRPr sz="18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1"/>
              </a:buClr>
              <a:buSzPct val="76000"/>
              <a:buFont typeface="Wingdings 2" pitchFamily="18" charset="2"/>
              <a:buNone/>
              <a:defRPr sz="16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SzPct val="76000"/>
              <a:buFont typeface="Wingdings 2" pitchFamily="18" charset="2"/>
              <a:buNone/>
              <a:defRPr sz="14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1"/>
              </a:buClr>
              <a:buSzPct val="76000"/>
              <a:buFont typeface="Wingdings 2" pitchFamily="18" charset="2"/>
              <a:buNone/>
              <a:defRPr sz="14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1"/>
              </a:buClr>
              <a:buSzPct val="76000"/>
              <a:buFont typeface="Wingdings 2" pitchFamily="18" charset="2"/>
              <a:buNone/>
              <a:defRPr sz="14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1"/>
              </a:buClr>
              <a:buSzPct val="76000"/>
              <a:buFont typeface="Wingdings 2" pitchFamily="18" charset="2"/>
              <a:buNone/>
              <a:defRPr sz="1400" kern="1200">
                <a:solidFill>
                  <a:schemeClr val="tx1">
                    <a:tint val="75000"/>
                  </a:schemeClr>
                </a:solidFill>
                <a:latin typeface="+mn-lt"/>
                <a:ea typeface="+mn-ea"/>
                <a:cs typeface="+mn-cs"/>
              </a:defRPr>
            </a:lvl9pPr>
          </a:lstStyle>
          <a:p>
            <a:endParaRPr lang="en-US" dirty="0"/>
          </a:p>
        </p:txBody>
      </p:sp>
      <p:sp>
        <p:nvSpPr>
          <p:cNvPr id="345" name="Title 1"/>
          <p:cNvSpPr txBox="1">
            <a:spLocks/>
          </p:cNvSpPr>
          <p:nvPr userDrawn="1"/>
        </p:nvSpPr>
        <p:spPr>
          <a:xfrm>
            <a:off x="240979" y="3223235"/>
            <a:ext cx="6629400" cy="1219201"/>
          </a:xfrm>
          <a:prstGeom prst="rect">
            <a:avLst/>
          </a:prstGeom>
        </p:spPr>
        <p:txBody>
          <a:bodyPr vert="horz" lIns="91440" tIns="45720" rIns="91440" bIns="45720" rtlCol="0" anchor="b" anchorCtr="0">
            <a:noAutofit/>
          </a:bodyPr>
          <a:lstStyle>
            <a:lvl1pPr algn="ctr" defTabSz="914400" rtl="0" eaLnBrk="1" latinLnBrk="0" hangingPunct="1">
              <a:spcBef>
                <a:spcPct val="0"/>
              </a:spcBef>
              <a:buNone/>
              <a:defRPr sz="4000" kern="1200" cap="all" baseline="0">
                <a:solidFill>
                  <a:schemeClr val="accent1">
                    <a:lumMod val="50000"/>
                  </a:schemeClr>
                </a:solidFill>
                <a:latin typeface="+mj-lt"/>
                <a:ea typeface="+mj-ea"/>
                <a:cs typeface="+mj-cs"/>
              </a:defRPr>
            </a:lvl1pPr>
          </a:lstStyle>
          <a:p>
            <a:endParaRPr lang="en-US" dirty="0"/>
          </a:p>
        </p:txBody>
      </p:sp>
    </p:spTree>
    <p:extLst>
      <p:ext uri="{BB962C8B-B14F-4D97-AF65-F5344CB8AC3E}">
        <p14:creationId xmlns:p14="http://schemas.microsoft.com/office/powerpoint/2010/main" val="375462895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615DD39-405C-496A-8FAA-12409484E901}" type="datetimeFigureOut">
              <a:rPr lang="en-US" smtClean="0"/>
              <a:pPr/>
              <a:t>9/4/2019</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F1E7180-A47B-472C-AF7D-EDD82AE3D259}"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muslim.or.id/tag/tauhid"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package" Target="../embeddings/Microsoft_Word_Document1.docx"/></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4801"/>
            <a:ext cx="7772400" cy="1219199"/>
          </a:xfrm>
        </p:spPr>
        <p:txBody>
          <a:bodyPr/>
          <a:lstStyle/>
          <a:p>
            <a:pPr algn="ctr"/>
            <a:r>
              <a:rPr lang="ar-SA" dirty="0" smtClean="0">
                <a:cs typeface="Andalus" pitchFamily="2" charset="-78"/>
              </a:rPr>
              <a:t>السلام عليكم ورحمةالله وبركاته</a:t>
            </a:r>
            <a:endParaRPr lang="en-US" dirty="0"/>
          </a:p>
        </p:txBody>
      </p:sp>
      <p:sp>
        <p:nvSpPr>
          <p:cNvPr id="3" name="Subtitle 2"/>
          <p:cNvSpPr>
            <a:spLocks noGrp="1"/>
          </p:cNvSpPr>
          <p:nvPr>
            <p:ph type="subTitle" idx="1"/>
          </p:nvPr>
        </p:nvSpPr>
        <p:spPr>
          <a:xfrm>
            <a:off x="304800" y="1371600"/>
            <a:ext cx="8458200" cy="5105400"/>
          </a:xfrm>
        </p:spPr>
        <p:txBody>
          <a:bodyPr>
            <a:normAutofit fontScale="85000" lnSpcReduction="20000"/>
          </a:bodyPr>
          <a:lstStyle/>
          <a:p>
            <a:pPr rtl="1">
              <a:defRPr/>
            </a:pPr>
            <a:endParaRPr lang="en-US" sz="4100" dirty="0" smtClean="0">
              <a:solidFill>
                <a:srgbClr val="7030A0"/>
              </a:solidFill>
              <a:cs typeface="Traditional Arabic" pitchFamily="2" charset="-78"/>
            </a:endParaRPr>
          </a:p>
          <a:p>
            <a:pPr rtl="1">
              <a:defRPr/>
            </a:pPr>
            <a:r>
              <a:rPr lang="ar-SA" sz="4100" dirty="0" smtClean="0">
                <a:solidFill>
                  <a:srgbClr val="FFFF00"/>
                </a:solidFill>
                <a:cs typeface="Traditional Arabic" pitchFamily="2" charset="-78"/>
              </a:rPr>
              <a:t>ياايهاالناس </a:t>
            </a:r>
            <a:r>
              <a:rPr lang="ar-SA" sz="4100" dirty="0">
                <a:solidFill>
                  <a:srgbClr val="FFFF00"/>
                </a:solidFill>
                <a:cs typeface="Traditional Arabic" pitchFamily="2" charset="-78"/>
              </a:rPr>
              <a:t>انا خلقناكم من ذكر وانثى وجعلناكم شعوبا وقبائل لتعارفوا</a:t>
            </a:r>
            <a:r>
              <a:rPr lang="ar-SA" sz="4100" dirty="0" smtClean="0">
                <a:solidFill>
                  <a:srgbClr val="FFFF00"/>
                </a:solidFill>
                <a:cs typeface="Traditional Arabic" pitchFamily="2" charset="-78"/>
              </a:rPr>
              <a:t>...</a:t>
            </a:r>
            <a:endParaRPr lang="en-US" sz="4100" dirty="0" smtClean="0">
              <a:solidFill>
                <a:srgbClr val="FFFF00"/>
              </a:solidFill>
              <a:cs typeface="Traditional Arabic" pitchFamily="2" charset="-78"/>
            </a:endParaRPr>
          </a:p>
          <a:p>
            <a:pPr rtl="1">
              <a:defRPr/>
            </a:pPr>
            <a:endParaRPr lang="ar-SA" sz="1500" dirty="0">
              <a:solidFill>
                <a:srgbClr val="7030A0"/>
              </a:solidFill>
              <a:cs typeface="Traditional Arabic" pitchFamily="2" charset="-78"/>
            </a:endParaRPr>
          </a:p>
          <a:p>
            <a:pPr>
              <a:defRPr/>
            </a:pPr>
            <a:r>
              <a:rPr lang="en-US" sz="2300" dirty="0" err="1" smtClean="0">
                <a:latin typeface="Comic Sans MS" pitchFamily="66" charset="0"/>
                <a:cs typeface="Times New Roman" pitchFamily="18" charset="0"/>
              </a:rPr>
              <a:t>Hai</a:t>
            </a:r>
            <a:r>
              <a:rPr lang="en-US" sz="2300" dirty="0" smtClean="0">
                <a:latin typeface="Comic Sans MS" pitchFamily="66" charset="0"/>
                <a:cs typeface="Times New Roman" pitchFamily="18" charset="0"/>
              </a:rPr>
              <a:t> </a:t>
            </a:r>
            <a:r>
              <a:rPr lang="en-US" sz="2300" dirty="0" err="1">
                <a:latin typeface="Comic Sans MS" pitchFamily="66" charset="0"/>
                <a:cs typeface="Times New Roman" pitchFamily="18" charset="0"/>
              </a:rPr>
              <a:t>manusia</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Sesungguhnya</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Kami</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menciptakan</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kamu</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dari</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seorang</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laki-laki</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dan</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seorang</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perempuan</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dan</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menjadikan</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kamu</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berbangsa</a:t>
            </a:r>
            <a:r>
              <a:rPr lang="en-US" sz="2300" dirty="0">
                <a:latin typeface="Comic Sans MS" pitchFamily="66" charset="0"/>
                <a:cs typeface="Times New Roman" pitchFamily="18" charset="0"/>
              </a:rPr>
              <a:t> - </a:t>
            </a:r>
            <a:r>
              <a:rPr lang="en-US" sz="2300" dirty="0" err="1">
                <a:latin typeface="Comic Sans MS" pitchFamily="66" charset="0"/>
                <a:cs typeface="Times New Roman" pitchFamily="18" charset="0"/>
              </a:rPr>
              <a:t>bangsa</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dan</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bersuku-suku</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supaya</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kamu</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saling</a:t>
            </a:r>
            <a:r>
              <a:rPr lang="en-US" sz="2300" dirty="0">
                <a:latin typeface="Comic Sans MS" pitchFamily="66" charset="0"/>
                <a:cs typeface="Times New Roman" pitchFamily="18" charset="0"/>
              </a:rPr>
              <a:t> </a:t>
            </a:r>
            <a:r>
              <a:rPr lang="en-US" sz="2300" dirty="0" err="1">
                <a:latin typeface="Comic Sans MS" pitchFamily="66" charset="0"/>
                <a:cs typeface="Times New Roman" pitchFamily="18" charset="0"/>
              </a:rPr>
              <a:t>kenal-mengenal</a:t>
            </a:r>
            <a:r>
              <a:rPr lang="en-US" sz="2300" dirty="0">
                <a:latin typeface="Comic Sans MS" pitchFamily="66" charset="0"/>
                <a:cs typeface="Times New Roman" pitchFamily="18" charset="0"/>
              </a:rPr>
              <a:t>…     (Al-</a:t>
            </a:r>
            <a:r>
              <a:rPr lang="en-US" sz="2300" dirty="0" err="1">
                <a:latin typeface="Comic Sans MS" pitchFamily="66" charset="0"/>
                <a:cs typeface="Times New Roman" pitchFamily="18" charset="0"/>
              </a:rPr>
              <a:t>Hujurat</a:t>
            </a:r>
            <a:r>
              <a:rPr lang="en-US" sz="2300" dirty="0">
                <a:latin typeface="Comic Sans MS" pitchFamily="66" charset="0"/>
                <a:cs typeface="Times New Roman" pitchFamily="18" charset="0"/>
              </a:rPr>
              <a:t>: 13)</a:t>
            </a:r>
          </a:p>
          <a:p>
            <a:pPr>
              <a:defRPr/>
            </a:pPr>
            <a:endParaRPr lang="en-US" dirty="0">
              <a:latin typeface="Comic Sans MS" pitchFamily="66" charset="0"/>
              <a:cs typeface="Times New Roman" pitchFamily="18" charset="0"/>
            </a:endParaRPr>
          </a:p>
          <a:p>
            <a:pPr algn="just">
              <a:defRPr/>
            </a:pPr>
            <a:r>
              <a:rPr lang="en-US" sz="2600" dirty="0" err="1">
                <a:latin typeface="Comic Sans MS" pitchFamily="66" charset="0"/>
                <a:cs typeface="Times New Roman" pitchFamily="18" charset="0"/>
              </a:rPr>
              <a:t>Nama</a:t>
            </a:r>
            <a:r>
              <a:rPr lang="en-US" sz="2600" dirty="0">
                <a:latin typeface="Comic Sans MS" pitchFamily="66" charset="0"/>
                <a:cs typeface="Times New Roman" pitchFamily="18" charset="0"/>
              </a:rPr>
              <a:t>		: </a:t>
            </a:r>
            <a:r>
              <a:rPr lang="en-US" sz="2600" dirty="0" err="1">
                <a:latin typeface="Comic Sans MS" pitchFamily="66" charset="0"/>
                <a:cs typeface="Times New Roman" pitchFamily="18" charset="0"/>
              </a:rPr>
              <a:t>Nur</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Aksin</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S.Ag.,M.S.I</a:t>
            </a:r>
            <a:r>
              <a:rPr lang="en-US" sz="2600" dirty="0">
                <a:latin typeface="Comic Sans MS" pitchFamily="66" charset="0"/>
                <a:cs typeface="Times New Roman" pitchFamily="18" charset="0"/>
              </a:rPr>
              <a:t>.</a:t>
            </a:r>
          </a:p>
          <a:p>
            <a:pPr algn="just">
              <a:defRPr/>
            </a:pPr>
            <a:r>
              <a:rPr lang="en-US" sz="2600" dirty="0" err="1">
                <a:latin typeface="Comic Sans MS" pitchFamily="66" charset="0"/>
                <a:cs typeface="Times New Roman" pitchFamily="18" charset="0"/>
              </a:rPr>
              <a:t>Alamat</a:t>
            </a:r>
            <a:r>
              <a:rPr lang="en-US" sz="2600" dirty="0">
                <a:latin typeface="Comic Sans MS" pitchFamily="66" charset="0"/>
                <a:cs typeface="Times New Roman" pitchFamily="18" charset="0"/>
              </a:rPr>
              <a:t>	</a:t>
            </a:r>
            <a:r>
              <a:rPr lang="en-US" sz="2600" dirty="0" smtClean="0">
                <a:latin typeface="Comic Sans MS" pitchFamily="66" charset="0"/>
                <a:cs typeface="Times New Roman" pitchFamily="18" charset="0"/>
              </a:rPr>
              <a:t>	: </a:t>
            </a:r>
            <a:r>
              <a:rPr lang="en-US" sz="2600" dirty="0">
                <a:latin typeface="Comic Sans MS" pitchFamily="66" charset="0"/>
                <a:cs typeface="Times New Roman" pitchFamily="18" charset="0"/>
              </a:rPr>
              <a:t>Jl. </a:t>
            </a:r>
            <a:r>
              <a:rPr lang="en-US" sz="2600" dirty="0" err="1">
                <a:latin typeface="Comic Sans MS" pitchFamily="66" charset="0"/>
                <a:cs typeface="Times New Roman" pitchFamily="18" charset="0"/>
              </a:rPr>
              <a:t>Tanggul</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Mas</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Timur</a:t>
            </a:r>
            <a:r>
              <a:rPr lang="en-US" sz="2600" dirty="0">
                <a:latin typeface="Comic Sans MS" pitchFamily="66" charset="0"/>
                <a:cs typeface="Times New Roman" pitchFamily="18" charset="0"/>
              </a:rPr>
              <a:t> VIII/273 </a:t>
            </a:r>
            <a:r>
              <a:rPr lang="en-US" sz="2600" dirty="0" smtClean="0">
                <a:latin typeface="Comic Sans MS" pitchFamily="66" charset="0"/>
                <a:cs typeface="Times New Roman" pitchFamily="18" charset="0"/>
              </a:rPr>
              <a:t>Semarang </a:t>
            </a:r>
            <a:r>
              <a:rPr lang="en-US" sz="2600" dirty="0">
                <a:latin typeface="Comic Sans MS" pitchFamily="66" charset="0"/>
                <a:cs typeface="Times New Roman" pitchFamily="18" charset="0"/>
              </a:rPr>
              <a:t>Utara. </a:t>
            </a:r>
          </a:p>
          <a:p>
            <a:pPr algn="just">
              <a:defRPr/>
            </a:pPr>
            <a:r>
              <a:rPr lang="en-US" sz="2600" dirty="0" err="1">
                <a:latin typeface="Comic Sans MS" pitchFamily="66" charset="0"/>
                <a:cs typeface="Times New Roman" pitchFamily="18" charset="0"/>
              </a:rPr>
              <a:t>Telp</a:t>
            </a:r>
            <a:r>
              <a:rPr lang="en-US" sz="2600" dirty="0">
                <a:latin typeface="Comic Sans MS" pitchFamily="66" charset="0"/>
                <a:cs typeface="Times New Roman" pitchFamily="18" charset="0"/>
              </a:rPr>
              <a:t>./HP.	: 0243512634 / 081325711536</a:t>
            </a:r>
          </a:p>
          <a:p>
            <a:pPr algn="just">
              <a:defRPr/>
            </a:pPr>
            <a:r>
              <a:rPr lang="en-US" sz="2600" dirty="0" err="1">
                <a:latin typeface="Comic Sans MS" pitchFamily="66" charset="0"/>
                <a:cs typeface="Times New Roman" pitchFamily="18" charset="0"/>
              </a:rPr>
              <a:t>Istri</a:t>
            </a:r>
            <a:r>
              <a:rPr lang="en-US" sz="2600" dirty="0">
                <a:latin typeface="Comic Sans MS" pitchFamily="66" charset="0"/>
                <a:cs typeface="Times New Roman" pitchFamily="18" charset="0"/>
              </a:rPr>
              <a:t>		: </a:t>
            </a:r>
            <a:r>
              <a:rPr lang="en-US" sz="2600" dirty="0" err="1">
                <a:latin typeface="Comic Sans MS" pitchFamily="66" charset="0"/>
                <a:cs typeface="Times New Roman" pitchFamily="18" charset="0"/>
              </a:rPr>
              <a:t>Afifah</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Intanasari</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Noelly</a:t>
            </a:r>
            <a:endParaRPr lang="en-US" sz="2600" dirty="0">
              <a:latin typeface="Comic Sans MS" pitchFamily="66" charset="0"/>
              <a:cs typeface="Times New Roman" pitchFamily="18" charset="0"/>
            </a:endParaRPr>
          </a:p>
          <a:p>
            <a:pPr algn="just">
              <a:defRPr/>
            </a:pPr>
            <a:r>
              <a:rPr lang="en-US" sz="2600" dirty="0" err="1">
                <a:latin typeface="Comic Sans MS" pitchFamily="66" charset="0"/>
                <a:cs typeface="Times New Roman" pitchFamily="18" charset="0"/>
              </a:rPr>
              <a:t>Anak</a:t>
            </a:r>
            <a:r>
              <a:rPr lang="en-US" sz="2600" dirty="0">
                <a:latin typeface="Comic Sans MS" pitchFamily="66" charset="0"/>
                <a:cs typeface="Times New Roman" pitchFamily="18" charset="0"/>
              </a:rPr>
              <a:t>		: </a:t>
            </a:r>
            <a:r>
              <a:rPr lang="en-US" sz="2600" dirty="0" err="1">
                <a:latin typeface="Comic Sans MS" pitchFamily="66" charset="0"/>
                <a:cs typeface="Times New Roman" pitchFamily="18" charset="0"/>
              </a:rPr>
              <a:t>Fiki</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Nu’afi</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Qurrota</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Aini</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Ulya</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Rahma</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Salsabila</a:t>
            </a:r>
            <a:r>
              <a:rPr lang="en-US" sz="2600" dirty="0">
                <a:latin typeface="Comic Sans MS" pitchFamily="66" charset="0"/>
                <a:cs typeface="Times New Roman" pitchFamily="18" charset="0"/>
              </a:rPr>
              <a:t>, 			  Muhammad </a:t>
            </a:r>
            <a:r>
              <a:rPr lang="en-US" sz="2600" dirty="0" err="1">
                <a:latin typeface="Comic Sans MS" pitchFamily="66" charset="0"/>
                <a:cs typeface="Times New Roman" pitchFamily="18" charset="0"/>
              </a:rPr>
              <a:t>Faiq</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Haidar</a:t>
            </a:r>
            <a:r>
              <a:rPr lang="en-US" sz="2600" dirty="0">
                <a:latin typeface="Comic Sans MS" pitchFamily="66" charset="0"/>
                <a:cs typeface="Times New Roman" pitchFamily="18" charset="0"/>
              </a:rPr>
              <a:t> </a:t>
            </a:r>
            <a:r>
              <a:rPr lang="en-US" sz="2600" dirty="0" err="1">
                <a:latin typeface="Comic Sans MS" pitchFamily="66" charset="0"/>
                <a:cs typeface="Times New Roman" pitchFamily="18" charset="0"/>
              </a:rPr>
              <a:t>Azmi</a:t>
            </a:r>
            <a:endParaRPr lang="en-US" sz="2600" dirty="0">
              <a:latin typeface="Comic Sans MS" pitchFamily="66" charset="0"/>
              <a:cs typeface="Times New Roman" pitchFamily="18" charset="0"/>
            </a:endParaRPr>
          </a:p>
          <a:p>
            <a:endParaRPr lang="en-US" sz="26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7467600" cy="685800"/>
          </a:xfrm>
        </p:spPr>
        <p:txBody>
          <a:bodyPr>
            <a:normAutofit fontScale="90000"/>
          </a:bodyPr>
          <a:lstStyle/>
          <a:p>
            <a:pPr algn="ctr"/>
            <a:r>
              <a:rPr lang="id-ID" sz="4400" dirty="0" smtClean="0">
                <a:latin typeface="Times New Roman" pitchFamily="18" charset="0"/>
                <a:cs typeface="Times New Roman" pitchFamily="18" charset="0"/>
              </a:rPr>
              <a:t>IMAN &amp; TAQWA</a:t>
            </a:r>
            <a:endParaRPr lang="en-US" sz="44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buFont typeface="Wingdings" pitchFamily="2" charset="2"/>
              <a:buChar char="Ø"/>
            </a:pPr>
            <a:r>
              <a:rPr lang="id-ID" dirty="0" smtClean="0"/>
              <a:t>Iman</a:t>
            </a:r>
          </a:p>
          <a:p>
            <a:pPr algn="r" rtl="1">
              <a:buNone/>
            </a:pPr>
            <a:r>
              <a:rPr lang="ar-SA" sz="4000" dirty="0" smtClean="0">
                <a:cs typeface="Traditional Arabic" pitchFamily="2" charset="-78"/>
              </a:rPr>
              <a:t>الإيمان عقد بالقلب وإقرار باللسان وعمل بالأركان</a:t>
            </a:r>
            <a:endParaRPr lang="en-US" sz="4000" dirty="0" smtClean="0">
              <a:cs typeface="Traditional Arabic" pitchFamily="2" charset="-78"/>
            </a:endParaRPr>
          </a:p>
          <a:p>
            <a:pPr algn="just">
              <a:buNone/>
            </a:pP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itu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adalah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meyakini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mengucapkan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lisan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mengerjakan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perbuatan</a:t>
            </a:r>
            <a:r>
              <a:rPr lang="en-US" sz="2000" dirty="0" smtClean="0">
                <a:latin typeface="Times New Roman" pitchFamily="18" charset="0"/>
                <a:cs typeface="Times New Roman" pitchFamily="18" charset="0"/>
              </a:rPr>
              <a:t>”</a:t>
            </a:r>
          </a:p>
          <a:p>
            <a:pPr algn="just">
              <a:buNone/>
            </a:pPr>
            <a:endParaRPr lang="en-US" sz="2000" dirty="0" smtClean="0">
              <a:latin typeface="Times New Roman" pitchFamily="18" charset="0"/>
              <a:cs typeface="Times New Roman" pitchFamily="18" charset="0"/>
            </a:endParaRPr>
          </a:p>
          <a:p>
            <a:pPr algn="just">
              <a:buFont typeface="Wingdings" pitchFamily="2" charset="2"/>
              <a:buChar char="Ø"/>
            </a:pPr>
            <a:r>
              <a:rPr lang="en-US" sz="2000" dirty="0" err="1" smtClean="0">
                <a:latin typeface="Times New Roman" pitchFamily="18" charset="0"/>
                <a:cs typeface="Times New Roman" pitchFamily="18" charset="0"/>
              </a:rPr>
              <a:t>Taqwa</a:t>
            </a:r>
            <a:endParaRPr lang="en-US" sz="2000" dirty="0" smtClean="0">
              <a:latin typeface="Times New Roman" pitchFamily="18" charset="0"/>
              <a:cs typeface="Times New Roman" pitchFamily="18" charset="0"/>
            </a:endParaRPr>
          </a:p>
          <a:p>
            <a:pPr algn="just" rtl="1">
              <a:buNone/>
            </a:pPr>
            <a:r>
              <a:rPr lang="ar-SA" sz="4000" dirty="0" smtClean="0">
                <a:latin typeface="Times New Roman" pitchFamily="18" charset="0"/>
                <a:cs typeface="Traditional Arabic" pitchFamily="2" charset="-78"/>
              </a:rPr>
              <a:t>إمتثال الأوامره واجتناب النواهيه</a:t>
            </a:r>
            <a:endParaRPr lang="en-US" sz="4000" dirty="0" smtClean="0">
              <a:latin typeface="Times New Roman" pitchFamily="18" charset="0"/>
              <a:cs typeface="Traditional Arabic" pitchFamily="2" charset="-78"/>
            </a:endParaRPr>
          </a:p>
          <a:p>
            <a:pPr algn="just">
              <a:buNone/>
            </a:pP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Melaksanakan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perintah</a:t>
            </a:r>
            <a:r>
              <a:rPr lang="id-ID" sz="2000" smtClean="0">
                <a:latin typeface="Times New Roman" pitchFamily="18" charset="0"/>
                <a:cs typeface="Times New Roman" pitchFamily="18" charset="0"/>
              </a:rPr>
              <a:t> Allah</a:t>
            </a:r>
            <a:r>
              <a:rPr lang="en-US" sz="200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dengan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penuh</a:t>
            </a:r>
            <a:r>
              <a:rPr lang="en-US" sz="2000" dirty="0" smtClean="0">
                <a:latin typeface="Times New Roman" pitchFamily="18" charset="0"/>
                <a:cs typeface="Times New Roman" pitchFamily="18" charset="0"/>
              </a:rPr>
              <a:t> rasa </a:t>
            </a:r>
            <a:r>
              <a:rPr lang="en-US" sz="2000" dirty="0" err="1" smtClean="0">
                <a:latin typeface="Times New Roman" pitchFamily="18" charset="0"/>
                <a:cs typeface="Times New Roman" pitchFamily="18" charset="0"/>
              </a:rPr>
              <a:t>tanggung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jawab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meninggalkan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larangan-Nya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dengan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penuh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kesadaran</a:t>
            </a:r>
            <a:r>
              <a:rPr lang="en-US"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914400"/>
          </a:xfrm>
        </p:spPr>
        <p:txBody>
          <a:bodyPr>
            <a:normAutofit/>
          </a:bodyPr>
          <a:lstStyle/>
          <a:p>
            <a:pPr algn="ctr"/>
            <a:r>
              <a:rPr lang="en-US" sz="4000" dirty="0" smtClean="0">
                <a:latin typeface="Times New Roman" pitchFamily="18" charset="0"/>
                <a:cs typeface="Times New Roman" pitchFamily="18" charset="0"/>
              </a:rPr>
              <a:t>CIRI-CIRI IMAN</a:t>
            </a:r>
            <a:endParaRPr lang="id-ID" sz="40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7467600" cy="4191000"/>
          </a:xfrm>
        </p:spPr>
        <p:txBody>
          <a:bodyPr>
            <a:normAutofit/>
          </a:bodyPr>
          <a:lstStyle/>
          <a:p>
            <a:pPr algn="just" rtl="1">
              <a:buNone/>
            </a:pPr>
            <a:r>
              <a:rPr lang="ar-SA" sz="4000" dirty="0" smtClean="0">
                <a:cs typeface="Traditional Arabic" pitchFamily="2" charset="-78"/>
              </a:rPr>
              <a:t>إِنَّمَا الْمُؤْمِنُونَ الَّذِينَ إِذَا ذُكِرَ اللَّهُ وَجِلَتْ قُلُوبُهُمْ وَإِذَا تُلِيَتْ عَلَيْهِمْ آَيَاتُهُ زَادَتْهُمْ إِيمَانًا وَعَلَى رَبِّهِمْ يَتَوَكَّلُونَ</a:t>
            </a:r>
          </a:p>
          <a:p>
            <a:pPr algn="just">
              <a:buNone/>
            </a:pPr>
            <a:r>
              <a:rPr lang="en-US" dirty="0" smtClean="0"/>
              <a:t>	</a:t>
            </a:r>
            <a:r>
              <a:rPr lang="ar-SA" dirty="0" smtClean="0">
                <a:solidFill>
                  <a:srgbClr val="00B050"/>
                </a:solidFill>
              </a:rPr>
              <a:t>“</a:t>
            </a:r>
            <a:r>
              <a:rPr lang="id-ID" i="1" dirty="0" smtClean="0">
                <a:solidFill>
                  <a:srgbClr val="00B050"/>
                </a:solidFill>
              </a:rPr>
              <a:t>Orang-orang yang beriman itu adalah orang-orang yang apabila disebutkan nama Allah maka bergetarlah hati mereka. Apabila dibacakan kepada mereka ayat-ayat-Nya maka bertambahlah keimanan mereka. Dan mereka hanya bertawakal kepada Rabb mereka</a:t>
            </a:r>
            <a:r>
              <a:rPr lang="id-ID" dirty="0" smtClean="0">
                <a:solidFill>
                  <a:srgbClr val="00B050"/>
                </a:solidFill>
              </a:rPr>
              <a:t>.” (QS. Al-Anfal: 2)</a:t>
            </a:r>
          </a:p>
          <a:p>
            <a:pPr>
              <a:buNone/>
            </a:pPr>
            <a:endParaRPr lang="id-ID"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a:bodyPr>
          <a:lstStyle/>
          <a:p>
            <a:r>
              <a:rPr lang="id-ID" sz="2400" dirty="0" smtClean="0">
                <a:solidFill>
                  <a:srgbClr val="0070C0"/>
                </a:solidFill>
                <a:latin typeface="Times New Roman" pitchFamily="18" charset="0"/>
                <a:cs typeface="Times New Roman" pitchFamily="18" charset="0"/>
              </a:rPr>
              <a:t>Syaikh Shalih al-</a:t>
            </a:r>
            <a:r>
              <a:rPr lang="en-US" sz="2400" dirty="0" smtClean="0">
                <a:solidFill>
                  <a:srgbClr val="0070C0"/>
                </a:solidFill>
                <a:latin typeface="Times New Roman" pitchFamily="18" charset="0"/>
                <a:cs typeface="Times New Roman" pitchFamily="18" charset="0"/>
              </a:rPr>
              <a:t> F</a:t>
            </a:r>
            <a:r>
              <a:rPr lang="id-ID" sz="2400" dirty="0" smtClean="0">
                <a:solidFill>
                  <a:srgbClr val="0070C0"/>
                </a:solidFill>
                <a:latin typeface="Times New Roman" pitchFamily="18" charset="0"/>
                <a:cs typeface="Times New Roman" pitchFamily="18" charset="0"/>
              </a:rPr>
              <a:t>auzan </a:t>
            </a:r>
            <a:r>
              <a:rPr lang="id-ID" sz="2400" i="1" dirty="0" smtClean="0">
                <a:solidFill>
                  <a:srgbClr val="0070C0"/>
                </a:solidFill>
                <a:latin typeface="Times New Roman" pitchFamily="18" charset="0"/>
                <a:cs typeface="Times New Roman" pitchFamily="18" charset="0"/>
              </a:rPr>
              <a:t>hafizhahullah</a:t>
            </a:r>
            <a:r>
              <a:rPr lang="id-ID" sz="2400" dirty="0" smtClean="0">
                <a:solidFill>
                  <a:srgbClr val="0070C0"/>
                </a:solidFill>
                <a:latin typeface="Times New Roman" pitchFamily="18" charset="0"/>
                <a:cs typeface="Times New Roman" pitchFamily="18" charset="0"/>
              </a:rPr>
              <a:t> menerangkan, bahwa dari ayat di atas bisa disimpulkan bahwa ciri-ciri orang beriman itu antara lain:</a:t>
            </a:r>
            <a:endParaRPr lang="id-ID" sz="2400" dirty="0">
              <a:solidFill>
                <a:srgbClr val="0070C0"/>
              </a:solidFill>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fontScale="92500" lnSpcReduction="20000"/>
          </a:bodyPr>
          <a:lstStyle/>
          <a:p>
            <a:pPr>
              <a:buNone/>
            </a:pPr>
            <a:r>
              <a:rPr lang="en-US" dirty="0" smtClean="0"/>
              <a:t>	</a:t>
            </a:r>
            <a:endParaRPr lang="id-ID" dirty="0" smtClean="0"/>
          </a:p>
          <a:p>
            <a:r>
              <a:rPr lang="id-ID" sz="3000" dirty="0" smtClean="0">
                <a:latin typeface="Times New Roman" pitchFamily="18" charset="0"/>
                <a:cs typeface="Times New Roman" pitchFamily="18" charset="0"/>
              </a:rPr>
              <a:t>Merasa takut kepada-Nya ketika mengingat-Nya, yang dengan sebab itulah maka dia akan melakukan perintah-Nya dan meninggalkan larangan-Nya</a:t>
            </a:r>
          </a:p>
          <a:p>
            <a:r>
              <a:rPr lang="id-ID" sz="3000" dirty="0" smtClean="0">
                <a:latin typeface="Times New Roman" pitchFamily="18" charset="0"/>
                <a:cs typeface="Times New Roman" pitchFamily="18" charset="0"/>
              </a:rPr>
              <a:t>Bertambahnya keimanan mereka tatkala mendengar dibacakannya al-Qur’an</a:t>
            </a:r>
          </a:p>
          <a:p>
            <a:r>
              <a:rPr lang="id-ID" sz="3000" dirty="0" smtClean="0">
                <a:latin typeface="Times New Roman" pitchFamily="18" charset="0"/>
                <a:cs typeface="Times New Roman" pitchFamily="18" charset="0"/>
              </a:rPr>
              <a:t>Menyerahkan segala urusan dan bersandar kepada Allah semata (lihat </a:t>
            </a:r>
            <a:r>
              <a:rPr lang="id-ID" sz="3000" i="1" dirty="0" smtClean="0">
                <a:latin typeface="Times New Roman" pitchFamily="18" charset="0"/>
                <a:cs typeface="Times New Roman" pitchFamily="18" charset="0"/>
              </a:rPr>
              <a:t>al-Mulakhkhash fi Syarh Kitab at-</a:t>
            </a:r>
            <a:r>
              <a:rPr lang="id-ID" sz="3000" i="1" dirty="0" smtClean="0">
                <a:latin typeface="Times New Roman" pitchFamily="18" charset="0"/>
                <a:cs typeface="Times New Roman" pitchFamily="18" charset="0"/>
                <a:hlinkClick r:id="rId2"/>
              </a:rPr>
              <a:t>Tauhid</a:t>
            </a:r>
            <a:r>
              <a:rPr lang="id-ID" sz="3000" dirty="0" smtClean="0">
                <a:latin typeface="Times New Roman" pitchFamily="18" charset="0"/>
                <a:cs typeface="Times New Roman" pitchFamily="18" charset="0"/>
              </a:rPr>
              <a:t>, hal. 269)</a:t>
            </a:r>
          </a:p>
          <a:p>
            <a:pPr>
              <a:buNone/>
            </a:pPr>
            <a:r>
              <a:rPr lang="id-ID" dirty="0" smtClean="0"/>
              <a:t/>
            </a:r>
            <a:br>
              <a:rPr lang="id-ID" dirty="0" smtClean="0"/>
            </a:br>
            <a:endParaRPr lang="id-ID"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FILSAFAT</a:t>
            </a:r>
            <a:endParaRPr lang="id-ID" dirty="0"/>
          </a:p>
        </p:txBody>
      </p:sp>
      <p:sp>
        <p:nvSpPr>
          <p:cNvPr id="3" name="Content Placeholder 2"/>
          <p:cNvSpPr>
            <a:spLocks noGrp="1"/>
          </p:cNvSpPr>
          <p:nvPr>
            <p:ph idx="1"/>
          </p:nvPr>
        </p:nvSpPr>
        <p:spPr/>
        <p:txBody>
          <a:bodyPr/>
          <a:lstStyle/>
          <a:p>
            <a:pPr>
              <a:buNone/>
            </a:pPr>
            <a:r>
              <a:rPr lang="id-ID" dirty="0" smtClean="0"/>
              <a:t>	</a:t>
            </a:r>
            <a:r>
              <a:rPr lang="id-ID" sz="3200" dirty="0" smtClean="0">
                <a:latin typeface="Arial" pitchFamily="34" charset="0"/>
                <a:cs typeface="Arial" pitchFamily="34" charset="0"/>
              </a:rPr>
              <a:t>Dari segi bahasa “filsafat” berasal dari bahasa Yunani kuno “</a:t>
            </a:r>
            <a:r>
              <a:rPr lang="id-ID" sz="3200" i="1" dirty="0" smtClean="0">
                <a:latin typeface="Arial" pitchFamily="34" charset="0"/>
                <a:cs typeface="Arial" pitchFamily="34" charset="0"/>
              </a:rPr>
              <a:t>philo</a:t>
            </a:r>
            <a:r>
              <a:rPr lang="id-ID" sz="3200" dirty="0" smtClean="0">
                <a:latin typeface="Arial" pitchFamily="34" charset="0"/>
                <a:cs typeface="Arial" pitchFamily="34" charset="0"/>
              </a:rPr>
              <a:t> dan </a:t>
            </a:r>
            <a:r>
              <a:rPr lang="id-ID" sz="3200" i="1" dirty="0" smtClean="0">
                <a:latin typeface="Arial" pitchFamily="34" charset="0"/>
                <a:cs typeface="Arial" pitchFamily="34" charset="0"/>
              </a:rPr>
              <a:t>sophia</a:t>
            </a:r>
            <a:r>
              <a:rPr lang="id-ID" sz="3200" dirty="0" smtClean="0">
                <a:latin typeface="Arial" pitchFamily="34" charset="0"/>
                <a:cs typeface="Arial" pitchFamily="34" charset="0"/>
              </a:rPr>
              <a:t>” yang merupakan kata majemuk. </a:t>
            </a:r>
            <a:r>
              <a:rPr lang="id-ID" sz="3200" i="1" dirty="0" smtClean="0">
                <a:latin typeface="Arial" pitchFamily="34" charset="0"/>
                <a:cs typeface="Arial" pitchFamily="34" charset="0"/>
              </a:rPr>
              <a:t>Philo </a:t>
            </a:r>
            <a:r>
              <a:rPr lang="id-ID" sz="3200" dirty="0" smtClean="0">
                <a:latin typeface="Arial" pitchFamily="34" charset="0"/>
                <a:cs typeface="Arial" pitchFamily="34" charset="0"/>
              </a:rPr>
              <a:t>berarti</a:t>
            </a:r>
            <a:r>
              <a:rPr lang="id-ID" sz="3200" i="1" dirty="0" smtClean="0">
                <a:latin typeface="Arial" pitchFamily="34" charset="0"/>
                <a:cs typeface="Arial" pitchFamily="34" charset="0"/>
              </a:rPr>
              <a:t> suka </a:t>
            </a:r>
            <a:r>
              <a:rPr lang="id-ID" sz="3200" dirty="0" smtClean="0">
                <a:latin typeface="Arial" pitchFamily="34" charset="0"/>
                <a:cs typeface="Arial" pitchFamily="34" charset="0"/>
              </a:rPr>
              <a:t>atau </a:t>
            </a:r>
            <a:r>
              <a:rPr lang="id-ID" sz="3200" i="1" dirty="0" smtClean="0">
                <a:latin typeface="Arial" pitchFamily="34" charset="0"/>
                <a:cs typeface="Arial" pitchFamily="34" charset="0"/>
              </a:rPr>
              <a:t>cinta, dan Sophia </a:t>
            </a:r>
            <a:r>
              <a:rPr lang="id-ID" sz="3200" dirty="0" smtClean="0">
                <a:latin typeface="Arial" pitchFamily="34" charset="0"/>
                <a:cs typeface="Arial" pitchFamily="34" charset="0"/>
              </a:rPr>
              <a:t>berarti </a:t>
            </a:r>
            <a:r>
              <a:rPr lang="id-ID" sz="3200" i="1" dirty="0" smtClean="0">
                <a:latin typeface="Arial" pitchFamily="34" charset="0"/>
                <a:cs typeface="Arial" pitchFamily="34" charset="0"/>
              </a:rPr>
              <a:t>kebijaksanaan. Jadi </a:t>
            </a:r>
            <a:r>
              <a:rPr lang="id-ID" sz="3200" dirty="0" smtClean="0">
                <a:latin typeface="Arial" pitchFamily="34" charset="0"/>
                <a:cs typeface="Arial" pitchFamily="34" charset="0"/>
              </a:rPr>
              <a:t>arti menurut namanya saja: </a:t>
            </a:r>
            <a:r>
              <a:rPr lang="id-ID" sz="3200" i="1" dirty="0" smtClean="0">
                <a:latin typeface="Arial" pitchFamily="34" charset="0"/>
                <a:cs typeface="Arial" pitchFamily="34" charset="0"/>
              </a:rPr>
              <a:t>cinta kepada kebijaksanaan.</a:t>
            </a:r>
            <a:r>
              <a:rPr lang="id-ID" sz="3200" dirty="0" smtClean="0">
                <a:latin typeface="Arial" pitchFamily="34" charset="0"/>
                <a:cs typeface="Arial" pitchFamily="34" charset="0"/>
              </a:rPr>
              <a:t/>
            </a:r>
            <a:br>
              <a:rPr lang="id-ID" sz="3200" dirty="0" smtClean="0">
                <a:latin typeface="Arial" pitchFamily="34" charset="0"/>
                <a:cs typeface="Arial" pitchFamily="34" charset="0"/>
              </a:rPr>
            </a:br>
            <a:endParaRPr lang="id-ID" sz="3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868362"/>
          </a:xfrm>
        </p:spPr>
        <p:txBody>
          <a:bodyPr>
            <a:normAutofit/>
          </a:bodyPr>
          <a:lstStyle/>
          <a:p>
            <a:pPr algn="ctr"/>
            <a:r>
              <a:rPr lang="id-ID" sz="4800" dirty="0" smtClean="0">
                <a:latin typeface="Comic Sans MS" pitchFamily="66" charset="0"/>
              </a:rPr>
              <a:t>TUHAN /Al-Ilah ?</a:t>
            </a:r>
            <a:endParaRPr lang="id-ID" sz="4800" dirty="0">
              <a:latin typeface="Comic Sans MS" pitchFamily="66" charset="0"/>
            </a:endParaRPr>
          </a:p>
        </p:txBody>
      </p:sp>
      <p:sp>
        <p:nvSpPr>
          <p:cNvPr id="3" name="Content Placeholder 2"/>
          <p:cNvSpPr>
            <a:spLocks noGrp="1"/>
          </p:cNvSpPr>
          <p:nvPr>
            <p:ph idx="1"/>
          </p:nvPr>
        </p:nvSpPr>
        <p:spPr>
          <a:xfrm>
            <a:off x="457200" y="1295400"/>
            <a:ext cx="7924800" cy="5178552"/>
          </a:xfrm>
        </p:spPr>
        <p:txBody>
          <a:bodyPr>
            <a:normAutofit fontScale="85000" lnSpcReduction="10000"/>
          </a:bodyPr>
          <a:lstStyle/>
          <a:p>
            <a:pPr algn="just"/>
            <a:r>
              <a:rPr lang="id-ID" dirty="0" smtClean="0"/>
              <a:t>Tuhan (ilah) yang dipentingkan oleh manusia sedemikian rupa, sehingga manusia merelakan dirinya dikuasai oleh-Nya. Tercakup didalamnya yang dipuja, dicintai, diagungkan, diharap-harapkan dapat memberikan </a:t>
            </a:r>
            <a:r>
              <a:rPr lang="id-ID" i="1" dirty="0" smtClean="0">
                <a:solidFill>
                  <a:srgbClr val="FF0000"/>
                </a:solidFill>
              </a:rPr>
              <a:t>kemashlahatan</a:t>
            </a:r>
            <a:r>
              <a:rPr lang="id-ID" dirty="0" smtClean="0"/>
              <a:t> atau kegembiraan dan termasuk pula sesuatu yang ditakuti akan mendatangkan bahaya atau kerugian.</a:t>
            </a:r>
          </a:p>
          <a:p>
            <a:pPr algn="just"/>
            <a:endParaRPr lang="id-ID" dirty="0" smtClean="0"/>
          </a:p>
          <a:p>
            <a:pPr algn="just"/>
            <a:r>
              <a:rPr lang="id-ID" dirty="0" smtClean="0"/>
              <a:t>Ibnu Taimiyah memberikan defenisi </a:t>
            </a:r>
            <a:r>
              <a:rPr lang="id-ID" i="1" dirty="0" smtClean="0"/>
              <a:t>Al-ilah</a:t>
            </a:r>
            <a:r>
              <a:rPr lang="id-ID" dirty="0" smtClean="0"/>
              <a:t> yaitu: yang dipuja dengan penuh kecintaan hati, tunduk kepada-Nya, merendahkan diri dihadapannya, takut dan mengharapkan-Nya, kepada-Nya tempat berpasrah ketika berada dalam kesulitan, berdo’a, dan bertawakal kepada-Nya untuk </a:t>
            </a:r>
            <a:r>
              <a:rPr lang="id-ID" i="1" dirty="0" smtClean="0">
                <a:solidFill>
                  <a:srgbClr val="FF0000"/>
                </a:solidFill>
              </a:rPr>
              <a:t>kemashlahatan</a:t>
            </a:r>
            <a:r>
              <a:rPr lang="id-ID" dirty="0" smtClean="0"/>
              <a:t> diri, meminta perlindungan dari pada-Nya, dan menimbulkan ketenangan disaat mengingat-Nya dan terpaut cinta kepada-Nya</a:t>
            </a:r>
            <a:endParaRPr lang="id-ID"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914400"/>
          </a:xfrm>
        </p:spPr>
        <p:txBody>
          <a:bodyPr/>
          <a:lstStyle/>
          <a:p>
            <a:pPr algn="ctr"/>
            <a:r>
              <a:rPr lang="id-ID" dirty="0" smtClean="0"/>
              <a:t>FILSAFAT KETUHANAN</a:t>
            </a:r>
            <a:endParaRPr lang="id-ID" dirty="0"/>
          </a:p>
        </p:txBody>
      </p:sp>
      <p:sp>
        <p:nvSpPr>
          <p:cNvPr id="3" name="Content Placeholder 2"/>
          <p:cNvSpPr>
            <a:spLocks noGrp="1"/>
          </p:cNvSpPr>
          <p:nvPr>
            <p:ph idx="1"/>
          </p:nvPr>
        </p:nvSpPr>
        <p:spPr/>
        <p:txBody>
          <a:bodyPr>
            <a:normAutofit fontScale="92500"/>
          </a:bodyPr>
          <a:lstStyle/>
          <a:p>
            <a:pPr algn="just">
              <a:buNone/>
            </a:pPr>
            <a:r>
              <a:rPr lang="id-ID" b="1" dirty="0" smtClean="0"/>
              <a:t>	</a:t>
            </a:r>
            <a:r>
              <a:rPr lang="id-ID" sz="3200" b="1" dirty="0" smtClean="0">
                <a:latin typeface="Arial" pitchFamily="34" charset="0"/>
                <a:cs typeface="Arial" pitchFamily="34" charset="0"/>
              </a:rPr>
              <a:t>Filsafat Ketuhanan </a:t>
            </a:r>
            <a:r>
              <a:rPr lang="id-ID" sz="3200" dirty="0" smtClean="0">
                <a:latin typeface="Arial" pitchFamily="34" charset="0"/>
                <a:cs typeface="Arial" pitchFamily="34" charset="0"/>
              </a:rPr>
              <a:t>adalah pemikiran para manusia tentang Tuhan dengan pendekatan akal budi, yaitu memakai apa yang disebut sebagai pendekatan psikologis. </a:t>
            </a:r>
          </a:p>
          <a:p>
            <a:pPr algn="just">
              <a:buNone/>
            </a:pPr>
            <a:r>
              <a:rPr lang="id-ID" sz="3200" dirty="0" smtClean="0">
                <a:latin typeface="Arial" pitchFamily="34" charset="0"/>
                <a:cs typeface="Arial" pitchFamily="34" charset="0"/>
              </a:rPr>
              <a:t>	Usaha yang dilakukan manusia bukan untuk menemukan Tuhan secara absolut atau mutlak, melainkan mencari pertimbagan kemungkinan- kemungkinan bagi manusia untuk sampai pada kebenaran tentang Tuhan.</a:t>
            </a:r>
            <a:endParaRPr lang="id-ID" sz="3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endParaRPr lang="id-ID" dirty="0"/>
          </a:p>
        </p:txBody>
      </p:sp>
      <p:sp>
        <p:nvSpPr>
          <p:cNvPr id="3" name="Content Placeholder 2"/>
          <p:cNvSpPr>
            <a:spLocks noGrp="1"/>
          </p:cNvSpPr>
          <p:nvPr>
            <p:ph idx="1"/>
          </p:nvPr>
        </p:nvSpPr>
        <p:spPr/>
        <p:txBody>
          <a:bodyPr>
            <a:normAutofit/>
          </a:bodyPr>
          <a:lstStyle/>
          <a:p>
            <a:pPr>
              <a:buNone/>
            </a:pPr>
            <a:endParaRPr lang="id-ID" sz="60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BERTEMUNYA SEL </a:t>
            </a:r>
            <a:r>
              <a:rPr lang="id-ID" smtClean="0"/>
              <a:t>SPERMA DENGAN </a:t>
            </a:r>
            <a:r>
              <a:rPr lang="id-ID" dirty="0" smtClean="0"/>
              <a:t>OVUM</a:t>
            </a:r>
            <a:endParaRPr lang="id-ID" dirty="0"/>
          </a:p>
        </p:txBody>
      </p:sp>
      <p:sp>
        <p:nvSpPr>
          <p:cNvPr id="3" name="Content Placeholder 2"/>
          <p:cNvSpPr>
            <a:spLocks noGrp="1"/>
          </p:cNvSpPr>
          <p:nvPr>
            <p:ph idx="1"/>
          </p:nvPr>
        </p:nvSpPr>
        <p:spPr/>
        <p:txBody>
          <a:bodyPr/>
          <a:lstStyle/>
          <a:p>
            <a:pPr>
              <a:lnSpc>
                <a:spcPct val="115000"/>
              </a:lnSpc>
              <a:spcAft>
                <a:spcPts val="1000"/>
              </a:spcAft>
            </a:pPr>
            <a:r>
              <a:rPr lang="id-ID" dirty="0" smtClean="0"/>
              <a:t>  </a:t>
            </a:r>
            <a:r>
              <a:rPr lang="id-ID" dirty="0" smtClean="0">
                <a:latin typeface="Baskerville"/>
                <a:ea typeface="Times New Roman"/>
                <a:cs typeface="Times New Roman"/>
              </a:rPr>
              <a:t>          </a:t>
            </a:r>
            <a:r>
              <a:rPr lang="id-ID" sz="2000" dirty="0" smtClean="0">
                <a:latin typeface="Times New Roman"/>
                <a:ea typeface="Times New Roman"/>
                <a:cs typeface="Arial"/>
              </a:rPr>
              <a:t> </a:t>
            </a:r>
            <a:endParaRPr lang="id-ID" sz="1800" dirty="0" smtClean="0">
              <a:latin typeface="Calibri"/>
              <a:ea typeface="Calibri"/>
              <a:cs typeface="Arial"/>
            </a:endParaRPr>
          </a:p>
          <a:p>
            <a:pPr>
              <a:lnSpc>
                <a:spcPct val="115000"/>
              </a:lnSpc>
              <a:spcAft>
                <a:spcPts val="1000"/>
              </a:spcAft>
            </a:pPr>
            <a:r>
              <a:rPr lang="id-ID" dirty="0" smtClean="0">
                <a:latin typeface="Baskerville"/>
                <a:ea typeface="Times New Roman"/>
                <a:cs typeface="Times New Roman"/>
              </a:rPr>
              <a:t>A- Sperma                                 B-Sperma menembusi ovum</a:t>
            </a:r>
            <a:endParaRPr lang="id-ID" sz="1800" dirty="0" smtClean="0">
              <a:latin typeface="Calibri"/>
              <a:ea typeface="Calibri"/>
              <a:cs typeface="Arial"/>
            </a:endParaRPr>
          </a:p>
          <a:p>
            <a:r>
              <a:rPr lang="id-ID" dirty="0" smtClean="0"/>
              <a:t>         </a:t>
            </a:r>
          </a:p>
          <a:p>
            <a:r>
              <a:rPr lang="id-ID" dirty="0" smtClean="0"/>
              <a:t>A- Sperma                                 B-Sperma menembusi ovum</a:t>
            </a:r>
          </a:p>
          <a:p>
            <a:pPr>
              <a:buNone/>
            </a:pPr>
            <a:endParaRPr lang="id-ID"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TANGGUNG JAWAB MANUSIA TERHADAP ALAM &amp; LINGKUNGANNYA</a:t>
            </a:r>
            <a:endParaRPr lang="id-ID" dirty="0"/>
          </a:p>
        </p:txBody>
      </p:sp>
      <p:sp>
        <p:nvSpPr>
          <p:cNvPr id="3" name="Content Placeholder 2"/>
          <p:cNvSpPr>
            <a:spLocks noGrp="1"/>
          </p:cNvSpPr>
          <p:nvPr>
            <p:ph idx="1"/>
          </p:nvPr>
        </p:nvSpPr>
        <p:spPr/>
        <p:txBody>
          <a:bodyPr/>
          <a:lstStyle/>
          <a:p>
            <a:pPr algn="l"/>
            <a:r>
              <a:rPr lang="id-ID" dirty="0" smtClean="0"/>
              <a:t>H.R. IBNU ASAKIR</a:t>
            </a:r>
          </a:p>
          <a:p>
            <a:pPr algn="r" rtl="1">
              <a:buNone/>
            </a:pPr>
            <a:r>
              <a:rPr lang="ar-SA" sz="4400" dirty="0" smtClean="0">
                <a:cs typeface="Traditional Arabic" pitchFamily="2" charset="-78"/>
              </a:rPr>
              <a:t>إعمل لدنياك كانك تعيش أبدا واعمل لأخرتك كأنك تموت غدا</a:t>
            </a:r>
          </a:p>
          <a:p>
            <a:pPr algn="r" rtl="1">
              <a:buNone/>
            </a:pPr>
            <a:endParaRPr lang="id-ID" sz="4400" dirty="0">
              <a:cs typeface="Traditional Arabic"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9762"/>
          </a:xfrm>
        </p:spPr>
        <p:txBody>
          <a:bodyPr>
            <a:normAutofit fontScale="90000"/>
          </a:bodyPr>
          <a:lstStyle/>
          <a:p>
            <a:pPr algn="ctr"/>
            <a:r>
              <a:rPr lang="id-ID" dirty="0" smtClean="0"/>
              <a:t>AKHLAQ, ETIKA DAN MORAL</a:t>
            </a:r>
            <a:endParaRPr lang="id-ID" dirty="0"/>
          </a:p>
        </p:txBody>
      </p:sp>
      <p:graphicFrame>
        <p:nvGraphicFramePr>
          <p:cNvPr id="1027" name="Object 3"/>
          <p:cNvGraphicFramePr>
            <a:graphicFrameLocks noChangeAspect="1"/>
          </p:cNvGraphicFramePr>
          <p:nvPr/>
        </p:nvGraphicFramePr>
        <p:xfrm>
          <a:off x="228600" y="1447800"/>
          <a:ext cx="8458200" cy="4038600"/>
        </p:xfrm>
        <a:graphic>
          <a:graphicData uri="http://schemas.openxmlformats.org/presentationml/2006/ole">
            <mc:AlternateContent xmlns:mc="http://schemas.openxmlformats.org/markup-compatibility/2006">
              <mc:Choice xmlns:v="urn:schemas-microsoft-com:vml" Requires="v">
                <p:oleObj spid="_x0000_s1028" name="Document" r:id="rId4" imgW="5737207" imgH="1687641" progId="Word.Document.12">
                  <p:embed/>
                </p:oleObj>
              </mc:Choice>
              <mc:Fallback>
                <p:oleObj name="Document" r:id="rId4" imgW="5737207" imgH="1687641" progId="Word.Document.12">
                  <p:embed/>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1447800"/>
                        <a:ext cx="8458200"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639762"/>
          </a:xfrm>
        </p:spPr>
        <p:txBody>
          <a:bodyPr>
            <a:normAutofit fontScale="90000"/>
          </a:bodyPr>
          <a:lstStyle/>
          <a:p>
            <a:pPr algn="ctr"/>
            <a:r>
              <a:rPr lang="id-ID" dirty="0" smtClean="0"/>
              <a:t>AKHLAQ</a:t>
            </a:r>
            <a:endParaRPr lang="id-ID" dirty="0"/>
          </a:p>
        </p:txBody>
      </p:sp>
      <p:sp>
        <p:nvSpPr>
          <p:cNvPr id="3" name="Content Placeholder 2"/>
          <p:cNvSpPr>
            <a:spLocks noGrp="1"/>
          </p:cNvSpPr>
          <p:nvPr>
            <p:ph idx="1"/>
          </p:nvPr>
        </p:nvSpPr>
        <p:spPr/>
        <p:txBody>
          <a:bodyPr>
            <a:normAutofit/>
          </a:bodyPr>
          <a:lstStyle/>
          <a:p>
            <a:pPr algn="just">
              <a:buNone/>
            </a:pPr>
            <a:r>
              <a:rPr lang="id-ID" dirty="0" smtClean="0"/>
              <a:t>	</a:t>
            </a:r>
            <a:r>
              <a:rPr lang="id-ID" sz="2800" b="1" dirty="0" smtClean="0">
                <a:solidFill>
                  <a:srgbClr val="FF0000"/>
                </a:solidFill>
              </a:rPr>
              <a:t>Menurut bahasa</a:t>
            </a:r>
            <a:r>
              <a:rPr lang="id-ID" sz="2800" dirty="0" smtClean="0"/>
              <a:t>, akhlak berasal dari bahasa arab, yaitu isim mashdar (bentuk infinitive) dari kata al-akhlaqa, yukhliqu, ikhlaqan, sesuai timbangan (wazan) tsulasi majid af'ala, yuf'ilu if'alan yang berarti al-sajiyah (perangai), at-thobi'ah (kelakuan, tabiat, watak dasar), al-adat (kebiasaan, kelaziman), al-maru'ah (peradaban yang baik) dan al-din (agama).</a:t>
            </a:r>
          </a:p>
          <a:p>
            <a:pPr>
              <a:buNone/>
            </a:pPr>
            <a:endParaRPr lang="id-ID"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772400" cy="1249362"/>
          </a:xfrm>
        </p:spPr>
        <p:txBody>
          <a:bodyPr>
            <a:normAutofit fontScale="90000"/>
          </a:bodyPr>
          <a:lstStyle/>
          <a:p>
            <a:pPr algn="ctr"/>
            <a:r>
              <a:rPr lang="id-ID" dirty="0" smtClean="0">
                <a:solidFill>
                  <a:srgbClr val="FF0000"/>
                </a:solidFill>
              </a:rPr>
              <a:t>Secara Istilahi</a:t>
            </a:r>
            <a:r>
              <a:rPr lang="id-ID" dirty="0" smtClean="0"/>
              <a:t>,</a:t>
            </a:r>
            <a:br>
              <a:rPr lang="id-ID" dirty="0" smtClean="0"/>
            </a:br>
            <a:r>
              <a:rPr lang="id-ID" dirty="0" smtClean="0"/>
              <a:t>MENURUT </a:t>
            </a:r>
            <a:br>
              <a:rPr lang="id-ID" dirty="0" smtClean="0"/>
            </a:br>
            <a:r>
              <a:rPr lang="id-ID" dirty="0" smtClean="0"/>
              <a:t>IBNU MISKAWAIH (w. 421 H/1030 M) </a:t>
            </a:r>
            <a:endParaRPr lang="id-ID" dirty="0"/>
          </a:p>
        </p:txBody>
      </p:sp>
      <p:sp>
        <p:nvSpPr>
          <p:cNvPr id="3" name="Content Placeholder 2"/>
          <p:cNvSpPr>
            <a:spLocks noGrp="1"/>
          </p:cNvSpPr>
          <p:nvPr>
            <p:ph idx="1"/>
          </p:nvPr>
        </p:nvSpPr>
        <p:spPr/>
        <p:txBody>
          <a:bodyPr>
            <a:normAutofit/>
          </a:bodyPr>
          <a:lstStyle/>
          <a:p>
            <a:pPr algn="ctr">
              <a:buNone/>
            </a:pPr>
            <a:r>
              <a:rPr lang="id-ID" dirty="0" smtClean="0"/>
              <a:t>	</a:t>
            </a:r>
          </a:p>
          <a:p>
            <a:pPr algn="ctr">
              <a:buNone/>
            </a:pPr>
            <a:r>
              <a:rPr lang="id-ID" sz="4000" dirty="0" smtClean="0"/>
              <a:t>Akhlak adalah sifat yang tertanam dalam jiwa yang mendorongnya untuk melakukan perbuatan tanpa memerlukan pemikiran dan pertimbangan.</a:t>
            </a:r>
          </a:p>
          <a:p>
            <a:pPr>
              <a:buNone/>
            </a:pPr>
            <a:endParaRPr lang="id-ID"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868362"/>
          </a:xfrm>
        </p:spPr>
        <p:txBody>
          <a:bodyPr>
            <a:normAutofit/>
          </a:bodyPr>
          <a:lstStyle/>
          <a:p>
            <a:pPr algn="ctr"/>
            <a:r>
              <a:rPr lang="id-ID" sz="4000" dirty="0" smtClean="0"/>
              <a:t>Al-Ghazali (1015-1111 M)</a:t>
            </a:r>
            <a:endParaRPr lang="id-ID" sz="4000" dirty="0"/>
          </a:p>
        </p:txBody>
      </p:sp>
      <p:sp>
        <p:nvSpPr>
          <p:cNvPr id="3" name="Content Placeholder 2"/>
          <p:cNvSpPr>
            <a:spLocks noGrp="1"/>
          </p:cNvSpPr>
          <p:nvPr>
            <p:ph idx="1"/>
          </p:nvPr>
        </p:nvSpPr>
        <p:spPr/>
        <p:txBody>
          <a:bodyPr>
            <a:normAutofit/>
          </a:bodyPr>
          <a:lstStyle/>
          <a:p>
            <a:pPr algn="ctr">
              <a:buNone/>
            </a:pPr>
            <a:r>
              <a:rPr lang="id-ID" sz="3600" dirty="0" smtClean="0"/>
              <a:t>	</a:t>
            </a:r>
            <a:r>
              <a:rPr lang="id-ID" sz="4000" dirty="0" smtClean="0"/>
              <a:t>Akhlak adalah sifat yang tertanam dalam jiwa yang menimbulkan macam-macam perbuatan dengan gambling dan mudah, tanpa memerlukan pemikiran dan pertimbangan.</a:t>
            </a:r>
          </a:p>
          <a:p>
            <a:endParaRPr lang="id-ID" sz="36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spTree>
    <p:extLst>
      <p:ext uri="{BB962C8B-B14F-4D97-AF65-F5344CB8AC3E}">
        <p14:creationId xmlns:p14="http://schemas.microsoft.com/office/powerpoint/2010/main" val="26698079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79512" y="2996952"/>
            <a:ext cx="6768752" cy="216024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r>
              <a:rPr lang="id-ID" sz="5400" b="1" dirty="0" smtClean="0">
                <a:latin typeface="Arial" pitchFamily="34" charset="0"/>
                <a:cs typeface="Arial" pitchFamily="34" charset="0"/>
              </a:rPr>
              <a:t>IMAN DAN TAQWA</a:t>
            </a:r>
            <a:endParaRPr lang="en-US" sz="5400" b="1" dirty="0">
              <a:latin typeface="Arial" pitchFamily="34" charset="0"/>
              <a:cs typeface="Arial" pitchFamily="34" charset="0"/>
            </a:endParaRPr>
          </a:p>
        </p:txBody>
      </p:sp>
    </p:spTree>
    <p:extLst>
      <p:ext uri="{BB962C8B-B14F-4D97-AF65-F5344CB8AC3E}">
        <p14:creationId xmlns:p14="http://schemas.microsoft.com/office/powerpoint/2010/main" val="58952441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115888"/>
            <a:ext cx="8362950" cy="1081087"/>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endParaRPr lang="id-ID" dirty="0" smtClean="0"/>
          </a:p>
        </p:txBody>
      </p:sp>
      <p:sp>
        <p:nvSpPr>
          <p:cNvPr id="5" name="Title 4"/>
          <p:cNvSpPr>
            <a:spLocks noGrp="1"/>
          </p:cNvSpPr>
          <p:nvPr>
            <p:ph type="title"/>
          </p:nvPr>
        </p:nvSpPr>
        <p:spPr/>
        <p:txBody>
          <a:bodyPr/>
          <a:lstStyle/>
          <a:p>
            <a:endParaRPr lang="en-US"/>
          </a:p>
        </p:txBody>
      </p:sp>
      <p:sp>
        <p:nvSpPr>
          <p:cNvPr id="6" name="Content Placeholder 5"/>
          <p:cNvSpPr>
            <a:spLocks noGrp="1"/>
          </p:cNvSpPr>
          <p:nvPr>
            <p:ph idx="1"/>
          </p:nvPr>
        </p:nvSpPr>
        <p:spPr/>
        <p:txBody>
          <a:bodyPr/>
          <a:lstStyle/>
          <a:p>
            <a:endParaRPr lang="en-US"/>
          </a:p>
        </p:txBody>
      </p:sp>
      <p:sp>
        <p:nvSpPr>
          <p:cNvPr id="7" name="Rectangle 6"/>
          <p:cNvSpPr/>
          <p:nvPr/>
        </p:nvSpPr>
        <p:spPr>
          <a:xfrm>
            <a:off x="251520" y="173863"/>
            <a:ext cx="8712968" cy="640871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txBox="1">
            <a:spLocks/>
          </p:cNvSpPr>
          <p:nvPr/>
        </p:nvSpPr>
        <p:spPr>
          <a:xfrm>
            <a:off x="1071555" y="593391"/>
            <a:ext cx="7024744" cy="973689"/>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r>
              <a:rPr lang="id-ID" dirty="0" smtClean="0"/>
              <a:t>KEIMANAN DAN KETAQWAAN</a:t>
            </a:r>
            <a:endParaRPr lang="en-US" dirty="0"/>
          </a:p>
        </p:txBody>
      </p:sp>
      <p:sp>
        <p:nvSpPr>
          <p:cNvPr id="9" name="Content Placeholder 2"/>
          <p:cNvSpPr txBox="1">
            <a:spLocks/>
          </p:cNvSpPr>
          <p:nvPr/>
        </p:nvSpPr>
        <p:spPr>
          <a:xfrm>
            <a:off x="485265" y="1608362"/>
            <a:ext cx="8229600" cy="4373563"/>
          </a:xfrm>
          <a:prstGeom prst="rect">
            <a:avLst/>
          </a:prstGeom>
        </p:spPr>
        <p:txBody>
          <a:bodyPr vert="horz" lIns="91440" tIns="45720" rIns="91440" bIns="45720" rtlCol="0">
            <a:normAutofit fontScale="92500"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444500" indent="-409575">
              <a:buClr>
                <a:schemeClr val="accent3"/>
              </a:buClr>
              <a:buFont typeface="Wingdings 2" pitchFamily="18" charset="2"/>
              <a:buAutoNum type="alphaUcPeriod"/>
              <a:defRPr/>
            </a:pPr>
            <a:r>
              <a:rPr lang="en-US" sz="2800" b="1" dirty="0" err="1" smtClean="0"/>
              <a:t>Konsep</a:t>
            </a:r>
            <a:r>
              <a:rPr lang="id-ID" sz="2800" b="1" dirty="0" smtClean="0"/>
              <a:t> Iman</a:t>
            </a:r>
          </a:p>
          <a:p>
            <a:pPr marL="627063" lvl="2" algn="just">
              <a:buFont typeface="Wingdings 2"/>
              <a:buChar char=""/>
              <a:defRPr/>
            </a:pPr>
            <a:r>
              <a:rPr lang="id-ID" sz="2800" dirty="0" smtClean="0"/>
              <a:t>Secara etimologi, kata iman berasal dari bahasa Arab: </a:t>
            </a:r>
            <a:r>
              <a:rPr lang="id-ID" sz="2800" i="1" dirty="0" smtClean="0"/>
              <a:t>Aamana</a:t>
            </a:r>
            <a:r>
              <a:rPr lang="id-ID" sz="2800" dirty="0" smtClean="0"/>
              <a:t> – </a:t>
            </a:r>
            <a:r>
              <a:rPr lang="id-ID" sz="2800" i="1" dirty="0" smtClean="0"/>
              <a:t>yu’minu</a:t>
            </a:r>
            <a:r>
              <a:rPr lang="id-ID" sz="2800" dirty="0" smtClean="0"/>
              <a:t> – </a:t>
            </a:r>
            <a:r>
              <a:rPr lang="id-ID" sz="2800" i="1" dirty="0" smtClean="0"/>
              <a:t>iimaanan</a:t>
            </a:r>
            <a:r>
              <a:rPr lang="id-ID" sz="2800" dirty="0" smtClean="0"/>
              <a:t>, yang berarti percaya</a:t>
            </a:r>
            <a:r>
              <a:rPr lang="en-US" sz="2800" dirty="0" smtClean="0"/>
              <a:t> </a:t>
            </a:r>
            <a:r>
              <a:rPr lang="en-US" sz="2800" dirty="0" err="1" smtClean="0"/>
              <a:t>atau</a:t>
            </a:r>
            <a:r>
              <a:rPr lang="en-US" sz="2800" dirty="0" smtClean="0"/>
              <a:t> </a:t>
            </a:r>
            <a:r>
              <a:rPr lang="en-US" sz="2800" dirty="0" err="1" smtClean="0"/>
              <a:t>yakin</a:t>
            </a:r>
            <a:endParaRPr lang="en-US" sz="2800" dirty="0" smtClean="0"/>
          </a:p>
          <a:p>
            <a:pPr marL="444500" lvl="2" indent="0" algn="just">
              <a:buFont typeface="Arial" pitchFamily="34" charset="0"/>
              <a:buNone/>
              <a:defRPr/>
            </a:pPr>
            <a:endParaRPr lang="id-ID" sz="2800" dirty="0" smtClean="0"/>
          </a:p>
          <a:p>
            <a:pPr marL="627063" lvl="2" algn="just">
              <a:buFont typeface="Wingdings 2"/>
              <a:buChar char=""/>
              <a:defRPr/>
            </a:pPr>
            <a:r>
              <a:rPr lang="id-ID" sz="2800" dirty="0" smtClean="0"/>
              <a:t>Secara terminologi / istilahy, iman adalah membenarkan dengan hati (</a:t>
            </a:r>
            <a:r>
              <a:rPr lang="id-ID" sz="2800" i="1" dirty="0" smtClean="0"/>
              <a:t>tashdiq bi qalb</a:t>
            </a:r>
            <a:r>
              <a:rPr lang="id-ID" sz="2800" dirty="0" smtClean="0"/>
              <a:t>), menyatakan dengan lisan (</a:t>
            </a:r>
            <a:r>
              <a:rPr lang="id-ID" sz="2800" i="1" dirty="0" smtClean="0"/>
              <a:t>iqrar bi lisan</a:t>
            </a:r>
            <a:r>
              <a:rPr lang="id-ID" sz="2800" dirty="0" smtClean="0"/>
              <a:t>), dan membuktikan dengan perbuatan (</a:t>
            </a:r>
            <a:r>
              <a:rPr lang="id-ID" sz="2800" i="1" dirty="0" smtClean="0"/>
              <a:t>amal bi arkan</a:t>
            </a:r>
            <a:r>
              <a:rPr lang="id-ID" sz="2800" dirty="0" smtClean="0"/>
              <a:t>) terhadap kebenaran atau keyakinan tertentu.</a:t>
            </a:r>
          </a:p>
          <a:p>
            <a:pPr marL="444500" lvl="2" indent="0" algn="just">
              <a:buFont typeface="Arial" pitchFamily="34" charset="0"/>
              <a:buNone/>
              <a:defRPr/>
            </a:pPr>
            <a:endParaRPr lang="id-ID" dirty="0" smtClean="0"/>
          </a:p>
          <a:p>
            <a:pPr marL="68580" indent="0">
              <a:buFont typeface="Arial" pitchFamily="34" charset="0"/>
              <a:buNone/>
            </a:pPr>
            <a:endParaRPr lang="en-US" dirty="0"/>
          </a:p>
        </p:txBody>
      </p:sp>
    </p:spTree>
    <p:extLst>
      <p:ext uri="{BB962C8B-B14F-4D97-AF65-F5344CB8AC3E}">
        <p14:creationId xmlns:p14="http://schemas.microsoft.com/office/powerpoint/2010/main" val="2580360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4" name="Oval 3"/>
          <p:cNvSpPr/>
          <p:nvPr/>
        </p:nvSpPr>
        <p:spPr>
          <a:xfrm>
            <a:off x="-1007302" y="-2403648"/>
            <a:ext cx="10151302" cy="882960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p:cNvSpPr txBox="1">
            <a:spLocks/>
          </p:cNvSpPr>
          <p:nvPr/>
        </p:nvSpPr>
        <p:spPr>
          <a:xfrm>
            <a:off x="0" y="351673"/>
            <a:ext cx="8362950" cy="5616575"/>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a:defRPr/>
            </a:pPr>
            <a:r>
              <a:rPr lang="en-US" dirty="0" err="1" smtClean="0"/>
              <a:t>Dalam</a:t>
            </a:r>
            <a:r>
              <a:rPr lang="en-US" dirty="0" smtClean="0"/>
              <a:t> Al-Qur’an, kata </a:t>
            </a:r>
            <a:r>
              <a:rPr lang="en-US" dirty="0" err="1" smtClean="0"/>
              <a:t>iman</a:t>
            </a:r>
            <a:r>
              <a:rPr lang="en-US" dirty="0" smtClean="0"/>
              <a:t> </a:t>
            </a:r>
            <a:r>
              <a:rPr lang="en-US" dirty="0" err="1" smtClean="0"/>
              <a:t>sering</a:t>
            </a:r>
            <a:r>
              <a:rPr lang="en-US" dirty="0" smtClean="0"/>
              <a:t> </a:t>
            </a:r>
            <a:r>
              <a:rPr lang="en-US" dirty="0" err="1" smtClean="0"/>
              <a:t>dirangkai</a:t>
            </a:r>
            <a:r>
              <a:rPr lang="en-US" dirty="0" smtClean="0"/>
              <a:t> </a:t>
            </a:r>
            <a:r>
              <a:rPr lang="en-US" dirty="0" err="1" smtClean="0"/>
              <a:t>dengan</a:t>
            </a:r>
            <a:r>
              <a:rPr lang="en-US" dirty="0" smtClean="0"/>
              <a:t> kata-kata </a:t>
            </a:r>
            <a:r>
              <a:rPr lang="en-US" dirty="0" err="1" smtClean="0"/>
              <a:t>tertentu</a:t>
            </a:r>
            <a:r>
              <a:rPr lang="en-US" dirty="0" smtClean="0"/>
              <a:t> yang </a:t>
            </a:r>
            <a:r>
              <a:rPr lang="en-US" dirty="0" err="1" smtClean="0"/>
              <a:t>menjadi</a:t>
            </a:r>
            <a:r>
              <a:rPr lang="en-US" dirty="0" smtClean="0"/>
              <a:t> </a:t>
            </a:r>
            <a:r>
              <a:rPr lang="en-US" dirty="0" err="1" smtClean="0"/>
              <a:t>corak</a:t>
            </a:r>
            <a:r>
              <a:rPr lang="en-US" dirty="0" smtClean="0"/>
              <a:t> </a:t>
            </a:r>
            <a:r>
              <a:rPr lang="en-US" dirty="0" err="1" smtClean="0"/>
              <a:t>atau</a:t>
            </a:r>
            <a:r>
              <a:rPr lang="en-US" dirty="0" smtClean="0"/>
              <a:t> </a:t>
            </a:r>
            <a:r>
              <a:rPr lang="en-US" dirty="0" err="1" smtClean="0"/>
              <a:t>sifat</a:t>
            </a:r>
            <a:r>
              <a:rPr lang="en-US" dirty="0" smtClean="0"/>
              <a:t> </a:t>
            </a:r>
            <a:r>
              <a:rPr lang="en-US" dirty="0" err="1" smtClean="0"/>
              <a:t>dari</a:t>
            </a:r>
            <a:r>
              <a:rPr lang="en-US" dirty="0" smtClean="0"/>
              <a:t> yang </a:t>
            </a:r>
            <a:r>
              <a:rPr lang="en-US" dirty="0" err="1" smtClean="0"/>
              <a:t>diimaninya</a:t>
            </a:r>
            <a:r>
              <a:rPr lang="en-US" dirty="0" smtClean="0"/>
              <a:t> </a:t>
            </a:r>
            <a:r>
              <a:rPr lang="en-US" dirty="0" err="1" smtClean="0"/>
              <a:t>itu</a:t>
            </a:r>
            <a:r>
              <a:rPr lang="en-US" dirty="0" smtClean="0"/>
              <a:t>, </a:t>
            </a:r>
            <a:r>
              <a:rPr lang="en-US" dirty="0" err="1" smtClean="0"/>
              <a:t>seperti</a:t>
            </a:r>
            <a:r>
              <a:rPr lang="en-US" dirty="0" smtClean="0"/>
              <a:t> </a:t>
            </a:r>
            <a:r>
              <a:rPr lang="en-US" dirty="0" err="1" smtClean="0"/>
              <a:t>dengan</a:t>
            </a:r>
            <a:r>
              <a:rPr lang="en-US" dirty="0" smtClean="0"/>
              <a:t> kata: </a:t>
            </a:r>
            <a:r>
              <a:rPr lang="en-US" dirty="0" err="1" smtClean="0"/>
              <a:t>jibti</a:t>
            </a:r>
            <a:r>
              <a:rPr lang="en-US" dirty="0" smtClean="0"/>
              <a:t> (</a:t>
            </a:r>
            <a:r>
              <a:rPr lang="en-US" dirty="0" err="1" smtClean="0"/>
              <a:t>kebatinan</a:t>
            </a:r>
            <a:r>
              <a:rPr lang="en-US" dirty="0" smtClean="0"/>
              <a:t>/ </a:t>
            </a:r>
            <a:r>
              <a:rPr lang="en-US" dirty="0" err="1" smtClean="0"/>
              <a:t>idealisme</a:t>
            </a:r>
            <a:r>
              <a:rPr lang="en-US" dirty="0" smtClean="0"/>
              <a:t>), </a:t>
            </a:r>
            <a:r>
              <a:rPr lang="en-US" dirty="0" err="1" smtClean="0"/>
              <a:t>thaghut</a:t>
            </a:r>
            <a:r>
              <a:rPr lang="en-US" dirty="0" smtClean="0"/>
              <a:t> (</a:t>
            </a:r>
            <a:r>
              <a:rPr lang="en-US" dirty="0" err="1" smtClean="0"/>
              <a:t>realita</a:t>
            </a:r>
            <a:r>
              <a:rPr lang="en-US" dirty="0" smtClean="0"/>
              <a:t>/ </a:t>
            </a:r>
            <a:r>
              <a:rPr lang="en-US" dirty="0" err="1" smtClean="0"/>
              <a:t>naturalisme</a:t>
            </a:r>
            <a:r>
              <a:rPr lang="en-US" dirty="0" smtClean="0"/>
              <a:t>), </a:t>
            </a:r>
            <a:r>
              <a:rPr lang="en-US" dirty="0" err="1" smtClean="0"/>
              <a:t>bathil</a:t>
            </a:r>
            <a:r>
              <a:rPr lang="en-US" dirty="0" smtClean="0"/>
              <a:t>, </a:t>
            </a:r>
            <a:r>
              <a:rPr lang="en-US" dirty="0" err="1" smtClean="0"/>
              <a:t>kafir</a:t>
            </a:r>
            <a:r>
              <a:rPr lang="en-US" dirty="0" smtClean="0"/>
              <a:t>, </a:t>
            </a:r>
            <a:r>
              <a:rPr lang="en-US" dirty="0" err="1" smtClean="0"/>
              <a:t>dll</a:t>
            </a:r>
            <a:r>
              <a:rPr lang="en-US" dirty="0" smtClean="0"/>
              <a:t>.  Kata </a:t>
            </a:r>
            <a:r>
              <a:rPr lang="en-US" dirty="0" err="1" smtClean="0"/>
              <a:t>iman</a:t>
            </a:r>
            <a:r>
              <a:rPr lang="en-US" dirty="0" smtClean="0"/>
              <a:t> yang </a:t>
            </a:r>
            <a:r>
              <a:rPr lang="en-US" dirty="0" err="1" smtClean="0"/>
              <a:t>tidak</a:t>
            </a:r>
            <a:r>
              <a:rPr lang="en-US" dirty="0" smtClean="0"/>
              <a:t> </a:t>
            </a:r>
            <a:r>
              <a:rPr lang="en-US" dirty="0" err="1" smtClean="0"/>
              <a:t>dirangkai</a:t>
            </a:r>
            <a:r>
              <a:rPr lang="en-US" dirty="0" smtClean="0"/>
              <a:t> </a:t>
            </a:r>
            <a:r>
              <a:rPr lang="en-US" dirty="0" err="1" smtClean="0"/>
              <a:t>dengan</a:t>
            </a:r>
            <a:r>
              <a:rPr lang="en-US" dirty="0" smtClean="0"/>
              <a:t> </a:t>
            </a:r>
            <a:r>
              <a:rPr lang="en-US" dirty="0" err="1" smtClean="0"/>
              <a:t>sesuatu</a:t>
            </a:r>
            <a:r>
              <a:rPr lang="en-US" dirty="0" smtClean="0"/>
              <a:t> </a:t>
            </a:r>
            <a:r>
              <a:rPr lang="en-US" dirty="0" err="1" smtClean="0"/>
              <a:t>berarti</a:t>
            </a:r>
            <a:r>
              <a:rPr lang="en-US" dirty="0" smtClean="0"/>
              <a:t> </a:t>
            </a:r>
            <a:r>
              <a:rPr lang="en-US" dirty="0" err="1" smtClean="0"/>
              <a:t>menunjukkan</a:t>
            </a:r>
            <a:r>
              <a:rPr lang="en-US" dirty="0" smtClean="0"/>
              <a:t> </a:t>
            </a:r>
            <a:r>
              <a:rPr lang="en-US" dirty="0" err="1" smtClean="0"/>
              <a:t>makna</a:t>
            </a:r>
            <a:r>
              <a:rPr lang="en-US" dirty="0" smtClean="0"/>
              <a:t> </a:t>
            </a:r>
            <a:r>
              <a:rPr lang="en-US" dirty="0" err="1" smtClean="0"/>
              <a:t>positif</a:t>
            </a:r>
            <a:r>
              <a:rPr lang="en-US" dirty="0" smtClean="0"/>
              <a:t>.</a:t>
            </a:r>
          </a:p>
          <a:p>
            <a:pPr marL="0" indent="0" algn="just">
              <a:buFont typeface="Wingdings 2" pitchFamily="18" charset="2"/>
              <a:buNone/>
              <a:defRPr/>
            </a:pPr>
            <a:endParaRPr lang="en-US" dirty="0" smtClean="0"/>
          </a:p>
          <a:p>
            <a:pPr algn="just">
              <a:defRPr/>
            </a:pPr>
            <a:r>
              <a:rPr lang="en-US" dirty="0" smtClean="0"/>
              <a:t>Kata </a:t>
            </a:r>
            <a:r>
              <a:rPr lang="en-US" dirty="0" err="1" smtClean="0"/>
              <a:t>iman</a:t>
            </a:r>
            <a:r>
              <a:rPr lang="en-US" dirty="0" smtClean="0"/>
              <a:t> </a:t>
            </a:r>
            <a:r>
              <a:rPr lang="en-US" dirty="0" err="1" smtClean="0"/>
              <a:t>dalam</a:t>
            </a:r>
            <a:r>
              <a:rPr lang="en-US" dirty="0" smtClean="0"/>
              <a:t> Al-Qur’an </a:t>
            </a:r>
            <a:r>
              <a:rPr lang="en-US" dirty="0" err="1" smtClean="0"/>
              <a:t>juga</a:t>
            </a:r>
            <a:r>
              <a:rPr lang="en-US" dirty="0" smtClean="0"/>
              <a:t> </a:t>
            </a:r>
            <a:r>
              <a:rPr lang="en-US" dirty="0" err="1" smtClean="0"/>
              <a:t>disifati</a:t>
            </a:r>
            <a:r>
              <a:rPr lang="en-US" dirty="0" smtClean="0"/>
              <a:t> </a:t>
            </a:r>
            <a:r>
              <a:rPr lang="en-US" dirty="0" err="1" smtClean="0"/>
              <a:t>dengan</a:t>
            </a:r>
            <a:r>
              <a:rPr lang="en-US" dirty="0" smtClean="0"/>
              <a:t> </a:t>
            </a:r>
            <a:r>
              <a:rPr lang="en-US" dirty="0" err="1" smtClean="0"/>
              <a:t>Asyaddu</a:t>
            </a:r>
            <a:r>
              <a:rPr lang="en-US" dirty="0" smtClean="0"/>
              <a:t> </a:t>
            </a:r>
            <a:r>
              <a:rPr lang="en-US" dirty="0" err="1" smtClean="0"/>
              <a:t>Hubban</a:t>
            </a:r>
            <a:r>
              <a:rPr lang="en-US" dirty="0" smtClean="0"/>
              <a:t> </a:t>
            </a:r>
            <a:r>
              <a:rPr lang="en-US" dirty="0" err="1" smtClean="0"/>
              <a:t>Lillah</a:t>
            </a:r>
            <a:r>
              <a:rPr lang="en-US" dirty="0" smtClean="0"/>
              <a:t> (</a:t>
            </a:r>
            <a:r>
              <a:rPr lang="en-US" dirty="0" err="1" smtClean="0"/>
              <a:t>sangat</a:t>
            </a:r>
            <a:r>
              <a:rPr lang="en-US" dirty="0" smtClean="0"/>
              <a:t> </a:t>
            </a:r>
            <a:r>
              <a:rPr lang="en-US" dirty="0" err="1" smtClean="0"/>
              <a:t>cinta</a:t>
            </a:r>
            <a:r>
              <a:rPr lang="en-US" dirty="0" smtClean="0"/>
              <a:t> Allah), </a:t>
            </a:r>
            <a:r>
              <a:rPr lang="en-US" dirty="0" err="1" smtClean="0"/>
              <a:t>jadi</a:t>
            </a:r>
            <a:r>
              <a:rPr lang="en-US" dirty="0" smtClean="0"/>
              <a:t> orang </a:t>
            </a:r>
            <a:r>
              <a:rPr lang="en-US" dirty="0" err="1" smtClean="0"/>
              <a:t>beriman</a:t>
            </a:r>
            <a:r>
              <a:rPr lang="en-US" dirty="0" smtClean="0"/>
              <a:t> </a:t>
            </a:r>
            <a:r>
              <a:rPr lang="en-US" dirty="0" err="1" smtClean="0"/>
              <a:t>kepada</a:t>
            </a:r>
            <a:r>
              <a:rPr lang="en-US" dirty="0" smtClean="0"/>
              <a:t> Allah </a:t>
            </a:r>
            <a:r>
              <a:rPr lang="en-US" dirty="0" err="1" smtClean="0"/>
              <a:t>berarti</a:t>
            </a:r>
            <a:r>
              <a:rPr lang="en-US" dirty="0" smtClean="0"/>
              <a:t> orang yang </a:t>
            </a:r>
            <a:r>
              <a:rPr lang="en-US" dirty="0" err="1" smtClean="0"/>
              <a:t>sangat</a:t>
            </a:r>
            <a:r>
              <a:rPr lang="en-US" dirty="0" smtClean="0"/>
              <a:t> </a:t>
            </a:r>
            <a:r>
              <a:rPr lang="en-US" dirty="0" err="1" smtClean="0"/>
              <a:t>cinta</a:t>
            </a:r>
            <a:r>
              <a:rPr lang="en-US" dirty="0" smtClean="0"/>
              <a:t> </a:t>
            </a:r>
            <a:r>
              <a:rPr lang="en-US" dirty="0" err="1" smtClean="0"/>
              <a:t>kepada</a:t>
            </a:r>
            <a:r>
              <a:rPr lang="en-US" dirty="0" smtClean="0"/>
              <a:t> Allah.</a:t>
            </a:r>
            <a:endParaRPr lang="en-US" dirty="0"/>
          </a:p>
        </p:txBody>
      </p:sp>
    </p:spTree>
    <p:extLst>
      <p:ext uri="{BB962C8B-B14F-4D97-AF65-F5344CB8AC3E}">
        <p14:creationId xmlns:p14="http://schemas.microsoft.com/office/powerpoint/2010/main" val="4075477103"/>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5" name="Flowchart: Alternate Process 4"/>
          <p:cNvSpPr/>
          <p:nvPr/>
        </p:nvSpPr>
        <p:spPr>
          <a:xfrm>
            <a:off x="1259632" y="188640"/>
            <a:ext cx="6408712" cy="936104"/>
          </a:xfrm>
          <a:prstGeom prst="flowChartAlternateProcess">
            <a:avLst/>
          </a:prstGeom>
          <a:solidFill>
            <a:schemeClr val="bg1"/>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600" b="1" dirty="0" err="1" smtClean="0">
                <a:solidFill>
                  <a:schemeClr val="tx1"/>
                </a:solidFill>
                <a:cs typeface="Times New Roman" pitchFamily="18" charset="0"/>
              </a:rPr>
              <a:t>Konsep</a:t>
            </a:r>
            <a:r>
              <a:rPr lang="en-US" sz="3600" b="1" dirty="0" smtClean="0">
                <a:solidFill>
                  <a:schemeClr val="tx1"/>
                </a:solidFill>
                <a:cs typeface="Times New Roman" pitchFamily="18" charset="0"/>
              </a:rPr>
              <a:t>  </a:t>
            </a:r>
            <a:r>
              <a:rPr lang="en-US" sz="3600" b="1" dirty="0" err="1" smtClean="0">
                <a:solidFill>
                  <a:schemeClr val="tx1"/>
                </a:solidFill>
                <a:cs typeface="Times New Roman" pitchFamily="18" charset="0"/>
              </a:rPr>
              <a:t>Taqwa</a:t>
            </a:r>
            <a:endParaRPr lang="en-US" sz="3600" b="1" dirty="0">
              <a:solidFill>
                <a:schemeClr val="tx1"/>
              </a:solidFill>
            </a:endParaRPr>
          </a:p>
        </p:txBody>
      </p:sp>
      <p:sp>
        <p:nvSpPr>
          <p:cNvPr id="7" name="Parallelogram 6"/>
          <p:cNvSpPr/>
          <p:nvPr/>
        </p:nvSpPr>
        <p:spPr>
          <a:xfrm>
            <a:off x="-1037525" y="1268760"/>
            <a:ext cx="8712968" cy="1008112"/>
          </a:xfrm>
          <a:prstGeom prst="parallelogram">
            <a:avLst>
              <a:gd name="adj" fmla="val 81150"/>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itchFamily="34" charset="0"/>
              <a:buChar char="•"/>
              <a:defRPr/>
            </a:pPr>
            <a:r>
              <a:rPr lang="en-US" sz="3200" dirty="0" err="1" smtClean="0">
                <a:cs typeface="Times New Roman" pitchFamily="18" charset="0"/>
              </a:rPr>
              <a:t>Melaksanakan</a:t>
            </a:r>
            <a:r>
              <a:rPr lang="en-US" sz="3200" dirty="0" smtClean="0">
                <a:cs typeface="Times New Roman" pitchFamily="18" charset="0"/>
              </a:rPr>
              <a:t> </a:t>
            </a:r>
            <a:r>
              <a:rPr lang="en-US" sz="3200" dirty="0" err="1" smtClean="0">
                <a:cs typeface="Times New Roman" pitchFamily="18" charset="0"/>
              </a:rPr>
              <a:t>segala</a:t>
            </a:r>
            <a:r>
              <a:rPr lang="en-US" sz="3200" dirty="0" smtClean="0">
                <a:cs typeface="Times New Roman" pitchFamily="18" charset="0"/>
              </a:rPr>
              <a:t> </a:t>
            </a:r>
            <a:r>
              <a:rPr lang="en-US" sz="3200" dirty="0" err="1" smtClean="0">
                <a:cs typeface="Times New Roman" pitchFamily="18" charset="0"/>
              </a:rPr>
              <a:t>perintah</a:t>
            </a:r>
            <a:r>
              <a:rPr lang="en-US" sz="3200" dirty="0" smtClean="0">
                <a:cs typeface="Times New Roman" pitchFamily="18" charset="0"/>
              </a:rPr>
              <a:t> Allah</a:t>
            </a:r>
            <a:endParaRPr lang="en-US" sz="3200" dirty="0">
              <a:cs typeface="Times New Roman" pitchFamily="18" charset="0"/>
            </a:endParaRPr>
          </a:p>
        </p:txBody>
      </p:sp>
      <p:sp>
        <p:nvSpPr>
          <p:cNvPr id="8" name="Parallelogram 7"/>
          <p:cNvSpPr/>
          <p:nvPr/>
        </p:nvSpPr>
        <p:spPr>
          <a:xfrm>
            <a:off x="-1037525" y="2420888"/>
            <a:ext cx="9289032" cy="1440160"/>
          </a:xfrm>
          <a:prstGeom prst="parallelogram">
            <a:avLst>
              <a:gd name="adj" fmla="val 62577"/>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itchFamily="34" charset="0"/>
              <a:buChar char="•"/>
              <a:defRPr/>
            </a:pPr>
            <a:r>
              <a:rPr lang="en-US" sz="3200" dirty="0" err="1">
                <a:cs typeface="Times New Roman" pitchFamily="18" charset="0"/>
              </a:rPr>
              <a:t>Menjauhkan</a:t>
            </a:r>
            <a:r>
              <a:rPr lang="en-US" sz="3200" dirty="0">
                <a:cs typeface="Times New Roman" pitchFamily="18" charset="0"/>
              </a:rPr>
              <a:t> </a:t>
            </a:r>
            <a:r>
              <a:rPr lang="en-US" sz="3200" dirty="0" err="1">
                <a:cs typeface="Times New Roman" pitchFamily="18" charset="0"/>
              </a:rPr>
              <a:t>diri</a:t>
            </a:r>
            <a:r>
              <a:rPr lang="en-US" sz="3200" dirty="0">
                <a:cs typeface="Times New Roman" pitchFamily="18" charset="0"/>
              </a:rPr>
              <a:t> </a:t>
            </a:r>
            <a:r>
              <a:rPr lang="en-US" sz="3200" dirty="0" err="1">
                <a:cs typeface="Times New Roman" pitchFamily="18" charset="0"/>
              </a:rPr>
              <a:t>dari</a:t>
            </a:r>
            <a:r>
              <a:rPr lang="en-US" sz="3200" dirty="0">
                <a:cs typeface="Times New Roman" pitchFamily="18" charset="0"/>
              </a:rPr>
              <a:t> </a:t>
            </a:r>
            <a:r>
              <a:rPr lang="en-US" sz="3200" dirty="0" err="1">
                <a:cs typeface="Times New Roman" pitchFamily="18" charset="0"/>
              </a:rPr>
              <a:t>segala</a:t>
            </a:r>
            <a:r>
              <a:rPr lang="en-US" sz="3200" dirty="0">
                <a:cs typeface="Times New Roman" pitchFamily="18" charset="0"/>
              </a:rPr>
              <a:t> yang </a:t>
            </a:r>
            <a:r>
              <a:rPr lang="en-US" sz="3200" dirty="0" err="1">
                <a:cs typeface="Times New Roman" pitchFamily="18" charset="0"/>
              </a:rPr>
              <a:t>dilarang</a:t>
            </a:r>
            <a:r>
              <a:rPr lang="en-US" sz="3200" dirty="0">
                <a:cs typeface="Times New Roman" pitchFamily="18" charset="0"/>
              </a:rPr>
              <a:t> </a:t>
            </a:r>
            <a:r>
              <a:rPr lang="en-US" sz="3200" dirty="0" smtClean="0">
                <a:cs typeface="Times New Roman" pitchFamily="18" charset="0"/>
              </a:rPr>
              <a:t>Allah </a:t>
            </a:r>
            <a:r>
              <a:rPr lang="en-US" sz="3200" dirty="0">
                <a:cs typeface="Times New Roman" pitchFamily="18" charset="0"/>
              </a:rPr>
              <a:t>(haram)</a:t>
            </a:r>
          </a:p>
        </p:txBody>
      </p:sp>
      <p:sp>
        <p:nvSpPr>
          <p:cNvPr id="9" name="Parallelogram 8"/>
          <p:cNvSpPr/>
          <p:nvPr/>
        </p:nvSpPr>
        <p:spPr>
          <a:xfrm>
            <a:off x="-1476672" y="4027376"/>
            <a:ext cx="10441160" cy="2137928"/>
          </a:xfrm>
          <a:prstGeom prst="parallelogram">
            <a:avLst>
              <a:gd name="adj" fmla="val 62183"/>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4675" indent="-457200" algn="just">
              <a:buFont typeface="Arial" pitchFamily="34" charset="0"/>
              <a:buChar char="•"/>
              <a:defRPr/>
            </a:pPr>
            <a:r>
              <a:rPr lang="en-US" sz="3200" dirty="0" err="1">
                <a:cs typeface="Times New Roman" pitchFamily="18" charset="0"/>
              </a:rPr>
              <a:t>Melaksakan</a:t>
            </a:r>
            <a:r>
              <a:rPr lang="en-US" sz="3200" dirty="0">
                <a:cs typeface="Times New Roman" pitchFamily="18" charset="0"/>
              </a:rPr>
              <a:t> </a:t>
            </a:r>
            <a:r>
              <a:rPr lang="en-US" sz="3200" dirty="0" err="1">
                <a:cs typeface="Times New Roman" pitchFamily="18" charset="0"/>
              </a:rPr>
              <a:t>perintah</a:t>
            </a:r>
            <a:r>
              <a:rPr lang="en-US" sz="3200" dirty="0">
                <a:cs typeface="Times New Roman" pitchFamily="18" charset="0"/>
              </a:rPr>
              <a:t> </a:t>
            </a:r>
            <a:r>
              <a:rPr lang="en-US" sz="3200" dirty="0" smtClean="0">
                <a:cs typeface="Times New Roman" pitchFamily="18" charset="0"/>
              </a:rPr>
              <a:t>Allah </a:t>
            </a:r>
            <a:r>
              <a:rPr lang="en-US" sz="3200" dirty="0" err="1">
                <a:cs typeface="Times New Roman" pitchFamily="18" charset="0"/>
              </a:rPr>
              <a:t>dan</a:t>
            </a:r>
            <a:r>
              <a:rPr lang="en-US" sz="3200" dirty="0">
                <a:cs typeface="Times New Roman" pitchFamily="18" charset="0"/>
              </a:rPr>
              <a:t> </a:t>
            </a:r>
            <a:r>
              <a:rPr lang="en-US" sz="3200" dirty="0" err="1">
                <a:cs typeface="Times New Roman" pitchFamily="18" charset="0"/>
              </a:rPr>
              <a:t>Menjauhi</a:t>
            </a:r>
            <a:r>
              <a:rPr lang="en-US" sz="3200" dirty="0">
                <a:cs typeface="Times New Roman" pitchFamily="18" charset="0"/>
              </a:rPr>
              <a:t>    </a:t>
            </a:r>
            <a:r>
              <a:rPr lang="en-US" sz="3200" dirty="0" err="1">
                <a:cs typeface="Times New Roman" pitchFamily="18" charset="0"/>
              </a:rPr>
              <a:t>segala</a:t>
            </a:r>
            <a:r>
              <a:rPr lang="en-US" sz="3200" dirty="0">
                <a:cs typeface="Times New Roman" pitchFamily="18" charset="0"/>
              </a:rPr>
              <a:t>  </a:t>
            </a:r>
            <a:r>
              <a:rPr lang="en-US" sz="3200" dirty="0" err="1">
                <a:cs typeface="Times New Roman" pitchFamily="18" charset="0"/>
              </a:rPr>
              <a:t>laranganNya</a:t>
            </a:r>
            <a:r>
              <a:rPr lang="en-US" sz="3200" dirty="0">
                <a:cs typeface="Times New Roman" pitchFamily="18" charset="0"/>
              </a:rPr>
              <a:t> </a:t>
            </a:r>
            <a:r>
              <a:rPr lang="en-US" sz="3200" dirty="0" err="1">
                <a:cs typeface="Times New Roman" pitchFamily="18" charset="0"/>
              </a:rPr>
              <a:t>serta</a:t>
            </a:r>
            <a:r>
              <a:rPr lang="en-US" sz="3200" dirty="0">
                <a:cs typeface="Times New Roman" pitchFamily="18" charset="0"/>
              </a:rPr>
              <a:t> </a:t>
            </a:r>
            <a:r>
              <a:rPr lang="en-US" sz="3200" dirty="0" err="1">
                <a:cs typeface="Times New Roman" pitchFamily="18" charset="0"/>
              </a:rPr>
              <a:t>pasrah</a:t>
            </a:r>
            <a:r>
              <a:rPr lang="en-US" sz="3200" dirty="0">
                <a:cs typeface="Times New Roman" pitchFamily="18" charset="0"/>
              </a:rPr>
              <a:t> </a:t>
            </a:r>
            <a:r>
              <a:rPr lang="en-US" sz="3200" dirty="0" err="1">
                <a:cs typeface="Times New Roman" pitchFamily="18" charset="0"/>
              </a:rPr>
              <a:t>terhadap</a:t>
            </a:r>
            <a:r>
              <a:rPr lang="en-US" sz="3200" dirty="0">
                <a:cs typeface="Times New Roman" pitchFamily="18" charset="0"/>
              </a:rPr>
              <a:t> </a:t>
            </a:r>
            <a:r>
              <a:rPr lang="en-US" sz="3200" dirty="0" err="1">
                <a:cs typeface="Times New Roman" pitchFamily="18" charset="0"/>
              </a:rPr>
              <a:t>ketentuan</a:t>
            </a:r>
            <a:r>
              <a:rPr lang="en-US" sz="3200" dirty="0">
                <a:cs typeface="Times New Roman" pitchFamily="18" charset="0"/>
              </a:rPr>
              <a:t> </a:t>
            </a:r>
            <a:r>
              <a:rPr lang="en-US" sz="3200" dirty="0" err="1">
                <a:cs typeface="Times New Roman" pitchFamily="18" charset="0"/>
              </a:rPr>
              <a:t>sesuai</a:t>
            </a:r>
            <a:r>
              <a:rPr lang="en-US" sz="3200" dirty="0">
                <a:cs typeface="Times New Roman" pitchFamily="18" charset="0"/>
              </a:rPr>
              <a:t> </a:t>
            </a:r>
            <a:r>
              <a:rPr lang="en-US" sz="3200" dirty="0" err="1">
                <a:cs typeface="Times New Roman" pitchFamily="18" charset="0"/>
              </a:rPr>
              <a:t>petunjuk</a:t>
            </a:r>
            <a:r>
              <a:rPr lang="en-US" sz="3200" dirty="0">
                <a:cs typeface="Times New Roman" pitchFamily="18" charset="0"/>
              </a:rPr>
              <a:t> Allah SWT</a:t>
            </a:r>
          </a:p>
        </p:txBody>
      </p:sp>
    </p:spTree>
    <p:extLst>
      <p:ext uri="{BB962C8B-B14F-4D97-AF65-F5344CB8AC3E}">
        <p14:creationId xmlns:p14="http://schemas.microsoft.com/office/powerpoint/2010/main" val="761757586"/>
      </p:ext>
    </p:extLst>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Rectangle 3"/>
          <p:cNvSpPr/>
          <p:nvPr/>
        </p:nvSpPr>
        <p:spPr>
          <a:xfrm>
            <a:off x="179512" y="188640"/>
            <a:ext cx="8784976" cy="64807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357188" y="444206"/>
            <a:ext cx="8115300" cy="583873"/>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id-ID" sz="4000" b="1" dirty="0" smtClean="0"/>
              <a:t>B. Wujud Iman</a:t>
            </a:r>
          </a:p>
        </p:txBody>
      </p:sp>
      <p:sp>
        <p:nvSpPr>
          <p:cNvPr id="6" name="Content Placeholder 2"/>
          <p:cNvSpPr txBox="1">
            <a:spLocks/>
          </p:cNvSpPr>
          <p:nvPr/>
        </p:nvSpPr>
        <p:spPr>
          <a:xfrm>
            <a:off x="257176" y="1222424"/>
            <a:ext cx="8429625" cy="5734968"/>
          </a:xfrm>
          <a:prstGeom prst="rect">
            <a:avLst/>
          </a:prstGeom>
        </p:spPr>
        <p:txBody>
          <a:bodyPr vert="horz" lIns="91440" tIns="45720" rIns="91440" bIns="45720" rtlCol="0">
            <a:normAutofit fontScale="92500"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365760" indent="-256032" algn="just">
              <a:buFont typeface="Wingdings" pitchFamily="2" charset="2"/>
              <a:buChar char="§"/>
              <a:defRPr/>
            </a:pPr>
            <a:r>
              <a:rPr lang="id-ID" sz="3000" dirty="0" smtClean="0"/>
              <a:t>Karena iman itu bukan hanya suatu kepercayaan, tetapi</a:t>
            </a:r>
            <a:r>
              <a:rPr lang="en-US" sz="3000" dirty="0" smtClean="0"/>
              <a:t> </a:t>
            </a:r>
            <a:r>
              <a:rPr lang="id-ID" sz="3000" dirty="0" smtClean="0"/>
              <a:t>keyakinan yang mendorong perbuatan baik, maka wujud iman adalah dilaksanakannya amal-amal shalih yang sesuai dengan aturan atau ajaran Islam secara lahir dan batin.</a:t>
            </a:r>
          </a:p>
          <a:p>
            <a:pPr marL="365760" indent="-256032" algn="just">
              <a:buFont typeface="Wingdings" pitchFamily="2" charset="2"/>
              <a:buChar char="§"/>
              <a:defRPr/>
            </a:pPr>
            <a:r>
              <a:rPr lang="id-ID" sz="3000" dirty="0" smtClean="0"/>
              <a:t>Jadi wujud iman merupakan keutuhan dari keyakinan, ucapan dan perbuatan seseorang dalam melaksanakan amal shalih.</a:t>
            </a:r>
          </a:p>
          <a:p>
            <a:pPr marL="365760" indent="-256032" algn="just">
              <a:buFont typeface="Wingdings" pitchFamily="2" charset="2"/>
              <a:buChar char="§"/>
              <a:defRPr/>
            </a:pPr>
            <a:r>
              <a:rPr lang="id-ID" sz="3000" dirty="0" smtClean="0"/>
              <a:t>Dengan demikian wujud iman itu sangat luas, karena mencakup berbagai jenis amal shalih yang dilakukan oleh manusia yang didasarkan atas keyakinannya kepada Allah.</a:t>
            </a:r>
          </a:p>
        </p:txBody>
      </p:sp>
      <p:cxnSp>
        <p:nvCxnSpPr>
          <p:cNvPr id="8" name="Straight Connector 7"/>
          <p:cNvCxnSpPr/>
          <p:nvPr/>
        </p:nvCxnSpPr>
        <p:spPr>
          <a:xfrm>
            <a:off x="357188" y="1028079"/>
            <a:ext cx="8329613"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Right Triangle 9"/>
          <p:cNvSpPr/>
          <p:nvPr/>
        </p:nvSpPr>
        <p:spPr>
          <a:xfrm rot="10800000">
            <a:off x="6660232" y="-212798"/>
            <a:ext cx="3024336" cy="189788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224429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Parallelogram 2"/>
          <p:cNvSpPr/>
          <p:nvPr/>
        </p:nvSpPr>
        <p:spPr>
          <a:xfrm>
            <a:off x="-1836712" y="-99392"/>
            <a:ext cx="12889432" cy="7101408"/>
          </a:xfrm>
          <a:prstGeom prst="parallelogram">
            <a:avLst>
              <a:gd name="adj" fmla="val 349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p:cNvSpPr txBox="1">
            <a:spLocks/>
          </p:cNvSpPr>
          <p:nvPr/>
        </p:nvSpPr>
        <p:spPr>
          <a:xfrm>
            <a:off x="250825" y="285750"/>
            <a:ext cx="8569325" cy="6357938"/>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109728" indent="0" algn="ctr">
              <a:buFont typeface="Wingdings 2" pitchFamily="18" charset="2"/>
              <a:buNone/>
              <a:defRPr/>
            </a:pPr>
            <a:r>
              <a:rPr lang="id-ID" b="1" dirty="0" smtClean="0">
                <a:solidFill>
                  <a:schemeClr val="bg1"/>
                </a:solidFill>
              </a:rPr>
              <a:t>Prinsip</a:t>
            </a:r>
            <a:r>
              <a:rPr lang="en-US" b="1" dirty="0" smtClean="0">
                <a:solidFill>
                  <a:schemeClr val="bg1"/>
                </a:solidFill>
              </a:rPr>
              <a:t>2 P</a:t>
            </a:r>
            <a:r>
              <a:rPr lang="id-ID" b="1" dirty="0" smtClean="0">
                <a:solidFill>
                  <a:schemeClr val="bg1"/>
                </a:solidFill>
              </a:rPr>
              <a:t>endidikan </a:t>
            </a:r>
            <a:r>
              <a:rPr lang="en-US" b="1" dirty="0" smtClean="0">
                <a:solidFill>
                  <a:schemeClr val="bg1"/>
                </a:solidFill>
              </a:rPr>
              <a:t>M</a:t>
            </a:r>
            <a:r>
              <a:rPr lang="id-ID" b="1" dirty="0" smtClean="0">
                <a:solidFill>
                  <a:schemeClr val="bg1"/>
                </a:solidFill>
              </a:rPr>
              <a:t>ental dan </a:t>
            </a:r>
            <a:r>
              <a:rPr lang="en-US" b="1" dirty="0" smtClean="0">
                <a:solidFill>
                  <a:schemeClr val="bg1"/>
                </a:solidFill>
              </a:rPr>
              <a:t>P</a:t>
            </a:r>
            <a:r>
              <a:rPr lang="id-ID" b="1" dirty="0" smtClean="0">
                <a:solidFill>
                  <a:schemeClr val="bg1"/>
                </a:solidFill>
              </a:rPr>
              <a:t>erilaku</a:t>
            </a:r>
            <a:endParaRPr lang="en-US" b="1" dirty="0" smtClean="0">
              <a:solidFill>
                <a:schemeClr val="bg1"/>
              </a:solidFill>
            </a:endParaRPr>
          </a:p>
          <a:p>
            <a:pPr marL="109728" indent="0">
              <a:buFont typeface="Wingdings 2" pitchFamily="18" charset="2"/>
              <a:buNone/>
              <a:defRPr/>
            </a:pPr>
            <a:endParaRPr lang="id-ID" dirty="0" smtClean="0">
              <a:solidFill>
                <a:schemeClr val="bg1"/>
              </a:solidFill>
            </a:endParaRPr>
          </a:p>
          <a:p>
            <a:pPr marL="352425" lvl="1" indent="-352425" algn="just">
              <a:spcBef>
                <a:spcPts val="324"/>
              </a:spcBef>
              <a:buFont typeface="Wingdings" pitchFamily="2" charset="2"/>
              <a:buChar char="Ø"/>
              <a:defRPr/>
            </a:pPr>
            <a:r>
              <a:rPr lang="id-ID" sz="2600" b="1" i="1" dirty="0" smtClean="0">
                <a:solidFill>
                  <a:schemeClr val="bg1"/>
                </a:solidFill>
              </a:rPr>
              <a:t>Prinsip pembiasaan berkesinambungan</a:t>
            </a:r>
            <a:r>
              <a:rPr lang="id-ID" sz="2600" dirty="0" smtClean="0">
                <a:solidFill>
                  <a:schemeClr val="bg1"/>
                </a:solidFill>
              </a:rPr>
              <a:t>, artinya dilakukan secara terus menerus tanpa berhenti, karena hidup memang ujian dan iman itu dapat bertambah dan berkurang.</a:t>
            </a:r>
          </a:p>
          <a:p>
            <a:pPr marL="352425" lvl="1" indent="-352425" algn="just">
              <a:spcBef>
                <a:spcPts val="324"/>
              </a:spcBef>
              <a:buFont typeface="Wingdings" pitchFamily="2" charset="2"/>
              <a:buChar char="Ø"/>
              <a:defRPr/>
            </a:pPr>
            <a:r>
              <a:rPr lang="id-ID" sz="2600" b="1" i="1" dirty="0" smtClean="0">
                <a:solidFill>
                  <a:schemeClr val="bg1"/>
                </a:solidFill>
              </a:rPr>
              <a:t>Prinsip internalisasi dan individua</a:t>
            </a:r>
            <a:r>
              <a:rPr lang="en-US" sz="2600" b="1" i="1" dirty="0" err="1" smtClean="0">
                <a:solidFill>
                  <a:schemeClr val="bg1"/>
                </a:solidFill>
              </a:rPr>
              <a:t>lisa</a:t>
            </a:r>
            <a:r>
              <a:rPr lang="id-ID" sz="2600" b="1" i="1" dirty="0" smtClean="0">
                <a:solidFill>
                  <a:schemeClr val="bg1"/>
                </a:solidFill>
              </a:rPr>
              <a:t>si</a:t>
            </a:r>
            <a:r>
              <a:rPr lang="id-ID" sz="2600" dirty="0" smtClean="0">
                <a:solidFill>
                  <a:schemeClr val="bg1"/>
                </a:solidFill>
              </a:rPr>
              <a:t>, yaitu menjadikan nilai-nilai keimanan itu sebagai bagian dari sikap mental atau hidupnya, serta berupaya menempatkan nilai-nilai iman itu serasi atau selaras dengan sifat kepribadiannya.</a:t>
            </a:r>
          </a:p>
          <a:p>
            <a:pPr marL="352425" lvl="1" indent="-352425" algn="just">
              <a:spcBef>
                <a:spcPts val="324"/>
              </a:spcBef>
              <a:buFont typeface="Wingdings" pitchFamily="2" charset="2"/>
              <a:buChar char="Ø"/>
              <a:defRPr/>
            </a:pPr>
            <a:r>
              <a:rPr lang="id-ID" sz="2600" b="1" i="1" dirty="0" smtClean="0">
                <a:solidFill>
                  <a:schemeClr val="bg1"/>
                </a:solidFill>
              </a:rPr>
              <a:t>Prinsip sosialisasi</a:t>
            </a:r>
            <a:r>
              <a:rPr lang="id-ID" sz="2600" dirty="0" smtClean="0">
                <a:solidFill>
                  <a:schemeClr val="bg1"/>
                </a:solidFill>
              </a:rPr>
              <a:t>, yaitu membuktikan bahwa nilai-nilai iman itu memang cocok untuk kehidupan sosial, karena memang sesuai dengan kebutuhan masyarakat, juga tidak mengukur nilai keimanan itu semata-mata dari dirinya sendiri.</a:t>
            </a:r>
          </a:p>
        </p:txBody>
      </p:sp>
    </p:spTree>
    <p:extLst>
      <p:ext uri="{BB962C8B-B14F-4D97-AF65-F5344CB8AC3E}">
        <p14:creationId xmlns:p14="http://schemas.microsoft.com/office/powerpoint/2010/main" val="33171906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Oval 2"/>
          <p:cNvSpPr/>
          <p:nvPr/>
        </p:nvSpPr>
        <p:spPr>
          <a:xfrm>
            <a:off x="-756592" y="-1035496"/>
            <a:ext cx="10801200" cy="8712968"/>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C000"/>
              </a:solidFill>
            </a:endParaRPr>
          </a:p>
        </p:txBody>
      </p:sp>
      <p:sp>
        <p:nvSpPr>
          <p:cNvPr id="5" name="Content Placeholder 2"/>
          <p:cNvSpPr txBox="1">
            <a:spLocks/>
          </p:cNvSpPr>
          <p:nvPr/>
        </p:nvSpPr>
        <p:spPr>
          <a:xfrm>
            <a:off x="457200" y="357188"/>
            <a:ext cx="8186738" cy="6286500"/>
          </a:xfrm>
          <a:prstGeom prst="rect">
            <a:avLst/>
          </a:prstGeom>
        </p:spPr>
        <p:txBody>
          <a:bodyPr vert="horz" lIns="91440" tIns="45720" rIns="91440" bIns="45720" rtlCol="0">
            <a:normAutofit fontScale="925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365125" indent="-255588" algn="just">
              <a:buFont typeface="Wingdings" pitchFamily="2" charset="2"/>
              <a:buChar char="Ø"/>
            </a:pPr>
            <a:r>
              <a:rPr lang="id-ID" sz="2800" b="1" i="1" dirty="0" smtClean="0"/>
              <a:t>Prinsip konsistensi dan koherensi</a:t>
            </a:r>
            <a:r>
              <a:rPr lang="id-ID" sz="2800" dirty="0" smtClean="0"/>
              <a:t>, yaitu pembentukan iman itu harus dilakukan secara tetap dan konsekuen, dalam arti tidak selalu berubah-ubah tanpa arah dan tujuan yang jelas, serta tanpa mengandung pertentangan antara nilai yang satu dengan nilai yang lainnya. Artinya setiap langkah terdahulu digunakan untuk mendukung atau memperkuat langkah-langkah berikutnya.</a:t>
            </a:r>
          </a:p>
          <a:p>
            <a:pPr marL="365125" indent="-255588" algn="just">
              <a:buFont typeface="Wingdings" pitchFamily="2" charset="2"/>
              <a:buChar char="Ø"/>
            </a:pPr>
            <a:r>
              <a:rPr lang="id-ID" sz="2800" b="1" i="1" dirty="0" smtClean="0"/>
              <a:t>Prinsip integrasi</a:t>
            </a:r>
            <a:r>
              <a:rPr lang="id-ID" sz="2800" dirty="0" smtClean="0"/>
              <a:t>, yaitu mengupayakan pembentukan keimanan itu dilakukan secara luas dan menyeluruh, meliputi berbagai aspek secara komprehensif. Tidak menganggap iman itu sebagai ilmu atau ketrampilan tingkah laku yang terpisah-pisah.</a:t>
            </a:r>
          </a:p>
        </p:txBody>
      </p:sp>
    </p:spTree>
    <p:extLst>
      <p:ext uri="{BB962C8B-B14F-4D97-AF65-F5344CB8AC3E}">
        <p14:creationId xmlns:p14="http://schemas.microsoft.com/office/powerpoint/2010/main" val="1077524940"/>
      </p:ext>
    </p:extLst>
  </p:cSld>
  <p:clrMapOvr>
    <a:masterClrMapping/>
  </p:clrMapOvr>
  <p:transition spd="slow">
    <p:randomBa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sp>
        <p:nvSpPr>
          <p:cNvPr id="4" name="Rectangle 3"/>
          <p:cNvSpPr/>
          <p:nvPr/>
        </p:nvSpPr>
        <p:spPr>
          <a:xfrm>
            <a:off x="-1476672" y="-675456"/>
            <a:ext cx="11881320" cy="705678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457200" y="214313"/>
            <a:ext cx="8186738" cy="5715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id-ID" sz="3600" dirty="0" smtClean="0"/>
              <a:t>D. Tanda-tanda Orang Beriman</a:t>
            </a:r>
          </a:p>
        </p:txBody>
      </p:sp>
      <p:sp>
        <p:nvSpPr>
          <p:cNvPr id="8" name="Content Placeholder 2"/>
          <p:cNvSpPr txBox="1">
            <a:spLocks/>
          </p:cNvSpPr>
          <p:nvPr/>
        </p:nvSpPr>
        <p:spPr>
          <a:xfrm>
            <a:off x="214313" y="714375"/>
            <a:ext cx="8786812" cy="5929313"/>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indent="-255588" algn="just">
              <a:buFont typeface="Wingdings 3" pitchFamily="18" charset="2"/>
              <a:buChar char=""/>
            </a:pPr>
            <a:r>
              <a:rPr lang="id-ID" sz="2800" dirty="0" smtClean="0"/>
              <a:t>Jika disebut nama Allah hatinya bergetar, dan berusaha agar ilmu Allah itu tidak lepas dari syaraf memorinya, jika dibacakan Al-Qur’an hatinya bergejolak untuk segera melaksanakannya. Sesuai dengan Q.S. Al-Anfal : 2.</a:t>
            </a:r>
          </a:p>
          <a:p>
            <a:pPr indent="-255588" algn="just">
              <a:buFont typeface="Wingdings 3" pitchFamily="18" charset="2"/>
              <a:buChar char=""/>
            </a:pPr>
            <a:r>
              <a:rPr lang="id-ID" sz="2800" dirty="0" smtClean="0"/>
              <a:t>Senantiasa tawakkal, yaitu bekerja keras berdasarkan ilmu Allah yang diiringi dengan do’a dan penyerahan diri pada Allah. Q.S. Ali Imran: 120, Al-Maidah: 12,</a:t>
            </a:r>
            <a:r>
              <a:rPr lang="en-US" sz="2800" dirty="0" smtClean="0"/>
              <a:t> </a:t>
            </a:r>
            <a:r>
              <a:rPr lang="id-ID" sz="2800" dirty="0" smtClean="0"/>
              <a:t>At-Taubah: 52, Ibrahim: 11,  Al-Mujadalah:10,  At-Taghabun: 13.</a:t>
            </a:r>
          </a:p>
          <a:p>
            <a:pPr indent="-255588" algn="just">
              <a:buFont typeface="Wingdings 3" pitchFamily="18" charset="2"/>
              <a:buChar char=""/>
            </a:pPr>
            <a:r>
              <a:rPr lang="id-ID" sz="2800" dirty="0" smtClean="0"/>
              <a:t>Tertib dalam melaksanakan shalat dan selalu menjaga pelaksanannya. Q.S. Al-Anfal: 3, Al-Mukminun: 2, 7.</a:t>
            </a:r>
          </a:p>
          <a:p>
            <a:pPr indent="-255588" algn="just">
              <a:buFont typeface="Wingdings 2" pitchFamily="18" charset="2"/>
              <a:buNone/>
            </a:pPr>
            <a:endParaRPr lang="id-ID" sz="2500" dirty="0" smtClean="0"/>
          </a:p>
          <a:p>
            <a:pPr indent="-255588" algn="just">
              <a:buFont typeface="Wingdings 2" pitchFamily="18" charset="2"/>
              <a:buNone/>
            </a:pPr>
            <a:endParaRPr lang="id-ID" dirty="0" smtClean="0"/>
          </a:p>
        </p:txBody>
      </p:sp>
    </p:spTree>
    <p:extLst>
      <p:ext uri="{BB962C8B-B14F-4D97-AF65-F5344CB8AC3E}">
        <p14:creationId xmlns:p14="http://schemas.microsoft.com/office/powerpoint/2010/main" val="21315163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rallelogram 1"/>
          <p:cNvSpPr/>
          <p:nvPr/>
        </p:nvSpPr>
        <p:spPr>
          <a:xfrm>
            <a:off x="-2772816" y="-459432"/>
            <a:ext cx="12529392" cy="8280920"/>
          </a:xfrm>
          <a:prstGeom prst="parallelogram">
            <a:avLst>
              <a:gd name="adj" fmla="val 259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p:cNvSpPr>
            <a:spLocks noGrp="1"/>
          </p:cNvSpPr>
          <p:nvPr>
            <p:ph idx="1"/>
          </p:nvPr>
        </p:nvSpPr>
        <p:spPr>
          <a:xfrm>
            <a:off x="0" y="1124744"/>
            <a:ext cx="8186738" cy="6143625"/>
          </a:xfrm>
        </p:spPr>
        <p:txBody>
          <a:bodyPr/>
          <a:lstStyle/>
          <a:p>
            <a:pPr algn="just" eaLnBrk="1" hangingPunct="1">
              <a:buFont typeface="Wingdings 2" pitchFamily="18" charset="2"/>
              <a:buChar char=""/>
            </a:pPr>
            <a:r>
              <a:rPr lang="id-ID" dirty="0" smtClean="0"/>
              <a:t>Menafkahkan sebagian dari riz</a:t>
            </a:r>
            <a:r>
              <a:rPr lang="en-US" dirty="0" smtClean="0"/>
              <a:t>q</a:t>
            </a:r>
            <a:r>
              <a:rPr lang="id-ID" dirty="0" smtClean="0"/>
              <a:t>i yang diterimanya. Q.S. Al-Anfal : 3,  Q.S. Al-Mukminun : 4.</a:t>
            </a:r>
          </a:p>
          <a:p>
            <a:pPr algn="just" eaLnBrk="1" hangingPunct="1">
              <a:buFont typeface="Wingdings 2" pitchFamily="18" charset="2"/>
              <a:buChar char=""/>
            </a:pPr>
            <a:r>
              <a:rPr lang="id-ID" dirty="0" smtClean="0"/>
              <a:t>Menghindari perkataan/perbuatan yang tidak bermanfaat dan menjaga kehormatan.</a:t>
            </a:r>
            <a:endParaRPr lang="en-ID" dirty="0" smtClean="0"/>
          </a:p>
          <a:p>
            <a:pPr marL="114300" indent="0" algn="just" eaLnBrk="1" hangingPunct="1">
              <a:buNone/>
            </a:pPr>
            <a:r>
              <a:rPr lang="en-ID" dirty="0" smtClean="0"/>
              <a:t>   </a:t>
            </a:r>
            <a:r>
              <a:rPr lang="id-ID" dirty="0" smtClean="0"/>
              <a:t>Q.S. Al-Mukminun : 3 , 5.</a:t>
            </a:r>
          </a:p>
          <a:p>
            <a:pPr algn="just" eaLnBrk="1" hangingPunct="1">
              <a:buFont typeface="Wingdings 2" pitchFamily="18" charset="2"/>
              <a:buChar char=""/>
            </a:pPr>
            <a:r>
              <a:rPr lang="id-ID" dirty="0" smtClean="0"/>
              <a:t>Memelihara amanat dan menepati janji.</a:t>
            </a:r>
            <a:endParaRPr lang="en-ID" dirty="0" smtClean="0"/>
          </a:p>
          <a:p>
            <a:pPr marL="114300" indent="0" algn="just" eaLnBrk="1" hangingPunct="1">
              <a:buNone/>
            </a:pPr>
            <a:r>
              <a:rPr lang="en-ID" dirty="0"/>
              <a:t> </a:t>
            </a:r>
            <a:r>
              <a:rPr lang="en-ID" dirty="0" smtClean="0"/>
              <a:t>   </a:t>
            </a:r>
            <a:r>
              <a:rPr lang="id-ID" dirty="0" smtClean="0"/>
              <a:t>Q.S. Al-Mukminun : 6.</a:t>
            </a:r>
          </a:p>
          <a:p>
            <a:pPr algn="just" eaLnBrk="1" hangingPunct="1">
              <a:buFont typeface="Wingdings 2" pitchFamily="18" charset="2"/>
              <a:buChar char=""/>
            </a:pPr>
            <a:r>
              <a:rPr lang="id-ID" dirty="0" smtClean="0"/>
              <a:t>Berjihad di jalan Allah dan suka menolong. </a:t>
            </a:r>
            <a:endParaRPr lang="en-ID" dirty="0" smtClean="0"/>
          </a:p>
          <a:p>
            <a:pPr marL="114300" indent="0" algn="just" eaLnBrk="1" hangingPunct="1">
              <a:buNone/>
            </a:pPr>
            <a:r>
              <a:rPr lang="en-ID" dirty="0"/>
              <a:t> </a:t>
            </a:r>
            <a:r>
              <a:rPr lang="en-ID" dirty="0" smtClean="0"/>
              <a:t>   </a:t>
            </a:r>
            <a:r>
              <a:rPr lang="id-ID" dirty="0" smtClean="0"/>
              <a:t>Q.S. Al-Anfal : 74.</a:t>
            </a:r>
          </a:p>
          <a:p>
            <a:pPr algn="just" eaLnBrk="1" hangingPunct="1">
              <a:buFont typeface="Wingdings 2" pitchFamily="18" charset="2"/>
              <a:buChar char=""/>
            </a:pPr>
            <a:r>
              <a:rPr lang="id-ID" dirty="0" smtClean="0"/>
              <a:t>Tidak meninggalkan pertemuan sebelum minta izin. Q.S. An-Nur : 62. dll.</a:t>
            </a:r>
          </a:p>
        </p:txBody>
      </p:sp>
    </p:spTree>
    <p:extLst>
      <p:ext uri="{BB962C8B-B14F-4D97-AF65-F5344CB8AC3E}">
        <p14:creationId xmlns:p14="http://schemas.microsoft.com/office/powerpoint/2010/main" val="123261987"/>
      </p:ext>
    </p:extLst>
  </p:cSld>
  <p:clrMapOvr>
    <a:masterClrMapping/>
  </p:clrMapOvr>
  <p:transition spd="slow">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4" name="Title 3"/>
          <p:cNvSpPr>
            <a:spLocks noGrp="1"/>
          </p:cNvSpPr>
          <p:nvPr>
            <p:ph type="title"/>
          </p:nvPr>
        </p:nvSpPr>
        <p:spPr/>
        <p:txBody>
          <a:bodyPr/>
          <a:lstStyle/>
          <a:p>
            <a:endParaRPr lang="en-US"/>
          </a:p>
        </p:txBody>
      </p:sp>
      <p:sp>
        <p:nvSpPr>
          <p:cNvPr id="5" name="Teardrop 4"/>
          <p:cNvSpPr/>
          <p:nvPr/>
        </p:nvSpPr>
        <p:spPr>
          <a:xfrm>
            <a:off x="-3780928" y="0"/>
            <a:ext cx="12924928" cy="6525344"/>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520700" y="-27384"/>
            <a:ext cx="7772400" cy="857250"/>
          </a:xfrm>
          <a:prstGeom prst="rect">
            <a:avLst/>
          </a:prstGeom>
        </p:spPr>
        <p:txBody>
          <a:bodyPr vert="horz" lIns="91440" tIns="45720" rIns="91440" bIns="45720" rtlCol="0" anchor="ctr">
            <a:normAutofit fontScale="75000" lnSpcReduction="200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sz="4400" dirty="0" err="1" smtClean="0">
                <a:solidFill>
                  <a:schemeClr val="bg1"/>
                </a:solidFill>
                <a:latin typeface="Times New Roman" pitchFamily="18" charset="0"/>
                <a:cs typeface="Times New Roman" pitchFamily="18" charset="0"/>
              </a:rPr>
              <a:t>Tanda</a:t>
            </a:r>
            <a:r>
              <a:rPr lang="en-US" sz="4400" dirty="0" smtClean="0">
                <a:solidFill>
                  <a:schemeClr val="bg1"/>
                </a:solidFill>
                <a:latin typeface="Times New Roman" pitchFamily="18" charset="0"/>
                <a:cs typeface="Times New Roman" pitchFamily="18" charset="0"/>
              </a:rPr>
              <a:t> </a:t>
            </a:r>
            <a:r>
              <a:rPr lang="en-US" sz="4400" dirty="0" err="1" smtClean="0">
                <a:solidFill>
                  <a:schemeClr val="bg1"/>
                </a:solidFill>
                <a:latin typeface="Times New Roman" pitchFamily="18" charset="0"/>
                <a:cs typeface="Times New Roman" pitchFamily="18" charset="0"/>
              </a:rPr>
              <a:t>tanda</a:t>
            </a:r>
            <a:r>
              <a:rPr lang="en-US" sz="4400" dirty="0" smtClean="0">
                <a:solidFill>
                  <a:schemeClr val="bg1"/>
                </a:solidFill>
                <a:latin typeface="Times New Roman" pitchFamily="18" charset="0"/>
                <a:cs typeface="Times New Roman" pitchFamily="18" charset="0"/>
              </a:rPr>
              <a:t> orang </a:t>
            </a:r>
            <a:r>
              <a:rPr lang="en-US" sz="4400" dirty="0" err="1" smtClean="0">
                <a:solidFill>
                  <a:schemeClr val="bg1"/>
                </a:solidFill>
                <a:latin typeface="Times New Roman" pitchFamily="18" charset="0"/>
                <a:cs typeface="Times New Roman" pitchFamily="18" charset="0"/>
              </a:rPr>
              <a:t>yg</a:t>
            </a:r>
            <a:r>
              <a:rPr lang="en-US" sz="4400" dirty="0" smtClean="0">
                <a:solidFill>
                  <a:schemeClr val="bg1"/>
                </a:solidFill>
                <a:latin typeface="Times New Roman" pitchFamily="18" charset="0"/>
                <a:cs typeface="Times New Roman" pitchFamily="18" charset="0"/>
              </a:rPr>
              <a:t> </a:t>
            </a:r>
            <a:r>
              <a:rPr lang="en-US" sz="4400" dirty="0" err="1" smtClean="0">
                <a:solidFill>
                  <a:schemeClr val="bg1"/>
                </a:solidFill>
                <a:latin typeface="Times New Roman" pitchFamily="18" charset="0"/>
                <a:cs typeface="Times New Roman" pitchFamily="18" charset="0"/>
              </a:rPr>
              <a:t>bertaqwa</a:t>
            </a:r>
            <a:endParaRPr lang="en-US" sz="4400" dirty="0" smtClean="0">
              <a:solidFill>
                <a:schemeClr val="bg1"/>
              </a:solidFill>
              <a:latin typeface="Times New Roman" pitchFamily="18" charset="0"/>
              <a:cs typeface="Times New Roman" pitchFamily="18" charset="0"/>
            </a:endParaRPr>
          </a:p>
        </p:txBody>
      </p:sp>
      <p:sp>
        <p:nvSpPr>
          <p:cNvPr id="8" name="Content Placeholder 2"/>
          <p:cNvSpPr txBox="1">
            <a:spLocks/>
          </p:cNvSpPr>
          <p:nvPr/>
        </p:nvSpPr>
        <p:spPr>
          <a:xfrm>
            <a:off x="-36512" y="901303"/>
            <a:ext cx="8501062" cy="5500688"/>
          </a:xfrm>
          <a:prstGeom prst="rect">
            <a:avLst/>
          </a:prstGeom>
        </p:spPr>
        <p:txBody>
          <a:bodyPr vert="horz" lIns="91440" tIns="45720" rIns="91440" bIns="45720" rtlCol="0">
            <a:normAutofit fontScale="92500" lnSpcReduction="2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Beriman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kepada</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Alloh</a:t>
            </a:r>
            <a:r>
              <a:rPr lang="en-US" sz="3000" dirty="0" smtClean="0">
                <a:solidFill>
                  <a:schemeClr val="bg1"/>
                </a:solidFill>
                <a:latin typeface="Times New Roman" pitchFamily="18" charset="0"/>
                <a:cs typeface="Times New Roman" pitchFamily="18" charset="0"/>
              </a:rPr>
              <a:t> SWT </a:t>
            </a:r>
            <a:r>
              <a:rPr lang="en-US" sz="3000" dirty="0" err="1" smtClean="0">
                <a:solidFill>
                  <a:schemeClr val="bg1"/>
                </a:solidFill>
                <a:latin typeface="Times New Roman" pitchFamily="18" charset="0"/>
                <a:cs typeface="Times New Roman" pitchFamily="18" charset="0"/>
              </a:rPr>
              <a:t>dan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yg</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Ghaib</a:t>
            </a:r>
            <a:r>
              <a:rPr lang="en-US" sz="3000" dirty="0" smtClean="0">
                <a:solidFill>
                  <a:schemeClr val="bg1"/>
                </a:solidFill>
                <a:latin typeface="Times New Roman" pitchFamily="18" charset="0"/>
                <a:cs typeface="Times New Roman" pitchFamily="18" charset="0"/>
              </a:rPr>
              <a:t> (Q.S Al </a:t>
            </a:r>
            <a:r>
              <a:rPr lang="en-US" sz="3000" dirty="0" err="1" smtClean="0">
                <a:solidFill>
                  <a:schemeClr val="bg1"/>
                </a:solidFill>
                <a:latin typeface="Times New Roman" pitchFamily="18" charset="0"/>
                <a:cs typeface="Times New Roman" pitchFamily="18" charset="0"/>
              </a:rPr>
              <a:t>Baqarah</a:t>
            </a:r>
            <a:r>
              <a:rPr lang="en-US" sz="3000" dirty="0" smtClean="0">
                <a:solidFill>
                  <a:schemeClr val="bg1"/>
                </a:solidFill>
                <a:latin typeface="Times New Roman" pitchFamily="18" charset="0"/>
                <a:cs typeface="Times New Roman" pitchFamily="18" charset="0"/>
              </a:rPr>
              <a:t>, 2-3)</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Sholat</a:t>
            </a:r>
            <a:r>
              <a:rPr lang="en-US" sz="3000" dirty="0" smtClean="0">
                <a:solidFill>
                  <a:schemeClr val="bg1"/>
                </a:solidFill>
                <a:latin typeface="Times New Roman" pitchFamily="18" charset="0"/>
                <a:cs typeface="Times New Roman" pitchFamily="18" charset="0"/>
              </a:rPr>
              <a:t>, zakat, </a:t>
            </a:r>
            <a:r>
              <a:rPr lang="en-US" sz="3000" dirty="0" err="1" smtClean="0">
                <a:solidFill>
                  <a:schemeClr val="bg1"/>
                </a:solidFill>
                <a:latin typeface="Times New Roman" pitchFamily="18" charset="0"/>
                <a:cs typeface="Times New Roman" pitchFamily="18" charset="0"/>
              </a:rPr>
              <a:t>puasa</a:t>
            </a:r>
            <a:r>
              <a:rPr lang="en-US" sz="3000" dirty="0" smtClean="0">
                <a:solidFill>
                  <a:schemeClr val="bg1"/>
                </a:solidFill>
                <a:latin typeface="Times New Roman" pitchFamily="18" charset="0"/>
                <a:cs typeface="Times New Roman" pitchFamily="18" charset="0"/>
              </a:rPr>
              <a:t> (QS. Al </a:t>
            </a:r>
            <a:r>
              <a:rPr lang="en-US" sz="3000" dirty="0" err="1" smtClean="0">
                <a:solidFill>
                  <a:schemeClr val="bg1"/>
                </a:solidFill>
                <a:latin typeface="Times New Roman" pitchFamily="18" charset="0"/>
                <a:cs typeface="Times New Roman" pitchFamily="18" charset="0"/>
              </a:rPr>
              <a:t>Baqarah</a:t>
            </a:r>
            <a:r>
              <a:rPr lang="en-US" sz="3000" dirty="0" smtClean="0">
                <a:solidFill>
                  <a:schemeClr val="bg1"/>
                </a:solidFill>
                <a:latin typeface="Times New Roman" pitchFamily="18" charset="0"/>
                <a:cs typeface="Times New Roman" pitchFamily="18" charset="0"/>
              </a:rPr>
              <a:t> : 3, 177 </a:t>
            </a:r>
            <a:r>
              <a:rPr lang="en-US" sz="3000" dirty="0" err="1" smtClean="0">
                <a:solidFill>
                  <a:schemeClr val="bg1"/>
                </a:solidFill>
                <a:latin typeface="Times New Roman" pitchFamily="18" charset="0"/>
                <a:cs typeface="Times New Roman" pitchFamily="18" charset="0"/>
              </a:rPr>
              <a:t>dan</a:t>
            </a:r>
            <a:r>
              <a:rPr lang="en-US" sz="3000" dirty="0" smtClean="0">
                <a:solidFill>
                  <a:schemeClr val="bg1"/>
                </a:solidFill>
                <a:latin typeface="Times New Roman" pitchFamily="18" charset="0"/>
                <a:cs typeface="Times New Roman" pitchFamily="18" charset="0"/>
              </a:rPr>
              <a:t> 183)</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Infaq</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disaat</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lapang</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dan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sempit</a:t>
            </a:r>
            <a:r>
              <a:rPr lang="en-US" sz="3000" dirty="0" smtClean="0">
                <a:solidFill>
                  <a:schemeClr val="bg1"/>
                </a:solidFill>
                <a:latin typeface="Times New Roman" pitchFamily="18" charset="0"/>
                <a:cs typeface="Times New Roman" pitchFamily="18" charset="0"/>
              </a:rPr>
              <a:t> (QS. Ali </a:t>
            </a:r>
            <a:r>
              <a:rPr lang="en-US" sz="3000" dirty="0" err="1" smtClean="0">
                <a:solidFill>
                  <a:schemeClr val="bg1"/>
                </a:solidFill>
                <a:latin typeface="Times New Roman" pitchFamily="18" charset="0"/>
                <a:cs typeface="Times New Roman" pitchFamily="18" charset="0"/>
              </a:rPr>
              <a:t>Imron</a:t>
            </a:r>
            <a:r>
              <a:rPr lang="en-US" sz="3000" dirty="0" smtClean="0">
                <a:solidFill>
                  <a:schemeClr val="bg1"/>
                </a:solidFill>
                <a:latin typeface="Times New Roman" pitchFamily="18" charset="0"/>
                <a:cs typeface="Times New Roman" pitchFamily="18" charset="0"/>
              </a:rPr>
              <a:t> : 133-134)</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Menahan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amarah</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dan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memaafkan</a:t>
            </a:r>
            <a:r>
              <a:rPr lang="en-US" sz="3000" dirty="0" smtClean="0">
                <a:solidFill>
                  <a:schemeClr val="bg1"/>
                </a:solidFill>
                <a:latin typeface="Times New Roman" pitchFamily="18" charset="0"/>
                <a:cs typeface="Times New Roman" pitchFamily="18" charset="0"/>
              </a:rPr>
              <a:t> orang lain (QS. Ali </a:t>
            </a:r>
            <a:r>
              <a:rPr lang="en-US" sz="3000" dirty="0" err="1" smtClean="0">
                <a:solidFill>
                  <a:schemeClr val="bg1"/>
                </a:solidFill>
                <a:latin typeface="Times New Roman" pitchFamily="18" charset="0"/>
                <a:cs typeface="Times New Roman" pitchFamily="18" charset="0"/>
              </a:rPr>
              <a:t>Imron</a:t>
            </a:r>
            <a:r>
              <a:rPr lang="en-US" sz="3000" dirty="0" smtClean="0">
                <a:solidFill>
                  <a:schemeClr val="bg1"/>
                </a:solidFill>
                <a:latin typeface="Times New Roman" pitchFamily="18" charset="0"/>
                <a:cs typeface="Times New Roman" pitchFamily="18" charset="0"/>
              </a:rPr>
              <a:t> : 134) </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Takut</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pada</a:t>
            </a:r>
            <a:r>
              <a:rPr lang="en-US" sz="3000" dirty="0" smtClean="0">
                <a:solidFill>
                  <a:schemeClr val="bg1"/>
                </a:solidFill>
                <a:latin typeface="Times New Roman" pitchFamily="18" charset="0"/>
                <a:cs typeface="Times New Roman" pitchFamily="18" charset="0"/>
              </a:rPr>
              <a:t> ALLAH SWT (QS. Al </a:t>
            </a:r>
            <a:r>
              <a:rPr lang="en-US" sz="3000" dirty="0" err="1" smtClean="0">
                <a:solidFill>
                  <a:schemeClr val="bg1"/>
                </a:solidFill>
                <a:latin typeface="Times New Roman" pitchFamily="18" charset="0"/>
                <a:cs typeface="Times New Roman" pitchFamily="18" charset="0"/>
              </a:rPr>
              <a:t>Maidah</a:t>
            </a:r>
            <a:r>
              <a:rPr lang="en-US" sz="3000" dirty="0" smtClean="0">
                <a:solidFill>
                  <a:schemeClr val="bg1"/>
                </a:solidFill>
                <a:latin typeface="Times New Roman" pitchFamily="18" charset="0"/>
                <a:cs typeface="Times New Roman" pitchFamily="18" charset="0"/>
              </a:rPr>
              <a:t> :28) </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Menepati</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janji</a:t>
            </a:r>
            <a:r>
              <a:rPr lang="en-US" sz="3000" dirty="0" smtClean="0">
                <a:solidFill>
                  <a:schemeClr val="bg1"/>
                </a:solidFill>
                <a:latin typeface="Times New Roman" pitchFamily="18" charset="0"/>
                <a:cs typeface="Times New Roman" pitchFamily="18" charset="0"/>
              </a:rPr>
              <a:t> (QS. At </a:t>
            </a:r>
            <a:r>
              <a:rPr lang="en-US" sz="3000" dirty="0" err="1" smtClean="0">
                <a:solidFill>
                  <a:schemeClr val="bg1"/>
                </a:solidFill>
                <a:latin typeface="Times New Roman" pitchFamily="18" charset="0"/>
                <a:cs typeface="Times New Roman" pitchFamily="18" charset="0"/>
              </a:rPr>
              <a:t>Taubah</a:t>
            </a:r>
            <a:r>
              <a:rPr lang="en-US" sz="3000" dirty="0" smtClean="0">
                <a:solidFill>
                  <a:schemeClr val="bg1"/>
                </a:solidFill>
                <a:latin typeface="Times New Roman" pitchFamily="18" charset="0"/>
                <a:cs typeface="Times New Roman" pitchFamily="18" charset="0"/>
              </a:rPr>
              <a:t> : 4)</a:t>
            </a:r>
          </a:p>
          <a:p>
            <a:pPr marL="274320" indent="-274320" algn="just">
              <a:buClr>
                <a:schemeClr val="accent3"/>
              </a:buClr>
              <a:buFont typeface="Wingdings 2"/>
              <a:buChar char=""/>
              <a:defRPr/>
            </a:pP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Berlaku</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lurus</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pada</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musuh</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ketika</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mereka</a:t>
            </a:r>
            <a:r>
              <a:rPr lang="en-US" sz="3000" dirty="0" smtClean="0">
                <a:solidFill>
                  <a:schemeClr val="bg1"/>
                </a:solidFill>
                <a:latin typeface="Times New Roman" pitchFamily="18" charset="0"/>
                <a:cs typeface="Times New Roman" pitchFamily="18" charset="0"/>
              </a:rPr>
              <a:t> pun  </a:t>
            </a:r>
            <a:r>
              <a:rPr lang="en-US" sz="3000" dirty="0" err="1" smtClean="0">
                <a:solidFill>
                  <a:schemeClr val="bg1"/>
                </a:solidFill>
                <a:latin typeface="Times New Roman" pitchFamily="18" charset="0"/>
                <a:cs typeface="Times New Roman" pitchFamily="18" charset="0"/>
              </a:rPr>
              <a:t>melakkukan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hal</a:t>
            </a:r>
            <a:r>
              <a:rPr lang="en-US" sz="3000" dirty="0" smtClean="0">
                <a:solidFill>
                  <a:schemeClr val="bg1"/>
                </a:solidFill>
                <a:latin typeface="Times New Roman" pitchFamily="18" charset="0"/>
                <a:cs typeface="Times New Roman" pitchFamily="18" charset="0"/>
              </a:rPr>
              <a:t> yang </a:t>
            </a:r>
            <a:r>
              <a:rPr lang="en-US" sz="3000" dirty="0" err="1" smtClean="0">
                <a:solidFill>
                  <a:schemeClr val="bg1"/>
                </a:solidFill>
                <a:latin typeface="Times New Roman" pitchFamily="18" charset="0"/>
                <a:cs typeface="Times New Roman" pitchFamily="18" charset="0"/>
              </a:rPr>
              <a:t>sama</a:t>
            </a:r>
            <a:r>
              <a:rPr lang="en-US" sz="3000" dirty="0" smtClean="0">
                <a:solidFill>
                  <a:schemeClr val="bg1"/>
                </a:solidFill>
                <a:latin typeface="Times New Roman" pitchFamily="18" charset="0"/>
                <a:cs typeface="Times New Roman" pitchFamily="18" charset="0"/>
              </a:rPr>
              <a:t> (QS. At </a:t>
            </a:r>
            <a:r>
              <a:rPr lang="en-US" sz="3000" dirty="0" err="1" smtClean="0">
                <a:solidFill>
                  <a:schemeClr val="bg1"/>
                </a:solidFill>
                <a:latin typeface="Times New Roman" pitchFamily="18" charset="0"/>
                <a:cs typeface="Times New Roman" pitchFamily="18" charset="0"/>
              </a:rPr>
              <a:t>Taubah</a:t>
            </a:r>
            <a:r>
              <a:rPr lang="en-US" sz="3000" dirty="0" smtClean="0">
                <a:solidFill>
                  <a:schemeClr val="bg1"/>
                </a:solidFill>
                <a:latin typeface="Times New Roman" pitchFamily="18" charset="0"/>
                <a:cs typeface="Times New Roman" pitchFamily="18" charset="0"/>
              </a:rPr>
              <a:t> : 7)</a:t>
            </a:r>
          </a:p>
          <a:p>
            <a:pPr marL="274320" indent="-274320">
              <a:buClr>
                <a:schemeClr val="accent3"/>
              </a:buClr>
              <a:buFont typeface="Wingdings 2"/>
              <a:buNone/>
              <a:defRPr/>
            </a:pPr>
            <a:r>
              <a:rPr lang="en-US" dirty="0" smtClean="0">
                <a:solidFill>
                  <a:schemeClr val="bg1"/>
                </a:solidFill>
              </a:rPr>
              <a:t/>
            </a:r>
            <a:br>
              <a:rPr lang="en-US" dirty="0" smtClean="0">
                <a:solidFill>
                  <a:schemeClr val="bg1"/>
                </a:solidFill>
              </a:rPr>
            </a:br>
            <a:r>
              <a:rPr lang="en-US" dirty="0" smtClean="0">
                <a:solidFill>
                  <a:schemeClr val="bg1"/>
                </a:solidFill>
              </a:rPr>
              <a:t> </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1717630616"/>
      </p:ext>
    </p:extLst>
  </p:cSld>
  <p:clrMapOvr>
    <a:masterClrMapping/>
  </p:clrMapOvr>
  <p:transition spd="slow">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endParaRPr lang="en-US"/>
          </a:p>
        </p:txBody>
      </p:sp>
      <p:sp>
        <p:nvSpPr>
          <p:cNvPr id="5" name="Pentagon 4"/>
          <p:cNvSpPr/>
          <p:nvPr/>
        </p:nvSpPr>
        <p:spPr>
          <a:xfrm rot="5400000">
            <a:off x="443101" y="-2140058"/>
            <a:ext cx="8280919" cy="9337918"/>
          </a:xfrm>
          <a:prstGeom prst="homePlate">
            <a:avLst>
              <a:gd name="adj" fmla="val 249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txBox="1">
            <a:spLocks/>
          </p:cNvSpPr>
          <p:nvPr/>
        </p:nvSpPr>
        <p:spPr>
          <a:xfrm>
            <a:off x="457200" y="-891479"/>
            <a:ext cx="8229600" cy="1296144"/>
          </a:xfrm>
          <a:prstGeom prst="rect">
            <a:avLst/>
          </a:prstGeom>
          <a:solidFill>
            <a:schemeClr val="bg1">
              <a:lumMod val="95000"/>
            </a:schemeClr>
          </a:solidFill>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dirty="0" err="1" smtClean="0"/>
              <a:t>Tanda</a:t>
            </a:r>
            <a:r>
              <a:rPr lang="en-US" dirty="0" smtClean="0"/>
              <a:t> </a:t>
            </a:r>
            <a:r>
              <a:rPr lang="en-US" dirty="0" err="1" smtClean="0"/>
              <a:t>tanda</a:t>
            </a:r>
            <a:r>
              <a:rPr lang="en-US" dirty="0" smtClean="0"/>
              <a:t> </a:t>
            </a:r>
            <a:endParaRPr lang="id-ID" dirty="0" smtClean="0"/>
          </a:p>
          <a:p>
            <a:pPr>
              <a:defRPr/>
            </a:pPr>
            <a:r>
              <a:rPr lang="en-US" dirty="0" smtClean="0"/>
              <a:t>orang y</a:t>
            </a:r>
            <a:r>
              <a:rPr lang="id-ID" dirty="0" smtClean="0"/>
              <a:t>AN</a:t>
            </a:r>
            <a:r>
              <a:rPr lang="en-US" dirty="0" smtClean="0"/>
              <a:t>g </a:t>
            </a:r>
            <a:r>
              <a:rPr lang="id-ID" dirty="0" smtClean="0"/>
              <a:t>BER</a:t>
            </a:r>
            <a:r>
              <a:rPr lang="en-US" dirty="0" err="1" smtClean="0"/>
              <a:t>taqwa</a:t>
            </a:r>
            <a:endParaRPr lang="en-US" dirty="0" smtClean="0"/>
          </a:p>
        </p:txBody>
      </p:sp>
      <p:sp>
        <p:nvSpPr>
          <p:cNvPr id="9" name="Content Placeholder 2"/>
          <p:cNvSpPr txBox="1">
            <a:spLocks/>
          </p:cNvSpPr>
          <p:nvPr/>
        </p:nvSpPr>
        <p:spPr>
          <a:xfrm>
            <a:off x="457200" y="1196751"/>
            <a:ext cx="8229600" cy="5127849"/>
          </a:xfrm>
          <a:prstGeom prst="rect">
            <a:avLst/>
          </a:prstGeom>
          <a:noFill/>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en-US" sz="3600" dirty="0" err="1" smtClean="0">
                <a:solidFill>
                  <a:schemeClr val="bg1"/>
                </a:solidFill>
              </a:rPr>
              <a:t>Bersabar</a:t>
            </a:r>
            <a:r>
              <a:rPr lang="en-US" sz="3600" dirty="0" smtClean="0">
                <a:solidFill>
                  <a:schemeClr val="bg1"/>
                </a:solidFill>
              </a:rPr>
              <a:t> </a:t>
            </a:r>
            <a:r>
              <a:rPr lang="en-US" sz="3600" dirty="0" err="1" smtClean="0">
                <a:solidFill>
                  <a:schemeClr val="bg1"/>
                </a:solidFill>
              </a:rPr>
              <a:t>dan</a:t>
            </a:r>
            <a:r>
              <a:rPr lang="en-US" sz="3600" dirty="0" smtClean="0">
                <a:solidFill>
                  <a:schemeClr val="bg1"/>
                </a:solidFill>
              </a:rPr>
              <a:t> </a:t>
            </a:r>
            <a:r>
              <a:rPr lang="en-US" sz="3600" dirty="0" err="1" smtClean="0">
                <a:solidFill>
                  <a:schemeClr val="bg1"/>
                </a:solidFill>
              </a:rPr>
              <a:t>menjadi</a:t>
            </a:r>
            <a:r>
              <a:rPr lang="en-US" sz="3600" dirty="0" smtClean="0">
                <a:solidFill>
                  <a:schemeClr val="bg1"/>
                </a:solidFill>
              </a:rPr>
              <a:t> </a:t>
            </a:r>
            <a:r>
              <a:rPr lang="en-US" sz="3600" dirty="0" err="1" smtClean="0">
                <a:solidFill>
                  <a:schemeClr val="bg1"/>
                </a:solidFill>
              </a:rPr>
              <a:t>pendukung</a:t>
            </a:r>
            <a:r>
              <a:rPr lang="en-US" sz="3600" dirty="0" smtClean="0">
                <a:solidFill>
                  <a:schemeClr val="bg1"/>
                </a:solidFill>
              </a:rPr>
              <a:t> </a:t>
            </a:r>
            <a:r>
              <a:rPr lang="en-US" sz="3600" dirty="0" err="1" smtClean="0">
                <a:solidFill>
                  <a:schemeClr val="bg1"/>
                </a:solidFill>
              </a:rPr>
              <a:t>kebenaran</a:t>
            </a:r>
            <a:r>
              <a:rPr lang="en-US" sz="3600" dirty="0" smtClean="0">
                <a:solidFill>
                  <a:schemeClr val="bg1"/>
                </a:solidFill>
              </a:rPr>
              <a:t> (QS. Ali </a:t>
            </a:r>
            <a:r>
              <a:rPr lang="en-US" sz="3600" dirty="0" err="1" smtClean="0">
                <a:solidFill>
                  <a:schemeClr val="bg1"/>
                </a:solidFill>
              </a:rPr>
              <a:t>Imron</a:t>
            </a:r>
            <a:r>
              <a:rPr lang="en-US" sz="3600" dirty="0" smtClean="0">
                <a:solidFill>
                  <a:schemeClr val="bg1"/>
                </a:solidFill>
              </a:rPr>
              <a:t> : 146)</a:t>
            </a:r>
          </a:p>
          <a:p>
            <a:r>
              <a:rPr lang="en-US" sz="3600" dirty="0" err="1" smtClean="0">
                <a:solidFill>
                  <a:schemeClr val="bg1"/>
                </a:solidFill>
              </a:rPr>
              <a:t>Tidak</a:t>
            </a:r>
            <a:r>
              <a:rPr lang="en-US" sz="3600" dirty="0" smtClean="0">
                <a:solidFill>
                  <a:schemeClr val="bg1"/>
                </a:solidFill>
              </a:rPr>
              <a:t> </a:t>
            </a:r>
            <a:r>
              <a:rPr lang="en-US" sz="3600" dirty="0" err="1" smtClean="0">
                <a:solidFill>
                  <a:schemeClr val="bg1"/>
                </a:solidFill>
              </a:rPr>
              <a:t>meminta</a:t>
            </a:r>
            <a:r>
              <a:rPr lang="en-US" sz="3600" dirty="0" smtClean="0">
                <a:solidFill>
                  <a:schemeClr val="bg1"/>
                </a:solidFill>
              </a:rPr>
              <a:t> </a:t>
            </a:r>
            <a:r>
              <a:rPr lang="en-US" sz="3600" dirty="0" err="1" smtClean="0">
                <a:solidFill>
                  <a:schemeClr val="bg1"/>
                </a:solidFill>
              </a:rPr>
              <a:t>ijin</a:t>
            </a:r>
            <a:r>
              <a:rPr lang="en-US" sz="3600" dirty="0" smtClean="0">
                <a:solidFill>
                  <a:schemeClr val="bg1"/>
                </a:solidFill>
              </a:rPr>
              <a:t> </a:t>
            </a:r>
            <a:r>
              <a:rPr lang="en-US" sz="3600" dirty="0" err="1" smtClean="0">
                <a:solidFill>
                  <a:schemeClr val="bg1"/>
                </a:solidFill>
              </a:rPr>
              <a:t>untuk</a:t>
            </a:r>
            <a:r>
              <a:rPr lang="en-US" sz="3600" dirty="0" smtClean="0">
                <a:solidFill>
                  <a:schemeClr val="bg1"/>
                </a:solidFill>
              </a:rPr>
              <a:t> </a:t>
            </a:r>
            <a:r>
              <a:rPr lang="en-US" sz="3600" dirty="0" err="1" smtClean="0">
                <a:solidFill>
                  <a:schemeClr val="bg1"/>
                </a:solidFill>
              </a:rPr>
              <a:t>tidak</a:t>
            </a:r>
            <a:r>
              <a:rPr lang="en-US" sz="3600" dirty="0" smtClean="0">
                <a:solidFill>
                  <a:schemeClr val="bg1"/>
                </a:solidFill>
              </a:rPr>
              <a:t> </a:t>
            </a:r>
            <a:r>
              <a:rPr lang="en-US" sz="3600" dirty="0" err="1" smtClean="0">
                <a:solidFill>
                  <a:schemeClr val="bg1"/>
                </a:solidFill>
              </a:rPr>
              <a:t>ikut</a:t>
            </a:r>
            <a:r>
              <a:rPr lang="en-US" sz="3600" dirty="0" smtClean="0">
                <a:solidFill>
                  <a:schemeClr val="bg1"/>
                </a:solidFill>
              </a:rPr>
              <a:t> </a:t>
            </a:r>
            <a:r>
              <a:rPr lang="en-US" sz="3600" dirty="0" err="1" smtClean="0">
                <a:solidFill>
                  <a:schemeClr val="bg1"/>
                </a:solidFill>
              </a:rPr>
              <a:t>berjihad</a:t>
            </a:r>
            <a:r>
              <a:rPr lang="en-US" sz="3600" dirty="0" smtClean="0">
                <a:solidFill>
                  <a:schemeClr val="bg1"/>
                </a:solidFill>
              </a:rPr>
              <a:t> (QS. At </a:t>
            </a:r>
            <a:r>
              <a:rPr lang="en-US" sz="3600" dirty="0" err="1" smtClean="0">
                <a:solidFill>
                  <a:schemeClr val="bg1"/>
                </a:solidFill>
              </a:rPr>
              <a:t>Taubah</a:t>
            </a:r>
            <a:r>
              <a:rPr lang="en-US" sz="3600" dirty="0" smtClean="0">
                <a:solidFill>
                  <a:schemeClr val="bg1"/>
                </a:solidFill>
              </a:rPr>
              <a:t> : 44)</a:t>
            </a:r>
          </a:p>
          <a:p>
            <a:r>
              <a:rPr lang="en-US" sz="3600" dirty="0" err="1" smtClean="0">
                <a:solidFill>
                  <a:schemeClr val="bg1"/>
                </a:solidFill>
              </a:rPr>
              <a:t>Berdakwah</a:t>
            </a:r>
            <a:r>
              <a:rPr lang="en-US" sz="3600" dirty="0" smtClean="0">
                <a:solidFill>
                  <a:schemeClr val="bg1"/>
                </a:solidFill>
              </a:rPr>
              <a:t> agar </a:t>
            </a:r>
            <a:r>
              <a:rPr lang="en-US" sz="3600" dirty="0" err="1" smtClean="0">
                <a:solidFill>
                  <a:schemeClr val="bg1"/>
                </a:solidFill>
              </a:rPr>
              <a:t>terbebas</a:t>
            </a:r>
            <a:r>
              <a:rPr lang="en-US" sz="3600" dirty="0" smtClean="0">
                <a:solidFill>
                  <a:schemeClr val="bg1"/>
                </a:solidFill>
              </a:rPr>
              <a:t> </a:t>
            </a:r>
            <a:r>
              <a:rPr lang="en-US" sz="3600" dirty="0" err="1" smtClean="0">
                <a:solidFill>
                  <a:schemeClr val="bg1"/>
                </a:solidFill>
              </a:rPr>
              <a:t>dari</a:t>
            </a:r>
            <a:r>
              <a:rPr lang="en-US" sz="3600" dirty="0" smtClean="0">
                <a:solidFill>
                  <a:schemeClr val="bg1"/>
                </a:solidFill>
              </a:rPr>
              <a:t> </a:t>
            </a:r>
            <a:r>
              <a:rPr lang="en-US" sz="3600" dirty="0" err="1" smtClean="0">
                <a:solidFill>
                  <a:schemeClr val="bg1"/>
                </a:solidFill>
              </a:rPr>
              <a:t>dosa</a:t>
            </a:r>
            <a:r>
              <a:rPr lang="en-US" sz="3600" dirty="0" smtClean="0">
                <a:solidFill>
                  <a:schemeClr val="bg1"/>
                </a:solidFill>
              </a:rPr>
              <a:t> </a:t>
            </a:r>
            <a:r>
              <a:rPr lang="en-US" sz="3600" dirty="0" err="1" smtClean="0">
                <a:solidFill>
                  <a:schemeClr val="bg1"/>
                </a:solidFill>
              </a:rPr>
              <a:t>ahli</a:t>
            </a:r>
            <a:r>
              <a:rPr lang="en-US" sz="3600" dirty="0" smtClean="0">
                <a:solidFill>
                  <a:schemeClr val="bg1"/>
                </a:solidFill>
              </a:rPr>
              <a:t> </a:t>
            </a:r>
            <a:r>
              <a:rPr lang="en-US" sz="3600" dirty="0" err="1" smtClean="0">
                <a:solidFill>
                  <a:schemeClr val="bg1"/>
                </a:solidFill>
              </a:rPr>
              <a:t>maksiat</a:t>
            </a:r>
            <a:r>
              <a:rPr lang="en-US" sz="3600" dirty="0" smtClean="0">
                <a:solidFill>
                  <a:schemeClr val="bg1"/>
                </a:solidFill>
              </a:rPr>
              <a:t> (QS. Al </a:t>
            </a:r>
            <a:r>
              <a:rPr lang="en-US" sz="3600" dirty="0" err="1" smtClean="0">
                <a:solidFill>
                  <a:schemeClr val="bg1"/>
                </a:solidFill>
              </a:rPr>
              <a:t>An’am</a:t>
            </a:r>
            <a:r>
              <a:rPr lang="en-US" sz="3600" dirty="0" smtClean="0">
                <a:solidFill>
                  <a:schemeClr val="bg1"/>
                </a:solidFill>
              </a:rPr>
              <a:t> : 69) </a:t>
            </a:r>
            <a:br>
              <a:rPr lang="en-US" sz="3600" dirty="0" smtClean="0">
                <a:solidFill>
                  <a:schemeClr val="bg1"/>
                </a:solidFill>
              </a:rPr>
            </a:br>
            <a:endParaRPr lang="en-US" sz="3600" dirty="0" smtClean="0">
              <a:solidFill>
                <a:schemeClr val="bg1"/>
              </a:solidFill>
            </a:endParaRPr>
          </a:p>
        </p:txBody>
      </p:sp>
    </p:spTree>
    <p:extLst>
      <p:ext uri="{BB962C8B-B14F-4D97-AF65-F5344CB8AC3E}">
        <p14:creationId xmlns:p14="http://schemas.microsoft.com/office/powerpoint/2010/main" val="32161744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sp>
        <p:nvSpPr>
          <p:cNvPr id="4" name="Flowchart: Document 3"/>
          <p:cNvSpPr/>
          <p:nvPr/>
        </p:nvSpPr>
        <p:spPr>
          <a:xfrm>
            <a:off x="0" y="0"/>
            <a:ext cx="9144000" cy="7533456"/>
          </a:xfrm>
          <a:prstGeom prst="flowChartDocumen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103386" y="96539"/>
            <a:ext cx="8286750" cy="107156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id-ID" dirty="0" smtClean="0"/>
              <a:t>E. Korelasi Keimanan dan Ketaqwaan</a:t>
            </a:r>
          </a:p>
        </p:txBody>
      </p:sp>
      <p:sp>
        <p:nvSpPr>
          <p:cNvPr id="8" name="Content Placeholder 2"/>
          <p:cNvSpPr txBox="1">
            <a:spLocks/>
          </p:cNvSpPr>
          <p:nvPr/>
        </p:nvSpPr>
        <p:spPr>
          <a:xfrm>
            <a:off x="31948" y="1096664"/>
            <a:ext cx="8572500" cy="5500688"/>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id-ID" dirty="0" smtClean="0"/>
              <a:t>Keimanan pada keesaan Allah </a:t>
            </a:r>
            <a:r>
              <a:rPr lang="en-US" dirty="0" smtClean="0"/>
              <a:t>SWT </a:t>
            </a:r>
            <a:r>
              <a:rPr lang="id-ID" dirty="0" smtClean="0"/>
              <a:t>(tauhid) meliputi dua aspek, yaitu tauhid teoritis dan tauhid praktis.</a:t>
            </a:r>
          </a:p>
          <a:p>
            <a:pPr lvl="1" algn="just">
              <a:buFont typeface="Wingdings" pitchFamily="2" charset="2"/>
              <a:buChar char="Ø"/>
            </a:pPr>
            <a:r>
              <a:rPr lang="id-ID" sz="2500" dirty="0" smtClean="0"/>
              <a:t>Tauhid </a:t>
            </a:r>
            <a:r>
              <a:rPr lang="en-US" sz="2500" dirty="0" smtClean="0"/>
              <a:t>T</a:t>
            </a:r>
            <a:r>
              <a:rPr lang="id-ID" sz="2500" dirty="0" smtClean="0"/>
              <a:t>eoritis, adalah pengakuan tentang keesaan zat, sifat, dan perbuatan </a:t>
            </a:r>
            <a:r>
              <a:rPr lang="en-US" sz="2500" dirty="0" smtClean="0"/>
              <a:t>T</a:t>
            </a:r>
            <a:r>
              <a:rPr lang="id-ID" sz="2500" dirty="0" smtClean="0"/>
              <a:t>uhan, sehingga berkaitan dengan kepercayaan, pengetahuan, persepsi, dan pemikiran manusia tentang konsep </a:t>
            </a:r>
            <a:r>
              <a:rPr lang="en-US" sz="2500" dirty="0" smtClean="0"/>
              <a:t>T</a:t>
            </a:r>
            <a:r>
              <a:rPr lang="id-ID" sz="2500" dirty="0" smtClean="0"/>
              <a:t>uhan. Konsekuensi logis tauhid teoritis adalah </a:t>
            </a:r>
            <a:r>
              <a:rPr lang="id-ID" sz="2500" b="1" i="1" dirty="0" smtClean="0"/>
              <a:t>pengakuan yang ikhlas bahwa Allah adalah satu-satunya wujud mutlak yang menjadi sumber dari semua wujud.</a:t>
            </a:r>
          </a:p>
          <a:p>
            <a:pPr lvl="1" algn="just">
              <a:buFont typeface="Wingdings" pitchFamily="2" charset="2"/>
              <a:buChar char="Ø"/>
            </a:pPr>
            <a:r>
              <a:rPr lang="id-ID" sz="2500" dirty="0" smtClean="0"/>
              <a:t>Tauhid </a:t>
            </a:r>
            <a:r>
              <a:rPr lang="en-US" sz="2500" dirty="0" smtClean="0"/>
              <a:t>P</a:t>
            </a:r>
            <a:r>
              <a:rPr lang="id-ID" sz="2500" dirty="0" smtClean="0"/>
              <a:t>raktis (tauhid ibadah), adalah terapan atau tindak lanjut dari tauhid teoritis yang berupa amal perbuatan atau ibadah manusia.</a:t>
            </a:r>
          </a:p>
        </p:txBody>
      </p:sp>
    </p:spTree>
    <p:extLst>
      <p:ext uri="{BB962C8B-B14F-4D97-AF65-F5344CB8AC3E}">
        <p14:creationId xmlns:p14="http://schemas.microsoft.com/office/powerpoint/2010/main" val="26297160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endParaRPr lang="en-US"/>
          </a:p>
        </p:txBody>
      </p:sp>
      <p:sp>
        <p:nvSpPr>
          <p:cNvPr id="6" name="Folded Corner 5"/>
          <p:cNvSpPr/>
          <p:nvPr/>
        </p:nvSpPr>
        <p:spPr>
          <a:xfrm>
            <a:off x="0" y="-99392"/>
            <a:ext cx="8676456" cy="6669360"/>
          </a:xfrm>
          <a:prstGeom prst="foldedCorner">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p:cNvSpPr txBox="1">
            <a:spLocks/>
          </p:cNvSpPr>
          <p:nvPr/>
        </p:nvSpPr>
        <p:spPr>
          <a:xfrm>
            <a:off x="8722" y="285750"/>
            <a:ext cx="8258175" cy="62865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447675" indent="-382588" algn="just">
              <a:buFont typeface="Wingdings 2" pitchFamily="18" charset="2"/>
              <a:buChar char=""/>
            </a:pPr>
            <a:r>
              <a:rPr lang="id-ID" dirty="0" smtClean="0"/>
              <a:t>Perpaduan antara tauhid teoritis dan praktis merupakan bentuk keimanan yang sempurna.</a:t>
            </a:r>
          </a:p>
          <a:p>
            <a:pPr marL="447675" indent="-382588" algn="just">
              <a:buFont typeface="Wingdings 2" pitchFamily="18" charset="2"/>
              <a:buChar char=""/>
            </a:pPr>
            <a:r>
              <a:rPr lang="id-ID" dirty="0" smtClean="0"/>
              <a:t>Sedangkan taqwa merupakan perasaan takut dan mengagungkan kepada Allah dengan cara melaksanakan perintah-perintahNya dan menjauhi semua larangaNya.</a:t>
            </a:r>
          </a:p>
          <a:p>
            <a:pPr marL="447675" indent="-382588" algn="just">
              <a:buFont typeface="Wingdings 2" pitchFamily="18" charset="2"/>
              <a:buChar char=""/>
            </a:pPr>
            <a:r>
              <a:rPr lang="id-ID" dirty="0" smtClean="0"/>
              <a:t>Dengan demikian korelasi antara keimanan dan ketaqwaan adalah sangat erat. Taqwa merupakan bukti atau perwujudan dari orang yang memiliki kesempurnaan iman. Sementara iman merupakan dasar  dan semangat yang melandasi ketaqwaan.</a:t>
            </a:r>
          </a:p>
        </p:txBody>
      </p:sp>
    </p:spTree>
    <p:extLst>
      <p:ext uri="{BB962C8B-B14F-4D97-AF65-F5344CB8AC3E}">
        <p14:creationId xmlns:p14="http://schemas.microsoft.com/office/powerpoint/2010/main" val="35555344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ounded Rectangle 2"/>
          <p:cNvSpPr/>
          <p:nvPr/>
        </p:nvSpPr>
        <p:spPr>
          <a:xfrm>
            <a:off x="144016" y="188640"/>
            <a:ext cx="8820472" cy="63093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395536" y="476672"/>
            <a:ext cx="8174682" cy="6095008"/>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solidFill>
                  <a:schemeClr val="bg1"/>
                </a:solidFill>
                <a:latin typeface="Traditional Arabic" pitchFamily="18" charset="-78"/>
                <a:cs typeface="Traditional Arabic" pitchFamily="18" charset="-78"/>
              </a:rPr>
              <a:t>وَمِنَ النَّاسِ مَنْ يَتَّخِذُ مِنْ دُونِ اللَّهِ أَنْدَادًا يُحِبُّونَهُمْ كَحُبِّ اللَّهِ وَالَّذِينَ آمَنُوا أَشَدُّ حُبًّا لِلَّهِ وَلَوْ يَرَى الَّذِينَ ظَلَمُوا إِذْ يَرَوْنَ الْعَذَابَ أَنَّ الْقُوَّةَ لِلَّهِ جَمِيعًا وَأَنَّ اللَّهَ شَدِيدُ الْعَذَابِ </a:t>
            </a:r>
            <a:r>
              <a:rPr lang="ar-SA" sz="4000" dirty="0">
                <a:solidFill>
                  <a:schemeClr val="bg1"/>
                </a:solidFill>
                <a:latin typeface="Traditional Arabic" pitchFamily="18" charset="-78"/>
                <a:cs typeface="Traditional Arabic" pitchFamily="18" charset="-78"/>
              </a:rPr>
              <a:t>(البقرة : ١٦٥</a:t>
            </a:r>
            <a:r>
              <a:rPr lang="ar-SA" sz="4000" dirty="0" smtClean="0">
                <a:solidFill>
                  <a:schemeClr val="bg1"/>
                </a:solidFill>
                <a:latin typeface="Traditional Arabic" pitchFamily="18" charset="-78"/>
                <a:cs typeface="Traditional Arabic" pitchFamily="18" charset="-78"/>
              </a:rPr>
              <a:t>)</a:t>
            </a:r>
          </a:p>
          <a:p>
            <a:pPr algn="just"/>
            <a:r>
              <a:rPr lang="id-ID" sz="4000" dirty="0" smtClean="0">
                <a:solidFill>
                  <a:schemeClr val="bg1"/>
                </a:solidFill>
                <a:latin typeface="Traditional Arabic" pitchFamily="18" charset="-78"/>
                <a:cs typeface="Traditional Arabic" pitchFamily="18" charset="-78"/>
              </a:rPr>
              <a:t> </a:t>
            </a:r>
            <a:r>
              <a:rPr lang="id-ID" sz="2000" dirty="0" smtClean="0">
                <a:solidFill>
                  <a:schemeClr val="bg1"/>
                </a:solidFill>
              </a:rPr>
              <a:t>165. Dan diantara manusia ada orang-orang yang menyembah tandingan-tandingan selain Allah; mereka mencintainya sebagaimana mereka mencintai Allah. Adapun orang-orang yang beriman Amat sangat cintanya kepada Allah. dan jika seandainya orang-orang yang berbuat zalim itu[1] mengetahui ketika mereka melihat siksa (pada hari kiamat), bahwa kekuatan itu kepunyaan Allah semuanya, dan bahwa Allah Amat berat siksaan-Nya (niscaya mereka menyesal).</a:t>
            </a:r>
            <a:endParaRPr lang="en-US" sz="2000" dirty="0" smtClean="0">
              <a:solidFill>
                <a:schemeClr val="bg1"/>
              </a:solidFill>
            </a:endParaRPr>
          </a:p>
          <a:p>
            <a:pPr algn="just"/>
            <a:r>
              <a:rPr lang="id-ID" sz="2000" dirty="0" smtClean="0">
                <a:solidFill>
                  <a:schemeClr val="bg1"/>
                </a:solidFill>
              </a:rPr>
              <a:t>[1] Yang dimaksud dengan orang yang zalim di sini ialah orang-orang yang menyembah selain Allah.</a:t>
            </a:r>
            <a:endParaRPr lang="en-US" sz="2000" dirty="0" smtClean="0">
              <a:solidFill>
                <a:schemeClr val="bg1"/>
              </a:solidFill>
            </a:endParaRPr>
          </a:p>
          <a:p>
            <a:endParaRPr lang="en-US" dirty="0" smtClean="0">
              <a:solidFill>
                <a:schemeClr val="bg1"/>
              </a:solidFill>
            </a:endParaRPr>
          </a:p>
        </p:txBody>
      </p:sp>
    </p:spTree>
    <p:extLst>
      <p:ext uri="{BB962C8B-B14F-4D97-AF65-F5344CB8AC3E}">
        <p14:creationId xmlns:p14="http://schemas.microsoft.com/office/powerpoint/2010/main" val="18735298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6" name="Snip Diagonal Corner Rectangle 5"/>
          <p:cNvSpPr/>
          <p:nvPr/>
        </p:nvSpPr>
        <p:spPr>
          <a:xfrm>
            <a:off x="-684584" y="-459432"/>
            <a:ext cx="9396536" cy="6984776"/>
          </a:xfrm>
          <a:prstGeom prst="snip2Diag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1"/>
          <p:cNvSpPr txBox="1">
            <a:spLocks/>
          </p:cNvSpPr>
          <p:nvPr/>
        </p:nvSpPr>
        <p:spPr>
          <a:xfrm>
            <a:off x="-108520" y="116632"/>
            <a:ext cx="8715375" cy="62865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latin typeface="Traditional Arabic" pitchFamily="18" charset="-78"/>
                <a:cs typeface="Traditional Arabic" pitchFamily="18" charset="-78"/>
              </a:rPr>
              <a:t>إِنَّمَا الْمُؤْمِنُونَ الَّذِينَ إِذَا ذُكِرَ اللَّهُ وَجِلَتْ قُلُوبُهُمْ وَإِذَا تُلِيَتْ عَلَيْهِمْ آيَاتُهُ زَادَتْهُمْ إِيمَانًا وَعَلَى رَبِّهِمْ يَتَوَكَّلُونَ (٢)</a:t>
            </a:r>
            <a:r>
              <a:rPr lang="id-ID" sz="4000" dirty="0" smtClean="0">
                <a:latin typeface="Traditional Arabic" pitchFamily="18" charset="-78"/>
                <a:cs typeface="Traditional Arabic" pitchFamily="18" charset="-78"/>
              </a:rPr>
              <a:t> </a:t>
            </a:r>
            <a:r>
              <a:rPr lang="ar-SA" sz="4000" dirty="0" smtClean="0">
                <a:latin typeface="Traditional Arabic" pitchFamily="18" charset="-78"/>
                <a:cs typeface="Traditional Arabic" pitchFamily="18" charset="-78"/>
              </a:rPr>
              <a:t>الَّذِينَ يُقِيمُونَ الصَّلاةَ وَمِمَّا رَزَقْنَاهُمْ يُنْفِقُونَ (٣)  </a:t>
            </a:r>
            <a:r>
              <a:rPr lang="id-ID" sz="4000" dirty="0" smtClean="0"/>
              <a:t>Al-Anfal</a:t>
            </a:r>
            <a:endParaRPr lang="en-US" sz="4000" dirty="0" smtClean="0"/>
          </a:p>
          <a:p>
            <a:pPr algn="just"/>
            <a:r>
              <a:rPr lang="id-ID" sz="2000" dirty="0" smtClean="0"/>
              <a:t>2. Sesungguhnya orang-orang yang beriman[</a:t>
            </a:r>
            <a:r>
              <a:rPr lang="en-US" sz="2000" dirty="0" smtClean="0"/>
              <a:t>2</a:t>
            </a:r>
            <a:r>
              <a:rPr lang="id-ID" sz="2000" dirty="0" smtClean="0"/>
              <a:t>] ialah mereka yang bila disebut nama Allah[</a:t>
            </a:r>
            <a:r>
              <a:rPr lang="en-US" sz="2000" dirty="0" smtClean="0"/>
              <a:t>3</a:t>
            </a:r>
            <a:r>
              <a:rPr lang="id-ID" sz="2000" dirty="0" smtClean="0"/>
              <a:t>] gemetarlah hati mereka, dan apabila dibacakan ayat-ayatNya bertambahlah iman mereka (karenanya), dan hanya kepada Tuhanlah mereka bertawakkal.</a:t>
            </a:r>
            <a:endParaRPr lang="en-US" sz="2000" dirty="0" smtClean="0"/>
          </a:p>
          <a:p>
            <a:pPr algn="just"/>
            <a:r>
              <a:rPr lang="id-ID" sz="2000" dirty="0" smtClean="0"/>
              <a:t>3. (yaitu) orang-orang yang mendirikan shalat dan yang menafkahkan sebagian dari rezki yang Kami berikan kepada mereka.</a:t>
            </a:r>
            <a:endParaRPr lang="en-US" sz="2000" dirty="0" smtClean="0"/>
          </a:p>
          <a:p>
            <a:pPr algn="just">
              <a:buFont typeface="Wingdings 3" pitchFamily="18" charset="2"/>
              <a:buNone/>
            </a:pPr>
            <a:r>
              <a:rPr lang="id-ID" sz="2000" dirty="0" smtClean="0"/>
              <a:t> </a:t>
            </a:r>
            <a:endParaRPr lang="en-US" sz="2000" dirty="0" smtClean="0"/>
          </a:p>
          <a:p>
            <a:pPr algn="just"/>
            <a:r>
              <a:rPr lang="id-ID" sz="2000" dirty="0" smtClean="0"/>
              <a:t>[</a:t>
            </a:r>
            <a:r>
              <a:rPr lang="en-US" sz="2000" dirty="0" smtClean="0"/>
              <a:t>2</a:t>
            </a:r>
            <a:r>
              <a:rPr lang="id-ID" sz="2000" dirty="0" smtClean="0"/>
              <a:t>] Maksudnya: orang yang sempurna imannya.</a:t>
            </a:r>
            <a:endParaRPr lang="en-US" sz="2000" dirty="0" smtClean="0"/>
          </a:p>
          <a:p>
            <a:pPr algn="just"/>
            <a:r>
              <a:rPr lang="id-ID" sz="2000" dirty="0" smtClean="0"/>
              <a:t>[</a:t>
            </a:r>
            <a:r>
              <a:rPr lang="en-US" sz="2000" dirty="0" smtClean="0"/>
              <a:t>3</a:t>
            </a:r>
            <a:r>
              <a:rPr lang="id-ID" sz="2000" dirty="0" smtClean="0"/>
              <a:t>] Dimaksud dengan disebut nama Allah Ialah: menyebut sifat-sifat yang mengagungkan dan memuliakannya.</a:t>
            </a:r>
            <a:endParaRPr lang="en-US" sz="2000" dirty="0" smtClean="0"/>
          </a:p>
          <a:p>
            <a:endParaRPr lang="en-US" dirty="0" smtClean="0"/>
          </a:p>
        </p:txBody>
      </p:sp>
    </p:spTree>
    <p:extLst>
      <p:ext uri="{BB962C8B-B14F-4D97-AF65-F5344CB8AC3E}">
        <p14:creationId xmlns:p14="http://schemas.microsoft.com/office/powerpoint/2010/main" val="10401349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6" name="Flowchart: Display 5"/>
          <p:cNvSpPr/>
          <p:nvPr/>
        </p:nvSpPr>
        <p:spPr>
          <a:xfrm>
            <a:off x="0" y="0"/>
            <a:ext cx="11412760" cy="6741368"/>
          </a:xfrm>
          <a:prstGeom prst="flowChartDisplay">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1"/>
          <p:cNvSpPr txBox="1">
            <a:spLocks/>
          </p:cNvSpPr>
          <p:nvPr/>
        </p:nvSpPr>
        <p:spPr>
          <a:xfrm>
            <a:off x="1691681" y="359813"/>
            <a:ext cx="7452320" cy="6286500"/>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3600" dirty="0" smtClean="0"/>
              <a:t>قُلْ هَلْ تَرَبَّصُونَ بِنَا إِلا إِحْدَى الْحُسْنَيَيْنِ وَنَحْنُ نَتَرَبَّصُ بِكُمْ أَنْ يُصِيبَكُمُ اللَّهُ بِعَذَابٍ مِنْ عِنْدِهِ أَوْ بِأَيْدِينَا فَتَرَبَّصُوا إِنَّا مَعَكُمْ مُتَرَبِّصُونَ (٥٢)</a:t>
            </a:r>
            <a:r>
              <a:rPr lang="id-ID" sz="3600" dirty="0" smtClean="0"/>
              <a:t>At-Taubah :  </a:t>
            </a:r>
            <a:endParaRPr lang="en-US" sz="3600" dirty="0" smtClean="0"/>
          </a:p>
          <a:p>
            <a:pPr algn="just"/>
            <a:r>
              <a:rPr lang="id-ID" dirty="0" smtClean="0"/>
              <a:t>52. Katakanlah: "tidak ada yang kamu tunggu-tunggu bagi Kami, kecuali salah satu dari dua kebaikan[</a:t>
            </a:r>
            <a:r>
              <a:rPr lang="en-US" dirty="0" smtClean="0"/>
              <a:t>4</a:t>
            </a:r>
            <a:r>
              <a:rPr lang="id-ID" dirty="0" smtClean="0"/>
              <a:t>]. dan Kami menunggu-nunggu bagi kamu bahwa Allah akan menimpakan kepadamu azab (yang besar) dari sisi-Nya. sebab itu tunggulah, Sesungguhnya Kami menunggu-nunggu bersamamu."</a:t>
            </a:r>
            <a:endParaRPr lang="en-US" dirty="0" smtClean="0"/>
          </a:p>
          <a:p>
            <a:pPr algn="just">
              <a:buFont typeface="Wingdings 3" pitchFamily="18" charset="2"/>
              <a:buNone/>
            </a:pPr>
            <a:r>
              <a:rPr lang="id-ID" dirty="0" smtClean="0"/>
              <a:t> </a:t>
            </a:r>
            <a:endParaRPr lang="en-US" dirty="0" smtClean="0"/>
          </a:p>
          <a:p>
            <a:pPr algn="just"/>
            <a:r>
              <a:rPr lang="id-ID" dirty="0" smtClean="0"/>
              <a:t>[</a:t>
            </a:r>
            <a:r>
              <a:rPr lang="en-US" dirty="0" smtClean="0"/>
              <a:t>4</a:t>
            </a:r>
            <a:r>
              <a:rPr lang="id-ID" dirty="0" smtClean="0"/>
              <a:t>] Yaitu mendapat kemenangan atau mati syahid.</a:t>
            </a:r>
            <a:endParaRPr lang="en-US" dirty="0" smtClean="0"/>
          </a:p>
          <a:p>
            <a:endParaRPr lang="en-US" dirty="0" smtClean="0"/>
          </a:p>
        </p:txBody>
      </p:sp>
    </p:spTree>
    <p:extLst>
      <p:ext uri="{BB962C8B-B14F-4D97-AF65-F5344CB8AC3E}">
        <p14:creationId xmlns:p14="http://schemas.microsoft.com/office/powerpoint/2010/main" val="31445047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Flowchart: Predefined Process 2"/>
          <p:cNvSpPr/>
          <p:nvPr/>
        </p:nvSpPr>
        <p:spPr>
          <a:xfrm>
            <a:off x="0" y="-1"/>
            <a:ext cx="9144000" cy="6715125"/>
          </a:xfrm>
          <a:prstGeom prst="flowChartPredefinedProcess">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142875" y="142875"/>
            <a:ext cx="8858250" cy="6572250"/>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3200" dirty="0" smtClean="0"/>
              <a:t>وَلَقَدْ أَخَذَ اللَّهُ مِيثَاقَ بَنِي إِسْرَائِيلَ وَبَعَثْنَا مِنْهُمُ اثْنَيْ عَشَرَ نَقِيبًا وَقَالَ اللَّهُ إِنِّي مَعَكُمْ لَئِنْ أَقَمْتُمُ الصَّلاةَ وَآتَيْتُمُ الزَّكَاةَ وَآمَنْتُمْ بِرُسُلِي وَعَزَّرْتُمُوهُمْ وَأَقْرَضْتُمُ اللَّهَ قَرْضًا حَسَنًا لأكَفِّرَنَّ عَنْكُمْ سَيِّئَاتِكُمْ وَلأدْخِلَنَّكُمْ جَنَّاتٍ تَجْرِي مِنْ تَحْتِهَا الأنْهَارُ فَمَنْ كَفَرَ بَعْدَ ذَلِكَ مِنْكُمْ فَقَدْ ضَلَّ سَوَاءَ السَّبِيلِ (١٢)</a:t>
            </a:r>
            <a:r>
              <a:rPr lang="id-ID" sz="3200" dirty="0" smtClean="0"/>
              <a:t>Al-Maidah: </a:t>
            </a:r>
            <a:endParaRPr lang="en-US" sz="3200" dirty="0" smtClean="0"/>
          </a:p>
          <a:p>
            <a:pPr algn="just"/>
            <a:r>
              <a:rPr lang="id-ID" sz="2000" dirty="0" smtClean="0"/>
              <a:t>12. Dan Sesungguhnya Allah telah mengambil Perjanjian (dari) Bani Israil dan telah Kami angkat diantara mereka 12 orang pemimpin dan Allah berfirman: "Sesungguhnya aku beserta kamu, Sesungguhnya jika kamu mendirikan shalat dan menunaikan zakat serta beriman kepada rasul-rasul-Ku dan kamu bantu mereka dan kamu pinjamkan kepada Allah pinjaman yang baik[</a:t>
            </a:r>
            <a:r>
              <a:rPr lang="en-US" sz="2000" dirty="0" smtClean="0"/>
              <a:t>5</a:t>
            </a:r>
            <a:r>
              <a:rPr lang="id-ID" sz="2000" dirty="0" smtClean="0"/>
              <a:t>] Sesungguhnya aku akan menutupi dosa-dosamu. dan Sesungguhnya kamu akan Kumasukkan ke dalam surga yang mengalir air didalamnya sungai-sungai. Maka Barangsiapa yang kafir di antaramu sesudah itu, Sesungguhnya ia telah tersesat dari jalan yang lurus.</a:t>
            </a:r>
            <a:endParaRPr lang="en-US" sz="2000" dirty="0" smtClean="0"/>
          </a:p>
          <a:p>
            <a:pPr algn="just"/>
            <a:r>
              <a:rPr lang="id-ID" sz="2000" dirty="0" smtClean="0"/>
              <a:t>[</a:t>
            </a:r>
            <a:r>
              <a:rPr lang="en-US" sz="2000" dirty="0" smtClean="0"/>
              <a:t>5</a:t>
            </a:r>
            <a:r>
              <a:rPr lang="id-ID" sz="2000" dirty="0" smtClean="0"/>
              <a:t>] Maksudnya Ialah: menafkahkan harta untuk menunaikan kewajiban dengan hati yang ikhlas.</a:t>
            </a:r>
            <a:endParaRPr lang="en-US" sz="2000" dirty="0" smtClean="0"/>
          </a:p>
          <a:p>
            <a:pPr algn="just"/>
            <a:endParaRPr lang="en-US" sz="2000" dirty="0" smtClean="0"/>
          </a:p>
        </p:txBody>
      </p:sp>
    </p:spTree>
    <p:extLst>
      <p:ext uri="{BB962C8B-B14F-4D97-AF65-F5344CB8AC3E}">
        <p14:creationId xmlns:p14="http://schemas.microsoft.com/office/powerpoint/2010/main" val="24248230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Flowchart: Manual Input 2"/>
          <p:cNvSpPr/>
          <p:nvPr/>
        </p:nvSpPr>
        <p:spPr>
          <a:xfrm>
            <a:off x="0" y="-1179512"/>
            <a:ext cx="9144000" cy="8037512"/>
          </a:xfrm>
          <a:prstGeom prst="flowChartManualInpu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214313" y="384001"/>
            <a:ext cx="8929687" cy="6429375"/>
          </a:xfrm>
          <a:prstGeom prst="rect">
            <a:avLst/>
          </a:prstGeom>
        </p:spPr>
        <p:txBody>
          <a:bodyPr vert="horz" lIns="91440" tIns="45720" rIns="91440" bIns="45720" rtlCol="0">
            <a:normAutofit fontScale="925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buFont typeface="Wingdings 2"/>
              <a:buChar char=""/>
              <a:defRPr/>
            </a:pPr>
            <a:r>
              <a:rPr lang="ar-SA" sz="4000" dirty="0" smtClean="0"/>
              <a:t>إِنَّمَا النَّجْوَى مِنَ الشَّيْطَانِ لِيَحْزُنَ الَّذِينَ آمَنُوا وَلَيْسَ بِضَارِّهِمْ شَيْئًا إِلا بِإِذْنِ اللَّهِ وَعَلَى اللَّهِ فَلْيَتَوَكَّلِ الْمُؤْمِنُونَ</a:t>
            </a:r>
            <a:r>
              <a:rPr lang="id-ID" sz="4000" dirty="0" smtClean="0"/>
              <a:t> </a:t>
            </a:r>
            <a:r>
              <a:rPr lang="ar-SA" sz="4000" dirty="0" smtClean="0"/>
              <a:t> (١٠)</a:t>
            </a:r>
            <a:r>
              <a:rPr lang="id-ID" sz="4000" dirty="0" smtClean="0"/>
              <a:t>Al-Mujadalah:   </a:t>
            </a:r>
          </a:p>
          <a:p>
            <a:pPr algn="just">
              <a:buFont typeface="Wingdings 2"/>
              <a:buChar char=""/>
              <a:defRPr/>
            </a:pPr>
            <a:r>
              <a:rPr lang="id-ID" dirty="0" smtClean="0"/>
              <a:t>10. Sesungguhnya pembicaraan rahasia itu adalah dari syaitan, supaya orang-orang yang beriman itu berduka cita, sedang pembicaraan itu Tiadalah memberi mudharat sedikitpun kepada mereka, kecuali dengan izin Allah dan kepada Allah-lah hendaknya orang-orang yang beriman bertawakkal.</a:t>
            </a:r>
          </a:p>
          <a:p>
            <a:pPr algn="just" rtl="1">
              <a:buFont typeface="Wingdings 2"/>
              <a:buChar char=""/>
              <a:defRPr/>
            </a:pPr>
            <a:r>
              <a:rPr lang="ar-SA" sz="3600" dirty="0" smtClean="0"/>
              <a:t>اللَّهُ لا إِلَهَ إِلا هُوَ وَعَلَى اللَّهِ فَلْيَتَوَكَّلِ الْمُؤْمِنُونَ (١٣)</a:t>
            </a:r>
            <a:r>
              <a:rPr lang="id-ID" sz="3600" dirty="0" smtClean="0"/>
              <a:t>  At-Taghabun:</a:t>
            </a:r>
            <a:endParaRPr lang="en-US" sz="3600" dirty="0" smtClean="0"/>
          </a:p>
          <a:p>
            <a:pPr algn="just">
              <a:buFont typeface="Wingdings 2"/>
              <a:buChar char=""/>
              <a:defRPr/>
            </a:pPr>
            <a:r>
              <a:rPr lang="id-ID" dirty="0" smtClean="0"/>
              <a:t>13. (Dia-lah) Allah tidak ada Tuhan selain Dia. dan hendaklah orang-orang mukmin bertawakkal kepada Allah saja.</a:t>
            </a:r>
            <a:endParaRPr lang="en-US" dirty="0" smtClean="0"/>
          </a:p>
          <a:p>
            <a:pPr algn="just">
              <a:buFont typeface="Wingdings 2"/>
              <a:buChar char=""/>
              <a:defRPr/>
            </a:pPr>
            <a:endParaRPr lang="en-US" dirty="0" smtClean="0"/>
          </a:p>
          <a:p>
            <a:pPr>
              <a:buFont typeface="Wingdings 2"/>
              <a:buChar char=""/>
              <a:defRPr/>
            </a:pPr>
            <a:endParaRPr lang="en-US" dirty="0" smtClean="0"/>
          </a:p>
        </p:txBody>
      </p:sp>
    </p:spTree>
    <p:extLst>
      <p:ext uri="{BB962C8B-B14F-4D97-AF65-F5344CB8AC3E}">
        <p14:creationId xmlns:p14="http://schemas.microsoft.com/office/powerpoint/2010/main" val="38322205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Snip Single Corner Rectangle 2"/>
          <p:cNvSpPr/>
          <p:nvPr/>
        </p:nvSpPr>
        <p:spPr>
          <a:xfrm>
            <a:off x="0" y="404664"/>
            <a:ext cx="8388424" cy="6453336"/>
          </a:xfrm>
          <a:prstGeom prst="snip1Rect">
            <a:avLst/>
          </a:prstGeom>
          <a:solidFill>
            <a:srgbClr val="F2F2F2">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86816" y="1173807"/>
            <a:ext cx="8229600" cy="6143625"/>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t>قَدْ أَفْلَحَ الْمُؤْمِنُونَ (١)</a:t>
            </a:r>
            <a:r>
              <a:rPr lang="id-ID" sz="4000" dirty="0" smtClean="0"/>
              <a:t>  </a:t>
            </a:r>
            <a:r>
              <a:rPr lang="ar-SA" sz="4000" dirty="0" smtClean="0"/>
              <a:t>الَّذِينَ هُمْ فِي صَلاتِهِمْ خَاشِعُونَ (٢)</a:t>
            </a:r>
            <a:r>
              <a:rPr lang="id-ID" sz="4000" dirty="0" smtClean="0"/>
              <a:t>  </a:t>
            </a:r>
            <a:r>
              <a:rPr lang="ar-SA" sz="4000" dirty="0" smtClean="0"/>
              <a:t>وَالَّذِينَ هُمْ عَنِ اللَّغْوِ مُعْرِضُونَ (٣)</a:t>
            </a:r>
            <a:r>
              <a:rPr lang="id-ID" sz="4000" dirty="0" smtClean="0"/>
              <a:t>Al-Mukminun: </a:t>
            </a:r>
          </a:p>
          <a:p>
            <a:pPr algn="just" rtl="1">
              <a:buFont typeface="Wingdings 3" pitchFamily="18" charset="2"/>
              <a:buNone/>
            </a:pPr>
            <a:endParaRPr lang="en-US" sz="4000" dirty="0" smtClean="0"/>
          </a:p>
          <a:p>
            <a:r>
              <a:rPr lang="id-ID" dirty="0" smtClean="0"/>
              <a:t>1. Sesungguhnya beruntunglah orang-orang yang beriman,</a:t>
            </a:r>
            <a:endParaRPr lang="en-US" dirty="0" smtClean="0"/>
          </a:p>
          <a:p>
            <a:r>
              <a:rPr lang="id-ID" dirty="0" smtClean="0"/>
              <a:t>2. (yaitu) orang-orang yang khusyu' dalam sembahyangnya,</a:t>
            </a:r>
            <a:endParaRPr lang="en-US" dirty="0" smtClean="0"/>
          </a:p>
          <a:p>
            <a:r>
              <a:rPr lang="id-ID" dirty="0" smtClean="0"/>
              <a:t>3. Dan orang-orang yang menjauhkan diri dari (perbuatan dan perkataan) yang tiada berguna,</a:t>
            </a:r>
            <a:endParaRPr lang="en-US" dirty="0" smtClean="0"/>
          </a:p>
          <a:p>
            <a:endParaRPr lang="en-US" dirty="0" smtClean="0"/>
          </a:p>
        </p:txBody>
      </p:sp>
    </p:spTree>
    <p:extLst>
      <p:ext uri="{BB962C8B-B14F-4D97-AF65-F5344CB8AC3E}">
        <p14:creationId xmlns:p14="http://schemas.microsoft.com/office/powerpoint/2010/main" val="1886790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ectangle 2"/>
          <p:cNvSpPr/>
          <p:nvPr/>
        </p:nvSpPr>
        <p:spPr>
          <a:xfrm>
            <a:off x="467544" y="404664"/>
            <a:ext cx="9289032" cy="6696744"/>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539552" y="476672"/>
            <a:ext cx="8786812" cy="6643687"/>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t>وَالَّذِينَ هُمْ لِلزَّكَاةِ فَاعِلُونَ</a:t>
            </a:r>
            <a:r>
              <a:rPr lang="id-ID" sz="4000" dirty="0" smtClean="0"/>
              <a:t> </a:t>
            </a:r>
            <a:r>
              <a:rPr lang="ar-SA" sz="4000" dirty="0" smtClean="0"/>
              <a:t>(٤)</a:t>
            </a:r>
            <a:r>
              <a:rPr lang="id-ID" sz="4000" dirty="0" smtClean="0"/>
              <a:t>  </a:t>
            </a:r>
            <a:r>
              <a:rPr lang="ar-SA" sz="4000" dirty="0" smtClean="0"/>
              <a:t>وَالَّذِينَ هُمْ لِفُرُوجِهِمْ حَافِظُونَ</a:t>
            </a:r>
            <a:r>
              <a:rPr lang="id-ID" sz="4000" dirty="0" smtClean="0"/>
              <a:t> </a:t>
            </a:r>
            <a:r>
              <a:rPr lang="ar-SA" sz="4000" dirty="0" smtClean="0"/>
              <a:t>(٥)</a:t>
            </a:r>
            <a:r>
              <a:rPr lang="id-ID" sz="4000" dirty="0" smtClean="0"/>
              <a:t>  </a:t>
            </a:r>
            <a:r>
              <a:rPr lang="ar-SA" sz="4000" dirty="0" smtClean="0"/>
              <a:t>إِلا عَلَى أَزْوَاجِهِمْ أوْ مَا مَلَكَتْ أَيْمَانُهُمْ فَإِنَّهُمْ غَيْرُ مَلُومِينَ (٦)</a:t>
            </a:r>
            <a:r>
              <a:rPr lang="id-ID" sz="4000" dirty="0" smtClean="0"/>
              <a:t>  </a:t>
            </a:r>
            <a:r>
              <a:rPr lang="ar-SA" sz="4000" dirty="0" smtClean="0"/>
              <a:t>فَمَنِ ابْتَغَى وَرَاءَ ذَلِكَ فَأُولَئِكَ هُمُ الْعَادُونَ </a:t>
            </a:r>
            <a:r>
              <a:rPr lang="id-ID" sz="4000" dirty="0" smtClean="0"/>
              <a:t> </a:t>
            </a:r>
            <a:r>
              <a:rPr lang="ar-SA" sz="4000" dirty="0" smtClean="0"/>
              <a:t>(٧)</a:t>
            </a:r>
            <a:r>
              <a:rPr lang="id-ID" sz="4000" dirty="0" smtClean="0"/>
              <a:t>Al-Mukminun :  </a:t>
            </a:r>
          </a:p>
          <a:p>
            <a:pPr algn="just" rtl="1">
              <a:buFont typeface="Wingdings 3" pitchFamily="18" charset="2"/>
              <a:buNone/>
            </a:pPr>
            <a:endParaRPr lang="en-US" sz="3600" dirty="0" smtClean="0"/>
          </a:p>
          <a:p>
            <a:pPr algn="just"/>
            <a:r>
              <a:rPr lang="id-ID" dirty="0" smtClean="0"/>
              <a:t>4. Dan orang-orang yang menunaikan zakat,</a:t>
            </a:r>
            <a:endParaRPr lang="en-US" dirty="0" smtClean="0"/>
          </a:p>
          <a:p>
            <a:pPr algn="just"/>
            <a:r>
              <a:rPr lang="id-ID" dirty="0" smtClean="0"/>
              <a:t>5. Dan orang-orang yang menjaga kemaluannya,</a:t>
            </a:r>
            <a:endParaRPr lang="en-US" dirty="0" smtClean="0"/>
          </a:p>
          <a:p>
            <a:pPr algn="just"/>
            <a:r>
              <a:rPr lang="id-ID" dirty="0" smtClean="0"/>
              <a:t>6. Kecuali terhadap isteri-isteri mereka atau budak yang mereka miliki[</a:t>
            </a:r>
            <a:r>
              <a:rPr lang="en-US" dirty="0" smtClean="0"/>
              <a:t>6</a:t>
            </a:r>
            <a:r>
              <a:rPr lang="id-ID" dirty="0" smtClean="0"/>
              <a:t>]; Maka Sesungguhnya mereka dalam hal ini tiada terceIa.</a:t>
            </a:r>
            <a:endParaRPr lang="en-US" dirty="0" smtClean="0"/>
          </a:p>
          <a:p>
            <a:pPr algn="just"/>
            <a:r>
              <a:rPr lang="id-ID" dirty="0" smtClean="0"/>
              <a:t>7. Barangsiapa mencari yang di balik itu[</a:t>
            </a:r>
            <a:r>
              <a:rPr lang="en-US" dirty="0" smtClean="0"/>
              <a:t>7</a:t>
            </a:r>
            <a:r>
              <a:rPr lang="id-ID" dirty="0" smtClean="0"/>
              <a:t>] Maka mereka Itulah orang-orang yang melampaui batas. </a:t>
            </a:r>
          </a:p>
          <a:p>
            <a:pPr algn="just">
              <a:buFont typeface="Wingdings 3" pitchFamily="18" charset="2"/>
              <a:buNone/>
            </a:pPr>
            <a:endParaRPr lang="en-US" dirty="0" smtClean="0"/>
          </a:p>
        </p:txBody>
      </p:sp>
    </p:spTree>
    <p:extLst>
      <p:ext uri="{BB962C8B-B14F-4D97-AF65-F5344CB8AC3E}">
        <p14:creationId xmlns:p14="http://schemas.microsoft.com/office/powerpoint/2010/main" val="38640466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ectangle 2"/>
          <p:cNvSpPr/>
          <p:nvPr/>
        </p:nvSpPr>
        <p:spPr>
          <a:xfrm>
            <a:off x="395536" y="620688"/>
            <a:ext cx="8352928" cy="583264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179512" y="646360"/>
            <a:ext cx="8534152" cy="6023000"/>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a:r>
              <a:rPr lang="id-ID" sz="2800" dirty="0" smtClean="0"/>
              <a:t>[</a:t>
            </a:r>
            <a:r>
              <a:rPr lang="en-US" sz="2800" dirty="0" smtClean="0"/>
              <a:t>6</a:t>
            </a:r>
            <a:r>
              <a:rPr lang="id-ID" sz="2800" dirty="0" smtClean="0"/>
              <a:t>] Maksudnya: budak-budak belian yang didapat dalam peperangan dengan orang kafir, bukan budak belian yang didapat di luar peperangan. dalam peperangan dengan orang-orang kafir itu, wanita-wanita yang ditawan biasanya dibagi-bagikan kepada kaum muslimin yang ikut dalam peperangan itu, dan kebiasan ini bukanlah suatu yang diwajibkan. imam boleh melarang kebiasaan ini. Maksudnya: budak-budak yang dimiliki yang suaminya tidak ikut tertawan bersama-samanya.</a:t>
            </a:r>
          </a:p>
          <a:p>
            <a:pPr algn="just"/>
            <a:r>
              <a:rPr lang="id-ID" sz="2800" dirty="0" smtClean="0"/>
              <a:t>[</a:t>
            </a:r>
            <a:r>
              <a:rPr lang="en-US" sz="2800" dirty="0" smtClean="0"/>
              <a:t>7</a:t>
            </a:r>
            <a:r>
              <a:rPr lang="id-ID" sz="2800" dirty="0" smtClean="0"/>
              <a:t>] Maksudnya: zina, homoseksual, dan sebagainya.</a:t>
            </a:r>
            <a:endParaRPr lang="en-US" sz="2800" dirty="0" smtClean="0"/>
          </a:p>
          <a:p>
            <a:endParaRPr lang="en-US" dirty="0" smtClean="0"/>
          </a:p>
        </p:txBody>
      </p:sp>
    </p:spTree>
    <p:extLst>
      <p:ext uri="{BB962C8B-B14F-4D97-AF65-F5344CB8AC3E}">
        <p14:creationId xmlns:p14="http://schemas.microsoft.com/office/powerpoint/2010/main" val="5426692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ectangle 2"/>
          <p:cNvSpPr/>
          <p:nvPr/>
        </p:nvSpPr>
        <p:spPr>
          <a:xfrm>
            <a:off x="0" y="0"/>
            <a:ext cx="8676456" cy="6381328"/>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103956" y="214312"/>
            <a:ext cx="8572500" cy="6357937"/>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t>وَالَّذِينَ آمَنُوا وَهَاجَرُوا وَجَاهَدُوا فِي سَبِيلِ اللَّهِ وَالَّذِينَ آوَوْا وَنَصَرُوا أُولَئِكَ هُمُ الْمُؤْمِنُونَ حَقًّا لَهُمْ مَغْفِرَةٌ وَرِزْقٌ كَرِيمٌ (٧٤)</a:t>
            </a:r>
            <a:r>
              <a:rPr lang="id-ID" sz="4000" dirty="0" smtClean="0"/>
              <a:t>Al-Anfal: </a:t>
            </a:r>
          </a:p>
          <a:p>
            <a:pPr algn="just" rtl="1">
              <a:buFont typeface="Wingdings 3" pitchFamily="18" charset="2"/>
              <a:buNone/>
            </a:pPr>
            <a:endParaRPr lang="en-US" sz="4000" dirty="0" smtClean="0"/>
          </a:p>
          <a:p>
            <a:pPr algn="just"/>
            <a:r>
              <a:rPr lang="id-ID" dirty="0" smtClean="0"/>
              <a:t>74. Dan orang-orang yang beriman dan berhijrah serta berjihad pada jalan Allah, dan orang-orang yang memberi tempat kediaman dan memberi pertolongan (kepada orang-orang muhajirin), mereka Itulah orang-orang yang benar-benar beriman. mereka memperoleh ampunan dan rezki (nikmat) yang mulia.</a:t>
            </a:r>
            <a:endParaRPr lang="en-US" dirty="0" smtClean="0"/>
          </a:p>
          <a:p>
            <a:endParaRPr lang="en-US" dirty="0" smtClean="0"/>
          </a:p>
        </p:txBody>
      </p:sp>
    </p:spTree>
    <p:extLst>
      <p:ext uri="{BB962C8B-B14F-4D97-AF65-F5344CB8AC3E}">
        <p14:creationId xmlns:p14="http://schemas.microsoft.com/office/powerpoint/2010/main" val="15207167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ectangle 2"/>
          <p:cNvSpPr/>
          <p:nvPr/>
        </p:nvSpPr>
        <p:spPr>
          <a:xfrm>
            <a:off x="0" y="0"/>
            <a:ext cx="9144000" cy="7029400"/>
          </a:xfrm>
          <a:prstGeom prst="rect">
            <a:avLst/>
          </a:prstGeom>
          <a:solidFill>
            <a:srgbClr val="93A299">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214313" y="214313"/>
            <a:ext cx="8715375" cy="6429375"/>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buFont typeface="Wingdings 2" pitchFamily="18" charset="2"/>
              <a:buChar char=""/>
            </a:pPr>
            <a:r>
              <a:rPr lang="ar-SA" sz="3600" dirty="0" smtClean="0">
                <a:ea typeface="Majalla UI"/>
              </a:rPr>
              <a:t>إِنَّمَا الْمُؤْمِنُونَ الَّذِينَ آمَنُوا بِاللَّهِ وَرَسُولِهِ وَإِذَا كَانُوا مَعَهُ عَلَى أَمْرٍ جَامِعٍ لَمْ يَذْهَبُوا حَتَّى يَسْتَأْذِنُوهُ إِنَّ الَّذِينَ يَسْتَأْذِنُونَكَ أُولَئِكَ الَّذِينَ يُؤْمِنُونَ بِاللَّهِ وَرَسُولِهِ فَإِذَا اسْتَأْذَنُوكَ لِبَعْضِ شَأْنِهِمْ فَأْذَنْ لِمَنْ شِئْتَ مِنْهُمْ وَاسْتَغْفِرْ لَهُمُ اللَّهَ إِنَّ اللَّهَ غَفُورٌ رَحِيمٌ (٦٢)</a:t>
            </a:r>
            <a:r>
              <a:rPr lang="id-ID" sz="3600" dirty="0" smtClean="0">
                <a:ea typeface="Majalla UI"/>
                <a:cs typeface="Times New Roman" pitchFamily="18" charset="0"/>
              </a:rPr>
              <a:t>An-Nur: </a:t>
            </a:r>
            <a:endParaRPr lang="en-US" sz="3600" dirty="0" smtClean="0">
              <a:ea typeface="Majalla UI"/>
              <a:cs typeface="Times New Roman" pitchFamily="18" charset="0"/>
            </a:endParaRPr>
          </a:p>
          <a:p>
            <a:pPr algn="just">
              <a:buFont typeface="Wingdings 2" pitchFamily="18" charset="2"/>
              <a:buChar char=""/>
            </a:pPr>
            <a:r>
              <a:rPr lang="id-ID" sz="2000" dirty="0" smtClean="0">
                <a:ea typeface="Majalla UI"/>
                <a:cs typeface="Times New Roman" pitchFamily="18" charset="0"/>
              </a:rPr>
              <a:t>62. Sesungguhnya yang sebenar-benar orang mukmin ialah orang-orang yang beriman kepada Allah dan Rasul-Nya, dan apabila mereka berada bersama-sama Rasulullah dalam sesuatu urusan yang memerlukan pertemuan, mereka tidak meninggalkan (Rasulullah) sebelum meminta izin kepadanya. Sesungguhnya orang-orang yang meminta izin kepadamu (Muhammad) mereka Itulah orang-orang yang beriman kepada Allah dan Rasul-Nya, Maka apabila mereka meminta izin kepadamu karena sesuatu keperluan, berilah izin kepada siapa yang kamu kehendaki di antara mereka, dan mohonkanlah ampunan untuk mereka kepada Allah. Sesungguhnya Allah Maha Pengampun lagi Maha Penyayang.</a:t>
            </a:r>
            <a:endParaRPr lang="en-US" sz="2000" dirty="0" smtClean="0">
              <a:ea typeface="Majalla UI"/>
              <a:cs typeface="Times New Roman" pitchFamily="18" charset="0"/>
            </a:endParaRPr>
          </a:p>
          <a:p>
            <a:pPr>
              <a:buFont typeface="Wingdings 2" pitchFamily="18" charset="2"/>
              <a:buChar char=""/>
            </a:pPr>
            <a:endParaRPr lang="en-US" dirty="0" smtClean="0">
              <a:ea typeface="Majalla UI"/>
              <a:cs typeface="Times New Roman" pitchFamily="18" charset="0"/>
            </a:endParaRPr>
          </a:p>
        </p:txBody>
      </p:sp>
    </p:spTree>
    <p:extLst>
      <p:ext uri="{BB962C8B-B14F-4D97-AF65-F5344CB8AC3E}">
        <p14:creationId xmlns:p14="http://schemas.microsoft.com/office/powerpoint/2010/main" val="11603880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idx="1"/>
          </p:nvPr>
        </p:nvSpPr>
        <p:spPr/>
        <p:txBody>
          <a:bodyPr/>
          <a:lstStyle/>
          <a:p>
            <a:endParaRPr lang="en-US"/>
          </a:p>
        </p:txBody>
      </p:sp>
      <p:sp>
        <p:nvSpPr>
          <p:cNvPr id="6" name="Flowchart: Manual Operation 5"/>
          <p:cNvSpPr/>
          <p:nvPr/>
        </p:nvSpPr>
        <p:spPr>
          <a:xfrm>
            <a:off x="-1188640" y="-891480"/>
            <a:ext cx="13033448" cy="6984776"/>
          </a:xfrm>
          <a:prstGeom prst="flowChartManualOperation">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txBox="1">
            <a:spLocks/>
          </p:cNvSpPr>
          <p:nvPr/>
        </p:nvSpPr>
        <p:spPr>
          <a:xfrm>
            <a:off x="609600" y="-340484"/>
            <a:ext cx="8534400" cy="122555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sz="3200" b="1" dirty="0" smtClean="0">
                <a:solidFill>
                  <a:schemeClr val="tx2">
                    <a:satMod val="130000"/>
                  </a:schemeClr>
                </a:solidFill>
              </a:rPr>
              <a:t>F. </a:t>
            </a:r>
            <a:r>
              <a:rPr lang="en-US" sz="3200" b="1" dirty="0" err="1" smtClean="0">
                <a:solidFill>
                  <a:schemeClr val="tx2">
                    <a:satMod val="130000"/>
                  </a:schemeClr>
                </a:solidFill>
              </a:rPr>
              <a:t>Implementasi</a:t>
            </a:r>
            <a:r>
              <a:rPr lang="en-US" sz="3200" b="1" dirty="0" smtClean="0">
                <a:solidFill>
                  <a:schemeClr val="tx2">
                    <a:satMod val="130000"/>
                  </a:schemeClr>
                </a:solidFill>
              </a:rPr>
              <a:t> </a:t>
            </a:r>
            <a:r>
              <a:rPr lang="en-US" sz="3200" b="1" dirty="0" err="1" smtClean="0">
                <a:solidFill>
                  <a:schemeClr val="tx2">
                    <a:satMod val="130000"/>
                  </a:schemeClr>
                </a:solidFill>
              </a:rPr>
              <a:t>Iman</a:t>
            </a:r>
            <a:r>
              <a:rPr lang="en-US" sz="3200" b="1" dirty="0" smtClean="0">
                <a:solidFill>
                  <a:schemeClr val="tx2">
                    <a:satMod val="130000"/>
                  </a:schemeClr>
                </a:solidFill>
              </a:rPr>
              <a:t> </a:t>
            </a:r>
            <a:r>
              <a:rPr lang="en-US" sz="3200" b="1" dirty="0" err="1" smtClean="0">
                <a:solidFill>
                  <a:schemeClr val="tx2">
                    <a:satMod val="130000"/>
                  </a:schemeClr>
                </a:solidFill>
              </a:rPr>
              <a:t>dan</a:t>
            </a:r>
            <a:r>
              <a:rPr lang="en-US" sz="3200" b="1" dirty="0" smtClean="0">
                <a:solidFill>
                  <a:schemeClr val="tx2">
                    <a:satMod val="130000"/>
                  </a:schemeClr>
                </a:solidFill>
              </a:rPr>
              <a:t> </a:t>
            </a:r>
            <a:r>
              <a:rPr lang="en-US" sz="3200" b="1" dirty="0" err="1" smtClean="0">
                <a:solidFill>
                  <a:schemeClr val="tx2">
                    <a:satMod val="130000"/>
                  </a:schemeClr>
                </a:solidFill>
              </a:rPr>
              <a:t>Taqwa</a:t>
            </a:r>
            <a:r>
              <a:rPr lang="en-US" sz="3200" b="1" dirty="0" smtClean="0">
                <a:solidFill>
                  <a:schemeClr val="tx2">
                    <a:satMod val="130000"/>
                  </a:schemeClr>
                </a:solidFill>
              </a:rPr>
              <a:t/>
            </a:r>
            <a:br>
              <a:rPr lang="en-US" sz="3200" b="1" dirty="0" smtClean="0">
                <a:solidFill>
                  <a:schemeClr val="tx2">
                    <a:satMod val="130000"/>
                  </a:schemeClr>
                </a:solidFill>
              </a:rPr>
            </a:br>
            <a:r>
              <a:rPr lang="en-US" sz="3200" b="1" dirty="0" smtClean="0">
                <a:solidFill>
                  <a:schemeClr val="tx2">
                    <a:satMod val="130000"/>
                  </a:schemeClr>
                </a:solidFill>
              </a:rPr>
              <a:t> </a:t>
            </a:r>
            <a:r>
              <a:rPr lang="en-US" sz="3200" b="1" dirty="0" err="1" smtClean="0">
                <a:solidFill>
                  <a:schemeClr val="tx2">
                    <a:satMod val="130000"/>
                  </a:schemeClr>
                </a:solidFill>
              </a:rPr>
              <a:t>dalam</a:t>
            </a:r>
            <a:r>
              <a:rPr lang="en-US" sz="3200" b="1" dirty="0" smtClean="0">
                <a:solidFill>
                  <a:schemeClr val="tx2">
                    <a:satMod val="130000"/>
                  </a:schemeClr>
                </a:solidFill>
              </a:rPr>
              <a:t> </a:t>
            </a:r>
            <a:r>
              <a:rPr lang="en-US" sz="3200" b="1" dirty="0" err="1" smtClean="0">
                <a:solidFill>
                  <a:schemeClr val="tx2">
                    <a:satMod val="130000"/>
                  </a:schemeClr>
                </a:solidFill>
              </a:rPr>
              <a:t>kehidupan</a:t>
            </a:r>
            <a:r>
              <a:rPr lang="en-US" sz="3200" b="1" dirty="0" smtClean="0">
                <a:solidFill>
                  <a:schemeClr val="tx2">
                    <a:satMod val="130000"/>
                  </a:schemeClr>
                </a:solidFill>
              </a:rPr>
              <a:t> Modern </a:t>
            </a:r>
            <a:endParaRPr lang="en-US" sz="3200" b="1" dirty="0">
              <a:solidFill>
                <a:schemeClr val="tx2">
                  <a:satMod val="130000"/>
                </a:schemeClr>
              </a:solidFill>
            </a:endParaRPr>
          </a:p>
        </p:txBody>
      </p:sp>
      <p:sp>
        <p:nvSpPr>
          <p:cNvPr id="9" name="Content Placeholder 2"/>
          <p:cNvSpPr txBox="1">
            <a:spLocks/>
          </p:cNvSpPr>
          <p:nvPr/>
        </p:nvSpPr>
        <p:spPr>
          <a:xfrm>
            <a:off x="609600" y="740603"/>
            <a:ext cx="8504238" cy="5375275"/>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en-US" dirty="0" smtClean="0"/>
              <a:t>1. </a:t>
            </a:r>
            <a:r>
              <a:rPr lang="en-US" dirty="0" err="1" smtClean="0"/>
              <a:t>Iman</a:t>
            </a:r>
            <a:r>
              <a:rPr lang="en-US" dirty="0" smtClean="0"/>
              <a:t> </a:t>
            </a:r>
            <a:r>
              <a:rPr lang="en-US" dirty="0" err="1" smtClean="0"/>
              <a:t>Melenyapkan</a:t>
            </a:r>
            <a:r>
              <a:rPr lang="en-US" dirty="0" smtClean="0"/>
              <a:t> </a:t>
            </a:r>
            <a:r>
              <a:rPr lang="en-US" dirty="0" err="1" smtClean="0"/>
              <a:t>kepercayaan</a:t>
            </a:r>
            <a:r>
              <a:rPr lang="en-US" dirty="0" smtClean="0"/>
              <a:t> </a:t>
            </a:r>
            <a:r>
              <a:rPr lang="en-US" dirty="0" err="1" smtClean="0"/>
              <a:t>pada</a:t>
            </a:r>
            <a:r>
              <a:rPr lang="en-US" dirty="0" smtClean="0"/>
              <a:t> </a:t>
            </a:r>
            <a:r>
              <a:rPr lang="en-US" dirty="0" err="1" smtClean="0"/>
              <a:t>kekuasaan</a:t>
            </a:r>
            <a:r>
              <a:rPr lang="en-US" dirty="0" smtClean="0"/>
              <a:t> </a:t>
            </a:r>
            <a:r>
              <a:rPr lang="en-US" dirty="0" err="1" smtClean="0"/>
              <a:t>benda</a:t>
            </a:r>
            <a:endParaRPr lang="en-US" dirty="0" smtClean="0"/>
          </a:p>
          <a:p>
            <a:r>
              <a:rPr lang="en-US" dirty="0" smtClean="0"/>
              <a:t>2. </a:t>
            </a:r>
            <a:r>
              <a:rPr lang="en-US" dirty="0" err="1" smtClean="0"/>
              <a:t>Iman</a:t>
            </a:r>
            <a:r>
              <a:rPr lang="en-US" dirty="0" smtClean="0"/>
              <a:t> </a:t>
            </a:r>
            <a:r>
              <a:rPr lang="en-US" dirty="0" err="1" smtClean="0"/>
              <a:t>menanamkan</a:t>
            </a:r>
            <a:r>
              <a:rPr lang="en-US" dirty="0" smtClean="0"/>
              <a:t> </a:t>
            </a:r>
            <a:r>
              <a:rPr lang="en-US" dirty="0" err="1" smtClean="0"/>
              <a:t>semangat</a:t>
            </a:r>
            <a:r>
              <a:rPr lang="en-US" dirty="0" smtClean="0"/>
              <a:t> </a:t>
            </a:r>
            <a:r>
              <a:rPr lang="en-US" dirty="0" err="1" smtClean="0"/>
              <a:t>berani</a:t>
            </a:r>
            <a:r>
              <a:rPr lang="en-US" dirty="0" smtClean="0"/>
              <a:t> </a:t>
            </a:r>
            <a:r>
              <a:rPr lang="en-US" dirty="0" err="1" smtClean="0"/>
              <a:t>menghadapi</a:t>
            </a:r>
            <a:r>
              <a:rPr lang="en-US" dirty="0" smtClean="0"/>
              <a:t> </a:t>
            </a:r>
            <a:r>
              <a:rPr lang="en-US" dirty="0" err="1" smtClean="0"/>
              <a:t>maut</a:t>
            </a:r>
            <a:r>
              <a:rPr lang="en-US" dirty="0" smtClean="0"/>
              <a:t>, (Qs. An-</a:t>
            </a:r>
            <a:r>
              <a:rPr lang="en-US" dirty="0" err="1" smtClean="0"/>
              <a:t>Nisa</a:t>
            </a:r>
            <a:r>
              <a:rPr lang="en-US" dirty="0" smtClean="0"/>
              <a:t>’ : 78)</a:t>
            </a:r>
          </a:p>
          <a:p>
            <a:r>
              <a:rPr lang="en-US" dirty="0" smtClean="0"/>
              <a:t>3. </a:t>
            </a:r>
            <a:r>
              <a:rPr lang="en-US" dirty="0" err="1" smtClean="0"/>
              <a:t>Iman</a:t>
            </a:r>
            <a:r>
              <a:rPr lang="en-US" dirty="0" smtClean="0"/>
              <a:t> </a:t>
            </a:r>
            <a:r>
              <a:rPr lang="en-US" dirty="0" err="1" smtClean="0"/>
              <a:t>menanamkan</a:t>
            </a:r>
            <a:r>
              <a:rPr lang="en-US" dirty="0" smtClean="0"/>
              <a:t> </a:t>
            </a:r>
            <a:r>
              <a:rPr lang="en-US" dirty="0" err="1" smtClean="0"/>
              <a:t>sikap</a:t>
            </a:r>
            <a:r>
              <a:rPr lang="en-US" dirty="0" smtClean="0"/>
              <a:t>” </a:t>
            </a:r>
            <a:r>
              <a:rPr lang="en-US" i="1" dirty="0" err="1" smtClean="0"/>
              <a:t>Mandiri</a:t>
            </a:r>
            <a:r>
              <a:rPr lang="en-US" i="1" dirty="0" smtClean="0"/>
              <a:t>”  </a:t>
            </a:r>
            <a:r>
              <a:rPr lang="en-US" dirty="0" err="1" smtClean="0"/>
              <a:t>dalam</a:t>
            </a:r>
            <a:r>
              <a:rPr lang="en-US" dirty="0" smtClean="0"/>
              <a:t> </a:t>
            </a:r>
            <a:r>
              <a:rPr lang="en-US" dirty="0" err="1" smtClean="0"/>
              <a:t>kehidupan</a:t>
            </a:r>
            <a:r>
              <a:rPr lang="en-US" dirty="0" smtClean="0"/>
              <a:t>, (Qs. </a:t>
            </a:r>
            <a:r>
              <a:rPr lang="en-US" dirty="0" err="1" smtClean="0"/>
              <a:t>Hud</a:t>
            </a:r>
            <a:r>
              <a:rPr lang="en-US" dirty="0" smtClean="0"/>
              <a:t> : 6)</a:t>
            </a:r>
          </a:p>
          <a:p>
            <a:r>
              <a:rPr lang="en-US" dirty="0" smtClean="0"/>
              <a:t>4. </a:t>
            </a:r>
            <a:r>
              <a:rPr lang="en-US" dirty="0" err="1" smtClean="0"/>
              <a:t>Iman</a:t>
            </a:r>
            <a:r>
              <a:rPr lang="en-US" dirty="0" smtClean="0"/>
              <a:t> </a:t>
            </a:r>
            <a:r>
              <a:rPr lang="en-US" dirty="0" err="1" smtClean="0"/>
              <a:t>memberikan</a:t>
            </a:r>
            <a:r>
              <a:rPr lang="en-US" dirty="0" smtClean="0"/>
              <a:t> </a:t>
            </a:r>
            <a:r>
              <a:rPr lang="en-US" dirty="0" err="1" smtClean="0"/>
              <a:t>ketentraman</a:t>
            </a:r>
            <a:r>
              <a:rPr lang="en-US" dirty="0" smtClean="0"/>
              <a:t> </a:t>
            </a:r>
            <a:r>
              <a:rPr lang="en-US" dirty="0" err="1" smtClean="0"/>
              <a:t>jiwa</a:t>
            </a:r>
            <a:r>
              <a:rPr lang="en-US" dirty="0" smtClean="0"/>
              <a:t>, (Qs. Al-</a:t>
            </a:r>
            <a:r>
              <a:rPr lang="en-US" dirty="0" err="1" smtClean="0"/>
              <a:t>Ra’du</a:t>
            </a:r>
            <a:r>
              <a:rPr lang="en-US" dirty="0" smtClean="0"/>
              <a:t> : 28)</a:t>
            </a:r>
          </a:p>
          <a:p>
            <a:r>
              <a:rPr lang="en-US" dirty="0" smtClean="0"/>
              <a:t>5. </a:t>
            </a:r>
            <a:r>
              <a:rPr lang="en-US" dirty="0" err="1" smtClean="0"/>
              <a:t>Iman</a:t>
            </a:r>
            <a:r>
              <a:rPr lang="en-US" dirty="0" smtClean="0"/>
              <a:t> </a:t>
            </a:r>
            <a:r>
              <a:rPr lang="en-US" dirty="0" err="1" smtClean="0"/>
              <a:t>mewujudkan</a:t>
            </a:r>
            <a:r>
              <a:rPr lang="en-US" dirty="0" smtClean="0"/>
              <a:t> </a:t>
            </a:r>
            <a:r>
              <a:rPr lang="en-US" dirty="0" err="1" smtClean="0"/>
              <a:t>kehidupan</a:t>
            </a:r>
            <a:r>
              <a:rPr lang="en-US" dirty="0" smtClean="0"/>
              <a:t> yang </a:t>
            </a:r>
            <a:r>
              <a:rPr lang="en-US" dirty="0" err="1" smtClean="0"/>
              <a:t>baik</a:t>
            </a:r>
            <a:r>
              <a:rPr lang="en-US" dirty="0" smtClean="0"/>
              <a:t> (</a:t>
            </a:r>
            <a:r>
              <a:rPr lang="en-US" i="1" dirty="0" err="1" smtClean="0"/>
              <a:t>hayyatan</a:t>
            </a:r>
            <a:r>
              <a:rPr lang="en-US" i="1" dirty="0" smtClean="0"/>
              <a:t> </a:t>
            </a:r>
            <a:r>
              <a:rPr lang="en-US" i="1" dirty="0" err="1" smtClean="0"/>
              <a:t>tayyibah</a:t>
            </a:r>
            <a:r>
              <a:rPr lang="en-US" i="1" dirty="0" smtClean="0"/>
              <a:t>), </a:t>
            </a:r>
            <a:r>
              <a:rPr lang="en-US" dirty="0" smtClean="0"/>
              <a:t>( Qs. Al-</a:t>
            </a:r>
            <a:r>
              <a:rPr lang="en-US" dirty="0" err="1" smtClean="0"/>
              <a:t>Nahl</a:t>
            </a:r>
            <a:r>
              <a:rPr lang="en-US" dirty="0" smtClean="0"/>
              <a:t> : 97)</a:t>
            </a:r>
            <a:r>
              <a:rPr lang="en-US" i="1" dirty="0" smtClean="0"/>
              <a:t> </a:t>
            </a:r>
            <a:endParaRPr lang="en-US" dirty="0" smtClean="0"/>
          </a:p>
        </p:txBody>
      </p:sp>
    </p:spTree>
    <p:extLst>
      <p:ext uri="{BB962C8B-B14F-4D97-AF65-F5344CB8AC3E}">
        <p14:creationId xmlns:p14="http://schemas.microsoft.com/office/powerpoint/2010/main" val="30108859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sp>
        <p:nvSpPr>
          <p:cNvPr id="9" name="Content Placeholder 8"/>
          <p:cNvSpPr>
            <a:spLocks noGrp="1"/>
          </p:cNvSpPr>
          <p:nvPr>
            <p:ph idx="1"/>
          </p:nvPr>
        </p:nvSpPr>
        <p:spPr/>
        <p:txBody>
          <a:bodyPr/>
          <a:lstStyle/>
          <a:p>
            <a:endParaRPr lang="en-US"/>
          </a:p>
        </p:txBody>
      </p:sp>
      <p:sp>
        <p:nvSpPr>
          <p:cNvPr id="10" name="Rectangle 9"/>
          <p:cNvSpPr/>
          <p:nvPr/>
        </p:nvSpPr>
        <p:spPr>
          <a:xfrm>
            <a:off x="-684584" y="620688"/>
            <a:ext cx="10585176" cy="5688632"/>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sp>
        <p:nvSpPr>
          <p:cNvPr id="12" name="Title 1"/>
          <p:cNvSpPr txBox="1">
            <a:spLocks/>
          </p:cNvSpPr>
          <p:nvPr/>
        </p:nvSpPr>
        <p:spPr>
          <a:xfrm>
            <a:off x="426128" y="1549412"/>
            <a:ext cx="8260672" cy="103942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sz="3200" dirty="0" smtClean="0">
                <a:solidFill>
                  <a:schemeClr val="bg1"/>
                </a:solidFill>
              </a:rPr>
              <a:t> </a:t>
            </a:r>
            <a:r>
              <a:rPr lang="en-US" sz="3200" dirty="0" err="1" smtClean="0">
                <a:solidFill>
                  <a:schemeClr val="bg1"/>
                </a:solidFill>
              </a:rPr>
              <a:t>Implementasi</a:t>
            </a:r>
            <a:r>
              <a:rPr lang="en-US" sz="3200" dirty="0" smtClean="0">
                <a:solidFill>
                  <a:schemeClr val="bg1"/>
                </a:solidFill>
              </a:rPr>
              <a:t> </a:t>
            </a:r>
            <a:r>
              <a:rPr lang="en-US" sz="3200" dirty="0" err="1" smtClean="0">
                <a:solidFill>
                  <a:schemeClr val="bg1"/>
                </a:solidFill>
              </a:rPr>
              <a:t>Iman</a:t>
            </a:r>
            <a:r>
              <a:rPr lang="en-US" sz="3200" dirty="0" smtClean="0">
                <a:solidFill>
                  <a:schemeClr val="bg1"/>
                </a:solidFill>
              </a:rPr>
              <a:t> </a:t>
            </a:r>
            <a:r>
              <a:rPr lang="en-US" sz="3200" dirty="0" err="1" smtClean="0">
                <a:solidFill>
                  <a:schemeClr val="bg1"/>
                </a:solidFill>
              </a:rPr>
              <a:t>dan</a:t>
            </a:r>
            <a:r>
              <a:rPr lang="en-US" sz="3200" dirty="0" smtClean="0">
                <a:solidFill>
                  <a:schemeClr val="bg1"/>
                </a:solidFill>
              </a:rPr>
              <a:t> </a:t>
            </a:r>
            <a:r>
              <a:rPr lang="en-US" sz="3200" dirty="0" err="1" smtClean="0">
                <a:solidFill>
                  <a:schemeClr val="bg1"/>
                </a:solidFill>
              </a:rPr>
              <a:t>Taqwa</a:t>
            </a:r>
            <a:r>
              <a:rPr lang="en-US" sz="3200" dirty="0" smtClean="0">
                <a:solidFill>
                  <a:schemeClr val="bg1"/>
                </a:solidFill>
              </a:rPr>
              <a:t> </a:t>
            </a:r>
            <a:endParaRPr lang="en-US" sz="3200" dirty="0">
              <a:solidFill>
                <a:schemeClr val="bg1"/>
              </a:solidFill>
            </a:endParaRPr>
          </a:p>
        </p:txBody>
      </p:sp>
      <p:sp>
        <p:nvSpPr>
          <p:cNvPr id="13" name="Content Placeholder 2"/>
          <p:cNvSpPr txBox="1">
            <a:spLocks/>
          </p:cNvSpPr>
          <p:nvPr/>
        </p:nvSpPr>
        <p:spPr>
          <a:xfrm>
            <a:off x="468313" y="2588840"/>
            <a:ext cx="7704137" cy="48006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en-US" dirty="0" smtClean="0">
                <a:solidFill>
                  <a:schemeClr val="bg1"/>
                </a:solidFill>
              </a:rPr>
              <a:t>6. </a:t>
            </a:r>
            <a:r>
              <a:rPr lang="en-US" dirty="0" err="1" smtClean="0">
                <a:solidFill>
                  <a:schemeClr val="bg1"/>
                </a:solidFill>
              </a:rPr>
              <a:t>Iman</a:t>
            </a:r>
            <a:r>
              <a:rPr lang="en-US" dirty="0" smtClean="0">
                <a:solidFill>
                  <a:schemeClr val="bg1"/>
                </a:solidFill>
              </a:rPr>
              <a:t> </a:t>
            </a:r>
            <a:r>
              <a:rPr lang="en-US" dirty="0" err="1" smtClean="0">
                <a:solidFill>
                  <a:schemeClr val="bg1"/>
                </a:solidFill>
              </a:rPr>
              <a:t>melahirkan</a:t>
            </a:r>
            <a:r>
              <a:rPr lang="en-US" dirty="0" smtClean="0">
                <a:solidFill>
                  <a:schemeClr val="bg1"/>
                </a:solidFill>
              </a:rPr>
              <a:t> </a:t>
            </a:r>
            <a:r>
              <a:rPr lang="en-US" dirty="0" err="1" smtClean="0">
                <a:solidFill>
                  <a:schemeClr val="bg1"/>
                </a:solidFill>
              </a:rPr>
              <a:t>sikap</a:t>
            </a:r>
            <a:r>
              <a:rPr lang="en-US" dirty="0" smtClean="0">
                <a:solidFill>
                  <a:schemeClr val="bg1"/>
                </a:solidFill>
              </a:rPr>
              <a:t> </a:t>
            </a:r>
            <a:r>
              <a:rPr lang="en-US" dirty="0" err="1" smtClean="0">
                <a:solidFill>
                  <a:schemeClr val="bg1"/>
                </a:solidFill>
              </a:rPr>
              <a:t>ikhlas</a:t>
            </a:r>
            <a:r>
              <a:rPr lang="en-US" dirty="0" smtClean="0">
                <a:solidFill>
                  <a:schemeClr val="bg1"/>
                </a:solidFill>
              </a:rPr>
              <a:t> </a:t>
            </a:r>
            <a:r>
              <a:rPr lang="en-US" dirty="0" err="1" smtClean="0">
                <a:solidFill>
                  <a:schemeClr val="bg1"/>
                </a:solidFill>
              </a:rPr>
              <a:t>dan</a:t>
            </a:r>
            <a:r>
              <a:rPr lang="en-US" dirty="0" smtClean="0">
                <a:solidFill>
                  <a:schemeClr val="bg1"/>
                </a:solidFill>
              </a:rPr>
              <a:t> </a:t>
            </a:r>
            <a:r>
              <a:rPr lang="en-US" dirty="0" err="1" smtClean="0">
                <a:solidFill>
                  <a:schemeClr val="bg1"/>
                </a:solidFill>
              </a:rPr>
              <a:t>konsekuen</a:t>
            </a:r>
            <a:r>
              <a:rPr lang="en-US" dirty="0" smtClean="0">
                <a:solidFill>
                  <a:schemeClr val="bg1"/>
                </a:solidFill>
              </a:rPr>
              <a:t>, (Qs. Al-</a:t>
            </a:r>
            <a:r>
              <a:rPr lang="en-US" dirty="0" err="1" smtClean="0">
                <a:solidFill>
                  <a:schemeClr val="bg1"/>
                </a:solidFill>
              </a:rPr>
              <a:t>An’am</a:t>
            </a:r>
            <a:r>
              <a:rPr lang="en-US" dirty="0" smtClean="0">
                <a:solidFill>
                  <a:schemeClr val="bg1"/>
                </a:solidFill>
              </a:rPr>
              <a:t> : 162)</a:t>
            </a:r>
          </a:p>
          <a:p>
            <a:r>
              <a:rPr lang="en-US" dirty="0" smtClean="0">
                <a:solidFill>
                  <a:schemeClr val="bg1"/>
                </a:solidFill>
              </a:rPr>
              <a:t>7. </a:t>
            </a:r>
            <a:r>
              <a:rPr lang="en-US" dirty="0" err="1" smtClean="0">
                <a:solidFill>
                  <a:schemeClr val="bg1"/>
                </a:solidFill>
              </a:rPr>
              <a:t>Iman</a:t>
            </a:r>
            <a:r>
              <a:rPr lang="en-US" dirty="0" smtClean="0">
                <a:solidFill>
                  <a:schemeClr val="bg1"/>
                </a:solidFill>
              </a:rPr>
              <a:t> </a:t>
            </a:r>
            <a:r>
              <a:rPr lang="en-US" dirty="0" err="1" smtClean="0">
                <a:solidFill>
                  <a:schemeClr val="bg1"/>
                </a:solidFill>
              </a:rPr>
              <a:t>memberikan</a:t>
            </a:r>
            <a:r>
              <a:rPr lang="en-US" dirty="0" smtClean="0">
                <a:solidFill>
                  <a:schemeClr val="bg1"/>
                </a:solidFill>
              </a:rPr>
              <a:t> </a:t>
            </a:r>
            <a:r>
              <a:rPr lang="en-US" dirty="0" err="1" smtClean="0">
                <a:solidFill>
                  <a:schemeClr val="bg1"/>
                </a:solidFill>
              </a:rPr>
              <a:t>keberuntungan</a:t>
            </a:r>
            <a:r>
              <a:rPr lang="en-US" dirty="0" smtClean="0">
                <a:solidFill>
                  <a:schemeClr val="bg1"/>
                </a:solidFill>
              </a:rPr>
              <a:t>, (Al-</a:t>
            </a:r>
            <a:r>
              <a:rPr lang="en-US" dirty="0" err="1" smtClean="0">
                <a:solidFill>
                  <a:schemeClr val="bg1"/>
                </a:solidFill>
              </a:rPr>
              <a:t>Baqarah</a:t>
            </a:r>
            <a:r>
              <a:rPr lang="en-US" dirty="0" smtClean="0">
                <a:solidFill>
                  <a:schemeClr val="bg1"/>
                </a:solidFill>
              </a:rPr>
              <a:t> : 5) </a:t>
            </a:r>
          </a:p>
          <a:p>
            <a:r>
              <a:rPr lang="en-US" dirty="0" smtClean="0">
                <a:solidFill>
                  <a:schemeClr val="bg1"/>
                </a:solidFill>
              </a:rPr>
              <a:t>8. </a:t>
            </a:r>
            <a:r>
              <a:rPr lang="en-US" dirty="0" err="1" smtClean="0">
                <a:solidFill>
                  <a:schemeClr val="bg1"/>
                </a:solidFill>
              </a:rPr>
              <a:t>Iman</a:t>
            </a:r>
            <a:r>
              <a:rPr lang="en-US" dirty="0" smtClean="0">
                <a:solidFill>
                  <a:schemeClr val="bg1"/>
                </a:solidFill>
              </a:rPr>
              <a:t> </a:t>
            </a:r>
            <a:r>
              <a:rPr lang="en-US" dirty="0" err="1" smtClean="0">
                <a:solidFill>
                  <a:schemeClr val="bg1"/>
                </a:solidFill>
              </a:rPr>
              <a:t>mencegah</a:t>
            </a:r>
            <a:r>
              <a:rPr lang="en-US" dirty="0" smtClean="0">
                <a:solidFill>
                  <a:schemeClr val="bg1"/>
                </a:solidFill>
              </a:rPr>
              <a:t> </a:t>
            </a:r>
            <a:r>
              <a:rPr lang="en-US" dirty="0" err="1" smtClean="0">
                <a:solidFill>
                  <a:schemeClr val="bg1"/>
                </a:solidFill>
              </a:rPr>
              <a:t>penyakit</a:t>
            </a:r>
            <a:r>
              <a:rPr lang="en-US" dirty="0" smtClean="0">
                <a:solidFill>
                  <a:schemeClr val="bg1"/>
                </a:solidFill>
              </a:rPr>
              <a:t> </a:t>
            </a:r>
          </a:p>
          <a:p>
            <a:pPr>
              <a:buFont typeface="Wingdings 2" pitchFamily="18" charset="2"/>
              <a:buNone/>
            </a:pPr>
            <a:endParaRPr lang="en-US" dirty="0" smtClean="0">
              <a:solidFill>
                <a:schemeClr val="bg1"/>
              </a:solidFill>
            </a:endParaRPr>
          </a:p>
          <a:p>
            <a:pPr>
              <a:buFont typeface="Wingdings 2" pitchFamily="18" charset="2"/>
              <a:buNone/>
            </a:pPr>
            <a:endParaRPr lang="en-US" dirty="0" smtClean="0">
              <a:solidFill>
                <a:schemeClr val="bg1"/>
              </a:solidFill>
            </a:endParaRPr>
          </a:p>
        </p:txBody>
      </p:sp>
    </p:spTree>
    <p:extLst>
      <p:ext uri="{BB962C8B-B14F-4D97-AF65-F5344CB8AC3E}">
        <p14:creationId xmlns:p14="http://schemas.microsoft.com/office/powerpoint/2010/main" val="15792304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idx="1"/>
          </p:nvPr>
        </p:nvSpPr>
        <p:spPr/>
        <p:txBody>
          <a:bodyPr/>
          <a:lstStyle/>
          <a:p>
            <a:endParaRPr lang="en-US"/>
          </a:p>
        </p:txBody>
      </p:sp>
      <p:sp>
        <p:nvSpPr>
          <p:cNvPr id="6" name="Rectangle 5"/>
          <p:cNvSpPr/>
          <p:nvPr/>
        </p:nvSpPr>
        <p:spPr>
          <a:xfrm>
            <a:off x="467544" y="-243408"/>
            <a:ext cx="9433048" cy="710140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p:cNvSpPr txBox="1">
            <a:spLocks/>
          </p:cNvSpPr>
          <p:nvPr/>
        </p:nvSpPr>
        <p:spPr>
          <a:xfrm>
            <a:off x="457200" y="404813"/>
            <a:ext cx="8229600" cy="7921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smtClean="0">
                <a:latin typeface="Times New Roman" pitchFamily="18" charset="0"/>
                <a:cs typeface="Times New Roman" pitchFamily="18" charset="0"/>
              </a:rPr>
              <a:t>Studi kasus </a:t>
            </a:r>
            <a:endParaRPr lang="en-US" dirty="0" smtClean="0">
              <a:latin typeface="Times New Roman" pitchFamily="18" charset="0"/>
              <a:cs typeface="Times New Roman" pitchFamily="18" charset="0"/>
            </a:endParaRPr>
          </a:p>
        </p:txBody>
      </p:sp>
      <p:sp>
        <p:nvSpPr>
          <p:cNvPr id="10" name="Content Placeholder 2"/>
          <p:cNvSpPr txBox="1">
            <a:spLocks/>
          </p:cNvSpPr>
          <p:nvPr/>
        </p:nvSpPr>
        <p:spPr>
          <a:xfrm>
            <a:off x="457200" y="1268413"/>
            <a:ext cx="8229600" cy="4608512"/>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en-US" dirty="0" err="1" smtClean="0"/>
              <a:t>Adanya</a:t>
            </a:r>
            <a:r>
              <a:rPr lang="en-US" dirty="0" smtClean="0"/>
              <a:t> </a:t>
            </a:r>
            <a:r>
              <a:rPr lang="en-US" dirty="0" err="1" smtClean="0"/>
              <a:t>Tuhan</a:t>
            </a:r>
            <a:r>
              <a:rPr lang="en-US" dirty="0" smtClean="0"/>
              <a:t> lain </a:t>
            </a:r>
            <a:r>
              <a:rPr lang="en-US" dirty="0" err="1" smtClean="0"/>
              <a:t>atau</a:t>
            </a:r>
            <a:r>
              <a:rPr lang="en-US" dirty="0" smtClean="0"/>
              <a:t> </a:t>
            </a:r>
            <a:r>
              <a:rPr lang="en-US" dirty="0" err="1" smtClean="0"/>
              <a:t>Tuhan</a:t>
            </a:r>
            <a:r>
              <a:rPr lang="en-US" dirty="0" smtClean="0"/>
              <a:t> </a:t>
            </a:r>
            <a:r>
              <a:rPr lang="en-US" dirty="0" err="1" smtClean="0"/>
              <a:t>tandingan</a:t>
            </a:r>
            <a:r>
              <a:rPr lang="en-US" dirty="0" smtClean="0"/>
              <a:t> yang </a:t>
            </a:r>
            <a:r>
              <a:rPr lang="en-US" dirty="0" err="1" smtClean="0"/>
              <a:t>populer</a:t>
            </a:r>
            <a:r>
              <a:rPr lang="en-US" dirty="0" smtClean="0"/>
              <a:t>  di </a:t>
            </a:r>
            <a:r>
              <a:rPr lang="en-US" dirty="0" err="1" smtClean="0"/>
              <a:t>zaman</a:t>
            </a:r>
            <a:r>
              <a:rPr lang="en-US" dirty="0" smtClean="0"/>
              <a:t> modern </a:t>
            </a:r>
            <a:r>
              <a:rPr lang="en-US" dirty="0" err="1" smtClean="0"/>
              <a:t>saat</a:t>
            </a:r>
            <a:r>
              <a:rPr lang="en-US" dirty="0" smtClean="0"/>
              <a:t> </a:t>
            </a:r>
            <a:r>
              <a:rPr lang="en-US" dirty="0" err="1" smtClean="0"/>
              <a:t>ini</a:t>
            </a:r>
            <a:r>
              <a:rPr lang="en-US" dirty="0" smtClean="0"/>
              <a:t> </a:t>
            </a:r>
            <a:r>
              <a:rPr lang="en-US" dirty="0" err="1" smtClean="0"/>
              <a:t>yaitu</a:t>
            </a:r>
            <a:r>
              <a:rPr lang="en-US" dirty="0" smtClean="0"/>
              <a:t> </a:t>
            </a:r>
            <a:r>
              <a:rPr lang="en-US" dirty="0" err="1" smtClean="0"/>
              <a:t>Uang</a:t>
            </a:r>
            <a:r>
              <a:rPr lang="en-US" dirty="0" smtClean="0"/>
              <a:t>. </a:t>
            </a:r>
            <a:r>
              <a:rPr lang="en-US" dirty="0" err="1" smtClean="0"/>
              <a:t>Karena</a:t>
            </a:r>
            <a:r>
              <a:rPr lang="en-US" dirty="0" smtClean="0"/>
              <a:t> </a:t>
            </a:r>
            <a:r>
              <a:rPr lang="en-US" dirty="0" err="1" smtClean="0"/>
              <a:t>Hampir</a:t>
            </a:r>
            <a:r>
              <a:rPr lang="en-US" dirty="0" smtClean="0"/>
              <a:t> </a:t>
            </a:r>
            <a:r>
              <a:rPr lang="en-US" dirty="0" err="1" smtClean="0"/>
              <a:t>semua</a:t>
            </a:r>
            <a:r>
              <a:rPr lang="en-US" dirty="0" smtClean="0"/>
              <a:t>  yang </a:t>
            </a:r>
            <a:r>
              <a:rPr lang="en-US" dirty="0" err="1" smtClean="0"/>
              <a:t>ada</a:t>
            </a:r>
            <a:r>
              <a:rPr lang="en-US" dirty="0" smtClean="0"/>
              <a:t> </a:t>
            </a:r>
            <a:r>
              <a:rPr lang="en-US" dirty="0" err="1" smtClean="0"/>
              <a:t>dalam</a:t>
            </a:r>
            <a:r>
              <a:rPr lang="en-US" dirty="0" smtClean="0"/>
              <a:t> </a:t>
            </a:r>
            <a:r>
              <a:rPr lang="en-US" dirty="0" err="1" smtClean="0"/>
              <a:t>hidup</a:t>
            </a:r>
            <a:r>
              <a:rPr lang="en-US" dirty="0" smtClean="0"/>
              <a:t> </a:t>
            </a:r>
            <a:r>
              <a:rPr lang="en-US" dirty="0" err="1" smtClean="0"/>
              <a:t>dapat</a:t>
            </a:r>
            <a:r>
              <a:rPr lang="en-US" dirty="0" smtClean="0"/>
              <a:t> </a:t>
            </a:r>
            <a:r>
              <a:rPr lang="en-US" dirty="0" err="1" smtClean="0"/>
              <a:t>diperoleh</a:t>
            </a:r>
            <a:r>
              <a:rPr lang="en-US" dirty="0" smtClean="0"/>
              <a:t> </a:t>
            </a:r>
            <a:r>
              <a:rPr lang="en-US" dirty="0" err="1" smtClean="0"/>
              <a:t>dengan</a:t>
            </a:r>
            <a:r>
              <a:rPr lang="en-US" dirty="0" smtClean="0"/>
              <a:t> </a:t>
            </a:r>
            <a:r>
              <a:rPr lang="en-US" dirty="0" err="1" smtClean="0"/>
              <a:t>uang</a:t>
            </a:r>
            <a:r>
              <a:rPr lang="en-US" dirty="0" smtClean="0"/>
              <a:t>. </a:t>
            </a:r>
            <a:r>
              <a:rPr lang="en-US" dirty="0" err="1" smtClean="0"/>
              <a:t>Manusia</a:t>
            </a:r>
            <a:r>
              <a:rPr lang="en-US" dirty="0" smtClean="0"/>
              <a:t> </a:t>
            </a:r>
            <a:r>
              <a:rPr lang="en-US" dirty="0" err="1" smtClean="0"/>
              <a:t>tidak</a:t>
            </a:r>
            <a:r>
              <a:rPr lang="en-US" dirty="0" smtClean="0"/>
              <a:t> MALU </a:t>
            </a:r>
            <a:r>
              <a:rPr lang="en-US" dirty="0" err="1" smtClean="0"/>
              <a:t>melakukan</a:t>
            </a:r>
            <a:r>
              <a:rPr lang="en-US" dirty="0" smtClean="0"/>
              <a:t> </a:t>
            </a:r>
            <a:r>
              <a:rPr lang="en-US" dirty="0" err="1" smtClean="0"/>
              <a:t>apa</a:t>
            </a:r>
            <a:r>
              <a:rPr lang="en-US" dirty="0" smtClean="0"/>
              <a:t> </a:t>
            </a:r>
            <a:r>
              <a:rPr lang="en-US" dirty="0" err="1" smtClean="0"/>
              <a:t>saja</a:t>
            </a:r>
            <a:r>
              <a:rPr lang="en-US" dirty="0" smtClean="0"/>
              <a:t> demi </a:t>
            </a:r>
            <a:r>
              <a:rPr lang="en-US" dirty="0" err="1" smtClean="0"/>
              <a:t>untuk</a:t>
            </a:r>
            <a:r>
              <a:rPr lang="en-US" dirty="0" smtClean="0"/>
              <a:t> </a:t>
            </a:r>
            <a:r>
              <a:rPr lang="en-US" dirty="0" err="1" smtClean="0"/>
              <a:t>mendapatkan</a:t>
            </a:r>
            <a:r>
              <a:rPr lang="en-US" dirty="0" smtClean="0"/>
              <a:t> </a:t>
            </a:r>
            <a:r>
              <a:rPr lang="en-US" dirty="0" err="1" smtClean="0"/>
              <a:t>uang</a:t>
            </a:r>
            <a:r>
              <a:rPr lang="en-US" dirty="0" smtClean="0"/>
              <a:t>, </a:t>
            </a:r>
            <a:r>
              <a:rPr lang="en-US" dirty="0" err="1" smtClean="0"/>
              <a:t>padahal</a:t>
            </a:r>
            <a:r>
              <a:rPr lang="en-US" dirty="0" smtClean="0"/>
              <a:t> </a:t>
            </a:r>
            <a:r>
              <a:rPr lang="en-US" dirty="0" err="1" smtClean="0"/>
              <a:t>malu</a:t>
            </a:r>
            <a:r>
              <a:rPr lang="en-US" dirty="0" smtClean="0"/>
              <a:t> </a:t>
            </a:r>
            <a:r>
              <a:rPr lang="en-US" dirty="0" err="1" smtClean="0"/>
              <a:t>itu</a:t>
            </a:r>
            <a:r>
              <a:rPr lang="en-US" dirty="0" smtClean="0"/>
              <a:t> </a:t>
            </a:r>
            <a:r>
              <a:rPr lang="en-US" dirty="0" err="1" smtClean="0"/>
              <a:t>sebagian</a:t>
            </a:r>
            <a:r>
              <a:rPr lang="en-US" dirty="0" smtClean="0"/>
              <a:t> </a:t>
            </a:r>
            <a:r>
              <a:rPr lang="en-US" dirty="0" err="1" smtClean="0"/>
              <a:t>dari</a:t>
            </a:r>
            <a:r>
              <a:rPr lang="en-US" dirty="0" smtClean="0"/>
              <a:t> </a:t>
            </a:r>
            <a:r>
              <a:rPr lang="en-US" dirty="0" err="1" smtClean="0"/>
              <a:t>Iman</a:t>
            </a:r>
            <a:r>
              <a:rPr lang="en-US" dirty="0" smtClean="0"/>
              <a:t>, </a:t>
            </a:r>
            <a:r>
              <a:rPr lang="en-US" dirty="0" err="1" smtClean="0"/>
              <a:t>bahkan</a:t>
            </a:r>
            <a:r>
              <a:rPr lang="en-US" dirty="0" smtClean="0"/>
              <a:t> </a:t>
            </a:r>
            <a:r>
              <a:rPr lang="en-US" dirty="0" err="1" smtClean="0"/>
              <a:t>sebagian</a:t>
            </a:r>
            <a:r>
              <a:rPr lang="en-US" dirty="0" smtClean="0"/>
              <a:t> orang </a:t>
            </a:r>
            <a:r>
              <a:rPr lang="en-US" dirty="0" err="1" smtClean="0"/>
              <a:t>sampai</a:t>
            </a:r>
            <a:r>
              <a:rPr lang="en-US" dirty="0" smtClean="0"/>
              <a:t> </a:t>
            </a:r>
            <a:r>
              <a:rPr lang="en-US" dirty="0" err="1" smtClean="0"/>
              <a:t>hati</a:t>
            </a:r>
            <a:r>
              <a:rPr lang="en-US" dirty="0" smtClean="0"/>
              <a:t> </a:t>
            </a:r>
            <a:r>
              <a:rPr lang="en-US" dirty="0" err="1" smtClean="0"/>
              <a:t>menggadaikan</a:t>
            </a:r>
            <a:r>
              <a:rPr lang="en-US" dirty="0" smtClean="0"/>
              <a:t> </a:t>
            </a:r>
            <a:r>
              <a:rPr lang="en-US" dirty="0" err="1" smtClean="0"/>
              <a:t>negeri</a:t>
            </a:r>
            <a:r>
              <a:rPr lang="en-US" dirty="0" smtClean="0"/>
              <a:t> </a:t>
            </a:r>
            <a:r>
              <a:rPr lang="en-US" dirty="0" err="1" smtClean="0"/>
              <a:t>ini</a:t>
            </a:r>
            <a:r>
              <a:rPr lang="en-US" dirty="0" smtClean="0"/>
              <a:t> demi </a:t>
            </a:r>
            <a:r>
              <a:rPr lang="en-US" dirty="0" err="1" smtClean="0"/>
              <a:t>uang</a:t>
            </a:r>
            <a:r>
              <a:rPr lang="en-US" dirty="0" smtClean="0"/>
              <a:t>. “</a:t>
            </a:r>
            <a:r>
              <a:rPr lang="en-US" dirty="0" err="1" smtClean="0"/>
              <a:t>Tuhan</a:t>
            </a:r>
            <a:r>
              <a:rPr lang="en-US" dirty="0" smtClean="0"/>
              <a:t> yang </a:t>
            </a:r>
            <a:r>
              <a:rPr lang="en-US" dirty="0" err="1" smtClean="0"/>
              <a:t>berbentuk</a:t>
            </a:r>
            <a:r>
              <a:rPr lang="en-US" dirty="0" smtClean="0"/>
              <a:t> </a:t>
            </a:r>
            <a:r>
              <a:rPr lang="en-US" dirty="0" err="1" smtClean="0"/>
              <a:t>uang</a:t>
            </a:r>
            <a:r>
              <a:rPr lang="en-US" dirty="0" smtClean="0"/>
              <a:t> </a:t>
            </a:r>
            <a:r>
              <a:rPr lang="en-US" dirty="0" err="1" smtClean="0"/>
              <a:t>sangat</a:t>
            </a:r>
            <a:r>
              <a:rPr lang="en-US" dirty="0" smtClean="0"/>
              <a:t> </a:t>
            </a:r>
            <a:r>
              <a:rPr lang="en-US" dirty="0" err="1" smtClean="0"/>
              <a:t>banyak</a:t>
            </a:r>
            <a:r>
              <a:rPr lang="en-US" dirty="0" smtClean="0"/>
              <a:t> </a:t>
            </a:r>
            <a:r>
              <a:rPr lang="en-US" dirty="0" err="1" smtClean="0"/>
              <a:t>menentukan</a:t>
            </a:r>
            <a:r>
              <a:rPr lang="en-US" dirty="0" smtClean="0"/>
              <a:t> </a:t>
            </a:r>
            <a:r>
              <a:rPr lang="en-US" dirty="0" err="1" smtClean="0"/>
              <a:t>jalan</a:t>
            </a:r>
            <a:r>
              <a:rPr lang="en-US" dirty="0" smtClean="0"/>
              <a:t> </a:t>
            </a:r>
            <a:r>
              <a:rPr lang="en-US" dirty="0" err="1" smtClean="0"/>
              <a:t>kehidupan</a:t>
            </a:r>
            <a:r>
              <a:rPr lang="en-US" dirty="0" smtClean="0"/>
              <a:t> </a:t>
            </a:r>
            <a:r>
              <a:rPr lang="en-US" dirty="0" err="1" smtClean="0"/>
              <a:t>manusia</a:t>
            </a:r>
            <a:r>
              <a:rPr lang="en-US" dirty="0" smtClean="0"/>
              <a:t>.   </a:t>
            </a:r>
          </a:p>
          <a:p>
            <a:r>
              <a:rPr lang="en-US" dirty="0" smtClean="0"/>
              <a:t> </a:t>
            </a:r>
            <a:r>
              <a:rPr lang="en-US" dirty="0" err="1" smtClean="0"/>
              <a:t>Bagaimana</a:t>
            </a:r>
            <a:r>
              <a:rPr lang="en-US" dirty="0" smtClean="0"/>
              <a:t> </a:t>
            </a:r>
            <a:r>
              <a:rPr lang="en-US" dirty="0" err="1" smtClean="0"/>
              <a:t>pendapat</a:t>
            </a:r>
            <a:r>
              <a:rPr lang="en-US" dirty="0" smtClean="0"/>
              <a:t> </a:t>
            </a:r>
            <a:r>
              <a:rPr lang="en-US" dirty="0" err="1" smtClean="0"/>
              <a:t>saudara</a:t>
            </a:r>
            <a:r>
              <a:rPr lang="en-US" dirty="0" smtClean="0"/>
              <a:t> </a:t>
            </a:r>
            <a:r>
              <a:rPr lang="en-US" dirty="0" err="1" smtClean="0"/>
              <a:t>terhadap</a:t>
            </a:r>
            <a:r>
              <a:rPr lang="en-US" dirty="0" smtClean="0"/>
              <a:t> </a:t>
            </a:r>
            <a:r>
              <a:rPr lang="en-US" dirty="0" err="1" smtClean="0"/>
              <a:t>kasus</a:t>
            </a:r>
            <a:r>
              <a:rPr lang="en-US" dirty="0" smtClean="0"/>
              <a:t> di </a:t>
            </a:r>
            <a:r>
              <a:rPr lang="en-US" dirty="0" err="1" smtClean="0"/>
              <a:t>atas</a:t>
            </a:r>
            <a:r>
              <a:rPr lang="en-US" dirty="0" smtClean="0"/>
              <a:t> ?</a:t>
            </a:r>
          </a:p>
        </p:txBody>
      </p:sp>
    </p:spTree>
    <p:extLst>
      <p:ext uri="{BB962C8B-B14F-4D97-AF65-F5344CB8AC3E}">
        <p14:creationId xmlns:p14="http://schemas.microsoft.com/office/powerpoint/2010/main" val="14336003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sp>
        <p:nvSpPr>
          <p:cNvPr id="4" name="Content Placeholder 3"/>
          <p:cNvSpPr>
            <a:spLocks noGrp="1"/>
          </p:cNvSpPr>
          <p:nvPr>
            <p:ph idx="1"/>
          </p:nvPr>
        </p:nvSpPr>
        <p:spPr/>
        <p:txBody>
          <a:bodyPr/>
          <a:lstStyle/>
          <a:p>
            <a:endParaRPr lang="en-US"/>
          </a:p>
        </p:txBody>
      </p:sp>
      <p:sp>
        <p:nvSpPr>
          <p:cNvPr id="5" name="Rectangle 4"/>
          <p:cNvSpPr/>
          <p:nvPr/>
        </p:nvSpPr>
        <p:spPr>
          <a:xfrm>
            <a:off x="467544" y="404664"/>
            <a:ext cx="8280920" cy="612068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415784" y="404665"/>
            <a:ext cx="8260672" cy="86409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ID" dirty="0" err="1" smtClean="0"/>
              <a:t>Daftar</a:t>
            </a:r>
            <a:r>
              <a:rPr lang="en-ID" dirty="0" smtClean="0"/>
              <a:t> </a:t>
            </a:r>
            <a:r>
              <a:rPr lang="en-ID" dirty="0" err="1" smtClean="0"/>
              <a:t>pustaka</a:t>
            </a:r>
            <a:endParaRPr lang="en-US" dirty="0"/>
          </a:p>
        </p:txBody>
      </p:sp>
      <p:sp>
        <p:nvSpPr>
          <p:cNvPr id="8" name="Content Placeholder 2"/>
          <p:cNvSpPr txBox="1">
            <a:spLocks/>
          </p:cNvSpPr>
          <p:nvPr/>
        </p:nvSpPr>
        <p:spPr>
          <a:xfrm>
            <a:off x="446856" y="1268762"/>
            <a:ext cx="8229600" cy="5589238"/>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0" indent="0">
              <a:buFont typeface="Wingdings" pitchFamily="2" charset="2"/>
              <a:buNone/>
            </a:pPr>
            <a:r>
              <a:rPr lang="en-US" sz="2000" dirty="0" smtClean="0"/>
              <a:t>DAFTAR PUSTAKA</a:t>
            </a:r>
          </a:p>
          <a:p>
            <a:pPr marL="0" indent="0">
              <a:buFont typeface="Wingdings" pitchFamily="2" charset="2"/>
              <a:buNone/>
            </a:pPr>
            <a:r>
              <a:rPr lang="en-US" sz="2000" dirty="0" smtClean="0"/>
              <a:t>1.Abdurrahim, Muhammad, </a:t>
            </a:r>
            <a:r>
              <a:rPr lang="en-US" sz="2000" dirty="0" err="1" smtClean="0"/>
              <a:t>Imaduddin</a:t>
            </a:r>
            <a:r>
              <a:rPr lang="en-US" sz="2000" dirty="0" smtClean="0"/>
              <a:t>, </a:t>
            </a:r>
            <a:r>
              <a:rPr lang="en-US" sz="2000" dirty="0" err="1" smtClean="0"/>
              <a:t>Kuliah</a:t>
            </a:r>
            <a:r>
              <a:rPr lang="en-US" sz="2000" dirty="0" smtClean="0"/>
              <a:t> </a:t>
            </a:r>
            <a:r>
              <a:rPr lang="en-US" sz="2000" dirty="0" err="1" smtClean="0"/>
              <a:t>Tauhid</a:t>
            </a:r>
            <a:r>
              <a:rPr lang="en-US" sz="2000" dirty="0" smtClean="0"/>
              <a:t>, (</a:t>
            </a:r>
            <a:r>
              <a:rPr lang="en-US" sz="2000" dirty="0" err="1" smtClean="0"/>
              <a:t>Jakarta:Yayasan</a:t>
            </a:r>
            <a:r>
              <a:rPr lang="en-US" sz="2000" dirty="0" smtClean="0"/>
              <a:t> Sari </a:t>
            </a:r>
            <a:r>
              <a:rPr lang="en-US" sz="2000" dirty="0" err="1" smtClean="0"/>
              <a:t>Insan</a:t>
            </a:r>
            <a:r>
              <a:rPr lang="en-US" sz="2000" dirty="0" smtClean="0"/>
              <a:t>, 1989), h. 16-21, 54-56. </a:t>
            </a:r>
          </a:p>
          <a:p>
            <a:pPr marL="0" indent="0">
              <a:buFont typeface="Wingdings" pitchFamily="2" charset="2"/>
              <a:buNone/>
            </a:pPr>
            <a:r>
              <a:rPr lang="en-US" sz="2000" dirty="0" smtClean="0"/>
              <a:t>2.AlGhazali, Muhammad </a:t>
            </a:r>
            <a:r>
              <a:rPr lang="en-US" sz="2000" dirty="0" err="1" smtClean="0"/>
              <a:t>Selalu</a:t>
            </a:r>
            <a:r>
              <a:rPr lang="en-US" sz="2000" dirty="0" smtClean="0"/>
              <a:t> </a:t>
            </a:r>
            <a:r>
              <a:rPr lang="en-US" sz="2000" dirty="0" err="1" smtClean="0"/>
              <a:t>Melibatkan</a:t>
            </a:r>
            <a:r>
              <a:rPr lang="en-US" sz="2000" dirty="0" smtClean="0"/>
              <a:t> Allah, (Jakarta: PT. </a:t>
            </a:r>
            <a:r>
              <a:rPr lang="en-US" sz="2000" dirty="0" err="1" smtClean="0"/>
              <a:t>SerambiIlmu</a:t>
            </a:r>
            <a:r>
              <a:rPr lang="en-US" sz="2000" dirty="0" smtClean="0"/>
              <a:t> </a:t>
            </a:r>
            <a:r>
              <a:rPr lang="en-US" sz="2000" dirty="0" err="1" smtClean="0"/>
              <a:t>Semesta</a:t>
            </a:r>
            <a:r>
              <a:rPr lang="en-US" sz="2000" dirty="0" smtClean="0"/>
              <a:t>, 2001), h. 28-39. </a:t>
            </a:r>
          </a:p>
          <a:p>
            <a:pPr marL="0" indent="0">
              <a:buFont typeface="Wingdings" pitchFamily="2" charset="2"/>
              <a:buNone/>
            </a:pPr>
            <a:r>
              <a:rPr lang="en-US" sz="2000" dirty="0" smtClean="0"/>
              <a:t>3.Jusuf, </a:t>
            </a:r>
            <a:r>
              <a:rPr lang="en-US" sz="2000" dirty="0" err="1" smtClean="0"/>
              <a:t>Zaghlul</a:t>
            </a:r>
            <a:r>
              <a:rPr lang="en-US" sz="2000" dirty="0" smtClean="0"/>
              <a:t>, </a:t>
            </a:r>
            <a:r>
              <a:rPr lang="en-US" sz="2000" dirty="0" err="1" smtClean="0"/>
              <a:t>Dr</a:t>
            </a:r>
            <a:r>
              <a:rPr lang="en-US" sz="2000" dirty="0" smtClean="0"/>
              <a:t>, SH., </a:t>
            </a:r>
            <a:r>
              <a:rPr lang="en-US" sz="2000" dirty="0" err="1" smtClean="0"/>
              <a:t>Studi</a:t>
            </a:r>
            <a:r>
              <a:rPr lang="en-US" sz="2000" dirty="0" smtClean="0"/>
              <a:t> Islam, (Jakarta: </a:t>
            </a:r>
            <a:r>
              <a:rPr lang="en-US" sz="2000" dirty="0" err="1" smtClean="0"/>
              <a:t>Ikhwan</a:t>
            </a:r>
            <a:r>
              <a:rPr lang="en-US" sz="2000" dirty="0" smtClean="0"/>
              <a:t>, 1993), h. 26-37. </a:t>
            </a:r>
          </a:p>
          <a:p>
            <a:pPr marL="0" indent="0">
              <a:buFont typeface="Wingdings" pitchFamily="2" charset="2"/>
              <a:buNone/>
            </a:pPr>
            <a:r>
              <a:rPr lang="en-US" sz="2000" dirty="0" smtClean="0"/>
              <a:t>4.Kadir, Muhammad Mahmud Abdul, Dr. </a:t>
            </a:r>
            <a:r>
              <a:rPr lang="en-US" sz="2000" dirty="0" err="1" smtClean="0"/>
              <a:t>Biologi</a:t>
            </a:r>
            <a:r>
              <a:rPr lang="en-US" sz="2000" dirty="0" smtClean="0"/>
              <a:t> </a:t>
            </a:r>
            <a:r>
              <a:rPr lang="en-US" sz="2000" dirty="0" err="1" smtClean="0"/>
              <a:t>Iman</a:t>
            </a:r>
            <a:r>
              <a:rPr lang="en-US" sz="2000" dirty="0" smtClean="0"/>
              <a:t>, (Jakarta: al-</a:t>
            </a:r>
            <a:r>
              <a:rPr lang="en-US" sz="2000" dirty="0" err="1" smtClean="0"/>
              <a:t>Hidayah</a:t>
            </a:r>
            <a:r>
              <a:rPr lang="en-US" sz="2000" dirty="0" smtClean="0"/>
              <a:t>, 1981), h. 9-11. </a:t>
            </a:r>
          </a:p>
          <a:p>
            <a:pPr marL="0" indent="0">
              <a:buFont typeface="Wingdings" pitchFamily="2" charset="2"/>
              <a:buNone/>
            </a:pPr>
            <a:r>
              <a:rPr lang="en-US" sz="2000" dirty="0" smtClean="0"/>
              <a:t>5.Khan, </a:t>
            </a:r>
            <a:r>
              <a:rPr lang="en-US" sz="2000" dirty="0" err="1" smtClean="0"/>
              <a:t>Waheduddin</a:t>
            </a:r>
            <a:r>
              <a:rPr lang="en-US" sz="2000" dirty="0" smtClean="0"/>
              <a:t>, Islam </a:t>
            </a:r>
            <a:r>
              <a:rPr lang="en-US" sz="2000" dirty="0" err="1" smtClean="0"/>
              <a:t>Menjawab</a:t>
            </a:r>
            <a:r>
              <a:rPr lang="en-US" sz="2000" dirty="0" smtClean="0"/>
              <a:t> </a:t>
            </a:r>
            <a:r>
              <a:rPr lang="en-US" sz="2000" dirty="0" err="1" smtClean="0"/>
              <a:t>Tantangan</a:t>
            </a:r>
            <a:r>
              <a:rPr lang="en-US" sz="2000" dirty="0" smtClean="0"/>
              <a:t> </a:t>
            </a:r>
            <a:r>
              <a:rPr lang="en-US" sz="2000" dirty="0" err="1" smtClean="0"/>
              <a:t>Zaman</a:t>
            </a:r>
            <a:r>
              <a:rPr lang="en-US" sz="2000" dirty="0" smtClean="0"/>
              <a:t>, (</a:t>
            </a:r>
            <a:r>
              <a:rPr lang="en-US" sz="2000" dirty="0" err="1" smtClean="0"/>
              <a:t>Bandung:Penerbit</a:t>
            </a:r>
            <a:r>
              <a:rPr lang="en-US" sz="2000" dirty="0" smtClean="0"/>
              <a:t> </a:t>
            </a:r>
            <a:r>
              <a:rPr lang="en-US" sz="2000" dirty="0" err="1" smtClean="0"/>
              <a:t>Pustaka</a:t>
            </a:r>
            <a:r>
              <a:rPr lang="en-US" sz="2000" dirty="0" smtClean="0"/>
              <a:t>, 1983), h. 39-101. </a:t>
            </a:r>
          </a:p>
          <a:p>
            <a:pPr marL="0" indent="0">
              <a:buFont typeface="Wingdings" pitchFamily="2" charset="2"/>
              <a:buNone/>
            </a:pPr>
            <a:r>
              <a:rPr lang="en-US" sz="2000" dirty="0" smtClean="0"/>
              <a:t>6.Suryana, Toto, </a:t>
            </a:r>
            <a:r>
              <a:rPr lang="en-US" sz="2000" dirty="0" err="1" smtClean="0"/>
              <a:t>Pendidikan</a:t>
            </a:r>
            <a:r>
              <a:rPr lang="en-US" sz="2000" dirty="0" smtClean="0"/>
              <a:t> Agama Islam, (Bandung: </a:t>
            </a:r>
            <a:r>
              <a:rPr lang="en-US" sz="2000" dirty="0" err="1" smtClean="0"/>
              <a:t>Tiga</a:t>
            </a:r>
            <a:r>
              <a:rPr lang="en-US" sz="2000" dirty="0" smtClean="0"/>
              <a:t> Mutiara,1996), h. 67-77. </a:t>
            </a:r>
          </a:p>
          <a:p>
            <a:pPr marL="0" indent="0">
              <a:buFont typeface="Wingdings" pitchFamily="2" charset="2"/>
              <a:buNone/>
            </a:pPr>
            <a:r>
              <a:rPr lang="en-US" sz="2000" dirty="0" smtClean="0"/>
              <a:t>7.Daradjat, </a:t>
            </a:r>
            <a:r>
              <a:rPr lang="en-US" sz="2000" dirty="0" err="1" smtClean="0"/>
              <a:t>Zakiah</a:t>
            </a:r>
            <a:r>
              <a:rPr lang="en-US" sz="2000" dirty="0" smtClean="0"/>
              <a:t>, </a:t>
            </a:r>
            <a:r>
              <a:rPr lang="en-US" sz="2000" dirty="0" err="1" smtClean="0"/>
              <a:t>Dasar-dasar</a:t>
            </a:r>
            <a:r>
              <a:rPr lang="en-US" sz="2000" dirty="0" smtClean="0"/>
              <a:t> Agama Islam, (Jakarta : </a:t>
            </a:r>
            <a:r>
              <a:rPr lang="en-US" sz="2000" dirty="0" err="1" smtClean="0"/>
              <a:t>BulanBintang</a:t>
            </a:r>
            <a:r>
              <a:rPr lang="en-US" sz="2000" dirty="0" smtClean="0"/>
              <a:t>, 1996), h. 55-152</a:t>
            </a:r>
          </a:p>
        </p:txBody>
      </p:sp>
    </p:spTree>
    <p:extLst>
      <p:ext uri="{BB962C8B-B14F-4D97-AF65-F5344CB8AC3E}">
        <p14:creationId xmlns:p14="http://schemas.microsoft.com/office/powerpoint/2010/main" val="5244849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75" y="2643188"/>
            <a:ext cx="5643563" cy="1071562"/>
          </a:xfrm>
          <a:ln>
            <a:miter lim="800000"/>
            <a:headEnd/>
            <a:tailEnd/>
          </a:ln>
          <a:extLst/>
        </p:spPr>
        <p:txBody>
          <a:bodyPr>
            <a:normAutofit fontScale="90000"/>
          </a:bodyPr>
          <a:lstStyle/>
          <a:p>
            <a:pPr algn="ctr">
              <a:defRPr/>
            </a:pPr>
            <a:r>
              <a:rPr lang="en-US" dirty="0" err="1" smtClean="0">
                <a:solidFill>
                  <a:schemeClr val="accent5">
                    <a:lumMod val="60000"/>
                    <a:lumOff val="40000"/>
                  </a:schemeClr>
                </a:solidFill>
                <a:latin typeface="Cooper Black" pitchFamily="18" charset="0"/>
              </a:rPr>
              <a:t>Sekian</a:t>
            </a:r>
            <a:r>
              <a:rPr lang="en-US" dirty="0" smtClean="0">
                <a:solidFill>
                  <a:schemeClr val="accent5">
                    <a:lumMod val="60000"/>
                    <a:lumOff val="40000"/>
                  </a:schemeClr>
                </a:solidFill>
                <a:latin typeface="Cooper Black" pitchFamily="18" charset="0"/>
              </a:rPr>
              <a:t> </a:t>
            </a:r>
            <a:r>
              <a:rPr lang="en-US" dirty="0" err="1" smtClean="0">
                <a:solidFill>
                  <a:schemeClr val="accent5">
                    <a:lumMod val="60000"/>
                    <a:lumOff val="40000"/>
                  </a:schemeClr>
                </a:solidFill>
                <a:latin typeface="Cooper Black" pitchFamily="18" charset="0"/>
              </a:rPr>
              <a:t>Terima</a:t>
            </a:r>
            <a:r>
              <a:rPr lang="en-US" dirty="0" smtClean="0">
                <a:solidFill>
                  <a:schemeClr val="accent5">
                    <a:lumMod val="60000"/>
                    <a:lumOff val="40000"/>
                  </a:schemeClr>
                </a:solidFill>
                <a:latin typeface="Cooper Black" pitchFamily="18" charset="0"/>
              </a:rPr>
              <a:t> </a:t>
            </a:r>
            <a:r>
              <a:rPr lang="en-US" dirty="0" err="1" smtClean="0">
                <a:solidFill>
                  <a:schemeClr val="accent5">
                    <a:lumMod val="60000"/>
                    <a:lumOff val="40000"/>
                  </a:schemeClr>
                </a:solidFill>
                <a:latin typeface="Cooper Black" pitchFamily="18" charset="0"/>
              </a:rPr>
              <a:t>Kasih</a:t>
            </a:r>
            <a:endParaRPr lang="en-US" dirty="0">
              <a:solidFill>
                <a:schemeClr val="accent5">
                  <a:lumMod val="60000"/>
                  <a:lumOff val="40000"/>
                </a:schemeClr>
              </a:solidFill>
              <a:latin typeface="Cooper Black" pitchFamily="18" charset="0"/>
            </a:endParaRPr>
          </a:p>
        </p:txBody>
      </p:sp>
    </p:spTree>
    <p:extLst>
      <p:ext uri="{BB962C8B-B14F-4D97-AF65-F5344CB8AC3E}">
        <p14:creationId xmlns:p14="http://schemas.microsoft.com/office/powerpoint/2010/main" val="40336809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683</TotalTime>
  <Words>2392</Words>
  <Application>Microsoft Office PowerPoint</Application>
  <PresentationFormat>On-screen Show (4:3)</PresentationFormat>
  <Paragraphs>187</Paragraphs>
  <Slides>43</Slides>
  <Notes>16</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43</vt:i4>
      </vt:variant>
    </vt:vector>
  </HeadingPairs>
  <TitlesOfParts>
    <vt:vector size="45" baseType="lpstr">
      <vt:lpstr>Flow</vt:lpstr>
      <vt:lpstr>Document</vt:lpstr>
      <vt:lpstr>السلام عليكم ورحمةالله وبركاته</vt:lpstr>
      <vt:lpstr>IMAN &amp; TAQWA</vt:lpstr>
      <vt:lpstr>CIRI-CIRI IMAN</vt:lpstr>
      <vt:lpstr>Syaikh Shalih al- Fauzan hafizhahullah menerangkan, bahwa dari ayat di atas bisa disimpulkan bahwa ciri-ciri orang beriman itu antara lain:</vt:lpstr>
      <vt:lpstr>FILSAFAT</vt:lpstr>
      <vt:lpstr>TUHAN /Al-Ilah ?</vt:lpstr>
      <vt:lpstr>FILSAFAT KETUHANAN</vt:lpstr>
      <vt:lpstr>PowerPoint Presentation</vt:lpstr>
      <vt:lpstr>BERTEMUNYA SEL SPERMA DENGAN OVUM</vt:lpstr>
      <vt:lpstr>TANGGUNG JAWAB MANUSIA TERHADAP ALAM &amp; LINGKUNGANNYA</vt:lpstr>
      <vt:lpstr>AKHLAQ, ETIKA DAN MORAL</vt:lpstr>
      <vt:lpstr>AKHLAQ</vt:lpstr>
      <vt:lpstr>Secara Istilahi, MENURUT  IBNU MISKAWAIH (w. 421 H/1030 M) </vt:lpstr>
      <vt:lpstr>Al-Ghazali (1015-1111 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Sekian Terima Kasih</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السلام عليكم ورحمةالله وبركاته</dc:title>
  <dc:creator>ABAH</dc:creator>
  <cp:lastModifiedBy>LENOVO</cp:lastModifiedBy>
  <cp:revision>54</cp:revision>
  <dcterms:created xsi:type="dcterms:W3CDTF">2013-09-24T23:19:53Z</dcterms:created>
  <dcterms:modified xsi:type="dcterms:W3CDTF">2019-09-04T01:22:16Z</dcterms:modified>
</cp:coreProperties>
</file>