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4" r:id="rId6"/>
    <p:sldId id="265" r:id="rId7"/>
    <p:sldId id="261" r:id="rId8"/>
    <p:sldId id="262" r:id="rId9"/>
    <p:sldId id="263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727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47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277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562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275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324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215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710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420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35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644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ED4AA-B942-4435-B6FB-189521CD24B8}" type="datetimeFigureOut">
              <a:rPr lang="en-US" smtClean="0"/>
              <a:t>3/21/2019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9D91-2518-465A-A591-48DA91474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457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/>
              <a:t>Proses-proses di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Ekosistem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1800" dirty="0" smtClean="0"/>
              <a:t>By : </a:t>
            </a:r>
            <a:r>
              <a:rPr lang="en-US" sz="1800" dirty="0" err="1" smtClean="0"/>
              <a:t>Fibria</a:t>
            </a:r>
            <a:endParaRPr lang="en-US" sz="1800" dirty="0" smtClean="0"/>
          </a:p>
          <a:p>
            <a:pPr>
              <a:spcBef>
                <a:spcPts val="0"/>
              </a:spcBef>
            </a:pPr>
            <a:r>
              <a:rPr lang="en-US" sz="1800" dirty="0" err="1" smtClean="0"/>
              <a:t>Pendidikan</a:t>
            </a:r>
            <a:r>
              <a:rPr lang="en-US" sz="1800" dirty="0" smtClean="0"/>
              <a:t> </a:t>
            </a:r>
            <a:r>
              <a:rPr lang="en-US" sz="1800" dirty="0" err="1" smtClean="0"/>
              <a:t>Biologi</a:t>
            </a:r>
            <a:endParaRPr lang="en-US" sz="1800" dirty="0" smtClean="0"/>
          </a:p>
          <a:p>
            <a:pPr>
              <a:spcBef>
                <a:spcPts val="0"/>
              </a:spcBef>
            </a:pPr>
            <a:r>
              <a:rPr lang="en-US" sz="1800" dirty="0" smtClean="0"/>
              <a:t> </a:t>
            </a:r>
            <a:r>
              <a:rPr lang="en-US" sz="1800" dirty="0" err="1" smtClean="0"/>
              <a:t>Universitas</a:t>
            </a:r>
            <a:r>
              <a:rPr lang="en-US" sz="1800" dirty="0" smtClean="0"/>
              <a:t>  PGRI Semarang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741311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PRODUSEN PRIMER (PP)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2500"/>
          </a:bodyPr>
          <a:lstStyle/>
          <a:p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tropik</a:t>
            </a:r>
            <a:r>
              <a:rPr lang="en-US" dirty="0" smtClean="0"/>
              <a:t> yang </a:t>
            </a:r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autotrof</a:t>
            </a:r>
            <a:r>
              <a:rPr lang="en-US" dirty="0" smtClean="0"/>
              <a:t> yang lain</a:t>
            </a:r>
          </a:p>
          <a:p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fotosintetik</a:t>
            </a:r>
            <a:r>
              <a:rPr lang="en-US" dirty="0" smtClean="0"/>
              <a:t> yang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menyintesis</a:t>
            </a:r>
            <a:r>
              <a:rPr lang="en-US" dirty="0" smtClean="0"/>
              <a:t> </a:t>
            </a:r>
            <a:r>
              <a:rPr lang="en-US" dirty="0" err="1" smtClean="0"/>
              <a:t>gula+senyawa-senyawa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lain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respirasi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pembangun</a:t>
            </a:r>
            <a:r>
              <a:rPr lang="en-US" dirty="0" smtClean="0"/>
              <a:t> </a:t>
            </a:r>
            <a:r>
              <a:rPr lang="en-US" dirty="0" err="1" smtClean="0"/>
              <a:t>pertumbuhan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smtClean="0"/>
              <a:t>Ex : </a:t>
            </a:r>
            <a:r>
              <a:rPr lang="en-US" sz="2000" dirty="0" err="1" smtClean="0"/>
              <a:t>tumbuhan</a:t>
            </a:r>
            <a:r>
              <a:rPr lang="en-US" sz="2000" dirty="0" smtClean="0"/>
              <a:t> </a:t>
            </a:r>
            <a:r>
              <a:rPr lang="en-US" sz="2000" dirty="0" err="1" smtClean="0"/>
              <a:t>hijau</a:t>
            </a:r>
            <a:r>
              <a:rPr lang="en-US" sz="2000" dirty="0" smtClean="0"/>
              <a:t>, alga, </a:t>
            </a:r>
            <a:r>
              <a:rPr lang="en-US" sz="2000" dirty="0" err="1" smtClean="0"/>
              <a:t>prokariota</a:t>
            </a:r>
            <a:r>
              <a:rPr lang="en-US" sz="2000" dirty="0" smtClean="0"/>
              <a:t> </a:t>
            </a:r>
            <a:r>
              <a:rPr lang="en-US" sz="2000" dirty="0" err="1" smtClean="0"/>
              <a:t>fotosintetik</a:t>
            </a:r>
            <a:r>
              <a:rPr lang="en-US" sz="2000" dirty="0" smtClean="0"/>
              <a:t> (</a:t>
            </a:r>
            <a:r>
              <a:rPr lang="en-US" sz="2000" dirty="0" err="1" smtClean="0"/>
              <a:t>autotrof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Ex : </a:t>
            </a:r>
            <a:r>
              <a:rPr lang="en-US" sz="2000" dirty="0" err="1" smtClean="0"/>
              <a:t>prokariota</a:t>
            </a:r>
            <a:r>
              <a:rPr lang="en-US" sz="2000" dirty="0" smtClean="0"/>
              <a:t> </a:t>
            </a:r>
            <a:r>
              <a:rPr lang="en-US" sz="2000" dirty="0" err="1" smtClean="0"/>
              <a:t>kemosintetik</a:t>
            </a:r>
            <a:r>
              <a:rPr lang="en-US" sz="2000" dirty="0" smtClean="0"/>
              <a:t> (</a:t>
            </a:r>
            <a:r>
              <a:rPr lang="en-US" sz="2000" dirty="0" err="1" smtClean="0"/>
              <a:t>autotrof</a:t>
            </a:r>
            <a:r>
              <a:rPr lang="en-US" sz="2000" dirty="0" smtClean="0"/>
              <a:t>/</a:t>
            </a:r>
            <a:r>
              <a:rPr lang="en-US" sz="2000" dirty="0" err="1" smtClean="0"/>
              <a:t>produsen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ekosistem</a:t>
            </a:r>
            <a:r>
              <a:rPr lang="en-US" sz="2000" dirty="0" smtClean="0"/>
              <a:t> </a:t>
            </a:r>
            <a:r>
              <a:rPr lang="en-US" sz="2000" dirty="0" err="1" smtClean="0"/>
              <a:t>tertentu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sp>
        <p:nvSpPr>
          <p:cNvPr id="7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smtClean="0"/>
              <a:t>Energi, Massa dan Tingkat Trofik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008091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3008313" cy="5969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KONSUMEN PRIMER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628015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 smtClean="0"/>
              <a:t>HETEROTROF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Detritivor</a:t>
            </a:r>
            <a:r>
              <a:rPr lang="en-US" sz="2000" dirty="0" smtClean="0"/>
              <a:t>/</a:t>
            </a:r>
            <a:r>
              <a:rPr lang="en-US" sz="2000" dirty="0" err="1" smtClean="0"/>
              <a:t>dekomposer</a:t>
            </a:r>
            <a:endParaRPr lang="en-US" sz="2000" dirty="0" smtClean="0"/>
          </a:p>
          <a:p>
            <a:pPr>
              <a:buFont typeface="Wingdings" pitchFamily="2" charset="2"/>
              <a:buChar char="q"/>
            </a:pPr>
            <a:r>
              <a:rPr lang="en-US" sz="2000" dirty="0" smtClean="0"/>
              <a:t>Detritus</a:t>
            </a:r>
            <a:endParaRPr lang="en-US" sz="2000" dirty="0">
              <a:sym typeface="Wingdings" pitchFamily="2" charset="2"/>
            </a:endParaRPr>
          </a:p>
          <a:p>
            <a:pPr>
              <a:buFont typeface="Wingdings" pitchFamily="2" charset="2"/>
              <a:buChar char="v"/>
            </a:pPr>
            <a:r>
              <a:rPr lang="en-US" sz="2000" b="1" dirty="0" smtClean="0">
                <a:sym typeface="Wingdings" pitchFamily="2" charset="2"/>
              </a:rPr>
              <a:t>DEKOMPOSER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Yaitu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konsumen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memperoleh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energi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dari</a:t>
            </a:r>
            <a:r>
              <a:rPr lang="en-US" sz="2000" dirty="0" smtClean="0">
                <a:sym typeface="Wingdings" pitchFamily="2" charset="2"/>
              </a:rPr>
              <a:t> detritus</a:t>
            </a:r>
          </a:p>
          <a:p>
            <a:pPr>
              <a:buFont typeface="Wingdings"/>
              <a:buChar char="à"/>
            </a:pPr>
            <a:r>
              <a:rPr lang="en-US" sz="2000" dirty="0" smtClean="0">
                <a:sym typeface="Wingdings" pitchFamily="2" charset="2"/>
              </a:rPr>
              <a:t>Ex : fungi,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prokariota</a:t>
            </a:r>
            <a:endParaRPr lang="en-US" sz="20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Banyak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dimakan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oleh</a:t>
            </a:r>
            <a:r>
              <a:rPr lang="en-US" sz="2000" dirty="0" smtClean="0">
                <a:sym typeface="Wingdings" pitchFamily="2" charset="2"/>
              </a:rPr>
              <a:t> KS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KT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Berperan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mendaur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ulang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unsur-unsur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kimia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kembali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</a:t>
            </a:r>
            <a:r>
              <a:rPr lang="en-US" sz="2000" dirty="0" smtClean="0">
                <a:sym typeface="Wingdings" pitchFamily="2" charset="2"/>
              </a:rPr>
              <a:t> PP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Mengkonservasi</a:t>
            </a:r>
            <a:r>
              <a:rPr lang="en-US" sz="2000" dirty="0" smtClean="0">
                <a:sym typeface="Wingdings" pitchFamily="2" charset="2"/>
              </a:rPr>
              <a:t> material </a:t>
            </a:r>
            <a:r>
              <a:rPr lang="en-US" sz="2000" dirty="0" err="1" smtClean="0">
                <a:sym typeface="Wingdings" pitchFamily="2" charset="2"/>
              </a:rPr>
              <a:t>organik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semua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tingkat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tropik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menjadi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senyawa-senyawa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anorganik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dapt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digunakan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oleh</a:t>
            </a:r>
            <a:r>
              <a:rPr lang="en-US" sz="2000" dirty="0" smtClean="0">
                <a:sym typeface="Wingdings" pitchFamily="2" charset="2"/>
              </a:rPr>
              <a:t> PP </a:t>
            </a:r>
            <a:r>
              <a:rPr lang="en-US" sz="2000" dirty="0" err="1" smtClean="0">
                <a:sym typeface="Wingdings" pitchFamily="2" charset="2"/>
              </a:rPr>
              <a:t>sehingga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menutup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lingkungan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pendauran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unsur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kimia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ekosistem</a:t>
            </a:r>
            <a:r>
              <a:rPr lang="en-US" sz="2000" dirty="0" smtClean="0">
                <a:sym typeface="Wingdings" pitchFamily="2" charset="2"/>
              </a:rPr>
              <a:t> (PP </a:t>
            </a:r>
            <a:r>
              <a:rPr lang="en-US" sz="2000" dirty="0" err="1" smtClean="0">
                <a:sym typeface="Wingdings" pitchFamily="2" charset="2"/>
              </a:rPr>
              <a:t>dapat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mendaur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ulang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unsur-unsur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ini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menjadi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senyawa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organik</a:t>
            </a:r>
            <a:r>
              <a:rPr lang="en-US" sz="2000" dirty="0" smtClean="0">
                <a:sym typeface="Wingdings" pitchFamily="2" charset="2"/>
              </a:rPr>
              <a:t>)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Dekomposisi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terhenti</a:t>
            </a:r>
            <a:r>
              <a:rPr lang="en-US" sz="2000" dirty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seluruh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kehidupan</a:t>
            </a:r>
            <a:r>
              <a:rPr lang="en-US" sz="2000" dirty="0" smtClean="0">
                <a:sym typeface="Wingdings" pitchFamily="2" charset="2"/>
              </a:rPr>
              <a:t> di </a:t>
            </a:r>
            <a:r>
              <a:rPr lang="en-US" sz="2000" dirty="0" err="1" smtClean="0">
                <a:sym typeface="Wingdings" pitchFamily="2" charset="2"/>
              </a:rPr>
              <a:t>bumi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terhenti</a:t>
            </a:r>
            <a:r>
              <a:rPr lang="en-US" sz="2000" dirty="0" smtClean="0">
                <a:sym typeface="Wingdings" pitchFamily="2" charset="2"/>
              </a:rPr>
              <a:t>  detritus </a:t>
            </a:r>
            <a:r>
              <a:rPr lang="en-US" sz="2000" dirty="0" err="1" smtClean="0">
                <a:sym typeface="Wingdings" pitchFamily="2" charset="2"/>
              </a:rPr>
              <a:t>menumpuk</a:t>
            </a:r>
            <a:r>
              <a:rPr lang="en-US" sz="2000" dirty="0" smtClean="0">
                <a:sym typeface="Wingdings" pitchFamily="2" charset="2"/>
              </a:rPr>
              <a:t> + </a:t>
            </a:r>
            <a:r>
              <a:rPr lang="en-US" sz="2000" dirty="0" err="1" smtClean="0">
                <a:sym typeface="Wingdings" pitchFamily="2" charset="2"/>
              </a:rPr>
              <a:t>suplai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bahan-bahan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kimia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utk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sintesis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materi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baru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habis</a:t>
            </a:r>
            <a:endParaRPr lang="en-US" sz="20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endParaRPr lang="en-US" sz="20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endParaRPr lang="en-US" sz="2000" dirty="0" smtClean="0"/>
          </a:p>
          <a:p>
            <a:pPr>
              <a:buFont typeface="Wingdings" pitchFamily="2" charset="2"/>
              <a:buChar char="q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2000" dirty="0" err="1" smtClean="0"/>
              <a:t>Herbivor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memakan</a:t>
            </a:r>
            <a:r>
              <a:rPr lang="en-US" sz="2000" dirty="0" smtClean="0"/>
              <a:t> </a:t>
            </a:r>
            <a:r>
              <a:rPr lang="en-US" sz="2000" dirty="0" err="1" smtClean="0"/>
              <a:t>tumbuhan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PP yang lain</a:t>
            </a:r>
          </a:p>
          <a:p>
            <a:pPr marL="342900" indent="-342900">
              <a:buFont typeface="Wingdings" pitchFamily="2" charset="2"/>
              <a:buChar char="q"/>
            </a:pPr>
            <a:endParaRPr lang="en-US" sz="2000" dirty="0"/>
          </a:p>
          <a:p>
            <a:r>
              <a:rPr lang="en-US" sz="2000" b="1" dirty="0" smtClean="0"/>
              <a:t>KONSUMEN SEKUNDER (KS)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000" dirty="0" err="1" smtClean="0"/>
              <a:t>Karnivor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memakan</a:t>
            </a:r>
            <a:r>
              <a:rPr lang="en-US" sz="2000" dirty="0" smtClean="0"/>
              <a:t> </a:t>
            </a:r>
            <a:r>
              <a:rPr lang="en-US" sz="2000" dirty="0" err="1" smtClean="0"/>
              <a:t>herbivor</a:t>
            </a:r>
            <a:endParaRPr lang="en-US" sz="2000" dirty="0" smtClean="0"/>
          </a:p>
          <a:p>
            <a:pPr marL="342900" indent="-342900">
              <a:buFont typeface="Wingdings" pitchFamily="2" charset="2"/>
              <a:buChar char="q"/>
            </a:pPr>
            <a:endParaRPr lang="en-US" sz="2000" dirty="0"/>
          </a:p>
          <a:p>
            <a:r>
              <a:rPr lang="en-US" sz="2000" b="1" dirty="0" smtClean="0"/>
              <a:t>KONSUMEN TERSIER (KT)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000" dirty="0" err="1" smtClean="0"/>
              <a:t>Karnivor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memakan</a:t>
            </a:r>
            <a:r>
              <a:rPr lang="en-US" sz="2000" dirty="0" smtClean="0"/>
              <a:t> </a:t>
            </a:r>
            <a:r>
              <a:rPr lang="en-US" sz="2000" dirty="0" err="1" smtClean="0"/>
              <a:t>karnivor</a:t>
            </a:r>
            <a:r>
              <a:rPr lang="en-US" sz="2000" dirty="0" smtClean="0"/>
              <a:t> yang lain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50940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981200" cy="86836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342900" indent="-342900" algn="l">
              <a:buFont typeface="Wingdings" pitchFamily="2" charset="2"/>
              <a:buChar char="v"/>
            </a:pPr>
            <a:r>
              <a:rPr lang="en-US" sz="2400" b="1" dirty="0" smtClean="0"/>
              <a:t>DETRITUS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Font typeface="Wingdings"/>
              <a:buChar char="à"/>
            </a:pPr>
            <a:r>
              <a:rPr lang="en-US" sz="2400" dirty="0" err="1" smtClean="0">
                <a:sym typeface="Wingdings" pitchFamily="2" charset="2"/>
              </a:rPr>
              <a:t>Merupakan</a:t>
            </a:r>
            <a:r>
              <a:rPr lang="en-US" sz="2400" dirty="0" smtClean="0">
                <a:sym typeface="Wingdings" pitchFamily="2" charset="2"/>
              </a:rPr>
              <a:t> material </a:t>
            </a:r>
            <a:r>
              <a:rPr lang="en-US" sz="2400" dirty="0" err="1" smtClean="0">
                <a:sym typeface="Wingdings" pitchFamily="2" charset="2"/>
              </a:rPr>
              <a:t>organik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tidak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hidup</a:t>
            </a:r>
            <a:r>
              <a:rPr lang="en-US" sz="2400" dirty="0" smtClean="0">
                <a:sym typeface="Wingdings" pitchFamily="2" charset="2"/>
              </a:rPr>
              <a:t> (</a:t>
            </a:r>
            <a:r>
              <a:rPr lang="en-US" sz="2400" dirty="0" err="1" smtClean="0">
                <a:sym typeface="Wingdings" pitchFamily="2" charset="2"/>
              </a:rPr>
              <a:t>sisa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organisme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mati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feses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daun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gugur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kayu</a:t>
            </a:r>
            <a:r>
              <a:rPr lang="en-US" sz="2400" dirty="0" smtClean="0"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94649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560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Trophic levels</a:t>
            </a:r>
          </a:p>
        </p:txBody>
      </p:sp>
      <p:pic>
        <p:nvPicPr>
          <p:cNvPr id="25603" name="Picture 25603" descr="G:\Picture\Photo\生態系統\sup-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76425"/>
            <a:ext cx="685800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2196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6627" descr="G:\Picture\Photo\生態系統\SilverSprings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800"/>
            <a:ext cx="5213350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26628" descr="G:\Picture\Photo\生態系統\SilverSprings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581400"/>
            <a:ext cx="4191000" cy="208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9891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b="1" dirty="0" smtClean="0"/>
              <a:t>HUKUM KEKEKALAN ENERGI</a:t>
            </a:r>
            <a:endParaRPr lang="en-US" sz="32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HUKUM TERMODINAMIKA 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diciptakan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dimusnahkan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ditransfer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ditransformasi</a:t>
            </a:r>
            <a:endParaRPr lang="en-US" dirty="0" smtClean="0"/>
          </a:p>
          <a:p>
            <a:r>
              <a:rPr lang="en-US" dirty="0" smtClean="0"/>
              <a:t>Transfer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ekosistem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masuknya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radiasi</a:t>
            </a:r>
            <a:r>
              <a:rPr lang="en-US" dirty="0" smtClean="0"/>
              <a:t> </a:t>
            </a:r>
            <a:r>
              <a:rPr lang="en-US" dirty="0" err="1" smtClean="0"/>
              <a:t>matahari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pelepasannya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panas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HUKUM TERMODINAMIKA II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200" dirty="0" err="1" smtClean="0"/>
              <a:t>Konversi</a:t>
            </a:r>
            <a:r>
              <a:rPr lang="en-US" sz="2200" dirty="0" smtClean="0"/>
              <a:t> </a:t>
            </a:r>
            <a:r>
              <a:rPr lang="en-US" sz="2200" dirty="0" err="1" smtClean="0"/>
              <a:t>energi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bisa</a:t>
            </a:r>
            <a:r>
              <a:rPr lang="en-US" sz="2200" dirty="0" smtClean="0"/>
              <a:t> </a:t>
            </a:r>
            <a:r>
              <a:rPr lang="en-US" sz="2200" dirty="0" err="1" smtClean="0"/>
              <a:t>sepenuhnya</a:t>
            </a:r>
            <a:r>
              <a:rPr lang="en-US" sz="2200" dirty="0" smtClean="0"/>
              <a:t> </a:t>
            </a:r>
            <a:r>
              <a:rPr lang="en-US" sz="2200" dirty="0" err="1" smtClean="0"/>
              <a:t>efisien</a:t>
            </a:r>
            <a:endParaRPr lang="en-US" sz="2200" dirty="0" smtClean="0"/>
          </a:p>
          <a:p>
            <a:r>
              <a:rPr lang="en-US" sz="2200" dirty="0" err="1" smtClean="0"/>
              <a:t>Energi</a:t>
            </a:r>
            <a:r>
              <a:rPr lang="en-US" sz="2200" dirty="0" smtClean="0"/>
              <a:t> yang </a:t>
            </a:r>
            <a:r>
              <a:rPr lang="en-US" sz="2200" dirty="0" err="1" smtClean="0"/>
              <a:t>mengalir</a:t>
            </a:r>
            <a:r>
              <a:rPr lang="en-US" sz="2200" dirty="0" smtClean="0"/>
              <a:t> </a:t>
            </a:r>
            <a:r>
              <a:rPr lang="en-US" sz="2200" dirty="0" err="1" smtClean="0"/>
              <a:t>melalui</a:t>
            </a:r>
            <a:r>
              <a:rPr lang="en-US" sz="2200" dirty="0" smtClean="0"/>
              <a:t> </a:t>
            </a:r>
            <a:r>
              <a:rPr lang="en-US" sz="2200" dirty="0" err="1" smtClean="0"/>
              <a:t>ekosistem</a:t>
            </a:r>
            <a:r>
              <a:rPr lang="en-US" sz="2200" dirty="0" smtClean="0"/>
              <a:t> </a:t>
            </a:r>
            <a:r>
              <a:rPr lang="en-US" sz="2200" dirty="0" err="1" smtClean="0"/>
              <a:t>dibuang</a:t>
            </a:r>
            <a:r>
              <a:rPr lang="en-US" sz="2200" dirty="0" smtClean="0"/>
              <a:t> </a:t>
            </a:r>
            <a:r>
              <a:rPr lang="en-US" sz="2200" dirty="0" err="1" smtClean="0"/>
              <a:t>ke</a:t>
            </a:r>
            <a:r>
              <a:rPr lang="en-US" sz="2200" dirty="0" smtClean="0"/>
              <a:t> </a:t>
            </a:r>
            <a:r>
              <a:rPr lang="en-US" sz="2200" dirty="0" err="1" smtClean="0"/>
              <a:t>lingkungan</a:t>
            </a:r>
            <a:r>
              <a:rPr lang="en-US" sz="2200" dirty="0" smtClean="0"/>
              <a:t> </a:t>
            </a:r>
            <a:r>
              <a:rPr lang="en-US" sz="2200" dirty="0" err="1" smtClean="0"/>
              <a:t>sebagai</a:t>
            </a:r>
            <a:r>
              <a:rPr lang="en-US" sz="2200" dirty="0" smtClean="0"/>
              <a:t> </a:t>
            </a:r>
            <a:r>
              <a:rPr lang="en-US" sz="2200" dirty="0" err="1" smtClean="0"/>
              <a:t>panas</a:t>
            </a:r>
            <a:endParaRPr lang="en-US" sz="2200" dirty="0" smtClean="0"/>
          </a:p>
          <a:p>
            <a:r>
              <a:rPr lang="en-US" sz="2200" dirty="0" err="1" smtClean="0"/>
              <a:t>Jika</a:t>
            </a:r>
            <a:r>
              <a:rPr lang="en-US" sz="2200" dirty="0" smtClean="0"/>
              <a:t> </a:t>
            </a:r>
            <a:r>
              <a:rPr lang="en-US" sz="2200" dirty="0" err="1" smtClean="0"/>
              <a:t>matahari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menyediakan</a:t>
            </a:r>
            <a:r>
              <a:rPr lang="en-US" sz="2200" dirty="0" smtClean="0"/>
              <a:t> </a:t>
            </a:r>
            <a:r>
              <a:rPr lang="en-US" sz="2200" dirty="0" err="1" smtClean="0"/>
              <a:t>energi</a:t>
            </a:r>
            <a:r>
              <a:rPr lang="en-US" sz="2200" dirty="0" smtClean="0"/>
              <a:t> </a:t>
            </a:r>
            <a:r>
              <a:rPr lang="en-US" sz="2200" dirty="0" err="1" smtClean="0"/>
              <a:t>secara</a:t>
            </a:r>
            <a:r>
              <a:rPr lang="en-US" sz="2200" dirty="0" smtClean="0"/>
              <a:t> </a:t>
            </a:r>
            <a:r>
              <a:rPr lang="en-US" sz="2200" dirty="0" err="1" smtClean="0"/>
              <a:t>terus-menerus</a:t>
            </a:r>
            <a:r>
              <a:rPr lang="en-US" sz="2200" dirty="0" smtClean="0"/>
              <a:t> </a:t>
            </a:r>
            <a:r>
              <a:rPr lang="en-US" sz="2200" dirty="0" err="1" smtClean="0"/>
              <a:t>ke</a:t>
            </a:r>
            <a:r>
              <a:rPr lang="en-US" sz="2200" dirty="0" smtClean="0"/>
              <a:t> </a:t>
            </a:r>
            <a:r>
              <a:rPr lang="en-US" sz="2200" dirty="0" err="1" smtClean="0"/>
              <a:t>bumi</a:t>
            </a:r>
            <a:r>
              <a:rPr lang="en-US" sz="2200" dirty="0" smtClean="0"/>
              <a:t>, </a:t>
            </a:r>
            <a:r>
              <a:rPr lang="en-US" sz="2200" dirty="0" err="1" smtClean="0"/>
              <a:t>maka</a:t>
            </a:r>
            <a:r>
              <a:rPr lang="en-US" sz="2200" dirty="0" smtClean="0"/>
              <a:t> </a:t>
            </a:r>
            <a:r>
              <a:rPr lang="en-US" sz="2200" dirty="0" err="1" smtClean="0"/>
              <a:t>sebagian</a:t>
            </a:r>
            <a:r>
              <a:rPr lang="en-US" sz="2200" dirty="0" smtClean="0"/>
              <a:t> </a:t>
            </a:r>
            <a:r>
              <a:rPr lang="en-US" sz="2200" dirty="0" err="1" smtClean="0"/>
              <a:t>besar</a:t>
            </a:r>
            <a:r>
              <a:rPr lang="en-US" sz="2200" dirty="0" smtClean="0"/>
              <a:t> </a:t>
            </a:r>
            <a:r>
              <a:rPr lang="en-US" sz="2200" dirty="0" err="1" smtClean="0"/>
              <a:t>ekosistem</a:t>
            </a:r>
            <a:r>
              <a:rPr lang="en-US" sz="2200" dirty="0" smtClean="0"/>
              <a:t> </a:t>
            </a:r>
            <a:r>
              <a:rPr lang="en-US" sz="2200" dirty="0" err="1" smtClean="0"/>
              <a:t>akan</a:t>
            </a:r>
            <a:r>
              <a:rPr lang="en-US" sz="2200" dirty="0" smtClean="0"/>
              <a:t> </a:t>
            </a:r>
            <a:r>
              <a:rPr lang="en-US" sz="2200" dirty="0" err="1" smtClean="0"/>
              <a:t>punah</a:t>
            </a:r>
            <a:endParaRPr lang="en-US" sz="22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512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b="1" dirty="0" smtClean="0"/>
              <a:t>HUKUM KEKEKALAN MASSA </a:t>
            </a:r>
            <a:br>
              <a:rPr lang="en-US" sz="3200" b="1" dirty="0" smtClean="0"/>
            </a:br>
            <a:r>
              <a:rPr lang="en-US" sz="3200" b="1" dirty="0" smtClean="0"/>
              <a:t>(Law of Conservation Mass)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95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en-US" sz="2400" dirty="0" smtClean="0"/>
              <a:t>Massa </a:t>
            </a:r>
            <a:r>
              <a:rPr lang="en-US" sz="2400" dirty="0" err="1" smtClean="0"/>
              <a:t>bersifat</a:t>
            </a:r>
            <a:r>
              <a:rPr lang="en-US" sz="2400" dirty="0" smtClean="0"/>
              <a:t> </a:t>
            </a:r>
            <a:r>
              <a:rPr lang="en-US" sz="2400" dirty="0" err="1" smtClean="0"/>
              <a:t>kekal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dapat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ditentukan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seberapa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banyak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unsur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kimia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didaur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ekosistem</a:t>
            </a:r>
            <a:r>
              <a:rPr lang="en-US" sz="2400" dirty="0" smtClean="0">
                <a:sym typeface="Wingdings" pitchFamily="2" charset="2"/>
              </a:rPr>
              <a:t>/</a:t>
            </a:r>
            <a:r>
              <a:rPr lang="en-US" sz="2400" dirty="0" err="1" smtClean="0">
                <a:sym typeface="Wingdings" pitchFamily="2" charset="2"/>
              </a:rPr>
              <a:t>diperoleh</a:t>
            </a:r>
            <a:r>
              <a:rPr lang="en-US" sz="2400" dirty="0" smtClean="0">
                <a:sym typeface="Wingdings" pitchFamily="2" charset="2"/>
              </a:rPr>
              <a:t>/</a:t>
            </a:r>
            <a:r>
              <a:rPr lang="en-US" sz="2400" dirty="0" err="1" smtClean="0">
                <a:sym typeface="Wingdings" pitchFamily="2" charset="2"/>
              </a:rPr>
              <a:t>hilang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ekosistem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Unsur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kimia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terus-menerus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didaur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ulang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ekosistem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400" dirty="0" err="1" smtClean="0">
                <a:sym typeface="Wingdings" pitchFamily="2" charset="2"/>
              </a:rPr>
              <a:t>Ekosistem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bersifat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terbuka</a:t>
            </a:r>
            <a:r>
              <a:rPr lang="en-US" sz="2400" dirty="0" smtClean="0">
                <a:sym typeface="Wingdings" pitchFamily="2" charset="2"/>
              </a:rPr>
              <a:t>  </a:t>
            </a:r>
            <a:r>
              <a:rPr lang="en-US" sz="2400" dirty="0" err="1" smtClean="0">
                <a:sym typeface="Wingdings" pitchFamily="2" charset="2"/>
              </a:rPr>
              <a:t>mengabsorbsi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energi</a:t>
            </a:r>
            <a:r>
              <a:rPr lang="en-US" sz="2400" dirty="0" smtClean="0">
                <a:sym typeface="Wingdings" pitchFamily="2" charset="2"/>
              </a:rPr>
              <a:t> + </a:t>
            </a:r>
            <a:r>
              <a:rPr lang="en-US" sz="2400" dirty="0" err="1" smtClean="0">
                <a:sym typeface="Wingdings" pitchFamily="2" charset="2"/>
              </a:rPr>
              <a:t>massa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serta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melepaskan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panas</a:t>
            </a:r>
            <a:r>
              <a:rPr lang="en-US" sz="2400" dirty="0" smtClean="0">
                <a:sym typeface="Wingdings" pitchFamily="2" charset="2"/>
              </a:rPr>
              <a:t> + </a:t>
            </a:r>
            <a:r>
              <a:rPr lang="en-US" sz="2400" dirty="0" err="1" smtClean="0">
                <a:sym typeface="Wingdings" pitchFamily="2" charset="2"/>
              </a:rPr>
              <a:t>produk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buangan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4578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600" y="526551"/>
            <a:ext cx="52578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PROSES ALIRAN ENERGI </a:t>
            </a:r>
            <a:endParaRPr lang="en-US" sz="2800" b="1" dirty="0"/>
          </a:p>
        </p:txBody>
      </p:sp>
      <p:grpSp>
        <p:nvGrpSpPr>
          <p:cNvPr id="22" name="Group 21"/>
          <p:cNvGrpSpPr/>
          <p:nvPr/>
        </p:nvGrpSpPr>
        <p:grpSpPr>
          <a:xfrm>
            <a:off x="3331821" y="1431286"/>
            <a:ext cx="2383179" cy="4634332"/>
            <a:chOff x="3013962" y="1431286"/>
            <a:chExt cx="2383179" cy="4634332"/>
          </a:xfrm>
        </p:grpSpPr>
        <p:grpSp>
          <p:nvGrpSpPr>
            <p:cNvPr id="18" name="Group 17"/>
            <p:cNvGrpSpPr/>
            <p:nvPr/>
          </p:nvGrpSpPr>
          <p:grpSpPr>
            <a:xfrm>
              <a:off x="3013962" y="1431286"/>
              <a:ext cx="838200" cy="4634332"/>
              <a:chOff x="3190126" y="1295400"/>
              <a:chExt cx="838200" cy="4634332"/>
            </a:xfrm>
          </p:grpSpPr>
          <p:sp>
            <p:nvSpPr>
              <p:cNvPr id="4" name="Down Arrow 3"/>
              <p:cNvSpPr/>
              <p:nvPr/>
            </p:nvSpPr>
            <p:spPr>
              <a:xfrm>
                <a:off x="3553361" y="2072493"/>
                <a:ext cx="114300" cy="381000"/>
              </a:xfrm>
              <a:prstGeom prst="down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7" name="Group 16"/>
              <p:cNvGrpSpPr/>
              <p:nvPr/>
            </p:nvGrpSpPr>
            <p:grpSpPr>
              <a:xfrm>
                <a:off x="3190126" y="1295400"/>
                <a:ext cx="838200" cy="4634332"/>
                <a:chOff x="3886200" y="1295400"/>
                <a:chExt cx="838200" cy="4634332"/>
              </a:xfrm>
            </p:grpSpPr>
            <p:sp>
              <p:nvSpPr>
                <p:cNvPr id="3" name="Oval 2"/>
                <p:cNvSpPr/>
                <p:nvPr/>
              </p:nvSpPr>
              <p:spPr>
                <a:xfrm>
                  <a:off x="3886200" y="1295400"/>
                  <a:ext cx="838200" cy="762000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b="1" dirty="0" smtClean="0">
                      <a:solidFill>
                        <a:schemeClr val="tx1"/>
                      </a:solidFill>
                    </a:rPr>
                    <a:t>SUN</a:t>
                  </a:r>
                  <a:endParaRPr lang="en-US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" name="TextBox 4"/>
                <p:cNvSpPr txBox="1"/>
                <p:nvPr/>
              </p:nvSpPr>
              <p:spPr>
                <a:xfrm>
                  <a:off x="3986374" y="5560400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D</a:t>
                  </a:r>
                  <a:endParaRPr lang="en-US" dirty="0"/>
                </a:p>
              </p:txBody>
            </p:sp>
            <p:sp>
              <p:nvSpPr>
                <p:cNvPr id="6" name="TextBox 5"/>
                <p:cNvSpPr txBox="1"/>
                <p:nvPr/>
              </p:nvSpPr>
              <p:spPr>
                <a:xfrm>
                  <a:off x="3988941" y="2453493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P</a:t>
                  </a:r>
                  <a:endParaRPr lang="en-US" dirty="0"/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4022333" y="3224533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K-1</a:t>
                  </a:r>
                  <a:endParaRPr lang="en-US" dirty="0"/>
                </a:p>
              </p:txBody>
            </p:sp>
            <p:sp>
              <p:nvSpPr>
                <p:cNvPr id="11" name="Down Arrow 10"/>
                <p:cNvSpPr/>
                <p:nvPr/>
              </p:nvSpPr>
              <p:spPr>
                <a:xfrm>
                  <a:off x="4248150" y="2843533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" name="Down Arrow 11"/>
                <p:cNvSpPr/>
                <p:nvPr/>
              </p:nvSpPr>
              <p:spPr>
                <a:xfrm>
                  <a:off x="4261634" y="3615160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TextBox 12"/>
                <p:cNvSpPr txBox="1"/>
                <p:nvPr/>
              </p:nvSpPr>
              <p:spPr>
                <a:xfrm>
                  <a:off x="4009489" y="4004613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K-2</a:t>
                  </a:r>
                  <a:endParaRPr lang="en-US" dirty="0"/>
                </a:p>
              </p:txBody>
            </p:sp>
            <p:sp>
              <p:nvSpPr>
                <p:cNvPr id="14" name="Down Arrow 13"/>
                <p:cNvSpPr/>
                <p:nvPr/>
              </p:nvSpPr>
              <p:spPr>
                <a:xfrm>
                  <a:off x="4249435" y="4399052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" name="TextBox 14"/>
                <p:cNvSpPr txBox="1"/>
                <p:nvPr/>
              </p:nvSpPr>
              <p:spPr>
                <a:xfrm>
                  <a:off x="3988941" y="4788932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K-3</a:t>
                  </a:r>
                  <a:endParaRPr lang="en-US" dirty="0"/>
                </a:p>
              </p:txBody>
            </p:sp>
            <p:sp>
              <p:nvSpPr>
                <p:cNvPr id="16" name="Down Arrow 15"/>
                <p:cNvSpPr/>
                <p:nvPr/>
              </p:nvSpPr>
              <p:spPr>
                <a:xfrm>
                  <a:off x="4238518" y="5168538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21" name="Group 20"/>
            <p:cNvGrpSpPr/>
            <p:nvPr/>
          </p:nvGrpSpPr>
          <p:grpSpPr>
            <a:xfrm>
              <a:off x="3453181" y="2105582"/>
              <a:ext cx="1943960" cy="3553985"/>
              <a:chOff x="3453181" y="2105582"/>
              <a:chExt cx="1943960" cy="3553985"/>
            </a:xfrm>
          </p:grpSpPr>
          <p:sp>
            <p:nvSpPr>
              <p:cNvPr id="7" name="Right Arrow 6"/>
              <p:cNvSpPr/>
              <p:nvPr/>
            </p:nvSpPr>
            <p:spPr>
              <a:xfrm>
                <a:off x="3503696" y="2208379"/>
                <a:ext cx="587340" cy="12939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4101741" y="2105582"/>
                <a:ext cx="1295400" cy="4572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50" dirty="0" err="1" smtClean="0"/>
                  <a:t>Energi</a:t>
                </a:r>
                <a:r>
                  <a:rPr lang="en-US" sz="1050" dirty="0" smtClean="0"/>
                  <a:t> (</a:t>
                </a:r>
                <a:r>
                  <a:rPr lang="en-US" sz="1050" dirty="0" err="1" smtClean="0"/>
                  <a:t>Panas</a:t>
                </a:r>
                <a:r>
                  <a:rPr lang="en-US" sz="1050" dirty="0" smtClean="0"/>
                  <a:t>) </a:t>
                </a:r>
                <a:r>
                  <a:rPr lang="en-US" sz="1050" dirty="0" err="1" smtClean="0"/>
                  <a:t>hilang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ke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ekosistem</a:t>
                </a:r>
                <a:r>
                  <a:rPr lang="en-US" sz="1050" dirty="0" smtClean="0"/>
                  <a:t> lain</a:t>
                </a:r>
                <a:endParaRPr lang="en-US" sz="1050" dirty="0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4101741" y="2905335"/>
                <a:ext cx="1295400" cy="47656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50" dirty="0" err="1" smtClean="0"/>
                  <a:t>Energi</a:t>
                </a:r>
                <a:r>
                  <a:rPr lang="en-US" sz="1050" dirty="0" smtClean="0"/>
                  <a:t> (</a:t>
                </a:r>
                <a:r>
                  <a:rPr lang="en-US" sz="1050" dirty="0" err="1" smtClean="0"/>
                  <a:t>Panas</a:t>
                </a:r>
                <a:r>
                  <a:rPr lang="en-US" sz="1050" dirty="0" smtClean="0"/>
                  <a:t>) </a:t>
                </a:r>
                <a:r>
                  <a:rPr lang="en-US" sz="1050" dirty="0" err="1" smtClean="0"/>
                  <a:t>hilang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ke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ekosistem</a:t>
                </a:r>
                <a:r>
                  <a:rPr lang="en-US" sz="1050" dirty="0" smtClean="0"/>
                  <a:t> lain</a:t>
                </a:r>
                <a:endParaRPr lang="en-US" sz="1050" dirty="0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4101310" y="3805335"/>
                <a:ext cx="1295400" cy="4572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50" dirty="0" err="1" smtClean="0"/>
                  <a:t>Energi</a:t>
                </a:r>
                <a:r>
                  <a:rPr lang="en-US" sz="1050" dirty="0" smtClean="0"/>
                  <a:t> (</a:t>
                </a:r>
                <a:r>
                  <a:rPr lang="en-US" sz="1050" dirty="0" err="1" smtClean="0"/>
                  <a:t>Panas</a:t>
                </a:r>
                <a:r>
                  <a:rPr lang="en-US" sz="1050" dirty="0" smtClean="0"/>
                  <a:t>) </a:t>
                </a:r>
                <a:r>
                  <a:rPr lang="en-US" sz="1050" dirty="0" err="1" smtClean="0"/>
                  <a:t>hilang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ke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ekosistem</a:t>
                </a:r>
                <a:r>
                  <a:rPr lang="en-US" sz="1050" dirty="0" smtClean="0"/>
                  <a:t> lain</a:t>
                </a:r>
                <a:endParaRPr lang="en-US" sz="1050" dirty="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4050798" y="4418547"/>
                <a:ext cx="1295400" cy="4572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50" dirty="0" err="1" smtClean="0"/>
                  <a:t>Energi</a:t>
                </a:r>
                <a:r>
                  <a:rPr lang="en-US" sz="1050" dirty="0" smtClean="0"/>
                  <a:t>  (</a:t>
                </a:r>
                <a:r>
                  <a:rPr lang="en-US" sz="1050" dirty="0" err="1" smtClean="0"/>
                  <a:t>Panas</a:t>
                </a:r>
                <a:r>
                  <a:rPr lang="en-US" sz="1050" dirty="0" smtClean="0"/>
                  <a:t>) </a:t>
                </a:r>
                <a:r>
                  <a:rPr lang="en-US" sz="1050" dirty="0" err="1" smtClean="0"/>
                  <a:t>hilang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ke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ekosistem</a:t>
                </a:r>
                <a:r>
                  <a:rPr lang="en-US" sz="1050" dirty="0" smtClean="0"/>
                  <a:t> lain</a:t>
                </a:r>
                <a:endParaRPr lang="en-US" sz="1050" dirty="0"/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4040521" y="5202367"/>
                <a:ext cx="1295400" cy="4572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50" dirty="0" err="1" smtClean="0"/>
                  <a:t>Energi</a:t>
                </a:r>
                <a:r>
                  <a:rPr lang="en-US" sz="1050" dirty="0" smtClean="0"/>
                  <a:t> (</a:t>
                </a:r>
                <a:r>
                  <a:rPr lang="en-US" sz="1050" dirty="0" err="1" smtClean="0"/>
                  <a:t>Panas</a:t>
                </a:r>
                <a:r>
                  <a:rPr lang="en-US" sz="1050" dirty="0" smtClean="0"/>
                  <a:t>) </a:t>
                </a:r>
                <a:r>
                  <a:rPr lang="en-US" sz="1050" dirty="0" err="1" smtClean="0"/>
                  <a:t>hilang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ke</a:t>
                </a:r>
                <a:r>
                  <a:rPr lang="en-US" sz="1050" dirty="0" smtClean="0"/>
                  <a:t> </a:t>
                </a:r>
                <a:r>
                  <a:rPr lang="en-US" sz="1050" dirty="0" err="1" smtClean="0"/>
                  <a:t>ekosistem</a:t>
                </a:r>
                <a:r>
                  <a:rPr lang="en-US" sz="1050" dirty="0" smtClean="0"/>
                  <a:t> lain</a:t>
                </a:r>
                <a:endParaRPr lang="en-US" sz="1050" dirty="0"/>
              </a:p>
            </p:txBody>
          </p:sp>
          <p:sp>
            <p:nvSpPr>
              <p:cNvPr id="24" name="Right Arrow 23"/>
              <p:cNvSpPr/>
              <p:nvPr/>
            </p:nvSpPr>
            <p:spPr>
              <a:xfrm>
                <a:off x="3480580" y="3053140"/>
                <a:ext cx="587340" cy="12939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ight Arrow 25"/>
              <p:cNvSpPr/>
              <p:nvPr/>
            </p:nvSpPr>
            <p:spPr>
              <a:xfrm>
                <a:off x="3457676" y="3840889"/>
                <a:ext cx="587340" cy="12939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ight Arrow 27"/>
              <p:cNvSpPr/>
              <p:nvPr/>
            </p:nvSpPr>
            <p:spPr>
              <a:xfrm>
                <a:off x="3463458" y="4596045"/>
                <a:ext cx="587340" cy="12939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Right Arrow 28"/>
              <p:cNvSpPr/>
              <p:nvPr/>
            </p:nvSpPr>
            <p:spPr>
              <a:xfrm>
                <a:off x="3453181" y="5366271"/>
                <a:ext cx="587340" cy="12939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0" name="TextBox 19"/>
          <p:cNvSpPr txBox="1"/>
          <p:nvPr/>
        </p:nvSpPr>
        <p:spPr>
          <a:xfrm>
            <a:off x="5867400" y="1300438"/>
            <a:ext cx="3200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memasuki</a:t>
            </a:r>
            <a:r>
              <a:rPr lang="en-US" sz="1400" dirty="0" smtClean="0"/>
              <a:t> </a:t>
            </a:r>
            <a:r>
              <a:rPr lang="en-US" sz="1400" dirty="0" err="1" smtClean="0"/>
              <a:t>sebagian</a:t>
            </a:r>
            <a:r>
              <a:rPr lang="en-US" sz="1400" dirty="0" smtClean="0"/>
              <a:t> </a:t>
            </a:r>
            <a:r>
              <a:rPr lang="en-US" sz="1400" dirty="0" err="1" smtClean="0"/>
              <a:t>besar</a:t>
            </a:r>
            <a:r>
              <a:rPr lang="en-US" sz="1400" dirty="0" smtClean="0"/>
              <a:t> </a:t>
            </a:r>
            <a:r>
              <a:rPr lang="en-US" sz="1400" dirty="0" err="1" smtClean="0"/>
              <a:t>ekosistem</a:t>
            </a:r>
            <a:r>
              <a:rPr lang="en-US" sz="1400" dirty="0" smtClean="0"/>
              <a:t> </a:t>
            </a:r>
            <a:r>
              <a:rPr lang="en-US" sz="1400" dirty="0" err="1" smtClean="0"/>
              <a:t>sebagai</a:t>
            </a:r>
            <a:r>
              <a:rPr lang="en-US" sz="1400" dirty="0" smtClean="0"/>
              <a:t> </a:t>
            </a:r>
            <a:r>
              <a:rPr lang="en-US" sz="1400" b="1" dirty="0" smtClean="0"/>
              <a:t>SINAR MATAHARI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dikonversi</a:t>
            </a:r>
            <a:r>
              <a:rPr lang="en-US" sz="1400" dirty="0" smtClean="0"/>
              <a:t> </a:t>
            </a:r>
            <a:r>
              <a:rPr lang="en-US" sz="1400" dirty="0" err="1" smtClean="0"/>
              <a:t>menjadi</a:t>
            </a:r>
            <a:r>
              <a:rPr lang="en-US" sz="1400" dirty="0" smtClean="0"/>
              <a:t> </a:t>
            </a: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kimiawi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b="1" dirty="0" smtClean="0"/>
              <a:t>AUTIOTROF (PRODUSEN)</a:t>
            </a:r>
            <a:r>
              <a:rPr lang="en-US" sz="1400" dirty="0" smtClean="0"/>
              <a:t> </a:t>
            </a:r>
            <a:r>
              <a:rPr lang="en-US" sz="1400" dirty="0" err="1" smtClean="0"/>
              <a:t>diteruskan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b="1" dirty="0" smtClean="0"/>
              <a:t>HETEROTROF (K1, K2 </a:t>
            </a:r>
            <a:r>
              <a:rPr lang="en-US" sz="1400" b="1" dirty="0" err="1" smtClean="0"/>
              <a:t>dan</a:t>
            </a:r>
            <a:r>
              <a:rPr lang="en-US" sz="1400" b="1" dirty="0" smtClean="0"/>
              <a:t> K3)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bentuk</a:t>
            </a:r>
            <a:r>
              <a:rPr lang="en-US" sz="1400" dirty="0" smtClean="0"/>
              <a:t> </a:t>
            </a:r>
            <a:r>
              <a:rPr lang="en-US" sz="1400" dirty="0" err="1" smtClean="0"/>
              <a:t>senyawa-senyawa</a:t>
            </a:r>
            <a:r>
              <a:rPr lang="en-US" sz="1400" dirty="0" smtClean="0"/>
              <a:t> </a:t>
            </a:r>
            <a:r>
              <a:rPr lang="en-US" sz="1400" dirty="0" err="1" smtClean="0"/>
              <a:t>organik</a:t>
            </a:r>
            <a:r>
              <a:rPr lang="en-US" sz="1400" dirty="0" smtClean="0"/>
              <a:t> </a:t>
            </a:r>
            <a:r>
              <a:rPr lang="en-US" sz="1400" dirty="0" err="1" smtClean="0"/>
              <a:t>makanan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dibuang</a:t>
            </a:r>
            <a:r>
              <a:rPr lang="en-US" sz="1400" dirty="0" smtClean="0"/>
              <a:t> </a:t>
            </a:r>
            <a:r>
              <a:rPr lang="en-US" sz="1400" dirty="0" err="1" smtClean="0"/>
              <a:t>sebagai</a:t>
            </a:r>
            <a:r>
              <a:rPr lang="en-US" sz="1400" dirty="0" smtClean="0"/>
              <a:t> </a:t>
            </a:r>
            <a:r>
              <a:rPr lang="en-US" sz="1400" dirty="0" err="1" smtClean="0"/>
              <a:t>panas</a:t>
            </a:r>
            <a:endParaRPr lang="en-US" sz="14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Unsur-unsur</a:t>
            </a:r>
            <a:r>
              <a:rPr lang="en-US" sz="1400" dirty="0" smtClean="0"/>
              <a:t> </a:t>
            </a:r>
            <a:r>
              <a:rPr lang="en-US" sz="1400" dirty="0" err="1" smtClean="0"/>
              <a:t>kimia</a:t>
            </a:r>
            <a:r>
              <a:rPr lang="en-US" sz="1400" dirty="0" smtClean="0"/>
              <a:t> (C,N,S) </a:t>
            </a:r>
            <a:r>
              <a:rPr lang="en-US" sz="1400" dirty="0" err="1" smtClean="0"/>
              <a:t>didaur</a:t>
            </a:r>
            <a:r>
              <a:rPr lang="en-US" sz="1400" dirty="0" smtClean="0"/>
              <a:t> </a:t>
            </a:r>
            <a:r>
              <a:rPr lang="en-US" sz="1400" dirty="0" err="1" smtClean="0"/>
              <a:t>diantara</a:t>
            </a:r>
            <a:r>
              <a:rPr lang="en-US" sz="1400" dirty="0" smtClean="0"/>
              <a:t> </a:t>
            </a:r>
            <a:r>
              <a:rPr lang="en-US" sz="1400" dirty="0" err="1" smtClean="0"/>
              <a:t>komponen</a:t>
            </a:r>
            <a:r>
              <a:rPr lang="en-US" sz="1400" dirty="0" smtClean="0"/>
              <a:t> </a:t>
            </a:r>
            <a:r>
              <a:rPr lang="en-US" sz="1400" dirty="0" err="1" smtClean="0"/>
              <a:t>abiotik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</a:t>
            </a:r>
            <a:r>
              <a:rPr lang="en-US" sz="1400" dirty="0" err="1" smtClean="0"/>
              <a:t>ekosistem</a:t>
            </a:r>
            <a:endParaRPr lang="en-US" sz="14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Unsur-unsur</a:t>
            </a:r>
            <a:r>
              <a:rPr lang="en-US" sz="1400" dirty="0" smtClean="0"/>
              <a:t> </a:t>
            </a:r>
            <a:r>
              <a:rPr lang="en-US" sz="1400" dirty="0" err="1" smtClean="0"/>
              <a:t>tersebut</a:t>
            </a:r>
            <a:r>
              <a:rPr lang="en-US" sz="1400" dirty="0" smtClean="0"/>
              <a:t> </a:t>
            </a:r>
            <a:r>
              <a:rPr lang="en-US" sz="1400" dirty="0" err="1" smtClean="0"/>
              <a:t>diasimilasi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bentuk</a:t>
            </a:r>
            <a:r>
              <a:rPr lang="en-US" sz="1400" dirty="0" smtClean="0"/>
              <a:t> </a:t>
            </a:r>
            <a:r>
              <a:rPr lang="en-US" sz="1400" dirty="0" err="1" smtClean="0"/>
              <a:t>anorganik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</a:t>
            </a:r>
            <a:r>
              <a:rPr lang="en-US" sz="1400" dirty="0" err="1" smtClean="0"/>
              <a:t>udara</a:t>
            </a:r>
            <a:r>
              <a:rPr lang="en-US" sz="1400" dirty="0" smtClean="0"/>
              <a:t>, </a:t>
            </a:r>
            <a:r>
              <a:rPr lang="en-US" sz="1400" dirty="0" err="1" smtClean="0"/>
              <a:t>tanah</a:t>
            </a:r>
            <a:r>
              <a:rPr lang="en-US" sz="1400" dirty="0" smtClean="0"/>
              <a:t>, air </a:t>
            </a:r>
            <a:r>
              <a:rPr lang="en-US" sz="1400" dirty="0" err="1" smtClean="0"/>
              <a:t>digabungkan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biomassa</a:t>
            </a:r>
            <a:r>
              <a:rPr lang="en-US" sz="1400" dirty="0" smtClean="0"/>
              <a:t> </a:t>
            </a:r>
            <a:r>
              <a:rPr lang="en-US" sz="1400" dirty="0" err="1" smtClean="0"/>
              <a:t>organisme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sebagian</a:t>
            </a:r>
            <a:r>
              <a:rPr lang="en-US" sz="1400" dirty="0" smtClean="0"/>
              <a:t> </a:t>
            </a:r>
            <a:r>
              <a:rPr lang="en-US" sz="1400" dirty="0" err="1" smtClean="0"/>
              <a:t>dikonsumsi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hewan</a:t>
            </a:r>
            <a:endParaRPr lang="en-US" sz="14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Unsur-unsur</a:t>
            </a:r>
            <a:r>
              <a:rPr lang="en-US" sz="1400" dirty="0" smtClean="0"/>
              <a:t> </a:t>
            </a:r>
            <a:r>
              <a:rPr lang="en-US" sz="1400" dirty="0" err="1" smtClean="0"/>
              <a:t>kimia</a:t>
            </a:r>
            <a:r>
              <a:rPr lang="en-US" sz="1400" dirty="0" smtClean="0"/>
              <a:t> </a:t>
            </a:r>
            <a:r>
              <a:rPr lang="en-US" sz="1400" dirty="0" err="1" smtClean="0"/>
              <a:t>dikembalikan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bentuk</a:t>
            </a:r>
            <a:r>
              <a:rPr lang="en-US" sz="1400" dirty="0" smtClean="0"/>
              <a:t> </a:t>
            </a:r>
            <a:r>
              <a:rPr lang="en-US" sz="1400" dirty="0" err="1" smtClean="0"/>
              <a:t>anorganik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lingkungan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</a:t>
            </a:r>
            <a:r>
              <a:rPr lang="en-US" sz="1400" dirty="0" err="1" smtClean="0"/>
              <a:t>tumbuhan</a:t>
            </a:r>
            <a:r>
              <a:rPr lang="en-US" sz="1400" dirty="0" smtClean="0"/>
              <a:t>, </a:t>
            </a:r>
            <a:r>
              <a:rPr lang="en-US" sz="1400" dirty="0" err="1" smtClean="0"/>
              <a:t>hewan</a:t>
            </a:r>
            <a:r>
              <a:rPr lang="en-US" sz="1400" dirty="0" smtClean="0"/>
              <a:t>, </a:t>
            </a:r>
            <a:r>
              <a:rPr lang="en-US" sz="1400" dirty="0" err="1" smtClean="0"/>
              <a:t>bakteri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fungi (</a:t>
            </a:r>
            <a:r>
              <a:rPr lang="en-US" sz="1400" dirty="0" err="1" smtClean="0"/>
              <a:t>menguraikan</a:t>
            </a:r>
            <a:r>
              <a:rPr lang="en-US" sz="1400" dirty="0" smtClean="0"/>
              <a:t> </a:t>
            </a:r>
            <a:r>
              <a:rPr lang="en-US" sz="1400" dirty="0" err="1" smtClean="0"/>
              <a:t>zat-zat</a:t>
            </a:r>
            <a:r>
              <a:rPr lang="en-US" sz="1400" dirty="0" smtClean="0"/>
              <a:t> </a:t>
            </a:r>
            <a:r>
              <a:rPr lang="en-US" sz="1400" dirty="0" err="1" smtClean="0"/>
              <a:t>buangan</a:t>
            </a:r>
            <a:r>
              <a:rPr lang="en-US" sz="1400" dirty="0" smtClean="0"/>
              <a:t> </a:t>
            </a:r>
            <a:r>
              <a:rPr lang="en-US" sz="1400" dirty="0" err="1" smtClean="0"/>
              <a:t>organik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organisme</a:t>
            </a:r>
            <a:r>
              <a:rPr lang="en-US" sz="1400" dirty="0" smtClean="0"/>
              <a:t> </a:t>
            </a:r>
            <a:r>
              <a:rPr lang="en-US" sz="1400" dirty="0" err="1" smtClean="0"/>
              <a:t>mati</a:t>
            </a:r>
            <a:r>
              <a:rPr lang="en-US" sz="1400" dirty="0" smtClean="0"/>
              <a:t>) </a:t>
            </a:r>
            <a:endParaRPr lang="en-US" sz="1400" dirty="0"/>
          </a:p>
        </p:txBody>
      </p:sp>
      <p:sp>
        <p:nvSpPr>
          <p:cNvPr id="34" name="Left Brace 33"/>
          <p:cNvSpPr/>
          <p:nvPr/>
        </p:nvSpPr>
        <p:spPr>
          <a:xfrm>
            <a:off x="3048000" y="1300438"/>
            <a:ext cx="76200" cy="113796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04800" y="1230782"/>
            <a:ext cx="259080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1100" dirty="0" err="1" smtClean="0"/>
              <a:t>Energi</a:t>
            </a:r>
            <a:r>
              <a:rPr lang="en-US" sz="1100" dirty="0" smtClean="0"/>
              <a:t> </a:t>
            </a:r>
            <a:r>
              <a:rPr lang="en-US" sz="1100" dirty="0" err="1" smtClean="0"/>
              <a:t>ditransformasi</a:t>
            </a:r>
            <a:r>
              <a:rPr lang="en-US" sz="1100" dirty="0" smtClean="0"/>
              <a:t> </a:t>
            </a:r>
            <a:r>
              <a:rPr lang="en-US" sz="1100" dirty="0" err="1" smtClean="0"/>
              <a:t>dalam</a:t>
            </a:r>
            <a:r>
              <a:rPr lang="en-US" sz="1100" dirty="0" smtClean="0"/>
              <a:t> </a:t>
            </a:r>
            <a:r>
              <a:rPr lang="en-US" sz="1100" dirty="0" err="1" smtClean="0"/>
              <a:t>ekosistem</a:t>
            </a:r>
            <a:r>
              <a:rPr lang="en-US" sz="1100" dirty="0" smtClean="0"/>
              <a:t> </a:t>
            </a:r>
            <a:r>
              <a:rPr lang="en-US" sz="1100" dirty="0" err="1" smtClean="0"/>
              <a:t>melalui</a:t>
            </a:r>
            <a:r>
              <a:rPr lang="en-US" sz="1100" dirty="0" smtClean="0"/>
              <a:t> </a:t>
            </a:r>
            <a:r>
              <a:rPr lang="en-US" sz="1100" b="1" dirty="0" smtClean="0"/>
              <a:t>FOTOSINTESIS </a:t>
            </a:r>
            <a:r>
              <a:rPr lang="en-US" sz="1100" dirty="0" err="1" smtClean="0"/>
              <a:t>dan</a:t>
            </a:r>
            <a:r>
              <a:rPr lang="en-US" sz="1100" dirty="0" smtClean="0"/>
              <a:t> </a:t>
            </a:r>
            <a:r>
              <a:rPr lang="en-US" sz="1100" b="1" dirty="0" smtClean="0"/>
              <a:t>HUBUNGAN MAKAN </a:t>
            </a:r>
            <a:r>
              <a:rPr lang="en-US" sz="1100" dirty="0" smtClean="0"/>
              <a:t>DIMAKAN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100" b="1" dirty="0" err="1" smtClean="0"/>
              <a:t>Energi</a:t>
            </a:r>
            <a:r>
              <a:rPr lang="en-US" sz="1100" b="1" dirty="0" smtClean="0"/>
              <a:t> </a:t>
            </a:r>
            <a:r>
              <a:rPr lang="en-US" sz="1100" dirty="0" err="1" smtClean="0"/>
              <a:t>tidak</a:t>
            </a:r>
            <a:r>
              <a:rPr lang="en-US" sz="1100" dirty="0" smtClean="0"/>
              <a:t> </a:t>
            </a:r>
            <a:r>
              <a:rPr lang="en-US" sz="1100" dirty="0" err="1" smtClean="0"/>
              <a:t>dapat</a:t>
            </a:r>
            <a:r>
              <a:rPr lang="en-US" sz="1100" dirty="0" smtClean="0"/>
              <a:t> </a:t>
            </a:r>
            <a:r>
              <a:rPr lang="en-US" sz="1100" dirty="0" err="1" smtClean="0"/>
              <a:t>didaur</a:t>
            </a:r>
            <a:r>
              <a:rPr lang="en-US" sz="1100" dirty="0" smtClean="0"/>
              <a:t> </a:t>
            </a:r>
            <a:r>
              <a:rPr lang="en-US" sz="1100" dirty="0" err="1" smtClean="0"/>
              <a:t>ulang</a:t>
            </a:r>
            <a:r>
              <a:rPr lang="en-US" sz="1100" dirty="0" smtClean="0"/>
              <a:t>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100" b="1" dirty="0" err="1" smtClean="0"/>
              <a:t>Energi</a:t>
            </a:r>
            <a:r>
              <a:rPr lang="en-US" sz="1100" dirty="0" smtClean="0"/>
              <a:t> </a:t>
            </a:r>
            <a:r>
              <a:rPr lang="en-US" sz="1100" dirty="0" err="1" smtClean="0"/>
              <a:t>mengalir</a:t>
            </a:r>
            <a:r>
              <a:rPr lang="en-US" sz="1100" dirty="0" smtClean="0"/>
              <a:t> </a:t>
            </a:r>
            <a:r>
              <a:rPr lang="en-US" sz="1100" dirty="0" err="1" smtClean="0"/>
              <a:t>melalui</a:t>
            </a:r>
            <a:r>
              <a:rPr lang="en-US" sz="1100" dirty="0" smtClean="0"/>
              <a:t> </a:t>
            </a:r>
            <a:r>
              <a:rPr lang="en-US" sz="1100" dirty="0" err="1" smtClean="0"/>
              <a:t>ekosistem</a:t>
            </a:r>
            <a:endParaRPr lang="en-US" sz="11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100" b="1" dirty="0" err="1" smtClean="0"/>
              <a:t>Materi</a:t>
            </a:r>
            <a:r>
              <a:rPr lang="en-US" sz="1100" b="1" dirty="0" smtClean="0"/>
              <a:t>  </a:t>
            </a:r>
            <a:r>
              <a:rPr lang="en-US" sz="1100" dirty="0" err="1" smtClean="0"/>
              <a:t>dapat</a:t>
            </a:r>
            <a:r>
              <a:rPr lang="en-US" sz="1100" dirty="0" smtClean="0"/>
              <a:t> </a:t>
            </a:r>
            <a:r>
              <a:rPr lang="en-US" sz="1100" dirty="0" err="1" smtClean="0"/>
              <a:t>didaur</a:t>
            </a:r>
            <a:r>
              <a:rPr lang="en-US" sz="1100" dirty="0" smtClean="0"/>
              <a:t> </a:t>
            </a:r>
            <a:r>
              <a:rPr lang="en-US" sz="1100" dirty="0" err="1" smtClean="0"/>
              <a:t>ulang</a:t>
            </a:r>
            <a:r>
              <a:rPr lang="en-US" sz="1100" dirty="0" smtClean="0"/>
              <a:t> </a:t>
            </a:r>
            <a:r>
              <a:rPr lang="en-US" sz="1100" dirty="0" err="1" smtClean="0"/>
              <a:t>melalui</a:t>
            </a:r>
            <a:r>
              <a:rPr lang="en-US" sz="1100" dirty="0" smtClean="0"/>
              <a:t> </a:t>
            </a:r>
            <a:r>
              <a:rPr lang="en-US" sz="1100" dirty="0" err="1" smtClean="0"/>
              <a:t>ekosistem</a:t>
            </a:r>
            <a:endParaRPr lang="en-US" sz="1100" b="1" dirty="0"/>
          </a:p>
        </p:txBody>
      </p:sp>
      <p:sp>
        <p:nvSpPr>
          <p:cNvPr id="38" name="Left Brace 37"/>
          <p:cNvSpPr/>
          <p:nvPr/>
        </p:nvSpPr>
        <p:spPr>
          <a:xfrm>
            <a:off x="3086100" y="2562782"/>
            <a:ext cx="45719" cy="6071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304800" y="2489351"/>
            <a:ext cx="25146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1100" dirty="0" err="1" smtClean="0"/>
              <a:t>Produsen</a:t>
            </a:r>
            <a:r>
              <a:rPr lang="en-US" sz="1100" dirty="0" smtClean="0"/>
              <a:t> +  </a:t>
            </a:r>
            <a:r>
              <a:rPr lang="en-US" sz="1100" dirty="0" err="1" smtClean="0"/>
              <a:t>Organisme</a:t>
            </a:r>
            <a:r>
              <a:rPr lang="en-US" sz="1100" dirty="0" smtClean="0"/>
              <a:t> </a:t>
            </a:r>
            <a:r>
              <a:rPr lang="en-US" sz="1100" dirty="0" err="1" smtClean="0"/>
              <a:t>fotosintetik</a:t>
            </a:r>
            <a:r>
              <a:rPr lang="en-US" sz="1100" dirty="0" smtClean="0"/>
              <a:t> </a:t>
            </a:r>
            <a:r>
              <a:rPr lang="en-US" sz="1100" dirty="0" err="1" smtClean="0"/>
              <a:t>mengkonversi</a:t>
            </a:r>
            <a:r>
              <a:rPr lang="en-US" sz="1100" dirty="0" smtClean="0"/>
              <a:t> </a:t>
            </a:r>
            <a:r>
              <a:rPr lang="en-US" sz="1100" dirty="0" err="1" smtClean="0"/>
              <a:t>energi</a:t>
            </a:r>
            <a:r>
              <a:rPr lang="en-US" sz="1100" dirty="0" smtClean="0"/>
              <a:t> </a:t>
            </a:r>
            <a:r>
              <a:rPr lang="en-US" sz="1100" dirty="0" err="1" smtClean="0"/>
              <a:t>surya</a:t>
            </a:r>
            <a:r>
              <a:rPr lang="en-US" sz="1100" dirty="0" smtClean="0"/>
              <a:t> </a:t>
            </a:r>
            <a:r>
              <a:rPr lang="en-US" sz="1100" dirty="0" err="1" smtClean="0"/>
              <a:t>menjadi</a:t>
            </a:r>
            <a:r>
              <a:rPr lang="en-US" sz="1100" dirty="0" smtClean="0"/>
              <a:t> </a:t>
            </a:r>
            <a:r>
              <a:rPr lang="en-US" sz="1100" dirty="0" err="1" smtClean="0"/>
              <a:t>energi</a:t>
            </a:r>
            <a:r>
              <a:rPr lang="en-US" sz="1100" dirty="0" smtClean="0"/>
              <a:t> </a:t>
            </a:r>
            <a:r>
              <a:rPr lang="en-US" sz="1100" dirty="0" err="1" smtClean="0"/>
              <a:t>kimiawi</a:t>
            </a:r>
            <a:endParaRPr lang="en-US" sz="11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100" dirty="0" err="1" smtClean="0"/>
              <a:t>Jumlah</a:t>
            </a:r>
            <a:r>
              <a:rPr lang="en-US" sz="1100" dirty="0" smtClean="0"/>
              <a:t> total </a:t>
            </a:r>
            <a:r>
              <a:rPr lang="en-US" sz="1100" dirty="0" err="1" smtClean="0"/>
              <a:t>energi</a:t>
            </a:r>
            <a:r>
              <a:rPr lang="en-US" sz="1100" dirty="0" smtClean="0"/>
              <a:t> </a:t>
            </a:r>
            <a:r>
              <a:rPr lang="en-US" sz="1100" dirty="0" err="1" smtClean="0"/>
              <a:t>tidak</a:t>
            </a:r>
            <a:r>
              <a:rPr lang="en-US" sz="1100" dirty="0" smtClean="0"/>
              <a:t> </a:t>
            </a:r>
            <a:r>
              <a:rPr lang="en-US" sz="1100" dirty="0" err="1" smtClean="0"/>
              <a:t>berubah</a:t>
            </a:r>
            <a:endParaRPr lang="en-US" sz="11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100" dirty="0" err="1" smtClean="0"/>
              <a:t>Jumlah</a:t>
            </a:r>
            <a:r>
              <a:rPr lang="en-US" sz="1100" dirty="0" smtClean="0"/>
              <a:t> total </a:t>
            </a:r>
            <a:r>
              <a:rPr lang="en-US" sz="1100" dirty="0" err="1" smtClean="0"/>
              <a:t>energi</a:t>
            </a:r>
            <a:r>
              <a:rPr lang="en-US" sz="1100" dirty="0" smtClean="0"/>
              <a:t> yang </a:t>
            </a:r>
            <a:r>
              <a:rPr lang="en-US" sz="1100" dirty="0" err="1" smtClean="0"/>
              <a:t>tersimpan</a:t>
            </a:r>
            <a:r>
              <a:rPr lang="en-US" sz="1100" dirty="0" smtClean="0"/>
              <a:t>  </a:t>
            </a:r>
            <a:r>
              <a:rPr lang="en-US" sz="1100" dirty="0" err="1" smtClean="0"/>
              <a:t>dalam</a:t>
            </a:r>
            <a:r>
              <a:rPr lang="en-US" sz="1100" dirty="0" smtClean="0"/>
              <a:t> </a:t>
            </a:r>
            <a:r>
              <a:rPr lang="en-US" sz="1100" dirty="0" err="1" smtClean="0"/>
              <a:t>molekul-molekul</a:t>
            </a:r>
            <a:r>
              <a:rPr lang="en-US" sz="1100" dirty="0" smtClean="0"/>
              <a:t> </a:t>
            </a:r>
            <a:r>
              <a:rPr lang="en-US" sz="1100" dirty="0" err="1" smtClean="0"/>
              <a:t>organik</a:t>
            </a:r>
            <a:r>
              <a:rPr lang="en-US" sz="1100" dirty="0" smtClean="0"/>
              <a:t> + </a:t>
            </a:r>
            <a:r>
              <a:rPr lang="en-US" sz="1100" dirty="0" err="1" smtClean="0"/>
              <a:t>jumlah</a:t>
            </a:r>
            <a:r>
              <a:rPr lang="en-US" sz="1100" dirty="0" smtClean="0"/>
              <a:t> yang </a:t>
            </a:r>
            <a:r>
              <a:rPr lang="en-US" sz="1100" dirty="0" err="1" smtClean="0"/>
              <a:t>dipantulkan</a:t>
            </a:r>
            <a:r>
              <a:rPr lang="en-US" sz="1100" dirty="0" smtClean="0"/>
              <a:t> </a:t>
            </a:r>
            <a:r>
              <a:rPr lang="en-US" sz="1100" dirty="0" err="1" smtClean="0"/>
              <a:t>dan</a:t>
            </a:r>
            <a:r>
              <a:rPr lang="en-US" sz="1100" dirty="0" smtClean="0"/>
              <a:t> </a:t>
            </a:r>
            <a:r>
              <a:rPr lang="en-US" sz="1100" dirty="0" err="1" smtClean="0"/>
              <a:t>terbuang</a:t>
            </a:r>
            <a:r>
              <a:rPr lang="en-US" sz="1100" dirty="0" smtClean="0"/>
              <a:t> </a:t>
            </a:r>
            <a:r>
              <a:rPr lang="en-US" sz="1100" dirty="0" err="1" smtClean="0"/>
              <a:t>sebagai</a:t>
            </a:r>
            <a:r>
              <a:rPr lang="en-US" sz="1100" dirty="0" smtClean="0"/>
              <a:t> </a:t>
            </a:r>
            <a:r>
              <a:rPr lang="en-US" sz="1100" dirty="0" err="1" smtClean="0"/>
              <a:t>panas</a:t>
            </a:r>
            <a:r>
              <a:rPr lang="en-US" sz="1100" dirty="0" smtClean="0"/>
              <a:t> </a:t>
            </a:r>
            <a:r>
              <a:rPr lang="en-US" sz="1100" dirty="0" err="1" smtClean="0"/>
              <a:t>harus</a:t>
            </a:r>
            <a:r>
              <a:rPr lang="en-US" sz="1100" dirty="0" smtClean="0"/>
              <a:t> </a:t>
            </a:r>
            <a:r>
              <a:rPr lang="en-US" sz="1100" dirty="0" err="1" smtClean="0"/>
              <a:t>sebanding</a:t>
            </a:r>
            <a:r>
              <a:rPr lang="en-US" sz="1100" dirty="0" smtClean="0"/>
              <a:t> </a:t>
            </a:r>
            <a:r>
              <a:rPr lang="en-US" sz="1100" dirty="0" err="1" smtClean="0"/>
              <a:t>dengan</a:t>
            </a:r>
            <a:r>
              <a:rPr lang="en-US" sz="1100" dirty="0" smtClean="0"/>
              <a:t> </a:t>
            </a:r>
            <a:r>
              <a:rPr lang="en-US" sz="1100" dirty="0" err="1" smtClean="0"/>
              <a:t>energi</a:t>
            </a:r>
            <a:r>
              <a:rPr lang="en-US" sz="1100" dirty="0" smtClean="0"/>
              <a:t> total yang </a:t>
            </a:r>
            <a:r>
              <a:rPr lang="en-US" sz="1100" dirty="0" err="1" smtClean="0"/>
              <a:t>tertangkap</a:t>
            </a:r>
            <a:r>
              <a:rPr lang="en-US" sz="1100" dirty="0" smtClean="0"/>
              <a:t> </a:t>
            </a:r>
            <a:r>
              <a:rPr lang="en-US" sz="1100" dirty="0" err="1" smtClean="0"/>
              <a:t>oleh</a:t>
            </a:r>
            <a:r>
              <a:rPr lang="en-US" sz="1100" dirty="0" smtClean="0"/>
              <a:t> </a:t>
            </a:r>
            <a:r>
              <a:rPr lang="en-US" sz="1100" dirty="0" err="1" smtClean="0"/>
              <a:t>tumbuhan</a:t>
            </a:r>
            <a:endParaRPr lang="en-US" sz="1100" dirty="0"/>
          </a:p>
        </p:txBody>
      </p:sp>
      <p:sp>
        <p:nvSpPr>
          <p:cNvPr id="40" name="Left Arrow 39"/>
          <p:cNvSpPr/>
          <p:nvPr/>
        </p:nvSpPr>
        <p:spPr>
          <a:xfrm>
            <a:off x="2839093" y="1873026"/>
            <a:ext cx="152400" cy="5713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Left Arrow 40"/>
          <p:cNvSpPr/>
          <p:nvPr/>
        </p:nvSpPr>
        <p:spPr>
          <a:xfrm>
            <a:off x="2845087" y="2837783"/>
            <a:ext cx="152400" cy="5713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Left Brace 41"/>
          <p:cNvSpPr/>
          <p:nvPr/>
        </p:nvSpPr>
        <p:spPr>
          <a:xfrm>
            <a:off x="3108959" y="2774045"/>
            <a:ext cx="222862" cy="310690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Left Arrow 42"/>
          <p:cNvSpPr/>
          <p:nvPr/>
        </p:nvSpPr>
        <p:spPr>
          <a:xfrm>
            <a:off x="2895600" y="4477805"/>
            <a:ext cx="152400" cy="5713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187503" y="4347000"/>
            <a:ext cx="259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1100" dirty="0" err="1" smtClean="0"/>
              <a:t>Energi</a:t>
            </a:r>
            <a:r>
              <a:rPr lang="en-US" sz="1100" dirty="0" smtClean="0"/>
              <a:t> </a:t>
            </a:r>
            <a:r>
              <a:rPr lang="en-US" sz="1100" dirty="0" err="1" smtClean="0"/>
              <a:t>berpindah</a:t>
            </a:r>
            <a:r>
              <a:rPr lang="en-US" sz="1100" dirty="0" smtClean="0"/>
              <a:t> </a:t>
            </a:r>
            <a:r>
              <a:rPr lang="en-US" sz="1100" dirty="0" err="1" smtClean="0"/>
              <a:t>dari</a:t>
            </a:r>
            <a:r>
              <a:rPr lang="en-US" sz="1100" dirty="0" smtClean="0"/>
              <a:t> </a:t>
            </a:r>
            <a:r>
              <a:rPr lang="en-US" sz="1100" b="1" dirty="0" smtClean="0"/>
              <a:t>PRODUSEN</a:t>
            </a:r>
            <a:r>
              <a:rPr lang="en-US" sz="1100" dirty="0" smtClean="0"/>
              <a:t> </a:t>
            </a:r>
            <a:r>
              <a:rPr lang="en-US" sz="1100" dirty="0" err="1" smtClean="0"/>
              <a:t>ke</a:t>
            </a:r>
            <a:r>
              <a:rPr lang="en-US" sz="1100" dirty="0" smtClean="0"/>
              <a:t> </a:t>
            </a:r>
            <a:r>
              <a:rPr lang="en-US" sz="1100" b="1" dirty="0" smtClean="0"/>
              <a:t>KONSUMEN 1 (K1), KONSUMEN 2 (K2) </a:t>
            </a:r>
            <a:r>
              <a:rPr lang="en-US" sz="1100" dirty="0" err="1" smtClean="0"/>
              <a:t>dan</a:t>
            </a:r>
            <a:r>
              <a:rPr lang="en-US" sz="1100" dirty="0" smtClean="0"/>
              <a:t> </a:t>
            </a:r>
            <a:r>
              <a:rPr lang="en-US" sz="1100" b="1" dirty="0" smtClean="0"/>
              <a:t>KONSUMEN 3 (K3)</a:t>
            </a:r>
            <a:r>
              <a:rPr lang="en-US" sz="1100" dirty="0" smtClean="0"/>
              <a:t> </a:t>
            </a:r>
            <a:r>
              <a:rPr lang="en-US" sz="1100" dirty="0" err="1" smtClean="0"/>
              <a:t>sampai</a:t>
            </a:r>
            <a:r>
              <a:rPr lang="en-US" sz="1100" dirty="0" smtClean="0"/>
              <a:t> </a:t>
            </a:r>
            <a:r>
              <a:rPr lang="en-US" sz="1100" b="1" dirty="0" smtClean="0"/>
              <a:t>DEKOMPOSER</a:t>
            </a:r>
          </a:p>
        </p:txBody>
      </p:sp>
      <p:cxnSp>
        <p:nvCxnSpPr>
          <p:cNvPr id="48" name="Elbow Connector 47"/>
          <p:cNvCxnSpPr>
            <a:stCxn id="5" idx="2"/>
          </p:cNvCxnSpPr>
          <p:nvPr/>
        </p:nvCxnSpPr>
        <p:spPr>
          <a:xfrm rot="16200000" flipH="1">
            <a:off x="3956196" y="5846216"/>
            <a:ext cx="182782" cy="621585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4381925" y="5897904"/>
            <a:ext cx="1714075" cy="807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err="1" smtClean="0"/>
              <a:t>Energi</a:t>
            </a:r>
            <a:r>
              <a:rPr lang="en-US" sz="1100" dirty="0" smtClean="0"/>
              <a:t>  </a:t>
            </a:r>
            <a:r>
              <a:rPr lang="en-US" sz="1100" dirty="0" err="1" smtClean="0"/>
              <a:t>habis</a:t>
            </a:r>
            <a:r>
              <a:rPr lang="en-US" sz="1100" dirty="0" smtClean="0"/>
              <a:t>, </a:t>
            </a:r>
            <a:r>
              <a:rPr lang="en-US" sz="1100" dirty="0" err="1" smtClean="0"/>
              <a:t>hilang</a:t>
            </a:r>
            <a:r>
              <a:rPr lang="en-US" sz="1100" dirty="0" smtClean="0"/>
              <a:t> </a:t>
            </a:r>
            <a:r>
              <a:rPr lang="en-US" sz="1100" dirty="0" err="1" smtClean="0"/>
              <a:t>atau</a:t>
            </a:r>
            <a:r>
              <a:rPr lang="en-US" sz="1100" dirty="0" smtClean="0"/>
              <a:t> </a:t>
            </a:r>
            <a:r>
              <a:rPr lang="en-US" sz="1100" dirty="0" err="1" smtClean="0"/>
              <a:t>terbuang</a:t>
            </a:r>
            <a:r>
              <a:rPr lang="en-US" sz="1100" dirty="0" smtClean="0"/>
              <a:t> </a:t>
            </a:r>
            <a:r>
              <a:rPr lang="en-US" sz="1100" dirty="0" err="1" smtClean="0"/>
              <a:t>ke</a:t>
            </a:r>
            <a:r>
              <a:rPr lang="en-US" sz="1100" dirty="0" smtClean="0"/>
              <a:t> </a:t>
            </a:r>
            <a:r>
              <a:rPr lang="en-US" sz="1100" dirty="0" err="1" smtClean="0"/>
              <a:t>lingkungan</a:t>
            </a:r>
            <a:r>
              <a:rPr lang="en-US" sz="1100" smtClean="0"/>
              <a:t>      (energi</a:t>
            </a:r>
            <a:r>
              <a:rPr lang="en-US" sz="1100" dirty="0" smtClean="0"/>
              <a:t> </a:t>
            </a:r>
            <a:r>
              <a:rPr lang="en-US" sz="1100" dirty="0" err="1" smtClean="0"/>
              <a:t>bukan</a:t>
            </a:r>
            <a:r>
              <a:rPr lang="en-US" sz="1100" dirty="0" smtClean="0"/>
              <a:t> </a:t>
            </a:r>
            <a:r>
              <a:rPr lang="en-US" sz="1100" dirty="0" err="1" smtClean="0"/>
              <a:t>berarti</a:t>
            </a:r>
            <a:r>
              <a:rPr lang="en-US" sz="1100" dirty="0" smtClean="0"/>
              <a:t> </a:t>
            </a:r>
            <a:r>
              <a:rPr lang="en-US" sz="1100" dirty="0" err="1" smtClean="0"/>
              <a:t>musnah</a:t>
            </a:r>
            <a:r>
              <a:rPr lang="en-US" sz="1100" dirty="0" smtClean="0"/>
              <a:t>)</a:t>
            </a:r>
            <a:endParaRPr lang="en-US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284253" y="5119400"/>
            <a:ext cx="2667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§"/>
            </a:pPr>
            <a:r>
              <a:rPr lang="en-US" sz="1050" b="1" dirty="0" smtClean="0"/>
              <a:t>PROSES ALIRAN ENERGI </a:t>
            </a:r>
            <a:r>
              <a:rPr lang="en-US" sz="1050" dirty="0" smtClean="0">
                <a:sym typeface="Wingdings" pitchFamily="2" charset="2"/>
              </a:rPr>
              <a:t> </a:t>
            </a:r>
            <a:r>
              <a:rPr lang="en-US" sz="1050" dirty="0" err="1" smtClean="0">
                <a:sym typeface="Wingdings" pitchFamily="2" charset="2"/>
              </a:rPr>
              <a:t>hanya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satu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arah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karena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energi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mengalir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dari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Produsen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ke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Dekomposer</a:t>
            </a:r>
            <a:r>
              <a:rPr lang="en-US" sz="1050" dirty="0" smtClean="0">
                <a:sym typeface="Wingdings" pitchFamily="2" charset="2"/>
              </a:rPr>
              <a:t>. </a:t>
            </a:r>
            <a:r>
              <a:rPr lang="en-US" sz="1050" dirty="0" err="1" smtClean="0">
                <a:sym typeface="Wingdings" pitchFamily="2" charset="2"/>
              </a:rPr>
              <a:t>Ciri-cirinya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adalah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besarnya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energi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dari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Produsen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ke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Dekomposer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semakin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kecil</a:t>
            </a:r>
            <a:r>
              <a:rPr lang="en-US" sz="1050" dirty="0" smtClean="0">
                <a:sym typeface="Wingdings" pitchFamily="2" charset="2"/>
              </a:rPr>
              <a:t>, </a:t>
            </a:r>
            <a:r>
              <a:rPr lang="en-US" sz="1050" dirty="0" err="1" smtClean="0">
                <a:sym typeface="Wingdings" pitchFamily="2" charset="2"/>
              </a:rPr>
              <a:t>karena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terjadi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kehilangan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energi</a:t>
            </a:r>
            <a:r>
              <a:rPr lang="en-US" sz="1050" dirty="0" smtClean="0">
                <a:sym typeface="Wingdings" pitchFamily="2" charset="2"/>
              </a:rPr>
              <a:t> (</a:t>
            </a:r>
            <a:r>
              <a:rPr lang="en-US" sz="1050" dirty="0" err="1" smtClean="0">
                <a:sym typeface="Wingdings" pitchFamily="2" charset="2"/>
              </a:rPr>
              <a:t>kebocoran</a:t>
            </a:r>
            <a:r>
              <a:rPr lang="en-US" sz="1050" dirty="0" smtClean="0">
                <a:sym typeface="Wingdings" pitchFamily="2" charset="2"/>
              </a:rPr>
              <a:t> </a:t>
            </a:r>
            <a:r>
              <a:rPr lang="en-US" sz="1050" dirty="0" err="1" smtClean="0">
                <a:sym typeface="Wingdings" pitchFamily="2" charset="2"/>
              </a:rPr>
              <a:t>energi</a:t>
            </a:r>
            <a:r>
              <a:rPr lang="en-US" sz="1050" dirty="0" smtClean="0">
                <a:sym typeface="Wingdings" pitchFamily="2" charset="2"/>
              </a:rPr>
              <a:t>)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0523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Placeholder 3072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1747" name="Picture 30723" descr="G:\Picture\S67 Notes\ecosystem\Trophic level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itle 30725"/>
          <p:cNvSpPr>
            <a:spLocks noGrp="1" noChangeArrowheads="1"/>
          </p:cNvSpPr>
          <p:nvPr>
            <p:ph type="title"/>
          </p:nvPr>
        </p:nvSpPr>
        <p:spPr>
          <a:xfrm>
            <a:off x="6248400" y="838200"/>
            <a:ext cx="2590800" cy="1143000"/>
          </a:xfrm>
        </p:spPr>
        <p:txBody>
          <a:bodyPr/>
          <a:lstStyle/>
          <a:p>
            <a:pPr eaLnBrk="1" hangingPunct="1"/>
            <a:r>
              <a:rPr lang="en-US" altLang="zh-TW" sz="2800" i="0" smtClean="0">
                <a:solidFill>
                  <a:schemeClr val="tx1"/>
                </a:solidFill>
              </a:rPr>
              <a:t>Trophic Level (Food Pyramid)</a:t>
            </a:r>
          </a:p>
        </p:txBody>
      </p:sp>
    </p:spTree>
    <p:extLst>
      <p:ext uri="{BB962C8B-B14F-4D97-AF65-F5344CB8AC3E}">
        <p14:creationId xmlns:p14="http://schemas.microsoft.com/office/powerpoint/2010/main" val="66205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914400" y="152400"/>
            <a:ext cx="7239000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JALUR ENERGI PADA PROSES ALIRAN ENERGI </a:t>
            </a:r>
            <a:endParaRPr lang="en-US" sz="2400" b="1" dirty="0"/>
          </a:p>
        </p:txBody>
      </p:sp>
      <p:sp>
        <p:nvSpPr>
          <p:cNvPr id="60" name="Oval 59"/>
          <p:cNvSpPr/>
          <p:nvPr/>
        </p:nvSpPr>
        <p:spPr>
          <a:xfrm>
            <a:off x="601037" y="2517000"/>
            <a:ext cx="381000" cy="450643"/>
          </a:xfrm>
          <a:prstGeom prst="ellipse">
            <a:avLst/>
          </a:prstGeom>
          <a:solidFill>
            <a:schemeClr val="bg2">
              <a:lumMod val="50000"/>
              <a:alpha val="97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en-US" dirty="0"/>
          </a:p>
        </p:txBody>
      </p:sp>
      <p:grpSp>
        <p:nvGrpSpPr>
          <p:cNvPr id="68" name="Group 67"/>
          <p:cNvGrpSpPr/>
          <p:nvPr/>
        </p:nvGrpSpPr>
        <p:grpSpPr>
          <a:xfrm>
            <a:off x="609600" y="1393884"/>
            <a:ext cx="4724400" cy="4829505"/>
            <a:chOff x="609600" y="1393884"/>
            <a:chExt cx="4724400" cy="4829505"/>
          </a:xfrm>
        </p:grpSpPr>
        <p:grpSp>
          <p:nvGrpSpPr>
            <p:cNvPr id="3" name="Group 2"/>
            <p:cNvGrpSpPr/>
            <p:nvPr/>
          </p:nvGrpSpPr>
          <p:grpSpPr>
            <a:xfrm>
              <a:off x="2476808" y="1393884"/>
              <a:ext cx="1025805" cy="4634332"/>
              <a:chOff x="3190126" y="1295400"/>
              <a:chExt cx="838200" cy="4634332"/>
            </a:xfrm>
          </p:grpSpPr>
          <p:sp>
            <p:nvSpPr>
              <p:cNvPr id="15" name="Down Arrow 14"/>
              <p:cNvSpPr/>
              <p:nvPr/>
            </p:nvSpPr>
            <p:spPr>
              <a:xfrm>
                <a:off x="3553361" y="2072493"/>
                <a:ext cx="114300" cy="381000"/>
              </a:xfrm>
              <a:prstGeom prst="down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6" name="Group 15"/>
              <p:cNvGrpSpPr/>
              <p:nvPr/>
            </p:nvGrpSpPr>
            <p:grpSpPr>
              <a:xfrm>
                <a:off x="3190126" y="1295400"/>
                <a:ext cx="838200" cy="4634332"/>
                <a:chOff x="3886200" y="1295400"/>
                <a:chExt cx="838200" cy="4634332"/>
              </a:xfrm>
            </p:grpSpPr>
            <p:sp>
              <p:nvSpPr>
                <p:cNvPr id="17" name="Oval 16"/>
                <p:cNvSpPr/>
                <p:nvPr/>
              </p:nvSpPr>
              <p:spPr>
                <a:xfrm>
                  <a:off x="3886200" y="1295400"/>
                  <a:ext cx="838200" cy="762000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b="1" dirty="0" smtClean="0">
                      <a:solidFill>
                        <a:schemeClr val="tx1"/>
                      </a:solidFill>
                    </a:rPr>
                    <a:t>SUN</a:t>
                  </a:r>
                  <a:endParaRPr lang="en-US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3986374" y="5560400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D</a:t>
                  </a:r>
                  <a:endParaRPr lang="en-US" dirty="0"/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3988941" y="2453493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P</a:t>
                  </a:r>
                  <a:endParaRPr lang="en-US" dirty="0"/>
                </a:p>
              </p:txBody>
            </p:sp>
            <p:sp>
              <p:nvSpPr>
                <p:cNvPr id="20" name="TextBox 19"/>
                <p:cNvSpPr txBox="1"/>
                <p:nvPr/>
              </p:nvSpPr>
              <p:spPr>
                <a:xfrm>
                  <a:off x="4022333" y="3224533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K-1</a:t>
                  </a:r>
                  <a:endParaRPr lang="en-US" dirty="0"/>
                </a:p>
              </p:txBody>
            </p:sp>
            <p:sp>
              <p:nvSpPr>
                <p:cNvPr id="21" name="Down Arrow 20"/>
                <p:cNvSpPr/>
                <p:nvPr/>
              </p:nvSpPr>
              <p:spPr>
                <a:xfrm>
                  <a:off x="4248150" y="2843533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2" name="Down Arrow 21"/>
                <p:cNvSpPr/>
                <p:nvPr/>
              </p:nvSpPr>
              <p:spPr>
                <a:xfrm>
                  <a:off x="4261634" y="3615160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" name="TextBox 22"/>
                <p:cNvSpPr txBox="1"/>
                <p:nvPr/>
              </p:nvSpPr>
              <p:spPr>
                <a:xfrm>
                  <a:off x="4009489" y="4004613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K-2</a:t>
                  </a:r>
                  <a:endParaRPr lang="en-US" dirty="0"/>
                </a:p>
              </p:txBody>
            </p:sp>
            <p:sp>
              <p:nvSpPr>
                <p:cNvPr id="24" name="Down Arrow 23"/>
                <p:cNvSpPr/>
                <p:nvPr/>
              </p:nvSpPr>
              <p:spPr>
                <a:xfrm>
                  <a:off x="4249435" y="4399052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" name="TextBox 24"/>
                <p:cNvSpPr txBox="1"/>
                <p:nvPr/>
              </p:nvSpPr>
              <p:spPr>
                <a:xfrm>
                  <a:off x="3988941" y="4788932"/>
                  <a:ext cx="609600" cy="369332"/>
                </a:xfrm>
                <a:prstGeom prst="rect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 smtClean="0"/>
                    <a:t>K-3</a:t>
                  </a:r>
                  <a:endParaRPr lang="en-US" dirty="0"/>
                </a:p>
              </p:txBody>
            </p:sp>
            <p:sp>
              <p:nvSpPr>
                <p:cNvPr id="26" name="Down Arrow 25"/>
                <p:cNvSpPr/>
                <p:nvPr/>
              </p:nvSpPr>
              <p:spPr>
                <a:xfrm>
                  <a:off x="4238518" y="5168538"/>
                  <a:ext cx="114300" cy="381000"/>
                </a:xfrm>
                <a:prstGeom prst="downArrow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28" name="Oval 27"/>
            <p:cNvSpPr/>
            <p:nvPr/>
          </p:nvSpPr>
          <p:spPr>
            <a:xfrm>
              <a:off x="3859659" y="1720334"/>
              <a:ext cx="381000" cy="450643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1</a:t>
              </a:r>
              <a:endParaRPr lang="en-US" dirty="0"/>
            </a:p>
          </p:txBody>
        </p:sp>
        <p:sp>
          <p:nvSpPr>
            <p:cNvPr id="29" name="Right Brace 28"/>
            <p:cNvSpPr/>
            <p:nvPr/>
          </p:nvSpPr>
          <p:spPr>
            <a:xfrm>
              <a:off x="3581400" y="1393884"/>
              <a:ext cx="228600" cy="1158093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ight Brace 29"/>
            <p:cNvSpPr/>
            <p:nvPr/>
          </p:nvSpPr>
          <p:spPr>
            <a:xfrm>
              <a:off x="4724400" y="2833820"/>
              <a:ext cx="228600" cy="3176550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4953000" y="4094644"/>
              <a:ext cx="381000" cy="45064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2</a:t>
              </a:r>
              <a:endParaRPr lang="en-US" dirty="0"/>
            </a:p>
          </p:txBody>
        </p:sp>
        <p:sp>
          <p:nvSpPr>
            <p:cNvPr id="33" name="Curved Right Arrow 32"/>
            <p:cNvSpPr/>
            <p:nvPr/>
          </p:nvSpPr>
          <p:spPr>
            <a:xfrm>
              <a:off x="1931703" y="2667000"/>
              <a:ext cx="648008" cy="3361216"/>
            </a:xfrm>
            <a:prstGeom prst="curvedRightArrow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1479212" y="3896965"/>
              <a:ext cx="381000" cy="450643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3</a:t>
              </a:r>
            </a:p>
          </p:txBody>
        </p:sp>
        <p:sp>
          <p:nvSpPr>
            <p:cNvPr id="35" name="Right Arrow 34"/>
            <p:cNvSpPr/>
            <p:nvPr/>
          </p:nvSpPr>
          <p:spPr>
            <a:xfrm>
              <a:off x="3379176" y="2736643"/>
              <a:ext cx="660709" cy="457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ight Arrow 35"/>
            <p:cNvSpPr/>
            <p:nvPr/>
          </p:nvSpPr>
          <p:spPr>
            <a:xfrm>
              <a:off x="3389450" y="4306204"/>
              <a:ext cx="660709" cy="457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ight Arrow 36"/>
            <p:cNvSpPr/>
            <p:nvPr/>
          </p:nvSpPr>
          <p:spPr>
            <a:xfrm>
              <a:off x="3345443" y="5049222"/>
              <a:ext cx="660709" cy="457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ight Arrow 37"/>
            <p:cNvSpPr/>
            <p:nvPr/>
          </p:nvSpPr>
          <p:spPr>
            <a:xfrm>
              <a:off x="3353621" y="5843550"/>
              <a:ext cx="660709" cy="457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ight Arrow 38"/>
            <p:cNvSpPr/>
            <p:nvPr/>
          </p:nvSpPr>
          <p:spPr>
            <a:xfrm>
              <a:off x="3389450" y="3484823"/>
              <a:ext cx="660709" cy="457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Curved Up Arrow 39"/>
            <p:cNvSpPr/>
            <p:nvPr/>
          </p:nvSpPr>
          <p:spPr>
            <a:xfrm>
              <a:off x="3146333" y="5255966"/>
              <a:ext cx="839485" cy="1905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" name="Curved Up Arrow 40"/>
            <p:cNvSpPr/>
            <p:nvPr/>
          </p:nvSpPr>
          <p:spPr>
            <a:xfrm>
              <a:off x="3160031" y="2921309"/>
              <a:ext cx="839485" cy="1905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2" name="Curved Up Arrow 41"/>
            <p:cNvSpPr/>
            <p:nvPr/>
          </p:nvSpPr>
          <p:spPr>
            <a:xfrm>
              <a:off x="3166666" y="4472429"/>
              <a:ext cx="839485" cy="1905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3" name="Curved Up Arrow 42"/>
            <p:cNvSpPr/>
            <p:nvPr/>
          </p:nvSpPr>
          <p:spPr>
            <a:xfrm>
              <a:off x="3200400" y="3692349"/>
              <a:ext cx="839485" cy="1905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4" name="Curved Up Arrow 43"/>
            <p:cNvSpPr/>
            <p:nvPr/>
          </p:nvSpPr>
          <p:spPr>
            <a:xfrm>
              <a:off x="3155584" y="6032889"/>
              <a:ext cx="839485" cy="1905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4035691" y="2661165"/>
              <a:ext cx="381000" cy="450643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4</a:t>
              </a:r>
              <a:endParaRPr lang="en-US" dirty="0"/>
            </a:p>
          </p:txBody>
        </p:sp>
        <p:sp>
          <p:nvSpPr>
            <p:cNvPr id="46" name="Oval 45"/>
            <p:cNvSpPr/>
            <p:nvPr/>
          </p:nvSpPr>
          <p:spPr>
            <a:xfrm>
              <a:off x="4018140" y="3442854"/>
              <a:ext cx="381000" cy="45152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4</a:t>
              </a:r>
            </a:p>
          </p:txBody>
        </p:sp>
        <p:sp>
          <p:nvSpPr>
            <p:cNvPr id="47" name="Oval 46"/>
            <p:cNvSpPr/>
            <p:nvPr/>
          </p:nvSpPr>
          <p:spPr>
            <a:xfrm>
              <a:off x="4050159" y="4212286"/>
              <a:ext cx="381000" cy="450643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4</a:t>
              </a:r>
            </a:p>
          </p:txBody>
        </p:sp>
        <p:sp>
          <p:nvSpPr>
            <p:cNvPr id="48" name="Oval 47"/>
            <p:cNvSpPr/>
            <p:nvPr/>
          </p:nvSpPr>
          <p:spPr>
            <a:xfrm>
              <a:off x="4007144" y="4935731"/>
              <a:ext cx="381000" cy="450643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4</a:t>
              </a:r>
            </a:p>
          </p:txBody>
        </p:sp>
        <p:sp>
          <p:nvSpPr>
            <p:cNvPr id="49" name="Oval 48"/>
            <p:cNvSpPr/>
            <p:nvPr/>
          </p:nvSpPr>
          <p:spPr>
            <a:xfrm>
              <a:off x="4014330" y="5687635"/>
              <a:ext cx="381000" cy="450643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4</a:t>
              </a:r>
            </a:p>
          </p:txBody>
        </p:sp>
        <p:cxnSp>
          <p:nvCxnSpPr>
            <p:cNvPr id="51" name="Straight Arrow Connector 50"/>
            <p:cNvCxnSpPr>
              <a:stCxn id="33" idx="4"/>
            </p:cNvCxnSpPr>
            <p:nvPr/>
          </p:nvCxnSpPr>
          <p:spPr>
            <a:xfrm flipH="1" flipV="1">
              <a:off x="990600" y="2736643"/>
              <a:ext cx="1589111" cy="113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 flipH="1" flipV="1">
              <a:off x="1034834" y="3504820"/>
              <a:ext cx="1589111" cy="113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>
            <a:xfrm flipH="1" flipV="1">
              <a:off x="1019952" y="4276405"/>
              <a:ext cx="1589111" cy="113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H="1" flipV="1">
              <a:off x="982038" y="5037864"/>
              <a:ext cx="1589111" cy="113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flipH="1" flipV="1">
              <a:off x="982037" y="5832192"/>
              <a:ext cx="1589111" cy="1135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/>
            <p:cNvSpPr/>
            <p:nvPr/>
          </p:nvSpPr>
          <p:spPr>
            <a:xfrm>
              <a:off x="642134" y="3280582"/>
              <a:ext cx="381000" cy="450643"/>
            </a:xfrm>
            <a:prstGeom prst="ellipse">
              <a:avLst/>
            </a:prstGeom>
            <a:solidFill>
              <a:schemeClr val="bg2">
                <a:lumMod val="50000"/>
                <a:alpha val="96000"/>
              </a:scheme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5</a:t>
              </a:r>
              <a:endParaRPr lang="en-US" dirty="0"/>
            </a:p>
          </p:txBody>
        </p:sp>
        <p:sp>
          <p:nvSpPr>
            <p:cNvPr id="65" name="Oval 64"/>
            <p:cNvSpPr/>
            <p:nvPr/>
          </p:nvSpPr>
          <p:spPr>
            <a:xfrm>
              <a:off x="638952" y="4048777"/>
              <a:ext cx="381000" cy="450643"/>
            </a:xfrm>
            <a:prstGeom prst="ellipse">
              <a:avLst/>
            </a:prstGeom>
            <a:solidFill>
              <a:schemeClr val="bg2">
                <a:lumMod val="50000"/>
                <a:alpha val="96000"/>
              </a:scheme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5</a:t>
              </a:r>
              <a:endParaRPr lang="en-US" dirty="0"/>
            </a:p>
          </p:txBody>
        </p:sp>
        <p:sp>
          <p:nvSpPr>
            <p:cNvPr id="66" name="Oval 65"/>
            <p:cNvSpPr/>
            <p:nvPr/>
          </p:nvSpPr>
          <p:spPr>
            <a:xfrm>
              <a:off x="609600" y="4823900"/>
              <a:ext cx="381000" cy="450643"/>
            </a:xfrm>
            <a:prstGeom prst="ellipse">
              <a:avLst/>
            </a:prstGeom>
            <a:solidFill>
              <a:schemeClr val="bg2">
                <a:lumMod val="50000"/>
                <a:alpha val="96000"/>
              </a:scheme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5</a:t>
              </a:r>
              <a:endParaRPr lang="en-US" dirty="0"/>
            </a:p>
          </p:txBody>
        </p:sp>
        <p:sp>
          <p:nvSpPr>
            <p:cNvPr id="67" name="Oval 66"/>
            <p:cNvSpPr/>
            <p:nvPr/>
          </p:nvSpPr>
          <p:spPr>
            <a:xfrm>
              <a:off x="618404" y="5598536"/>
              <a:ext cx="381000" cy="450643"/>
            </a:xfrm>
            <a:prstGeom prst="ellipse">
              <a:avLst/>
            </a:prstGeom>
            <a:solidFill>
              <a:schemeClr val="bg2">
                <a:lumMod val="50000"/>
                <a:alpha val="96000"/>
              </a:scheme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5</a:t>
              </a:r>
              <a:endParaRPr lang="en-US" dirty="0"/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5500099" y="651195"/>
            <a:ext cx="3491501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Jalur-jalur</a:t>
            </a:r>
            <a:r>
              <a:rPr lang="en-US" sz="1400" dirty="0" smtClean="0"/>
              <a:t> </a:t>
            </a:r>
            <a:r>
              <a:rPr lang="en-US" sz="1400" dirty="0" err="1" smtClean="0"/>
              <a:t>Aliran</a:t>
            </a:r>
            <a:r>
              <a:rPr lang="en-US" sz="1400" dirty="0" smtClean="0"/>
              <a:t> </a:t>
            </a: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Ekosistem</a:t>
            </a:r>
            <a:r>
              <a:rPr lang="en-US" sz="1400" dirty="0" smtClean="0"/>
              <a:t> :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b="1" dirty="0" err="1" smtClean="0"/>
              <a:t>Jalur</a:t>
            </a:r>
            <a:r>
              <a:rPr lang="en-US" sz="1400" b="1" dirty="0" smtClean="0"/>
              <a:t> 1</a:t>
            </a:r>
            <a:r>
              <a:rPr lang="en-US" sz="1400" dirty="0" smtClean="0"/>
              <a:t> : </a:t>
            </a: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mengalir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ekosistem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</a:t>
            </a:r>
            <a:r>
              <a:rPr lang="en-US" sz="1400" dirty="0" err="1" smtClean="0"/>
              <a:t>Sinar</a:t>
            </a:r>
            <a:r>
              <a:rPr lang="en-US" sz="1400" dirty="0" smtClean="0"/>
              <a:t> </a:t>
            </a:r>
            <a:r>
              <a:rPr lang="en-US" sz="1400" dirty="0" err="1" smtClean="0"/>
              <a:t>Matahari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Produsen</a:t>
            </a:r>
            <a:r>
              <a:rPr lang="en-US" sz="1400" dirty="0" smtClean="0"/>
              <a:t>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b="1" dirty="0" err="1" smtClean="0"/>
              <a:t>Jalur</a:t>
            </a:r>
            <a:r>
              <a:rPr lang="en-US" sz="1400" b="1" dirty="0" smtClean="0"/>
              <a:t> 2</a:t>
            </a:r>
            <a:r>
              <a:rPr lang="en-US" sz="1400" dirty="0" smtClean="0"/>
              <a:t> : </a:t>
            </a: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mengalir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</a:t>
            </a:r>
            <a:r>
              <a:rPr lang="en-US" sz="1400" dirty="0" err="1" smtClean="0"/>
              <a:t>Produsen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Konsumen</a:t>
            </a:r>
            <a:r>
              <a:rPr lang="en-US" sz="1400" dirty="0" smtClean="0"/>
              <a:t> 1 (K-1), </a:t>
            </a:r>
            <a:r>
              <a:rPr lang="en-US" sz="1400" dirty="0" err="1" smtClean="0"/>
              <a:t>Konsumen</a:t>
            </a:r>
            <a:r>
              <a:rPr lang="en-US" sz="1400" dirty="0" smtClean="0"/>
              <a:t> 2 (K-2)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Konsumen</a:t>
            </a:r>
            <a:r>
              <a:rPr lang="en-US" sz="1400" dirty="0" smtClean="0"/>
              <a:t> 3 (K-3)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b="1" dirty="0" err="1" smtClean="0"/>
              <a:t>Jalur</a:t>
            </a:r>
            <a:r>
              <a:rPr lang="en-US" sz="1400" b="1" dirty="0" smtClean="0"/>
              <a:t> 3</a:t>
            </a:r>
            <a:r>
              <a:rPr lang="en-US" sz="1400" dirty="0" smtClean="0"/>
              <a:t> : </a:t>
            </a: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disimpan</a:t>
            </a:r>
            <a:r>
              <a:rPr lang="en-US" sz="1400" dirty="0" smtClean="0"/>
              <a:t> </a:t>
            </a:r>
            <a:r>
              <a:rPr lang="en-US" sz="1400" dirty="0" err="1" smtClean="0"/>
              <a:t>dalan</a:t>
            </a:r>
            <a:r>
              <a:rPr lang="en-US" sz="1400" dirty="0" smtClean="0"/>
              <a:t> </a:t>
            </a:r>
            <a:r>
              <a:rPr lang="en-US" sz="1400" dirty="0" err="1" smtClean="0"/>
              <a:t>Produsen</a:t>
            </a:r>
            <a:r>
              <a:rPr lang="en-US" sz="1400" dirty="0" smtClean="0"/>
              <a:t> </a:t>
            </a:r>
            <a:r>
              <a:rPr lang="en-US" sz="1400" dirty="0" err="1" smtClean="0"/>
              <a:t>kemudian</a:t>
            </a:r>
            <a:r>
              <a:rPr lang="en-US" sz="1400" dirty="0" smtClean="0"/>
              <a:t> </a:t>
            </a:r>
            <a:r>
              <a:rPr lang="en-US" sz="1400" dirty="0" err="1" smtClean="0"/>
              <a:t>diteruskan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D (</a:t>
            </a:r>
            <a:r>
              <a:rPr lang="en-US" sz="1400" dirty="0" err="1" smtClean="0"/>
              <a:t>Dekomposer</a:t>
            </a:r>
            <a:r>
              <a:rPr lang="en-US" sz="1400" dirty="0" smtClean="0"/>
              <a:t>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b="1" dirty="0" err="1" smtClean="0"/>
              <a:t>Jalur</a:t>
            </a:r>
            <a:r>
              <a:rPr lang="en-US" sz="1400" b="1" dirty="0" smtClean="0"/>
              <a:t> 4 </a:t>
            </a:r>
            <a:r>
              <a:rPr lang="en-US" sz="1400" dirty="0" smtClean="0"/>
              <a:t>: </a:t>
            </a: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Produsen</a:t>
            </a:r>
            <a:r>
              <a:rPr lang="en-US" sz="1400" dirty="0" smtClean="0"/>
              <a:t> </a:t>
            </a:r>
            <a:r>
              <a:rPr lang="en-US" sz="1400" dirty="0" err="1" smtClean="0"/>
              <a:t>dimanfaatkan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K-1, K-2, K-2 </a:t>
            </a:r>
            <a:r>
              <a:rPr lang="en-US" sz="1400" dirty="0" err="1" smtClean="0"/>
              <a:t>dan</a:t>
            </a:r>
            <a:r>
              <a:rPr lang="en-US" sz="1400" dirty="0" smtClean="0"/>
              <a:t> D, </a:t>
            </a:r>
            <a:r>
              <a:rPr lang="en-US" sz="1400" dirty="0" err="1" smtClean="0"/>
              <a:t>lalu</a:t>
            </a:r>
            <a:r>
              <a:rPr lang="en-US" sz="1400" dirty="0" smtClean="0"/>
              <a:t> </a:t>
            </a:r>
            <a:r>
              <a:rPr lang="en-US" sz="1400" dirty="0" err="1" smtClean="0"/>
              <a:t>hilang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lingkungan</a:t>
            </a:r>
            <a:r>
              <a:rPr lang="en-US" sz="1400" dirty="0" smtClean="0"/>
              <a:t> </a:t>
            </a:r>
            <a:r>
              <a:rPr lang="en-US" sz="1400" dirty="0" err="1" smtClean="0"/>
              <a:t>sebagai</a:t>
            </a:r>
            <a:r>
              <a:rPr lang="en-US" sz="1400" dirty="0" smtClean="0"/>
              <a:t> </a:t>
            </a:r>
            <a:r>
              <a:rPr lang="en-US" sz="1400" dirty="0" err="1" smtClean="0"/>
              <a:t>panas</a:t>
            </a:r>
            <a:endParaRPr lang="en-US" sz="14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b="1" dirty="0" err="1" smtClean="0"/>
              <a:t>Jalur</a:t>
            </a:r>
            <a:r>
              <a:rPr lang="en-US" sz="1400" b="1" dirty="0" smtClean="0"/>
              <a:t> 5 </a:t>
            </a:r>
            <a:r>
              <a:rPr lang="en-US" sz="1400" dirty="0" smtClean="0"/>
              <a:t>: </a:t>
            </a: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pada</a:t>
            </a:r>
            <a:r>
              <a:rPr lang="en-US" sz="1400" dirty="0" smtClean="0"/>
              <a:t> </a:t>
            </a:r>
            <a:r>
              <a:rPr lang="en-US" sz="1400" dirty="0" err="1" smtClean="0"/>
              <a:t>masing-masing</a:t>
            </a:r>
            <a:r>
              <a:rPr lang="en-US" sz="1400" dirty="0" smtClean="0"/>
              <a:t> </a:t>
            </a:r>
            <a:r>
              <a:rPr lang="en-US" sz="1400" dirty="0" err="1" smtClean="0"/>
              <a:t>tingkatan</a:t>
            </a:r>
            <a:r>
              <a:rPr lang="en-US" sz="1400" dirty="0" smtClean="0"/>
              <a:t> </a:t>
            </a:r>
            <a:r>
              <a:rPr lang="en-US" sz="1400" dirty="0" err="1" smtClean="0"/>
              <a:t>tropik</a:t>
            </a:r>
            <a:r>
              <a:rPr lang="en-US" sz="1400" dirty="0" smtClean="0"/>
              <a:t> </a:t>
            </a:r>
            <a:r>
              <a:rPr lang="en-US" sz="1400" dirty="0" err="1" smtClean="0"/>
              <a:t>ada</a:t>
            </a:r>
            <a:r>
              <a:rPr lang="en-US" sz="1400" dirty="0" smtClean="0"/>
              <a:t> yang </a:t>
            </a:r>
            <a:r>
              <a:rPr lang="en-US" sz="1400" dirty="0" err="1" smtClean="0"/>
              <a:t>hilang</a:t>
            </a:r>
            <a:r>
              <a:rPr lang="en-US" sz="1400" dirty="0" smtClean="0"/>
              <a:t> </a:t>
            </a:r>
            <a:r>
              <a:rPr lang="en-US" sz="1400" dirty="0" err="1" smtClean="0"/>
              <a:t>sampai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ekosistem</a:t>
            </a:r>
            <a:r>
              <a:rPr lang="en-US" sz="1400" dirty="0" smtClean="0"/>
              <a:t> lain</a:t>
            </a:r>
          </a:p>
          <a:p>
            <a:pPr marL="285750" indent="-285750">
              <a:buFont typeface="Wingdings" pitchFamily="2" charset="2"/>
              <a:buChar char="§"/>
            </a:pPr>
            <a:endParaRPr lang="en-US" sz="1400" dirty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b="1" dirty="0" smtClean="0"/>
              <a:t>EKOSISTEM </a:t>
            </a:r>
            <a:r>
              <a:rPr lang="en-US" sz="1400" b="1" dirty="0" err="1" smtClean="0"/>
              <a:t>bersifat</a:t>
            </a:r>
            <a:r>
              <a:rPr lang="en-US" sz="1400" b="1" dirty="0" smtClean="0"/>
              <a:t> TERBUKA</a:t>
            </a:r>
            <a:r>
              <a:rPr lang="en-US" sz="1400" dirty="0" smtClean="0"/>
              <a:t> </a:t>
            </a:r>
            <a:r>
              <a:rPr lang="en-US" sz="1400" dirty="0" smtClean="0">
                <a:sym typeface="Wingdings" pitchFamily="2" charset="2"/>
              </a:rPr>
              <a:t> </a:t>
            </a:r>
            <a:r>
              <a:rPr lang="en-US" sz="1400" dirty="0" err="1" smtClean="0">
                <a:sym typeface="Wingdings" pitchFamily="2" charset="2"/>
              </a:rPr>
              <a:t>ekosistem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satu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berhubungan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dengan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ekosistem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lainnya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sehingga</a:t>
            </a:r>
            <a:r>
              <a:rPr lang="en-US" sz="1400" dirty="0" smtClean="0">
                <a:sym typeface="Wingdings" pitchFamily="2" charset="2"/>
              </a:rPr>
              <a:t>  </a:t>
            </a:r>
            <a:r>
              <a:rPr lang="en-US" sz="1400" dirty="0" err="1" smtClean="0">
                <a:sym typeface="Wingdings" pitchFamily="2" charset="2"/>
              </a:rPr>
              <a:t>memungkinkan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terjadinya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ekspor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energi</a:t>
            </a:r>
            <a:r>
              <a:rPr lang="en-US" sz="1400" dirty="0" smtClean="0">
                <a:sym typeface="Wingdings" pitchFamily="2" charset="2"/>
              </a:rPr>
              <a:t> (</a:t>
            </a:r>
            <a:r>
              <a:rPr lang="en-US" sz="1400" dirty="0" err="1" smtClean="0">
                <a:sym typeface="Wingdings" pitchFamily="2" charset="2"/>
              </a:rPr>
              <a:t>keluarnya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energi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hingga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melampaui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batas-batas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ekosistem</a:t>
            </a:r>
            <a:r>
              <a:rPr lang="en-US" sz="1400" dirty="0" smtClean="0">
                <a:sym typeface="Wingdings" pitchFamily="2" charset="2"/>
              </a:rPr>
              <a:t>).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>
                <a:sym typeface="Wingdings" pitchFamily="2" charset="2"/>
              </a:rPr>
              <a:t>Cth</a:t>
            </a:r>
            <a:r>
              <a:rPr lang="en-US" sz="1400" dirty="0" smtClean="0">
                <a:sym typeface="Wingdings" pitchFamily="2" charset="2"/>
              </a:rPr>
              <a:t> : </a:t>
            </a:r>
            <a:r>
              <a:rPr lang="en-US" sz="1400" dirty="0" err="1" smtClean="0">
                <a:sym typeface="Wingdings" pitchFamily="2" charset="2"/>
              </a:rPr>
              <a:t>Daun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jatuh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ke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aliran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sungai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maka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daun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tsb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akan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terbawa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arus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ke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jarak</a:t>
            </a:r>
            <a:r>
              <a:rPr lang="en-US" sz="1400" dirty="0" smtClean="0">
                <a:sym typeface="Wingdings" pitchFamily="2" charset="2"/>
              </a:rPr>
              <a:t> yang </a:t>
            </a:r>
            <a:r>
              <a:rPr lang="en-US" sz="1400" dirty="0" err="1" smtClean="0">
                <a:sym typeface="Wingdings" pitchFamily="2" charset="2"/>
              </a:rPr>
              <a:t>jauh</a:t>
            </a:r>
            <a:r>
              <a:rPr lang="en-US" sz="1400" dirty="0" smtClean="0">
                <a:sym typeface="Wingdings" pitchFamily="2" charset="2"/>
              </a:rPr>
              <a:t>. </a:t>
            </a:r>
            <a:r>
              <a:rPr lang="en-US" sz="1400" dirty="0" err="1" smtClean="0">
                <a:sym typeface="Wingdings" pitchFamily="2" charset="2"/>
              </a:rPr>
              <a:t>Kupu</a:t>
            </a:r>
            <a:r>
              <a:rPr lang="en-US" sz="1400" dirty="0" smtClean="0">
                <a:sym typeface="Wingdings" pitchFamily="2" charset="2"/>
              </a:rPr>
              <a:t>-kuku </a:t>
            </a:r>
            <a:r>
              <a:rPr lang="en-US" sz="1400" dirty="0" err="1" smtClean="0">
                <a:sym typeface="Wingdings" pitchFamily="2" charset="2"/>
              </a:rPr>
              <a:t>ditangkap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lalu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dibawa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pulang</a:t>
            </a:r>
            <a:r>
              <a:rPr lang="en-US" sz="1400" dirty="0" smtClean="0">
                <a:sym typeface="Wingdings" pitchFamily="2" charset="2"/>
              </a:rPr>
              <a:t>. </a:t>
            </a:r>
            <a:r>
              <a:rPr lang="en-US" sz="1400" dirty="0" err="1" smtClean="0">
                <a:sym typeface="Wingdings" pitchFamily="2" charset="2"/>
              </a:rPr>
              <a:t>Bunga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dipetik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lalu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dibawa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pulang</a:t>
            </a:r>
            <a:r>
              <a:rPr lang="en-US" sz="1400" dirty="0" smtClean="0">
                <a:sym typeface="Wingdings" pitchFamily="2" charset="2"/>
              </a:rPr>
              <a:t>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70729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14800" y="228600"/>
            <a:ext cx="4800600" cy="1143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§"/>
            </a:pPr>
            <a:r>
              <a:rPr lang="en-US" sz="1600" dirty="0" err="1" smtClean="0"/>
              <a:t>Selain</a:t>
            </a:r>
            <a:r>
              <a:rPr lang="en-US" sz="1600" dirty="0" smtClean="0"/>
              <a:t> </a:t>
            </a:r>
            <a:r>
              <a:rPr lang="en-US" sz="1600" dirty="0" err="1" smtClean="0"/>
              <a:t>membutuhkan</a:t>
            </a:r>
            <a:r>
              <a:rPr lang="en-US" sz="1600" dirty="0" smtClean="0"/>
              <a:t> </a:t>
            </a:r>
            <a:r>
              <a:rPr lang="en-US" sz="1600" dirty="0" err="1" smtClean="0"/>
              <a:t>energi</a:t>
            </a:r>
            <a:r>
              <a:rPr lang="en-US" sz="1600" dirty="0" smtClean="0"/>
              <a:t> yang </a:t>
            </a:r>
            <a:r>
              <a:rPr lang="en-US" sz="1600" dirty="0" err="1" smtClean="0"/>
              <a:t>berasal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sinar</a:t>
            </a:r>
            <a:r>
              <a:rPr lang="en-US" sz="1600" dirty="0" smtClean="0"/>
              <a:t> </a:t>
            </a:r>
            <a:r>
              <a:rPr lang="en-US" sz="1600" dirty="0" err="1" smtClean="0"/>
              <a:t>matahari</a:t>
            </a:r>
            <a:r>
              <a:rPr lang="en-US" sz="1600" dirty="0" smtClean="0"/>
              <a:t>, PRODUSEN </a:t>
            </a:r>
            <a:r>
              <a:rPr lang="en-US" sz="1600" dirty="0" err="1" smtClean="0"/>
              <a:t>juga</a:t>
            </a:r>
            <a:r>
              <a:rPr lang="en-US" sz="1600" dirty="0" smtClean="0"/>
              <a:t> </a:t>
            </a:r>
            <a:r>
              <a:rPr lang="en-US" sz="1600" dirty="0" err="1" smtClean="0"/>
              <a:t>membutuhkan</a:t>
            </a:r>
            <a:r>
              <a:rPr lang="en-US" sz="1600" dirty="0" smtClean="0"/>
              <a:t> </a:t>
            </a:r>
            <a:r>
              <a:rPr lang="en-US" sz="1600" dirty="0" err="1" smtClean="0"/>
              <a:t>materi-materi</a:t>
            </a:r>
            <a:r>
              <a:rPr lang="en-US" sz="1600" dirty="0" smtClean="0"/>
              <a:t> </a:t>
            </a:r>
            <a:r>
              <a:rPr lang="en-US" sz="1600" dirty="0" err="1" smtClean="0"/>
              <a:t>kimia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yang </a:t>
            </a:r>
            <a:r>
              <a:rPr lang="en-US" sz="1600" dirty="0" err="1" smtClean="0"/>
              <a:t>terdapat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habitat </a:t>
            </a:r>
            <a:r>
              <a:rPr lang="en-US" sz="1600" dirty="0" err="1" smtClean="0"/>
              <a:t>atau</a:t>
            </a:r>
            <a:r>
              <a:rPr lang="en-US" sz="1600" dirty="0" smtClean="0"/>
              <a:t> </a:t>
            </a:r>
            <a:r>
              <a:rPr lang="en-US" sz="1600" dirty="0" err="1" smtClean="0"/>
              <a:t>tempat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1295400" y="957319"/>
            <a:ext cx="2590800" cy="4334900"/>
            <a:chOff x="1295400" y="1524000"/>
            <a:chExt cx="2590800" cy="4334900"/>
          </a:xfrm>
        </p:grpSpPr>
        <p:sp>
          <p:nvSpPr>
            <p:cNvPr id="4" name="Rectangle 3"/>
            <p:cNvSpPr/>
            <p:nvPr/>
          </p:nvSpPr>
          <p:spPr>
            <a:xfrm>
              <a:off x="1295400" y="1524000"/>
              <a:ext cx="2590800" cy="457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400" dirty="0" err="1" smtClean="0"/>
                <a:t>Lingkungan</a:t>
              </a:r>
              <a:endParaRPr lang="en-US" sz="1400" dirty="0" smtClean="0"/>
            </a:p>
            <a:p>
              <a:pPr algn="ctr"/>
              <a:r>
                <a:rPr lang="en-US" sz="1400" dirty="0" smtClean="0"/>
                <a:t>(</a:t>
              </a:r>
              <a:r>
                <a:rPr lang="en-US" sz="1400" dirty="0" err="1" smtClean="0"/>
                <a:t>Atmosfer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Hidrosfer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Litosfer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dll</a:t>
              </a:r>
              <a:r>
                <a:rPr lang="en-US" sz="1400" dirty="0" smtClean="0"/>
                <a:t>)</a:t>
              </a:r>
              <a:endParaRPr lang="en-US" sz="1400" dirty="0"/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2269304" y="2012523"/>
              <a:ext cx="642992" cy="3477045"/>
              <a:chOff x="3434562" y="2208379"/>
              <a:chExt cx="642992" cy="3477045"/>
            </a:xfrm>
          </p:grpSpPr>
          <p:sp>
            <p:nvSpPr>
              <p:cNvPr id="6" name="Down Arrow 5"/>
              <p:cNvSpPr/>
              <p:nvPr/>
            </p:nvSpPr>
            <p:spPr>
              <a:xfrm>
                <a:off x="3695056" y="2208379"/>
                <a:ext cx="114300" cy="381000"/>
              </a:xfrm>
              <a:prstGeom prst="down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434562" y="2589379"/>
                <a:ext cx="609600" cy="369332"/>
              </a:xfrm>
              <a:prstGeom prst="rect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P</a:t>
                </a:r>
                <a:endParaRPr lang="en-US" dirty="0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3467954" y="3360419"/>
                <a:ext cx="609600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K-1</a:t>
                </a:r>
                <a:endParaRPr lang="en-US" dirty="0"/>
              </a:p>
            </p:txBody>
          </p:sp>
          <p:sp>
            <p:nvSpPr>
              <p:cNvPr id="9" name="Down Arrow 8"/>
              <p:cNvSpPr/>
              <p:nvPr/>
            </p:nvSpPr>
            <p:spPr>
              <a:xfrm>
                <a:off x="3693771" y="2979419"/>
                <a:ext cx="114300" cy="381000"/>
              </a:xfrm>
              <a:prstGeom prst="down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Down Arrow 9"/>
              <p:cNvSpPr/>
              <p:nvPr/>
            </p:nvSpPr>
            <p:spPr>
              <a:xfrm>
                <a:off x="3707255" y="3751046"/>
                <a:ext cx="114300" cy="381000"/>
              </a:xfrm>
              <a:prstGeom prst="down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3455110" y="4140499"/>
                <a:ext cx="609600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K-2</a:t>
                </a:r>
                <a:endParaRPr lang="en-US" dirty="0"/>
              </a:p>
            </p:txBody>
          </p:sp>
          <p:sp>
            <p:nvSpPr>
              <p:cNvPr id="12" name="Down Arrow 11"/>
              <p:cNvSpPr/>
              <p:nvPr/>
            </p:nvSpPr>
            <p:spPr>
              <a:xfrm>
                <a:off x="3695056" y="4534938"/>
                <a:ext cx="114300" cy="381000"/>
              </a:xfrm>
              <a:prstGeom prst="down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3434562" y="4924818"/>
                <a:ext cx="609600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/>
                  <a:t>K-3</a:t>
                </a:r>
                <a:endParaRPr lang="en-US" dirty="0"/>
              </a:p>
            </p:txBody>
          </p:sp>
          <p:sp>
            <p:nvSpPr>
              <p:cNvPr id="14" name="Down Arrow 13"/>
              <p:cNvSpPr/>
              <p:nvPr/>
            </p:nvSpPr>
            <p:spPr>
              <a:xfrm>
                <a:off x="3684139" y="5304424"/>
                <a:ext cx="114300" cy="381000"/>
              </a:xfrm>
              <a:prstGeom prst="downArrow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280863" y="5489568"/>
              <a:ext cx="609600" cy="369332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D</a:t>
              </a:r>
              <a:endParaRPr lang="en-US" dirty="0"/>
            </a:p>
          </p:txBody>
        </p:sp>
      </p:grpSp>
      <p:sp>
        <p:nvSpPr>
          <p:cNvPr id="18" name="Right Brace 17"/>
          <p:cNvSpPr/>
          <p:nvPr/>
        </p:nvSpPr>
        <p:spPr>
          <a:xfrm>
            <a:off x="3213243" y="1483609"/>
            <a:ext cx="228600" cy="11520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114800" y="1610877"/>
            <a:ext cx="4876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Produsen</a:t>
            </a:r>
            <a:r>
              <a:rPr lang="en-US" sz="1400" dirty="0" smtClean="0"/>
              <a:t> </a:t>
            </a:r>
            <a:r>
              <a:rPr lang="en-US" sz="1400" dirty="0" err="1" smtClean="0"/>
              <a:t>selain</a:t>
            </a:r>
            <a:r>
              <a:rPr lang="en-US" sz="1400" dirty="0" smtClean="0"/>
              <a:t> </a:t>
            </a:r>
            <a:r>
              <a:rPr lang="en-US" sz="1400" dirty="0" err="1" smtClean="0"/>
              <a:t>melakukan</a:t>
            </a:r>
            <a:r>
              <a:rPr lang="en-US" sz="1400" dirty="0" smtClean="0"/>
              <a:t> </a:t>
            </a:r>
            <a:r>
              <a:rPr lang="en-US" sz="1400" dirty="0" err="1" smtClean="0"/>
              <a:t>Fotosintesis</a:t>
            </a:r>
            <a:r>
              <a:rPr lang="en-US" sz="1400" dirty="0" smtClean="0"/>
              <a:t>, yang </a:t>
            </a:r>
            <a:r>
              <a:rPr lang="en-US" sz="1400" dirty="0" err="1" smtClean="0"/>
              <a:t>menghasilkan</a:t>
            </a:r>
            <a:r>
              <a:rPr lang="en-US" sz="1400" dirty="0" smtClean="0"/>
              <a:t> </a:t>
            </a:r>
            <a:r>
              <a:rPr lang="en-US" sz="1400" dirty="0" err="1" smtClean="0"/>
              <a:t>materi</a:t>
            </a:r>
            <a:r>
              <a:rPr lang="en-US" sz="1400" dirty="0" smtClean="0"/>
              <a:t> </a:t>
            </a:r>
            <a:r>
              <a:rPr lang="en-US" sz="1400" dirty="0" err="1" smtClean="0"/>
              <a:t>organik</a:t>
            </a:r>
            <a:r>
              <a:rPr lang="en-US" sz="1400" dirty="0" smtClean="0"/>
              <a:t> (</a:t>
            </a:r>
            <a:r>
              <a:rPr lang="en-US" sz="1400" dirty="0" err="1" smtClean="0"/>
              <a:t>glukosa</a:t>
            </a:r>
            <a:r>
              <a:rPr lang="en-US" sz="1400" dirty="0" smtClean="0"/>
              <a:t>, as. </a:t>
            </a:r>
            <a:r>
              <a:rPr lang="en-US" sz="1400" dirty="0" err="1" smtClean="0"/>
              <a:t>Lemak</a:t>
            </a:r>
            <a:r>
              <a:rPr lang="en-US" sz="1400" dirty="0" smtClean="0"/>
              <a:t>, protein) yang </a:t>
            </a:r>
            <a:r>
              <a:rPr lang="en-US" sz="1400" dirty="0" err="1" smtClean="0"/>
              <a:t>terkandung</a:t>
            </a:r>
            <a:r>
              <a:rPr lang="en-US" sz="1400" dirty="0" smtClean="0"/>
              <a:t> di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akar</a:t>
            </a:r>
            <a:r>
              <a:rPr lang="en-US" sz="1400" dirty="0" smtClean="0"/>
              <a:t>, </a:t>
            </a:r>
            <a:r>
              <a:rPr lang="en-US" sz="1400" dirty="0" err="1" smtClean="0"/>
              <a:t>daun</a:t>
            </a:r>
            <a:r>
              <a:rPr lang="en-US" sz="1400" dirty="0" smtClean="0"/>
              <a:t>, </a:t>
            </a:r>
            <a:r>
              <a:rPr lang="en-US" sz="1400" dirty="0" err="1" smtClean="0"/>
              <a:t>buah</a:t>
            </a:r>
            <a:r>
              <a:rPr lang="en-US" sz="1400" dirty="0" smtClean="0"/>
              <a:t>, </a:t>
            </a:r>
            <a:r>
              <a:rPr lang="en-US" sz="1400" dirty="0" err="1" smtClean="0"/>
              <a:t>dll</a:t>
            </a:r>
            <a:r>
              <a:rPr lang="en-US" sz="1400" dirty="0" smtClean="0"/>
              <a:t>. </a:t>
            </a:r>
            <a:r>
              <a:rPr lang="en-US" sz="1400" dirty="0" err="1" smtClean="0"/>
              <a:t>Produsen</a:t>
            </a:r>
            <a:r>
              <a:rPr lang="en-US" sz="1400" dirty="0" smtClean="0"/>
              <a:t> </a:t>
            </a:r>
            <a:r>
              <a:rPr lang="en-US" sz="1400" dirty="0" err="1" smtClean="0"/>
              <a:t>juga</a:t>
            </a:r>
            <a:r>
              <a:rPr lang="en-US" sz="1400" dirty="0" smtClean="0"/>
              <a:t> </a:t>
            </a:r>
            <a:r>
              <a:rPr lang="en-US" sz="1400" dirty="0" err="1" smtClean="0"/>
              <a:t>mengambil</a:t>
            </a:r>
            <a:r>
              <a:rPr lang="en-US" sz="1400" dirty="0" smtClean="0"/>
              <a:t> </a:t>
            </a:r>
            <a:r>
              <a:rPr lang="en-US" sz="1400" dirty="0" err="1" smtClean="0"/>
              <a:t>materi</a:t>
            </a:r>
            <a:r>
              <a:rPr lang="en-US" sz="1400" dirty="0" smtClean="0"/>
              <a:t> </a:t>
            </a:r>
            <a:r>
              <a:rPr lang="en-US" sz="1400" dirty="0" err="1" smtClean="0"/>
              <a:t>kimia</a:t>
            </a:r>
            <a:r>
              <a:rPr lang="en-US" sz="1400" dirty="0" smtClean="0"/>
              <a:t> </a:t>
            </a:r>
            <a:r>
              <a:rPr lang="en-US" sz="1400" dirty="0" err="1" smtClean="0"/>
              <a:t>anorganik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</a:t>
            </a:r>
            <a:r>
              <a:rPr lang="en-US" sz="1400" dirty="0" err="1" smtClean="0"/>
              <a:t>lingkungan</a:t>
            </a:r>
            <a:r>
              <a:rPr lang="en-US" sz="1400" dirty="0" smtClean="0"/>
              <a:t> (</a:t>
            </a:r>
            <a:r>
              <a:rPr lang="en-US" sz="1400" dirty="0" err="1" smtClean="0"/>
              <a:t>habitatnya</a:t>
            </a:r>
            <a:r>
              <a:rPr lang="en-US" sz="1400" dirty="0" smtClean="0"/>
              <a:t>) </a:t>
            </a:r>
            <a:r>
              <a:rPr lang="en-US" sz="1400" dirty="0" err="1" smtClean="0"/>
              <a:t>seperti</a:t>
            </a:r>
            <a:r>
              <a:rPr lang="en-US" sz="1400" dirty="0" smtClean="0"/>
              <a:t> </a:t>
            </a:r>
            <a:r>
              <a:rPr lang="en-US" sz="1400" dirty="0" err="1" smtClean="0"/>
              <a:t>atmosfer</a:t>
            </a:r>
            <a:r>
              <a:rPr lang="en-US" sz="1400" dirty="0" smtClean="0"/>
              <a:t>, </a:t>
            </a:r>
            <a:r>
              <a:rPr lang="en-US" sz="1400" dirty="0" err="1" smtClean="0"/>
              <a:t>litosfer</a:t>
            </a:r>
            <a:r>
              <a:rPr lang="en-US" sz="1400" dirty="0" smtClean="0"/>
              <a:t>,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hidrosfer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sp>
        <p:nvSpPr>
          <p:cNvPr id="20" name="Right Arrow 19"/>
          <p:cNvSpPr/>
          <p:nvPr/>
        </p:nvSpPr>
        <p:spPr>
          <a:xfrm>
            <a:off x="3581400" y="1996071"/>
            <a:ext cx="22860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/>
          <p:cNvSpPr/>
          <p:nvPr/>
        </p:nvSpPr>
        <p:spPr>
          <a:xfrm>
            <a:off x="5715000" y="2659423"/>
            <a:ext cx="228600" cy="156439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2872911" y="5015220"/>
            <a:ext cx="2209800" cy="18466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Cloud 23"/>
          <p:cNvSpPr/>
          <p:nvPr/>
        </p:nvSpPr>
        <p:spPr>
          <a:xfrm>
            <a:off x="6460732" y="2762425"/>
            <a:ext cx="2099353" cy="1180353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Transfer </a:t>
            </a:r>
            <a:r>
              <a:rPr lang="en-US" sz="1400" dirty="0" err="1" smtClean="0"/>
              <a:t>nutrien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</a:t>
            </a:r>
            <a:r>
              <a:rPr lang="en-US" sz="1400" dirty="0" err="1" smtClean="0"/>
              <a:t>tingkatan</a:t>
            </a:r>
            <a:r>
              <a:rPr lang="en-US" sz="1400" dirty="0" smtClean="0"/>
              <a:t> </a:t>
            </a:r>
            <a:r>
              <a:rPr lang="en-US" sz="1400" dirty="0" err="1" smtClean="0"/>
              <a:t>tropik</a:t>
            </a:r>
            <a:endParaRPr lang="en-US" sz="1400" dirty="0"/>
          </a:p>
        </p:txBody>
      </p:sp>
      <p:sp>
        <p:nvSpPr>
          <p:cNvPr id="25" name="Cloud 24"/>
          <p:cNvSpPr/>
          <p:nvPr/>
        </p:nvSpPr>
        <p:spPr>
          <a:xfrm>
            <a:off x="5174322" y="4193978"/>
            <a:ext cx="3817278" cy="166988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Nutrien</a:t>
            </a:r>
            <a:r>
              <a:rPr lang="en-US" sz="1400" dirty="0" smtClean="0"/>
              <a:t> </a:t>
            </a:r>
            <a:r>
              <a:rPr lang="en-US" sz="1400" dirty="0" err="1" smtClean="0"/>
              <a:t>didaur</a:t>
            </a:r>
            <a:r>
              <a:rPr lang="en-US" sz="1400" dirty="0" smtClean="0"/>
              <a:t> </a:t>
            </a:r>
            <a:r>
              <a:rPr lang="en-US" sz="1400" dirty="0" err="1" smtClean="0"/>
              <a:t>kembali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Produsen</a:t>
            </a:r>
            <a:endParaRPr lang="en-US" sz="14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Energi</a:t>
            </a:r>
            <a:r>
              <a:rPr lang="en-US" sz="1400" dirty="0" smtClean="0"/>
              <a:t> </a:t>
            </a:r>
            <a:r>
              <a:rPr lang="en-US" sz="1400" dirty="0" err="1" smtClean="0"/>
              <a:t>diuraikan</a:t>
            </a:r>
            <a:r>
              <a:rPr lang="en-US" sz="1400" dirty="0" smtClean="0"/>
              <a:t> </a:t>
            </a:r>
            <a:r>
              <a:rPr lang="en-US" sz="1400" dirty="0" err="1" smtClean="0"/>
              <a:t>lagi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materi</a:t>
            </a:r>
            <a:r>
              <a:rPr lang="en-US" sz="1400" dirty="0" smtClean="0"/>
              <a:t> </a:t>
            </a:r>
            <a:r>
              <a:rPr lang="en-US" sz="1400" dirty="0" err="1" smtClean="0"/>
              <a:t>anorganik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detritus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siap</a:t>
            </a:r>
            <a:r>
              <a:rPr lang="en-US" sz="1400" dirty="0" smtClean="0"/>
              <a:t> </a:t>
            </a:r>
            <a:r>
              <a:rPr lang="en-US" sz="1400" dirty="0" err="1" smtClean="0"/>
              <a:t>diambil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Produsen</a:t>
            </a:r>
            <a:r>
              <a:rPr lang="en-US" sz="1400" dirty="0" smtClean="0"/>
              <a:t>, </a:t>
            </a:r>
            <a:r>
              <a:rPr lang="en-US" sz="1400" dirty="0" err="1" smtClean="0"/>
              <a:t>dst</a:t>
            </a:r>
            <a:endParaRPr lang="en-US" sz="1400" dirty="0"/>
          </a:p>
        </p:txBody>
      </p:sp>
      <p:sp>
        <p:nvSpPr>
          <p:cNvPr id="27" name="Left-Up Arrow 26"/>
          <p:cNvSpPr/>
          <p:nvPr/>
        </p:nvSpPr>
        <p:spPr>
          <a:xfrm>
            <a:off x="4876800" y="5596157"/>
            <a:ext cx="838200" cy="381000"/>
          </a:xfrm>
          <a:prstGeom prst="leftUp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3126982" y="5522228"/>
            <a:ext cx="1701657" cy="762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Nutrien</a:t>
            </a:r>
            <a:r>
              <a:rPr lang="en-US" sz="1400" dirty="0" smtClean="0"/>
              <a:t>/</a:t>
            </a:r>
            <a:r>
              <a:rPr lang="en-US" sz="1400" dirty="0" err="1" smtClean="0"/>
              <a:t>Materi</a:t>
            </a:r>
            <a:r>
              <a:rPr lang="en-US" sz="1400" dirty="0" smtClean="0"/>
              <a:t> Kimia </a:t>
            </a:r>
            <a:r>
              <a:rPr lang="en-US" sz="1400" dirty="0" err="1" smtClean="0"/>
              <a:t>mengalami</a:t>
            </a:r>
            <a:r>
              <a:rPr lang="en-US" sz="1400" dirty="0" smtClean="0"/>
              <a:t> </a:t>
            </a:r>
            <a:r>
              <a:rPr lang="en-US" sz="1400" dirty="0" err="1" smtClean="0"/>
              <a:t>siklus</a:t>
            </a:r>
            <a:endParaRPr lang="en-US" sz="1400" dirty="0"/>
          </a:p>
        </p:txBody>
      </p:sp>
      <p:sp>
        <p:nvSpPr>
          <p:cNvPr id="30" name="Left Arrow 29"/>
          <p:cNvSpPr/>
          <p:nvPr/>
        </p:nvSpPr>
        <p:spPr>
          <a:xfrm>
            <a:off x="2599147" y="5807978"/>
            <a:ext cx="515849" cy="190500"/>
          </a:xfrm>
          <a:prstGeom prst="lef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Callout 31"/>
          <p:cNvSpPr/>
          <p:nvPr/>
        </p:nvSpPr>
        <p:spPr>
          <a:xfrm>
            <a:off x="442005" y="5403351"/>
            <a:ext cx="2193104" cy="1066800"/>
          </a:xfrm>
          <a:prstGeom prst="wedgeEllipse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DAUR BIOGEOKIMIA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64342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14300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smtClean="0"/>
              <a:t>TUGAS DISKUSI KELOMPOK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133600"/>
            <a:ext cx="8686800" cy="24384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b="1" dirty="0" err="1" smtClean="0"/>
              <a:t>Apakah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dimaksud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DAUR BIOGEOKIMIA ?? </a:t>
            </a:r>
          </a:p>
          <a:p>
            <a:r>
              <a:rPr lang="en-US" sz="2800" b="1" dirty="0" err="1" smtClean="0"/>
              <a:t>Jelaskan</a:t>
            </a:r>
            <a:r>
              <a:rPr lang="en-US" sz="2800" b="1" dirty="0" smtClean="0"/>
              <a:t> proses </a:t>
            </a:r>
            <a:r>
              <a:rPr lang="en-US" sz="2800" b="1" dirty="0" err="1" smtClean="0"/>
              <a:t>daur</a:t>
            </a:r>
            <a:r>
              <a:rPr lang="en-US" sz="2800" b="1" dirty="0" smtClean="0"/>
              <a:t> Carbon, Nitrogen,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Fosfor</a:t>
            </a:r>
            <a:endParaRPr lang="en-US" sz="2800" b="1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197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925</Words>
  <Application>Microsoft Office PowerPoint</Application>
  <PresentationFormat>On-screen Show (4:3)</PresentationFormat>
  <Paragraphs>119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Proses-proses di dalam Ekosistem</vt:lpstr>
      <vt:lpstr>Energi, Massa dan Tingkat Trofik</vt:lpstr>
      <vt:lpstr>KONSUMEN PRIMER</vt:lpstr>
      <vt:lpstr>DETRITUS</vt:lpstr>
      <vt:lpstr>Trophic levels</vt:lpstr>
      <vt:lpstr>PowerPoint Presentation</vt:lpstr>
      <vt:lpstr>HUKUM KEKEKALAN ENERGI</vt:lpstr>
      <vt:lpstr>HUKUM KEKEKALAN MASSA  (Law of Conservation Mass)</vt:lpstr>
      <vt:lpstr>PowerPoint Presentation</vt:lpstr>
      <vt:lpstr>Trophic Level (Food Pyramid)</vt:lpstr>
      <vt:lpstr>PowerPoint Presentation</vt:lpstr>
      <vt:lpstr>PowerPoint Presentation</vt:lpstr>
      <vt:lpstr>TUGAS DISKUSI KELOMPOK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Proses-proses di dalam Ekosistem</dc:title>
  <dc:creator>Windows User</dc:creator>
  <cp:lastModifiedBy>Windows User</cp:lastModifiedBy>
  <cp:revision>78</cp:revision>
  <dcterms:created xsi:type="dcterms:W3CDTF">2019-03-19T07:20:37Z</dcterms:created>
  <dcterms:modified xsi:type="dcterms:W3CDTF">2019-03-21T11:24:26Z</dcterms:modified>
</cp:coreProperties>
</file>