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7556500" cy="10693400"/>
  <p:notesSz cx="7556500" cy="10693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-1416" y="-384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54819" y="1273670"/>
            <a:ext cx="1253210" cy="4057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73504" y="2277109"/>
            <a:ext cx="4215841" cy="2876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58514" y="9877852"/>
            <a:ext cx="203835" cy="194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00883" y="8716403"/>
            <a:ext cx="2430145" cy="719455"/>
          </a:xfrm>
          <a:prstGeom prst="rect">
            <a:avLst/>
          </a:prstGeom>
        </p:spPr>
        <p:txBody>
          <a:bodyPr vert="horz" wrap="square" lIns="0" tIns="36194" rIns="0" bIns="0" rtlCol="0">
            <a:spAutoFit/>
          </a:bodyPr>
          <a:lstStyle/>
          <a:p>
            <a:pPr marL="12700" marR="5080" indent="-635" algn="ctr">
              <a:lnSpc>
                <a:spcPts val="1770"/>
              </a:lnSpc>
              <a:spcBef>
                <a:spcPts val="284"/>
              </a:spcBef>
            </a:pPr>
            <a:r>
              <a:rPr sz="1600" spc="-95" dirty="0">
                <a:latin typeface="Times New Roman"/>
                <a:cs typeface="Times New Roman"/>
              </a:rPr>
              <a:t>Program </a:t>
            </a:r>
            <a:r>
              <a:rPr sz="1600" spc="-85" dirty="0">
                <a:latin typeface="Times New Roman"/>
                <a:cs typeface="Times New Roman"/>
              </a:rPr>
              <a:t>Studi </a:t>
            </a:r>
            <a:r>
              <a:rPr sz="1600" spc="-90" dirty="0">
                <a:latin typeface="Times New Roman"/>
                <a:cs typeface="Times New Roman"/>
              </a:rPr>
              <a:t>Teknik </a:t>
            </a:r>
            <a:r>
              <a:rPr sz="1600" spc="-75" dirty="0">
                <a:latin typeface="Times New Roman"/>
                <a:cs typeface="Times New Roman"/>
              </a:rPr>
              <a:t>Sipil  </a:t>
            </a:r>
            <a:r>
              <a:rPr sz="1600" spc="-85" dirty="0">
                <a:latin typeface="Times New Roman"/>
                <a:cs typeface="Times New Roman"/>
              </a:rPr>
              <a:t>Fakultas </a:t>
            </a:r>
            <a:r>
              <a:rPr sz="1600" spc="-90" dirty="0">
                <a:latin typeface="Times New Roman"/>
                <a:cs typeface="Times New Roman"/>
              </a:rPr>
              <a:t>Teknik </a:t>
            </a:r>
            <a:r>
              <a:rPr sz="1600" spc="-105" dirty="0">
                <a:latin typeface="Times New Roman"/>
                <a:cs typeface="Times New Roman"/>
              </a:rPr>
              <a:t>Dan </a:t>
            </a:r>
            <a:r>
              <a:rPr sz="1600" spc="-85" dirty="0">
                <a:latin typeface="Times New Roman"/>
                <a:cs typeface="Times New Roman"/>
              </a:rPr>
              <a:t>Informatika  </a:t>
            </a:r>
            <a:r>
              <a:rPr sz="1600" spc="-80" dirty="0">
                <a:latin typeface="Times New Roman"/>
                <a:cs typeface="Times New Roman"/>
              </a:rPr>
              <a:t>Universitas </a:t>
            </a:r>
            <a:r>
              <a:rPr sz="1600" spc="-110" dirty="0">
                <a:latin typeface="Times New Roman"/>
                <a:cs typeface="Times New Roman"/>
              </a:rPr>
              <a:t>PGRI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spc="-100" dirty="0">
                <a:latin typeface="Times New Roman"/>
                <a:cs typeface="Times New Roman"/>
              </a:rPr>
              <a:t>Semarang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03881" y="1785594"/>
            <a:ext cx="3124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1775" algn="l"/>
              </a:tabLst>
            </a:pPr>
            <a:r>
              <a:rPr sz="2400" spc="-5" dirty="0"/>
              <a:t>ANALIS</a:t>
            </a:r>
            <a:r>
              <a:rPr sz="2400" dirty="0"/>
              <a:t>A	</a:t>
            </a:r>
            <a:r>
              <a:rPr sz="2400" spc="-5" dirty="0"/>
              <a:t>STRUKTUR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3399421" y="6591998"/>
            <a:ext cx="1426210" cy="481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20" algn="ctr">
              <a:lnSpc>
                <a:spcPct val="100000"/>
              </a:lnSpc>
              <a:spcBef>
                <a:spcPts val="100"/>
              </a:spcBef>
            </a:pPr>
            <a:r>
              <a:rPr sz="1200" spc="35" dirty="0">
                <a:latin typeface="Arial"/>
                <a:cs typeface="Arial"/>
              </a:rPr>
              <a:t>Oleh: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885"/>
              </a:spcBef>
            </a:pPr>
            <a:r>
              <a:rPr sz="1050" spc="240" dirty="0">
                <a:latin typeface="Times New Roman"/>
                <a:cs typeface="Times New Roman"/>
              </a:rPr>
              <a:t>Agung</a:t>
            </a:r>
            <a:r>
              <a:rPr sz="1050" spc="50" dirty="0">
                <a:latin typeface="Times New Roman"/>
                <a:cs typeface="Times New Roman"/>
              </a:rPr>
              <a:t> </a:t>
            </a:r>
            <a:r>
              <a:rPr sz="1050" spc="190" dirty="0">
                <a:latin typeface="Times New Roman"/>
                <a:cs typeface="Times New Roman"/>
              </a:rPr>
              <a:t>Kristiawan</a:t>
            </a:r>
            <a:endParaRPr sz="10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4819" y="1273670"/>
            <a:ext cx="1385432" cy="40576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pc="-930" dirty="0"/>
              <a:t>BAHAN</a:t>
            </a:r>
            <a:r>
              <a:rPr spc="-80" dirty="0"/>
              <a:t> </a:t>
            </a:r>
            <a:r>
              <a:rPr spc="-840" dirty="0"/>
              <a:t>MATERI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2839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KONSTRUKSI BALOK GERBER</a:t>
            </a:r>
          </a:p>
          <a:p>
            <a:pPr marL="372745">
              <a:lnSpc>
                <a:spcPct val="100000"/>
              </a:lnSpc>
            </a:pPr>
            <a:endParaRPr sz="1300"/>
          </a:p>
          <a:p>
            <a:pPr marL="372745">
              <a:lnSpc>
                <a:spcPct val="100000"/>
              </a:lnSpc>
              <a:spcBef>
                <a:spcPts val="35"/>
              </a:spcBef>
            </a:pPr>
            <a:endParaRPr sz="1300"/>
          </a:p>
          <a:p>
            <a:pPr marL="690245" indent="258445">
              <a:lnSpc>
                <a:spcPct val="100000"/>
              </a:lnSpc>
            </a:pPr>
            <a:r>
              <a:rPr spc="-5" dirty="0"/>
              <a:t>PORTAL SIMETRIS STATIS</a:t>
            </a:r>
            <a:r>
              <a:rPr spc="-15" dirty="0"/>
              <a:t> </a:t>
            </a:r>
            <a:r>
              <a:rPr dirty="0"/>
              <a:t>TERTENTU</a:t>
            </a:r>
          </a:p>
          <a:p>
            <a:pPr marL="690245" marR="190500">
              <a:lnSpc>
                <a:spcPct val="281400"/>
              </a:lnSpc>
              <a:spcBef>
                <a:spcPts val="300"/>
              </a:spcBef>
            </a:pPr>
            <a:r>
              <a:rPr spc="-5" dirty="0"/>
              <a:t>PORTAL TIDAK SIMETRIS STATIS TERTENTU  PORTAL </a:t>
            </a:r>
            <a:r>
              <a:rPr dirty="0"/>
              <a:t>3 </a:t>
            </a:r>
            <a:r>
              <a:rPr spc="-5" dirty="0"/>
              <a:t>SENDI SIMETRIS STATIS</a:t>
            </a:r>
            <a:r>
              <a:rPr spc="90" dirty="0"/>
              <a:t> </a:t>
            </a:r>
            <a:r>
              <a:rPr spc="-5" dirty="0"/>
              <a:t>TERTENTU</a:t>
            </a:r>
          </a:p>
          <a:p>
            <a:pPr marL="385445" marR="5080" algn="ctr">
              <a:lnSpc>
                <a:spcPct val="260200"/>
              </a:lnSpc>
              <a:spcBef>
                <a:spcPts val="760"/>
              </a:spcBef>
            </a:pPr>
            <a:r>
              <a:rPr spc="-5" dirty="0"/>
              <a:t>PORTAL </a:t>
            </a:r>
            <a:r>
              <a:rPr dirty="0"/>
              <a:t>3 </a:t>
            </a:r>
            <a:r>
              <a:rPr spc="-5" dirty="0"/>
              <a:t>SENDI TIDAK SIMETRIS STATIS TERTENTU  KONSTRUKSI PELENGKUNG TIGA</a:t>
            </a:r>
            <a:r>
              <a:rPr spc="-25" dirty="0"/>
              <a:t> </a:t>
            </a:r>
            <a:r>
              <a:rPr spc="-5" dirty="0"/>
              <a:t>SENDI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4426" y="3022854"/>
            <a:ext cx="4356354" cy="2458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77437" y="5826248"/>
            <a:ext cx="5120541" cy="4655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29988" y="7726688"/>
            <a:ext cx="3727497" cy="14803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6064" y="6409437"/>
            <a:ext cx="4838700" cy="1076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82065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1. </a:t>
            </a:r>
            <a:r>
              <a:rPr sz="1200" spc="-5" dirty="0">
                <a:latin typeface="Times New Roman"/>
                <a:cs typeface="Times New Roman"/>
              </a:rPr>
              <a:t>Struktur </a:t>
            </a:r>
            <a:r>
              <a:rPr sz="1200" dirty="0">
                <a:latin typeface="Times New Roman"/>
                <a:cs typeface="Times New Roman"/>
              </a:rPr>
              <a:t>Balok</a:t>
            </a:r>
            <a:r>
              <a:rPr sz="1200" spc="-5" dirty="0">
                <a:latin typeface="Times New Roman"/>
                <a:cs typeface="Times New Roman"/>
              </a:rPr>
              <a:t> Gerber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3970" indent="-1905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Balok gerber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suatu konstruksi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-5" dirty="0">
                <a:latin typeface="Times New Roman"/>
                <a:cs typeface="Times New Roman"/>
              </a:rPr>
              <a:t>jembatan </a:t>
            </a:r>
            <a:r>
              <a:rPr sz="1200" dirty="0">
                <a:latin typeface="Times New Roman"/>
                <a:cs typeface="Times New Roman"/>
              </a:rPr>
              <a:t>yang </a:t>
            </a:r>
            <a:r>
              <a:rPr sz="1200" spc="-5" dirty="0">
                <a:latin typeface="Times New Roman"/>
                <a:cs typeface="Times New Roman"/>
              </a:rPr>
              <a:t>mempunyai</a:t>
            </a:r>
            <a:r>
              <a:rPr sz="1200" spc="21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jumlah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13970" marR="5080">
              <a:lnSpc>
                <a:spcPts val="1330"/>
              </a:lnSpc>
              <a:spcBef>
                <a:spcPts val="5"/>
              </a:spcBef>
              <a:tabLst>
                <a:tab pos="508000" algn="l"/>
                <a:tab pos="1273175" algn="l"/>
                <a:tab pos="1489075" algn="l"/>
                <a:tab pos="2138045" algn="l"/>
                <a:tab pos="2683510" algn="l"/>
                <a:tab pos="3177540" algn="l"/>
              </a:tabLst>
            </a:pPr>
            <a:r>
              <a:rPr sz="1200" dirty="0">
                <a:latin typeface="Times New Roman"/>
                <a:cs typeface="Times New Roman"/>
              </a:rPr>
              <a:t>reaksi	perletakan	&gt;	3 </a:t>
            </a:r>
            <a:r>
              <a:rPr sz="1200" spc="25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buah,	namun	masih	bisadiselesaikan </a:t>
            </a:r>
            <a:r>
              <a:rPr sz="1200" spc="-5" dirty="0">
                <a:latin typeface="Times New Roman"/>
                <a:cs typeface="Times New Roman"/>
              </a:rPr>
              <a:t>dengan  syarat keseimbangan.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8003" y="1297509"/>
            <a:ext cx="2251710" cy="2908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700" b="1" spc="-355" dirty="0">
                <a:latin typeface="Times New Roman"/>
                <a:cs typeface="Times New Roman"/>
              </a:rPr>
              <a:t>KONSTRUKS </a:t>
            </a:r>
            <a:r>
              <a:rPr sz="1700" b="1" spc="-370" dirty="0">
                <a:latin typeface="Times New Roman"/>
                <a:cs typeface="Times New Roman"/>
              </a:rPr>
              <a:t>BALOK</a:t>
            </a:r>
            <a:r>
              <a:rPr sz="1700" b="1" spc="-360" dirty="0">
                <a:latin typeface="Times New Roman"/>
                <a:cs typeface="Times New Roman"/>
              </a:rPr>
              <a:t> GERBER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6086" y="2208717"/>
            <a:ext cx="4836795" cy="904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latin typeface="Times New Roman"/>
                <a:cs typeface="Times New Roman"/>
              </a:rPr>
              <a:t>PENGERTIAN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ts val="2760"/>
              </a:lnSpc>
              <a:spcBef>
                <a:spcPts val="275"/>
              </a:spcBef>
            </a:pPr>
            <a:r>
              <a:rPr sz="1200" spc="-5" dirty="0">
                <a:latin typeface="Times New Roman"/>
                <a:cs typeface="Times New Roman"/>
              </a:rPr>
              <a:t>Untuk membuat sebuah jembatan dengan bentang tengah yang besar, </a:t>
            </a:r>
            <a:r>
              <a:rPr sz="1200" spc="-10" dirty="0">
                <a:latin typeface="Times New Roman"/>
                <a:cs typeface="Times New Roman"/>
              </a:rPr>
              <a:t>kita  </a:t>
            </a:r>
            <a:r>
              <a:rPr sz="1200" spc="-5" dirty="0">
                <a:latin typeface="Times New Roman"/>
                <a:cs typeface="Times New Roman"/>
              </a:rPr>
              <a:t>dapat menggunakan kombinasi balok yang lebih pendek seperti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berikut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55219" y="3914680"/>
            <a:ext cx="3866334" cy="17870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56093" y="6048248"/>
            <a:ext cx="47174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balok gerber dibawah bisa kita </a:t>
            </a:r>
            <a:r>
              <a:rPr sz="1200" spc="-5" dirty="0">
                <a:latin typeface="Times New Roman"/>
                <a:cs typeface="Times New Roman"/>
              </a:rPr>
              <a:t>selesaikan dengan beberapa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langkah: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53662" y="6260377"/>
            <a:ext cx="3049498" cy="29703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5482" y="1419357"/>
            <a:ext cx="2260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6750" algn="l"/>
                <a:tab pos="1193800" algn="l"/>
                <a:tab pos="1890395" algn="l"/>
              </a:tabLst>
            </a:pPr>
            <a:r>
              <a:rPr sz="1200" dirty="0">
                <a:latin typeface="Times New Roman"/>
                <a:cs typeface="Times New Roman"/>
              </a:rPr>
              <a:t>Sistem	pada	gambar	diatas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29056" y="1419357"/>
            <a:ext cx="4241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adalah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66587" y="1419357"/>
            <a:ext cx="1083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5150" algn="l"/>
              </a:tabLst>
            </a:pPr>
            <a:r>
              <a:rPr sz="1200" dirty="0">
                <a:latin typeface="Times New Roman"/>
                <a:cs typeface="Times New Roman"/>
              </a:rPr>
              <a:t>statis	tertentu,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62749" y="1419357"/>
            <a:ext cx="43243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karena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55482" y="1587988"/>
            <a:ext cx="4838065" cy="2139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405"/>
              </a:lnSpc>
              <a:spcBef>
                <a:spcPts val="100"/>
              </a:spcBef>
              <a:tabLst>
                <a:tab pos="948055" algn="l"/>
              </a:tabLst>
            </a:pPr>
            <a:r>
              <a:rPr sz="1200" dirty="0">
                <a:latin typeface="Times New Roman"/>
                <a:cs typeface="Times New Roman"/>
              </a:rPr>
              <a:t>reaksi-reaksi	</a:t>
            </a:r>
            <a:r>
              <a:rPr sz="1200" spc="-5" dirty="0">
                <a:latin typeface="Times New Roman"/>
                <a:cs typeface="Times New Roman"/>
              </a:rPr>
              <a:t>perletakan atau</a:t>
            </a:r>
            <a:r>
              <a:rPr sz="1200" spc="-10" dirty="0">
                <a:latin typeface="Times New Roman"/>
                <a:cs typeface="Times New Roman"/>
              </a:rPr>
              <a:t> tumpuan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dirty="0">
                <a:latin typeface="Times New Roman"/>
                <a:cs typeface="Times New Roman"/>
              </a:rPr>
              <a:t>dapat dicari dengan syarat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keseimbangan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Times New Roman"/>
                <a:cs typeface="Times New Roman"/>
              </a:rPr>
              <a:t>Penyelesaian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Langkah 1 : Balok tengah diselesaikan, didapat </a:t>
            </a:r>
            <a:r>
              <a:rPr sz="1200" spc="-5" dirty="0">
                <a:latin typeface="Times New Roman"/>
                <a:cs typeface="Times New Roman"/>
              </a:rPr>
              <a:t>S1 </a:t>
            </a:r>
            <a:r>
              <a:rPr sz="1200" dirty="0">
                <a:latin typeface="Times New Roman"/>
                <a:cs typeface="Times New Roman"/>
              </a:rPr>
              <a:t>dan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S2</a:t>
            </a:r>
            <a:endParaRPr sz="1200">
              <a:latin typeface="Times New Roman"/>
              <a:cs typeface="Times New Roman"/>
            </a:endParaRPr>
          </a:p>
          <a:p>
            <a:pPr marL="812800" marR="5080" indent="-800100">
              <a:lnSpc>
                <a:spcPct val="191700"/>
              </a:lnSpc>
            </a:pPr>
            <a:r>
              <a:rPr sz="1200" dirty="0">
                <a:latin typeface="Times New Roman"/>
                <a:cs typeface="Times New Roman"/>
              </a:rPr>
              <a:t>Langkah 2: Reaksi </a:t>
            </a:r>
            <a:r>
              <a:rPr sz="1200" spc="-5" dirty="0">
                <a:latin typeface="Times New Roman"/>
                <a:cs typeface="Times New Roman"/>
              </a:rPr>
              <a:t>S1 </a:t>
            </a:r>
            <a:r>
              <a:rPr sz="1200" dirty="0">
                <a:latin typeface="Times New Roman"/>
                <a:cs typeface="Times New Roman"/>
              </a:rPr>
              <a:t>dan </a:t>
            </a:r>
            <a:r>
              <a:rPr sz="1200" spc="-5" dirty="0">
                <a:latin typeface="Times New Roman"/>
                <a:cs typeface="Times New Roman"/>
              </a:rPr>
              <a:t>S2 sebagai beban pada kantilever pada balok sisi  </a:t>
            </a:r>
            <a:r>
              <a:rPr sz="1200" dirty="0">
                <a:latin typeface="Times New Roman"/>
                <a:cs typeface="Times New Roman"/>
              </a:rPr>
              <a:t>kiri dan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kanan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Langkah 3 : balok-balok di </a:t>
            </a:r>
            <a:r>
              <a:rPr sz="1200" spc="-5" dirty="0">
                <a:latin typeface="Times New Roman"/>
                <a:cs typeface="Times New Roman"/>
              </a:rPr>
              <a:t>sebelah sisi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diselesaikan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415288"/>
            <a:ext cx="4837430" cy="2924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Langkah 1 : </a:t>
            </a:r>
            <a:r>
              <a:rPr sz="1200" spc="-5" dirty="0">
                <a:latin typeface="Times New Roman"/>
                <a:cs typeface="Times New Roman"/>
              </a:rPr>
              <a:t>menyelesaikan </a:t>
            </a:r>
            <a:r>
              <a:rPr sz="1200" dirty="0">
                <a:latin typeface="Times New Roman"/>
                <a:cs typeface="Times New Roman"/>
              </a:rPr>
              <a:t>balok kiri dan balok kanan dengan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persamaan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774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kesetimbangan</a:t>
            </a:r>
            <a:endParaRPr sz="1200">
              <a:latin typeface="Times New Roman"/>
              <a:cs typeface="Times New Roman"/>
            </a:endParaRPr>
          </a:p>
          <a:p>
            <a:pPr marL="12700" marR="850265">
              <a:lnSpc>
                <a:spcPct val="191700"/>
              </a:lnSpc>
            </a:pPr>
            <a:r>
              <a:rPr sz="1200" dirty="0">
                <a:latin typeface="Times New Roman"/>
                <a:cs typeface="Times New Roman"/>
              </a:rPr>
              <a:t>Langkah 2 : Reaksi S1 dan S2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dibalok tengah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nya  Langkah 3 : balok tengah bisa kita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selesaikan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Times New Roman"/>
                <a:cs typeface="Times New Roman"/>
              </a:rPr>
              <a:t>Soal 1 : Balok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spc="-5" dirty="0">
                <a:latin typeface="Times New Roman"/>
                <a:cs typeface="Times New Roman"/>
              </a:rPr>
              <a:t>Diketahui </a:t>
            </a:r>
            <a:r>
              <a:rPr sz="1200" dirty="0">
                <a:latin typeface="Times New Roman"/>
                <a:cs typeface="Times New Roman"/>
              </a:rPr>
              <a:t>balok gerber </a:t>
            </a:r>
            <a:r>
              <a:rPr sz="1200" spc="-5" dirty="0">
                <a:latin typeface="Times New Roman"/>
                <a:cs typeface="Times New Roman"/>
              </a:rPr>
              <a:t>seperti </a:t>
            </a:r>
            <a:r>
              <a:rPr sz="1200" dirty="0">
                <a:latin typeface="Times New Roman"/>
                <a:cs typeface="Times New Roman"/>
              </a:rPr>
              <a:t>pada </a:t>
            </a: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dibawah. Hitunglah reaksi  </a:t>
            </a:r>
            <a:r>
              <a:rPr sz="1200" spc="-5" dirty="0">
                <a:latin typeface="Times New Roman"/>
                <a:cs typeface="Times New Roman"/>
              </a:rPr>
              <a:t>tumpuan, gambarkan </a:t>
            </a:r>
            <a:r>
              <a:rPr sz="1200" dirty="0">
                <a:latin typeface="Times New Roman"/>
                <a:cs typeface="Times New Roman"/>
              </a:rPr>
              <a:t>Free Body </a:t>
            </a:r>
            <a:r>
              <a:rPr sz="1200" spc="-5" dirty="0">
                <a:latin typeface="Times New Roman"/>
                <a:cs typeface="Times New Roman"/>
              </a:rPr>
              <a:t>Diagram </a:t>
            </a:r>
            <a:r>
              <a:rPr sz="1200" dirty="0">
                <a:latin typeface="Times New Roman"/>
                <a:cs typeface="Times New Roman"/>
              </a:rPr>
              <a:t>(FBD), Shearing Force Diagram  (SFD), Bending </a:t>
            </a:r>
            <a:r>
              <a:rPr sz="1200" spc="-5" dirty="0">
                <a:latin typeface="Times New Roman"/>
                <a:cs typeface="Times New Roman"/>
              </a:rPr>
              <a:t>Momen </a:t>
            </a:r>
            <a:r>
              <a:rPr sz="1200" dirty="0">
                <a:latin typeface="Times New Roman"/>
                <a:cs typeface="Times New Roman"/>
              </a:rPr>
              <a:t>Diagram (BMD) dan </a:t>
            </a:r>
            <a:r>
              <a:rPr sz="1200" spc="-5" dirty="0">
                <a:latin typeface="Times New Roman"/>
                <a:cs typeface="Times New Roman"/>
              </a:rPr>
              <a:t>Normal </a:t>
            </a:r>
            <a:r>
              <a:rPr sz="1200" dirty="0">
                <a:latin typeface="Times New Roman"/>
                <a:cs typeface="Times New Roman"/>
              </a:rPr>
              <a:t>Forced Diagram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54284" y="4593503"/>
            <a:ext cx="2801997" cy="10250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66" y="5760221"/>
            <a:ext cx="4838700" cy="1609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Penyelesaian: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dirty="0">
                <a:latin typeface="Times New Roman"/>
                <a:cs typeface="Times New Roman"/>
              </a:rPr>
              <a:t>Langkah </a:t>
            </a:r>
            <a:r>
              <a:rPr sz="1200" spc="-5" dirty="0">
                <a:latin typeface="Times New Roman"/>
                <a:cs typeface="Times New Roman"/>
              </a:rPr>
              <a:t>pertama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menyelesaikan memisahkan struktur balok tersebut,  dan menyelesaikan balok A-S. Reaksi di </a:t>
            </a:r>
            <a:r>
              <a:rPr sz="1200" dirty="0">
                <a:latin typeface="Times New Roman"/>
                <a:cs typeface="Times New Roman"/>
              </a:rPr>
              <a:t>S akan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 batang S-B-  C </a:t>
            </a:r>
            <a:r>
              <a:rPr sz="1200" spc="-5" dirty="0">
                <a:latin typeface="Times New Roman"/>
                <a:cs typeface="Times New Roman"/>
              </a:rPr>
              <a:t>sehingga batang </a:t>
            </a:r>
            <a:r>
              <a:rPr sz="1200" dirty="0">
                <a:latin typeface="Times New Roman"/>
                <a:cs typeface="Times New Roman"/>
              </a:rPr>
              <a:t>tersebut </a:t>
            </a:r>
            <a:r>
              <a:rPr sz="1200" spc="-5" dirty="0">
                <a:latin typeface="Times New Roman"/>
                <a:cs typeface="Times New Roman"/>
              </a:rPr>
              <a:t>dapat </a:t>
            </a:r>
            <a:r>
              <a:rPr sz="1200" dirty="0">
                <a:latin typeface="Times New Roman"/>
                <a:cs typeface="Times New Roman"/>
              </a:rPr>
              <a:t>diselesaikan dengan </a:t>
            </a:r>
            <a:r>
              <a:rPr sz="1200" spc="-5" dirty="0">
                <a:latin typeface="Times New Roman"/>
                <a:cs typeface="Times New Roman"/>
              </a:rPr>
              <a:t>persamaan  keseimbangan.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07685" y="7850087"/>
            <a:ext cx="4877324" cy="12601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78436" y="1515617"/>
            <a:ext cx="4686407" cy="2171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66552" y="4585711"/>
            <a:ext cx="4993268" cy="19400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90279" y="6699504"/>
            <a:ext cx="4662473" cy="18287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338325"/>
            <a:ext cx="4837430" cy="1249680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1200" b="1" dirty="0">
                <a:latin typeface="Times New Roman"/>
                <a:cs typeface="Times New Roman"/>
              </a:rPr>
              <a:t>Soal 2 : Balok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spc="-5" dirty="0">
                <a:latin typeface="Times New Roman"/>
                <a:cs typeface="Times New Roman"/>
              </a:rPr>
              <a:t>Diketahui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gerber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seperti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pada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dibawah. </a:t>
            </a:r>
            <a:r>
              <a:rPr sz="1200" spc="1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Hitunglah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reaksi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ct val="191700"/>
              </a:lnSpc>
            </a:pPr>
            <a:r>
              <a:rPr sz="1200" spc="-5" dirty="0">
                <a:latin typeface="Times New Roman"/>
                <a:cs typeface="Times New Roman"/>
              </a:rPr>
              <a:t>tumpuan, gambarkan </a:t>
            </a:r>
            <a:r>
              <a:rPr sz="1200" dirty="0">
                <a:latin typeface="Times New Roman"/>
                <a:cs typeface="Times New Roman"/>
              </a:rPr>
              <a:t>Free Body </a:t>
            </a:r>
            <a:r>
              <a:rPr sz="1200" spc="-5" dirty="0">
                <a:latin typeface="Times New Roman"/>
                <a:cs typeface="Times New Roman"/>
              </a:rPr>
              <a:t>Diagram </a:t>
            </a:r>
            <a:r>
              <a:rPr sz="1200" dirty="0">
                <a:latin typeface="Times New Roman"/>
                <a:cs typeface="Times New Roman"/>
              </a:rPr>
              <a:t>(FBD), Shearing Force Diagram  (SFD), Bending </a:t>
            </a:r>
            <a:r>
              <a:rPr sz="1200" spc="-5" dirty="0">
                <a:latin typeface="Times New Roman"/>
                <a:cs typeface="Times New Roman"/>
              </a:rPr>
              <a:t>Momen </a:t>
            </a:r>
            <a:r>
              <a:rPr sz="1200" dirty="0">
                <a:latin typeface="Times New Roman"/>
                <a:cs typeface="Times New Roman"/>
              </a:rPr>
              <a:t>Diagram (BMD) dan </a:t>
            </a:r>
            <a:r>
              <a:rPr sz="1200" spc="-5" dirty="0">
                <a:latin typeface="Times New Roman"/>
                <a:cs typeface="Times New Roman"/>
              </a:rPr>
              <a:t>Normal </a:t>
            </a:r>
            <a:r>
              <a:rPr sz="1200" dirty="0">
                <a:latin typeface="Times New Roman"/>
                <a:cs typeface="Times New Roman"/>
              </a:rPr>
              <a:t>Forced Diagram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87877" y="2803968"/>
            <a:ext cx="4315637" cy="12729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65" y="4190490"/>
            <a:ext cx="4838065" cy="1609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Penyelesaian: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dirty="0">
                <a:latin typeface="Times New Roman"/>
                <a:cs typeface="Times New Roman"/>
              </a:rPr>
              <a:t>Langkah </a:t>
            </a:r>
            <a:r>
              <a:rPr sz="1200" spc="-5" dirty="0">
                <a:latin typeface="Times New Roman"/>
                <a:cs typeface="Times New Roman"/>
              </a:rPr>
              <a:t>pertama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menyelesaikan memisahkan struktur balok tersebut,  dan Menyelesaikan balok S1-S2. Reaksi di S1 </a:t>
            </a:r>
            <a:r>
              <a:rPr sz="1200" dirty="0">
                <a:latin typeface="Times New Roman"/>
                <a:cs typeface="Times New Roman"/>
              </a:rPr>
              <a:t>akan </a:t>
            </a:r>
            <a:r>
              <a:rPr sz="1200" spc="-5" dirty="0">
                <a:latin typeface="Times New Roman"/>
                <a:cs typeface="Times New Roman"/>
              </a:rPr>
              <a:t>menjadi beban di batang  </a:t>
            </a:r>
            <a:r>
              <a:rPr sz="1200" dirty="0">
                <a:latin typeface="Times New Roman"/>
                <a:cs typeface="Times New Roman"/>
              </a:rPr>
              <a:t>A-B-S1 dan reaksi S2 akan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dibatang </a:t>
            </a:r>
            <a:r>
              <a:rPr sz="1200" spc="-5" dirty="0">
                <a:latin typeface="Times New Roman"/>
                <a:cs typeface="Times New Roman"/>
              </a:rPr>
              <a:t>S2-C-D sehingga </a:t>
            </a:r>
            <a:r>
              <a:rPr sz="1200" dirty="0">
                <a:latin typeface="Times New Roman"/>
                <a:cs typeface="Times New Roman"/>
              </a:rPr>
              <a:t>batang  tersebut dapat diselesaikan dengan </a:t>
            </a:r>
            <a:r>
              <a:rPr sz="1200" spc="-5" dirty="0">
                <a:latin typeface="Times New Roman"/>
                <a:cs typeface="Times New Roman"/>
              </a:rPr>
              <a:t>persamaan keseimbangan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86544" y="6039634"/>
            <a:ext cx="4860702" cy="25046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57900" y="8763154"/>
            <a:ext cx="4984084" cy="4667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7366" y="1459299"/>
            <a:ext cx="4643156" cy="28775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98422" y="4490217"/>
            <a:ext cx="1756978" cy="1286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91954" y="5955003"/>
            <a:ext cx="4961693" cy="3214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6257" y="1702307"/>
            <a:ext cx="5000093" cy="33609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7288" y="2480500"/>
            <a:ext cx="4995744" cy="2117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27480" y="4581407"/>
            <a:ext cx="4145279" cy="914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20115">
              <a:lnSpc>
                <a:spcPct val="1437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Konsturksi </a:t>
            </a:r>
            <a:r>
              <a:rPr sz="1200" dirty="0">
                <a:latin typeface="Times New Roman"/>
                <a:cs typeface="Times New Roman"/>
              </a:rPr>
              <a:t>balok gerber dengan dua </a:t>
            </a:r>
            <a:r>
              <a:rPr sz="1200" spc="-5" dirty="0">
                <a:latin typeface="Times New Roman"/>
                <a:cs typeface="Times New Roman"/>
              </a:rPr>
              <a:t>sendi tambahan  </a:t>
            </a:r>
            <a:r>
              <a:rPr sz="1200" dirty="0">
                <a:latin typeface="Times New Roman"/>
                <a:cs typeface="Times New Roman"/>
              </a:rPr>
              <a:t>Langkah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penyelesaiannya: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Tahoma"/>
                <a:cs typeface="Tahoma"/>
              </a:rPr>
              <a:t>MENCARI REAKSI</a:t>
            </a:r>
            <a:r>
              <a:rPr sz="1200" b="1" spc="5" dirty="0">
                <a:latin typeface="Tahoma"/>
                <a:cs typeface="Tahoma"/>
              </a:rPr>
              <a:t> </a:t>
            </a:r>
            <a:r>
              <a:rPr sz="1200" b="1" spc="-5" dirty="0">
                <a:latin typeface="Tahoma"/>
                <a:cs typeface="Tahoma"/>
              </a:rPr>
              <a:t>PERLETAKAN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97701" y="5700021"/>
            <a:ext cx="2023565" cy="25081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4078" y="5857655"/>
            <a:ext cx="2538895" cy="2254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57074" y="1343761"/>
            <a:ext cx="4947920" cy="79819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200" b="1" spc="-5" dirty="0">
                <a:latin typeface="Times New Roman"/>
                <a:cs typeface="Times New Roman"/>
              </a:rPr>
              <a:t>KONSTRUKSI</a:t>
            </a:r>
            <a:r>
              <a:rPr sz="1200" b="1" spc="14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BALOK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GERBER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DENGAN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DUA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SENDI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TAMBAHAN</a:t>
            </a:r>
            <a:endParaRPr sz="1200">
              <a:latin typeface="Times New Roman"/>
              <a:cs typeface="Times New Roman"/>
            </a:endParaRPr>
          </a:p>
          <a:p>
            <a:pPr marL="111125" marR="16510" indent="-1270">
              <a:lnSpc>
                <a:spcPct val="137400"/>
              </a:lnSpc>
              <a:spcBef>
                <a:spcPts val="75"/>
              </a:spcBef>
            </a:pPr>
            <a:r>
              <a:rPr sz="1200" dirty="0">
                <a:latin typeface="Times New Roman"/>
                <a:cs typeface="Times New Roman"/>
              </a:rPr>
              <a:t>Berikut disajikan contoh soal untuk konstruksi balok gerber dengan dua sendi  </a:t>
            </a:r>
            <a:r>
              <a:rPr sz="1200" spc="-5" dirty="0">
                <a:latin typeface="Times New Roman"/>
                <a:cs typeface="Times New Roman"/>
              </a:rPr>
              <a:t>tambahan: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9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7403" y="1505711"/>
            <a:ext cx="3086862" cy="18255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45339" y="1691783"/>
            <a:ext cx="2087077" cy="2748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477" y="4582172"/>
            <a:ext cx="28435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ahoma"/>
                <a:cs typeface="Tahoma"/>
              </a:rPr>
              <a:t>BENDING MOMENT DIAGRAM</a:t>
            </a:r>
            <a:r>
              <a:rPr sz="1200" b="1" spc="15" dirty="0">
                <a:latin typeface="Tahoma"/>
                <a:cs typeface="Tahoma"/>
              </a:rPr>
              <a:t> </a:t>
            </a:r>
            <a:r>
              <a:rPr sz="1200" b="1" spc="-5" dirty="0">
                <a:latin typeface="Tahoma"/>
                <a:cs typeface="Tahoma"/>
              </a:rPr>
              <a:t>(BMD)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55721" y="4941204"/>
            <a:ext cx="1986211" cy="16585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16" y="9877056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10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1416811"/>
            <a:ext cx="11887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LATIHAN</a:t>
            </a:r>
            <a:r>
              <a:rPr sz="1200" b="1" spc="-6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SOAL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63389" y="1836420"/>
            <a:ext cx="4047206" cy="1691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482" y="3679957"/>
            <a:ext cx="2124710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LANGKAH </a:t>
            </a:r>
            <a:r>
              <a:rPr sz="1200" b="1" dirty="0">
                <a:latin typeface="Times New Roman"/>
                <a:cs typeface="Times New Roman"/>
              </a:rPr>
              <a:t>PERTAMA: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Menyelesaikan </a:t>
            </a:r>
            <a:r>
              <a:rPr sz="1200" dirty="0">
                <a:latin typeface="Times New Roman"/>
                <a:cs typeface="Times New Roman"/>
              </a:rPr>
              <a:t>Reaksi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Perletakan: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40182" y="4587564"/>
            <a:ext cx="2209422" cy="1817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69079" y="4520946"/>
            <a:ext cx="1929383" cy="21412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427480" y="6833108"/>
            <a:ext cx="1757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Bagian Kedua Balok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351480" y="6959345"/>
            <a:ext cx="1908189" cy="27435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82249" y="7348557"/>
            <a:ext cx="2684305" cy="15024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858516" y="9877056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11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1079" y="1549366"/>
            <a:ext cx="1799578" cy="17060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71202" y="9877140"/>
            <a:ext cx="1784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12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2117852"/>
            <a:ext cx="5066030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latin typeface="Times New Roman"/>
                <a:cs typeface="Times New Roman"/>
              </a:rPr>
              <a:t>A. DIKETAHUI SOAL </a:t>
            </a:r>
            <a:r>
              <a:rPr sz="1200" b="1" dirty="0">
                <a:latin typeface="Times New Roman"/>
                <a:cs typeface="Times New Roman"/>
              </a:rPr>
              <a:t>KONSTRUKSI PELENGKUNG </a:t>
            </a:r>
            <a:r>
              <a:rPr sz="1200" b="1" spc="-5" dirty="0">
                <a:latin typeface="Times New Roman"/>
                <a:cs typeface="Times New Roman"/>
              </a:rPr>
              <a:t>TIGA SENDI  SEPERTI PADA GAMBAR DI BAWAH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INI.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15646" y="2701930"/>
            <a:ext cx="4048072" cy="1787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4685436"/>
            <a:ext cx="3858364" cy="12459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90093" y="6295094"/>
            <a:ext cx="4426016" cy="15639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413547" y="1418042"/>
            <a:ext cx="30962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KONSTRUKSI PELENGKUNG </a:t>
            </a:r>
            <a:r>
              <a:rPr sz="1200" b="1" spc="-5" dirty="0">
                <a:latin typeface="Times New Roman"/>
                <a:cs typeface="Times New Roman"/>
              </a:rPr>
              <a:t>TIGA</a:t>
            </a:r>
            <a:r>
              <a:rPr sz="1200" b="1" spc="-8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SENDI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17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7887" y="1520736"/>
            <a:ext cx="3951353" cy="17868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5873" y="3603957"/>
            <a:ext cx="4158826" cy="8445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4470944"/>
            <a:ext cx="4626866" cy="230687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6969" y="6887824"/>
            <a:ext cx="3467628" cy="2126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46049" y="7410502"/>
            <a:ext cx="3928307" cy="11055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2588" y="1509423"/>
            <a:ext cx="4163290" cy="17587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22510" y="3658279"/>
            <a:ext cx="4385769" cy="13773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11518" y="5496836"/>
            <a:ext cx="2827880" cy="2151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4203" y="7956294"/>
            <a:ext cx="2748861" cy="9249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19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32019" y="1483717"/>
            <a:ext cx="2731933" cy="11071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04983" y="2832691"/>
            <a:ext cx="3055585" cy="1838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79" y="4874005"/>
            <a:ext cx="19462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BIDANG </a:t>
            </a:r>
            <a:r>
              <a:rPr sz="1200" b="1" dirty="0">
                <a:latin typeface="Times New Roman"/>
                <a:cs typeface="Times New Roman"/>
              </a:rPr>
              <a:t>D </a:t>
            </a:r>
            <a:r>
              <a:rPr sz="1200" b="1" spc="-5" dirty="0">
                <a:latin typeface="Times New Roman"/>
                <a:cs typeface="Times New Roman"/>
              </a:rPr>
              <a:t>DAN BIDANG</a:t>
            </a:r>
            <a:r>
              <a:rPr sz="1200" b="1" spc="-7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29439" y="5298197"/>
            <a:ext cx="2820672" cy="1578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68779" y="7148235"/>
            <a:ext cx="3696667" cy="7453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592071"/>
            <a:ext cx="3789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Dapat </a:t>
            </a:r>
            <a:r>
              <a:rPr sz="1200" b="1" dirty="0">
                <a:latin typeface="Times New Roman"/>
                <a:cs typeface="Times New Roman"/>
              </a:rPr>
              <a:t>juga </a:t>
            </a:r>
            <a:r>
              <a:rPr sz="1200" b="1" spc="-5" dirty="0">
                <a:latin typeface="Times New Roman"/>
                <a:cs typeface="Times New Roman"/>
              </a:rPr>
              <a:t>dihitung dari </a:t>
            </a:r>
            <a:r>
              <a:rPr sz="1200" b="1" dirty="0">
                <a:latin typeface="Times New Roman"/>
                <a:cs typeface="Times New Roman"/>
              </a:rPr>
              <a:t>gaya yang </a:t>
            </a:r>
            <a:r>
              <a:rPr sz="1200" b="1" spc="-5" dirty="0">
                <a:latin typeface="Times New Roman"/>
                <a:cs typeface="Times New Roman"/>
              </a:rPr>
              <a:t>bekerja pada sendi</a:t>
            </a:r>
            <a:r>
              <a:rPr sz="1200" b="1" spc="-7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95068" y="1992982"/>
            <a:ext cx="2871979" cy="1945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4407" y="4181770"/>
            <a:ext cx="3024756" cy="697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6079" y="5037835"/>
            <a:ext cx="14554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GAYA NORMAL</a:t>
            </a:r>
            <a:r>
              <a:rPr sz="1200" b="1" spc="-7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03062" y="5270330"/>
            <a:ext cx="3229370" cy="6773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7052" y="6171640"/>
            <a:ext cx="4148933" cy="7872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43172" y="7232527"/>
            <a:ext cx="3099686" cy="20199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21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8543" y="1638090"/>
            <a:ext cx="3303717" cy="7852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3091" y="2674044"/>
            <a:ext cx="3776410" cy="854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16408" y="4003685"/>
            <a:ext cx="4667624" cy="21138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3014" y="6409656"/>
            <a:ext cx="3231741" cy="14363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22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5583" y="1526003"/>
            <a:ext cx="3150750" cy="17078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56079" y="3244850"/>
            <a:ext cx="34709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BIDANG GAYA LINTANG (D) DAN NORMAL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29991" y="3666485"/>
            <a:ext cx="3203422" cy="17461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5094" y="5685151"/>
            <a:ext cx="3712679" cy="18114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04515" y="7775947"/>
            <a:ext cx="3011964" cy="4644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46275" y="3368040"/>
            <a:ext cx="5027676" cy="4114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24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3344671"/>
            <a:ext cx="504126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latin typeface="Times New Roman"/>
                <a:cs typeface="Times New Roman"/>
              </a:rPr>
              <a:t>B. KONSTRUKSI PORTAL TIGA SENDI DENGAN KAKI TIDAK SAMA  </a:t>
            </a:r>
            <a:r>
              <a:rPr sz="1200" b="1" dirty="0">
                <a:latin typeface="Times New Roman"/>
                <a:cs typeface="Times New Roman"/>
              </a:rPr>
              <a:t>TINGGI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40180" y="3893820"/>
            <a:ext cx="5026914" cy="32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86699" y="7345005"/>
            <a:ext cx="4014016" cy="8946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6666" y="1508380"/>
            <a:ext cx="3959853" cy="1275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9922" y="3023414"/>
            <a:ext cx="4085943" cy="18815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5135452"/>
            <a:ext cx="4017931" cy="9261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7782" y="6312787"/>
            <a:ext cx="4262960" cy="11765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85351" y="7754416"/>
            <a:ext cx="3607122" cy="13222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26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00638" y="1465599"/>
            <a:ext cx="3249524" cy="1595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68779" y="3330807"/>
            <a:ext cx="3923914" cy="9931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06953" y="4565908"/>
            <a:ext cx="4122768" cy="19589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9724" y="6755557"/>
            <a:ext cx="3672244" cy="11524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27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84832" y="3368040"/>
            <a:ext cx="3750564" cy="23782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44752" y="5751576"/>
            <a:ext cx="5022342" cy="1915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62353" y="1164083"/>
            <a:ext cx="4795520" cy="530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2560" marR="5080" indent="-1420495">
              <a:lnSpc>
                <a:spcPct val="1379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KONSTRUKSI PELENGKUNG TIGA </a:t>
            </a:r>
            <a:r>
              <a:rPr sz="1200" b="1" spc="-5" dirty="0">
                <a:latin typeface="Times New Roman"/>
                <a:cs typeface="Times New Roman"/>
              </a:rPr>
              <a:t>SENDI YANG DIGABUNGKAN  DENGAN BALOK</a:t>
            </a:r>
            <a:r>
              <a:rPr sz="1200" b="1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57755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7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7" y="28193"/>
                </a:lnTo>
                <a:lnTo>
                  <a:pt x="33527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7" y="2285"/>
                </a:lnTo>
                <a:lnTo>
                  <a:pt x="33527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3433" y="28193"/>
                </a:lnTo>
                <a:lnTo>
                  <a:pt x="43433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3" y="12953"/>
                </a:lnTo>
                <a:lnTo>
                  <a:pt x="43433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3471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7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7" y="28193"/>
                </a:lnTo>
                <a:lnTo>
                  <a:pt x="33527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7" y="2285"/>
                </a:lnTo>
                <a:lnTo>
                  <a:pt x="33527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2671" y="28193"/>
                </a:lnTo>
                <a:lnTo>
                  <a:pt x="42671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1" y="12953"/>
                </a:lnTo>
                <a:lnTo>
                  <a:pt x="42671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0710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84070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0386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3" y="30479"/>
                </a:lnTo>
                <a:lnTo>
                  <a:pt x="40386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0386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0386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42744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2766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051" y="30479"/>
                </a:lnTo>
                <a:lnTo>
                  <a:pt x="32766" y="28193"/>
                </a:lnTo>
                <a:lnTo>
                  <a:pt x="32766" y="12953"/>
                </a:lnTo>
                <a:close/>
              </a:path>
              <a:path w="76200" h="89535">
                <a:moveTo>
                  <a:pt x="40386" y="0"/>
                </a:moveTo>
                <a:lnTo>
                  <a:pt x="35051" y="0"/>
                </a:lnTo>
                <a:lnTo>
                  <a:pt x="32766" y="2285"/>
                </a:lnTo>
                <a:lnTo>
                  <a:pt x="32766" y="28193"/>
                </a:lnTo>
                <a:lnTo>
                  <a:pt x="35051" y="30479"/>
                </a:lnTo>
                <a:lnTo>
                  <a:pt x="40386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0386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0386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18944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3433" y="28193"/>
                </a:lnTo>
                <a:lnTo>
                  <a:pt x="43433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3" y="12953"/>
                </a:lnTo>
                <a:lnTo>
                  <a:pt x="43433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92095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3434" y="28193"/>
                </a:lnTo>
                <a:lnTo>
                  <a:pt x="43434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4" y="12953"/>
                </a:lnTo>
                <a:lnTo>
                  <a:pt x="43434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36905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79092" y="3355085"/>
            <a:ext cx="3357879" cy="0"/>
          </a:xfrm>
          <a:custGeom>
            <a:avLst/>
            <a:gdLst/>
            <a:ahLst/>
            <a:cxnLst/>
            <a:rect l="l" t="t" r="r" b="b"/>
            <a:pathLst>
              <a:path w="3357879">
                <a:moveTo>
                  <a:pt x="0" y="0"/>
                </a:moveTo>
                <a:lnTo>
                  <a:pt x="3357372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31529" y="4216717"/>
            <a:ext cx="196976" cy="1543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71375" y="4235005"/>
            <a:ext cx="198500" cy="1543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19883" y="3127248"/>
            <a:ext cx="415290" cy="151765"/>
          </a:xfrm>
          <a:custGeom>
            <a:avLst/>
            <a:gdLst/>
            <a:ahLst/>
            <a:cxnLst/>
            <a:rect l="l" t="t" r="r" b="b"/>
            <a:pathLst>
              <a:path w="415289" h="151764">
                <a:moveTo>
                  <a:pt x="415290" y="0"/>
                </a:moveTo>
                <a:lnTo>
                  <a:pt x="0" y="0"/>
                </a:lnTo>
                <a:lnTo>
                  <a:pt x="0" y="151637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088379" y="3253740"/>
            <a:ext cx="76962" cy="10759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82111" y="3256788"/>
            <a:ext cx="2086355" cy="8915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684526" y="2998470"/>
            <a:ext cx="76200" cy="347980"/>
          </a:xfrm>
          <a:custGeom>
            <a:avLst/>
            <a:gdLst/>
            <a:ahLst/>
            <a:cxnLst/>
            <a:rect l="l" t="t" r="r" b="b"/>
            <a:pathLst>
              <a:path w="76200" h="347979">
                <a:moveTo>
                  <a:pt x="33528" y="271272"/>
                </a:moveTo>
                <a:lnTo>
                  <a:pt x="0" y="271272"/>
                </a:lnTo>
                <a:lnTo>
                  <a:pt x="38100" y="347472"/>
                </a:lnTo>
                <a:lnTo>
                  <a:pt x="67437" y="288798"/>
                </a:lnTo>
                <a:lnTo>
                  <a:pt x="35813" y="288798"/>
                </a:lnTo>
                <a:lnTo>
                  <a:pt x="33528" y="286511"/>
                </a:lnTo>
                <a:lnTo>
                  <a:pt x="33528" y="271272"/>
                </a:lnTo>
                <a:close/>
              </a:path>
              <a:path w="76200" h="347979">
                <a:moveTo>
                  <a:pt x="41148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6511"/>
                </a:lnTo>
                <a:lnTo>
                  <a:pt x="35813" y="288798"/>
                </a:lnTo>
                <a:lnTo>
                  <a:pt x="41148" y="288798"/>
                </a:lnTo>
                <a:lnTo>
                  <a:pt x="43434" y="286511"/>
                </a:lnTo>
                <a:lnTo>
                  <a:pt x="43434" y="2285"/>
                </a:lnTo>
                <a:lnTo>
                  <a:pt x="41148" y="0"/>
                </a:lnTo>
                <a:close/>
              </a:path>
              <a:path w="76200" h="347979">
                <a:moveTo>
                  <a:pt x="76200" y="271272"/>
                </a:moveTo>
                <a:lnTo>
                  <a:pt x="43434" y="271272"/>
                </a:lnTo>
                <a:lnTo>
                  <a:pt x="43434" y="286511"/>
                </a:lnTo>
                <a:lnTo>
                  <a:pt x="41148" y="288798"/>
                </a:lnTo>
                <a:lnTo>
                  <a:pt x="67437" y="288798"/>
                </a:lnTo>
                <a:lnTo>
                  <a:pt x="76200" y="271272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72221" y="3360991"/>
            <a:ext cx="198501" cy="1527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95855" y="3261359"/>
            <a:ext cx="532765" cy="0"/>
          </a:xfrm>
          <a:custGeom>
            <a:avLst/>
            <a:gdLst/>
            <a:ahLst/>
            <a:cxnLst/>
            <a:rect l="l" t="t" r="r" b="b"/>
            <a:pathLst>
              <a:path w="532764">
                <a:moveTo>
                  <a:pt x="532638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75254" y="3261359"/>
            <a:ext cx="2025650" cy="0"/>
          </a:xfrm>
          <a:custGeom>
            <a:avLst/>
            <a:gdLst/>
            <a:ahLst/>
            <a:cxnLst/>
            <a:rect l="l" t="t" r="r" b="b"/>
            <a:pathLst>
              <a:path w="2025650">
                <a:moveTo>
                  <a:pt x="0" y="0"/>
                </a:moveTo>
                <a:lnTo>
                  <a:pt x="2025395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06723" y="3127248"/>
            <a:ext cx="415290" cy="151765"/>
          </a:xfrm>
          <a:custGeom>
            <a:avLst/>
            <a:gdLst/>
            <a:ahLst/>
            <a:cxnLst/>
            <a:rect l="l" t="t" r="r" b="b"/>
            <a:pathLst>
              <a:path w="415289" h="151764">
                <a:moveTo>
                  <a:pt x="415289" y="0"/>
                </a:moveTo>
                <a:lnTo>
                  <a:pt x="0" y="0"/>
                </a:lnTo>
                <a:lnTo>
                  <a:pt x="0" y="151637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28494" y="3469385"/>
            <a:ext cx="3329940" cy="770890"/>
          </a:xfrm>
          <a:custGeom>
            <a:avLst/>
            <a:gdLst/>
            <a:ahLst/>
            <a:cxnLst/>
            <a:rect l="l" t="t" r="r" b="b"/>
            <a:pathLst>
              <a:path w="3329940" h="770889">
                <a:moveTo>
                  <a:pt x="0" y="770382"/>
                </a:moveTo>
                <a:lnTo>
                  <a:pt x="640080" y="0"/>
                </a:lnTo>
                <a:lnTo>
                  <a:pt x="2773680" y="0"/>
                </a:lnTo>
                <a:lnTo>
                  <a:pt x="3329940" y="761238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45479" y="3992879"/>
            <a:ext cx="76200" cy="262255"/>
          </a:xfrm>
          <a:custGeom>
            <a:avLst/>
            <a:gdLst/>
            <a:ahLst/>
            <a:cxnLst/>
            <a:rect l="l" t="t" r="r" b="b"/>
            <a:pathLst>
              <a:path w="76200" h="262254">
                <a:moveTo>
                  <a:pt x="40386" y="58674"/>
                </a:moveTo>
                <a:lnTo>
                  <a:pt x="35814" y="58674"/>
                </a:lnTo>
                <a:lnTo>
                  <a:pt x="33528" y="60960"/>
                </a:lnTo>
                <a:lnTo>
                  <a:pt x="33528" y="259842"/>
                </a:lnTo>
                <a:lnTo>
                  <a:pt x="35814" y="262128"/>
                </a:lnTo>
                <a:lnTo>
                  <a:pt x="40386" y="262128"/>
                </a:lnTo>
                <a:lnTo>
                  <a:pt x="42672" y="259842"/>
                </a:lnTo>
                <a:lnTo>
                  <a:pt x="42672" y="60960"/>
                </a:lnTo>
                <a:lnTo>
                  <a:pt x="40386" y="58674"/>
                </a:lnTo>
                <a:close/>
              </a:path>
              <a:path w="76200" h="262254">
                <a:moveTo>
                  <a:pt x="38100" y="0"/>
                </a:moveTo>
                <a:lnTo>
                  <a:pt x="0" y="76200"/>
                </a:lnTo>
                <a:lnTo>
                  <a:pt x="33528" y="76200"/>
                </a:lnTo>
                <a:lnTo>
                  <a:pt x="33528" y="60960"/>
                </a:lnTo>
                <a:lnTo>
                  <a:pt x="35814" y="58674"/>
                </a:lnTo>
                <a:lnTo>
                  <a:pt x="67437" y="58674"/>
                </a:lnTo>
                <a:lnTo>
                  <a:pt x="38100" y="0"/>
                </a:lnTo>
                <a:close/>
              </a:path>
              <a:path w="76200" h="262254">
                <a:moveTo>
                  <a:pt x="67437" y="58674"/>
                </a:moveTo>
                <a:lnTo>
                  <a:pt x="40386" y="58674"/>
                </a:lnTo>
                <a:lnTo>
                  <a:pt x="42672" y="60960"/>
                </a:lnTo>
                <a:lnTo>
                  <a:pt x="42672" y="76200"/>
                </a:lnTo>
                <a:lnTo>
                  <a:pt x="76200" y="76200"/>
                </a:lnTo>
                <a:lnTo>
                  <a:pt x="67437" y="58674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64302" y="4211573"/>
            <a:ext cx="323850" cy="76200"/>
          </a:xfrm>
          <a:custGeom>
            <a:avLst/>
            <a:gdLst/>
            <a:ahLst/>
            <a:cxnLst/>
            <a:rect l="l" t="t" r="r" b="b"/>
            <a:pathLst>
              <a:path w="32385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3434"/>
                </a:lnTo>
                <a:lnTo>
                  <a:pt x="60960" y="43434"/>
                </a:lnTo>
                <a:lnTo>
                  <a:pt x="58674" y="41148"/>
                </a:lnTo>
                <a:lnTo>
                  <a:pt x="58674" y="35813"/>
                </a:lnTo>
                <a:lnTo>
                  <a:pt x="60960" y="33527"/>
                </a:lnTo>
                <a:lnTo>
                  <a:pt x="76200" y="33527"/>
                </a:lnTo>
                <a:lnTo>
                  <a:pt x="76200" y="0"/>
                </a:lnTo>
                <a:close/>
              </a:path>
              <a:path w="323850" h="76200">
                <a:moveTo>
                  <a:pt x="76200" y="33527"/>
                </a:moveTo>
                <a:lnTo>
                  <a:pt x="60960" y="33527"/>
                </a:lnTo>
                <a:lnTo>
                  <a:pt x="58674" y="35813"/>
                </a:lnTo>
                <a:lnTo>
                  <a:pt x="58674" y="41148"/>
                </a:lnTo>
                <a:lnTo>
                  <a:pt x="60960" y="43434"/>
                </a:lnTo>
                <a:lnTo>
                  <a:pt x="76200" y="43434"/>
                </a:lnTo>
                <a:lnTo>
                  <a:pt x="76200" y="33527"/>
                </a:lnTo>
                <a:close/>
              </a:path>
              <a:path w="323850" h="76200">
                <a:moveTo>
                  <a:pt x="321563" y="33527"/>
                </a:moveTo>
                <a:lnTo>
                  <a:pt x="76200" y="33527"/>
                </a:lnTo>
                <a:lnTo>
                  <a:pt x="76200" y="43434"/>
                </a:lnTo>
                <a:lnTo>
                  <a:pt x="321563" y="43434"/>
                </a:lnTo>
                <a:lnTo>
                  <a:pt x="323850" y="41148"/>
                </a:lnTo>
                <a:lnTo>
                  <a:pt x="323850" y="35813"/>
                </a:lnTo>
                <a:lnTo>
                  <a:pt x="321563" y="33527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731002" y="4573523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20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12208" y="4573523"/>
            <a:ext cx="708025" cy="0"/>
          </a:xfrm>
          <a:custGeom>
            <a:avLst/>
            <a:gdLst/>
            <a:ahLst/>
            <a:cxnLst/>
            <a:rect l="l" t="t" r="r" b="b"/>
            <a:pathLst>
              <a:path w="708025">
                <a:moveTo>
                  <a:pt x="0" y="0"/>
                </a:moveTo>
                <a:lnTo>
                  <a:pt x="707897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18153" y="4573523"/>
            <a:ext cx="883285" cy="0"/>
          </a:xfrm>
          <a:custGeom>
            <a:avLst/>
            <a:gdLst/>
            <a:ahLst/>
            <a:cxnLst/>
            <a:rect l="l" t="t" r="r" b="b"/>
            <a:pathLst>
              <a:path w="883285">
                <a:moveTo>
                  <a:pt x="0" y="0"/>
                </a:moveTo>
                <a:lnTo>
                  <a:pt x="883158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24150" y="4573523"/>
            <a:ext cx="483234" cy="0"/>
          </a:xfrm>
          <a:custGeom>
            <a:avLst/>
            <a:gdLst/>
            <a:ahLst/>
            <a:cxnLst/>
            <a:rect l="l" t="t" r="r" b="b"/>
            <a:pathLst>
              <a:path w="483235">
                <a:moveTo>
                  <a:pt x="0" y="0"/>
                </a:moveTo>
                <a:lnTo>
                  <a:pt x="483107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310383" y="457352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108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346198" y="454532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832354" y="453542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69864" y="452627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320284" y="452627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22014" y="453542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25751" y="3792473"/>
            <a:ext cx="3542029" cy="0"/>
          </a:xfrm>
          <a:custGeom>
            <a:avLst/>
            <a:gdLst/>
            <a:ahLst/>
            <a:cxnLst/>
            <a:rect l="l" t="t" r="r" b="b"/>
            <a:pathLst>
              <a:path w="3542029">
                <a:moveTo>
                  <a:pt x="0" y="0"/>
                </a:moveTo>
                <a:lnTo>
                  <a:pt x="3541776" y="0"/>
                </a:lnTo>
              </a:path>
            </a:pathLst>
          </a:custGeom>
          <a:ln w="9525">
            <a:solidFill>
              <a:srgbClr val="010101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95855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28494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225034" y="3744467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471671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722626" y="3744467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068573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390394" y="3982973"/>
            <a:ext cx="76200" cy="261620"/>
          </a:xfrm>
          <a:custGeom>
            <a:avLst/>
            <a:gdLst/>
            <a:ahLst/>
            <a:cxnLst/>
            <a:rect l="l" t="t" r="r" b="b"/>
            <a:pathLst>
              <a:path w="76200" h="261620">
                <a:moveTo>
                  <a:pt x="41148" y="59435"/>
                </a:moveTo>
                <a:lnTo>
                  <a:pt x="35813" y="59435"/>
                </a:lnTo>
                <a:lnTo>
                  <a:pt x="33528" y="60959"/>
                </a:lnTo>
                <a:lnTo>
                  <a:pt x="33528" y="259841"/>
                </a:lnTo>
                <a:lnTo>
                  <a:pt x="35813" y="261365"/>
                </a:lnTo>
                <a:lnTo>
                  <a:pt x="41148" y="261365"/>
                </a:lnTo>
                <a:lnTo>
                  <a:pt x="43433" y="259841"/>
                </a:lnTo>
                <a:lnTo>
                  <a:pt x="43433" y="60959"/>
                </a:lnTo>
                <a:lnTo>
                  <a:pt x="41148" y="59435"/>
                </a:lnTo>
                <a:close/>
              </a:path>
              <a:path w="76200" h="261620">
                <a:moveTo>
                  <a:pt x="38100" y="0"/>
                </a:moveTo>
                <a:lnTo>
                  <a:pt x="0" y="76200"/>
                </a:lnTo>
                <a:lnTo>
                  <a:pt x="33528" y="76200"/>
                </a:lnTo>
                <a:lnTo>
                  <a:pt x="33528" y="60959"/>
                </a:lnTo>
                <a:lnTo>
                  <a:pt x="35813" y="59435"/>
                </a:lnTo>
                <a:lnTo>
                  <a:pt x="67817" y="59435"/>
                </a:lnTo>
                <a:lnTo>
                  <a:pt x="38100" y="0"/>
                </a:lnTo>
                <a:close/>
              </a:path>
              <a:path w="76200" h="261620">
                <a:moveTo>
                  <a:pt x="67817" y="59435"/>
                </a:moveTo>
                <a:lnTo>
                  <a:pt x="41148" y="59435"/>
                </a:lnTo>
                <a:lnTo>
                  <a:pt x="43433" y="60959"/>
                </a:lnTo>
                <a:lnTo>
                  <a:pt x="43433" y="76200"/>
                </a:lnTo>
                <a:lnTo>
                  <a:pt x="76200" y="76200"/>
                </a:lnTo>
                <a:lnTo>
                  <a:pt x="67817" y="59435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23922" y="4201667"/>
            <a:ext cx="325120" cy="76200"/>
          </a:xfrm>
          <a:custGeom>
            <a:avLst/>
            <a:gdLst/>
            <a:ahLst/>
            <a:cxnLst/>
            <a:rect l="l" t="t" r="r" b="b"/>
            <a:pathLst>
              <a:path w="325119" h="76200">
                <a:moveTo>
                  <a:pt x="248411" y="0"/>
                </a:moveTo>
                <a:lnTo>
                  <a:pt x="248411" y="76200"/>
                </a:lnTo>
                <a:lnTo>
                  <a:pt x="315467" y="42672"/>
                </a:lnTo>
                <a:lnTo>
                  <a:pt x="264413" y="42672"/>
                </a:lnTo>
                <a:lnTo>
                  <a:pt x="265938" y="41148"/>
                </a:lnTo>
                <a:lnTo>
                  <a:pt x="265938" y="35814"/>
                </a:lnTo>
                <a:lnTo>
                  <a:pt x="264413" y="33528"/>
                </a:lnTo>
                <a:lnTo>
                  <a:pt x="315468" y="33528"/>
                </a:lnTo>
                <a:lnTo>
                  <a:pt x="248411" y="0"/>
                </a:lnTo>
                <a:close/>
              </a:path>
              <a:path w="325119" h="76200">
                <a:moveTo>
                  <a:pt x="248411" y="33528"/>
                </a:moveTo>
                <a:lnTo>
                  <a:pt x="2285" y="33528"/>
                </a:lnTo>
                <a:lnTo>
                  <a:pt x="0" y="35814"/>
                </a:lnTo>
                <a:lnTo>
                  <a:pt x="0" y="41148"/>
                </a:lnTo>
                <a:lnTo>
                  <a:pt x="2285" y="42672"/>
                </a:lnTo>
                <a:lnTo>
                  <a:pt x="248411" y="42672"/>
                </a:lnTo>
                <a:lnTo>
                  <a:pt x="248411" y="33528"/>
                </a:lnTo>
                <a:close/>
              </a:path>
              <a:path w="325119" h="76200">
                <a:moveTo>
                  <a:pt x="315468" y="33528"/>
                </a:moveTo>
                <a:lnTo>
                  <a:pt x="264413" y="33528"/>
                </a:lnTo>
                <a:lnTo>
                  <a:pt x="265938" y="35814"/>
                </a:lnTo>
                <a:lnTo>
                  <a:pt x="265938" y="41148"/>
                </a:lnTo>
                <a:lnTo>
                  <a:pt x="264413" y="42672"/>
                </a:lnTo>
                <a:lnTo>
                  <a:pt x="315467" y="42672"/>
                </a:lnTo>
                <a:lnTo>
                  <a:pt x="324611" y="38100"/>
                </a:lnTo>
                <a:lnTo>
                  <a:pt x="315468" y="33528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068573" y="338404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3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200650" y="338404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3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921255" y="2918713"/>
            <a:ext cx="511809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q</a:t>
            </a:r>
            <a:r>
              <a:rPr sz="500" b="1" spc="-5" dirty="0">
                <a:latin typeface="Arial"/>
                <a:cs typeface="Arial"/>
              </a:rPr>
              <a:t>1</a:t>
            </a:r>
            <a:r>
              <a:rPr sz="650" b="1" spc="-5" dirty="0">
                <a:latin typeface="Arial"/>
                <a:cs typeface="Arial"/>
              </a:rPr>
              <a:t>=0,8</a:t>
            </a:r>
            <a:r>
              <a:rPr sz="650" b="1" spc="-45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KN/m</a:t>
            </a:r>
            <a:endParaRPr sz="6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200919" y="2529298"/>
            <a:ext cx="4057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" b="1" spc="-5" dirty="0">
                <a:latin typeface="Arial"/>
                <a:cs typeface="Arial"/>
              </a:rPr>
              <a:t>R</a:t>
            </a:r>
            <a:r>
              <a:rPr sz="900" b="1" spc="-5" dirty="0">
                <a:latin typeface="Arial"/>
                <a:cs typeface="Arial"/>
              </a:rPr>
              <a:t>s</a:t>
            </a:r>
            <a:r>
              <a:rPr sz="500" b="1" spc="-5" dirty="0">
                <a:latin typeface="Arial"/>
                <a:cs typeface="Arial"/>
              </a:rPr>
              <a:t>2</a:t>
            </a:r>
            <a:r>
              <a:rPr sz="650" b="1" spc="-5" dirty="0">
                <a:latin typeface="Arial"/>
                <a:cs typeface="Arial"/>
              </a:rPr>
              <a:t>=1</a:t>
            </a:r>
            <a:r>
              <a:rPr sz="650" b="1" spc="-5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kN</a:t>
            </a:r>
            <a:endParaRPr sz="6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73144" y="2872991"/>
            <a:ext cx="31623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P=2</a:t>
            </a:r>
            <a:r>
              <a:rPr sz="650" b="1" spc="-60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</a:t>
            </a:r>
            <a:endParaRPr sz="6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246373" y="4481575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5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700276" y="3196081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A</a:t>
            </a:r>
            <a:endParaRPr sz="9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325109" y="3149600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C</a:t>
            </a:r>
            <a:endParaRPr sz="9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459183" y="3615143"/>
            <a:ext cx="1714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C1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557270" y="2918713"/>
            <a:ext cx="511809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q</a:t>
            </a:r>
            <a:r>
              <a:rPr sz="500" b="1" spc="-5" dirty="0">
                <a:latin typeface="Arial"/>
                <a:cs typeface="Arial"/>
              </a:rPr>
              <a:t>2</a:t>
            </a:r>
            <a:r>
              <a:rPr sz="650" b="1" spc="-5" dirty="0">
                <a:latin typeface="Arial"/>
                <a:cs typeface="Arial"/>
              </a:rPr>
              <a:t>=1,2</a:t>
            </a:r>
            <a:r>
              <a:rPr sz="650" b="1" spc="-45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KN/m</a:t>
            </a:r>
            <a:endParaRPr sz="6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407411" y="3336290"/>
            <a:ext cx="952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F</a:t>
            </a:r>
            <a:endParaRPr sz="9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640583" y="3334765"/>
            <a:ext cx="14224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s</a:t>
            </a:r>
            <a:r>
              <a:rPr sz="650" b="1" spc="-5" dirty="0"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981960" y="3149600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B</a:t>
            </a:r>
            <a:endParaRPr sz="9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100576" y="3469639"/>
            <a:ext cx="110489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723635" y="3755390"/>
            <a:ext cx="1778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EV</a:t>
            </a:r>
            <a:endParaRPr sz="9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192483" y="4126522"/>
            <a:ext cx="1612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E</a:t>
            </a:r>
            <a:r>
              <a:rPr sz="650" b="1" spc="-5" dirty="0">
                <a:latin typeface="Arial"/>
                <a:cs typeface="Arial"/>
              </a:rPr>
              <a:t>H</a:t>
            </a:r>
            <a:endParaRPr sz="6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850133" y="4080002"/>
            <a:ext cx="1676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D</a:t>
            </a:r>
            <a:r>
              <a:rPr sz="650" b="1" spc="-5" dirty="0">
                <a:latin typeface="Arial"/>
                <a:cs typeface="Arial"/>
              </a:rPr>
              <a:t>H</a:t>
            </a:r>
            <a:endParaRPr sz="6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336545" y="3816350"/>
            <a:ext cx="1631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D</a:t>
            </a:r>
            <a:r>
              <a:rPr sz="650" b="1" spc="-5" dirty="0">
                <a:latin typeface="Arial"/>
                <a:cs typeface="Arial"/>
              </a:rPr>
              <a:t>V</a:t>
            </a:r>
            <a:endParaRPr sz="6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459221" y="4499863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440428" y="4490719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5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2451607" y="4499863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051567" y="3629665"/>
            <a:ext cx="610235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55295" algn="l"/>
              </a:tabLst>
            </a:pPr>
            <a:r>
              <a:rPr sz="650" b="1" spc="-5" dirty="0">
                <a:latin typeface="Arial"/>
                <a:cs typeface="Arial"/>
              </a:rPr>
              <a:t>3 m	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2848653" y="3629665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1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040633" y="3351603"/>
            <a:ext cx="263525" cy="40259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1000" b="1" dirty="0">
                <a:latin typeface="Arial"/>
                <a:cs typeface="Arial"/>
              </a:rPr>
              <a:t>B</a:t>
            </a:r>
            <a:r>
              <a:rPr sz="650" b="1" dirty="0"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  <a:p>
            <a:pPr marL="131445">
              <a:lnSpc>
                <a:spcPct val="100000"/>
              </a:lnSpc>
              <a:spcBef>
                <a:spcPts val="385"/>
              </a:spcBef>
            </a:pPr>
            <a:r>
              <a:rPr sz="650" b="1" spc="-10" dirty="0"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262860" y="3639541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8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541780" y="4795520"/>
            <a:ext cx="4952365" cy="1259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Urutan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perhitungan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adalah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dimulai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dari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batang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afs1,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batang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S1BGC</a:t>
            </a:r>
            <a:r>
              <a:rPr sz="1200" spc="1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dan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91700"/>
              </a:lnSpc>
            </a:pPr>
            <a:r>
              <a:rPr sz="1200" spc="-5" dirty="0">
                <a:latin typeface="Times New Roman"/>
                <a:cs typeface="Times New Roman"/>
              </a:rPr>
              <a:t>kemudian konstruksi portal portal DB1C–S. </a:t>
            </a:r>
            <a:r>
              <a:rPr sz="1200" dirty="0">
                <a:latin typeface="Times New Roman"/>
                <a:cs typeface="Times New Roman"/>
              </a:rPr>
              <a:t>beban yang </a:t>
            </a:r>
            <a:r>
              <a:rPr sz="1200" spc="-5" dirty="0">
                <a:latin typeface="Times New Roman"/>
                <a:cs typeface="Times New Roman"/>
              </a:rPr>
              <a:t>diterima </a:t>
            </a:r>
            <a:r>
              <a:rPr sz="1200" dirty="0">
                <a:latin typeface="Times New Roman"/>
                <a:cs typeface="Times New Roman"/>
              </a:rPr>
              <a:t>portal adalah  beban dari balok gerber yang </a:t>
            </a:r>
            <a:r>
              <a:rPr sz="1200" spc="-5" dirty="0">
                <a:latin typeface="Times New Roman"/>
                <a:cs typeface="Times New Roman"/>
              </a:rPr>
              <a:t>melalui </a:t>
            </a:r>
            <a:r>
              <a:rPr sz="1200" dirty="0">
                <a:latin typeface="Times New Roman"/>
                <a:cs typeface="Times New Roman"/>
              </a:rPr>
              <a:t>reaksi di B dan di C reaksi di B dan di C  ini </a:t>
            </a:r>
            <a:r>
              <a:rPr sz="1200" spc="-5" dirty="0">
                <a:latin typeface="Times New Roman"/>
                <a:cs typeface="Times New Roman"/>
              </a:rPr>
              <a:t>masing–masing menjadi </a:t>
            </a:r>
            <a:r>
              <a:rPr sz="1200" dirty="0">
                <a:latin typeface="Times New Roman"/>
                <a:cs typeface="Times New Roman"/>
              </a:rPr>
              <a:t>beban terpusat konstruksi portal di titik </a:t>
            </a:r>
            <a:r>
              <a:rPr sz="1200" spc="-5" dirty="0">
                <a:latin typeface="Times New Roman"/>
                <a:cs typeface="Times New Roman"/>
              </a:rPr>
              <a:t>B1 dan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C1.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1583685" y="6262268"/>
            <a:ext cx="1769880" cy="8339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554480" y="7436175"/>
            <a:ext cx="3637574" cy="20326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40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2347" y="1498236"/>
            <a:ext cx="3385855" cy="17059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95612" y="3431450"/>
            <a:ext cx="3449282" cy="17756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71051" y="5463205"/>
            <a:ext cx="3739520" cy="10400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90" y="6747325"/>
            <a:ext cx="2816822" cy="3983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54480" y="7260335"/>
            <a:ext cx="3201162" cy="9052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95321" y="8366541"/>
            <a:ext cx="3588946" cy="11407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41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6272" y="1521131"/>
            <a:ext cx="4048397" cy="17023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89625" y="3479670"/>
            <a:ext cx="4041700" cy="15346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64007" y="5283424"/>
            <a:ext cx="3420222" cy="12503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79813" y="6775576"/>
            <a:ext cx="4389032" cy="22175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42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65474" y="1522775"/>
            <a:ext cx="4056782" cy="15858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74867" y="3334084"/>
            <a:ext cx="4889086" cy="17847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99137" y="5476707"/>
            <a:ext cx="2331133" cy="9494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97493" y="6696902"/>
            <a:ext cx="2967947" cy="27126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43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02048" y="1496455"/>
            <a:ext cx="4005253" cy="23765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92549" y="4163150"/>
            <a:ext cx="4063899" cy="32058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44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41780" y="1416811"/>
            <a:ext cx="43897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BIDANG MOMEN (M), BIDANG D </a:t>
            </a:r>
            <a:r>
              <a:rPr sz="1200" b="1" spc="-5" dirty="0">
                <a:latin typeface="Times New Roman"/>
                <a:cs typeface="Times New Roman"/>
              </a:rPr>
              <a:t>(SFD) DAN NORMAL</a:t>
            </a:r>
            <a:r>
              <a:rPr sz="1200" b="1" spc="-7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36405" y="2006649"/>
            <a:ext cx="4878302" cy="22935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90392" y="4557086"/>
            <a:ext cx="4963145" cy="16452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0022" y="6384035"/>
            <a:ext cx="4635246" cy="22006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45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29205" y="1440180"/>
            <a:ext cx="4776117" cy="19674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78523" y="3582923"/>
            <a:ext cx="4525113" cy="1997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46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644</Words>
  <Application>Microsoft Office PowerPoint</Application>
  <PresentationFormat>Kustom</PresentationFormat>
  <Paragraphs>125</Paragraphs>
  <Slides>32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4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32</vt:i4>
      </vt:variant>
    </vt:vector>
  </HeadingPairs>
  <TitlesOfParts>
    <vt:vector size="37" baseType="lpstr">
      <vt:lpstr>Arial</vt:lpstr>
      <vt:lpstr>Calibri</vt:lpstr>
      <vt:lpstr>Tahoma</vt:lpstr>
      <vt:lpstr>Times New Roman</vt:lpstr>
      <vt:lpstr>Office Theme</vt:lpstr>
      <vt:lpstr>ANALISA STRUKTUR</vt:lpstr>
      <vt:lpstr>BAHAN MATERI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 - Modul_Pembelajaran_MEKTEK II.doc</dc:title>
  <dc:creator>Aaaaaaaaumiyankhty</dc:creator>
  <cp:lastModifiedBy>iwz</cp:lastModifiedBy>
  <cp:revision>3</cp:revision>
  <dcterms:created xsi:type="dcterms:W3CDTF">2018-09-07T07:26:28Z</dcterms:created>
  <dcterms:modified xsi:type="dcterms:W3CDTF">2020-09-10T03:26:27Z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2013-11-26T00:00:00Z</vt:filetime>
  </property>
  <property fmtid="{D5CDD505-2E9C-101B-9397-08002B2CF9AE}" pid="3" name="Creator">
    <vt:lpwstr>Acrobat PDFMaker 7.0 for Word</vt:lpwstr>
  </property>
  <property fmtid="{D5CDD505-2E9C-101B-9397-08002B2CF9AE}" pid="4" name="LastSaved">
    <vt:filetime>2018-09-07T00:00:00Z</vt:filetime>
  </property>
</Properties>
</file>