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45C4A769-D271-48DE-B0DF-D1C75A5726FD}" type="datetimeFigureOut">
              <a:rPr lang="id-ID" smtClean="0"/>
              <a:t>20/02/2017</a:t>
            </a:fld>
            <a:endParaRPr lang="id-ID"/>
          </a:p>
        </p:txBody>
      </p:sp>
      <p:sp>
        <p:nvSpPr>
          <p:cNvPr id="8" name="Slide Number Placeholder 7"/>
          <p:cNvSpPr>
            <a:spLocks noGrp="1"/>
          </p:cNvSpPr>
          <p:nvPr>
            <p:ph type="sldNum" sz="quarter" idx="11"/>
          </p:nvPr>
        </p:nvSpPr>
        <p:spPr/>
        <p:txBody>
          <a:bodyPr/>
          <a:lstStyle/>
          <a:p>
            <a:fld id="{5DCBE797-579D-46C6-8FC9-AE3125F07E31}" type="slidenum">
              <a:rPr lang="id-ID" smtClean="0"/>
              <a:t>‹#›</a:t>
            </a:fld>
            <a:endParaRPr lang="id-ID"/>
          </a:p>
        </p:txBody>
      </p:sp>
      <p:sp>
        <p:nvSpPr>
          <p:cNvPr id="9" name="Footer Placeholder 8"/>
          <p:cNvSpPr>
            <a:spLocks noGrp="1"/>
          </p:cNvSpPr>
          <p:nvPr>
            <p:ph type="ftr" sz="quarter" idx="12"/>
          </p:nvPr>
        </p:nvSpPr>
        <p:spPr/>
        <p:txBody>
          <a:bodyPr/>
          <a:lstStyle/>
          <a:p>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45C4A769-D271-48DE-B0DF-D1C75A5726FD}" type="datetimeFigureOut">
              <a:rPr lang="id-ID" smtClean="0"/>
              <a:t>20/02/2017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C4A769-D271-48DE-B0DF-D1C75A5726FD}" type="datetimeFigureOut">
              <a:rPr lang="id-ID" smtClean="0"/>
              <a:t>20/02/2017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DCBE797-579D-46C6-8FC9-AE3125F07E31}" type="slidenum">
              <a:rPr lang="id-ID" smtClean="0"/>
              <a:t>‹#›</a:t>
            </a:fld>
            <a:endParaRPr lang="id-ID"/>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45C4A769-D271-48DE-B0DF-D1C75A5726FD}" type="datetimeFigureOut">
              <a:rPr lang="id-ID" smtClean="0"/>
              <a:t>20/02/2017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DCBE797-579D-46C6-8FC9-AE3125F07E31}" type="slidenum">
              <a:rPr lang="id-ID" smtClean="0"/>
              <a:t>‹#›</a:t>
            </a:fld>
            <a:endParaRPr lang="id-ID"/>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45C4A769-D271-48DE-B0DF-D1C75A5726FD}" type="datetimeFigureOut">
              <a:rPr lang="id-ID" smtClean="0"/>
              <a:t>20/02/2017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DCBE797-579D-46C6-8FC9-AE3125F07E31}" type="slidenum">
              <a:rPr lang="id-ID" smtClean="0"/>
              <a:t>‹#›</a:t>
            </a:fld>
            <a:endParaRPr lang="id-ID"/>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C4A769-D271-48DE-B0DF-D1C75A5726FD}" type="datetimeFigureOut">
              <a:rPr lang="id-ID" smtClean="0"/>
              <a:t>20/02/2017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4A769-D271-48DE-B0DF-D1C75A5726FD}" type="datetimeFigureOut">
              <a:rPr lang="id-ID" smtClean="0"/>
              <a:t>20/02/2017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C4A769-D271-48DE-B0DF-D1C75A5726FD}" type="datetimeFigureOut">
              <a:rPr lang="id-ID" smtClean="0"/>
              <a:t>20/02/2017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C4A769-D271-48DE-B0DF-D1C75A5726FD}" type="datetimeFigureOut">
              <a:rPr lang="id-ID" smtClean="0"/>
              <a:t>20/02/2017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C4A769-D271-48DE-B0DF-D1C75A5726FD}" type="datetimeFigureOut">
              <a:rPr lang="id-ID" smtClean="0"/>
              <a:t>20/02/2017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C4A769-D271-48DE-B0DF-D1C75A5726FD}" type="datetimeFigureOut">
              <a:rPr lang="id-ID" smtClean="0"/>
              <a:t>20/02/2017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DCBE797-579D-46C6-8FC9-AE3125F07E31}"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45C4A769-D271-48DE-B0DF-D1C75A5726FD}" type="datetimeFigureOut">
              <a:rPr lang="id-ID" smtClean="0"/>
              <a:t>20/02/2017</a:t>
            </a:fld>
            <a:endParaRPr lang="id-ID"/>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id-ID"/>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5DCBE797-579D-46C6-8FC9-AE3125F07E31}" type="slidenum">
              <a:rPr lang="id-ID" smtClean="0"/>
              <a:t>‹#›</a:t>
            </a:fld>
            <a:endParaRPr lang="id-ID"/>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654115"/>
            <a:ext cx="6264696" cy="2642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9692" y="620688"/>
            <a:ext cx="5760640" cy="646331"/>
          </a:xfrm>
          <a:prstGeom prst="rect">
            <a:avLst/>
          </a:prstGeom>
          <a:noFill/>
        </p:spPr>
        <p:txBody>
          <a:bodyPr wrap="square" rtlCol="0">
            <a:spAutoFit/>
          </a:bodyPr>
          <a:lstStyle/>
          <a:p>
            <a:r>
              <a:rPr lang="id-ID" sz="3600" dirty="0" smtClean="0">
                <a:solidFill>
                  <a:srgbClr val="7030A0"/>
                </a:solidFill>
              </a:rPr>
              <a:t>QWERTY KEYBOARD</a:t>
            </a:r>
            <a:endParaRPr lang="id-ID" sz="3600" dirty="0">
              <a:solidFill>
                <a:srgbClr val="7030A0"/>
              </a:solidFill>
            </a:endParaRPr>
          </a:p>
        </p:txBody>
      </p:sp>
    </p:spTree>
    <p:extLst>
      <p:ext uri="{BB962C8B-B14F-4D97-AF65-F5344CB8AC3E}">
        <p14:creationId xmlns:p14="http://schemas.microsoft.com/office/powerpoint/2010/main" val="722810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328592"/>
          </a:xfrm>
        </p:spPr>
        <p:txBody>
          <a:bodyPr>
            <a:normAutofit/>
          </a:bodyPr>
          <a:lstStyle/>
          <a:p>
            <a:pPr>
              <a:buFont typeface="Wingdings" pitchFamily="2" charset="2"/>
              <a:buChar char="ü"/>
            </a:pPr>
            <a:r>
              <a:rPr lang="id-ID" dirty="0"/>
              <a:t>Tata letak keyboard QWERTY ini ditemukan oleh Scholes, Glidden dan Soule pada tahun 1878, dan kemudian menjadi standar mesin tik komersial pada tahun </a:t>
            </a:r>
            <a:r>
              <a:rPr lang="id-ID" dirty="0" smtClean="0"/>
              <a:t>1905.</a:t>
            </a:r>
          </a:p>
          <a:p>
            <a:pPr>
              <a:buFont typeface="Wingdings" pitchFamily="2" charset="2"/>
              <a:buChar char="ü"/>
            </a:pPr>
            <a:r>
              <a:rPr lang="id-ID" dirty="0" smtClean="0"/>
              <a:t>QWERTY </a:t>
            </a:r>
            <a:r>
              <a:rPr lang="id-ID" dirty="0"/>
              <a:t>diambil </a:t>
            </a:r>
            <a:r>
              <a:rPr lang="id-ID" dirty="0" smtClean="0"/>
              <a:t>dari 6 </a:t>
            </a:r>
            <a:r>
              <a:rPr lang="id-ID" dirty="0"/>
              <a:t>huruf berurutan pada baris kedua dari tombol alfanumerik tersebut. </a:t>
            </a:r>
            <a:endParaRPr lang="id-ID" dirty="0" smtClean="0"/>
          </a:p>
          <a:p>
            <a:pPr>
              <a:buFont typeface="Wingdings" pitchFamily="2" charset="2"/>
              <a:buChar char="ü"/>
            </a:pPr>
            <a:r>
              <a:rPr lang="id-ID" dirty="0" smtClean="0"/>
              <a:t>48 </a:t>
            </a:r>
            <a:r>
              <a:rPr lang="id-ID" dirty="0"/>
              <a:t>persen dari gerakan diantara huruf yang berurutan harus dilakukan dengan sebuah tangan. </a:t>
            </a:r>
            <a:endParaRPr lang="id-ID" dirty="0" smtClean="0"/>
          </a:p>
          <a:p>
            <a:pPr>
              <a:buFont typeface="Wingdings" pitchFamily="2" charset="2"/>
              <a:buChar char="ü"/>
            </a:pPr>
            <a:r>
              <a:rPr lang="id-ID" dirty="0" smtClean="0"/>
              <a:t>Hanya </a:t>
            </a:r>
            <a:r>
              <a:rPr lang="id-ID" dirty="0"/>
              <a:t>32 persen ketukan yang dilakukan pada home row (baris awal dari posisi jari pada keyboard). </a:t>
            </a:r>
            <a:endParaRPr lang="id-ID" dirty="0" smtClean="0"/>
          </a:p>
          <a:p>
            <a:pPr>
              <a:buFont typeface="Wingdings" pitchFamily="2" charset="2"/>
              <a:buChar char="ü"/>
            </a:pPr>
            <a:r>
              <a:rPr lang="id-ID" dirty="0" smtClean="0"/>
              <a:t>Beban </a:t>
            </a:r>
            <a:r>
              <a:rPr lang="id-ID" dirty="0"/>
              <a:t>tangan kiri lebih besar dari tangan kanan (56 persen). </a:t>
            </a:r>
            <a:endParaRPr lang="id-ID" dirty="0" smtClean="0"/>
          </a:p>
        </p:txBody>
      </p:sp>
    </p:spTree>
    <p:extLst>
      <p:ext uri="{BB962C8B-B14F-4D97-AF65-F5344CB8AC3E}">
        <p14:creationId xmlns:p14="http://schemas.microsoft.com/office/powerpoint/2010/main" val="3787616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323528" y="1052736"/>
            <a:ext cx="8507288" cy="4525963"/>
          </a:xfrm>
        </p:spPr>
        <p:txBody>
          <a:bodyPr/>
          <a:lstStyle/>
          <a:p>
            <a:pPr marL="0" indent="0">
              <a:buNone/>
            </a:pPr>
            <a:r>
              <a:rPr lang="id-ID" sz="3200" dirty="0"/>
              <a:t>Contoh paling nyata </a:t>
            </a:r>
            <a:r>
              <a:rPr lang="id-ID" sz="3200" dirty="0" smtClean="0"/>
              <a:t>dari ketidakefisienan </a:t>
            </a:r>
            <a:r>
              <a:rPr lang="id-ID" sz="3200" dirty="0"/>
              <a:t>tata letak QWERTY adalah pengetikan huruf ‘a’ yang cukup sering dipakai, tetapi harus dilakukan oleh jari kelingking yang paling lemah.</a:t>
            </a:r>
          </a:p>
          <a:p>
            <a:pPr marL="0" indent="0">
              <a:buNone/>
            </a:pPr>
            <a:endParaRPr lang="id-ID"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573016"/>
            <a:ext cx="3584575" cy="299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941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dirty="0" smtClean="0"/>
              <a:t>DVORAK</a:t>
            </a:r>
            <a:endParaRPr lang="id-ID" sz="3600" dirty="0"/>
          </a:p>
        </p:txBody>
      </p:sp>
      <p:pic>
        <p:nvPicPr>
          <p:cNvPr id="3076" name="Picture 4" descr="https://silenceteller.files.wordpress.com/2010/08/dvorak.png?w=300&amp;h=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861221"/>
            <a:ext cx="5400600"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67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Autofit/>
          </a:bodyPr>
          <a:lstStyle/>
          <a:p>
            <a:pPr>
              <a:buFont typeface="Wingdings" pitchFamily="2" charset="2"/>
              <a:buChar char="ü"/>
            </a:pPr>
            <a:r>
              <a:rPr lang="id-ID" sz="2800" dirty="0"/>
              <a:t>Keyboard DVORAK (1932), dimana susunan hurufnya disusun sedemikian rupa sehingga tangan kanan dibebani lebih banyak pekerjaan dibanding dengan tangan kiri. </a:t>
            </a:r>
            <a:endParaRPr lang="id-ID" sz="2800" dirty="0" smtClean="0"/>
          </a:p>
          <a:p>
            <a:pPr>
              <a:buFont typeface="Wingdings" pitchFamily="2" charset="2"/>
              <a:buChar char="ü"/>
            </a:pPr>
            <a:r>
              <a:rPr lang="id-ID" sz="2800" dirty="0" smtClean="0"/>
              <a:t>Tata </a:t>
            </a:r>
            <a:r>
              <a:rPr lang="id-ID" sz="2800" dirty="0"/>
              <a:t>letak Dvorak dirancang agar 70 persen dari ketukan jatuh pada home row, sehingga bisa mengurangi kelelahan karena pengetikan (lebih ergonomik). </a:t>
            </a:r>
            <a:endParaRPr lang="id-ID" sz="2800" dirty="0" smtClean="0"/>
          </a:p>
          <a:p>
            <a:pPr>
              <a:buFont typeface="Wingdings" pitchFamily="2" charset="2"/>
              <a:buChar char="ü"/>
            </a:pPr>
            <a:r>
              <a:rPr lang="id-ID" sz="2800" dirty="0" smtClean="0"/>
              <a:t>Sejumlah </a:t>
            </a:r>
            <a:r>
              <a:rPr lang="id-ID" sz="2800" dirty="0"/>
              <a:t>percobaan menunjukkan bahwa tata letak Dvorak lebih efisien 10-15 persen dibanding dengan tata letak QWERTY .</a:t>
            </a:r>
          </a:p>
        </p:txBody>
      </p:sp>
    </p:spTree>
    <p:extLst>
      <p:ext uri="{BB962C8B-B14F-4D97-AF65-F5344CB8AC3E}">
        <p14:creationId xmlns:p14="http://schemas.microsoft.com/office/powerpoint/2010/main" val="678409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b="1" dirty="0"/>
              <a:t>KLOCKENBERG</a:t>
            </a:r>
            <a:endParaRPr lang="id-ID" sz="3600" dirty="0"/>
          </a:p>
        </p:txBody>
      </p:sp>
      <p:sp>
        <p:nvSpPr>
          <p:cNvPr id="3" name="Content Placeholder 2"/>
          <p:cNvSpPr>
            <a:spLocks noGrp="1"/>
          </p:cNvSpPr>
          <p:nvPr>
            <p:ph idx="1"/>
          </p:nvPr>
        </p:nvSpPr>
        <p:spPr/>
        <p:txBody>
          <a:bodyPr/>
          <a:lstStyle/>
          <a:p>
            <a:pPr marL="0" indent="0">
              <a:buNone/>
            </a:pPr>
            <a:endParaRPr lang="id-ID"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688402"/>
            <a:ext cx="2664296" cy="2111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698243"/>
            <a:ext cx="28575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51955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lstStyle/>
          <a:p>
            <a:endParaRPr lang="id-ID" dirty="0"/>
          </a:p>
        </p:txBody>
      </p:sp>
      <p:sp>
        <p:nvSpPr>
          <p:cNvPr id="3" name="Content Placeholder 2"/>
          <p:cNvSpPr>
            <a:spLocks noGrp="1"/>
          </p:cNvSpPr>
          <p:nvPr>
            <p:ph idx="1"/>
          </p:nvPr>
        </p:nvSpPr>
        <p:spPr>
          <a:xfrm>
            <a:off x="539552" y="764704"/>
            <a:ext cx="8229600" cy="4525963"/>
          </a:xfrm>
        </p:spPr>
        <p:txBody>
          <a:bodyPr>
            <a:noAutofit/>
          </a:bodyPr>
          <a:lstStyle/>
          <a:p>
            <a:pPr>
              <a:buFont typeface="Wingdings" pitchFamily="2" charset="2"/>
              <a:buChar char="ü"/>
            </a:pPr>
            <a:r>
              <a:rPr lang="id-ID" dirty="0"/>
              <a:t>Keyboard ini dibuat dengan maksud menyempurnakan jenis keyboard yang sudah ada, yaitu dengan memisahkan kedua bagian keyboard (bagian kiri dan kanan). </a:t>
            </a:r>
            <a:endParaRPr lang="id-ID" dirty="0" smtClean="0"/>
          </a:p>
          <a:p>
            <a:pPr>
              <a:buFont typeface="Wingdings" pitchFamily="2" charset="2"/>
              <a:buChar char="ü"/>
            </a:pPr>
            <a:r>
              <a:rPr lang="id-ID" dirty="0" smtClean="0"/>
              <a:t>Bagian </a:t>
            </a:r>
            <a:r>
              <a:rPr lang="id-ID" dirty="0"/>
              <a:t>kiri dan kanan keyboard dipisahkan dengan sudut 15 derajat dan dibuat miring ke bawah. </a:t>
            </a:r>
          </a:p>
          <a:p>
            <a:pPr>
              <a:buFont typeface="Wingdings" pitchFamily="2" charset="2"/>
              <a:buChar char="ü"/>
            </a:pPr>
            <a:r>
              <a:rPr lang="id-ID" dirty="0" smtClean="0"/>
              <a:t>Keyboard </a:t>
            </a:r>
            <a:r>
              <a:rPr lang="id-ID" dirty="0"/>
              <a:t>KLOCKENBERG mempunyai tombol-tombol yang dibuat lebih dekat (tipis) dengan meja kerja sehingga terasa lebih nyaman. </a:t>
            </a:r>
            <a:endParaRPr lang="id-ID" dirty="0" smtClean="0"/>
          </a:p>
          <a:p>
            <a:pPr>
              <a:buFont typeface="Wingdings" pitchFamily="2" charset="2"/>
              <a:buChar char="ü"/>
            </a:pPr>
            <a:r>
              <a:rPr lang="id-ID" dirty="0" smtClean="0"/>
              <a:t>Tata </a:t>
            </a:r>
            <a:r>
              <a:rPr lang="id-ID" dirty="0"/>
              <a:t>letak ini, selain mengurangi beban otot pada jari jemari dan pergelangan tangan juga dirancang untuk mengurangi beban otot pada tangan dan bahu. Terpisahnya bagian kiri dan kanannya menjadikannya relatif lebih banyak memakan ruang.</a:t>
            </a:r>
          </a:p>
        </p:txBody>
      </p:sp>
    </p:spTree>
    <p:extLst>
      <p:ext uri="{BB962C8B-B14F-4D97-AF65-F5344CB8AC3E}">
        <p14:creationId xmlns:p14="http://schemas.microsoft.com/office/powerpoint/2010/main" val="13695043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68760"/>
          </a:xfrm>
        </p:spPr>
        <p:txBody>
          <a:bodyPr/>
          <a:lstStyle/>
          <a:p>
            <a:r>
              <a:rPr lang="id-ID" sz="4000" dirty="0" smtClean="0"/>
              <a:t>Keyboard Maltron</a:t>
            </a:r>
            <a:endParaRPr lang="id-ID" sz="4000" dirty="0"/>
          </a:p>
        </p:txBody>
      </p:sp>
      <p:sp>
        <p:nvSpPr>
          <p:cNvPr id="3" name="Content Placeholder 2"/>
          <p:cNvSpPr>
            <a:spLocks noGrp="1"/>
          </p:cNvSpPr>
          <p:nvPr>
            <p:ph idx="1"/>
          </p:nvPr>
        </p:nvSpPr>
        <p:spPr/>
        <p:txBody>
          <a:bodyPr/>
          <a:lstStyle/>
          <a:p>
            <a:pPr marL="0" indent="0">
              <a:buNone/>
            </a:pPr>
            <a:endParaRPr lang="id-ID"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916832"/>
            <a:ext cx="3854921" cy="252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8583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a:bodyPr>
          <a:lstStyle/>
          <a:p>
            <a:pPr>
              <a:buFont typeface="Wingdings" pitchFamily="2" charset="2"/>
              <a:buChar char="ü"/>
            </a:pPr>
            <a:r>
              <a:rPr lang="id-ID" sz="2000" dirty="0"/>
              <a:t>keyboard ini dibuat agak cekung ke dalam. Dengan pertimbangan bahwa pada saat jari-jari diposisikan akan mengetik, maka jari-jari itu dijamin tidak akan membentuk satu garis lurus. </a:t>
            </a:r>
            <a:endParaRPr lang="id-ID" sz="2000" dirty="0" smtClean="0"/>
          </a:p>
          <a:p>
            <a:pPr>
              <a:buFont typeface="Wingdings" pitchFamily="2" charset="2"/>
              <a:buChar char="ü"/>
            </a:pPr>
            <a:r>
              <a:rPr lang="id-ID" sz="2000" dirty="0" smtClean="0"/>
              <a:t>Produsen </a:t>
            </a:r>
            <a:r>
              <a:rPr lang="id-ID" sz="2000" dirty="0"/>
              <a:t>Maltron berkeyakinan bahwa pada dasarnya, hanya digunakan 8 jari dari sepuluh jari yang tersedia ketika manusia mengetik dengan keyboard biasa</a:t>
            </a:r>
            <a:r>
              <a:rPr lang="id-ID" sz="2000" dirty="0" smtClean="0"/>
              <a:t>.</a:t>
            </a:r>
          </a:p>
          <a:p>
            <a:pPr>
              <a:buFont typeface="Wingdings" pitchFamily="2" charset="2"/>
              <a:buChar char="ü"/>
            </a:pPr>
            <a:r>
              <a:rPr lang="id-ID" sz="2000" dirty="0" smtClean="0"/>
              <a:t>Dengan </a:t>
            </a:r>
            <a:r>
              <a:rPr lang="id-ID" sz="2000" dirty="0"/>
              <a:t>mengetik di keyboard biasa, maka jari tangan harus beradaptasi dengan bentuk keyboard. Hal ini diklaim oleh mereka dapat menyebabkan RSI (Repetitive Stress Injuries). </a:t>
            </a:r>
            <a:endParaRPr lang="id-ID" sz="2000" dirty="0" smtClean="0"/>
          </a:p>
          <a:p>
            <a:pPr>
              <a:buFont typeface="Wingdings" pitchFamily="2" charset="2"/>
              <a:buChar char="ü"/>
            </a:pPr>
            <a:r>
              <a:rPr lang="id-ID" sz="2000" dirty="0" smtClean="0"/>
              <a:t>Sementara</a:t>
            </a:r>
            <a:r>
              <a:rPr lang="id-ID" sz="2000" dirty="0"/>
              <a:t>, dengan menggunakan Maltron, keyboardnyalah yang akan menyesuaikan dengan tangan. </a:t>
            </a:r>
            <a:endParaRPr lang="id-ID" sz="2000" dirty="0" smtClean="0"/>
          </a:p>
          <a:p>
            <a:pPr>
              <a:buFont typeface="Wingdings" pitchFamily="2" charset="2"/>
              <a:buChar char="ü"/>
            </a:pPr>
            <a:r>
              <a:rPr lang="id-ID" sz="2000" dirty="0" smtClean="0"/>
              <a:t>Dengan </a:t>
            </a:r>
            <a:r>
              <a:rPr lang="id-ID" sz="2000" dirty="0"/>
              <a:t>bentuk yang unik seperti ini, Maltron menjamin kenyamanan jari tangan di saat mengetik sehingga tidak menyebabkan RSI </a:t>
            </a:r>
            <a:r>
              <a:rPr lang="id-ID" sz="2000" dirty="0" smtClean="0"/>
              <a:t>bahkan. </a:t>
            </a:r>
            <a:endParaRPr lang="id-ID" sz="2000" dirty="0"/>
          </a:p>
        </p:txBody>
      </p:sp>
    </p:spTree>
    <p:extLst>
      <p:ext uri="{BB962C8B-B14F-4D97-AF65-F5344CB8AC3E}">
        <p14:creationId xmlns:p14="http://schemas.microsoft.com/office/powerpoint/2010/main" val="22077919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b="1" dirty="0"/>
              <a:t>Keyboard </a:t>
            </a:r>
            <a:r>
              <a:rPr lang="id-ID" sz="4000" b="1" dirty="0" smtClean="0"/>
              <a:t>Palantype</a:t>
            </a:r>
            <a:endParaRPr lang="id-ID" sz="4000" dirty="0"/>
          </a:p>
        </p:txBody>
      </p:sp>
      <p:sp>
        <p:nvSpPr>
          <p:cNvPr id="3" name="Content Placeholder 2"/>
          <p:cNvSpPr>
            <a:spLocks noGrp="1"/>
          </p:cNvSpPr>
          <p:nvPr>
            <p:ph idx="1"/>
          </p:nvPr>
        </p:nvSpPr>
        <p:spPr/>
        <p:txBody>
          <a:bodyPr/>
          <a:lstStyle/>
          <a:p>
            <a:endParaRPr lang="id-ID"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988840"/>
            <a:ext cx="3277716" cy="289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1423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dirty="0"/>
              <a:t>Tata letak palantype mempunyai 3 kelompok karakter. </a:t>
            </a:r>
            <a:endParaRPr lang="id-ID" dirty="0" smtClean="0"/>
          </a:p>
          <a:p>
            <a:pPr marL="0" indent="0">
              <a:buNone/>
            </a:pPr>
            <a:r>
              <a:rPr lang="id-ID" dirty="0" smtClean="0"/>
              <a:t>Kelompok </a:t>
            </a:r>
            <a:r>
              <a:rPr lang="id-ID" dirty="0"/>
              <a:t>pada bagian kiri menunjukkan konsonan awal </a:t>
            </a:r>
            <a:r>
              <a:rPr lang="id-ID" dirty="0" smtClean="0"/>
              <a:t>sebuah </a:t>
            </a:r>
            <a:r>
              <a:rPr lang="id-ID" dirty="0"/>
              <a:t>kata, bagian tengah menunjukkan kelompok vokal dan bagian kanan menunjukkan kelompok konsonan terakhir dari sebuah kata atau suku kata</a:t>
            </a:r>
            <a:r>
              <a:rPr lang="id-ID" dirty="0" smtClean="0"/>
              <a:t>.</a:t>
            </a:r>
          </a:p>
          <a:p>
            <a:pPr marL="0" indent="0">
              <a:buNone/>
            </a:pPr>
            <a:r>
              <a:rPr lang="id-ID" dirty="0" smtClean="0"/>
              <a:t>Pada </a:t>
            </a:r>
            <a:r>
              <a:rPr lang="id-ID" dirty="0"/>
              <a:t>gambar terlihat bahwa tidak seluruh konsonan ada disana, konsonan tsb dapat disajikan dengan menggunakan kombinasi beberapa tombol yang ada</a:t>
            </a:r>
          </a:p>
        </p:txBody>
      </p:sp>
    </p:spTree>
    <p:extLst>
      <p:ext uri="{BB962C8B-B14F-4D97-AF65-F5344CB8AC3E}">
        <p14:creationId xmlns:p14="http://schemas.microsoft.com/office/powerpoint/2010/main" val="4181896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Keyboard Stenotype</a:t>
            </a:r>
            <a:endParaRPr lang="id-ID" dirty="0"/>
          </a:p>
        </p:txBody>
      </p:sp>
      <p:sp>
        <p:nvSpPr>
          <p:cNvPr id="3" name="Content Placeholder 2"/>
          <p:cNvSpPr>
            <a:spLocks noGrp="1"/>
          </p:cNvSpPr>
          <p:nvPr>
            <p:ph idx="1"/>
          </p:nvPr>
        </p:nvSpPr>
        <p:spPr/>
        <p:txBody>
          <a:bodyPr/>
          <a:lstStyle/>
          <a:p>
            <a:pPr marL="0" indent="0">
              <a:buNone/>
            </a:pPr>
            <a:endParaRPr lang="id-ID"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780928"/>
            <a:ext cx="3949030" cy="2961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602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dirty="0"/>
              <a:t>teno adalah jenis tulisan singkat yang sering digunakan untuk mencatat ucapan seorang. </a:t>
            </a:r>
            <a:endParaRPr lang="id-ID" dirty="0" smtClean="0"/>
          </a:p>
          <a:p>
            <a:pPr marL="0" indent="0">
              <a:buNone/>
            </a:pPr>
            <a:r>
              <a:rPr lang="id-ID" dirty="0" smtClean="0"/>
              <a:t>Jenis </a:t>
            </a:r>
            <a:r>
              <a:rPr lang="id-ID" dirty="0"/>
              <a:t>tulisan ini paling banyak digunakan oleh para wartawan untuk mencatat hasil wawancaranya dengan lebih cepat. </a:t>
            </a:r>
            <a:endParaRPr lang="id-ID" dirty="0" smtClean="0"/>
          </a:p>
          <a:p>
            <a:pPr marL="0" indent="0">
              <a:buNone/>
            </a:pPr>
            <a:r>
              <a:rPr lang="id-ID" dirty="0" smtClean="0"/>
              <a:t>Papan </a:t>
            </a:r>
            <a:r>
              <a:rPr lang="id-ID" dirty="0"/>
              <a:t>ketik Stenotype mempunyai keunggulan yang hampir sama dengan papan ketik Palantype.</a:t>
            </a:r>
          </a:p>
        </p:txBody>
      </p:sp>
    </p:spTree>
    <p:extLst>
      <p:ext uri="{BB962C8B-B14F-4D97-AF65-F5344CB8AC3E}">
        <p14:creationId xmlns:p14="http://schemas.microsoft.com/office/powerpoint/2010/main" val="774417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200" dirty="0" smtClean="0"/>
              <a:t>Keyboard Alphabetic</a:t>
            </a:r>
            <a:endParaRPr lang="id-ID" sz="3200" dirty="0"/>
          </a:p>
        </p:txBody>
      </p:sp>
      <p:sp>
        <p:nvSpPr>
          <p:cNvPr id="3" name="Content Placeholder 2"/>
          <p:cNvSpPr>
            <a:spLocks noGrp="1"/>
          </p:cNvSpPr>
          <p:nvPr>
            <p:ph idx="1"/>
          </p:nvPr>
        </p:nvSpPr>
        <p:spPr/>
        <p:txBody>
          <a:bodyPr/>
          <a:lstStyle/>
          <a:p>
            <a:pPr marL="0" indent="0">
              <a:buNone/>
            </a:pPr>
            <a:endParaRPr lang="id-ID"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636912"/>
            <a:ext cx="4920048" cy="1623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1956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IMK</a:t>
            </a:r>
            <a:endParaRPr lang="id-ID" dirty="0"/>
          </a:p>
        </p:txBody>
      </p:sp>
      <p:sp>
        <p:nvSpPr>
          <p:cNvPr id="3" name="Content Placeholder 2"/>
          <p:cNvSpPr>
            <a:spLocks noGrp="1"/>
          </p:cNvSpPr>
          <p:nvPr>
            <p:ph idx="1"/>
          </p:nvPr>
        </p:nvSpPr>
        <p:spPr/>
        <p:txBody>
          <a:bodyPr/>
          <a:lstStyle/>
          <a:p>
            <a:pPr marL="457200" indent="-457200">
              <a:buAutoNum type="arabicPeriod"/>
            </a:pPr>
            <a:r>
              <a:rPr lang="id-ID" dirty="0" smtClean="0"/>
              <a:t>Menghasilkan Sistem yang Bermanfaat</a:t>
            </a:r>
          </a:p>
          <a:p>
            <a:pPr marL="457200" indent="-457200">
              <a:buAutoNum type="arabicPeriod"/>
            </a:pPr>
            <a:r>
              <a:rPr lang="id-ID" dirty="0" smtClean="0"/>
              <a:t>Fungsionalitas sesuai kebutuhan user</a:t>
            </a:r>
          </a:p>
          <a:p>
            <a:pPr marL="457200" indent="-457200">
              <a:buAutoNum type="arabicPeriod"/>
            </a:pPr>
            <a:r>
              <a:rPr lang="id-ID" dirty="0" smtClean="0"/>
              <a:t>Kemanan</a:t>
            </a:r>
          </a:p>
          <a:p>
            <a:pPr marL="457200" indent="-457200">
              <a:buAutoNum type="arabicPeriod"/>
            </a:pPr>
            <a:r>
              <a:rPr lang="id-ID" dirty="0" smtClean="0"/>
              <a:t>Efektifitas dan Efisiensi</a:t>
            </a:r>
            <a:endParaRPr lang="id-ID" dirty="0"/>
          </a:p>
        </p:txBody>
      </p:sp>
    </p:spTree>
    <p:extLst>
      <p:ext uri="{BB962C8B-B14F-4D97-AF65-F5344CB8AC3E}">
        <p14:creationId xmlns:p14="http://schemas.microsoft.com/office/powerpoint/2010/main" val="29145746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Pretest</a:t>
            </a:r>
            <a:endParaRPr lang="id-ID" dirty="0"/>
          </a:p>
        </p:txBody>
      </p:sp>
      <p:sp>
        <p:nvSpPr>
          <p:cNvPr id="3" name="Content Placeholder 2"/>
          <p:cNvSpPr>
            <a:spLocks noGrp="1"/>
          </p:cNvSpPr>
          <p:nvPr>
            <p:ph idx="1"/>
          </p:nvPr>
        </p:nvSpPr>
        <p:spPr/>
        <p:txBody>
          <a:bodyPr/>
          <a:lstStyle/>
          <a:p>
            <a:pPr marL="457200" indent="-457200">
              <a:buAutoNum type="arabicPeriod"/>
            </a:pPr>
            <a:r>
              <a:rPr lang="id-ID" dirty="0" smtClean="0"/>
              <a:t>Menurut anda mengapa kita perlu studi tentang IMK/HCI?</a:t>
            </a:r>
          </a:p>
          <a:p>
            <a:pPr marL="457200" indent="-457200">
              <a:buAutoNum type="arabicPeriod"/>
            </a:pPr>
            <a:r>
              <a:rPr lang="id-ID" dirty="0" smtClean="0"/>
              <a:t>Menurut anda mending suatu sistem digunakan namun tidak begitu canggih atau sangat canggih namun tidak bisa digunakan?</a:t>
            </a:r>
          </a:p>
          <a:p>
            <a:pPr marL="0" indent="0">
              <a:buNone/>
            </a:pPr>
            <a:r>
              <a:rPr lang="id-ID" dirty="0"/>
              <a:t>	</a:t>
            </a:r>
            <a:r>
              <a:rPr lang="id-ID" dirty="0" smtClean="0"/>
              <a:t>sampaikan alasan anda...</a:t>
            </a:r>
            <a:endParaRPr lang="id-ID" dirty="0"/>
          </a:p>
        </p:txBody>
      </p:sp>
    </p:spTree>
    <p:extLst>
      <p:ext uri="{BB962C8B-B14F-4D97-AF65-F5344CB8AC3E}">
        <p14:creationId xmlns:p14="http://schemas.microsoft.com/office/powerpoint/2010/main" val="6928891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164</TotalTime>
  <Words>543</Words>
  <Application>Microsoft Office PowerPoint</Application>
  <PresentationFormat>On-screen Show (4:3)</PresentationFormat>
  <Paragraphs>40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Executive</vt:lpstr>
      <vt:lpstr>PowerPoint Presentation</vt:lpstr>
      <vt:lpstr>PowerPoint Presentation</vt:lpstr>
      <vt:lpstr>PowerPoint Presentation</vt:lpstr>
      <vt:lpstr>DVORAK</vt:lpstr>
      <vt:lpstr>PowerPoint Presentation</vt:lpstr>
      <vt:lpstr>KLOCKENBERG</vt:lpstr>
      <vt:lpstr>PowerPoint Presentation</vt:lpstr>
      <vt:lpstr>Keyboard Maltron</vt:lpstr>
      <vt:lpstr>PowerPoint Presentation</vt:lpstr>
      <vt:lpstr>Keyboard Palantype</vt:lpstr>
      <vt:lpstr>PowerPoint Presentation</vt:lpstr>
      <vt:lpstr>Keyboard Stenotype</vt:lpstr>
      <vt:lpstr>PowerPoint Presentation</vt:lpstr>
      <vt:lpstr>Keyboard Alphabetic</vt:lpstr>
      <vt:lpstr>Tujuan IMK</vt:lpstr>
      <vt:lpstr>Pretest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 [2010]</dc:creator>
  <cp:lastModifiedBy>ismail - [2010]</cp:lastModifiedBy>
  <cp:revision>9</cp:revision>
  <dcterms:created xsi:type="dcterms:W3CDTF">2017-02-19T22:59:42Z</dcterms:created>
  <dcterms:modified xsi:type="dcterms:W3CDTF">2017-02-20T04:56:02Z</dcterms:modified>
</cp:coreProperties>
</file>