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2456" y="1434846"/>
            <a:ext cx="3679825" cy="43986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B72C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1999" cy="6857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1999" cy="68579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11751" y="2050535"/>
            <a:ext cx="3968496" cy="19202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1111" y="1257757"/>
            <a:ext cx="10669777" cy="1458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44536A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836411" y="6465214"/>
            <a:ext cx="520700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6939" y="6465214"/>
            <a:ext cx="764539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ts val="1240"/>
              </a:lnSpc>
            </a:pPr>
            <a:r>
              <a:rPr dirty="0"/>
              <a:t>0</a:t>
            </a:r>
            <a:r>
              <a:rPr spc="5" dirty="0"/>
              <a:t>7</a:t>
            </a:r>
            <a:r>
              <a:rPr dirty="0"/>
              <a:t>/1</a:t>
            </a:r>
            <a:r>
              <a:rPr spc="5" dirty="0"/>
              <a:t>0</a:t>
            </a:r>
            <a:r>
              <a:rPr dirty="0"/>
              <a:t>/2</a:t>
            </a:r>
            <a:r>
              <a:rPr spc="5" dirty="0"/>
              <a:t>0</a:t>
            </a:r>
            <a:r>
              <a:rPr dirty="0"/>
              <a:t>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081257" y="6465214"/>
            <a:ext cx="207009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42537" y="1981200"/>
            <a:ext cx="5108447" cy="1927451"/>
          </a:xfrm>
          <a:prstGeom prst="rect">
            <a:avLst/>
          </a:prstGeom>
        </p:spPr>
        <p:txBody>
          <a:bodyPr vert="horz" wrap="square" lIns="0" tIns="45085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550"/>
              </a:spcBef>
            </a:pPr>
            <a:r>
              <a:rPr spc="-30" dirty="0" err="1"/>
              <a:t>Pertemuan</a:t>
            </a:r>
            <a:r>
              <a:rPr spc="-50" dirty="0"/>
              <a:t> </a:t>
            </a:r>
            <a:r>
              <a:rPr dirty="0" smtClean="0"/>
              <a:t>4-5</a:t>
            </a:r>
            <a:endParaRPr dirty="0"/>
          </a:p>
          <a:p>
            <a:pPr marL="1905" algn="ctr">
              <a:lnSpc>
                <a:spcPct val="100000"/>
              </a:lnSpc>
              <a:spcBef>
                <a:spcPts val="1385"/>
              </a:spcBef>
            </a:pPr>
            <a:r>
              <a:rPr sz="2400" b="0" spc="-5" dirty="0">
                <a:latin typeface="Calibri"/>
                <a:cs typeface="Calibri"/>
              </a:rPr>
              <a:t>Kebutuhan </a:t>
            </a:r>
            <a:r>
              <a:rPr sz="2400" b="0" spc="-15" dirty="0">
                <a:latin typeface="Calibri"/>
                <a:cs typeface="Calibri"/>
              </a:rPr>
              <a:t>Data</a:t>
            </a:r>
            <a:r>
              <a:rPr sz="2400" b="0" spc="-45" dirty="0">
                <a:latin typeface="Calibri"/>
                <a:cs typeface="Calibri"/>
              </a:rPr>
              <a:t> </a:t>
            </a:r>
            <a:r>
              <a:rPr sz="2400" b="0" spc="-15" dirty="0">
                <a:latin typeface="Calibri"/>
                <a:cs typeface="Calibri"/>
              </a:rPr>
              <a:t>Warehouse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</a:t>
            </a:fld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759"/>
            <a:ext cx="10515600" cy="132461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25717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025"/>
              </a:spcBef>
            </a:pPr>
            <a:r>
              <a:rPr sz="4400" spc="-5" dirty="0"/>
              <a:t>Outline</a:t>
            </a:r>
            <a:endParaRPr sz="4400"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pc="-5" dirty="0"/>
              <a:t>DW</a:t>
            </a:r>
            <a:r>
              <a:rPr spc="-80" dirty="0"/>
              <a:t> </a:t>
            </a:r>
            <a:r>
              <a:rPr dirty="0"/>
              <a:t>151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838200" y="1825751"/>
            <a:ext cx="10515600" cy="435102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320040" indent="-228600">
              <a:lnSpc>
                <a:spcPts val="2940"/>
              </a:lnSpc>
              <a:buFont typeface="Arial"/>
              <a:buChar char="•"/>
              <a:tabLst>
                <a:tab pos="320040" algn="l"/>
              </a:tabLst>
            </a:pPr>
            <a:r>
              <a:rPr sz="2800" spc="-10" dirty="0">
                <a:latin typeface="Calibri"/>
                <a:cs typeface="Calibri"/>
              </a:rPr>
              <a:t>Kebutuhan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20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5" dirty="0">
                <a:latin typeface="Calibri"/>
                <a:cs typeface="Calibri"/>
              </a:rPr>
              <a:t>Analisis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35" dirty="0">
                <a:latin typeface="Calibri"/>
                <a:cs typeface="Calibri"/>
              </a:rPr>
              <a:t>Paket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15" dirty="0">
                <a:latin typeface="Calibri"/>
                <a:cs typeface="Calibri"/>
              </a:rPr>
              <a:t>Metode Pengumpulan</a:t>
            </a:r>
            <a:r>
              <a:rPr sz="2800" spc="8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10" dirty="0">
                <a:latin typeface="Calibri"/>
                <a:cs typeface="Calibri"/>
              </a:rPr>
              <a:t>Definisi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35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10" dirty="0">
                <a:latin typeface="Calibri"/>
                <a:cs typeface="Calibri"/>
              </a:rPr>
              <a:t>Kebutuhan </a:t>
            </a:r>
            <a:r>
              <a:rPr sz="2800" spc="-20" dirty="0">
                <a:latin typeface="Calibri"/>
                <a:cs typeface="Calibri"/>
              </a:rPr>
              <a:t>Perancangan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10" dirty="0">
                <a:latin typeface="Calibri"/>
                <a:cs typeface="Calibri"/>
              </a:rPr>
              <a:t>Kebutuhan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Arsitektur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25"/>
              </a:spcBef>
              <a:buFont typeface="Arial"/>
              <a:buChar char="•"/>
              <a:tabLst>
                <a:tab pos="320040" algn="l"/>
              </a:tabLst>
            </a:pPr>
            <a:r>
              <a:rPr sz="2800" spc="-10" dirty="0">
                <a:latin typeface="Calibri"/>
                <a:cs typeface="Calibri"/>
              </a:rPr>
              <a:t>Spesifikasi </a:t>
            </a:r>
            <a:r>
              <a:rPr sz="2800" spc="-15" dirty="0">
                <a:latin typeface="Calibri"/>
                <a:cs typeface="Calibri"/>
              </a:rPr>
              <a:t>Penyimpanan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  <a:p>
            <a:pPr marL="320040" indent="-228600">
              <a:lnSpc>
                <a:spcPct val="100000"/>
              </a:lnSpc>
              <a:spcBef>
                <a:spcPts val="340"/>
              </a:spcBef>
              <a:buFont typeface="Arial"/>
              <a:buChar char="•"/>
              <a:tabLst>
                <a:tab pos="320040" algn="l"/>
              </a:tabLst>
            </a:pPr>
            <a:r>
              <a:rPr sz="2800" i="1" spc="-5" dirty="0">
                <a:latin typeface="Calibri"/>
                <a:cs typeface="Calibri"/>
              </a:rPr>
              <a:t>Information</a:t>
            </a:r>
            <a:r>
              <a:rPr sz="2800" i="1" spc="-10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4782820"/>
          </a:xfrm>
          <a:custGeom>
            <a:avLst/>
            <a:gdLst/>
            <a:ahLst/>
            <a:cxnLst/>
            <a:rect l="l" t="t" r="r" b="b"/>
            <a:pathLst>
              <a:path w="3014980" h="4782820">
                <a:moveTo>
                  <a:pt x="0" y="4782312"/>
                </a:moveTo>
                <a:lnTo>
                  <a:pt x="3014472" y="4782312"/>
                </a:lnTo>
                <a:lnTo>
                  <a:pt x="3014472" y="0"/>
                </a:lnTo>
                <a:lnTo>
                  <a:pt x="0" y="0"/>
                </a:lnTo>
                <a:lnTo>
                  <a:pt x="0" y="47823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8" name="object 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84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066289" y="1054989"/>
            <a:ext cx="8699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Prinsip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  <p:sp>
        <p:nvSpPr>
          <p:cNvPr id="10" name="object 10"/>
          <p:cNvSpPr txBox="1"/>
          <p:nvPr/>
        </p:nvSpPr>
        <p:spPr>
          <a:xfrm>
            <a:off x="4774691" y="4521708"/>
            <a:ext cx="6960234" cy="11506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5730" rIns="0" bIns="0" rtlCol="0">
            <a:spAutoFit/>
          </a:bodyPr>
          <a:lstStyle/>
          <a:p>
            <a:pPr marL="1085215" marR="541020" indent="-535305">
              <a:lnSpc>
                <a:spcPct val="100000"/>
              </a:lnSpc>
              <a:spcBef>
                <a:spcPts val="99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 Warehouse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muncul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dari  bisnis,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bukan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kemajuan</a:t>
            </a:r>
            <a:r>
              <a:rPr sz="2800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teknologi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58795" y="1421891"/>
            <a:ext cx="6960234" cy="71183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1938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94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8795" y="2263139"/>
            <a:ext cx="6960234" cy="71183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1874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35"/>
              </a:spcBef>
            </a:pP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8795" y="3104388"/>
            <a:ext cx="6960234" cy="71056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1874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93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Metode Pengumpulan</a:t>
            </a:r>
            <a:r>
              <a:rPr sz="2800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8795" y="3945635"/>
            <a:ext cx="6960234" cy="71056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1938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940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b="0" spc="-20" dirty="0">
                <a:latin typeface="Calibri Light"/>
                <a:cs typeface="Calibri Light"/>
              </a:rPr>
              <a:t>Pertemuan</a:t>
            </a:r>
            <a:r>
              <a:rPr sz="2800" b="0" spc="-15" dirty="0">
                <a:latin typeface="Calibri Light"/>
                <a:cs typeface="Calibri Light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4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spc="-15" dirty="0"/>
              <a:t>Kebutuhan </a:t>
            </a:r>
            <a:r>
              <a:rPr sz="2800" spc="-20" dirty="0"/>
              <a:t>Data </a:t>
            </a:r>
            <a:r>
              <a:rPr sz="2800" spc="-25" dirty="0"/>
              <a:t>Warehouse </a:t>
            </a:r>
            <a:r>
              <a:rPr sz="2800" spc="-15" dirty="0"/>
              <a:t>(Part</a:t>
            </a:r>
            <a:r>
              <a:rPr sz="2800" spc="80" dirty="0"/>
              <a:t> </a:t>
            </a:r>
            <a:r>
              <a:rPr sz="2800" spc="-5" dirty="0"/>
              <a:t>1)</a:t>
            </a:r>
            <a:endParaRPr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02764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31235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400"/>
                </a:moveTo>
                <a:lnTo>
                  <a:pt x="3014472" y="152400"/>
                </a:lnTo>
                <a:lnTo>
                  <a:pt x="3014472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2563495"/>
          </a:xfrm>
          <a:custGeom>
            <a:avLst/>
            <a:gdLst/>
            <a:ahLst/>
            <a:cxnLst/>
            <a:rect l="l" t="t" r="r" b="b"/>
            <a:pathLst>
              <a:path w="3014980" h="2563495">
                <a:moveTo>
                  <a:pt x="0" y="2563368"/>
                </a:moveTo>
                <a:lnTo>
                  <a:pt x="3014472" y="2563368"/>
                </a:lnTo>
                <a:lnTo>
                  <a:pt x="3014472" y="0"/>
                </a:lnTo>
                <a:lnTo>
                  <a:pt x="0" y="0"/>
                </a:lnTo>
                <a:lnTo>
                  <a:pt x="0" y="256336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90871" y="1152144"/>
            <a:ext cx="6958965" cy="11506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30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Penggunaan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yang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Tidak</a:t>
            </a:r>
            <a:r>
              <a:rPr sz="2800" spc="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Terduga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16931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96188" y="1783207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421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50368" y="2510993"/>
            <a:ext cx="278701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67944" y="3273678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  <p:sp>
        <p:nvSpPr>
          <p:cNvPr id="20" name="object 20"/>
          <p:cNvSpPr txBox="1"/>
          <p:nvPr/>
        </p:nvSpPr>
        <p:spPr>
          <a:xfrm>
            <a:off x="4690871" y="2726435"/>
            <a:ext cx="6958965" cy="11506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3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Ciri-ciri Dimensi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90871" y="4300728"/>
            <a:ext cx="6958965" cy="115252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23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Contoh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521708" y="1443227"/>
            <a:ext cx="2269490" cy="707390"/>
          </a:xfrm>
          <a:custGeom>
            <a:avLst/>
            <a:gdLst/>
            <a:ahLst/>
            <a:cxnLst/>
            <a:rect l="l" t="t" r="r" b="b"/>
            <a:pathLst>
              <a:path w="2269490" h="707389">
                <a:moveTo>
                  <a:pt x="0" y="707136"/>
                </a:moveTo>
                <a:lnTo>
                  <a:pt x="2269236" y="707136"/>
                </a:lnTo>
                <a:lnTo>
                  <a:pt x="2269236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521708" y="1548129"/>
            <a:ext cx="22694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2800" spc="-60" dirty="0">
                <a:solidFill>
                  <a:srgbClr val="FFFFFF"/>
                </a:solidFill>
                <a:latin typeface="Calibri"/>
                <a:cs typeface="Calibri"/>
              </a:rPr>
              <a:t>OLTP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68" y="4137405"/>
            <a:ext cx="2786380" cy="1153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24687" y="2299842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67131" y="2807970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545580" y="1473708"/>
            <a:ext cx="2382012" cy="24216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765547" y="2427732"/>
            <a:ext cx="1780539" cy="59944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97155" rIns="0" bIns="0" rtlCol="0">
            <a:spAutoFit/>
          </a:bodyPr>
          <a:lstStyle/>
          <a:p>
            <a:pPr marL="327660">
              <a:lnSpc>
                <a:spcPct val="100000"/>
              </a:lnSpc>
              <a:spcBef>
                <a:spcPts val="765"/>
              </a:spcBef>
            </a:pP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Transaksi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4765547" y="3087623"/>
          <a:ext cx="1779905" cy="25435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79905"/>
              </a:tblGrid>
              <a:tr h="619506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Alur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97790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E96400"/>
                    </a:solidFill>
                  </a:tcPr>
                </a:tc>
              </a:tr>
              <a:tr h="646176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2400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Pembayaran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1874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E96400"/>
                    </a:solidFill>
                  </a:tcPr>
                </a:tc>
              </a:tr>
              <a:tr h="6522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2446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E96400"/>
                    </a:solidFill>
                  </a:tcPr>
                </a:tc>
              </a:tr>
              <a:tr h="6256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80"/>
                        </a:spcBef>
                      </a:pP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Kebiasaan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2446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E96400"/>
                    </a:solidFill>
                  </a:tcPr>
                </a:tc>
              </a:tr>
            </a:tbl>
          </a:graphicData>
        </a:graphic>
      </p:graphicFrame>
      <p:sp>
        <p:nvSpPr>
          <p:cNvPr id="32" name="object 32"/>
          <p:cNvSpPr txBox="1"/>
          <p:nvPr/>
        </p:nvSpPr>
        <p:spPr>
          <a:xfrm>
            <a:off x="8927592" y="3186683"/>
            <a:ext cx="2819400" cy="70866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8110" rIns="0" bIns="0" rtlCol="0">
            <a:spAutoFit/>
          </a:bodyPr>
          <a:lstStyle/>
          <a:p>
            <a:pPr marL="121285">
              <a:lnSpc>
                <a:spcPct val="100000"/>
              </a:lnSpc>
              <a:spcBef>
                <a:spcPts val="93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User paham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betul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45580" y="1473708"/>
            <a:ext cx="2382012" cy="24216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270247" y="3186683"/>
            <a:ext cx="2819400" cy="70866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8110" rIns="0" bIns="0" rtlCol="0">
            <a:spAutoFit/>
          </a:bodyPr>
          <a:lstStyle/>
          <a:p>
            <a:pPr marL="455295">
              <a:lnSpc>
                <a:spcPct val="100000"/>
              </a:lnSpc>
              <a:spcBef>
                <a:spcPts val="93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bingung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58656" y="1476755"/>
            <a:ext cx="2269490" cy="70739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74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25"/>
              </a:spcBef>
            </a:pP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363456" y="2511551"/>
            <a:ext cx="1659889" cy="50038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6990" rIns="0" bIns="0" rtlCol="0">
            <a:spAutoFit/>
          </a:bodyPr>
          <a:lstStyle/>
          <a:p>
            <a:pPr marL="247015">
              <a:lnSpc>
                <a:spcPct val="100000"/>
              </a:lnSpc>
              <a:spcBef>
                <a:spcPts val="37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363456" y="3171444"/>
            <a:ext cx="1659889" cy="50038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8260" rIns="0" bIns="0" rtlCol="0">
            <a:spAutoFit/>
          </a:bodyPr>
          <a:lstStyle/>
          <a:p>
            <a:pPr marL="166370">
              <a:lnSpc>
                <a:spcPct val="100000"/>
              </a:lnSpc>
              <a:spcBef>
                <a:spcPts val="3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Cara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tahu?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63456" y="3811523"/>
            <a:ext cx="1659889" cy="50038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8260" rIns="0" bIns="0" rtlCol="0">
            <a:spAutoFit/>
          </a:bodyPr>
          <a:lstStyle/>
          <a:p>
            <a:pPr marL="181610">
              <a:lnSpc>
                <a:spcPct val="100000"/>
              </a:lnSpc>
              <a:spcBef>
                <a:spcPts val="3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Cara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olah?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20" name="object 20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24687" y="2299842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67131" y="2807970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</a:t>
            </a:fld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73652" y="2023872"/>
            <a:ext cx="2382012" cy="2421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560819" y="986027"/>
            <a:ext cx="2818130" cy="70739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6839" rIns="0" bIns="0" rtlCol="0">
            <a:spAutoFit/>
          </a:bodyPr>
          <a:lstStyle/>
          <a:p>
            <a:pPr marL="706120">
              <a:lnSpc>
                <a:spcPct val="100000"/>
              </a:lnSpc>
              <a:spcBef>
                <a:spcPts val="919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tahu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60819" y="2456688"/>
            <a:ext cx="4445635" cy="53975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67310" rIns="0" bIns="0" rtlCol="0">
            <a:spAutoFit/>
          </a:bodyPr>
          <a:lstStyle/>
          <a:p>
            <a:pPr marL="346710">
              <a:lnSpc>
                <a:spcPct val="100000"/>
              </a:lnSpc>
              <a:spcBef>
                <a:spcPts val="5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Mengukur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sukses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departemen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60819" y="3116579"/>
            <a:ext cx="4445635" cy="53975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67945" rIns="0" bIns="0" rtlCol="0">
            <a:spAutoFit/>
          </a:bodyPr>
          <a:lstStyle/>
          <a:p>
            <a:pPr marL="474345">
              <a:lnSpc>
                <a:spcPct val="100000"/>
              </a:lnSpc>
              <a:spcBef>
                <a:spcPts val="53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Angka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apa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saja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yang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penting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560819" y="3756659"/>
            <a:ext cx="4445635" cy="53975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71120" rIns="0" bIns="0" rtlCol="0">
            <a:spAutoFit/>
          </a:bodyPr>
          <a:lstStyle/>
          <a:p>
            <a:pPr marL="282575">
              <a:lnSpc>
                <a:spcPct val="100000"/>
              </a:lnSpc>
              <a:spcBef>
                <a:spcPts val="56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Bagaimana angka </a:t>
            </a:r>
            <a:r>
              <a:rPr sz="240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400"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keputusan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60819" y="4396740"/>
            <a:ext cx="4445635" cy="53975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6794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3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Rentang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20" name="object 20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24687" y="2299842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67131" y="2807970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</a:t>
            </a:fld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17264" y="981455"/>
            <a:ext cx="7362444" cy="46817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68" y="1054989"/>
            <a:ext cx="2786380" cy="42360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62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50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  <a:p>
            <a:pPr marL="29209" marR="6350" indent="257175" algn="r">
              <a:lnSpc>
                <a:spcPct val="138900"/>
              </a:lnSpc>
              <a:spcBef>
                <a:spcPts val="48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 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  <a:p>
            <a:pPr marR="7620" algn="r">
              <a:lnSpc>
                <a:spcPct val="100000"/>
              </a:lnSpc>
              <a:spcBef>
                <a:spcPts val="1855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 marL="429895" marR="5080" indent="-417830">
              <a:lnSpc>
                <a:spcPts val="6000"/>
              </a:lnSpc>
              <a:spcBef>
                <a:spcPts val="455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 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</a:t>
            </a:fld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80103" y="2327148"/>
            <a:ext cx="2818130" cy="7378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7475" rIns="0" bIns="0" rtlCol="0">
            <a:spAutoFit/>
          </a:bodyPr>
          <a:lstStyle/>
          <a:p>
            <a:pPr marL="437515">
              <a:lnSpc>
                <a:spcPct val="100000"/>
              </a:lnSpc>
              <a:spcBef>
                <a:spcPts val="92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Marketing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VP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53028" y="3064764"/>
            <a:ext cx="3272154" cy="5410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67945" rIns="0" bIns="0" rtlCol="0">
            <a:spAutoFit/>
          </a:bodyPr>
          <a:lstStyle/>
          <a:p>
            <a:pPr marL="133985">
              <a:lnSpc>
                <a:spcPct val="100000"/>
              </a:lnSpc>
              <a:spcBef>
                <a:spcPts val="53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Pemasukan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Produk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Baru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98435" y="1423416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3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sz="2400" dirty="0">
                <a:latin typeface="Calibri"/>
                <a:cs typeface="Calibri"/>
              </a:rPr>
              <a:t>Bulanan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98435" y="2097023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35"/>
              </a:spcBef>
            </a:pPr>
            <a:r>
              <a:rPr sz="2400" spc="-20" dirty="0">
                <a:latin typeface="Calibri"/>
                <a:cs typeface="Calibri"/>
              </a:rPr>
              <a:t>Per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daerah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98435" y="2772155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85090" rIns="0" bIns="0" rtlCol="0">
            <a:spAutoFit/>
          </a:bodyPr>
          <a:lstStyle/>
          <a:p>
            <a:pPr marL="248285">
              <a:lnSpc>
                <a:spcPct val="100000"/>
              </a:lnSpc>
              <a:spcBef>
                <a:spcPts val="670"/>
              </a:spcBef>
            </a:pPr>
            <a:r>
              <a:rPr sz="2200" spc="-10" dirty="0">
                <a:latin typeface="Calibri"/>
                <a:cs typeface="Calibri"/>
              </a:rPr>
              <a:t>Perbandingan </a:t>
            </a:r>
            <a:r>
              <a:rPr sz="2200" spc="-15" dirty="0">
                <a:latin typeface="Calibri"/>
                <a:cs typeface="Calibri"/>
              </a:rPr>
              <a:t>dengan produk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lama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98435" y="3445764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35"/>
              </a:spcBef>
            </a:pPr>
            <a:r>
              <a:rPr sz="2400" spc="-20" dirty="0">
                <a:latin typeface="Calibri"/>
                <a:cs typeface="Calibri"/>
              </a:rPr>
              <a:t>Per </a:t>
            </a:r>
            <a:r>
              <a:rPr sz="2400" spc="-10" dirty="0">
                <a:latin typeface="Calibri"/>
                <a:cs typeface="Calibri"/>
              </a:rPr>
              <a:t>demografi</a:t>
            </a:r>
            <a:r>
              <a:rPr sz="2400" spc="-5" dirty="0">
                <a:latin typeface="Calibri"/>
                <a:cs typeface="Calibri"/>
              </a:rPr>
              <a:t> penduduk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98435" y="4119371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858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40"/>
              </a:spcBef>
            </a:pPr>
            <a:r>
              <a:rPr sz="2400" spc="-5" dirty="0">
                <a:latin typeface="Calibri"/>
                <a:cs typeface="Calibri"/>
              </a:rPr>
              <a:t>Divisi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98435" y="4794503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marL="1168400">
              <a:lnSpc>
                <a:spcPct val="100000"/>
              </a:lnSpc>
              <a:spcBef>
                <a:spcPts val="535"/>
              </a:spcBef>
            </a:pPr>
            <a:r>
              <a:rPr sz="2400" spc="-15" dirty="0">
                <a:latin typeface="Calibri"/>
                <a:cs typeface="Calibri"/>
              </a:rPr>
              <a:t>Kantor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Penjualan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24687" y="2299842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67131" y="2807970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10</a:t>
            </a:fld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21334"/>
          </a:xfrm>
          <a:custGeom>
            <a:avLst/>
            <a:gdLst/>
            <a:ahLst/>
            <a:cxnLst/>
            <a:rect l="l" t="t" r="r" b="b"/>
            <a:pathLst>
              <a:path w="3014980" h="521334">
                <a:moveTo>
                  <a:pt x="0" y="521208"/>
                </a:moveTo>
                <a:lnTo>
                  <a:pt x="3014472" y="521208"/>
                </a:lnTo>
                <a:lnTo>
                  <a:pt x="3014472" y="0"/>
                </a:lnTo>
                <a:lnTo>
                  <a:pt x="0" y="0"/>
                </a:lnTo>
                <a:lnTo>
                  <a:pt x="0" y="52120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88008"/>
            <a:ext cx="3014980" cy="186055"/>
          </a:xfrm>
          <a:custGeom>
            <a:avLst/>
            <a:gdLst/>
            <a:ahLst/>
            <a:cxnLst/>
            <a:rect l="l" t="t" r="r" b="b"/>
            <a:pathLst>
              <a:path w="3014980" h="186055">
                <a:moveTo>
                  <a:pt x="0" y="185927"/>
                </a:moveTo>
                <a:lnTo>
                  <a:pt x="3014472" y="185927"/>
                </a:lnTo>
                <a:lnTo>
                  <a:pt x="3014472" y="0"/>
                </a:lnTo>
                <a:lnTo>
                  <a:pt x="0" y="0"/>
                </a:lnTo>
                <a:lnTo>
                  <a:pt x="0" y="18592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97607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386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47644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20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41064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69535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400"/>
                </a:moveTo>
                <a:lnTo>
                  <a:pt x="3014472" y="152400"/>
                </a:lnTo>
                <a:lnTo>
                  <a:pt x="3014472" y="0"/>
                </a:lnTo>
                <a:lnTo>
                  <a:pt x="0" y="0"/>
                </a:lnTo>
                <a:lnTo>
                  <a:pt x="0" y="1524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31535"/>
            <a:ext cx="3014980" cy="925194"/>
          </a:xfrm>
          <a:custGeom>
            <a:avLst/>
            <a:gdLst/>
            <a:ahLst/>
            <a:cxnLst/>
            <a:rect l="l" t="t" r="r" b="b"/>
            <a:pathLst>
              <a:path w="3014980" h="925195">
                <a:moveTo>
                  <a:pt x="0" y="925068"/>
                </a:moveTo>
                <a:lnTo>
                  <a:pt x="3014472" y="925068"/>
                </a:lnTo>
                <a:lnTo>
                  <a:pt x="3014472" y="0"/>
                </a:lnTo>
                <a:lnTo>
                  <a:pt x="0" y="0"/>
                </a:lnTo>
                <a:lnTo>
                  <a:pt x="0" y="92506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 txBox="1"/>
          <p:nvPr/>
        </p:nvSpPr>
        <p:spPr>
          <a:xfrm>
            <a:off x="3880103" y="2327148"/>
            <a:ext cx="2818130" cy="7378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7475" rIns="0" bIns="0" rtlCol="0">
            <a:spAutoFit/>
          </a:bodyPr>
          <a:lstStyle/>
          <a:p>
            <a:pPr marL="332105">
              <a:lnSpc>
                <a:spcPct val="100000"/>
              </a:lnSpc>
              <a:spcBef>
                <a:spcPts val="92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Marketing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Mgr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53028" y="3064764"/>
            <a:ext cx="3272154" cy="5410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67945" rIns="0" bIns="0" rtlCol="0">
            <a:spAutoFit/>
          </a:bodyPr>
          <a:lstStyle/>
          <a:p>
            <a:pPr marL="953135">
              <a:lnSpc>
                <a:spcPct val="100000"/>
              </a:lnSpc>
              <a:spcBef>
                <a:spcPts val="53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Pemasaran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290816" y="2144267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35"/>
              </a:spcBef>
            </a:pPr>
            <a:r>
              <a:rPr sz="2400" spc="-5" dirty="0">
                <a:latin typeface="Calibri"/>
                <a:cs typeface="Calibri"/>
              </a:rPr>
              <a:t>Jenis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290816" y="2801111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8580" rIns="0" bIns="0" rtlCol="0">
            <a:spAutoFit/>
          </a:bodyPr>
          <a:lstStyle/>
          <a:p>
            <a:pPr marL="1090930">
              <a:lnSpc>
                <a:spcPct val="100000"/>
              </a:lnSpc>
              <a:spcBef>
                <a:spcPts val="540"/>
              </a:spcBef>
            </a:pPr>
            <a:r>
              <a:rPr sz="2400" spc="-20" dirty="0">
                <a:latin typeface="Calibri"/>
                <a:cs typeface="Calibri"/>
              </a:rPr>
              <a:t>Per </a:t>
            </a:r>
            <a:r>
              <a:rPr sz="2400" spc="-15" dirty="0">
                <a:latin typeface="Calibri"/>
                <a:cs typeface="Calibri"/>
              </a:rPr>
              <a:t>rentang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290816" y="3459479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marL="1197610">
              <a:lnSpc>
                <a:spcPct val="100000"/>
              </a:lnSpc>
              <a:spcBef>
                <a:spcPts val="535"/>
              </a:spcBef>
            </a:pPr>
            <a:r>
              <a:rPr sz="2400" spc="-10" dirty="0">
                <a:latin typeface="Calibri"/>
                <a:cs typeface="Calibri"/>
              </a:rPr>
              <a:t>Lokasi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penjualan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290816" y="4116323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858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40"/>
              </a:spcBef>
            </a:pPr>
            <a:r>
              <a:rPr sz="2400" dirty="0">
                <a:latin typeface="Calibri"/>
                <a:cs typeface="Calibri"/>
              </a:rPr>
              <a:t>Jalur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distribusi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290816" y="1487424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31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530"/>
              </a:spcBef>
            </a:pPr>
            <a:r>
              <a:rPr sz="2400" spc="-10" dirty="0"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978408"/>
            <a:ext cx="2996565" cy="609600"/>
          </a:xfrm>
          <a:custGeom>
            <a:avLst/>
            <a:gdLst/>
            <a:ahLst/>
            <a:cxnLst/>
            <a:rect l="l" t="t" r="r" b="b"/>
            <a:pathLst>
              <a:path w="2996565" h="609600">
                <a:moveTo>
                  <a:pt x="0" y="609600"/>
                </a:moveTo>
                <a:lnTo>
                  <a:pt x="2996184" y="609600"/>
                </a:lnTo>
                <a:lnTo>
                  <a:pt x="2996184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889812" y="1068070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331464"/>
            <a:ext cx="2996565" cy="609600"/>
          </a:xfrm>
          <a:custGeom>
            <a:avLst/>
            <a:gdLst/>
            <a:ahLst/>
            <a:cxnLst/>
            <a:rect l="l" t="t" r="r" b="b"/>
            <a:pathLst>
              <a:path w="2996565" h="609600">
                <a:moveTo>
                  <a:pt x="0" y="609600"/>
                </a:moveTo>
                <a:lnTo>
                  <a:pt x="2996184" y="609600"/>
                </a:lnTo>
                <a:lnTo>
                  <a:pt x="2996184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78204" y="342239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4059935"/>
            <a:ext cx="2996565" cy="609600"/>
          </a:xfrm>
          <a:custGeom>
            <a:avLst/>
            <a:gdLst/>
            <a:ahLst/>
            <a:cxnLst/>
            <a:rect l="l" t="t" r="r" b="b"/>
            <a:pathLst>
              <a:path w="2996565" h="609600">
                <a:moveTo>
                  <a:pt x="0" y="609600"/>
                </a:moveTo>
                <a:lnTo>
                  <a:pt x="2996184" y="609600"/>
                </a:lnTo>
                <a:lnTo>
                  <a:pt x="2996184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32384" y="4150614"/>
            <a:ext cx="2784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7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4821935"/>
            <a:ext cx="2996565" cy="609600"/>
          </a:xfrm>
          <a:custGeom>
            <a:avLst/>
            <a:gdLst/>
            <a:ahLst/>
            <a:cxnLst/>
            <a:rect l="l" t="t" r="r" b="b"/>
            <a:pathLst>
              <a:path w="2996565" h="609600">
                <a:moveTo>
                  <a:pt x="0" y="609600"/>
                </a:moveTo>
                <a:lnTo>
                  <a:pt x="2996184" y="609600"/>
                </a:lnTo>
                <a:lnTo>
                  <a:pt x="2996184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49960" y="4912309"/>
            <a:ext cx="236918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1773935"/>
            <a:ext cx="2996565" cy="424180"/>
          </a:xfrm>
          <a:custGeom>
            <a:avLst/>
            <a:gdLst/>
            <a:ahLst/>
            <a:cxnLst/>
            <a:rect l="l" t="t" r="r" b="b"/>
            <a:pathLst>
              <a:path w="2996565" h="424180">
                <a:moveTo>
                  <a:pt x="0" y="423672"/>
                </a:moveTo>
                <a:lnTo>
                  <a:pt x="2996184" y="423672"/>
                </a:lnTo>
                <a:lnTo>
                  <a:pt x="2996184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738936" y="1804543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2316479"/>
            <a:ext cx="2996565" cy="422275"/>
          </a:xfrm>
          <a:custGeom>
            <a:avLst/>
            <a:gdLst/>
            <a:ahLst/>
            <a:cxnLst/>
            <a:rect l="l" t="t" r="r" b="b"/>
            <a:pathLst>
              <a:path w="2996565" h="422275">
                <a:moveTo>
                  <a:pt x="0" y="422148"/>
                </a:moveTo>
                <a:lnTo>
                  <a:pt x="2996184" y="422148"/>
                </a:lnTo>
                <a:lnTo>
                  <a:pt x="2996184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406704" y="2312923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2823972"/>
            <a:ext cx="2996565" cy="424180"/>
          </a:xfrm>
          <a:custGeom>
            <a:avLst/>
            <a:gdLst/>
            <a:ahLst/>
            <a:cxnLst/>
            <a:rect l="l" t="t" r="r" b="b"/>
            <a:pathLst>
              <a:path w="2996565" h="424180">
                <a:moveTo>
                  <a:pt x="0" y="423672"/>
                </a:moveTo>
                <a:lnTo>
                  <a:pt x="2996184" y="423672"/>
                </a:lnTo>
                <a:lnTo>
                  <a:pt x="2996184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49148" y="2821051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11</a:t>
            </a:fld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B72C00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24687" y="2299842"/>
            <a:ext cx="2508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Ciri-ciri</a:t>
            </a:r>
            <a:r>
              <a:rPr sz="2400" spc="-7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67131" y="2807970"/>
            <a:ext cx="276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Dimensi</a:t>
            </a:r>
            <a:r>
              <a:rPr sz="2400" spc="-6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12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3880103" y="2327148"/>
            <a:ext cx="2818130" cy="7378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17475" rIns="0" bIns="0" rtlCol="0">
            <a:spAutoFit/>
          </a:bodyPr>
          <a:lstStyle/>
          <a:p>
            <a:pPr marL="852169">
              <a:lnSpc>
                <a:spcPct val="100000"/>
              </a:lnSpc>
              <a:spcBef>
                <a:spcPts val="92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Finance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653028" y="3064764"/>
            <a:ext cx="3272154" cy="5410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67945" rIns="0" bIns="0" rtlCol="0">
            <a:spAutoFit/>
          </a:bodyPr>
          <a:lstStyle/>
          <a:p>
            <a:pPr marL="865505">
              <a:lnSpc>
                <a:spcPct val="100000"/>
              </a:lnSpc>
              <a:spcBef>
                <a:spcPts val="53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Pengeluaran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242047" y="2435351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945" rIns="0" bIns="0" rtlCol="0">
            <a:spAutoFit/>
          </a:bodyPr>
          <a:lstStyle/>
          <a:p>
            <a:pPr marL="1090930">
              <a:lnSpc>
                <a:spcPct val="100000"/>
              </a:lnSpc>
              <a:spcBef>
                <a:spcPts val="535"/>
              </a:spcBef>
            </a:pPr>
            <a:r>
              <a:rPr sz="2400" spc="-20" dirty="0">
                <a:latin typeface="Calibri"/>
                <a:cs typeface="Calibri"/>
              </a:rPr>
              <a:t>Per </a:t>
            </a:r>
            <a:r>
              <a:rPr sz="2400" spc="-15" dirty="0">
                <a:latin typeface="Calibri"/>
                <a:cs typeface="Calibri"/>
              </a:rPr>
              <a:t>rentang </a:t>
            </a:r>
            <a:r>
              <a:rPr sz="2400" spc="-10" dirty="0"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42047" y="3092195"/>
            <a:ext cx="4447540" cy="54102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858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540"/>
              </a:spcBef>
            </a:pPr>
            <a:r>
              <a:rPr sz="2400" spc="-5" dirty="0">
                <a:latin typeface="Calibri"/>
                <a:cs typeface="Calibri"/>
              </a:rPr>
              <a:t>Distrik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242047" y="3750564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31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530"/>
              </a:spcBef>
            </a:pPr>
            <a:r>
              <a:rPr sz="2400" spc="-5" dirty="0">
                <a:latin typeface="Calibri"/>
                <a:cs typeface="Calibri"/>
              </a:rPr>
              <a:t>Divisi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242047" y="1778507"/>
            <a:ext cx="4447540" cy="539750"/>
          </a:xfrm>
          <a:prstGeom prst="rect">
            <a:avLst/>
          </a:prstGeom>
          <a:solidFill>
            <a:srgbClr val="FFDBAD"/>
          </a:solidFill>
        </p:spPr>
        <p:txBody>
          <a:bodyPr vert="horz" wrap="square" lIns="0" tIns="67310" rIns="0" bIns="0" rtlCol="0">
            <a:spAutoFit/>
          </a:bodyPr>
          <a:lstStyle/>
          <a:p>
            <a:pPr marL="484505">
              <a:lnSpc>
                <a:spcPct val="100000"/>
              </a:lnSpc>
              <a:spcBef>
                <a:spcPts val="530"/>
              </a:spcBef>
            </a:pPr>
            <a:r>
              <a:rPr sz="2400" spc="-10" dirty="0">
                <a:latin typeface="Calibri"/>
                <a:cs typeface="Calibri"/>
              </a:rPr>
              <a:t>Anggaran vs </a:t>
            </a:r>
            <a:r>
              <a:rPr sz="2400" spc="-25" dirty="0">
                <a:latin typeface="Calibri"/>
                <a:cs typeface="Calibri"/>
              </a:rPr>
              <a:t>Transaksi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Nyata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56919" y="1054989"/>
            <a:ext cx="2178050" cy="1609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319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90170" marR="5080" indent="-78105">
              <a:lnSpc>
                <a:spcPct val="177800"/>
              </a:lnSpc>
              <a:spcBef>
                <a:spcPts val="1055"/>
              </a:spcBef>
            </a:pPr>
            <a:r>
              <a:rPr sz="2000" spc="-10" dirty="0">
                <a:solidFill>
                  <a:srgbClr val="E96400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E96400"/>
                </a:solidFill>
                <a:latin typeface="Calibri"/>
                <a:cs typeface="Calibri"/>
              </a:rPr>
              <a:t>Tak </a:t>
            </a:r>
            <a:r>
              <a:rPr sz="2000" spc="-10" dirty="0">
                <a:solidFill>
                  <a:srgbClr val="E96400"/>
                </a:solidFill>
                <a:latin typeface="Calibri"/>
                <a:cs typeface="Calibri"/>
              </a:rPr>
              <a:t>Diduga 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Ciri-ciri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Dimensional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1283" y="2841498"/>
            <a:ext cx="23139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96400"/>
                </a:solidFill>
                <a:latin typeface="Calibri"/>
                <a:cs typeface="Calibri"/>
              </a:rPr>
              <a:t>Contoh </a:t>
            </a:r>
            <a:r>
              <a:rPr sz="2000" spc="-5" dirty="0">
                <a:solidFill>
                  <a:srgbClr val="E96400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964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9640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329684" y="1104900"/>
            <a:ext cx="7206996" cy="38359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137403" y="5221223"/>
            <a:ext cx="2664460" cy="2870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0" rIns="0" bIns="0" rtlCol="0">
            <a:spAutoFit/>
          </a:bodyPr>
          <a:lstStyle/>
          <a:p>
            <a:pPr marL="829944">
              <a:lnSpc>
                <a:spcPts val="2255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89719" y="4334255"/>
            <a:ext cx="2664460" cy="2870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0" rIns="0" bIns="0" rtlCol="0">
            <a:spAutoFit/>
          </a:bodyPr>
          <a:lstStyle/>
          <a:p>
            <a:pPr marL="829944">
              <a:lnSpc>
                <a:spcPts val="2255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624071" y="3057144"/>
            <a:ext cx="1411605" cy="35369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0" rIns="0" bIns="0" rtlCol="0">
            <a:spAutoFit/>
          </a:bodyPr>
          <a:lstStyle/>
          <a:p>
            <a:pPr marL="203835">
              <a:lnSpc>
                <a:spcPts val="2685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541520" y="1199388"/>
            <a:ext cx="1405255" cy="657225"/>
          </a:xfrm>
          <a:custGeom>
            <a:avLst/>
            <a:gdLst/>
            <a:ahLst/>
            <a:cxnLst/>
            <a:rect l="l" t="t" r="r" b="b"/>
            <a:pathLst>
              <a:path w="1405254" h="657225">
                <a:moveTo>
                  <a:pt x="0" y="328422"/>
                </a:moveTo>
                <a:lnTo>
                  <a:pt x="11320" y="269394"/>
                </a:lnTo>
                <a:lnTo>
                  <a:pt x="43957" y="213835"/>
                </a:lnTo>
                <a:lnTo>
                  <a:pt x="95927" y="162672"/>
                </a:lnTo>
                <a:lnTo>
                  <a:pt x="128541" y="139030"/>
                </a:lnTo>
                <a:lnTo>
                  <a:pt x="165244" y="116834"/>
                </a:lnTo>
                <a:lnTo>
                  <a:pt x="205787" y="96202"/>
                </a:lnTo>
                <a:lnTo>
                  <a:pt x="249923" y="77249"/>
                </a:lnTo>
                <a:lnTo>
                  <a:pt x="297403" y="60091"/>
                </a:lnTo>
                <a:lnTo>
                  <a:pt x="347980" y="44845"/>
                </a:lnTo>
                <a:lnTo>
                  <a:pt x="401404" y="31625"/>
                </a:lnTo>
                <a:lnTo>
                  <a:pt x="457428" y="20549"/>
                </a:lnTo>
                <a:lnTo>
                  <a:pt x="515805" y="11733"/>
                </a:lnTo>
                <a:lnTo>
                  <a:pt x="576285" y="5292"/>
                </a:lnTo>
                <a:lnTo>
                  <a:pt x="638620" y="1342"/>
                </a:lnTo>
                <a:lnTo>
                  <a:pt x="702563" y="0"/>
                </a:lnTo>
                <a:lnTo>
                  <a:pt x="766507" y="1342"/>
                </a:lnTo>
                <a:lnTo>
                  <a:pt x="828842" y="5292"/>
                </a:lnTo>
                <a:lnTo>
                  <a:pt x="889322" y="11733"/>
                </a:lnTo>
                <a:lnTo>
                  <a:pt x="947699" y="20549"/>
                </a:lnTo>
                <a:lnTo>
                  <a:pt x="1003723" y="31625"/>
                </a:lnTo>
                <a:lnTo>
                  <a:pt x="1057148" y="44845"/>
                </a:lnTo>
                <a:lnTo>
                  <a:pt x="1107724" y="60091"/>
                </a:lnTo>
                <a:lnTo>
                  <a:pt x="1155204" y="77249"/>
                </a:lnTo>
                <a:lnTo>
                  <a:pt x="1199340" y="96202"/>
                </a:lnTo>
                <a:lnTo>
                  <a:pt x="1239883" y="116834"/>
                </a:lnTo>
                <a:lnTo>
                  <a:pt x="1276586" y="139030"/>
                </a:lnTo>
                <a:lnTo>
                  <a:pt x="1309200" y="162672"/>
                </a:lnTo>
                <a:lnTo>
                  <a:pt x="1361170" y="213835"/>
                </a:lnTo>
                <a:lnTo>
                  <a:pt x="1393807" y="269394"/>
                </a:lnTo>
                <a:lnTo>
                  <a:pt x="1405127" y="328422"/>
                </a:lnTo>
                <a:lnTo>
                  <a:pt x="1402256" y="358311"/>
                </a:lnTo>
                <a:lnTo>
                  <a:pt x="1380029" y="415720"/>
                </a:lnTo>
                <a:lnTo>
                  <a:pt x="1337477" y="469197"/>
                </a:lnTo>
                <a:lnTo>
                  <a:pt x="1276586" y="517813"/>
                </a:lnTo>
                <a:lnTo>
                  <a:pt x="1239883" y="540009"/>
                </a:lnTo>
                <a:lnTo>
                  <a:pt x="1199340" y="560641"/>
                </a:lnTo>
                <a:lnTo>
                  <a:pt x="1155204" y="579594"/>
                </a:lnTo>
                <a:lnTo>
                  <a:pt x="1107724" y="596752"/>
                </a:lnTo>
                <a:lnTo>
                  <a:pt x="1057147" y="611998"/>
                </a:lnTo>
                <a:lnTo>
                  <a:pt x="1003723" y="625218"/>
                </a:lnTo>
                <a:lnTo>
                  <a:pt x="947699" y="636294"/>
                </a:lnTo>
                <a:lnTo>
                  <a:pt x="889322" y="645110"/>
                </a:lnTo>
                <a:lnTo>
                  <a:pt x="828842" y="651551"/>
                </a:lnTo>
                <a:lnTo>
                  <a:pt x="766507" y="655501"/>
                </a:lnTo>
                <a:lnTo>
                  <a:pt x="702563" y="656844"/>
                </a:lnTo>
                <a:lnTo>
                  <a:pt x="638620" y="655501"/>
                </a:lnTo>
                <a:lnTo>
                  <a:pt x="576285" y="651551"/>
                </a:lnTo>
                <a:lnTo>
                  <a:pt x="515805" y="645110"/>
                </a:lnTo>
                <a:lnTo>
                  <a:pt x="457428" y="636294"/>
                </a:lnTo>
                <a:lnTo>
                  <a:pt x="401404" y="625218"/>
                </a:lnTo>
                <a:lnTo>
                  <a:pt x="347979" y="611998"/>
                </a:lnTo>
                <a:lnTo>
                  <a:pt x="297403" y="596752"/>
                </a:lnTo>
                <a:lnTo>
                  <a:pt x="249923" y="579594"/>
                </a:lnTo>
                <a:lnTo>
                  <a:pt x="205787" y="560641"/>
                </a:lnTo>
                <a:lnTo>
                  <a:pt x="165244" y="540009"/>
                </a:lnTo>
                <a:lnTo>
                  <a:pt x="128541" y="517813"/>
                </a:lnTo>
                <a:lnTo>
                  <a:pt x="95927" y="494171"/>
                </a:lnTo>
                <a:lnTo>
                  <a:pt x="43957" y="443008"/>
                </a:lnTo>
                <a:lnTo>
                  <a:pt x="11320" y="387449"/>
                </a:lnTo>
                <a:lnTo>
                  <a:pt x="0" y="328422"/>
                </a:lnTo>
                <a:close/>
              </a:path>
            </a:pathLst>
          </a:custGeom>
          <a:ln w="57912">
            <a:solidFill>
              <a:srgbClr val="E96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46647" y="4469891"/>
            <a:ext cx="1152525" cy="402590"/>
          </a:xfrm>
          <a:custGeom>
            <a:avLst/>
            <a:gdLst/>
            <a:ahLst/>
            <a:cxnLst/>
            <a:rect l="l" t="t" r="r" b="b"/>
            <a:pathLst>
              <a:path w="1152525" h="402589">
                <a:moveTo>
                  <a:pt x="0" y="201167"/>
                </a:moveTo>
                <a:lnTo>
                  <a:pt x="15215" y="155034"/>
                </a:lnTo>
                <a:lnTo>
                  <a:pt x="58556" y="112689"/>
                </a:lnTo>
                <a:lnTo>
                  <a:pt x="126563" y="75338"/>
                </a:lnTo>
                <a:lnTo>
                  <a:pt x="168735" y="58912"/>
                </a:lnTo>
                <a:lnTo>
                  <a:pt x="215777" y="44187"/>
                </a:lnTo>
                <a:lnTo>
                  <a:pt x="267255" y="31313"/>
                </a:lnTo>
                <a:lnTo>
                  <a:pt x="322739" y="20442"/>
                </a:lnTo>
                <a:lnTo>
                  <a:pt x="381794" y="11725"/>
                </a:lnTo>
                <a:lnTo>
                  <a:pt x="443990" y="5311"/>
                </a:lnTo>
                <a:lnTo>
                  <a:pt x="508893" y="1353"/>
                </a:lnTo>
                <a:lnTo>
                  <a:pt x="576072" y="0"/>
                </a:lnTo>
                <a:lnTo>
                  <a:pt x="643250" y="1353"/>
                </a:lnTo>
                <a:lnTo>
                  <a:pt x="708153" y="5311"/>
                </a:lnTo>
                <a:lnTo>
                  <a:pt x="770349" y="11725"/>
                </a:lnTo>
                <a:lnTo>
                  <a:pt x="829404" y="20442"/>
                </a:lnTo>
                <a:lnTo>
                  <a:pt x="884888" y="31313"/>
                </a:lnTo>
                <a:lnTo>
                  <a:pt x="936366" y="44187"/>
                </a:lnTo>
                <a:lnTo>
                  <a:pt x="983408" y="58912"/>
                </a:lnTo>
                <a:lnTo>
                  <a:pt x="1025580" y="75338"/>
                </a:lnTo>
                <a:lnTo>
                  <a:pt x="1062451" y="93314"/>
                </a:lnTo>
                <a:lnTo>
                  <a:pt x="1118557" y="133313"/>
                </a:lnTo>
                <a:lnTo>
                  <a:pt x="1148268" y="177703"/>
                </a:lnTo>
                <a:lnTo>
                  <a:pt x="1152144" y="201167"/>
                </a:lnTo>
                <a:lnTo>
                  <a:pt x="1148268" y="224632"/>
                </a:lnTo>
                <a:lnTo>
                  <a:pt x="1118557" y="269022"/>
                </a:lnTo>
                <a:lnTo>
                  <a:pt x="1062451" y="309021"/>
                </a:lnTo>
                <a:lnTo>
                  <a:pt x="1025580" y="326997"/>
                </a:lnTo>
                <a:lnTo>
                  <a:pt x="983408" y="343423"/>
                </a:lnTo>
                <a:lnTo>
                  <a:pt x="936366" y="358148"/>
                </a:lnTo>
                <a:lnTo>
                  <a:pt x="884888" y="371022"/>
                </a:lnTo>
                <a:lnTo>
                  <a:pt x="829404" y="381893"/>
                </a:lnTo>
                <a:lnTo>
                  <a:pt x="770349" y="390610"/>
                </a:lnTo>
                <a:lnTo>
                  <a:pt x="708153" y="397024"/>
                </a:lnTo>
                <a:lnTo>
                  <a:pt x="643250" y="400982"/>
                </a:lnTo>
                <a:lnTo>
                  <a:pt x="576072" y="402335"/>
                </a:lnTo>
                <a:lnTo>
                  <a:pt x="508893" y="400982"/>
                </a:lnTo>
                <a:lnTo>
                  <a:pt x="443990" y="397024"/>
                </a:lnTo>
                <a:lnTo>
                  <a:pt x="381794" y="390610"/>
                </a:lnTo>
                <a:lnTo>
                  <a:pt x="322739" y="381893"/>
                </a:lnTo>
                <a:lnTo>
                  <a:pt x="267255" y="371022"/>
                </a:lnTo>
                <a:lnTo>
                  <a:pt x="215777" y="358148"/>
                </a:lnTo>
                <a:lnTo>
                  <a:pt x="168735" y="343423"/>
                </a:lnTo>
                <a:lnTo>
                  <a:pt x="126563" y="326997"/>
                </a:lnTo>
                <a:lnTo>
                  <a:pt x="89692" y="309021"/>
                </a:lnTo>
                <a:lnTo>
                  <a:pt x="33586" y="269022"/>
                </a:lnTo>
                <a:lnTo>
                  <a:pt x="3875" y="224632"/>
                </a:lnTo>
                <a:lnTo>
                  <a:pt x="0" y="201167"/>
                </a:lnTo>
                <a:close/>
              </a:path>
            </a:pathLst>
          </a:custGeom>
          <a:ln w="57912">
            <a:solidFill>
              <a:srgbClr val="E96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957020" y="3540379"/>
            <a:ext cx="1108075" cy="1292860"/>
          </a:xfrm>
          <a:custGeom>
            <a:avLst/>
            <a:gdLst/>
            <a:ahLst/>
            <a:cxnLst/>
            <a:rect l="l" t="t" r="r" b="b"/>
            <a:pathLst>
              <a:path w="1108075" h="1292860">
                <a:moveTo>
                  <a:pt x="33692" y="1272793"/>
                </a:moveTo>
                <a:lnTo>
                  <a:pt x="19213" y="1256901"/>
                </a:lnTo>
                <a:lnTo>
                  <a:pt x="8838" y="1236854"/>
                </a:lnTo>
                <a:lnTo>
                  <a:pt x="2466" y="1212888"/>
                </a:lnTo>
                <a:lnTo>
                  <a:pt x="0" y="1185237"/>
                </a:lnTo>
                <a:lnTo>
                  <a:pt x="1338" y="1154139"/>
                </a:lnTo>
                <a:lnTo>
                  <a:pt x="15034" y="1082538"/>
                </a:lnTo>
                <a:lnTo>
                  <a:pt x="27192" y="1042507"/>
                </a:lnTo>
                <a:lnTo>
                  <a:pt x="42759" y="999970"/>
                </a:lnTo>
                <a:lnTo>
                  <a:pt x="61635" y="955162"/>
                </a:lnTo>
                <a:lnTo>
                  <a:pt x="83719" y="908319"/>
                </a:lnTo>
                <a:lnTo>
                  <a:pt x="108914" y="859677"/>
                </a:lnTo>
                <a:lnTo>
                  <a:pt x="137120" y="809470"/>
                </a:lnTo>
                <a:lnTo>
                  <a:pt x="168237" y="757934"/>
                </a:lnTo>
                <a:lnTo>
                  <a:pt x="202167" y="705305"/>
                </a:lnTo>
                <a:lnTo>
                  <a:pt x="238809" y="651818"/>
                </a:lnTo>
                <a:lnTo>
                  <a:pt x="278064" y="597710"/>
                </a:lnTo>
                <a:lnTo>
                  <a:pt x="319834" y="543214"/>
                </a:lnTo>
                <a:lnTo>
                  <a:pt x="364019" y="488568"/>
                </a:lnTo>
                <a:lnTo>
                  <a:pt x="409578" y="435079"/>
                </a:lnTo>
                <a:lnTo>
                  <a:pt x="455434" y="383994"/>
                </a:lnTo>
                <a:lnTo>
                  <a:pt x="501375" y="335454"/>
                </a:lnTo>
                <a:lnTo>
                  <a:pt x="547187" y="289598"/>
                </a:lnTo>
                <a:lnTo>
                  <a:pt x="592658" y="246568"/>
                </a:lnTo>
                <a:lnTo>
                  <a:pt x="637573" y="206505"/>
                </a:lnTo>
                <a:lnTo>
                  <a:pt x="681719" y="169549"/>
                </a:lnTo>
                <a:lnTo>
                  <a:pt x="724885" y="135841"/>
                </a:lnTo>
                <a:lnTo>
                  <a:pt x="766855" y="105522"/>
                </a:lnTo>
                <a:lnTo>
                  <a:pt x="807418" y="78732"/>
                </a:lnTo>
                <a:lnTo>
                  <a:pt x="846359" y="55613"/>
                </a:lnTo>
                <a:lnTo>
                  <a:pt x="883467" y="36305"/>
                </a:lnTo>
                <a:lnTo>
                  <a:pt x="918526" y="20949"/>
                </a:lnTo>
                <a:lnTo>
                  <a:pt x="981651" y="2655"/>
                </a:lnTo>
                <a:lnTo>
                  <a:pt x="1009289" y="0"/>
                </a:lnTo>
                <a:lnTo>
                  <a:pt x="1034027" y="1858"/>
                </a:lnTo>
                <a:lnTo>
                  <a:pt x="1073949" y="19684"/>
                </a:lnTo>
                <a:lnTo>
                  <a:pt x="1098803" y="55623"/>
                </a:lnTo>
                <a:lnTo>
                  <a:pt x="1107643" y="107239"/>
                </a:lnTo>
                <a:lnTo>
                  <a:pt x="1106305" y="138336"/>
                </a:lnTo>
                <a:lnTo>
                  <a:pt x="1092613" y="209933"/>
                </a:lnTo>
                <a:lnTo>
                  <a:pt x="1080458" y="249960"/>
                </a:lnTo>
                <a:lnTo>
                  <a:pt x="1064895" y="292493"/>
                </a:lnTo>
                <a:lnTo>
                  <a:pt x="1046025" y="337296"/>
                </a:lnTo>
                <a:lnTo>
                  <a:pt x="1023946" y="384133"/>
                </a:lnTo>
                <a:lnTo>
                  <a:pt x="998759" y="432768"/>
                </a:lnTo>
                <a:lnTo>
                  <a:pt x="970562" y="482967"/>
                </a:lnTo>
                <a:lnTo>
                  <a:pt x="939454" y="534492"/>
                </a:lnTo>
                <a:lnTo>
                  <a:pt x="905537" y="587110"/>
                </a:lnTo>
                <a:lnTo>
                  <a:pt x="868908" y="640583"/>
                </a:lnTo>
                <a:lnTo>
                  <a:pt x="829667" y="694676"/>
                </a:lnTo>
                <a:lnTo>
                  <a:pt x="787915" y="749155"/>
                </a:lnTo>
                <a:lnTo>
                  <a:pt x="743749" y="803782"/>
                </a:lnTo>
                <a:lnTo>
                  <a:pt x="698171" y="857271"/>
                </a:lnTo>
                <a:lnTo>
                  <a:pt x="652298" y="908356"/>
                </a:lnTo>
                <a:lnTo>
                  <a:pt x="606341" y="956897"/>
                </a:lnTo>
                <a:lnTo>
                  <a:pt x="560516" y="1002753"/>
                </a:lnTo>
                <a:lnTo>
                  <a:pt x="515034" y="1045784"/>
                </a:lnTo>
                <a:lnTo>
                  <a:pt x="470109" y="1085849"/>
                </a:lnTo>
                <a:lnTo>
                  <a:pt x="425953" y="1122807"/>
                </a:lnTo>
                <a:lnTo>
                  <a:pt x="382781" y="1156519"/>
                </a:lnTo>
                <a:lnTo>
                  <a:pt x="340804" y="1186842"/>
                </a:lnTo>
                <a:lnTo>
                  <a:pt x="300237" y="1213636"/>
                </a:lnTo>
                <a:lnTo>
                  <a:pt x="261291" y="1236761"/>
                </a:lnTo>
                <a:lnTo>
                  <a:pt x="224181" y="1256077"/>
                </a:lnTo>
                <a:lnTo>
                  <a:pt x="189119" y="1271441"/>
                </a:lnTo>
                <a:lnTo>
                  <a:pt x="125991" y="1289757"/>
                </a:lnTo>
                <a:lnTo>
                  <a:pt x="98353" y="1292426"/>
                </a:lnTo>
                <a:lnTo>
                  <a:pt x="73614" y="1290582"/>
                </a:lnTo>
                <a:lnTo>
                  <a:pt x="51990" y="1284085"/>
                </a:lnTo>
                <a:lnTo>
                  <a:pt x="33692" y="1272793"/>
                </a:lnTo>
                <a:close/>
              </a:path>
            </a:pathLst>
          </a:custGeom>
          <a:ln w="57150">
            <a:solidFill>
              <a:srgbClr val="E964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 txBox="1"/>
          <p:nvPr/>
        </p:nvSpPr>
        <p:spPr>
          <a:xfrm>
            <a:off x="4690871" y="1152144"/>
            <a:ext cx="6958965" cy="115062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3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93891" y="2548127"/>
            <a:ext cx="4352925" cy="115252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43840" marR="234315" indent="211454">
              <a:lnSpc>
                <a:spcPct val="100000"/>
              </a:lnSpc>
              <a:spcBef>
                <a:spcPts val="994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Menyatakan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bagaimana 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 tersebut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dipecah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34644" y="2333370"/>
            <a:ext cx="20999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Ciri-ciri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Dimensional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21283" y="2841498"/>
            <a:ext cx="23139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Contoh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30" name="object 30"/>
          <p:cNvSpPr txBox="1"/>
          <p:nvPr/>
        </p:nvSpPr>
        <p:spPr>
          <a:xfrm>
            <a:off x="5993891" y="3784091"/>
            <a:ext cx="4352925" cy="115252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27000" rIns="0" bIns="0" rtlCol="0">
            <a:spAutoFit/>
          </a:bodyPr>
          <a:lstStyle/>
          <a:p>
            <a:pPr marL="830580" marR="296545" indent="-525780">
              <a:lnSpc>
                <a:spcPct val="100000"/>
              </a:lnSpc>
              <a:spcBef>
                <a:spcPts val="1000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Direpresentasikan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dengan 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Cube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(dimensi =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3)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993891" y="5012435"/>
            <a:ext cx="4352925" cy="11506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26364" rIns="0" bIns="0" rtlCol="0">
            <a:spAutoFit/>
          </a:bodyPr>
          <a:lstStyle/>
          <a:p>
            <a:pPr marL="415925" marR="408305" indent="92710">
              <a:lnSpc>
                <a:spcPct val="100000"/>
              </a:lnSpc>
              <a:spcBef>
                <a:spcPts val="994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Analisis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Multidimensi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+ 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Hypercube (dimensi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&gt;</a:t>
            </a:r>
            <a:r>
              <a:rPr sz="2800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3)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87960"/>
          </a:xfrm>
          <a:custGeom>
            <a:avLst/>
            <a:gdLst/>
            <a:ahLst/>
            <a:cxnLst/>
            <a:rect l="l" t="t" r="r" b="b"/>
            <a:pathLst>
              <a:path w="3014980" h="187960">
                <a:moveTo>
                  <a:pt x="0" y="187451"/>
                </a:moveTo>
                <a:lnTo>
                  <a:pt x="3014472" y="187451"/>
                </a:lnTo>
                <a:lnTo>
                  <a:pt x="3014472" y="0"/>
                </a:lnTo>
                <a:lnTo>
                  <a:pt x="0" y="0"/>
                </a:lnTo>
                <a:lnTo>
                  <a:pt x="0" y="1874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183892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80">
                <a:moveTo>
                  <a:pt x="0" y="118872"/>
                </a:moveTo>
                <a:lnTo>
                  <a:pt x="3014472" y="118872"/>
                </a:lnTo>
                <a:lnTo>
                  <a:pt x="3014472" y="0"/>
                </a:lnTo>
                <a:lnTo>
                  <a:pt x="0" y="0"/>
                </a:lnTo>
                <a:lnTo>
                  <a:pt x="0" y="1188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726435"/>
            <a:ext cx="3014980" cy="83820"/>
          </a:xfrm>
          <a:custGeom>
            <a:avLst/>
            <a:gdLst/>
            <a:ahLst/>
            <a:cxnLst/>
            <a:rect l="l" t="t" r="r" b="b"/>
            <a:pathLst>
              <a:path w="3014980" h="83819">
                <a:moveTo>
                  <a:pt x="0" y="83819"/>
                </a:moveTo>
                <a:lnTo>
                  <a:pt x="3014472" y="83819"/>
                </a:lnTo>
                <a:lnTo>
                  <a:pt x="3014472" y="0"/>
                </a:lnTo>
                <a:lnTo>
                  <a:pt x="0" y="0"/>
                </a:lnTo>
                <a:lnTo>
                  <a:pt x="0" y="8381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23392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28871"/>
            <a:ext cx="3014980" cy="119380"/>
          </a:xfrm>
          <a:custGeom>
            <a:avLst/>
            <a:gdLst/>
            <a:ahLst/>
            <a:cxnLst/>
            <a:rect l="l" t="t" r="r" b="b"/>
            <a:pathLst>
              <a:path w="3014980" h="119379">
                <a:moveTo>
                  <a:pt x="0" y="118871"/>
                </a:moveTo>
                <a:lnTo>
                  <a:pt x="3014472" y="118871"/>
                </a:lnTo>
                <a:lnTo>
                  <a:pt x="3014472" y="0"/>
                </a:lnTo>
                <a:lnTo>
                  <a:pt x="0" y="0"/>
                </a:lnTo>
                <a:lnTo>
                  <a:pt x="0" y="1188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57344"/>
            <a:ext cx="3014980" cy="152400"/>
          </a:xfrm>
          <a:custGeom>
            <a:avLst/>
            <a:gdLst/>
            <a:ahLst/>
            <a:cxnLst/>
            <a:rect l="l" t="t" r="r" b="b"/>
            <a:pathLst>
              <a:path w="3014980" h="152400">
                <a:moveTo>
                  <a:pt x="0" y="152399"/>
                </a:moveTo>
                <a:lnTo>
                  <a:pt x="3014472" y="152399"/>
                </a:lnTo>
                <a:lnTo>
                  <a:pt x="3014472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419344"/>
            <a:ext cx="3014980" cy="937260"/>
          </a:xfrm>
          <a:custGeom>
            <a:avLst/>
            <a:gdLst/>
            <a:ahLst/>
            <a:cxnLst/>
            <a:rect l="l" t="t" r="r" b="b"/>
            <a:pathLst>
              <a:path w="3014980" h="937260">
                <a:moveTo>
                  <a:pt x="0" y="937259"/>
                </a:moveTo>
                <a:lnTo>
                  <a:pt x="3014472" y="937259"/>
                </a:lnTo>
                <a:lnTo>
                  <a:pt x="3014472" y="0"/>
                </a:lnTo>
                <a:lnTo>
                  <a:pt x="0" y="0"/>
                </a:lnTo>
                <a:lnTo>
                  <a:pt x="0" y="9372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51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Analisis</a:t>
            </a:r>
            <a:r>
              <a:rPr sz="4200" spc="150" baseline="1984" dirty="0"/>
              <a:t> </a:t>
            </a:r>
            <a:r>
              <a:rPr sz="4200" spc="-15" baseline="1984" dirty="0"/>
              <a:t>Dimensi</a:t>
            </a:r>
            <a:endParaRPr sz="4200" baseline="1984"/>
          </a:p>
        </p:txBody>
      </p:sp>
      <p:sp>
        <p:nvSpPr>
          <p:cNvPr id="14" name="object 14"/>
          <p:cNvSpPr txBox="1"/>
          <p:nvPr/>
        </p:nvSpPr>
        <p:spPr>
          <a:xfrm>
            <a:off x="4690871" y="1152144"/>
            <a:ext cx="6958965" cy="11506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23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Contoh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Industri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79491" y="2657855"/>
            <a:ext cx="275272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905" rIns="0" bIns="0" rtlCol="0">
            <a:spAutoFit/>
          </a:bodyPr>
          <a:lstStyle/>
          <a:p>
            <a:pPr marL="447675">
              <a:lnSpc>
                <a:spcPct val="100000"/>
              </a:lnSpc>
              <a:spcBef>
                <a:spcPts val="101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Supermarket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31927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96188" y="3409315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4047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50368" y="4137405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480974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599"/>
                </a:moveTo>
                <a:lnTo>
                  <a:pt x="3014472" y="609599"/>
                </a:lnTo>
                <a:lnTo>
                  <a:pt x="3014472" y="0"/>
                </a:lnTo>
                <a:lnTo>
                  <a:pt x="0" y="0"/>
                </a:lnTo>
                <a:lnTo>
                  <a:pt x="0" y="609599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67944" y="4899101"/>
            <a:ext cx="23685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61744"/>
            <a:ext cx="3014980" cy="422275"/>
          </a:xfrm>
          <a:custGeom>
            <a:avLst/>
            <a:gdLst/>
            <a:ahLst/>
            <a:cxnLst/>
            <a:rect l="l" t="t" r="r" b="b"/>
            <a:pathLst>
              <a:path w="3014980" h="422275">
                <a:moveTo>
                  <a:pt x="0" y="422148"/>
                </a:moveTo>
                <a:lnTo>
                  <a:pt x="3014472" y="422148"/>
                </a:lnTo>
                <a:lnTo>
                  <a:pt x="3014472" y="0"/>
                </a:lnTo>
                <a:lnTo>
                  <a:pt x="0" y="0"/>
                </a:lnTo>
                <a:lnTo>
                  <a:pt x="0" y="4221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756919" y="1791462"/>
            <a:ext cx="2177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Tak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Diduga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302764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34644" y="2333370"/>
            <a:ext cx="20999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Ciri-ciri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Dimensional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2810255"/>
            <a:ext cx="3014980" cy="424180"/>
          </a:xfrm>
          <a:custGeom>
            <a:avLst/>
            <a:gdLst/>
            <a:ahLst/>
            <a:cxnLst/>
            <a:rect l="l" t="t" r="r" b="b"/>
            <a:pathLst>
              <a:path w="3014980" h="424180">
                <a:moveTo>
                  <a:pt x="0" y="423672"/>
                </a:moveTo>
                <a:lnTo>
                  <a:pt x="3014472" y="423672"/>
                </a:lnTo>
                <a:lnTo>
                  <a:pt x="3014472" y="0"/>
                </a:lnTo>
                <a:lnTo>
                  <a:pt x="0" y="0"/>
                </a:lnTo>
                <a:lnTo>
                  <a:pt x="0" y="423672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21283" y="2841498"/>
            <a:ext cx="23139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Contoh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sp>
        <p:nvSpPr>
          <p:cNvPr id="30" name="object 30"/>
          <p:cNvSpPr txBox="1"/>
          <p:nvPr/>
        </p:nvSpPr>
        <p:spPr>
          <a:xfrm>
            <a:off x="5079491" y="3624071"/>
            <a:ext cx="275272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7635" rIns="0" bIns="0" rtlCol="0">
            <a:spAutoFit/>
          </a:bodyPr>
          <a:lstStyle/>
          <a:p>
            <a:pPr marL="523875">
              <a:lnSpc>
                <a:spcPct val="100000"/>
              </a:lnSpc>
              <a:spcBef>
                <a:spcPts val="100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Manufaktur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170164" y="2657855"/>
            <a:ext cx="275272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905" rIns="0" bIns="0" rtlCol="0">
            <a:spAutoFit/>
          </a:bodyPr>
          <a:lstStyle/>
          <a:p>
            <a:pPr marL="426084">
              <a:lnSpc>
                <a:spcPct val="100000"/>
              </a:lnSpc>
              <a:spcBef>
                <a:spcPts val="101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Penerbangan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170164" y="3624071"/>
            <a:ext cx="275272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7635" rIns="0" bIns="0" rtlCol="0">
            <a:spAutoFit/>
          </a:bodyPr>
          <a:lstStyle/>
          <a:p>
            <a:pPr marL="764540">
              <a:lnSpc>
                <a:spcPct val="100000"/>
              </a:lnSpc>
              <a:spcBef>
                <a:spcPts val="100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Asuransi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spc="-20" dirty="0"/>
              <a:t>Pertemuan</a:t>
            </a:r>
            <a:r>
              <a:rPr sz="2800" spc="-15" dirty="0"/>
              <a:t> </a:t>
            </a:r>
            <a:r>
              <a:rPr sz="2800" spc="-5" dirty="0"/>
              <a:t>4</a:t>
            </a:r>
            <a:endParaRPr sz="28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0" y="457200"/>
          <a:ext cx="3014345" cy="5899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4345"/>
              </a:tblGrid>
              <a:tr h="5074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Analisis</a:t>
                      </a:r>
                      <a:r>
                        <a:rPr sz="2400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solidFill>
                      <a:srgbClr val="E96400"/>
                    </a:solidFill>
                  </a:tcPr>
                </a:tc>
              </a:tr>
              <a:tr h="1874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422148">
                <a:tc>
                  <a:txBody>
                    <a:bodyPr/>
                    <a:lstStyle/>
                    <a:p>
                      <a:pPr marR="8509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Informasi </a:t>
                      </a:r>
                      <a:r>
                        <a:rPr sz="2000" spc="-5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Tak</a:t>
                      </a:r>
                      <a:r>
                        <a:rPr sz="20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Diduga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42545" marB="0">
                    <a:solidFill>
                      <a:srgbClr val="FFDBAD"/>
                    </a:solidFill>
                  </a:tcPr>
                </a:tc>
              </a:tr>
              <a:tr h="1188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465582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r>
                        <a:rPr sz="20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Dimensional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43815" marB="0">
                    <a:lnB w="83819">
                      <a:solidFill>
                        <a:srgbClr val="FFDBAD"/>
                      </a:solidFill>
                      <a:prstDash val="solid"/>
                    </a:lnB>
                    <a:solidFill>
                      <a:srgbClr val="FFDBAD"/>
                    </a:solidFill>
                  </a:tcPr>
                </a:tc>
              </a:tr>
              <a:tr h="508253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20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Contoh </a:t>
                      </a: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r>
                        <a:rPr sz="2000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Bisnis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6360" marB="0">
                    <a:lnT w="83819">
                      <a:solidFill>
                        <a:srgbClr val="FFDBAD"/>
                      </a:solidFill>
                      <a:prstDash val="solid"/>
                    </a:lnT>
                    <a:lnB w="85344">
                      <a:solidFill>
                        <a:srgbClr val="FFDBAD"/>
                      </a:solidFill>
                      <a:prstDash val="solid"/>
                    </a:lnB>
                    <a:solidFill>
                      <a:srgbClr val="E96400"/>
                    </a:solidFill>
                  </a:tcPr>
                </a:tc>
              </a:tr>
              <a:tr h="652272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sz="24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Paket</a:t>
                      </a:r>
                      <a:r>
                        <a:rPr sz="2400" spc="-10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Informasi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45415" marB="0">
                    <a:lnT w="85344">
                      <a:solidFill>
                        <a:srgbClr val="FFDBAD"/>
                      </a:solidFill>
                      <a:prstDash val="solid"/>
                    </a:lnT>
                    <a:solidFill>
                      <a:srgbClr val="FFDBAD"/>
                    </a:solidFill>
                  </a:tcPr>
                </a:tc>
              </a:tr>
              <a:tr h="1188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3820" algn="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Metode</a:t>
                      </a:r>
                      <a:r>
                        <a:rPr sz="2400" spc="-8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Pengumpulan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solidFill>
                      <a:srgbClr val="FFDBAD"/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Definisi</a:t>
                      </a:r>
                      <a:r>
                        <a:rPr sz="2400" spc="-7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Kebutuhan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solidFill>
                      <a:srgbClr val="FFDBAD"/>
                    </a:solidFill>
                  </a:tcPr>
                </a:tc>
              </a:tr>
              <a:tr h="9372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latin typeface="Calibri Light"/>
                <a:cs typeface="Calibri Light"/>
              </a:rPr>
              <a:t>Kebutuhan </a:t>
            </a:r>
            <a:r>
              <a:rPr sz="2800" b="0" spc="-20" dirty="0">
                <a:latin typeface="Calibri Light"/>
                <a:cs typeface="Calibri Light"/>
              </a:rPr>
              <a:t>Data Warehouse: </a:t>
            </a:r>
            <a:r>
              <a:rPr sz="2800" b="0" spc="-10" dirty="0">
                <a:latin typeface="Calibri Light"/>
                <a:cs typeface="Calibri Light"/>
              </a:rPr>
              <a:t>Analisis</a:t>
            </a:r>
            <a:r>
              <a:rPr sz="2800" b="0" spc="80" dirty="0">
                <a:latin typeface="Calibri Light"/>
                <a:cs typeface="Calibri Light"/>
              </a:rPr>
              <a:t> </a:t>
            </a:r>
            <a:r>
              <a:rPr sz="2800" b="0" spc="-10" dirty="0">
                <a:latin typeface="Calibri Light"/>
                <a:cs typeface="Calibri Light"/>
              </a:rPr>
              <a:t>Dimensi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12507" y="5419344"/>
            <a:ext cx="2750820" cy="42227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447040">
              <a:lnSpc>
                <a:spcPts val="3165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Supermarket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484364" y="3233927"/>
            <a:ext cx="1609725" cy="695325"/>
          </a:xfrm>
          <a:custGeom>
            <a:avLst/>
            <a:gdLst/>
            <a:ahLst/>
            <a:cxnLst/>
            <a:rect l="l" t="t" r="r" b="b"/>
            <a:pathLst>
              <a:path w="1609725" h="695325">
                <a:moveTo>
                  <a:pt x="804671" y="0"/>
                </a:moveTo>
                <a:lnTo>
                  <a:pt x="738681" y="1151"/>
                </a:lnTo>
                <a:lnTo>
                  <a:pt x="674158" y="4547"/>
                </a:lnTo>
                <a:lnTo>
                  <a:pt x="611311" y="10098"/>
                </a:lnTo>
                <a:lnTo>
                  <a:pt x="550346" y="17714"/>
                </a:lnTo>
                <a:lnTo>
                  <a:pt x="491472" y="27306"/>
                </a:lnTo>
                <a:lnTo>
                  <a:pt x="434894" y="38785"/>
                </a:lnTo>
                <a:lnTo>
                  <a:pt x="380820" y="52060"/>
                </a:lnTo>
                <a:lnTo>
                  <a:pt x="329458" y="67043"/>
                </a:lnTo>
                <a:lnTo>
                  <a:pt x="281014" y="83644"/>
                </a:lnTo>
                <a:lnTo>
                  <a:pt x="235696" y="101774"/>
                </a:lnTo>
                <a:lnTo>
                  <a:pt x="193710" y="121343"/>
                </a:lnTo>
                <a:lnTo>
                  <a:pt x="155265" y="142262"/>
                </a:lnTo>
                <a:lnTo>
                  <a:pt x="120566" y="164441"/>
                </a:lnTo>
                <a:lnTo>
                  <a:pt x="89822" y="187791"/>
                </a:lnTo>
                <a:lnTo>
                  <a:pt x="41026" y="237646"/>
                </a:lnTo>
                <a:lnTo>
                  <a:pt x="10532" y="291111"/>
                </a:lnTo>
                <a:lnTo>
                  <a:pt x="0" y="347472"/>
                </a:lnTo>
                <a:lnTo>
                  <a:pt x="2667" y="375969"/>
                </a:lnTo>
                <a:lnTo>
                  <a:pt x="23387" y="430971"/>
                </a:lnTo>
                <a:lnTo>
                  <a:pt x="63240" y="482721"/>
                </a:lnTo>
                <a:lnTo>
                  <a:pt x="120566" y="530502"/>
                </a:lnTo>
                <a:lnTo>
                  <a:pt x="155265" y="552681"/>
                </a:lnTo>
                <a:lnTo>
                  <a:pt x="193710" y="573600"/>
                </a:lnTo>
                <a:lnTo>
                  <a:pt x="235696" y="593169"/>
                </a:lnTo>
                <a:lnTo>
                  <a:pt x="281014" y="611299"/>
                </a:lnTo>
                <a:lnTo>
                  <a:pt x="329458" y="627900"/>
                </a:lnTo>
                <a:lnTo>
                  <a:pt x="380820" y="642883"/>
                </a:lnTo>
                <a:lnTo>
                  <a:pt x="434894" y="656158"/>
                </a:lnTo>
                <a:lnTo>
                  <a:pt x="491472" y="667637"/>
                </a:lnTo>
                <a:lnTo>
                  <a:pt x="550346" y="677229"/>
                </a:lnTo>
                <a:lnTo>
                  <a:pt x="611311" y="684845"/>
                </a:lnTo>
                <a:lnTo>
                  <a:pt x="674158" y="690396"/>
                </a:lnTo>
                <a:lnTo>
                  <a:pt x="738681" y="693792"/>
                </a:lnTo>
                <a:lnTo>
                  <a:pt x="804671" y="694944"/>
                </a:lnTo>
                <a:lnTo>
                  <a:pt x="870662" y="693792"/>
                </a:lnTo>
                <a:lnTo>
                  <a:pt x="935185" y="690396"/>
                </a:lnTo>
                <a:lnTo>
                  <a:pt x="998032" y="684845"/>
                </a:lnTo>
                <a:lnTo>
                  <a:pt x="1058997" y="677229"/>
                </a:lnTo>
                <a:lnTo>
                  <a:pt x="1117871" y="667637"/>
                </a:lnTo>
                <a:lnTo>
                  <a:pt x="1174449" y="656158"/>
                </a:lnTo>
                <a:lnTo>
                  <a:pt x="1228523" y="642883"/>
                </a:lnTo>
                <a:lnTo>
                  <a:pt x="1279885" y="627900"/>
                </a:lnTo>
                <a:lnTo>
                  <a:pt x="1328329" y="611299"/>
                </a:lnTo>
                <a:lnTo>
                  <a:pt x="1373647" y="593169"/>
                </a:lnTo>
                <a:lnTo>
                  <a:pt x="1415633" y="573600"/>
                </a:lnTo>
                <a:lnTo>
                  <a:pt x="1454078" y="552681"/>
                </a:lnTo>
                <a:lnTo>
                  <a:pt x="1488777" y="530502"/>
                </a:lnTo>
                <a:lnTo>
                  <a:pt x="1519521" y="507152"/>
                </a:lnTo>
                <a:lnTo>
                  <a:pt x="1568317" y="457297"/>
                </a:lnTo>
                <a:lnTo>
                  <a:pt x="1598811" y="403832"/>
                </a:lnTo>
                <a:lnTo>
                  <a:pt x="1609343" y="347472"/>
                </a:lnTo>
                <a:lnTo>
                  <a:pt x="1606676" y="318974"/>
                </a:lnTo>
                <a:lnTo>
                  <a:pt x="1585956" y="263972"/>
                </a:lnTo>
                <a:lnTo>
                  <a:pt x="1546103" y="212222"/>
                </a:lnTo>
                <a:lnTo>
                  <a:pt x="1488777" y="164441"/>
                </a:lnTo>
                <a:lnTo>
                  <a:pt x="1454078" y="142262"/>
                </a:lnTo>
                <a:lnTo>
                  <a:pt x="1415633" y="121343"/>
                </a:lnTo>
                <a:lnTo>
                  <a:pt x="1373647" y="101774"/>
                </a:lnTo>
                <a:lnTo>
                  <a:pt x="1328329" y="83644"/>
                </a:lnTo>
                <a:lnTo>
                  <a:pt x="1279885" y="67043"/>
                </a:lnTo>
                <a:lnTo>
                  <a:pt x="1228523" y="52060"/>
                </a:lnTo>
                <a:lnTo>
                  <a:pt x="1174449" y="38785"/>
                </a:lnTo>
                <a:lnTo>
                  <a:pt x="1117871" y="27306"/>
                </a:lnTo>
                <a:lnTo>
                  <a:pt x="1058997" y="17714"/>
                </a:lnTo>
                <a:lnTo>
                  <a:pt x="998032" y="10098"/>
                </a:lnTo>
                <a:lnTo>
                  <a:pt x="935185" y="4547"/>
                </a:lnTo>
                <a:lnTo>
                  <a:pt x="870662" y="1151"/>
                </a:lnTo>
                <a:lnTo>
                  <a:pt x="804671" y="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943855" y="3471671"/>
            <a:ext cx="2421890" cy="457200"/>
          </a:xfrm>
          <a:prstGeom prst="rect">
            <a:avLst/>
          </a:prstGeom>
          <a:ln w="12192">
            <a:solidFill>
              <a:srgbClr val="E96400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304800">
              <a:lnSpc>
                <a:spcPct val="100000"/>
              </a:lnSpc>
              <a:spcBef>
                <a:spcPts val="204"/>
              </a:spcBef>
            </a:pPr>
            <a:r>
              <a:rPr sz="2400" dirty="0">
                <a:solidFill>
                  <a:srgbClr val="44536A"/>
                </a:solidFill>
                <a:latin typeface="Calibri"/>
                <a:cs typeface="Calibri"/>
              </a:rPr>
              <a:t>Unit</a:t>
            </a:r>
            <a:r>
              <a:rPr sz="2400" spc="-3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Penjualan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447026" y="1972055"/>
            <a:ext cx="438150" cy="1354455"/>
          </a:xfrm>
          <a:custGeom>
            <a:avLst/>
            <a:gdLst/>
            <a:ahLst/>
            <a:cxnLst/>
            <a:rect l="l" t="t" r="r" b="b"/>
            <a:pathLst>
              <a:path w="438150" h="1354454">
                <a:moveTo>
                  <a:pt x="111604" y="159719"/>
                </a:moveTo>
                <a:lnTo>
                  <a:pt x="55722" y="175195"/>
                </a:lnTo>
                <a:lnTo>
                  <a:pt x="382016" y="1353947"/>
                </a:lnTo>
                <a:lnTo>
                  <a:pt x="437769" y="1338453"/>
                </a:lnTo>
                <a:lnTo>
                  <a:pt x="111604" y="159719"/>
                </a:lnTo>
                <a:close/>
              </a:path>
              <a:path w="438150" h="1354454">
                <a:moveTo>
                  <a:pt x="37338" y="0"/>
                </a:moveTo>
                <a:lnTo>
                  <a:pt x="0" y="190627"/>
                </a:lnTo>
                <a:lnTo>
                  <a:pt x="55722" y="175195"/>
                </a:lnTo>
                <a:lnTo>
                  <a:pt x="48005" y="147320"/>
                </a:lnTo>
                <a:lnTo>
                  <a:pt x="103885" y="131826"/>
                </a:lnTo>
                <a:lnTo>
                  <a:pt x="156167" y="131826"/>
                </a:lnTo>
                <a:lnTo>
                  <a:pt x="37338" y="0"/>
                </a:lnTo>
                <a:close/>
              </a:path>
              <a:path w="438150" h="1354454">
                <a:moveTo>
                  <a:pt x="103885" y="131826"/>
                </a:moveTo>
                <a:lnTo>
                  <a:pt x="48005" y="147320"/>
                </a:lnTo>
                <a:lnTo>
                  <a:pt x="55722" y="175195"/>
                </a:lnTo>
                <a:lnTo>
                  <a:pt x="111604" y="159719"/>
                </a:lnTo>
                <a:lnTo>
                  <a:pt x="103885" y="131826"/>
                </a:lnTo>
                <a:close/>
              </a:path>
              <a:path w="438150" h="1354454">
                <a:moveTo>
                  <a:pt x="156167" y="131826"/>
                </a:moveTo>
                <a:lnTo>
                  <a:pt x="103885" y="131826"/>
                </a:lnTo>
                <a:lnTo>
                  <a:pt x="111604" y="159719"/>
                </a:lnTo>
                <a:lnTo>
                  <a:pt x="167385" y="144272"/>
                </a:lnTo>
                <a:lnTo>
                  <a:pt x="156167" y="131826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260333" y="1761744"/>
            <a:ext cx="290830" cy="1477645"/>
          </a:xfrm>
          <a:custGeom>
            <a:avLst/>
            <a:gdLst/>
            <a:ahLst/>
            <a:cxnLst/>
            <a:rect l="l" t="t" r="r" b="b"/>
            <a:pathLst>
              <a:path w="290829" h="1477645">
                <a:moveTo>
                  <a:pt x="175826" y="168271"/>
                </a:moveTo>
                <a:lnTo>
                  <a:pt x="0" y="1469263"/>
                </a:lnTo>
                <a:lnTo>
                  <a:pt x="57404" y="1477136"/>
                </a:lnTo>
                <a:lnTo>
                  <a:pt x="233230" y="176024"/>
                </a:lnTo>
                <a:lnTo>
                  <a:pt x="175826" y="168271"/>
                </a:lnTo>
                <a:close/>
              </a:path>
              <a:path w="290829" h="1477645">
                <a:moveTo>
                  <a:pt x="275487" y="139572"/>
                </a:moveTo>
                <a:lnTo>
                  <a:pt x="179705" y="139572"/>
                </a:lnTo>
                <a:lnTo>
                  <a:pt x="237109" y="147319"/>
                </a:lnTo>
                <a:lnTo>
                  <a:pt x="233230" y="176024"/>
                </a:lnTo>
                <a:lnTo>
                  <a:pt x="290575" y="183768"/>
                </a:lnTo>
                <a:lnTo>
                  <a:pt x="275487" y="139572"/>
                </a:lnTo>
                <a:close/>
              </a:path>
              <a:path w="290829" h="1477645">
                <a:moveTo>
                  <a:pt x="179705" y="139572"/>
                </a:moveTo>
                <a:lnTo>
                  <a:pt x="175826" y="168271"/>
                </a:lnTo>
                <a:lnTo>
                  <a:pt x="233230" y="176024"/>
                </a:lnTo>
                <a:lnTo>
                  <a:pt x="237109" y="147319"/>
                </a:lnTo>
                <a:lnTo>
                  <a:pt x="179705" y="139572"/>
                </a:lnTo>
                <a:close/>
              </a:path>
              <a:path w="290829" h="1477645">
                <a:moveTo>
                  <a:pt x="227838" y="0"/>
                </a:moveTo>
                <a:lnTo>
                  <a:pt x="118491" y="160527"/>
                </a:lnTo>
                <a:lnTo>
                  <a:pt x="175826" y="168271"/>
                </a:lnTo>
                <a:lnTo>
                  <a:pt x="179705" y="139572"/>
                </a:lnTo>
                <a:lnTo>
                  <a:pt x="275487" y="139572"/>
                </a:lnTo>
                <a:lnTo>
                  <a:pt x="227838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300471" y="1906523"/>
            <a:ext cx="1752600" cy="39624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73075">
              <a:lnSpc>
                <a:spcPts val="2850"/>
              </a:lnSpc>
            </a:pPr>
            <a:r>
              <a:rPr sz="2400" spc="-20" dirty="0">
                <a:solidFill>
                  <a:srgbClr val="44536A"/>
                </a:solidFill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842759" y="1304544"/>
            <a:ext cx="1752600" cy="3003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369570">
              <a:lnSpc>
                <a:spcPts val="2365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Promosi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833357" y="2083307"/>
            <a:ext cx="849630" cy="1269365"/>
          </a:xfrm>
          <a:custGeom>
            <a:avLst/>
            <a:gdLst/>
            <a:ahLst/>
            <a:cxnLst/>
            <a:rect l="l" t="t" r="r" b="b"/>
            <a:pathLst>
              <a:path w="849629" h="1269364">
                <a:moveTo>
                  <a:pt x="729843" y="129169"/>
                </a:moveTo>
                <a:lnTo>
                  <a:pt x="0" y="1237233"/>
                </a:lnTo>
                <a:lnTo>
                  <a:pt x="48260" y="1269111"/>
                </a:lnTo>
                <a:lnTo>
                  <a:pt x="778158" y="161027"/>
                </a:lnTo>
                <a:lnTo>
                  <a:pt x="729843" y="129169"/>
                </a:lnTo>
                <a:close/>
              </a:path>
              <a:path w="849629" h="1269364">
                <a:moveTo>
                  <a:pt x="837045" y="105028"/>
                </a:moveTo>
                <a:lnTo>
                  <a:pt x="745744" y="105028"/>
                </a:lnTo>
                <a:lnTo>
                  <a:pt x="794131" y="136778"/>
                </a:lnTo>
                <a:lnTo>
                  <a:pt x="778158" y="161027"/>
                </a:lnTo>
                <a:lnTo>
                  <a:pt x="826516" y="192912"/>
                </a:lnTo>
                <a:lnTo>
                  <a:pt x="837045" y="105028"/>
                </a:lnTo>
                <a:close/>
              </a:path>
              <a:path w="849629" h="1269364">
                <a:moveTo>
                  <a:pt x="745744" y="105028"/>
                </a:moveTo>
                <a:lnTo>
                  <a:pt x="729843" y="129169"/>
                </a:lnTo>
                <a:lnTo>
                  <a:pt x="778158" y="161027"/>
                </a:lnTo>
                <a:lnTo>
                  <a:pt x="794131" y="136778"/>
                </a:lnTo>
                <a:lnTo>
                  <a:pt x="745744" y="105028"/>
                </a:lnTo>
                <a:close/>
              </a:path>
              <a:path w="849629" h="1269364">
                <a:moveTo>
                  <a:pt x="849630" y="0"/>
                </a:moveTo>
                <a:lnTo>
                  <a:pt x="681482" y="97281"/>
                </a:lnTo>
                <a:lnTo>
                  <a:pt x="729843" y="129169"/>
                </a:lnTo>
                <a:lnTo>
                  <a:pt x="745744" y="105028"/>
                </a:lnTo>
                <a:lnTo>
                  <a:pt x="837045" y="105028"/>
                </a:lnTo>
                <a:lnTo>
                  <a:pt x="849630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79738" y="2810255"/>
            <a:ext cx="1410970" cy="796290"/>
          </a:xfrm>
          <a:custGeom>
            <a:avLst/>
            <a:gdLst/>
            <a:ahLst/>
            <a:cxnLst/>
            <a:rect l="l" t="t" r="r" b="b"/>
            <a:pathLst>
              <a:path w="1410970" h="796289">
                <a:moveTo>
                  <a:pt x="1244852" y="58585"/>
                </a:moveTo>
                <a:lnTo>
                  <a:pt x="0" y="745109"/>
                </a:lnTo>
                <a:lnTo>
                  <a:pt x="27939" y="795782"/>
                </a:lnTo>
                <a:lnTo>
                  <a:pt x="1272774" y="109268"/>
                </a:lnTo>
                <a:lnTo>
                  <a:pt x="1244852" y="58585"/>
                </a:lnTo>
                <a:close/>
              </a:path>
              <a:path w="1410970" h="796289">
                <a:moveTo>
                  <a:pt x="1380261" y="44577"/>
                </a:moveTo>
                <a:lnTo>
                  <a:pt x="1270253" y="44577"/>
                </a:lnTo>
                <a:lnTo>
                  <a:pt x="1298193" y="95250"/>
                </a:lnTo>
                <a:lnTo>
                  <a:pt x="1272774" y="109268"/>
                </a:lnTo>
                <a:lnTo>
                  <a:pt x="1300733" y="160020"/>
                </a:lnTo>
                <a:lnTo>
                  <a:pt x="1380261" y="44577"/>
                </a:lnTo>
                <a:close/>
              </a:path>
              <a:path w="1410970" h="796289">
                <a:moveTo>
                  <a:pt x="1270253" y="44577"/>
                </a:moveTo>
                <a:lnTo>
                  <a:pt x="1244852" y="58585"/>
                </a:lnTo>
                <a:lnTo>
                  <a:pt x="1272774" y="109268"/>
                </a:lnTo>
                <a:lnTo>
                  <a:pt x="1298193" y="95250"/>
                </a:lnTo>
                <a:lnTo>
                  <a:pt x="1270253" y="44577"/>
                </a:lnTo>
                <a:close/>
              </a:path>
              <a:path w="1410970" h="796289">
                <a:moveTo>
                  <a:pt x="1410969" y="0"/>
                </a:moveTo>
                <a:lnTo>
                  <a:pt x="1216913" y="7874"/>
                </a:lnTo>
                <a:lnTo>
                  <a:pt x="1244852" y="58585"/>
                </a:lnTo>
                <a:lnTo>
                  <a:pt x="1270253" y="44577"/>
                </a:lnTo>
                <a:lnTo>
                  <a:pt x="1380261" y="44577"/>
                </a:lnTo>
                <a:lnTo>
                  <a:pt x="1410969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763000" y="1591055"/>
            <a:ext cx="1752600" cy="3003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37515">
              <a:lnSpc>
                <a:spcPts val="2365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16" name="object 16"/>
          <p:cNvSpPr txBox="1"/>
          <p:nvPr/>
        </p:nvSpPr>
        <p:spPr>
          <a:xfrm>
            <a:off x="9683495" y="2371344"/>
            <a:ext cx="1752600" cy="3003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1905" algn="ctr">
              <a:lnSpc>
                <a:spcPts val="2365"/>
              </a:lnSpc>
            </a:pPr>
            <a:r>
              <a:rPr sz="2400" spc="-80" dirty="0">
                <a:solidFill>
                  <a:srgbClr val="44536A"/>
                </a:solidFill>
                <a:latin typeface="Calibri"/>
                <a:cs typeface="Calibri"/>
              </a:rPr>
              <a:t>Toko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spc="-20" dirty="0"/>
              <a:t>Pertemuan</a:t>
            </a:r>
            <a:r>
              <a:rPr sz="2800" spc="-15" dirty="0"/>
              <a:t> </a:t>
            </a:r>
            <a:r>
              <a:rPr sz="2800" spc="-5" dirty="0"/>
              <a:t>4</a:t>
            </a:r>
            <a:endParaRPr sz="28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0" y="457200"/>
          <a:ext cx="3014345" cy="5899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4345"/>
              </a:tblGrid>
              <a:tr h="5074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Analisis</a:t>
                      </a:r>
                      <a:r>
                        <a:rPr sz="2400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solidFill>
                      <a:srgbClr val="E3430D"/>
                    </a:solidFill>
                  </a:tcPr>
                </a:tc>
              </a:tr>
              <a:tr h="1874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422148">
                <a:tc>
                  <a:txBody>
                    <a:bodyPr/>
                    <a:lstStyle/>
                    <a:p>
                      <a:pPr marR="85090" algn="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Informasi </a:t>
                      </a:r>
                      <a:r>
                        <a:rPr sz="2000" spc="-5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Tak</a:t>
                      </a:r>
                      <a:r>
                        <a:rPr sz="20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Diduga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42545" marB="0">
                    <a:solidFill>
                      <a:srgbClr val="FFDBAD"/>
                    </a:solidFill>
                  </a:tcPr>
                </a:tc>
              </a:tr>
              <a:tr h="1188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465582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r>
                        <a:rPr sz="20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Dimensional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43815" marB="0">
                    <a:lnB w="83819">
                      <a:solidFill>
                        <a:srgbClr val="FFDBAD"/>
                      </a:solidFill>
                      <a:prstDash val="solid"/>
                    </a:lnB>
                    <a:solidFill>
                      <a:srgbClr val="FFDBAD"/>
                    </a:solidFill>
                  </a:tcPr>
                </a:tc>
              </a:tr>
              <a:tr h="508253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20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Contoh </a:t>
                      </a: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r>
                        <a:rPr sz="2000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Bisnis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6360" marB="0">
                    <a:lnT w="83819">
                      <a:solidFill>
                        <a:srgbClr val="FFDBAD"/>
                      </a:solidFill>
                      <a:prstDash val="solid"/>
                    </a:lnT>
                    <a:lnB w="85344">
                      <a:solidFill>
                        <a:srgbClr val="FFDBAD"/>
                      </a:solidFill>
                      <a:prstDash val="solid"/>
                    </a:lnB>
                    <a:solidFill>
                      <a:srgbClr val="E3430D"/>
                    </a:solidFill>
                  </a:tcPr>
                </a:tc>
              </a:tr>
              <a:tr h="652272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1145"/>
                        </a:spcBef>
                      </a:pPr>
                      <a:r>
                        <a:rPr sz="2400" spc="-2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Paket</a:t>
                      </a:r>
                      <a:r>
                        <a:rPr sz="2400" spc="-10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Informasi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45415" marB="0">
                    <a:lnT w="85344">
                      <a:solidFill>
                        <a:srgbClr val="FFDBAD"/>
                      </a:solidFill>
                      <a:prstDash val="solid"/>
                    </a:lnT>
                    <a:solidFill>
                      <a:srgbClr val="FFDBAD"/>
                    </a:solidFill>
                  </a:tcPr>
                </a:tc>
              </a:tr>
              <a:tr h="1188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3820" algn="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Metode</a:t>
                      </a:r>
                      <a:r>
                        <a:rPr sz="2400" spc="-8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Pengumpulan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solidFill>
                      <a:srgbClr val="FFDBAD"/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Definisi</a:t>
                      </a:r>
                      <a:r>
                        <a:rPr sz="2400" spc="-7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Kebutuhan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solidFill>
                      <a:srgbClr val="FFDBAD"/>
                    </a:solidFill>
                  </a:tcPr>
                </a:tc>
              </a:tr>
              <a:tr h="9372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latin typeface="Calibri Light"/>
                <a:cs typeface="Calibri Light"/>
              </a:rPr>
              <a:t>Kebutuhan </a:t>
            </a:r>
            <a:r>
              <a:rPr sz="2800" b="0" spc="-20" dirty="0">
                <a:latin typeface="Calibri Light"/>
                <a:cs typeface="Calibri Light"/>
              </a:rPr>
              <a:t>Data Warehouse: </a:t>
            </a:r>
            <a:r>
              <a:rPr sz="2800" b="0" spc="-10" dirty="0">
                <a:latin typeface="Calibri Light"/>
                <a:cs typeface="Calibri Light"/>
              </a:rPr>
              <a:t>Analisis</a:t>
            </a:r>
            <a:r>
              <a:rPr sz="2800" b="0" spc="80" dirty="0">
                <a:latin typeface="Calibri Light"/>
                <a:cs typeface="Calibri Light"/>
              </a:rPr>
              <a:t> </a:t>
            </a:r>
            <a:r>
              <a:rPr sz="2800" b="0" spc="-10" dirty="0">
                <a:latin typeface="Calibri Light"/>
                <a:cs typeface="Calibri Light"/>
              </a:rPr>
              <a:t>Dimensi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12507" y="5419344"/>
            <a:ext cx="2750820" cy="42227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425450">
              <a:lnSpc>
                <a:spcPts val="3165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Penerbangan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484364" y="3233927"/>
            <a:ext cx="1609725" cy="695325"/>
          </a:xfrm>
          <a:custGeom>
            <a:avLst/>
            <a:gdLst/>
            <a:ahLst/>
            <a:cxnLst/>
            <a:rect l="l" t="t" r="r" b="b"/>
            <a:pathLst>
              <a:path w="1609725" h="695325">
                <a:moveTo>
                  <a:pt x="804671" y="0"/>
                </a:moveTo>
                <a:lnTo>
                  <a:pt x="738681" y="1151"/>
                </a:lnTo>
                <a:lnTo>
                  <a:pt x="674158" y="4547"/>
                </a:lnTo>
                <a:lnTo>
                  <a:pt x="611311" y="10098"/>
                </a:lnTo>
                <a:lnTo>
                  <a:pt x="550346" y="17714"/>
                </a:lnTo>
                <a:lnTo>
                  <a:pt x="491472" y="27306"/>
                </a:lnTo>
                <a:lnTo>
                  <a:pt x="434894" y="38785"/>
                </a:lnTo>
                <a:lnTo>
                  <a:pt x="380820" y="52060"/>
                </a:lnTo>
                <a:lnTo>
                  <a:pt x="329458" y="67043"/>
                </a:lnTo>
                <a:lnTo>
                  <a:pt x="281014" y="83644"/>
                </a:lnTo>
                <a:lnTo>
                  <a:pt x="235696" y="101774"/>
                </a:lnTo>
                <a:lnTo>
                  <a:pt x="193710" y="121343"/>
                </a:lnTo>
                <a:lnTo>
                  <a:pt x="155265" y="142262"/>
                </a:lnTo>
                <a:lnTo>
                  <a:pt x="120566" y="164441"/>
                </a:lnTo>
                <a:lnTo>
                  <a:pt x="89822" y="187791"/>
                </a:lnTo>
                <a:lnTo>
                  <a:pt x="41026" y="237646"/>
                </a:lnTo>
                <a:lnTo>
                  <a:pt x="10532" y="291111"/>
                </a:lnTo>
                <a:lnTo>
                  <a:pt x="0" y="347472"/>
                </a:lnTo>
                <a:lnTo>
                  <a:pt x="2667" y="375969"/>
                </a:lnTo>
                <a:lnTo>
                  <a:pt x="23387" y="430971"/>
                </a:lnTo>
                <a:lnTo>
                  <a:pt x="63240" y="482721"/>
                </a:lnTo>
                <a:lnTo>
                  <a:pt x="120566" y="530502"/>
                </a:lnTo>
                <a:lnTo>
                  <a:pt x="155265" y="552681"/>
                </a:lnTo>
                <a:lnTo>
                  <a:pt x="193710" y="573600"/>
                </a:lnTo>
                <a:lnTo>
                  <a:pt x="235696" y="593169"/>
                </a:lnTo>
                <a:lnTo>
                  <a:pt x="281014" y="611299"/>
                </a:lnTo>
                <a:lnTo>
                  <a:pt x="329458" y="627900"/>
                </a:lnTo>
                <a:lnTo>
                  <a:pt x="380820" y="642883"/>
                </a:lnTo>
                <a:lnTo>
                  <a:pt x="434894" y="656158"/>
                </a:lnTo>
                <a:lnTo>
                  <a:pt x="491472" y="667637"/>
                </a:lnTo>
                <a:lnTo>
                  <a:pt x="550346" y="677229"/>
                </a:lnTo>
                <a:lnTo>
                  <a:pt x="611311" y="684845"/>
                </a:lnTo>
                <a:lnTo>
                  <a:pt x="674158" y="690396"/>
                </a:lnTo>
                <a:lnTo>
                  <a:pt x="738681" y="693792"/>
                </a:lnTo>
                <a:lnTo>
                  <a:pt x="804671" y="694944"/>
                </a:lnTo>
                <a:lnTo>
                  <a:pt x="870662" y="693792"/>
                </a:lnTo>
                <a:lnTo>
                  <a:pt x="935185" y="690396"/>
                </a:lnTo>
                <a:lnTo>
                  <a:pt x="998032" y="684845"/>
                </a:lnTo>
                <a:lnTo>
                  <a:pt x="1058997" y="677229"/>
                </a:lnTo>
                <a:lnTo>
                  <a:pt x="1117871" y="667637"/>
                </a:lnTo>
                <a:lnTo>
                  <a:pt x="1174449" y="656158"/>
                </a:lnTo>
                <a:lnTo>
                  <a:pt x="1228523" y="642883"/>
                </a:lnTo>
                <a:lnTo>
                  <a:pt x="1279885" y="627900"/>
                </a:lnTo>
                <a:lnTo>
                  <a:pt x="1328329" y="611299"/>
                </a:lnTo>
                <a:lnTo>
                  <a:pt x="1373647" y="593169"/>
                </a:lnTo>
                <a:lnTo>
                  <a:pt x="1415633" y="573600"/>
                </a:lnTo>
                <a:lnTo>
                  <a:pt x="1454078" y="552681"/>
                </a:lnTo>
                <a:lnTo>
                  <a:pt x="1488777" y="530502"/>
                </a:lnTo>
                <a:lnTo>
                  <a:pt x="1519521" y="507152"/>
                </a:lnTo>
                <a:lnTo>
                  <a:pt x="1568317" y="457297"/>
                </a:lnTo>
                <a:lnTo>
                  <a:pt x="1598811" y="403832"/>
                </a:lnTo>
                <a:lnTo>
                  <a:pt x="1609343" y="347472"/>
                </a:lnTo>
                <a:lnTo>
                  <a:pt x="1606676" y="318974"/>
                </a:lnTo>
                <a:lnTo>
                  <a:pt x="1585956" y="263972"/>
                </a:lnTo>
                <a:lnTo>
                  <a:pt x="1546103" y="212222"/>
                </a:lnTo>
                <a:lnTo>
                  <a:pt x="1488777" y="164441"/>
                </a:lnTo>
                <a:lnTo>
                  <a:pt x="1454078" y="142262"/>
                </a:lnTo>
                <a:lnTo>
                  <a:pt x="1415633" y="121343"/>
                </a:lnTo>
                <a:lnTo>
                  <a:pt x="1373647" y="101774"/>
                </a:lnTo>
                <a:lnTo>
                  <a:pt x="1328329" y="83644"/>
                </a:lnTo>
                <a:lnTo>
                  <a:pt x="1279885" y="67043"/>
                </a:lnTo>
                <a:lnTo>
                  <a:pt x="1228523" y="52060"/>
                </a:lnTo>
                <a:lnTo>
                  <a:pt x="1174449" y="38785"/>
                </a:lnTo>
                <a:lnTo>
                  <a:pt x="1117871" y="27306"/>
                </a:lnTo>
                <a:lnTo>
                  <a:pt x="1058997" y="17714"/>
                </a:lnTo>
                <a:lnTo>
                  <a:pt x="998032" y="10098"/>
                </a:lnTo>
                <a:lnTo>
                  <a:pt x="935185" y="4547"/>
                </a:lnTo>
                <a:lnTo>
                  <a:pt x="870662" y="1151"/>
                </a:lnTo>
                <a:lnTo>
                  <a:pt x="804671" y="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84364" y="3233927"/>
            <a:ext cx="1609725" cy="695325"/>
          </a:xfrm>
          <a:custGeom>
            <a:avLst/>
            <a:gdLst/>
            <a:ahLst/>
            <a:cxnLst/>
            <a:rect l="l" t="t" r="r" b="b"/>
            <a:pathLst>
              <a:path w="1609725" h="695325">
                <a:moveTo>
                  <a:pt x="0" y="347472"/>
                </a:moveTo>
                <a:lnTo>
                  <a:pt x="10532" y="291111"/>
                </a:lnTo>
                <a:lnTo>
                  <a:pt x="41026" y="237646"/>
                </a:lnTo>
                <a:lnTo>
                  <a:pt x="89822" y="187791"/>
                </a:lnTo>
                <a:lnTo>
                  <a:pt x="120566" y="164441"/>
                </a:lnTo>
                <a:lnTo>
                  <a:pt x="155265" y="142262"/>
                </a:lnTo>
                <a:lnTo>
                  <a:pt x="193710" y="121343"/>
                </a:lnTo>
                <a:lnTo>
                  <a:pt x="235696" y="101774"/>
                </a:lnTo>
                <a:lnTo>
                  <a:pt x="281014" y="83644"/>
                </a:lnTo>
                <a:lnTo>
                  <a:pt x="329458" y="67043"/>
                </a:lnTo>
                <a:lnTo>
                  <a:pt x="380820" y="52060"/>
                </a:lnTo>
                <a:lnTo>
                  <a:pt x="434894" y="38785"/>
                </a:lnTo>
                <a:lnTo>
                  <a:pt x="491472" y="27306"/>
                </a:lnTo>
                <a:lnTo>
                  <a:pt x="550346" y="17714"/>
                </a:lnTo>
                <a:lnTo>
                  <a:pt x="611311" y="10098"/>
                </a:lnTo>
                <a:lnTo>
                  <a:pt x="674158" y="4547"/>
                </a:lnTo>
                <a:lnTo>
                  <a:pt x="738681" y="1151"/>
                </a:lnTo>
                <a:lnTo>
                  <a:pt x="804671" y="0"/>
                </a:lnTo>
                <a:lnTo>
                  <a:pt x="870662" y="1151"/>
                </a:lnTo>
                <a:lnTo>
                  <a:pt x="935185" y="4547"/>
                </a:lnTo>
                <a:lnTo>
                  <a:pt x="998032" y="10098"/>
                </a:lnTo>
                <a:lnTo>
                  <a:pt x="1058997" y="17714"/>
                </a:lnTo>
                <a:lnTo>
                  <a:pt x="1117871" y="27306"/>
                </a:lnTo>
                <a:lnTo>
                  <a:pt x="1174449" y="38785"/>
                </a:lnTo>
                <a:lnTo>
                  <a:pt x="1228523" y="52060"/>
                </a:lnTo>
                <a:lnTo>
                  <a:pt x="1279885" y="67043"/>
                </a:lnTo>
                <a:lnTo>
                  <a:pt x="1328329" y="83644"/>
                </a:lnTo>
                <a:lnTo>
                  <a:pt x="1373647" y="101774"/>
                </a:lnTo>
                <a:lnTo>
                  <a:pt x="1415633" y="121343"/>
                </a:lnTo>
                <a:lnTo>
                  <a:pt x="1454078" y="142262"/>
                </a:lnTo>
                <a:lnTo>
                  <a:pt x="1488777" y="164441"/>
                </a:lnTo>
                <a:lnTo>
                  <a:pt x="1519521" y="187791"/>
                </a:lnTo>
                <a:lnTo>
                  <a:pt x="1568317" y="237646"/>
                </a:lnTo>
                <a:lnTo>
                  <a:pt x="1598811" y="291111"/>
                </a:lnTo>
                <a:lnTo>
                  <a:pt x="1609343" y="347472"/>
                </a:lnTo>
                <a:lnTo>
                  <a:pt x="1606676" y="375969"/>
                </a:lnTo>
                <a:lnTo>
                  <a:pt x="1585956" y="430971"/>
                </a:lnTo>
                <a:lnTo>
                  <a:pt x="1546103" y="482721"/>
                </a:lnTo>
                <a:lnTo>
                  <a:pt x="1488777" y="530502"/>
                </a:lnTo>
                <a:lnTo>
                  <a:pt x="1454078" y="552681"/>
                </a:lnTo>
                <a:lnTo>
                  <a:pt x="1415633" y="573600"/>
                </a:lnTo>
                <a:lnTo>
                  <a:pt x="1373647" y="593169"/>
                </a:lnTo>
                <a:lnTo>
                  <a:pt x="1328329" y="611299"/>
                </a:lnTo>
                <a:lnTo>
                  <a:pt x="1279885" y="627900"/>
                </a:lnTo>
                <a:lnTo>
                  <a:pt x="1228523" y="642883"/>
                </a:lnTo>
                <a:lnTo>
                  <a:pt x="1174449" y="656158"/>
                </a:lnTo>
                <a:lnTo>
                  <a:pt x="1117871" y="667637"/>
                </a:lnTo>
                <a:lnTo>
                  <a:pt x="1058997" y="677229"/>
                </a:lnTo>
                <a:lnTo>
                  <a:pt x="998032" y="684845"/>
                </a:lnTo>
                <a:lnTo>
                  <a:pt x="935185" y="690396"/>
                </a:lnTo>
                <a:lnTo>
                  <a:pt x="870662" y="693792"/>
                </a:lnTo>
                <a:lnTo>
                  <a:pt x="804671" y="694944"/>
                </a:lnTo>
                <a:lnTo>
                  <a:pt x="738681" y="693792"/>
                </a:lnTo>
                <a:lnTo>
                  <a:pt x="674158" y="690396"/>
                </a:lnTo>
                <a:lnTo>
                  <a:pt x="611311" y="684845"/>
                </a:lnTo>
                <a:lnTo>
                  <a:pt x="550346" y="677229"/>
                </a:lnTo>
                <a:lnTo>
                  <a:pt x="491472" y="667637"/>
                </a:lnTo>
                <a:lnTo>
                  <a:pt x="434894" y="656158"/>
                </a:lnTo>
                <a:lnTo>
                  <a:pt x="380820" y="642883"/>
                </a:lnTo>
                <a:lnTo>
                  <a:pt x="329458" y="627900"/>
                </a:lnTo>
                <a:lnTo>
                  <a:pt x="281014" y="611299"/>
                </a:lnTo>
                <a:lnTo>
                  <a:pt x="235696" y="593169"/>
                </a:lnTo>
                <a:lnTo>
                  <a:pt x="193710" y="573600"/>
                </a:lnTo>
                <a:lnTo>
                  <a:pt x="155265" y="552681"/>
                </a:lnTo>
                <a:lnTo>
                  <a:pt x="120566" y="530502"/>
                </a:lnTo>
                <a:lnTo>
                  <a:pt x="89822" y="507152"/>
                </a:lnTo>
                <a:lnTo>
                  <a:pt x="41026" y="457297"/>
                </a:lnTo>
                <a:lnTo>
                  <a:pt x="10532" y="403832"/>
                </a:lnTo>
                <a:lnTo>
                  <a:pt x="0" y="347472"/>
                </a:lnTo>
                <a:close/>
              </a:path>
            </a:pathLst>
          </a:custGeom>
          <a:ln w="12192">
            <a:solidFill>
              <a:srgbClr val="B72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943855" y="3471671"/>
            <a:ext cx="2421890" cy="719455"/>
          </a:xfrm>
          <a:prstGeom prst="rect">
            <a:avLst/>
          </a:prstGeom>
          <a:ln w="12192">
            <a:solidFill>
              <a:srgbClr val="B72C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2680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Frequent</a:t>
            </a:r>
            <a:r>
              <a:rPr sz="24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Flyer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Flights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447026" y="1972055"/>
            <a:ext cx="438150" cy="1354455"/>
          </a:xfrm>
          <a:custGeom>
            <a:avLst/>
            <a:gdLst/>
            <a:ahLst/>
            <a:cxnLst/>
            <a:rect l="l" t="t" r="r" b="b"/>
            <a:pathLst>
              <a:path w="438150" h="1354454">
                <a:moveTo>
                  <a:pt x="111604" y="159719"/>
                </a:moveTo>
                <a:lnTo>
                  <a:pt x="55722" y="175195"/>
                </a:lnTo>
                <a:lnTo>
                  <a:pt x="382016" y="1353947"/>
                </a:lnTo>
                <a:lnTo>
                  <a:pt x="437769" y="1338453"/>
                </a:lnTo>
                <a:lnTo>
                  <a:pt x="111604" y="159719"/>
                </a:lnTo>
                <a:close/>
              </a:path>
              <a:path w="438150" h="1354454">
                <a:moveTo>
                  <a:pt x="37338" y="0"/>
                </a:moveTo>
                <a:lnTo>
                  <a:pt x="0" y="190627"/>
                </a:lnTo>
                <a:lnTo>
                  <a:pt x="55722" y="175195"/>
                </a:lnTo>
                <a:lnTo>
                  <a:pt x="48005" y="147320"/>
                </a:lnTo>
                <a:lnTo>
                  <a:pt x="103885" y="131826"/>
                </a:lnTo>
                <a:lnTo>
                  <a:pt x="156167" y="131826"/>
                </a:lnTo>
                <a:lnTo>
                  <a:pt x="37338" y="0"/>
                </a:lnTo>
                <a:close/>
              </a:path>
              <a:path w="438150" h="1354454">
                <a:moveTo>
                  <a:pt x="103885" y="131826"/>
                </a:moveTo>
                <a:lnTo>
                  <a:pt x="48005" y="147320"/>
                </a:lnTo>
                <a:lnTo>
                  <a:pt x="55722" y="175195"/>
                </a:lnTo>
                <a:lnTo>
                  <a:pt x="111604" y="159719"/>
                </a:lnTo>
                <a:lnTo>
                  <a:pt x="103885" y="131826"/>
                </a:lnTo>
                <a:close/>
              </a:path>
              <a:path w="438150" h="1354454">
                <a:moveTo>
                  <a:pt x="156167" y="131826"/>
                </a:moveTo>
                <a:lnTo>
                  <a:pt x="103885" y="131826"/>
                </a:lnTo>
                <a:lnTo>
                  <a:pt x="111604" y="159719"/>
                </a:lnTo>
                <a:lnTo>
                  <a:pt x="167385" y="144272"/>
                </a:lnTo>
                <a:lnTo>
                  <a:pt x="156167" y="131826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260333" y="1761744"/>
            <a:ext cx="290830" cy="1477645"/>
          </a:xfrm>
          <a:custGeom>
            <a:avLst/>
            <a:gdLst/>
            <a:ahLst/>
            <a:cxnLst/>
            <a:rect l="l" t="t" r="r" b="b"/>
            <a:pathLst>
              <a:path w="290829" h="1477645">
                <a:moveTo>
                  <a:pt x="175826" y="168271"/>
                </a:moveTo>
                <a:lnTo>
                  <a:pt x="0" y="1469263"/>
                </a:lnTo>
                <a:lnTo>
                  <a:pt x="57404" y="1477136"/>
                </a:lnTo>
                <a:lnTo>
                  <a:pt x="233230" y="176024"/>
                </a:lnTo>
                <a:lnTo>
                  <a:pt x="175826" y="168271"/>
                </a:lnTo>
                <a:close/>
              </a:path>
              <a:path w="290829" h="1477645">
                <a:moveTo>
                  <a:pt x="275487" y="139572"/>
                </a:moveTo>
                <a:lnTo>
                  <a:pt x="179705" y="139572"/>
                </a:lnTo>
                <a:lnTo>
                  <a:pt x="237109" y="147319"/>
                </a:lnTo>
                <a:lnTo>
                  <a:pt x="233230" y="176024"/>
                </a:lnTo>
                <a:lnTo>
                  <a:pt x="290575" y="183768"/>
                </a:lnTo>
                <a:lnTo>
                  <a:pt x="275487" y="139572"/>
                </a:lnTo>
                <a:close/>
              </a:path>
              <a:path w="290829" h="1477645">
                <a:moveTo>
                  <a:pt x="179705" y="139572"/>
                </a:moveTo>
                <a:lnTo>
                  <a:pt x="175826" y="168271"/>
                </a:lnTo>
                <a:lnTo>
                  <a:pt x="233230" y="176024"/>
                </a:lnTo>
                <a:lnTo>
                  <a:pt x="237109" y="147319"/>
                </a:lnTo>
                <a:lnTo>
                  <a:pt x="179705" y="139572"/>
                </a:lnTo>
                <a:close/>
              </a:path>
              <a:path w="290829" h="1477645">
                <a:moveTo>
                  <a:pt x="227838" y="0"/>
                </a:moveTo>
                <a:lnTo>
                  <a:pt x="118491" y="160527"/>
                </a:lnTo>
                <a:lnTo>
                  <a:pt x="175826" y="168271"/>
                </a:lnTo>
                <a:lnTo>
                  <a:pt x="179705" y="139572"/>
                </a:lnTo>
                <a:lnTo>
                  <a:pt x="275487" y="139572"/>
                </a:lnTo>
                <a:lnTo>
                  <a:pt x="227838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00471" y="1906523"/>
            <a:ext cx="2200910" cy="447040"/>
          </a:xfrm>
          <a:custGeom>
            <a:avLst/>
            <a:gdLst/>
            <a:ahLst/>
            <a:cxnLst/>
            <a:rect l="l" t="t" r="r" b="b"/>
            <a:pathLst>
              <a:path w="2200909" h="447039">
                <a:moveTo>
                  <a:pt x="0" y="446531"/>
                </a:moveTo>
                <a:lnTo>
                  <a:pt x="2200655" y="446531"/>
                </a:lnTo>
                <a:lnTo>
                  <a:pt x="2200655" y="0"/>
                </a:lnTo>
                <a:lnTo>
                  <a:pt x="0" y="0"/>
                </a:lnTo>
                <a:lnTo>
                  <a:pt x="0" y="4465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42759" y="1304544"/>
            <a:ext cx="2200910" cy="338455"/>
          </a:xfrm>
          <a:custGeom>
            <a:avLst/>
            <a:gdLst/>
            <a:ahLst/>
            <a:cxnLst/>
            <a:rect l="l" t="t" r="r" b="b"/>
            <a:pathLst>
              <a:path w="2200909" h="338455">
                <a:moveTo>
                  <a:pt x="0" y="338327"/>
                </a:moveTo>
                <a:lnTo>
                  <a:pt x="2200655" y="338327"/>
                </a:lnTo>
                <a:lnTo>
                  <a:pt x="2200655" y="0"/>
                </a:lnTo>
                <a:lnTo>
                  <a:pt x="0" y="0"/>
                </a:lnTo>
                <a:lnTo>
                  <a:pt x="0" y="33832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833357" y="2083307"/>
            <a:ext cx="849630" cy="1269365"/>
          </a:xfrm>
          <a:custGeom>
            <a:avLst/>
            <a:gdLst/>
            <a:ahLst/>
            <a:cxnLst/>
            <a:rect l="l" t="t" r="r" b="b"/>
            <a:pathLst>
              <a:path w="849629" h="1269364">
                <a:moveTo>
                  <a:pt x="729843" y="129169"/>
                </a:moveTo>
                <a:lnTo>
                  <a:pt x="0" y="1237233"/>
                </a:lnTo>
                <a:lnTo>
                  <a:pt x="48260" y="1269111"/>
                </a:lnTo>
                <a:lnTo>
                  <a:pt x="778158" y="161027"/>
                </a:lnTo>
                <a:lnTo>
                  <a:pt x="729843" y="129169"/>
                </a:lnTo>
                <a:close/>
              </a:path>
              <a:path w="849629" h="1269364">
                <a:moveTo>
                  <a:pt x="837045" y="105028"/>
                </a:moveTo>
                <a:lnTo>
                  <a:pt x="745744" y="105028"/>
                </a:lnTo>
                <a:lnTo>
                  <a:pt x="794131" y="136778"/>
                </a:lnTo>
                <a:lnTo>
                  <a:pt x="778158" y="161027"/>
                </a:lnTo>
                <a:lnTo>
                  <a:pt x="826516" y="192912"/>
                </a:lnTo>
                <a:lnTo>
                  <a:pt x="837045" y="105028"/>
                </a:lnTo>
                <a:close/>
              </a:path>
              <a:path w="849629" h="1269364">
                <a:moveTo>
                  <a:pt x="745744" y="105028"/>
                </a:moveTo>
                <a:lnTo>
                  <a:pt x="729843" y="129169"/>
                </a:lnTo>
                <a:lnTo>
                  <a:pt x="778158" y="161027"/>
                </a:lnTo>
                <a:lnTo>
                  <a:pt x="794131" y="136778"/>
                </a:lnTo>
                <a:lnTo>
                  <a:pt x="745744" y="105028"/>
                </a:lnTo>
                <a:close/>
              </a:path>
              <a:path w="849629" h="1269364">
                <a:moveTo>
                  <a:pt x="849630" y="0"/>
                </a:moveTo>
                <a:lnTo>
                  <a:pt x="681482" y="97281"/>
                </a:lnTo>
                <a:lnTo>
                  <a:pt x="729843" y="129169"/>
                </a:lnTo>
                <a:lnTo>
                  <a:pt x="745744" y="105028"/>
                </a:lnTo>
                <a:lnTo>
                  <a:pt x="837045" y="105028"/>
                </a:lnTo>
                <a:lnTo>
                  <a:pt x="849630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079738" y="2810255"/>
            <a:ext cx="1410970" cy="796290"/>
          </a:xfrm>
          <a:custGeom>
            <a:avLst/>
            <a:gdLst/>
            <a:ahLst/>
            <a:cxnLst/>
            <a:rect l="l" t="t" r="r" b="b"/>
            <a:pathLst>
              <a:path w="1410970" h="796289">
                <a:moveTo>
                  <a:pt x="1244852" y="58585"/>
                </a:moveTo>
                <a:lnTo>
                  <a:pt x="0" y="745109"/>
                </a:lnTo>
                <a:lnTo>
                  <a:pt x="27939" y="795782"/>
                </a:lnTo>
                <a:lnTo>
                  <a:pt x="1272774" y="109268"/>
                </a:lnTo>
                <a:lnTo>
                  <a:pt x="1244852" y="58585"/>
                </a:lnTo>
                <a:close/>
              </a:path>
              <a:path w="1410970" h="796289">
                <a:moveTo>
                  <a:pt x="1380261" y="44577"/>
                </a:moveTo>
                <a:lnTo>
                  <a:pt x="1270253" y="44577"/>
                </a:lnTo>
                <a:lnTo>
                  <a:pt x="1298193" y="95250"/>
                </a:lnTo>
                <a:lnTo>
                  <a:pt x="1272774" y="109268"/>
                </a:lnTo>
                <a:lnTo>
                  <a:pt x="1300733" y="160020"/>
                </a:lnTo>
                <a:lnTo>
                  <a:pt x="1380261" y="44577"/>
                </a:lnTo>
                <a:close/>
              </a:path>
              <a:path w="1410970" h="796289">
                <a:moveTo>
                  <a:pt x="1270253" y="44577"/>
                </a:moveTo>
                <a:lnTo>
                  <a:pt x="1244852" y="58585"/>
                </a:lnTo>
                <a:lnTo>
                  <a:pt x="1272774" y="109268"/>
                </a:lnTo>
                <a:lnTo>
                  <a:pt x="1298193" y="95250"/>
                </a:lnTo>
                <a:lnTo>
                  <a:pt x="1270253" y="44577"/>
                </a:lnTo>
                <a:close/>
              </a:path>
              <a:path w="1410970" h="796289">
                <a:moveTo>
                  <a:pt x="1410969" y="0"/>
                </a:moveTo>
                <a:lnTo>
                  <a:pt x="1216913" y="7874"/>
                </a:lnTo>
                <a:lnTo>
                  <a:pt x="1244852" y="58585"/>
                </a:lnTo>
                <a:lnTo>
                  <a:pt x="1270253" y="44577"/>
                </a:lnTo>
                <a:lnTo>
                  <a:pt x="1380261" y="44577"/>
                </a:lnTo>
                <a:lnTo>
                  <a:pt x="1410969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763000" y="1591055"/>
            <a:ext cx="2202180" cy="340360"/>
          </a:xfrm>
          <a:custGeom>
            <a:avLst/>
            <a:gdLst/>
            <a:ahLst/>
            <a:cxnLst/>
            <a:rect l="l" t="t" r="r" b="b"/>
            <a:pathLst>
              <a:path w="2202179" h="340360">
                <a:moveTo>
                  <a:pt x="0" y="339851"/>
                </a:moveTo>
                <a:lnTo>
                  <a:pt x="2202179" y="339851"/>
                </a:lnTo>
                <a:lnTo>
                  <a:pt x="2202179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683495" y="2371344"/>
            <a:ext cx="2200910" cy="338455"/>
          </a:xfrm>
          <a:custGeom>
            <a:avLst/>
            <a:gdLst/>
            <a:ahLst/>
            <a:cxnLst/>
            <a:rect l="l" t="t" r="r" b="b"/>
            <a:pathLst>
              <a:path w="2200909" h="338455">
                <a:moveTo>
                  <a:pt x="0" y="338327"/>
                </a:moveTo>
                <a:lnTo>
                  <a:pt x="2200655" y="338327"/>
                </a:lnTo>
                <a:lnTo>
                  <a:pt x="2200655" y="0"/>
                </a:lnTo>
                <a:lnTo>
                  <a:pt x="0" y="0"/>
                </a:lnTo>
                <a:lnTo>
                  <a:pt x="0" y="33832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46850">
              <a:lnSpc>
                <a:spcPts val="2575"/>
              </a:lnSpc>
              <a:spcBef>
                <a:spcPts val="100"/>
              </a:spcBef>
            </a:pPr>
            <a:r>
              <a:rPr spc="-10" dirty="0"/>
              <a:t>Pelanggan</a:t>
            </a:r>
          </a:p>
          <a:p>
            <a:pPr marL="8761730">
              <a:lnSpc>
                <a:spcPts val="2575"/>
              </a:lnSpc>
            </a:pPr>
            <a:r>
              <a:rPr spc="-10" dirty="0"/>
              <a:t>Flight</a:t>
            </a:r>
          </a:p>
          <a:p>
            <a:pPr marL="5236210">
              <a:lnSpc>
                <a:spcPct val="100000"/>
              </a:lnSpc>
              <a:spcBef>
                <a:spcPts val="25"/>
              </a:spcBef>
            </a:pPr>
            <a:r>
              <a:rPr spc="-20" dirty="0"/>
              <a:t>Waktu</a:t>
            </a:r>
          </a:p>
          <a:p>
            <a:pPr marL="9389110">
              <a:lnSpc>
                <a:spcPct val="100000"/>
              </a:lnSpc>
              <a:spcBef>
                <a:spcPts val="350"/>
              </a:spcBef>
            </a:pPr>
            <a:r>
              <a:rPr spc="-5" dirty="0"/>
              <a:t>Jenis</a:t>
            </a:r>
            <a:r>
              <a:rPr spc="-75" dirty="0"/>
              <a:t> </a:t>
            </a:r>
            <a:r>
              <a:rPr spc="-20" dirty="0"/>
              <a:t>Tiket</a:t>
            </a:r>
          </a:p>
        </p:txBody>
      </p:sp>
      <p:sp>
        <p:nvSpPr>
          <p:cNvPr id="19" name="object 19"/>
          <p:cNvSpPr/>
          <p:nvPr/>
        </p:nvSpPr>
        <p:spPr>
          <a:xfrm>
            <a:off x="8844153" y="3801109"/>
            <a:ext cx="1019810" cy="551180"/>
          </a:xfrm>
          <a:custGeom>
            <a:avLst/>
            <a:gdLst/>
            <a:ahLst/>
            <a:cxnLst/>
            <a:rect l="l" t="t" r="r" b="b"/>
            <a:pathLst>
              <a:path w="1019809" h="551179">
                <a:moveTo>
                  <a:pt x="852174" y="496011"/>
                </a:moveTo>
                <a:lnTo>
                  <a:pt x="825373" y="547369"/>
                </a:lnTo>
                <a:lnTo>
                  <a:pt x="1019682" y="550671"/>
                </a:lnTo>
                <a:lnTo>
                  <a:pt x="989801" y="509396"/>
                </a:lnTo>
                <a:lnTo>
                  <a:pt x="877824" y="509396"/>
                </a:lnTo>
                <a:lnTo>
                  <a:pt x="852174" y="496011"/>
                </a:lnTo>
                <a:close/>
              </a:path>
              <a:path w="1019809" h="551179">
                <a:moveTo>
                  <a:pt x="879003" y="444599"/>
                </a:moveTo>
                <a:lnTo>
                  <a:pt x="852174" y="496011"/>
                </a:lnTo>
                <a:lnTo>
                  <a:pt x="877824" y="509396"/>
                </a:lnTo>
                <a:lnTo>
                  <a:pt x="904621" y="457962"/>
                </a:lnTo>
                <a:lnTo>
                  <a:pt x="879003" y="444599"/>
                </a:lnTo>
                <a:close/>
              </a:path>
              <a:path w="1019809" h="551179">
                <a:moveTo>
                  <a:pt x="905764" y="393319"/>
                </a:moveTo>
                <a:lnTo>
                  <a:pt x="879003" y="444599"/>
                </a:lnTo>
                <a:lnTo>
                  <a:pt x="904621" y="457962"/>
                </a:lnTo>
                <a:lnTo>
                  <a:pt x="877824" y="509396"/>
                </a:lnTo>
                <a:lnTo>
                  <a:pt x="989801" y="509396"/>
                </a:lnTo>
                <a:lnTo>
                  <a:pt x="905764" y="393319"/>
                </a:lnTo>
                <a:close/>
              </a:path>
              <a:path w="1019809" h="551179">
                <a:moveTo>
                  <a:pt x="26670" y="0"/>
                </a:moveTo>
                <a:lnTo>
                  <a:pt x="0" y="51307"/>
                </a:lnTo>
                <a:lnTo>
                  <a:pt x="852174" y="496011"/>
                </a:lnTo>
                <a:lnTo>
                  <a:pt x="879003" y="444599"/>
                </a:lnTo>
                <a:lnTo>
                  <a:pt x="26670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266683" y="3910457"/>
            <a:ext cx="777875" cy="932815"/>
          </a:xfrm>
          <a:custGeom>
            <a:avLst/>
            <a:gdLst/>
            <a:ahLst/>
            <a:cxnLst/>
            <a:rect l="l" t="t" r="r" b="b"/>
            <a:pathLst>
              <a:path w="777875" h="932814">
                <a:moveTo>
                  <a:pt x="644375" y="817143"/>
                </a:moveTo>
                <a:lnTo>
                  <a:pt x="599694" y="854075"/>
                </a:lnTo>
                <a:lnTo>
                  <a:pt x="777367" y="932688"/>
                </a:lnTo>
                <a:lnTo>
                  <a:pt x="755859" y="839470"/>
                </a:lnTo>
                <a:lnTo>
                  <a:pt x="662813" y="839470"/>
                </a:lnTo>
                <a:lnTo>
                  <a:pt x="644375" y="817143"/>
                </a:lnTo>
                <a:close/>
              </a:path>
              <a:path w="777875" h="932814">
                <a:moveTo>
                  <a:pt x="689021" y="780242"/>
                </a:moveTo>
                <a:lnTo>
                  <a:pt x="644375" y="817143"/>
                </a:lnTo>
                <a:lnTo>
                  <a:pt x="662813" y="839470"/>
                </a:lnTo>
                <a:lnTo>
                  <a:pt x="707517" y="802640"/>
                </a:lnTo>
                <a:lnTo>
                  <a:pt x="689021" y="780242"/>
                </a:lnTo>
                <a:close/>
              </a:path>
              <a:path w="777875" h="932814">
                <a:moveTo>
                  <a:pt x="733679" y="743331"/>
                </a:moveTo>
                <a:lnTo>
                  <a:pt x="689021" y="780242"/>
                </a:lnTo>
                <a:lnTo>
                  <a:pt x="707517" y="802640"/>
                </a:lnTo>
                <a:lnTo>
                  <a:pt x="662813" y="839470"/>
                </a:lnTo>
                <a:lnTo>
                  <a:pt x="755859" y="839470"/>
                </a:lnTo>
                <a:lnTo>
                  <a:pt x="733679" y="743331"/>
                </a:lnTo>
                <a:close/>
              </a:path>
              <a:path w="777875" h="932814">
                <a:moveTo>
                  <a:pt x="44704" y="0"/>
                </a:moveTo>
                <a:lnTo>
                  <a:pt x="0" y="36830"/>
                </a:lnTo>
                <a:lnTo>
                  <a:pt x="644375" y="817143"/>
                </a:lnTo>
                <a:lnTo>
                  <a:pt x="689021" y="780242"/>
                </a:lnTo>
                <a:lnTo>
                  <a:pt x="44704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389364" y="3691128"/>
            <a:ext cx="2202180" cy="3384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588010">
              <a:lnSpc>
                <a:spcPts val="2625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Bandara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8857488" y="4521708"/>
            <a:ext cx="2202180" cy="3384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719455">
              <a:lnSpc>
                <a:spcPts val="2620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Status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2563495"/>
          </a:xfrm>
          <a:custGeom>
            <a:avLst/>
            <a:gdLst/>
            <a:ahLst/>
            <a:cxnLst/>
            <a:rect l="l" t="t" r="r" b="b"/>
            <a:pathLst>
              <a:path w="3014980" h="2563495">
                <a:moveTo>
                  <a:pt x="0" y="2563368"/>
                </a:moveTo>
                <a:lnTo>
                  <a:pt x="3014472" y="2563368"/>
                </a:lnTo>
                <a:lnTo>
                  <a:pt x="3014472" y="0"/>
                </a:lnTo>
                <a:lnTo>
                  <a:pt x="0" y="0"/>
                </a:lnTo>
                <a:lnTo>
                  <a:pt x="0" y="256336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4690871" y="1705355"/>
            <a:ext cx="6958965" cy="72707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70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tidak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sepenuhnya</a:t>
            </a:r>
            <a:r>
              <a:rPr sz="2800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pasti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90871" y="2720339"/>
            <a:ext cx="6958965" cy="7315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9539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19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67944" y="3273678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18</a:t>
            </a:fld>
            <a:endParaRPr dirty="0"/>
          </a:p>
        </p:txBody>
      </p:sp>
      <p:sp>
        <p:nvSpPr>
          <p:cNvPr id="21" name="object 21"/>
          <p:cNvSpPr txBox="1"/>
          <p:nvPr/>
        </p:nvSpPr>
        <p:spPr>
          <a:xfrm>
            <a:off x="4690871" y="3956303"/>
            <a:ext cx="6958965" cy="7315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3017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02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Hierarki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Kategori</a:t>
            </a:r>
            <a:r>
              <a:rPr sz="28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90871" y="5055108"/>
            <a:ext cx="6958965" cy="7315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95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19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Kunci/Fakta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25855" y="1794509"/>
            <a:ext cx="2309495" cy="1529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Kebutuhan Tidak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55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6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  <p:sp>
        <p:nvSpPr>
          <p:cNvPr id="29" name="object 29"/>
          <p:cNvSpPr txBox="1"/>
          <p:nvPr/>
        </p:nvSpPr>
        <p:spPr>
          <a:xfrm>
            <a:off x="6352032" y="3273552"/>
            <a:ext cx="3534410" cy="728980"/>
          </a:xfrm>
          <a:prstGeom prst="rect">
            <a:avLst/>
          </a:prstGeom>
          <a:solidFill>
            <a:srgbClr val="B72C00"/>
          </a:solidFill>
        </p:spPr>
        <p:txBody>
          <a:bodyPr vert="horz" wrap="square" lIns="0" tIns="12827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10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Fungsi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352032" y="4070603"/>
            <a:ext cx="3534410" cy="731520"/>
          </a:xfrm>
          <a:prstGeom prst="rect">
            <a:avLst/>
          </a:prstGeom>
          <a:solidFill>
            <a:srgbClr val="B72C00"/>
          </a:solidFill>
        </p:spPr>
        <p:txBody>
          <a:bodyPr vert="horz" wrap="square" lIns="0" tIns="13081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30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352032" y="4942332"/>
            <a:ext cx="3534410" cy="731520"/>
          </a:xfrm>
          <a:prstGeom prst="rect">
            <a:avLst/>
          </a:prstGeom>
          <a:solidFill>
            <a:srgbClr val="B72C00"/>
          </a:solidFill>
        </p:spPr>
        <p:txBody>
          <a:bodyPr vert="horz" wrap="square" lIns="0" tIns="129539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19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Layar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47015">
              <a:lnSpc>
                <a:spcPct val="100000"/>
              </a:lnSpc>
              <a:spcBef>
                <a:spcPts val="994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Menentukan Kebutuhan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DW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tidak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bisa</a:t>
            </a:r>
            <a:r>
              <a:rPr sz="2800" spc="1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dari…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0368" y="1794509"/>
            <a:ext cx="2785110" cy="312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58519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250">
              <a:latin typeface="Times New Roman"/>
              <a:cs typeface="Times New Roman"/>
            </a:endParaRPr>
          </a:p>
          <a:p>
            <a:pPr marL="487680" algn="just">
              <a:lnSpc>
                <a:spcPct val="100000"/>
              </a:lnSpc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  <a:p>
            <a:pPr marL="109855" marR="5080" indent="1181100" algn="just">
              <a:lnSpc>
                <a:spcPts val="3960"/>
              </a:lnSpc>
              <a:spcBef>
                <a:spcPts val="38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 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  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1365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  <p:sp>
        <p:nvSpPr>
          <p:cNvPr id="26" name="object 26"/>
          <p:cNvSpPr txBox="1"/>
          <p:nvPr/>
        </p:nvSpPr>
        <p:spPr>
          <a:xfrm>
            <a:off x="6333744" y="4977384"/>
            <a:ext cx="3572510" cy="72898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8270" rIns="0" bIns="0" rtlCol="0">
            <a:spAutoFit/>
          </a:bodyPr>
          <a:lstStyle/>
          <a:p>
            <a:pPr marL="751840">
              <a:lnSpc>
                <a:spcPct val="100000"/>
              </a:lnSpc>
              <a:spcBef>
                <a:spcPts val="101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8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39055" y="600455"/>
            <a:ext cx="6960234" cy="72898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76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Menentukan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r>
              <a:rPr sz="2800" spc="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spc="-20" dirty="0"/>
              <a:t>Pertemuan</a:t>
            </a:r>
            <a:r>
              <a:rPr sz="2800" spc="-15" dirty="0"/>
              <a:t> </a:t>
            </a:r>
            <a:r>
              <a:rPr sz="2800" spc="-5" dirty="0"/>
              <a:t>4</a:t>
            </a:r>
            <a:endParaRPr sz="2800"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-12191" y="432816"/>
          <a:ext cx="3014345" cy="59115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14345"/>
              </a:tblGrid>
              <a:tr h="5196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240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Analisis</a:t>
                      </a:r>
                      <a:r>
                        <a:rPr sz="2400" spc="-114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solidFill>
                      <a:srgbClr val="FFDBAD"/>
                    </a:solidFill>
                  </a:tcPr>
                </a:tc>
              </a:tr>
              <a:tr h="1310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5725" algn="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2400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Paket</a:t>
                      </a:r>
                      <a:r>
                        <a:rPr sz="2400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Informasi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1600" marB="0">
                    <a:solidFill>
                      <a:srgbClr val="E96A42"/>
                    </a:solidFill>
                  </a:tcPr>
                </a:tc>
              </a:tr>
              <a:tr h="1295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478535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Kebutuhan Tidak</a:t>
                      </a:r>
                      <a:r>
                        <a:rPr sz="2000" spc="-6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2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Pasti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9690" marB="0">
                    <a:lnB w="53975">
                      <a:solidFill>
                        <a:srgbClr val="FFDBAD"/>
                      </a:solidFill>
                      <a:prstDash val="solid"/>
                    </a:lnB>
                    <a:solidFill>
                      <a:srgbClr val="FFDBAD"/>
                    </a:solidFill>
                  </a:tcPr>
                </a:tc>
              </a:tr>
              <a:tr h="502158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r>
                        <a:rPr sz="2000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Bisnis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3185" marB="0">
                    <a:lnT w="53975">
                      <a:solidFill>
                        <a:srgbClr val="FFDBAD"/>
                      </a:solidFill>
                      <a:prstDash val="solid"/>
                    </a:lnT>
                    <a:lnB w="53975">
                      <a:solidFill>
                        <a:srgbClr val="FFDBAD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</a:tr>
              <a:tr h="502158">
                <a:tc>
                  <a:txBody>
                    <a:bodyPr/>
                    <a:lstStyle/>
                    <a:p>
                      <a:pPr marR="83820" algn="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Hierarki/Kategori</a:t>
                      </a:r>
                      <a:r>
                        <a:rPr sz="2000" spc="-2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Dimensi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3185" marB="0">
                    <a:lnT w="53975">
                      <a:solidFill>
                        <a:srgbClr val="FFDBAD"/>
                      </a:solidFill>
                      <a:prstDash val="solid"/>
                    </a:lnT>
                    <a:lnB w="53975">
                      <a:solidFill>
                        <a:srgbClr val="FFDBAD"/>
                      </a:solidFill>
                      <a:prstDash val="solid"/>
                    </a:lnB>
                    <a:solidFill>
                      <a:srgbClr val="FFDBAD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R="85090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20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Metrik </a:t>
                      </a:r>
                      <a:r>
                        <a:rPr sz="200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Bisnis</a:t>
                      </a:r>
                      <a:r>
                        <a:rPr sz="2000" spc="-3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Kunci/Fakta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T w="53975">
                      <a:solidFill>
                        <a:srgbClr val="FFDBAD"/>
                      </a:solidFill>
                      <a:prstDash val="solid"/>
                    </a:lnT>
                    <a:lnB w="28575">
                      <a:solidFill>
                        <a:srgbClr val="FFDBAD"/>
                      </a:solidFill>
                      <a:prstDash val="solid"/>
                    </a:lnB>
                    <a:solidFill>
                      <a:srgbClr val="FFDBAD"/>
                    </a:solidFill>
                  </a:tcPr>
                </a:tc>
              </a:tr>
              <a:tr h="623315">
                <a:tc>
                  <a:txBody>
                    <a:bodyPr/>
                    <a:lstStyle/>
                    <a:p>
                      <a:pPr marR="83820" algn="r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Metode</a:t>
                      </a:r>
                      <a:r>
                        <a:rPr sz="2400" spc="-8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Pengumpulan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17475" marB="0">
                    <a:lnT w="28575">
                      <a:solidFill>
                        <a:srgbClr val="FFDBAD"/>
                      </a:solidFill>
                      <a:prstDash val="solid"/>
                    </a:lnT>
                    <a:solidFill>
                      <a:srgbClr val="FFDBAD"/>
                    </a:solidFill>
                  </a:tcPr>
                </a:tc>
              </a:tr>
              <a:tr h="1310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R="84455" algn="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Definisi</a:t>
                      </a:r>
                      <a:r>
                        <a:rPr sz="2400" spc="-3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E3430D"/>
                          </a:solidFill>
                          <a:latin typeface="Calibri"/>
                          <a:cs typeface="Calibri"/>
                        </a:rPr>
                        <a:t>Kebutuhan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solidFill>
                      <a:srgbClr val="FFDBAD"/>
                    </a:solidFill>
                  </a:tcPr>
                </a:tc>
              </a:tr>
              <a:tr h="5699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DBAD">
                        <a:alpha val="49803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latin typeface="Calibri Light"/>
                <a:cs typeface="Calibri Light"/>
              </a:rPr>
              <a:t>Kebutuhan </a:t>
            </a:r>
            <a:r>
              <a:rPr sz="2800" b="0" spc="-20" dirty="0">
                <a:latin typeface="Calibri Light"/>
                <a:cs typeface="Calibri Light"/>
              </a:rPr>
              <a:t>Data Warehouse: </a:t>
            </a:r>
            <a:r>
              <a:rPr sz="2800" b="0" spc="-40" dirty="0">
                <a:latin typeface="Calibri Light"/>
                <a:cs typeface="Calibri Light"/>
              </a:rPr>
              <a:t>Paket</a:t>
            </a:r>
            <a:r>
              <a:rPr sz="2800" b="0" spc="75" dirty="0">
                <a:latin typeface="Calibri Light"/>
                <a:cs typeface="Calibri Light"/>
              </a:rPr>
              <a:t> </a:t>
            </a:r>
            <a:r>
              <a:rPr sz="2800" b="0" spc="-15" dirty="0">
                <a:latin typeface="Calibri Light"/>
                <a:cs typeface="Calibri Light"/>
              </a:rPr>
              <a:t>Informasi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6364" rIns="0" bIns="0" rtlCol="0">
            <a:spAutoFit/>
          </a:bodyPr>
          <a:lstStyle/>
          <a:p>
            <a:pPr marL="623570">
              <a:lnSpc>
                <a:spcPct val="100000"/>
              </a:lnSpc>
              <a:spcBef>
                <a:spcPts val="994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Menentukan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DW:</a:t>
            </a:r>
            <a:r>
              <a:rPr sz="28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Penjualan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484364" y="3233927"/>
            <a:ext cx="1609725" cy="695325"/>
          </a:xfrm>
          <a:custGeom>
            <a:avLst/>
            <a:gdLst/>
            <a:ahLst/>
            <a:cxnLst/>
            <a:rect l="l" t="t" r="r" b="b"/>
            <a:pathLst>
              <a:path w="1609725" h="695325">
                <a:moveTo>
                  <a:pt x="804671" y="0"/>
                </a:moveTo>
                <a:lnTo>
                  <a:pt x="738681" y="1151"/>
                </a:lnTo>
                <a:lnTo>
                  <a:pt x="674158" y="4547"/>
                </a:lnTo>
                <a:lnTo>
                  <a:pt x="611311" y="10098"/>
                </a:lnTo>
                <a:lnTo>
                  <a:pt x="550346" y="17714"/>
                </a:lnTo>
                <a:lnTo>
                  <a:pt x="491472" y="27306"/>
                </a:lnTo>
                <a:lnTo>
                  <a:pt x="434894" y="38785"/>
                </a:lnTo>
                <a:lnTo>
                  <a:pt x="380820" y="52060"/>
                </a:lnTo>
                <a:lnTo>
                  <a:pt x="329458" y="67043"/>
                </a:lnTo>
                <a:lnTo>
                  <a:pt x="281014" y="83644"/>
                </a:lnTo>
                <a:lnTo>
                  <a:pt x="235696" y="101774"/>
                </a:lnTo>
                <a:lnTo>
                  <a:pt x="193710" y="121343"/>
                </a:lnTo>
                <a:lnTo>
                  <a:pt x="155265" y="142262"/>
                </a:lnTo>
                <a:lnTo>
                  <a:pt x="120566" y="164441"/>
                </a:lnTo>
                <a:lnTo>
                  <a:pt x="89822" y="187791"/>
                </a:lnTo>
                <a:lnTo>
                  <a:pt x="41026" y="237646"/>
                </a:lnTo>
                <a:lnTo>
                  <a:pt x="10532" y="291111"/>
                </a:lnTo>
                <a:lnTo>
                  <a:pt x="0" y="347472"/>
                </a:lnTo>
                <a:lnTo>
                  <a:pt x="2667" y="375969"/>
                </a:lnTo>
                <a:lnTo>
                  <a:pt x="23387" y="430971"/>
                </a:lnTo>
                <a:lnTo>
                  <a:pt x="63240" y="482721"/>
                </a:lnTo>
                <a:lnTo>
                  <a:pt x="120566" y="530502"/>
                </a:lnTo>
                <a:lnTo>
                  <a:pt x="155265" y="552681"/>
                </a:lnTo>
                <a:lnTo>
                  <a:pt x="193710" y="573600"/>
                </a:lnTo>
                <a:lnTo>
                  <a:pt x="235696" y="593169"/>
                </a:lnTo>
                <a:lnTo>
                  <a:pt x="281014" y="611299"/>
                </a:lnTo>
                <a:lnTo>
                  <a:pt x="329458" y="627900"/>
                </a:lnTo>
                <a:lnTo>
                  <a:pt x="380820" y="642883"/>
                </a:lnTo>
                <a:lnTo>
                  <a:pt x="434894" y="656158"/>
                </a:lnTo>
                <a:lnTo>
                  <a:pt x="491472" y="667637"/>
                </a:lnTo>
                <a:lnTo>
                  <a:pt x="550346" y="677229"/>
                </a:lnTo>
                <a:lnTo>
                  <a:pt x="611311" y="684845"/>
                </a:lnTo>
                <a:lnTo>
                  <a:pt x="674158" y="690396"/>
                </a:lnTo>
                <a:lnTo>
                  <a:pt x="738681" y="693792"/>
                </a:lnTo>
                <a:lnTo>
                  <a:pt x="804671" y="694944"/>
                </a:lnTo>
                <a:lnTo>
                  <a:pt x="870662" y="693792"/>
                </a:lnTo>
                <a:lnTo>
                  <a:pt x="935185" y="690396"/>
                </a:lnTo>
                <a:lnTo>
                  <a:pt x="998032" y="684845"/>
                </a:lnTo>
                <a:lnTo>
                  <a:pt x="1058997" y="677229"/>
                </a:lnTo>
                <a:lnTo>
                  <a:pt x="1117871" y="667637"/>
                </a:lnTo>
                <a:lnTo>
                  <a:pt x="1174449" y="656158"/>
                </a:lnTo>
                <a:lnTo>
                  <a:pt x="1228523" y="642883"/>
                </a:lnTo>
                <a:lnTo>
                  <a:pt x="1279885" y="627900"/>
                </a:lnTo>
                <a:lnTo>
                  <a:pt x="1328329" y="611299"/>
                </a:lnTo>
                <a:lnTo>
                  <a:pt x="1373647" y="593169"/>
                </a:lnTo>
                <a:lnTo>
                  <a:pt x="1415633" y="573600"/>
                </a:lnTo>
                <a:lnTo>
                  <a:pt x="1454078" y="552681"/>
                </a:lnTo>
                <a:lnTo>
                  <a:pt x="1488777" y="530502"/>
                </a:lnTo>
                <a:lnTo>
                  <a:pt x="1519521" y="507152"/>
                </a:lnTo>
                <a:lnTo>
                  <a:pt x="1568317" y="457297"/>
                </a:lnTo>
                <a:lnTo>
                  <a:pt x="1598811" y="403832"/>
                </a:lnTo>
                <a:lnTo>
                  <a:pt x="1609343" y="347472"/>
                </a:lnTo>
                <a:lnTo>
                  <a:pt x="1606676" y="318974"/>
                </a:lnTo>
                <a:lnTo>
                  <a:pt x="1585956" y="263972"/>
                </a:lnTo>
                <a:lnTo>
                  <a:pt x="1546103" y="212222"/>
                </a:lnTo>
                <a:lnTo>
                  <a:pt x="1488777" y="164441"/>
                </a:lnTo>
                <a:lnTo>
                  <a:pt x="1454078" y="142262"/>
                </a:lnTo>
                <a:lnTo>
                  <a:pt x="1415633" y="121343"/>
                </a:lnTo>
                <a:lnTo>
                  <a:pt x="1373647" y="101774"/>
                </a:lnTo>
                <a:lnTo>
                  <a:pt x="1328329" y="83644"/>
                </a:lnTo>
                <a:lnTo>
                  <a:pt x="1279885" y="67043"/>
                </a:lnTo>
                <a:lnTo>
                  <a:pt x="1228523" y="52060"/>
                </a:lnTo>
                <a:lnTo>
                  <a:pt x="1174449" y="38785"/>
                </a:lnTo>
                <a:lnTo>
                  <a:pt x="1117871" y="27306"/>
                </a:lnTo>
                <a:lnTo>
                  <a:pt x="1058997" y="17714"/>
                </a:lnTo>
                <a:lnTo>
                  <a:pt x="998032" y="10098"/>
                </a:lnTo>
                <a:lnTo>
                  <a:pt x="935185" y="4547"/>
                </a:lnTo>
                <a:lnTo>
                  <a:pt x="870662" y="1151"/>
                </a:lnTo>
                <a:lnTo>
                  <a:pt x="804671" y="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84364" y="3233927"/>
            <a:ext cx="1609725" cy="695325"/>
          </a:xfrm>
          <a:custGeom>
            <a:avLst/>
            <a:gdLst/>
            <a:ahLst/>
            <a:cxnLst/>
            <a:rect l="l" t="t" r="r" b="b"/>
            <a:pathLst>
              <a:path w="1609725" h="695325">
                <a:moveTo>
                  <a:pt x="0" y="347472"/>
                </a:moveTo>
                <a:lnTo>
                  <a:pt x="10532" y="291111"/>
                </a:lnTo>
                <a:lnTo>
                  <a:pt x="41026" y="237646"/>
                </a:lnTo>
                <a:lnTo>
                  <a:pt x="89822" y="187791"/>
                </a:lnTo>
                <a:lnTo>
                  <a:pt x="120566" y="164441"/>
                </a:lnTo>
                <a:lnTo>
                  <a:pt x="155265" y="142262"/>
                </a:lnTo>
                <a:lnTo>
                  <a:pt x="193710" y="121343"/>
                </a:lnTo>
                <a:lnTo>
                  <a:pt x="235696" y="101774"/>
                </a:lnTo>
                <a:lnTo>
                  <a:pt x="281014" y="83644"/>
                </a:lnTo>
                <a:lnTo>
                  <a:pt x="329458" y="67043"/>
                </a:lnTo>
                <a:lnTo>
                  <a:pt x="380820" y="52060"/>
                </a:lnTo>
                <a:lnTo>
                  <a:pt x="434894" y="38785"/>
                </a:lnTo>
                <a:lnTo>
                  <a:pt x="491472" y="27306"/>
                </a:lnTo>
                <a:lnTo>
                  <a:pt x="550346" y="17714"/>
                </a:lnTo>
                <a:lnTo>
                  <a:pt x="611311" y="10098"/>
                </a:lnTo>
                <a:lnTo>
                  <a:pt x="674158" y="4547"/>
                </a:lnTo>
                <a:lnTo>
                  <a:pt x="738681" y="1151"/>
                </a:lnTo>
                <a:lnTo>
                  <a:pt x="804671" y="0"/>
                </a:lnTo>
                <a:lnTo>
                  <a:pt x="870662" y="1151"/>
                </a:lnTo>
                <a:lnTo>
                  <a:pt x="935185" y="4547"/>
                </a:lnTo>
                <a:lnTo>
                  <a:pt x="998032" y="10098"/>
                </a:lnTo>
                <a:lnTo>
                  <a:pt x="1058997" y="17714"/>
                </a:lnTo>
                <a:lnTo>
                  <a:pt x="1117871" y="27306"/>
                </a:lnTo>
                <a:lnTo>
                  <a:pt x="1174449" y="38785"/>
                </a:lnTo>
                <a:lnTo>
                  <a:pt x="1228523" y="52060"/>
                </a:lnTo>
                <a:lnTo>
                  <a:pt x="1279885" y="67043"/>
                </a:lnTo>
                <a:lnTo>
                  <a:pt x="1328329" y="83644"/>
                </a:lnTo>
                <a:lnTo>
                  <a:pt x="1373647" y="101774"/>
                </a:lnTo>
                <a:lnTo>
                  <a:pt x="1415633" y="121343"/>
                </a:lnTo>
                <a:lnTo>
                  <a:pt x="1454078" y="142262"/>
                </a:lnTo>
                <a:lnTo>
                  <a:pt x="1488777" y="164441"/>
                </a:lnTo>
                <a:lnTo>
                  <a:pt x="1519521" y="187791"/>
                </a:lnTo>
                <a:lnTo>
                  <a:pt x="1568317" y="237646"/>
                </a:lnTo>
                <a:lnTo>
                  <a:pt x="1598811" y="291111"/>
                </a:lnTo>
                <a:lnTo>
                  <a:pt x="1609343" y="347472"/>
                </a:lnTo>
                <a:lnTo>
                  <a:pt x="1606676" y="375969"/>
                </a:lnTo>
                <a:lnTo>
                  <a:pt x="1585956" y="430971"/>
                </a:lnTo>
                <a:lnTo>
                  <a:pt x="1546103" y="482721"/>
                </a:lnTo>
                <a:lnTo>
                  <a:pt x="1488777" y="530502"/>
                </a:lnTo>
                <a:lnTo>
                  <a:pt x="1454078" y="552681"/>
                </a:lnTo>
                <a:lnTo>
                  <a:pt x="1415633" y="573600"/>
                </a:lnTo>
                <a:lnTo>
                  <a:pt x="1373647" y="593169"/>
                </a:lnTo>
                <a:lnTo>
                  <a:pt x="1328329" y="611299"/>
                </a:lnTo>
                <a:lnTo>
                  <a:pt x="1279885" y="627900"/>
                </a:lnTo>
                <a:lnTo>
                  <a:pt x="1228523" y="642883"/>
                </a:lnTo>
                <a:lnTo>
                  <a:pt x="1174449" y="656158"/>
                </a:lnTo>
                <a:lnTo>
                  <a:pt x="1117871" y="667637"/>
                </a:lnTo>
                <a:lnTo>
                  <a:pt x="1058997" y="677229"/>
                </a:lnTo>
                <a:lnTo>
                  <a:pt x="998032" y="684845"/>
                </a:lnTo>
                <a:lnTo>
                  <a:pt x="935185" y="690396"/>
                </a:lnTo>
                <a:lnTo>
                  <a:pt x="870662" y="693792"/>
                </a:lnTo>
                <a:lnTo>
                  <a:pt x="804671" y="694944"/>
                </a:lnTo>
                <a:lnTo>
                  <a:pt x="738681" y="693792"/>
                </a:lnTo>
                <a:lnTo>
                  <a:pt x="674158" y="690396"/>
                </a:lnTo>
                <a:lnTo>
                  <a:pt x="611311" y="684845"/>
                </a:lnTo>
                <a:lnTo>
                  <a:pt x="550346" y="677229"/>
                </a:lnTo>
                <a:lnTo>
                  <a:pt x="491472" y="667637"/>
                </a:lnTo>
                <a:lnTo>
                  <a:pt x="434894" y="656158"/>
                </a:lnTo>
                <a:lnTo>
                  <a:pt x="380820" y="642883"/>
                </a:lnTo>
                <a:lnTo>
                  <a:pt x="329458" y="627900"/>
                </a:lnTo>
                <a:lnTo>
                  <a:pt x="281014" y="611299"/>
                </a:lnTo>
                <a:lnTo>
                  <a:pt x="235696" y="593169"/>
                </a:lnTo>
                <a:lnTo>
                  <a:pt x="193710" y="573600"/>
                </a:lnTo>
                <a:lnTo>
                  <a:pt x="155265" y="552681"/>
                </a:lnTo>
                <a:lnTo>
                  <a:pt x="120566" y="530502"/>
                </a:lnTo>
                <a:lnTo>
                  <a:pt x="89822" y="507152"/>
                </a:lnTo>
                <a:lnTo>
                  <a:pt x="41026" y="457297"/>
                </a:lnTo>
                <a:lnTo>
                  <a:pt x="10532" y="403832"/>
                </a:lnTo>
                <a:lnTo>
                  <a:pt x="0" y="347472"/>
                </a:lnTo>
                <a:close/>
              </a:path>
            </a:pathLst>
          </a:custGeom>
          <a:ln w="12192">
            <a:solidFill>
              <a:srgbClr val="B72C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943855" y="3471671"/>
            <a:ext cx="2421890" cy="457200"/>
          </a:xfrm>
          <a:prstGeom prst="rect">
            <a:avLst/>
          </a:prstGeom>
          <a:solidFill>
            <a:srgbClr val="FFFFFF"/>
          </a:solidFill>
          <a:ln w="12192">
            <a:solidFill>
              <a:srgbClr val="5B9BD4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304800">
              <a:lnSpc>
                <a:spcPct val="100000"/>
              </a:lnSpc>
              <a:spcBef>
                <a:spcPts val="204"/>
              </a:spcBef>
            </a:pPr>
            <a:r>
              <a:rPr sz="2400" dirty="0">
                <a:solidFill>
                  <a:srgbClr val="44536A"/>
                </a:solidFill>
                <a:latin typeface="Calibri"/>
                <a:cs typeface="Calibri"/>
              </a:rPr>
              <a:t>Unit</a:t>
            </a:r>
            <a:r>
              <a:rPr sz="2400" spc="-3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Penjualan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447026" y="1972055"/>
            <a:ext cx="438150" cy="1354455"/>
          </a:xfrm>
          <a:custGeom>
            <a:avLst/>
            <a:gdLst/>
            <a:ahLst/>
            <a:cxnLst/>
            <a:rect l="l" t="t" r="r" b="b"/>
            <a:pathLst>
              <a:path w="438150" h="1354454">
                <a:moveTo>
                  <a:pt x="111604" y="159719"/>
                </a:moveTo>
                <a:lnTo>
                  <a:pt x="55722" y="175195"/>
                </a:lnTo>
                <a:lnTo>
                  <a:pt x="382016" y="1353947"/>
                </a:lnTo>
                <a:lnTo>
                  <a:pt x="437769" y="1338453"/>
                </a:lnTo>
                <a:lnTo>
                  <a:pt x="111604" y="159719"/>
                </a:lnTo>
                <a:close/>
              </a:path>
              <a:path w="438150" h="1354454">
                <a:moveTo>
                  <a:pt x="37338" y="0"/>
                </a:moveTo>
                <a:lnTo>
                  <a:pt x="0" y="190627"/>
                </a:lnTo>
                <a:lnTo>
                  <a:pt x="55722" y="175195"/>
                </a:lnTo>
                <a:lnTo>
                  <a:pt x="48005" y="147320"/>
                </a:lnTo>
                <a:lnTo>
                  <a:pt x="103885" y="131826"/>
                </a:lnTo>
                <a:lnTo>
                  <a:pt x="156167" y="131826"/>
                </a:lnTo>
                <a:lnTo>
                  <a:pt x="37338" y="0"/>
                </a:lnTo>
                <a:close/>
              </a:path>
              <a:path w="438150" h="1354454">
                <a:moveTo>
                  <a:pt x="103885" y="131826"/>
                </a:moveTo>
                <a:lnTo>
                  <a:pt x="48005" y="147320"/>
                </a:lnTo>
                <a:lnTo>
                  <a:pt x="55722" y="175195"/>
                </a:lnTo>
                <a:lnTo>
                  <a:pt x="111604" y="159719"/>
                </a:lnTo>
                <a:lnTo>
                  <a:pt x="103885" y="131826"/>
                </a:lnTo>
                <a:close/>
              </a:path>
              <a:path w="438150" h="1354454">
                <a:moveTo>
                  <a:pt x="156167" y="131826"/>
                </a:moveTo>
                <a:lnTo>
                  <a:pt x="103885" y="131826"/>
                </a:lnTo>
                <a:lnTo>
                  <a:pt x="111604" y="159719"/>
                </a:lnTo>
                <a:lnTo>
                  <a:pt x="167385" y="144272"/>
                </a:lnTo>
                <a:lnTo>
                  <a:pt x="156167" y="131826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260333" y="1761744"/>
            <a:ext cx="290830" cy="1477645"/>
          </a:xfrm>
          <a:custGeom>
            <a:avLst/>
            <a:gdLst/>
            <a:ahLst/>
            <a:cxnLst/>
            <a:rect l="l" t="t" r="r" b="b"/>
            <a:pathLst>
              <a:path w="290829" h="1477645">
                <a:moveTo>
                  <a:pt x="175826" y="168271"/>
                </a:moveTo>
                <a:lnTo>
                  <a:pt x="0" y="1469263"/>
                </a:lnTo>
                <a:lnTo>
                  <a:pt x="57404" y="1477136"/>
                </a:lnTo>
                <a:lnTo>
                  <a:pt x="233230" y="176024"/>
                </a:lnTo>
                <a:lnTo>
                  <a:pt x="175826" y="168271"/>
                </a:lnTo>
                <a:close/>
              </a:path>
              <a:path w="290829" h="1477645">
                <a:moveTo>
                  <a:pt x="275487" y="139572"/>
                </a:moveTo>
                <a:lnTo>
                  <a:pt x="179705" y="139572"/>
                </a:lnTo>
                <a:lnTo>
                  <a:pt x="237109" y="147319"/>
                </a:lnTo>
                <a:lnTo>
                  <a:pt x="233230" y="176024"/>
                </a:lnTo>
                <a:lnTo>
                  <a:pt x="290575" y="183768"/>
                </a:lnTo>
                <a:lnTo>
                  <a:pt x="275487" y="139572"/>
                </a:lnTo>
                <a:close/>
              </a:path>
              <a:path w="290829" h="1477645">
                <a:moveTo>
                  <a:pt x="179705" y="139572"/>
                </a:moveTo>
                <a:lnTo>
                  <a:pt x="175826" y="168271"/>
                </a:lnTo>
                <a:lnTo>
                  <a:pt x="233230" y="176024"/>
                </a:lnTo>
                <a:lnTo>
                  <a:pt x="237109" y="147319"/>
                </a:lnTo>
                <a:lnTo>
                  <a:pt x="179705" y="139572"/>
                </a:lnTo>
                <a:close/>
              </a:path>
              <a:path w="290829" h="1477645">
                <a:moveTo>
                  <a:pt x="227838" y="0"/>
                </a:moveTo>
                <a:lnTo>
                  <a:pt x="118491" y="160527"/>
                </a:lnTo>
                <a:lnTo>
                  <a:pt x="175826" y="168271"/>
                </a:lnTo>
                <a:lnTo>
                  <a:pt x="179705" y="139572"/>
                </a:lnTo>
                <a:lnTo>
                  <a:pt x="275487" y="139572"/>
                </a:lnTo>
                <a:lnTo>
                  <a:pt x="227838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748528" y="1705355"/>
            <a:ext cx="1304925" cy="38290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49554">
              <a:lnSpc>
                <a:spcPts val="2795"/>
              </a:lnSpc>
            </a:pPr>
            <a:r>
              <a:rPr sz="2400" spc="-20" dirty="0">
                <a:solidFill>
                  <a:srgbClr val="44536A"/>
                </a:solidFill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99019" y="1304544"/>
            <a:ext cx="1089660" cy="3384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166370">
              <a:lnSpc>
                <a:spcPts val="2615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Lokasi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833357" y="2083307"/>
            <a:ext cx="849630" cy="1269365"/>
          </a:xfrm>
          <a:custGeom>
            <a:avLst/>
            <a:gdLst/>
            <a:ahLst/>
            <a:cxnLst/>
            <a:rect l="l" t="t" r="r" b="b"/>
            <a:pathLst>
              <a:path w="849629" h="1269364">
                <a:moveTo>
                  <a:pt x="729843" y="129169"/>
                </a:moveTo>
                <a:lnTo>
                  <a:pt x="0" y="1237233"/>
                </a:lnTo>
                <a:lnTo>
                  <a:pt x="48260" y="1269111"/>
                </a:lnTo>
                <a:lnTo>
                  <a:pt x="778158" y="161027"/>
                </a:lnTo>
                <a:lnTo>
                  <a:pt x="729843" y="129169"/>
                </a:lnTo>
                <a:close/>
              </a:path>
              <a:path w="849629" h="1269364">
                <a:moveTo>
                  <a:pt x="837045" y="105028"/>
                </a:moveTo>
                <a:lnTo>
                  <a:pt x="745744" y="105028"/>
                </a:lnTo>
                <a:lnTo>
                  <a:pt x="794131" y="136778"/>
                </a:lnTo>
                <a:lnTo>
                  <a:pt x="778158" y="161027"/>
                </a:lnTo>
                <a:lnTo>
                  <a:pt x="826516" y="192912"/>
                </a:lnTo>
                <a:lnTo>
                  <a:pt x="837045" y="105028"/>
                </a:lnTo>
                <a:close/>
              </a:path>
              <a:path w="849629" h="1269364">
                <a:moveTo>
                  <a:pt x="745744" y="105028"/>
                </a:moveTo>
                <a:lnTo>
                  <a:pt x="729843" y="129169"/>
                </a:lnTo>
                <a:lnTo>
                  <a:pt x="778158" y="161027"/>
                </a:lnTo>
                <a:lnTo>
                  <a:pt x="794131" y="136778"/>
                </a:lnTo>
                <a:lnTo>
                  <a:pt x="745744" y="105028"/>
                </a:lnTo>
                <a:close/>
              </a:path>
              <a:path w="849629" h="1269364">
                <a:moveTo>
                  <a:pt x="849630" y="0"/>
                </a:moveTo>
                <a:lnTo>
                  <a:pt x="681482" y="97281"/>
                </a:lnTo>
                <a:lnTo>
                  <a:pt x="729843" y="129169"/>
                </a:lnTo>
                <a:lnTo>
                  <a:pt x="745744" y="105028"/>
                </a:lnTo>
                <a:lnTo>
                  <a:pt x="837045" y="105028"/>
                </a:lnTo>
                <a:lnTo>
                  <a:pt x="849630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079738" y="2810255"/>
            <a:ext cx="1410970" cy="796290"/>
          </a:xfrm>
          <a:custGeom>
            <a:avLst/>
            <a:gdLst/>
            <a:ahLst/>
            <a:cxnLst/>
            <a:rect l="l" t="t" r="r" b="b"/>
            <a:pathLst>
              <a:path w="1410970" h="796289">
                <a:moveTo>
                  <a:pt x="1244852" y="58585"/>
                </a:moveTo>
                <a:lnTo>
                  <a:pt x="0" y="745109"/>
                </a:lnTo>
                <a:lnTo>
                  <a:pt x="27939" y="795782"/>
                </a:lnTo>
                <a:lnTo>
                  <a:pt x="1272774" y="109268"/>
                </a:lnTo>
                <a:lnTo>
                  <a:pt x="1244852" y="58585"/>
                </a:lnTo>
                <a:close/>
              </a:path>
              <a:path w="1410970" h="796289">
                <a:moveTo>
                  <a:pt x="1380261" y="44577"/>
                </a:moveTo>
                <a:lnTo>
                  <a:pt x="1270253" y="44577"/>
                </a:lnTo>
                <a:lnTo>
                  <a:pt x="1298193" y="95250"/>
                </a:lnTo>
                <a:lnTo>
                  <a:pt x="1272774" y="109268"/>
                </a:lnTo>
                <a:lnTo>
                  <a:pt x="1300733" y="160020"/>
                </a:lnTo>
                <a:lnTo>
                  <a:pt x="1380261" y="44577"/>
                </a:lnTo>
                <a:close/>
              </a:path>
              <a:path w="1410970" h="796289">
                <a:moveTo>
                  <a:pt x="1270253" y="44577"/>
                </a:moveTo>
                <a:lnTo>
                  <a:pt x="1244852" y="58585"/>
                </a:lnTo>
                <a:lnTo>
                  <a:pt x="1272774" y="109268"/>
                </a:lnTo>
                <a:lnTo>
                  <a:pt x="1298193" y="95250"/>
                </a:lnTo>
                <a:lnTo>
                  <a:pt x="1270253" y="44577"/>
                </a:lnTo>
                <a:close/>
              </a:path>
              <a:path w="1410970" h="796289">
                <a:moveTo>
                  <a:pt x="1410969" y="0"/>
                </a:moveTo>
                <a:lnTo>
                  <a:pt x="1216913" y="7874"/>
                </a:lnTo>
                <a:lnTo>
                  <a:pt x="1244852" y="58585"/>
                </a:lnTo>
                <a:lnTo>
                  <a:pt x="1270253" y="44577"/>
                </a:lnTo>
                <a:lnTo>
                  <a:pt x="1380261" y="44577"/>
                </a:lnTo>
                <a:lnTo>
                  <a:pt x="1410969" y="0"/>
                </a:lnTo>
                <a:close/>
              </a:path>
            </a:pathLst>
          </a:custGeom>
          <a:solidFill>
            <a:srgbClr val="B72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763000" y="1591055"/>
            <a:ext cx="2202180" cy="3403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422275">
              <a:lnSpc>
                <a:spcPts val="2625"/>
              </a:lnSpc>
            </a:pPr>
            <a:r>
              <a:rPr sz="2400" dirty="0">
                <a:solidFill>
                  <a:srgbClr val="44536A"/>
                </a:solidFill>
                <a:latin typeface="Calibri"/>
                <a:cs typeface="Calibri"/>
              </a:rPr>
              <a:t>Grup</a:t>
            </a:r>
            <a:r>
              <a:rPr sz="2400" spc="-20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4536A"/>
                </a:solidFill>
                <a:latin typeface="Calibri"/>
                <a:cs typeface="Calibri"/>
              </a:rPr>
              <a:t>umur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9683495" y="2371344"/>
            <a:ext cx="2200910" cy="33845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662305">
              <a:lnSpc>
                <a:spcPts val="2615"/>
              </a:lnSpc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45423" y="4233671"/>
            <a:ext cx="2882265" cy="457200"/>
          </a:xfrm>
          <a:prstGeom prst="rect">
            <a:avLst/>
          </a:prstGeom>
          <a:solidFill>
            <a:srgbClr val="FFFFFF"/>
          </a:solidFill>
          <a:ln w="12192">
            <a:solidFill>
              <a:srgbClr val="EC7C30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313690">
              <a:lnSpc>
                <a:spcPct val="100000"/>
              </a:lnSpc>
              <a:spcBef>
                <a:spcPts val="204"/>
              </a:spcBef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Prediksi</a:t>
            </a:r>
            <a:r>
              <a:rPr sz="2400" spc="-2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Penjualan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45423" y="4826508"/>
            <a:ext cx="2882265" cy="457200"/>
          </a:xfrm>
          <a:prstGeom prst="rect">
            <a:avLst/>
          </a:prstGeom>
          <a:solidFill>
            <a:srgbClr val="FFFFFF"/>
          </a:solidFill>
          <a:ln w="12192">
            <a:solidFill>
              <a:srgbClr val="EC7C30"/>
            </a:solidFill>
          </a:ln>
        </p:spPr>
        <p:txBody>
          <a:bodyPr vert="horz" wrap="square" lIns="0" tIns="26669" rIns="0" bIns="0" rtlCol="0">
            <a:spAutoFit/>
          </a:bodyPr>
          <a:lstStyle/>
          <a:p>
            <a:pPr marL="400685">
              <a:lnSpc>
                <a:spcPct val="100000"/>
              </a:lnSpc>
              <a:spcBef>
                <a:spcPts val="209"/>
              </a:spcBef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Penjualan </a:t>
            </a:r>
            <a:r>
              <a:rPr sz="2400" spc="-5" dirty="0">
                <a:solidFill>
                  <a:srgbClr val="44536A"/>
                </a:solidFill>
                <a:latin typeface="Calibri"/>
                <a:cs typeface="Calibri"/>
              </a:rPr>
              <a:t>Aktual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345423" y="5452871"/>
            <a:ext cx="2882265" cy="457200"/>
          </a:xfrm>
          <a:prstGeom prst="rect">
            <a:avLst/>
          </a:prstGeom>
          <a:solidFill>
            <a:srgbClr val="FFFFFF"/>
          </a:solidFill>
          <a:ln w="12192">
            <a:solidFill>
              <a:srgbClr val="EC7C30"/>
            </a:solidFill>
          </a:ln>
        </p:spPr>
        <p:txBody>
          <a:bodyPr vert="horz" wrap="square" lIns="0" tIns="26670" rIns="0" bIns="0" rtlCol="0">
            <a:spAutoFit/>
          </a:bodyPr>
          <a:lstStyle/>
          <a:p>
            <a:pPr marL="358140">
              <a:lnSpc>
                <a:spcPct val="100000"/>
              </a:lnSpc>
              <a:spcBef>
                <a:spcPts val="210"/>
              </a:spcBef>
            </a:pPr>
            <a:r>
              <a:rPr sz="2400" spc="-10" dirty="0">
                <a:solidFill>
                  <a:srgbClr val="44536A"/>
                </a:solidFill>
                <a:latin typeface="Calibri"/>
                <a:cs typeface="Calibri"/>
              </a:rPr>
              <a:t>Penjualan</a:t>
            </a:r>
            <a:r>
              <a:rPr sz="2400" spc="-15" dirty="0">
                <a:solidFill>
                  <a:srgbClr val="44536A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4536A"/>
                </a:solidFill>
                <a:latin typeface="Calibri"/>
                <a:cs typeface="Calibri"/>
              </a:rPr>
              <a:t>Budget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67271" y="4837176"/>
            <a:ext cx="1455420" cy="457200"/>
          </a:xfrm>
          <a:prstGeom prst="rect">
            <a:avLst/>
          </a:prstGeom>
          <a:solidFill>
            <a:srgbClr val="E96A42"/>
          </a:solidFill>
          <a:ln w="12192">
            <a:solidFill>
              <a:srgbClr val="41709C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417830">
              <a:lnSpc>
                <a:spcPct val="100000"/>
              </a:lnSpc>
              <a:spcBef>
                <a:spcPts val="615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Metrik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698491" y="2260092"/>
            <a:ext cx="1457325" cy="457200"/>
          </a:xfrm>
          <a:prstGeom prst="rect">
            <a:avLst/>
          </a:prstGeom>
          <a:solidFill>
            <a:srgbClr val="E96A42"/>
          </a:solidFill>
          <a:ln w="12192">
            <a:solidFill>
              <a:srgbClr val="41709C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353060">
              <a:lnSpc>
                <a:spcPct val="100000"/>
              </a:lnSpc>
              <a:spcBef>
                <a:spcPts val="610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368" y="1794509"/>
            <a:ext cx="2785110" cy="3863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58519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250">
              <a:latin typeface="Times New Roman"/>
              <a:cs typeface="Times New Roman"/>
            </a:endParaRPr>
          </a:p>
          <a:p>
            <a:pPr marL="487680" algn="just">
              <a:lnSpc>
                <a:spcPct val="100000"/>
              </a:lnSpc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  <a:p>
            <a:pPr marL="109855" marR="5080" indent="1181100" algn="just">
              <a:lnSpc>
                <a:spcPts val="3960"/>
              </a:lnSpc>
              <a:spcBef>
                <a:spcPts val="38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 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  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1365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L="429895" algn="just">
              <a:lnSpc>
                <a:spcPct val="100000"/>
              </a:lnSpc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623570">
              <a:lnSpc>
                <a:spcPct val="100000"/>
              </a:lnSpc>
              <a:spcBef>
                <a:spcPts val="994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Menentukan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DW:</a:t>
            </a:r>
            <a:r>
              <a:rPr sz="28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Penjualan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26508" y="1499616"/>
            <a:ext cx="6146292" cy="4354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22</a:t>
            </a:fld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50368" y="3997833"/>
            <a:ext cx="2785110" cy="166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77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23</a:t>
            </a:fld>
            <a:endParaRPr dirty="0"/>
          </a:p>
        </p:txBody>
      </p:sp>
      <p:sp>
        <p:nvSpPr>
          <p:cNvPr id="29" name="object 29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26364" rIns="0" bIns="0" rtlCol="0">
            <a:spAutoFit/>
          </a:bodyPr>
          <a:lstStyle/>
          <a:p>
            <a:pPr marL="126364">
              <a:lnSpc>
                <a:spcPct val="100000"/>
              </a:lnSpc>
              <a:spcBef>
                <a:spcPts val="994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Menentukan Kebutuhan DW:</a:t>
            </a:r>
            <a:r>
              <a:rPr sz="2800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Langkah-langkah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788152" y="1481327"/>
            <a:ext cx="5603875" cy="4572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60325" rIns="0" bIns="0" rtlCol="0">
            <a:spAutoFit/>
          </a:bodyPr>
          <a:lstStyle/>
          <a:p>
            <a:pPr marL="2091055">
              <a:lnSpc>
                <a:spcPct val="100000"/>
              </a:lnSpc>
              <a:spcBef>
                <a:spcPts val="47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Definisikan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common subject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area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788152" y="1981200"/>
            <a:ext cx="5603875" cy="460375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62229" rIns="0" bIns="0" rtlCol="0">
            <a:spAutoFit/>
          </a:bodyPr>
          <a:lstStyle/>
          <a:p>
            <a:pPr marL="2657475">
              <a:lnSpc>
                <a:spcPct val="100000"/>
              </a:lnSpc>
              <a:spcBef>
                <a:spcPts val="489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Rancang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bisnis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kunic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88152" y="3474720"/>
            <a:ext cx="5603875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0" rIns="0" bIns="0" rtlCol="0">
            <a:spAutoFit/>
          </a:bodyPr>
          <a:lstStyle/>
          <a:p>
            <a:pPr marR="83185" algn="r">
              <a:lnSpc>
                <a:spcPts val="2250"/>
              </a:lnSpc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Tentukan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untuk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atau</a:t>
            </a:r>
            <a:endParaRPr sz="2400">
              <a:latin typeface="Calibri"/>
              <a:cs typeface="Calibri"/>
            </a:endParaRPr>
          </a:p>
          <a:p>
            <a:pPr marR="83820" algn="r">
              <a:lnSpc>
                <a:spcPts val="2550"/>
              </a:lnSpc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ueri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788152" y="2484120"/>
            <a:ext cx="5603875" cy="459105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61594" rIns="0" bIns="0" rtlCol="0">
            <a:spAutoFit/>
          </a:bodyPr>
          <a:lstStyle/>
          <a:p>
            <a:pPr marL="1906270">
              <a:lnSpc>
                <a:spcPct val="100000"/>
              </a:lnSpc>
              <a:spcBef>
                <a:spcPts val="484"/>
              </a:spcBef>
            </a:pP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Tentukan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bagaimana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disajikan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88152" y="2987039"/>
            <a:ext cx="5603875" cy="48768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60960" rIns="0" bIns="0" rtlCol="0">
            <a:spAutoFit/>
          </a:bodyPr>
          <a:lstStyle/>
          <a:p>
            <a:pPr marL="1151890">
              <a:lnSpc>
                <a:spcPct val="100000"/>
              </a:lnSpc>
              <a:spcBef>
                <a:spcPts val="480"/>
              </a:spcBef>
            </a:pP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Tentukan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bagaimana user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menjelajah</a:t>
            </a:r>
            <a:r>
              <a:rPr sz="2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24</a:t>
            </a:fld>
            <a:endParaRPr dirty="0"/>
          </a:p>
        </p:txBody>
      </p:sp>
      <p:sp>
        <p:nvSpPr>
          <p:cNvPr id="31" name="object 31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26364" rIns="0" bIns="0" rtlCol="0">
            <a:spAutoFit/>
          </a:bodyPr>
          <a:lstStyle/>
          <a:p>
            <a:pPr marL="126364">
              <a:lnSpc>
                <a:spcPct val="100000"/>
              </a:lnSpc>
              <a:spcBef>
                <a:spcPts val="994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Menentukan Kebutuhan DW:</a:t>
            </a:r>
            <a:r>
              <a:rPr sz="2800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Langkah-langkah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15000" y="1705355"/>
            <a:ext cx="5605780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01600" rIns="0" bIns="0" rtlCol="0">
            <a:spAutoFit/>
          </a:bodyPr>
          <a:lstStyle/>
          <a:p>
            <a:pPr marL="1370965">
              <a:lnSpc>
                <a:spcPct val="100000"/>
              </a:lnSpc>
              <a:spcBef>
                <a:spcPts val="800"/>
              </a:spcBef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Tentukan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bagaimana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diakses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725667" y="2421635"/>
            <a:ext cx="5605780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02235" rIns="0" bIns="0" rtlCol="0">
            <a:spAutoFit/>
          </a:bodyPr>
          <a:lstStyle/>
          <a:p>
            <a:pPr marL="2265045">
              <a:lnSpc>
                <a:spcPct val="100000"/>
              </a:lnSpc>
              <a:spcBef>
                <a:spcPts val="8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Gunakan granularitas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15000" y="3137916"/>
            <a:ext cx="5605780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03505" rIns="0" bIns="0" rtlCol="0">
            <a:spAutoFit/>
          </a:bodyPr>
          <a:lstStyle/>
          <a:p>
            <a:pPr marL="2754630">
              <a:lnSpc>
                <a:spcPct val="100000"/>
              </a:lnSpc>
              <a:spcBef>
                <a:spcPts val="81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Perkirakan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ukuran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715000" y="3855720"/>
            <a:ext cx="5605780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036955">
              <a:lnSpc>
                <a:spcPct val="100000"/>
              </a:lnSpc>
              <a:spcBef>
                <a:spcPts val="810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Tentukan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frekuensi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penyegaran</a:t>
            </a:r>
            <a:r>
              <a:rPr sz="24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25667" y="4572000"/>
            <a:ext cx="5605780" cy="609600"/>
          </a:xfrm>
          <a:prstGeom prst="rect">
            <a:avLst/>
          </a:prstGeom>
          <a:solidFill>
            <a:srgbClr val="5B9BD4"/>
          </a:solidFill>
        </p:spPr>
        <p:txBody>
          <a:bodyPr vert="horz" wrap="square" lIns="0" tIns="103505" rIns="0" bIns="0" rtlCol="0">
            <a:spAutoFit/>
          </a:bodyPr>
          <a:lstStyle/>
          <a:p>
            <a:pPr marL="410209">
              <a:lnSpc>
                <a:spcPct val="100000"/>
              </a:lnSpc>
              <a:spcBef>
                <a:spcPts val="81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Pastikan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bagaimana informasi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dipaketkan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639055" y="542544"/>
            <a:ext cx="6960234" cy="72707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94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725667" y="1705355"/>
            <a:ext cx="5605780" cy="6096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1600" rIns="0" bIns="0" rtlCol="0">
            <a:spAutoFit/>
          </a:bodyPr>
          <a:lstStyle/>
          <a:p>
            <a:pPr marL="1972945">
              <a:lnSpc>
                <a:spcPct val="100000"/>
              </a:lnSpc>
              <a:spcBef>
                <a:spcPts val="8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Basis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dari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725667" y="2388107"/>
            <a:ext cx="5605780" cy="6096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marL="2544445">
              <a:lnSpc>
                <a:spcPct val="100000"/>
              </a:lnSpc>
              <a:spcBef>
                <a:spcPts val="81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Tingkat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hierarkis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perlu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427220" y="4300728"/>
            <a:ext cx="1757680" cy="88265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7272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360"/>
              </a:spcBef>
            </a:pP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3432047"/>
            <a:ext cx="3354704" cy="6096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03505" rIns="0" bIns="0" rtlCol="0">
            <a:spAutoFit/>
          </a:bodyPr>
          <a:lstStyle/>
          <a:p>
            <a:pPr marL="2207260">
              <a:lnSpc>
                <a:spcPct val="100000"/>
              </a:lnSpc>
              <a:spcBef>
                <a:spcPts val="815"/>
              </a:spcBef>
            </a:pP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Tahunan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4116323"/>
            <a:ext cx="3354704" cy="6096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1915" algn="r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Bula</a:t>
            </a:r>
            <a:r>
              <a:rPr sz="2400" spc="5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4799076"/>
            <a:ext cx="3354704" cy="6096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02870" rIns="0" bIns="0" rtlCol="0">
            <a:spAutoFit/>
          </a:bodyPr>
          <a:lstStyle/>
          <a:p>
            <a:pPr marL="2016760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Mingguan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55992" y="5481828"/>
            <a:ext cx="3354704" cy="6096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1" name="object 4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25</a:t>
            </a:fld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992623" y="2555748"/>
            <a:ext cx="2265045" cy="55499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75565" rIns="0" bIns="0" rtlCol="0">
            <a:spAutoFit/>
          </a:bodyPr>
          <a:lstStyle/>
          <a:p>
            <a:pPr marL="405130">
              <a:lnSpc>
                <a:spcPct val="100000"/>
              </a:lnSpc>
              <a:spcBef>
                <a:spcPts val="59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03291" y="3240023"/>
            <a:ext cx="2263140" cy="55499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74930" rIns="0" bIns="0" rtlCol="0">
            <a:spAutoFit/>
          </a:bodyPr>
          <a:lstStyle/>
          <a:p>
            <a:pPr marL="140970">
              <a:lnSpc>
                <a:spcPct val="100000"/>
              </a:lnSpc>
              <a:spcBef>
                <a:spcPts val="59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Tingkat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hierarkis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037576" y="2532888"/>
            <a:ext cx="3296920" cy="12700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85420" rIns="0" bIns="0" rtlCol="0">
            <a:spAutoFit/>
          </a:bodyPr>
          <a:lstStyle/>
          <a:p>
            <a:pPr marL="175895" marR="165735" indent="542290">
              <a:lnSpc>
                <a:spcPct val="100000"/>
              </a:lnSpc>
              <a:spcBef>
                <a:spcPts val="1460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Dasar semua 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ke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depan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07796" y="1054989"/>
            <a:ext cx="2026285" cy="1130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L="100965">
              <a:lnSpc>
                <a:spcPct val="100000"/>
              </a:lnSpc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50368" y="3997833"/>
            <a:ext cx="2785110" cy="166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77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26</a:t>
            </a:fld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5606796" y="940308"/>
            <a:ext cx="5125720" cy="12700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imes New Roman"/>
              <a:cs typeface="Times New Roman"/>
            </a:endParaRPr>
          </a:p>
          <a:p>
            <a:pPr marL="4445" algn="ct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26735" y="2700527"/>
            <a:ext cx="5605780" cy="6096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878330">
              <a:lnSpc>
                <a:spcPct val="100000"/>
              </a:lnSpc>
              <a:spcBef>
                <a:spcPts val="8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Menunjukkan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detail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dari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126735" y="4273296"/>
            <a:ext cx="175768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340995">
              <a:lnSpc>
                <a:spcPct val="100000"/>
              </a:lnSpc>
              <a:spcBef>
                <a:spcPts val="1360"/>
              </a:spcBef>
            </a:pP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3432047"/>
            <a:ext cx="1564005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3505" rIns="0" bIns="0" rtlCol="0">
            <a:spAutoFit/>
          </a:bodyPr>
          <a:lstStyle/>
          <a:p>
            <a:pPr marL="416559">
              <a:lnSpc>
                <a:spcPct val="100000"/>
              </a:lnSpc>
              <a:spcBef>
                <a:spcPts val="815"/>
              </a:spcBef>
            </a:pP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Tahunan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4116323"/>
            <a:ext cx="1564005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Bulanan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4799076"/>
            <a:ext cx="1564005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226060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Mingguan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5481828"/>
            <a:ext cx="1564005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65278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0" name="object 4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27</a:t>
            </a:fld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568952" y="3019044"/>
            <a:ext cx="175768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292100">
              <a:lnSpc>
                <a:spcPct val="100000"/>
              </a:lnSpc>
              <a:spcBef>
                <a:spcPts val="1360"/>
              </a:spcBef>
            </a:pP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Produk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55992" y="3461003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320165">
              <a:lnSpc>
                <a:spcPct val="100000"/>
              </a:lnSpc>
              <a:spcBef>
                <a:spcPts val="8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Kategori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4134611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922145">
              <a:lnSpc>
                <a:spcPct val="100000"/>
              </a:lnSpc>
              <a:spcBef>
                <a:spcPts val="80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Warna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luar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480822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638935">
              <a:lnSpc>
                <a:spcPct val="100000"/>
              </a:lnSpc>
              <a:spcBef>
                <a:spcPts val="810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Warna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dalam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472440" algn="ctr">
              <a:lnSpc>
                <a:spcPct val="100000"/>
              </a:lnSpc>
              <a:spcBef>
                <a:spcPts val="805"/>
              </a:spcBef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Tahun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pertama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211378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438910">
              <a:lnSpc>
                <a:spcPct val="100000"/>
              </a:lnSpc>
              <a:spcBef>
                <a:spcPts val="8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Cara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packaging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2787395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711960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Garis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L="1707514">
              <a:lnSpc>
                <a:spcPct val="100000"/>
              </a:lnSpc>
              <a:spcBef>
                <a:spcPts val="8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Nama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55992" y="144018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685925">
              <a:lnSpc>
                <a:spcPct val="100000"/>
              </a:lnSpc>
              <a:spcBef>
                <a:spcPts val="805"/>
              </a:spcBef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Tahun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28</a:t>
            </a:fld>
            <a:endParaRPr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568952" y="3019044"/>
            <a:ext cx="175768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336550">
              <a:lnSpc>
                <a:spcPct val="100000"/>
              </a:lnSpc>
              <a:spcBef>
                <a:spcPts val="136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Dealer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805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Tanggal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operasi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pertama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3909059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3505" rIns="0" bIns="0" rtlCol="0">
            <a:spAutoFit/>
          </a:bodyPr>
          <a:lstStyle/>
          <a:p>
            <a:pPr marL="1521460">
              <a:lnSpc>
                <a:spcPct val="100000"/>
              </a:lnSpc>
              <a:spcBef>
                <a:spcPts val="81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Negara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bagian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L="1678305">
              <a:lnSpc>
                <a:spcPct val="100000"/>
              </a:lnSpc>
              <a:spcBef>
                <a:spcPts val="8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Nama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Dealer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2337816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R="84455" algn="r">
              <a:lnSpc>
                <a:spcPct val="100000"/>
              </a:lnSpc>
              <a:spcBef>
                <a:spcPts val="810"/>
              </a:spcBef>
            </a:pP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29</a:t>
            </a:fld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/>
          <p:nvPr/>
        </p:nvSpPr>
        <p:spPr>
          <a:xfrm>
            <a:off x="4152900" y="3019044"/>
            <a:ext cx="2589530" cy="882650"/>
          </a:xfrm>
          <a:custGeom>
            <a:avLst/>
            <a:gdLst/>
            <a:ahLst/>
            <a:cxnLst/>
            <a:rect l="l" t="t" r="r" b="b"/>
            <a:pathLst>
              <a:path w="2589529" h="882650">
                <a:moveTo>
                  <a:pt x="0" y="882396"/>
                </a:moveTo>
                <a:lnTo>
                  <a:pt x="2589276" y="882396"/>
                </a:lnTo>
                <a:lnTo>
                  <a:pt x="2589276" y="0"/>
                </a:lnTo>
                <a:lnTo>
                  <a:pt x="0" y="0"/>
                </a:lnTo>
                <a:lnTo>
                  <a:pt x="0" y="882396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406646" y="2934970"/>
            <a:ext cx="208280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37338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Metode 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pe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m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b</a:t>
            </a:r>
            <a:r>
              <a:rPr sz="3200" spc="-7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3200" spc="-6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32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3909059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3505" rIns="0" bIns="0" rtlCol="0">
            <a:spAutoFit/>
          </a:bodyPr>
          <a:lstStyle/>
          <a:p>
            <a:pPr marL="1556385">
              <a:lnSpc>
                <a:spcPct val="100000"/>
              </a:lnSpc>
              <a:spcBef>
                <a:spcPts val="81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Tingkat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Bunga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L="1501775">
              <a:lnSpc>
                <a:spcPct val="100000"/>
              </a:lnSpc>
              <a:spcBef>
                <a:spcPts val="8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Tipe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keuangan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2337816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6525" rIns="0" bIns="0" rtlCol="0">
            <a:spAutoFit/>
          </a:bodyPr>
          <a:lstStyle/>
          <a:p>
            <a:pPr marL="354330">
              <a:lnSpc>
                <a:spcPct val="100000"/>
              </a:lnSpc>
              <a:spcBef>
                <a:spcPts val="107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pembayaran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sebulan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30</a:t>
            </a:fld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152900" y="3019044"/>
            <a:ext cx="258953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756920">
              <a:lnSpc>
                <a:spcPct val="100000"/>
              </a:lnSpc>
              <a:spcBef>
                <a:spcPts val="1360"/>
              </a:spcBef>
            </a:pP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55992" y="3461003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4455" algn="r">
              <a:lnSpc>
                <a:spcPct val="100000"/>
              </a:lnSpc>
              <a:spcBef>
                <a:spcPts val="805"/>
              </a:spcBef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uar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4134611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111250">
              <a:lnSpc>
                <a:spcPct val="100000"/>
              </a:lnSpc>
              <a:spcBef>
                <a:spcPts val="805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Tanggal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 bulan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480822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Musim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94691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Libur?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211378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5"/>
              </a:spcBef>
            </a:pPr>
            <a:r>
              <a:rPr sz="2400" spc="-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ahun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2787395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30175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 per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minggu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0"/>
              </a:spcBef>
            </a:pPr>
            <a:r>
              <a:rPr sz="2400" spc="-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400" spc="2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55992" y="144018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31</a:t>
            </a:fld>
            <a:endParaRPr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152900" y="3019044"/>
            <a:ext cx="258953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430530">
              <a:lnSpc>
                <a:spcPct val="100000"/>
              </a:lnSpc>
              <a:spcBef>
                <a:spcPts val="1360"/>
              </a:spcBef>
            </a:pP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Demografi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55992" y="3461003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452880">
              <a:lnSpc>
                <a:spcPct val="100000"/>
              </a:lnSpc>
              <a:spcBef>
                <a:spcPts val="80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Ukuran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Rumah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4134611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356870">
              <a:lnSpc>
                <a:spcPct val="100000"/>
              </a:lnSpc>
              <a:spcBef>
                <a:spcPts val="8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Kendaraan yang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dimiliki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480822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797050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Nilai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Rumah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914525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Sewa/Milik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211378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730250">
              <a:lnSpc>
                <a:spcPct val="100000"/>
              </a:lnSpc>
              <a:spcBef>
                <a:spcPts val="8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Rentang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Pendapatan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2787395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076325">
              <a:lnSpc>
                <a:spcPct val="100000"/>
              </a:lnSpc>
              <a:spcBef>
                <a:spcPts val="8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Status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Pernikahan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8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Umur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55992" y="144018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632585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Kelamin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32</a:t>
            </a:fld>
            <a:endParaRPr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3796284" y="3019044"/>
            <a:ext cx="258953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847090">
              <a:lnSpc>
                <a:spcPct val="100000"/>
              </a:lnSpc>
              <a:spcBef>
                <a:spcPts val="1360"/>
              </a:spcBef>
            </a:pP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Hotel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34911" y="3476244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645285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Alamat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34911" y="4149852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R="84455" algn="r">
              <a:lnSpc>
                <a:spcPct val="100000"/>
              </a:lnSpc>
              <a:spcBef>
                <a:spcPts val="810"/>
              </a:spcBef>
            </a:pP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304019" y="795527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553845">
              <a:lnSpc>
                <a:spcPct val="100000"/>
              </a:lnSpc>
              <a:spcBef>
                <a:spcPts val="81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Provinsi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304019" y="1469136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403350">
              <a:lnSpc>
                <a:spcPct val="100000"/>
              </a:lnSpc>
              <a:spcBef>
                <a:spcPts val="8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Kode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34911" y="2129027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913765">
              <a:lnSpc>
                <a:spcPct val="100000"/>
              </a:lnSpc>
              <a:spcBef>
                <a:spcPts val="81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Kode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Cabang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34911" y="2802635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634489">
              <a:lnSpc>
                <a:spcPct val="100000"/>
              </a:lnSpc>
              <a:spcBef>
                <a:spcPts val="8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Daerah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34911" y="781812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764540">
              <a:lnSpc>
                <a:spcPct val="100000"/>
              </a:lnSpc>
              <a:spcBef>
                <a:spcPts val="8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Jaringan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Hotel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34911" y="1455419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808990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Nama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Cabang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304019" y="3474720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605790">
              <a:lnSpc>
                <a:spcPct val="100000"/>
              </a:lnSpc>
              <a:spcBef>
                <a:spcPts val="810"/>
              </a:spcBef>
            </a:pP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Tahun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Renovasi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304019" y="2142744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415415">
              <a:lnSpc>
                <a:spcPct val="100000"/>
              </a:lnSpc>
              <a:spcBef>
                <a:spcPts val="8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Manager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304019" y="2801111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0014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944"/>
              </a:spcBef>
            </a:pPr>
            <a:r>
              <a:rPr sz="2200" spc="-40" dirty="0">
                <a:solidFill>
                  <a:srgbClr val="FFFFFF"/>
                </a:solidFill>
                <a:latin typeface="Calibri"/>
                <a:cs typeface="Calibri"/>
              </a:rPr>
              <a:t>Tahun</a:t>
            </a:r>
            <a:r>
              <a:rPr sz="22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Pembangunan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25855" y="1054989"/>
            <a:ext cx="2309495" cy="1767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50368" y="3997833"/>
            <a:ext cx="2785110" cy="166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77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1" name="object 4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33</a:t>
            </a:fld>
            <a:endParaRPr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3796284" y="3019044"/>
            <a:ext cx="258953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318135">
              <a:lnSpc>
                <a:spcPct val="100000"/>
              </a:lnSpc>
              <a:spcBef>
                <a:spcPts val="136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34911" y="3476244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95580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Tamu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maks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34911" y="4149852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R="85090" algn="r">
              <a:lnSpc>
                <a:spcPct val="100000"/>
              </a:lnSpc>
              <a:spcBef>
                <a:spcPts val="8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Sui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34911" y="4823459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602740">
              <a:lnSpc>
                <a:spcPct val="100000"/>
              </a:lnSpc>
              <a:spcBef>
                <a:spcPts val="81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Kulkas?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34911" y="5497067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012825">
              <a:lnSpc>
                <a:spcPct val="100000"/>
              </a:lnSpc>
              <a:spcBef>
                <a:spcPts val="8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Dapur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mini?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34911" y="2129027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L="897255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Kasur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34911" y="2802635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26111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Tipe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kasur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34911" y="781812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064895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34911" y="1455419"/>
            <a:ext cx="2620010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765810">
              <a:lnSpc>
                <a:spcPct val="100000"/>
              </a:lnSpc>
              <a:spcBef>
                <a:spcPts val="80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Ukuran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25855" y="1054989"/>
            <a:ext cx="2309495" cy="1767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50368" y="3997833"/>
            <a:ext cx="2785110" cy="166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177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34</a:t>
            </a:fld>
            <a:endParaRPr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4152900" y="3019044"/>
            <a:ext cx="2589530" cy="8826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2720" rIns="0" bIns="0" rtlCol="0">
            <a:spAutoFit/>
          </a:bodyPr>
          <a:lstStyle/>
          <a:p>
            <a:pPr marL="756920">
              <a:lnSpc>
                <a:spcPct val="100000"/>
              </a:lnSpc>
              <a:spcBef>
                <a:spcPts val="1360"/>
              </a:spcBef>
            </a:pP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55992" y="3461003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4455" algn="r">
              <a:lnSpc>
                <a:spcPct val="100000"/>
              </a:lnSpc>
              <a:spcBef>
                <a:spcPts val="805"/>
              </a:spcBef>
            </a:pP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uar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5992" y="4134611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111250">
              <a:lnSpc>
                <a:spcPct val="100000"/>
              </a:lnSpc>
              <a:spcBef>
                <a:spcPts val="805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Tanggal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 bulan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55992" y="480822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870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Musim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5992" y="548182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94691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Libur?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555992" y="2113788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5"/>
              </a:spcBef>
            </a:pPr>
            <a:r>
              <a:rPr sz="2400" spc="-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ahun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55992" y="2787395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L="1301750">
              <a:lnSpc>
                <a:spcPct val="100000"/>
              </a:lnSpc>
              <a:spcBef>
                <a:spcPts val="8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 per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minggu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55992" y="766572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1600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0"/>
              </a:spcBef>
            </a:pPr>
            <a:r>
              <a:rPr sz="2400" spc="-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400" spc="2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55992" y="1440180"/>
            <a:ext cx="3386454" cy="6096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22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8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35</a:t>
            </a:fld>
            <a:endParaRPr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5606796" y="940308"/>
            <a:ext cx="5125720" cy="1270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imes New Roman"/>
              <a:cs typeface="Times New Roman"/>
            </a:endParaRPr>
          </a:p>
          <a:p>
            <a:pPr marL="3810" algn="ctr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Metrik</a:t>
            </a:r>
            <a:r>
              <a:rPr sz="2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26735" y="2700527"/>
            <a:ext cx="5605780" cy="95758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345" rIns="0" bIns="0" rtlCol="0">
            <a:spAutoFit/>
          </a:bodyPr>
          <a:lstStyle/>
          <a:p>
            <a:pPr marL="1692910" marR="83185" indent="-1310640">
              <a:lnSpc>
                <a:spcPct val="100000"/>
              </a:lnSpc>
              <a:spcBef>
                <a:spcPts val="73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Apakah yang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menurut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user penting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untuk 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dianalisis dalam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konsep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bisnis?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126735" y="3785615"/>
            <a:ext cx="5605780" cy="95567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850">
              <a:latin typeface="Times New Roman"/>
              <a:cs typeface="Times New Roman"/>
            </a:endParaRPr>
          </a:p>
          <a:p>
            <a:pPr marL="645795">
              <a:lnSpc>
                <a:spcPct val="100000"/>
              </a:lnSpc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Faktor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Sukses</a:t>
            </a:r>
            <a:r>
              <a:rPr sz="24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Perusahaan/Departemen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36</a:t>
            </a:fld>
            <a:endParaRPr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901695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80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403091"/>
            <a:ext cx="3014980" cy="44450"/>
          </a:xfrm>
          <a:custGeom>
            <a:avLst/>
            <a:gdLst/>
            <a:ahLst/>
            <a:cxnLst/>
            <a:rect l="l" t="t" r="r" b="b"/>
            <a:pathLst>
              <a:path w="3014980" h="44450">
                <a:moveTo>
                  <a:pt x="0" y="44196"/>
                </a:moveTo>
                <a:lnTo>
                  <a:pt x="3014472" y="44196"/>
                </a:lnTo>
                <a:lnTo>
                  <a:pt x="3014472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3906011"/>
            <a:ext cx="3014980" cy="43180"/>
          </a:xfrm>
          <a:custGeom>
            <a:avLst/>
            <a:gdLst/>
            <a:ahLst/>
            <a:cxnLst/>
            <a:rect l="l" t="t" r="r" b="b"/>
            <a:pathLst>
              <a:path w="3014980" h="43179">
                <a:moveTo>
                  <a:pt x="0" y="42671"/>
                </a:moveTo>
                <a:lnTo>
                  <a:pt x="3014472" y="42671"/>
                </a:lnTo>
                <a:lnTo>
                  <a:pt x="3014472" y="0"/>
                </a:lnTo>
                <a:lnTo>
                  <a:pt x="0" y="0"/>
                </a:lnTo>
                <a:lnTo>
                  <a:pt x="0" y="4267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408932"/>
            <a:ext cx="3014980" cy="27940"/>
          </a:xfrm>
          <a:custGeom>
            <a:avLst/>
            <a:gdLst/>
            <a:ahLst/>
            <a:cxnLst/>
            <a:rect l="l" t="t" r="r" b="b"/>
            <a:pathLst>
              <a:path w="3014980" h="27939">
                <a:moveTo>
                  <a:pt x="0" y="27432"/>
                </a:moveTo>
                <a:lnTo>
                  <a:pt x="3014472" y="27432"/>
                </a:lnTo>
                <a:lnTo>
                  <a:pt x="3014472" y="0"/>
                </a:lnTo>
                <a:lnTo>
                  <a:pt x="0" y="0"/>
                </a:lnTo>
                <a:lnTo>
                  <a:pt x="0" y="2743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045964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5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5" name="object 15"/>
          <p:cNvSpPr txBox="1"/>
          <p:nvPr/>
        </p:nvSpPr>
        <p:spPr>
          <a:xfrm>
            <a:off x="5606796" y="940308"/>
            <a:ext cx="5125720" cy="1270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Hotel: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2379" y="2798064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1126490">
              <a:lnSpc>
                <a:spcPct val="100000"/>
              </a:lnSpc>
              <a:spcBef>
                <a:spcPts val="14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Diinapi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02379" y="3881628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705" rIns="0" bIns="0" rtlCol="0">
            <a:spAutoFit/>
          </a:bodyPr>
          <a:lstStyle/>
          <a:p>
            <a:pPr marL="1096010">
              <a:lnSpc>
                <a:spcPct val="100000"/>
              </a:lnSpc>
              <a:spcBef>
                <a:spcPts val="141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Kamar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Kosong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02379" y="4991100"/>
            <a:ext cx="3889375" cy="76390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705" rIns="0" bIns="0" rtlCol="0">
            <a:spAutoFit/>
          </a:bodyPr>
          <a:lstStyle/>
          <a:p>
            <a:pPr marL="257175">
              <a:lnSpc>
                <a:spcPct val="100000"/>
              </a:lnSpc>
              <a:spcBef>
                <a:spcPts val="141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Kamar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Tidak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tersedia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96428" y="3220211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1702435">
              <a:lnSpc>
                <a:spcPct val="100000"/>
              </a:lnSpc>
              <a:spcBef>
                <a:spcPts val="14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penginap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996428" y="4610100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70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141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Laba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2444495"/>
            <a:ext cx="3014980" cy="457200"/>
          </a:xfrm>
          <a:custGeom>
            <a:avLst/>
            <a:gdLst/>
            <a:ahLst/>
            <a:cxnLst/>
            <a:rect l="l" t="t" r="r" b="b"/>
            <a:pathLst>
              <a:path w="3014980" h="457200">
                <a:moveTo>
                  <a:pt x="0" y="457200"/>
                </a:moveTo>
                <a:lnTo>
                  <a:pt x="3014472" y="457200"/>
                </a:lnTo>
                <a:lnTo>
                  <a:pt x="30144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25855" y="2490927"/>
            <a:ext cx="23094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Kebutuhan Tidak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Pasti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944367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429258" y="2992882"/>
            <a:ext cx="1505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r>
              <a:rPr sz="2000" spc="-5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436364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50368" y="4527550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3447288"/>
            <a:ext cx="3014980" cy="459105"/>
          </a:xfrm>
          <a:custGeom>
            <a:avLst/>
            <a:gdLst/>
            <a:ahLst/>
            <a:cxnLst/>
            <a:rect l="l" t="t" r="r" b="b"/>
            <a:pathLst>
              <a:path w="3014980" h="459104">
                <a:moveTo>
                  <a:pt x="0" y="458724"/>
                </a:moveTo>
                <a:lnTo>
                  <a:pt x="3014472" y="458724"/>
                </a:lnTo>
                <a:lnTo>
                  <a:pt x="3014472" y="0"/>
                </a:lnTo>
                <a:lnTo>
                  <a:pt x="0" y="0"/>
                </a:lnTo>
                <a:lnTo>
                  <a:pt x="0" y="4587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247904" y="3495294"/>
            <a:ext cx="26879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Hierarki/Kategori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0" y="3948684"/>
            <a:ext cx="3014980" cy="460375"/>
          </a:xfrm>
          <a:custGeom>
            <a:avLst/>
            <a:gdLst/>
            <a:ahLst/>
            <a:cxnLst/>
            <a:rect l="l" t="t" r="r" b="b"/>
            <a:pathLst>
              <a:path w="3014980" h="460375">
                <a:moveTo>
                  <a:pt x="0" y="460248"/>
                </a:moveTo>
                <a:lnTo>
                  <a:pt x="3014472" y="460248"/>
                </a:lnTo>
                <a:lnTo>
                  <a:pt x="3014472" y="0"/>
                </a:lnTo>
                <a:lnTo>
                  <a:pt x="0" y="0"/>
                </a:lnTo>
                <a:lnTo>
                  <a:pt x="0" y="460248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299720" y="3997833"/>
            <a:ext cx="26346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Kunci/Fakta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37</a:t>
            </a:fld>
            <a:endParaRPr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2563495"/>
          </a:xfrm>
          <a:custGeom>
            <a:avLst/>
            <a:gdLst/>
            <a:ahLst/>
            <a:cxnLst/>
            <a:rect l="l" t="t" r="r" b="b"/>
            <a:pathLst>
              <a:path w="3014980" h="2563495">
                <a:moveTo>
                  <a:pt x="0" y="2563368"/>
                </a:moveTo>
                <a:lnTo>
                  <a:pt x="3014472" y="2563368"/>
                </a:lnTo>
                <a:lnTo>
                  <a:pt x="3014472" y="0"/>
                </a:lnTo>
                <a:lnTo>
                  <a:pt x="0" y="0"/>
                </a:lnTo>
                <a:lnTo>
                  <a:pt x="0" y="256336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94030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15" baseline="1984" dirty="0"/>
              <a:t>Metode</a:t>
            </a:r>
            <a:r>
              <a:rPr sz="4200" spc="120" baseline="1984" dirty="0"/>
              <a:t> </a:t>
            </a:r>
            <a:r>
              <a:rPr sz="4200" spc="-22" baseline="1984" dirty="0"/>
              <a:t>Pengumpulan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4690871" y="1574291"/>
            <a:ext cx="695896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27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10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90871" y="2590800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9539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19"/>
              </a:spcBef>
            </a:pP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50368" y="1054989"/>
            <a:ext cx="2785110" cy="2609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962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38</a:t>
            </a:fld>
            <a:endParaRPr dirty="0"/>
          </a:p>
        </p:txBody>
      </p:sp>
      <p:sp>
        <p:nvSpPr>
          <p:cNvPr id="18" name="object 18"/>
          <p:cNvSpPr txBox="1"/>
          <p:nvPr/>
        </p:nvSpPr>
        <p:spPr>
          <a:xfrm>
            <a:off x="4690871" y="3826764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3017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2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Adaptasi Metodologi</a:t>
            </a:r>
            <a:r>
              <a:rPr sz="28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JAD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90871" y="5055108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9539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19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Mengulas</a:t>
            </a:r>
            <a:r>
              <a:rPr sz="28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Dokumen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39</a:t>
            </a:fld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3616452" y="2569464"/>
            <a:ext cx="3096895" cy="12700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38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imes New Roman"/>
              <a:cs typeface="Times New Roman"/>
            </a:endParaRPr>
          </a:p>
          <a:p>
            <a:pPr marL="388620">
              <a:lnSpc>
                <a:spcPct val="100000"/>
              </a:lnSpc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Identifikasi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User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853171" y="1178052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438150" algn="ctr">
              <a:lnSpc>
                <a:spcPct val="100000"/>
              </a:lnSpc>
              <a:spcBef>
                <a:spcPts val="14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Eksekutif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Senior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+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Sponsor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853171" y="2881883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070" rIns="0" bIns="0" rtlCol="0">
            <a:spAutoFit/>
          </a:bodyPr>
          <a:lstStyle/>
          <a:p>
            <a:pPr marL="2284730">
              <a:lnSpc>
                <a:spcPct val="100000"/>
              </a:lnSpc>
              <a:spcBef>
                <a:spcPts val="141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53171" y="4587240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070" rIns="0" bIns="0" rtlCol="0">
            <a:spAutoFit/>
          </a:bodyPr>
          <a:lstStyle/>
          <a:p>
            <a:pPr marR="82550" algn="r">
              <a:lnSpc>
                <a:spcPct val="100000"/>
              </a:lnSpc>
              <a:spcBef>
                <a:spcPts val="14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ai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n-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lain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853171" y="2029967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1125220">
              <a:lnSpc>
                <a:spcPct val="100000"/>
              </a:lnSpc>
              <a:spcBef>
                <a:spcPts val="14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Manajer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Departemen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853171" y="3735323"/>
            <a:ext cx="3889375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1853564">
              <a:lnSpc>
                <a:spcPct val="100000"/>
              </a:lnSpc>
              <a:spcBef>
                <a:spcPts val="14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DBA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dari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sistem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616452" y="2569464"/>
            <a:ext cx="3096895" cy="12700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84785" rIns="0" bIns="0" rtlCol="0">
            <a:spAutoFit/>
          </a:bodyPr>
          <a:lstStyle/>
          <a:p>
            <a:pPr marL="619760" marR="611505" indent="175260">
              <a:lnSpc>
                <a:spcPct val="100000"/>
              </a:lnSpc>
              <a:spcBef>
                <a:spcPts val="1455"/>
              </a:spcBef>
            </a:pP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Yang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perlu  d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um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800" spc="-5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80019" y="1574291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705" rIns="0" bIns="0" rtlCol="0">
            <a:spAutoFit/>
          </a:bodyPr>
          <a:lstStyle/>
          <a:p>
            <a:pPr marL="466725" algn="ctr">
              <a:lnSpc>
                <a:spcPct val="100000"/>
              </a:lnSpc>
              <a:spcBef>
                <a:spcPts val="141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Unsur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data: fakta,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80019" y="3279647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070" rIns="0" bIns="0" rtlCol="0">
            <a:spAutoFit/>
          </a:bodyPr>
          <a:lstStyle/>
          <a:p>
            <a:pPr marL="457200" algn="ctr">
              <a:lnSpc>
                <a:spcPct val="100000"/>
              </a:lnSpc>
              <a:spcBef>
                <a:spcPts val="141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Ekstraksi data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dari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sumber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80019" y="2427732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8435" rIns="0" bIns="0" rtlCol="0">
            <a:spAutoFit/>
          </a:bodyPr>
          <a:lstStyle/>
          <a:p>
            <a:pPr marL="444500" algn="ctr">
              <a:lnSpc>
                <a:spcPct val="100000"/>
              </a:lnSpc>
              <a:spcBef>
                <a:spcPts val="14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Frekuensi pencatatan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80019" y="4131564"/>
            <a:ext cx="3891279" cy="7620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79705" rIns="0" bIns="0" rtlCol="0">
            <a:spAutoFit/>
          </a:bodyPr>
          <a:lstStyle/>
          <a:p>
            <a:pPr marL="2195830">
              <a:lnSpc>
                <a:spcPct val="100000"/>
              </a:lnSpc>
              <a:spcBef>
                <a:spcPts val="141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Aturan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40</a:t>
            </a:fld>
            <a:endParaRPr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28871" y="955547"/>
            <a:ext cx="6611620" cy="12700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27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r>
              <a:rPr sz="2800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38144" y="3003804"/>
            <a:ext cx="3889375" cy="120269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 marL="1103630">
              <a:lnSpc>
                <a:spcPct val="100000"/>
              </a:lnSpc>
            </a:pP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80019" y="2996183"/>
            <a:ext cx="3891279" cy="121031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54940" rIns="0" bIns="0" rtlCol="0">
            <a:spAutoFit/>
          </a:bodyPr>
          <a:lstStyle/>
          <a:p>
            <a:pPr marL="559435" marR="549910" indent="325755">
              <a:lnSpc>
                <a:spcPct val="100000"/>
              </a:lnSpc>
              <a:spcBef>
                <a:spcPts val="122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Sesi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Joint Apps 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Development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(JAD)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7944" y="4159122"/>
            <a:ext cx="2367280" cy="149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3655" algn="r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  <a:p>
            <a:pPr marR="33020" algn="r">
              <a:lnSpc>
                <a:spcPct val="100000"/>
              </a:lnSpc>
              <a:spcBef>
                <a:spcPts val="1490"/>
              </a:spcBef>
            </a:pP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Do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k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umen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41</a:t>
            </a:fld>
            <a:endParaRPr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389376" y="775716"/>
            <a:ext cx="3891279" cy="74231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1600" rIns="0" bIns="0" rtlCol="0">
            <a:spAutoFit/>
          </a:bodyPr>
          <a:lstStyle/>
          <a:p>
            <a:pPr marL="981075">
              <a:lnSpc>
                <a:spcPct val="100000"/>
              </a:lnSpc>
              <a:spcBef>
                <a:spcPts val="800"/>
              </a:spcBef>
            </a:pP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32776" y="769619"/>
            <a:ext cx="3889375" cy="748665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5410" rIns="0" bIns="0" rtlCol="0">
            <a:spAutoFit/>
          </a:bodyPr>
          <a:lstStyle/>
          <a:p>
            <a:pPr marL="1166495">
              <a:lnSpc>
                <a:spcPct val="100000"/>
              </a:lnSpc>
              <a:spcBef>
                <a:spcPts val="83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Sesi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Grup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89376" y="1574291"/>
            <a:ext cx="3891279" cy="40894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R="85090" algn="r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2-3</a:t>
            </a:r>
            <a:r>
              <a:rPr sz="2000" spc="-1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orang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32776" y="1574291"/>
            <a:ext cx="3889375" cy="410209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6830" rIns="0" bIns="0" rtlCol="0">
            <a:spAutoFit/>
          </a:bodyPr>
          <a:lstStyle/>
          <a:p>
            <a:pPr marL="2579370">
              <a:lnSpc>
                <a:spcPct val="100000"/>
              </a:lnSpc>
              <a:spcBef>
                <a:spcPts val="29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&lt;=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20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orang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89376" y="2257044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1766570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Mudah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dijadwalkan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32776" y="2211323"/>
            <a:ext cx="3889375" cy="410209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6830" rIns="0" bIns="0" rtlCol="0">
            <a:spAutoFit/>
          </a:bodyPr>
          <a:lstStyle/>
          <a:p>
            <a:pPr marL="109855">
              <a:lnSpc>
                <a:spcPct val="100000"/>
              </a:lnSpc>
              <a:spcBef>
                <a:spcPts val="29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Pasca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paham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garis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besar</a:t>
            </a:r>
            <a:r>
              <a:rPr sz="20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89376" y="2939795"/>
            <a:ext cx="3891279" cy="7181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10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30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baik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ketika</a:t>
            </a:r>
            <a:r>
              <a:rPr sz="20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detail</a:t>
            </a:r>
            <a:endParaRPr sz="2000">
              <a:latin typeface="Calibri"/>
              <a:cs typeface="Calibri"/>
            </a:endParaRPr>
          </a:p>
          <a:p>
            <a:pPr marR="84455" algn="r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dipe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lu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732776" y="2848355"/>
            <a:ext cx="3889375" cy="7239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41910" rIns="0" bIns="0" rtlCol="0">
            <a:spAutoFit/>
          </a:bodyPr>
          <a:lstStyle/>
          <a:p>
            <a:pPr marR="82550" algn="r">
              <a:lnSpc>
                <a:spcPct val="100000"/>
              </a:lnSpc>
              <a:spcBef>
                <a:spcPts val="33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Tidak baik untuk pengumpulan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  <a:p>
            <a:pPr marR="81915" algn="r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89376" y="3933444"/>
            <a:ext cx="3891279" cy="7181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100" rIns="0" bIns="0" rtlCol="0">
            <a:spAutoFit/>
          </a:bodyPr>
          <a:lstStyle/>
          <a:p>
            <a:pPr marL="1590040" marR="84455" indent="-605155">
              <a:lnSpc>
                <a:spcPct val="100000"/>
              </a:lnSpc>
              <a:spcBef>
                <a:spcPts val="3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User kadang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nyaman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untuk 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wawancara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1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lawan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32776" y="3799332"/>
            <a:ext cx="3889375" cy="72390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4191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33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Berguna untuk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mengkonfirmasi</a:t>
            </a:r>
            <a:endParaRPr sz="2000">
              <a:latin typeface="Calibri"/>
              <a:cs typeface="Calibri"/>
            </a:endParaRPr>
          </a:p>
          <a:p>
            <a:pPr marR="83185" algn="r">
              <a:lnSpc>
                <a:spcPct val="100000"/>
              </a:lnSpc>
            </a:pP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ebut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000" spc="5" dirty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89376" y="4927091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4925" rIns="0" bIns="0" rtlCol="0">
            <a:spAutoFit/>
          </a:bodyPr>
          <a:lstStyle/>
          <a:p>
            <a:pPr marL="1464945">
              <a:lnSpc>
                <a:spcPct val="100000"/>
              </a:lnSpc>
              <a:spcBef>
                <a:spcPts val="2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Selalu adakan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riset</a:t>
            </a:r>
            <a:r>
              <a:rPr sz="20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32776" y="4750308"/>
            <a:ext cx="3889375" cy="410209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6830" rIns="0" bIns="0" rtlCol="0">
            <a:spAutoFit/>
          </a:bodyPr>
          <a:lstStyle/>
          <a:p>
            <a:pPr marL="609600">
              <a:lnSpc>
                <a:spcPct val="100000"/>
              </a:lnSpc>
              <a:spcBef>
                <a:spcPts val="29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Harus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diorganisasi dengan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baik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389376" y="5608320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6195" rIns="0" bIns="0" rtlCol="0">
            <a:spAutoFit/>
          </a:bodyPr>
          <a:lstStyle/>
          <a:p>
            <a:pPr marL="646430">
              <a:lnSpc>
                <a:spcPct val="100000"/>
              </a:lnSpc>
              <a:spcBef>
                <a:spcPts val="28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Mendukung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persiapan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peserta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42</a:t>
            </a:fld>
            <a:endParaRPr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5115" y="3442715"/>
            <a:ext cx="2169160" cy="6203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7950" rIns="0" bIns="0" rtlCol="0">
            <a:spAutoFit/>
          </a:bodyPr>
          <a:lstStyle/>
          <a:p>
            <a:pPr marL="273050">
              <a:lnSpc>
                <a:spcPct val="100000"/>
              </a:lnSpc>
              <a:spcBef>
                <a:spcPts val="850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Prawawancara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73367" y="2026920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1994535">
              <a:lnSpc>
                <a:spcPct val="100000"/>
              </a:lnSpc>
              <a:spcBef>
                <a:spcPts val="28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Pilih dan latih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tim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73367" y="2668523"/>
            <a:ext cx="3891279" cy="71945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735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305"/>
              </a:spcBef>
            </a:pP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Tugaskan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peran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spesifik</a:t>
            </a:r>
            <a:endParaRPr sz="2000">
              <a:latin typeface="Calibri"/>
              <a:cs typeface="Calibri"/>
            </a:endParaRPr>
          </a:p>
          <a:p>
            <a:pPr marR="83820" algn="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(t</a:t>
            </a:r>
            <a:r>
              <a:rPr sz="2000" spc="5" dirty="0">
                <a:solidFill>
                  <a:srgbClr val="FFFFFF"/>
                </a:solidFill>
                <a:latin typeface="Calibri"/>
                <a:cs typeface="Calibri"/>
              </a:rPr>
              <a:t>u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2000" spc="5" dirty="0">
                <a:solidFill>
                  <a:srgbClr val="FFFFFF"/>
                </a:solidFill>
                <a:latin typeface="Calibri"/>
                <a:cs typeface="Calibri"/>
              </a:rPr>
              <a:t>/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ny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73367" y="3621023"/>
            <a:ext cx="3891279" cy="71945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937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31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Siapkan daftar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user dan</a:t>
            </a:r>
            <a:r>
              <a:rPr sz="2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jadwal</a:t>
            </a:r>
            <a:endParaRPr sz="2000">
              <a:latin typeface="Calibri"/>
              <a:cs typeface="Calibri"/>
            </a:endParaRPr>
          </a:p>
          <a:p>
            <a:pPr marR="83820" algn="r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fl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bel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73367" y="4575047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641350">
              <a:lnSpc>
                <a:spcPct val="100000"/>
              </a:lnSpc>
              <a:spcBef>
                <a:spcPts val="28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Selesaikan riset</a:t>
            </a:r>
            <a:r>
              <a:rPr sz="2000" spc="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prawawancara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73367" y="5216652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2494280">
              <a:lnSpc>
                <a:spcPct val="100000"/>
              </a:lnSpc>
              <a:spcBef>
                <a:spcPts val="28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Siapkan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73367" y="5858255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412750">
              <a:lnSpc>
                <a:spcPct val="100000"/>
              </a:lnSpc>
              <a:spcBef>
                <a:spcPts val="28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Siapkan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pra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meeting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43</a:t>
            </a:fld>
            <a:endParaRPr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5115" y="3442715"/>
            <a:ext cx="2169160" cy="6203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7950" rIns="0" bIns="0" rtlCol="0">
            <a:spAutoFit/>
          </a:bodyPr>
          <a:lstStyle/>
          <a:p>
            <a:pPr marL="334010">
              <a:lnSpc>
                <a:spcPct val="100000"/>
              </a:lnSpc>
              <a:spcBef>
                <a:spcPts val="850"/>
              </a:spcBef>
            </a:pP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Topik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riset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pra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73367" y="2026920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502920" algn="ctr">
              <a:lnSpc>
                <a:spcPct val="100000"/>
              </a:lnSpc>
              <a:spcBef>
                <a:spcPts val="28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Sejarah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struktur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unit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73367" y="2654807"/>
            <a:ext cx="3891279" cy="38417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23495" rIns="0" bIns="0" rtlCol="0">
            <a:spAutoFit/>
          </a:bodyPr>
          <a:lstStyle/>
          <a:p>
            <a:pPr marL="920115">
              <a:lnSpc>
                <a:spcPct val="100000"/>
              </a:lnSpc>
              <a:spcBef>
                <a:spcPts val="18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pegawai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serta peran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73367" y="3258311"/>
            <a:ext cx="3891279" cy="44704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434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Lokasi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73367" y="3924300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1279525">
              <a:lnSpc>
                <a:spcPct val="100000"/>
              </a:lnSpc>
              <a:spcBef>
                <a:spcPts val="280"/>
              </a:spcBef>
            </a:pP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Tujuan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utama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unit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73367" y="5216652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5560" rIns="0" bIns="0" rtlCol="0">
            <a:spAutoFit/>
          </a:bodyPr>
          <a:lstStyle/>
          <a:p>
            <a:pPr marL="984250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Unit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 &lt;--&gt;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Perusahaan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373367" y="4550664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L="2094864">
              <a:lnSpc>
                <a:spcPct val="100000"/>
              </a:lnSpc>
              <a:spcBef>
                <a:spcPts val="434"/>
              </a:spcBef>
            </a:pP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Tujuan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sekunder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44</a:t>
            </a:fld>
            <a:endParaRPr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5115" y="3442715"/>
            <a:ext cx="2169160" cy="6203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7950" rIns="0" bIns="0" rtlCol="0">
            <a:spAutoFit/>
          </a:bodyPr>
          <a:lstStyle/>
          <a:p>
            <a:pPr marL="334010">
              <a:lnSpc>
                <a:spcPct val="100000"/>
              </a:lnSpc>
              <a:spcBef>
                <a:spcPts val="850"/>
              </a:spcBef>
            </a:pP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Topik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riset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pra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73367" y="2110739"/>
            <a:ext cx="3891279" cy="4070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4925" rIns="0" bIns="0" rtlCol="0">
            <a:spAutoFit/>
          </a:bodyPr>
          <a:lstStyle/>
          <a:p>
            <a:pPr marL="412750">
              <a:lnSpc>
                <a:spcPct val="100000"/>
              </a:lnSpc>
              <a:spcBef>
                <a:spcPts val="27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Siapkan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pra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meeting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73367" y="2665476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L="490220">
              <a:lnSpc>
                <a:spcPct val="100000"/>
              </a:lnSpc>
              <a:spcBef>
                <a:spcPts val="434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Unit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 &lt;--&gt;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unit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lain/org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lain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73367" y="3258311"/>
            <a:ext cx="3891279" cy="44704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L="189230">
              <a:lnSpc>
                <a:spcPct val="100000"/>
              </a:lnSpc>
              <a:spcBef>
                <a:spcPts val="43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Kontribusi 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ke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biaya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&amp; laba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korporat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73367" y="3846576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4610" rIns="0" bIns="0" rtlCol="0">
            <a:spAutoFit/>
          </a:bodyPr>
          <a:lstStyle/>
          <a:p>
            <a:pPr marL="1965325">
              <a:lnSpc>
                <a:spcPct val="100000"/>
              </a:lnSpc>
              <a:spcBef>
                <a:spcPts val="43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Pasar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perusahaan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73367" y="4433315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L="2159000">
              <a:lnSpc>
                <a:spcPct val="100000"/>
              </a:lnSpc>
              <a:spcBef>
                <a:spcPts val="434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Kompetisi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Pasar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45</a:t>
            </a:fld>
            <a:endParaRPr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0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5115" y="3442715"/>
            <a:ext cx="2348865" cy="6203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7950" rIns="0" bIns="0" rtlCol="0">
            <a:spAutoFit/>
          </a:bodyPr>
          <a:lstStyle/>
          <a:p>
            <a:pPr marL="195580">
              <a:lnSpc>
                <a:spcPct val="100000"/>
              </a:lnSpc>
              <a:spcBef>
                <a:spcPts val="85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Pertanyaan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73367" y="2517648"/>
            <a:ext cx="3891279" cy="40894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6194" rIns="0" bIns="0" rtlCol="0">
            <a:spAutoFit/>
          </a:bodyPr>
          <a:lstStyle/>
          <a:p>
            <a:pPr marL="1964055">
              <a:lnSpc>
                <a:spcPct val="100000"/>
              </a:lnSpc>
              <a:spcBef>
                <a:spcPts val="284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Sumber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73367" y="3073907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3975" rIns="0" bIns="0" rtlCol="0">
            <a:spAutoFit/>
          </a:bodyPr>
          <a:lstStyle/>
          <a:p>
            <a:pPr marL="2570480">
              <a:lnSpc>
                <a:spcPct val="100000"/>
              </a:lnSpc>
              <a:spcBef>
                <a:spcPts val="42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Area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Subjek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73367" y="3666744"/>
            <a:ext cx="3891279" cy="4451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4610" rIns="0" bIns="0" rtlCol="0">
            <a:spAutoFit/>
          </a:bodyPr>
          <a:lstStyle/>
          <a:p>
            <a:pPr marL="1466850">
              <a:lnSpc>
                <a:spcPct val="100000"/>
              </a:lnSpc>
              <a:spcBef>
                <a:spcPts val="43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Performa</a:t>
            </a:r>
            <a:r>
              <a:rPr sz="20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Kunci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73367" y="4253484"/>
            <a:ext cx="3891279" cy="44704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5244" rIns="0" bIns="0" rtlCol="0">
            <a:spAutoFit/>
          </a:bodyPr>
          <a:lstStyle/>
          <a:p>
            <a:pPr marL="1773555">
              <a:lnSpc>
                <a:spcPct val="100000"/>
              </a:lnSpc>
              <a:spcBef>
                <a:spcPts val="434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Frekuensi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46</a:t>
            </a:fld>
            <a:endParaRPr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Joint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Application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Dev</a:t>
            </a:r>
            <a:r>
              <a:rPr sz="32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(JAD)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1705355"/>
            <a:ext cx="5057140" cy="5397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6675" rIns="0" bIns="0" rtlCol="0">
            <a:spAutoFit/>
          </a:bodyPr>
          <a:lstStyle/>
          <a:p>
            <a:pPr marL="2825115">
              <a:lnSpc>
                <a:spcPct val="100000"/>
              </a:lnSpc>
              <a:spcBef>
                <a:spcPts val="52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Proses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Gabungan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2420111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R="82550" algn="r">
              <a:lnSpc>
                <a:spcPct val="100000"/>
              </a:lnSpc>
              <a:spcBef>
                <a:spcPts val="7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Sejak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1980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0184" y="3185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1508125">
              <a:lnSpc>
                <a:spcPct val="100000"/>
              </a:lnSpc>
              <a:spcBef>
                <a:spcPts val="7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User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lebih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paham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komputer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0184" y="395020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6520" rIns="0" bIns="0" rtlCol="0">
            <a:spAutoFit/>
          </a:bodyPr>
          <a:lstStyle/>
          <a:p>
            <a:pPr marL="1076960">
              <a:lnSpc>
                <a:spcPct val="100000"/>
              </a:lnSpc>
              <a:spcBef>
                <a:spcPts val="76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Partisipasi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langsung </a:t>
            </a:r>
            <a:r>
              <a:rPr sz="240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400" spc="-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berguna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20184" y="4715255"/>
            <a:ext cx="5057140" cy="59182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980" rIns="0" bIns="0" rtlCol="0">
            <a:spAutoFit/>
          </a:bodyPr>
          <a:lstStyle/>
          <a:p>
            <a:pPr marL="883285">
              <a:lnSpc>
                <a:spcPct val="100000"/>
              </a:lnSpc>
              <a:spcBef>
                <a:spcPts val="74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Berbasis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workshop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diskusi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harian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0184" y="548182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345" rIns="0" bIns="0" rtlCol="0">
            <a:spAutoFit/>
          </a:bodyPr>
          <a:lstStyle/>
          <a:p>
            <a:pPr marL="1648460">
              <a:lnSpc>
                <a:spcPct val="100000"/>
              </a:lnSpc>
              <a:spcBef>
                <a:spcPts val="73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bawah arahan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fasilitator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47</a:t>
            </a:fld>
            <a:endParaRPr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Joint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Application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Dev</a:t>
            </a:r>
            <a:r>
              <a:rPr sz="32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/>
                <a:cs typeface="Calibri"/>
              </a:rPr>
              <a:t>(JAD)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1705355"/>
            <a:ext cx="5057140" cy="5397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6675" rIns="0" bIns="0" rtlCol="0">
            <a:spAutoFit/>
          </a:bodyPr>
          <a:lstStyle/>
          <a:p>
            <a:pPr marL="3129915">
              <a:lnSpc>
                <a:spcPct val="100000"/>
              </a:lnSpc>
              <a:spcBef>
                <a:spcPts val="52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proyek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2420111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R="81915" algn="r">
              <a:lnSpc>
                <a:spcPct val="100000"/>
              </a:lnSpc>
              <a:spcBef>
                <a:spcPts val="73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Riset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0184" y="3185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730"/>
              </a:spcBef>
            </a:pP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siapan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0184" y="395020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345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73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Sesi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JAD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20184" y="4715255"/>
            <a:ext cx="5057140" cy="59182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980" rIns="0" bIns="0" rtlCol="0">
            <a:spAutoFit/>
          </a:bodyPr>
          <a:lstStyle/>
          <a:p>
            <a:pPr marL="3111500">
              <a:lnSpc>
                <a:spcPct val="100000"/>
              </a:lnSpc>
              <a:spcBef>
                <a:spcPts val="74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Dokumen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Final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48</a:t>
            </a:fld>
            <a:endParaRPr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marL="536575">
              <a:lnSpc>
                <a:spcPct val="100000"/>
              </a:lnSpc>
              <a:spcBef>
                <a:spcPts val="81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Joint Application Dev </a:t>
            </a:r>
            <a:r>
              <a:rPr sz="3200" spc="-10" dirty="0">
                <a:solidFill>
                  <a:srgbClr val="FFFFFF"/>
                </a:solidFill>
                <a:latin typeface="Calibri"/>
                <a:cs typeface="Calibri"/>
              </a:rPr>
              <a:t>(JAD):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/>
                <a:cs typeface="Calibri"/>
              </a:rPr>
              <a:t>Peran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1705355"/>
            <a:ext cx="5057140" cy="53975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00965" rIns="0" bIns="0" rtlCol="0">
            <a:spAutoFit/>
          </a:bodyPr>
          <a:lstStyle/>
          <a:p>
            <a:pPr marL="3136265">
              <a:lnSpc>
                <a:spcPct val="100000"/>
              </a:lnSpc>
              <a:spcBef>
                <a:spcPts val="7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Sponsor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Eksekutif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2420111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R="83820" algn="r">
              <a:lnSpc>
                <a:spcPct val="100000"/>
              </a:lnSpc>
              <a:spcBef>
                <a:spcPts val="994"/>
              </a:spcBef>
            </a:pP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F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tat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0184" y="3185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000" rIns="0" bIns="0" rtlCol="0">
            <a:spAutoFit/>
          </a:bodyPr>
          <a:lstStyle/>
          <a:p>
            <a:pPr marL="3282315">
              <a:lnSpc>
                <a:spcPct val="100000"/>
              </a:lnSpc>
              <a:spcBef>
                <a:spcPts val="10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Scribe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(Notulen)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0184" y="395020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635" rIns="0" bIns="0" rtlCol="0">
            <a:spAutoFit/>
          </a:bodyPr>
          <a:lstStyle/>
          <a:p>
            <a:pPr marL="3235325">
              <a:lnSpc>
                <a:spcPct val="100000"/>
              </a:lnSpc>
              <a:spcBef>
                <a:spcPts val="10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Peserta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20184" y="4715255"/>
            <a:ext cx="5057140" cy="59182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8270" rIns="0" bIns="0" rtlCol="0">
            <a:spAutoFit/>
          </a:bodyPr>
          <a:lstStyle/>
          <a:p>
            <a:pPr marR="825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Peserta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Call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0184" y="548182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00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1000"/>
              </a:spcBef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am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49</a:t>
            </a:fld>
            <a:endParaRPr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b="0" spc="-20" dirty="0">
                <a:latin typeface="Calibri Light"/>
                <a:cs typeface="Calibri Light"/>
              </a:rPr>
              <a:t>Pertemuan</a:t>
            </a:r>
            <a:r>
              <a:rPr sz="2800" b="0" spc="25" dirty="0">
                <a:latin typeface="Calibri Light"/>
                <a:cs typeface="Calibri Light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4	</a:t>
            </a:r>
            <a:r>
              <a:rPr sz="4200" b="0" spc="-22" baseline="1984" dirty="0">
                <a:latin typeface="Calibri Light"/>
                <a:cs typeface="Calibri Light"/>
              </a:rPr>
              <a:t>Kebutuhan </a:t>
            </a:r>
            <a:r>
              <a:rPr sz="4200" b="0" spc="-30" baseline="1984" dirty="0">
                <a:latin typeface="Calibri Light"/>
                <a:cs typeface="Calibri Light"/>
              </a:rPr>
              <a:t>Data Warehouse: </a:t>
            </a:r>
            <a:r>
              <a:rPr sz="4200" b="0" spc="-60" baseline="1984" dirty="0">
                <a:latin typeface="Calibri Light"/>
                <a:cs typeface="Calibri Light"/>
              </a:rPr>
              <a:t>Paket</a:t>
            </a:r>
            <a:r>
              <a:rPr sz="4200" b="0" spc="89" baseline="1984" dirty="0">
                <a:latin typeface="Calibri Light"/>
                <a:cs typeface="Calibri Light"/>
              </a:rPr>
              <a:t> </a:t>
            </a:r>
            <a:r>
              <a:rPr sz="4200" b="0" spc="-22" baseline="1984" dirty="0">
                <a:latin typeface="Calibri Light"/>
                <a:cs typeface="Calibri Light"/>
              </a:rPr>
              <a:t>Informasi</a:t>
            </a:r>
            <a:endParaRPr sz="4200" baseline="1984">
              <a:latin typeface="Calibri Light"/>
              <a:cs typeface="Calibri Light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810"/>
              </a:spcBef>
            </a:pPr>
            <a:r>
              <a:rPr sz="3200" b="0" dirty="0">
                <a:solidFill>
                  <a:srgbClr val="FFFFFF"/>
                </a:solidFill>
                <a:latin typeface="Calibri"/>
                <a:cs typeface="Calibri"/>
              </a:rPr>
              <a:t>Mengulas </a:t>
            </a:r>
            <a:r>
              <a:rPr sz="3200" b="0" spc="-10" dirty="0">
                <a:solidFill>
                  <a:srgbClr val="FFFFFF"/>
                </a:solidFill>
                <a:latin typeface="Calibri"/>
                <a:cs typeface="Calibri"/>
              </a:rPr>
              <a:t>Dokumen</a:t>
            </a:r>
            <a:r>
              <a:rPr sz="3200" b="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0" spc="-10" dirty="0">
                <a:solidFill>
                  <a:srgbClr val="FFFFFF"/>
                </a:solidFill>
                <a:latin typeface="Calibri"/>
                <a:cs typeface="Calibri"/>
              </a:rPr>
              <a:t>Existing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3185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9054" rIns="0" bIns="0" rtlCol="0">
            <a:spAutoFit/>
          </a:bodyPr>
          <a:lstStyle/>
          <a:p>
            <a:pPr marL="974725">
              <a:lnSpc>
                <a:spcPct val="100000"/>
              </a:lnSpc>
              <a:spcBef>
                <a:spcPts val="464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Dari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Departemen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Pengguna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395020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59055" rIns="0" bIns="0" rtlCol="0">
            <a:spAutoFit/>
          </a:bodyPr>
          <a:lstStyle/>
          <a:p>
            <a:pPr marL="2130425">
              <a:lnSpc>
                <a:spcPct val="100000"/>
              </a:lnSpc>
              <a:spcBef>
                <a:spcPts val="46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Dari Departemen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68" y="1794509"/>
            <a:ext cx="2785110" cy="1130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7944" y="4652898"/>
            <a:ext cx="2367280" cy="1005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3020" algn="r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Do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umen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50</a:t>
            </a:fld>
            <a:endParaRPr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81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Dari Departemen</a:t>
            </a:r>
            <a:r>
              <a:rPr sz="32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Pengguna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2697479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1301115">
              <a:lnSpc>
                <a:spcPct val="100000"/>
              </a:lnSpc>
              <a:spcBef>
                <a:spcPts val="7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 yang digunakan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2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346252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2805430">
              <a:lnSpc>
                <a:spcPct val="100000"/>
              </a:lnSpc>
              <a:spcBef>
                <a:spcPts val="7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Fungsi Unit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0184" y="201930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1486535">
              <a:lnSpc>
                <a:spcPct val="100000"/>
              </a:lnSpc>
              <a:spcBef>
                <a:spcPts val="730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Layar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yang digunakan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0184" y="4227576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345" rIns="0" bIns="0" rtlCol="0">
            <a:spAutoFit/>
          </a:bodyPr>
          <a:lstStyle/>
          <a:p>
            <a:pPr marL="1480820">
              <a:lnSpc>
                <a:spcPct val="100000"/>
              </a:lnSpc>
              <a:spcBef>
                <a:spcPts val="73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yang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dikumpulkan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20184" y="5003291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3345" rIns="0" bIns="0" rtlCol="0">
            <a:spAutoFit/>
          </a:bodyPr>
          <a:lstStyle/>
          <a:p>
            <a:pPr marL="559435" algn="ctr">
              <a:lnSpc>
                <a:spcPct val="100000"/>
              </a:lnSpc>
              <a:spcBef>
                <a:spcPts val="73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Dokumentasi: prosedur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proses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51</a:t>
            </a:fld>
            <a:endParaRPr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2123440"/>
          </a:xfrm>
          <a:custGeom>
            <a:avLst/>
            <a:gdLst/>
            <a:ahLst/>
            <a:cxnLst/>
            <a:rect l="l" t="t" r="r" b="b"/>
            <a:pathLst>
              <a:path w="3014980" h="2123440">
                <a:moveTo>
                  <a:pt x="0" y="2122931"/>
                </a:moveTo>
                <a:lnTo>
                  <a:pt x="3014472" y="2122931"/>
                </a:lnTo>
                <a:lnTo>
                  <a:pt x="3014472" y="0"/>
                </a:lnTo>
                <a:lnTo>
                  <a:pt x="0" y="0"/>
                </a:lnTo>
                <a:lnTo>
                  <a:pt x="0" y="212293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6628"/>
            <a:ext cx="3014980" cy="570230"/>
          </a:xfrm>
          <a:custGeom>
            <a:avLst/>
            <a:gdLst/>
            <a:ahLst/>
            <a:cxnLst/>
            <a:rect l="l" t="t" r="r" b="b"/>
            <a:pathLst>
              <a:path w="3014980" h="570229">
                <a:moveTo>
                  <a:pt x="0" y="569976"/>
                </a:moveTo>
                <a:lnTo>
                  <a:pt x="3014472" y="569976"/>
                </a:lnTo>
                <a:lnTo>
                  <a:pt x="3014472" y="0"/>
                </a:lnTo>
                <a:lnTo>
                  <a:pt x="0" y="0"/>
                </a:lnTo>
                <a:lnTo>
                  <a:pt x="0" y="5699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3957828" y="769619"/>
            <a:ext cx="6644640" cy="7442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02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Dari Departemen</a:t>
            </a:r>
            <a:r>
              <a:rPr sz="32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0184" y="2697479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463800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Field dan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Structure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0184" y="3462528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000" rIns="0" bIns="0" rtlCol="0">
            <a:spAutoFit/>
          </a:bodyPr>
          <a:lstStyle/>
          <a:p>
            <a:pPr marR="83185" algn="r">
              <a:lnSpc>
                <a:spcPct val="100000"/>
              </a:lnSpc>
              <a:spcBef>
                <a:spcPts val="100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Business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Rule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0184" y="201930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166620">
              <a:lnSpc>
                <a:spcPct val="100000"/>
              </a:lnSpc>
              <a:spcBef>
                <a:spcPts val="994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mengenai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220211"/>
            <a:ext cx="2985770" cy="266700"/>
          </a:xfrm>
          <a:custGeom>
            <a:avLst/>
            <a:gdLst/>
            <a:ahLst/>
            <a:cxnLst/>
            <a:rect l="l" t="t" r="r" b="b"/>
            <a:pathLst>
              <a:path w="2985770" h="266700">
                <a:moveTo>
                  <a:pt x="0" y="266700"/>
                </a:moveTo>
                <a:lnTo>
                  <a:pt x="2985516" y="266700"/>
                </a:lnTo>
                <a:lnTo>
                  <a:pt x="2985516" y="0"/>
                </a:lnTo>
                <a:lnTo>
                  <a:pt x="0" y="0"/>
                </a:lnTo>
                <a:lnTo>
                  <a:pt x="0" y="2667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33117" y="3172460"/>
            <a:ext cx="10750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712464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965708" y="3665042"/>
            <a:ext cx="194119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35" dirty="0">
                <a:solidFill>
                  <a:srgbClr val="E3430D"/>
                </a:solidFill>
                <a:latin typeface="Calibri"/>
                <a:cs typeface="Calibri"/>
              </a:rPr>
              <a:t>Teknik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Wawancara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5177028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67944" y="5267071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4206240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500629" y="4159122"/>
            <a:ext cx="4057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J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700015"/>
            <a:ext cx="2985770" cy="268605"/>
          </a:xfrm>
          <a:custGeom>
            <a:avLst/>
            <a:gdLst/>
            <a:ahLst/>
            <a:cxnLst/>
            <a:rect l="l" t="t" r="r" b="b"/>
            <a:pathLst>
              <a:path w="2985770" h="268604">
                <a:moveTo>
                  <a:pt x="0" y="268224"/>
                </a:moveTo>
                <a:lnTo>
                  <a:pt x="2985516" y="268224"/>
                </a:lnTo>
                <a:lnTo>
                  <a:pt x="2985516" y="0"/>
                </a:lnTo>
                <a:lnTo>
                  <a:pt x="0" y="0"/>
                </a:lnTo>
                <a:lnTo>
                  <a:pt x="0" y="268224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880361" y="4652898"/>
            <a:ext cx="102616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Dokumen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52</a:t>
            </a:fld>
            <a:endParaRPr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2563495"/>
          </a:xfrm>
          <a:custGeom>
            <a:avLst/>
            <a:gdLst/>
            <a:ahLst/>
            <a:cxnLst/>
            <a:rect l="l" t="t" r="r" b="b"/>
            <a:pathLst>
              <a:path w="3014980" h="2563495">
                <a:moveTo>
                  <a:pt x="0" y="2563368"/>
                </a:moveTo>
                <a:lnTo>
                  <a:pt x="3014472" y="2563368"/>
                </a:lnTo>
                <a:lnTo>
                  <a:pt x="3014472" y="0"/>
                </a:lnTo>
                <a:lnTo>
                  <a:pt x="0" y="0"/>
                </a:lnTo>
                <a:lnTo>
                  <a:pt x="0" y="256336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1" name="object 11"/>
          <p:cNvSpPr txBox="1"/>
          <p:nvPr/>
        </p:nvSpPr>
        <p:spPr>
          <a:xfrm>
            <a:off x="4690871" y="905255"/>
            <a:ext cx="6958965" cy="72898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27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10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Pengantar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90871" y="1787651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9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1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50368" y="1054989"/>
            <a:ext cx="2785110" cy="2609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6962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53</a:t>
            </a:fld>
            <a:endParaRPr dirty="0"/>
          </a:p>
        </p:txBody>
      </p:sp>
      <p:sp>
        <p:nvSpPr>
          <p:cNvPr id="18" name="object 18"/>
          <p:cNvSpPr txBox="1"/>
          <p:nvPr/>
        </p:nvSpPr>
        <p:spPr>
          <a:xfrm>
            <a:off x="4690871" y="2673095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890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1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Transformation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90871" y="4442459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95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19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690871" y="5327903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29539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19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Diagram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8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690871" y="3557015"/>
            <a:ext cx="6958965" cy="73152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301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2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60550" y="3911600"/>
            <a:ext cx="10750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566417" y="4337684"/>
            <a:ext cx="13677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520184" y="2926079"/>
            <a:ext cx="6852284" cy="8001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98120" rIns="0" bIns="0" rtlCol="0">
            <a:spAutoFit/>
          </a:bodyPr>
          <a:lstStyle/>
          <a:p>
            <a:pPr marL="743585">
              <a:lnSpc>
                <a:spcPct val="100000"/>
              </a:lnSpc>
              <a:spcBef>
                <a:spcPts val="156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Seseorang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hilang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=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sudah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didapat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520184" y="3916679"/>
            <a:ext cx="6852284" cy="8001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9748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55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Validasi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pencapaian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520184" y="2019300"/>
            <a:ext cx="6852284" cy="80010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197485" rIns="0" bIns="0" rtlCol="0">
            <a:spAutoFit/>
          </a:bodyPr>
          <a:lstStyle/>
          <a:p>
            <a:pPr marL="514984">
              <a:lnSpc>
                <a:spcPct val="100000"/>
              </a:lnSpc>
              <a:spcBef>
                <a:spcPts val="155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Pembuatan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dokumen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=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basis tahap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selanjutnya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388111" y="4642324"/>
            <a:ext cx="2546985" cy="1740535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6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5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567944" y="3273678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54</a:t>
            </a:fld>
            <a:endParaRPr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 txBox="1"/>
          <p:nvPr/>
        </p:nvSpPr>
        <p:spPr>
          <a:xfrm>
            <a:off x="4520184" y="2005583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07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72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Struktur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0184" y="2731007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Lokasi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0184" y="1280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07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72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source yang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tersedia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20184" y="4181855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7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Prosedur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ekstraksi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520184" y="4907279"/>
            <a:ext cx="5057140" cy="589915"/>
          </a:xfrm>
          <a:custGeom>
            <a:avLst/>
            <a:gdLst/>
            <a:ahLst/>
            <a:cxnLst/>
            <a:rect l="l" t="t" r="r" b="b"/>
            <a:pathLst>
              <a:path w="5057140" h="589914">
                <a:moveTo>
                  <a:pt x="0" y="589788"/>
                </a:moveTo>
                <a:lnTo>
                  <a:pt x="5056632" y="589788"/>
                </a:lnTo>
                <a:lnTo>
                  <a:pt x="5056632" y="0"/>
                </a:lnTo>
                <a:lnTo>
                  <a:pt x="0" y="0"/>
                </a:lnTo>
                <a:lnTo>
                  <a:pt x="0" y="589788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520184" y="3456432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92710" rIns="0" bIns="0" rtlCol="0">
            <a:spAutoFit/>
          </a:bodyPr>
          <a:lstStyle/>
          <a:p>
            <a:pPr marL="257810">
              <a:lnSpc>
                <a:spcPct val="100000"/>
              </a:lnSpc>
              <a:spcBef>
                <a:spcPts val="7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OS,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jaringan,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protokol,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860550" y="3911600"/>
            <a:ext cx="10750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Pengantar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66417" y="4337684"/>
            <a:ext cx="13677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98068" y="4764100"/>
            <a:ext cx="21361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4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907796" y="1054989"/>
            <a:ext cx="20262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9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996188" y="1794509"/>
            <a:ext cx="19380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9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50368" y="2534158"/>
            <a:ext cx="27851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567944" y="3273678"/>
            <a:ext cx="23672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439283" y="5063744"/>
            <a:ext cx="322008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80"/>
              </a:lnSpc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Ketersediaan data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historis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8111" y="5255133"/>
            <a:ext cx="2546985" cy="13881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r">
              <a:lnSpc>
                <a:spcPts val="2005"/>
              </a:lnSpc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 dirty="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Delivery</a:t>
            </a:r>
            <a:endParaRPr sz="20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 err="1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 spc="-10" dirty="0" smtClean="0">
              <a:solidFill>
                <a:srgbClr val="E3430D"/>
              </a:solidFill>
              <a:latin typeface="Calibri"/>
              <a:cs typeface="Calibri"/>
            </a:endParaRPr>
          </a:p>
          <a:p>
            <a:pPr marL="541020">
              <a:lnSpc>
                <a:spcPct val="100000"/>
              </a:lnSpc>
              <a:spcBef>
                <a:spcPts val="555"/>
              </a:spcBef>
            </a:pPr>
            <a:endParaRPr sz="1200" dirty="0">
              <a:latin typeface="Calibri"/>
              <a:cs typeface="Calibri"/>
            </a:endParaRPr>
          </a:p>
        </p:txBody>
      </p:sp>
      <p:sp>
        <p:nvSpPr>
          <p:cNvPr id="42" name="object 4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55</a:t>
            </a:fld>
            <a:endParaRPr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 txBox="1"/>
          <p:nvPr/>
        </p:nvSpPr>
        <p:spPr>
          <a:xfrm>
            <a:off x="4980432" y="2005583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9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Mapping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432" y="2731007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94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Asal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 dan dimensi</a:t>
            </a:r>
            <a:r>
              <a:rPr sz="200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0184" y="1280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Keterangan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Transformasi</a:t>
            </a:r>
            <a:r>
              <a:rPr sz="2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80432" y="3456432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Penggabungan, 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konversi,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dan</a:t>
            </a:r>
            <a:endParaRPr sz="20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pembagian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50368" y="1054989"/>
            <a:ext cx="2785110" cy="40405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  <a:p>
            <a:pPr marL="1428750" marR="5080" indent="294005" algn="r">
              <a:lnSpc>
                <a:spcPct val="139800"/>
              </a:lnSpc>
              <a:spcBef>
                <a:spcPts val="119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en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g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n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t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ar  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8111" y="5255133"/>
            <a:ext cx="2546985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r">
              <a:lnSpc>
                <a:spcPts val="2005"/>
              </a:lnSpc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 dirty="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Delivery</a:t>
            </a:r>
            <a:endParaRPr sz="20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 err="1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56</a:t>
            </a:fld>
            <a:endParaRPr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 txBox="1"/>
          <p:nvPr/>
        </p:nvSpPr>
        <p:spPr>
          <a:xfrm>
            <a:off x="4980432" y="2005583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5" rIns="0" bIns="0" rtlCol="0">
            <a:spAutoFit/>
          </a:bodyPr>
          <a:lstStyle/>
          <a:p>
            <a:pPr marL="958850">
              <a:lnSpc>
                <a:spcPct val="100000"/>
              </a:lnSpc>
              <a:spcBef>
                <a:spcPts val="99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Ukuran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penyimpanan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17235" y="2731007"/>
            <a:ext cx="3462654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960119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terperinci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0184" y="1280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Keterangan Data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17235" y="3456432"/>
            <a:ext cx="3462654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992505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teringkas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317235" y="4145279"/>
            <a:ext cx="3462654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635" rIns="0" bIns="0" rtlCol="0">
            <a:spAutoFit/>
          </a:bodyPr>
          <a:lstStyle/>
          <a:p>
            <a:pPr marL="1088390">
              <a:lnSpc>
                <a:spcPct val="100000"/>
              </a:lnSpc>
              <a:spcBef>
                <a:spcPts val="10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historis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50368" y="1054989"/>
            <a:ext cx="2785110" cy="40405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  <a:p>
            <a:pPr marL="1428750" marR="5080" indent="294005" algn="r">
              <a:lnSpc>
                <a:spcPct val="139800"/>
              </a:lnSpc>
              <a:spcBef>
                <a:spcPts val="119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en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g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n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t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ar  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8111" y="5255133"/>
            <a:ext cx="2546985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r">
              <a:lnSpc>
                <a:spcPts val="2005"/>
              </a:lnSpc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 dirty="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 err="1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57</a:t>
            </a:fld>
            <a:endParaRPr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 txBox="1"/>
          <p:nvPr/>
        </p:nvSpPr>
        <p:spPr>
          <a:xfrm>
            <a:off x="4980432" y="2005583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5" rIns="0" bIns="0" rtlCol="0">
            <a:spAutoFit/>
          </a:bodyPr>
          <a:lstStyle/>
          <a:p>
            <a:pPr marL="1120775">
              <a:lnSpc>
                <a:spcPct val="100000"/>
              </a:lnSpc>
              <a:spcBef>
                <a:spcPts val="9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Analisis Drill</a:t>
            </a:r>
            <a:r>
              <a:rPr sz="20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down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432" y="2731007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9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Analisis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Roll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0184" y="1280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94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80432" y="3456432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998219">
              <a:lnSpc>
                <a:spcPct val="100000"/>
              </a:lnSpc>
              <a:spcBef>
                <a:spcPts val="99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Analisis Drill</a:t>
            </a:r>
            <a:r>
              <a:rPr sz="20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80432" y="4145279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63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Analisis slicing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0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dicing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980432" y="4866132"/>
            <a:ext cx="4136390" cy="59182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63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Laporan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ad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hoc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50368" y="1054989"/>
            <a:ext cx="2785110" cy="40405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  <a:p>
            <a:pPr marL="1428750" marR="5080" indent="294005" algn="r">
              <a:lnSpc>
                <a:spcPct val="139800"/>
              </a:lnSpc>
              <a:spcBef>
                <a:spcPts val="119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en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g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n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t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ar  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88111" y="5255133"/>
            <a:ext cx="2546985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r">
              <a:lnSpc>
                <a:spcPts val="2005"/>
              </a:lnSpc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 dirty="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 err="1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58</a:t>
            </a:fld>
            <a:endParaRPr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3014980" cy="508000"/>
          </a:xfrm>
          <a:custGeom>
            <a:avLst/>
            <a:gdLst/>
            <a:ahLst/>
            <a:cxnLst/>
            <a:rect l="l" t="t" r="r" b="b"/>
            <a:pathLst>
              <a:path w="3014980" h="508000">
                <a:moveTo>
                  <a:pt x="0" y="507491"/>
                </a:moveTo>
                <a:lnTo>
                  <a:pt x="3014472" y="507491"/>
                </a:lnTo>
                <a:lnTo>
                  <a:pt x="3014472" y="0"/>
                </a:lnTo>
                <a:lnTo>
                  <a:pt x="0" y="0"/>
                </a:lnTo>
                <a:lnTo>
                  <a:pt x="0" y="50749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74291"/>
            <a:ext cx="3014980" cy="131445"/>
          </a:xfrm>
          <a:custGeom>
            <a:avLst/>
            <a:gdLst/>
            <a:ahLst/>
            <a:cxnLst/>
            <a:rect l="l" t="t" r="r" b="b"/>
            <a:pathLst>
              <a:path w="3014980" h="131444">
                <a:moveTo>
                  <a:pt x="0" y="131063"/>
                </a:moveTo>
                <a:lnTo>
                  <a:pt x="3014472" y="131063"/>
                </a:lnTo>
                <a:lnTo>
                  <a:pt x="3014472" y="0"/>
                </a:lnTo>
                <a:lnTo>
                  <a:pt x="0" y="0"/>
                </a:lnTo>
                <a:lnTo>
                  <a:pt x="0" y="13106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31495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40"/>
                </a:moveTo>
                <a:lnTo>
                  <a:pt x="3014472" y="129540"/>
                </a:lnTo>
                <a:lnTo>
                  <a:pt x="3014472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305409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793235"/>
            <a:ext cx="3014980" cy="129539"/>
          </a:xfrm>
          <a:custGeom>
            <a:avLst/>
            <a:gdLst/>
            <a:ahLst/>
            <a:cxnLst/>
            <a:rect l="l" t="t" r="r" b="b"/>
            <a:pathLst>
              <a:path w="3014980" h="129539">
                <a:moveTo>
                  <a:pt x="0" y="129539"/>
                </a:moveTo>
                <a:lnTo>
                  <a:pt x="3014472" y="129539"/>
                </a:lnTo>
                <a:lnTo>
                  <a:pt x="3014472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4262628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468934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5116067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3"/>
                </a:moveTo>
                <a:lnTo>
                  <a:pt x="3014472" y="85343"/>
                </a:lnTo>
                <a:lnTo>
                  <a:pt x="3014472" y="0"/>
                </a:lnTo>
                <a:lnTo>
                  <a:pt x="0" y="0"/>
                </a:lnTo>
                <a:lnTo>
                  <a:pt x="0" y="8534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5542788"/>
            <a:ext cx="3014980" cy="91440"/>
          </a:xfrm>
          <a:custGeom>
            <a:avLst/>
            <a:gdLst/>
            <a:ahLst/>
            <a:cxnLst/>
            <a:rect l="l" t="t" r="r" b="b"/>
            <a:pathLst>
              <a:path w="3014980" h="91439">
                <a:moveTo>
                  <a:pt x="0" y="91440"/>
                </a:moveTo>
                <a:lnTo>
                  <a:pt x="3014472" y="91440"/>
                </a:lnTo>
                <a:lnTo>
                  <a:pt x="3014472" y="0"/>
                </a:lnTo>
                <a:lnTo>
                  <a:pt x="0" y="0"/>
                </a:lnTo>
                <a:lnTo>
                  <a:pt x="0" y="914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5975603"/>
            <a:ext cx="3014980" cy="85725"/>
          </a:xfrm>
          <a:custGeom>
            <a:avLst/>
            <a:gdLst/>
            <a:ahLst/>
            <a:cxnLst/>
            <a:rect l="l" t="t" r="r" b="b"/>
            <a:pathLst>
              <a:path w="3014980" h="85725">
                <a:moveTo>
                  <a:pt x="0" y="85344"/>
                </a:moveTo>
                <a:lnTo>
                  <a:pt x="3014472" y="85344"/>
                </a:lnTo>
                <a:lnTo>
                  <a:pt x="3014472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4213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 Warehouse: </a:t>
            </a:r>
            <a:r>
              <a:rPr sz="4200" spc="-60" baseline="1984" dirty="0"/>
              <a:t>Paket</a:t>
            </a:r>
            <a:r>
              <a:rPr sz="4200" spc="89" baseline="1984" dirty="0"/>
              <a:t> </a:t>
            </a:r>
            <a:r>
              <a:rPr sz="4200" spc="-22" baseline="1984" dirty="0"/>
              <a:t>Informasi</a:t>
            </a:r>
            <a:endParaRPr sz="4200" baseline="1984"/>
          </a:p>
        </p:txBody>
      </p:sp>
      <p:sp>
        <p:nvSpPr>
          <p:cNvPr id="16" name="object 16"/>
          <p:cNvSpPr txBox="1"/>
          <p:nvPr/>
        </p:nvSpPr>
        <p:spPr>
          <a:xfrm>
            <a:off x="4980432" y="2005583"/>
            <a:ext cx="413639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teringkas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366003" y="2731007"/>
            <a:ext cx="336677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914400">
              <a:lnSpc>
                <a:spcPct val="100000"/>
              </a:lnSpc>
              <a:spcBef>
                <a:spcPts val="99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Metrik</a:t>
            </a:r>
            <a:r>
              <a:rPr sz="20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penting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20184" y="1280160"/>
            <a:ext cx="505714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94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Pendekatan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terbaik untuk</a:t>
            </a:r>
            <a:r>
              <a:rPr sz="20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66003" y="3456432"/>
            <a:ext cx="336677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6364" rIns="0" bIns="0" rtlCol="0">
            <a:spAutoFit/>
          </a:bodyPr>
          <a:lstStyle/>
          <a:p>
            <a:pPr marL="946150">
              <a:lnSpc>
                <a:spcPct val="100000"/>
              </a:lnSpc>
              <a:spcBef>
                <a:spcPts val="994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366003" y="4145279"/>
            <a:ext cx="3366770" cy="58991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27635" rIns="0" bIns="0" rtlCol="0">
            <a:spAutoFit/>
          </a:bodyPr>
          <a:lstStyle/>
          <a:p>
            <a:pPr marL="420370">
              <a:lnSpc>
                <a:spcPct val="100000"/>
              </a:lnSpc>
              <a:spcBef>
                <a:spcPts val="10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Detail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Drill down/Roll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922776"/>
            <a:ext cx="3014980" cy="340360"/>
          </a:xfrm>
          <a:custGeom>
            <a:avLst/>
            <a:gdLst/>
            <a:ahLst/>
            <a:cxnLst/>
            <a:rect l="l" t="t" r="r" b="b"/>
            <a:pathLst>
              <a:path w="3014980" h="340360">
                <a:moveTo>
                  <a:pt x="0" y="339851"/>
                </a:moveTo>
                <a:lnTo>
                  <a:pt x="3014472" y="339851"/>
                </a:lnTo>
                <a:lnTo>
                  <a:pt x="3014472" y="0"/>
                </a:lnTo>
                <a:lnTo>
                  <a:pt x="0" y="0"/>
                </a:lnTo>
                <a:lnTo>
                  <a:pt x="0" y="339851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434797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477469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5634228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6"/>
                </a:moveTo>
                <a:lnTo>
                  <a:pt x="3014472" y="341376"/>
                </a:lnTo>
                <a:lnTo>
                  <a:pt x="3014472" y="0"/>
                </a:lnTo>
                <a:lnTo>
                  <a:pt x="0" y="0"/>
                </a:lnTo>
                <a:lnTo>
                  <a:pt x="0" y="341376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6060947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201411"/>
            <a:ext cx="3014980" cy="341630"/>
          </a:xfrm>
          <a:custGeom>
            <a:avLst/>
            <a:gdLst/>
            <a:ahLst/>
            <a:cxnLst/>
            <a:rect l="l" t="t" r="r" b="b"/>
            <a:pathLst>
              <a:path w="3014980" h="341629">
                <a:moveTo>
                  <a:pt x="0" y="341375"/>
                </a:moveTo>
                <a:lnTo>
                  <a:pt x="3014472" y="341375"/>
                </a:lnTo>
                <a:lnTo>
                  <a:pt x="3014472" y="0"/>
                </a:lnTo>
                <a:lnTo>
                  <a:pt x="0" y="0"/>
                </a:lnTo>
                <a:lnTo>
                  <a:pt x="0" y="341375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964691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70535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244449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FFDB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3183635"/>
            <a:ext cx="3014980" cy="609600"/>
          </a:xfrm>
          <a:custGeom>
            <a:avLst/>
            <a:gdLst/>
            <a:ahLst/>
            <a:cxnLst/>
            <a:rect l="l" t="t" r="r" b="b"/>
            <a:pathLst>
              <a:path w="3014980" h="609600">
                <a:moveTo>
                  <a:pt x="0" y="609600"/>
                </a:moveTo>
                <a:lnTo>
                  <a:pt x="3014472" y="609600"/>
                </a:lnTo>
                <a:lnTo>
                  <a:pt x="3014472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E343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50368" y="1054989"/>
            <a:ext cx="2785110" cy="40405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Analisis</a:t>
            </a:r>
            <a:r>
              <a:rPr sz="2400" spc="-114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12700" marR="5080" indent="845819" algn="r">
              <a:lnSpc>
                <a:spcPct val="202199"/>
              </a:lnSpc>
            </a:pPr>
            <a:r>
              <a:rPr sz="2400" spc="-25" dirty="0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400" spc="-1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E3430D"/>
                </a:solidFill>
                <a:latin typeface="Calibri"/>
                <a:cs typeface="Calibri"/>
              </a:rPr>
              <a:t>Informasi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E3430D"/>
                </a:solidFill>
                <a:latin typeface="Calibri"/>
                <a:cs typeface="Calibri"/>
              </a:rPr>
              <a:t>Metode</a:t>
            </a:r>
            <a:r>
              <a:rPr sz="24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E3430D"/>
                </a:solidFill>
                <a:latin typeface="Calibri"/>
                <a:cs typeface="Calibri"/>
              </a:rPr>
              <a:t>Pengumpulan </a:t>
            </a:r>
            <a:r>
              <a:rPr sz="240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400">
              <a:latin typeface="Calibri"/>
              <a:cs typeface="Calibri"/>
            </a:endParaRPr>
          </a:p>
          <a:p>
            <a:pPr marL="1428750" marR="5080" indent="294005" algn="r">
              <a:lnSpc>
                <a:spcPct val="139800"/>
              </a:lnSpc>
              <a:spcBef>
                <a:spcPts val="1190"/>
              </a:spcBef>
            </a:pPr>
            <a:r>
              <a:rPr sz="2000" spc="-40" dirty="0">
                <a:solidFill>
                  <a:srgbClr val="E3430D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en</a:t>
            </a:r>
            <a:r>
              <a:rPr sz="2000" spc="-30" dirty="0">
                <a:solidFill>
                  <a:srgbClr val="E3430D"/>
                </a:solidFill>
                <a:latin typeface="Calibri"/>
                <a:cs typeface="Calibri"/>
              </a:rPr>
              <a:t>g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n</a:t>
            </a:r>
            <a:r>
              <a:rPr sz="2000" spc="-25" dirty="0">
                <a:solidFill>
                  <a:srgbClr val="E3430D"/>
                </a:solidFill>
                <a:latin typeface="Calibri"/>
                <a:cs typeface="Calibri"/>
              </a:rPr>
              <a:t>t</a:t>
            </a:r>
            <a:r>
              <a:rPr sz="2000" dirty="0">
                <a:solidFill>
                  <a:srgbClr val="E3430D"/>
                </a:solidFill>
                <a:latin typeface="Calibri"/>
                <a:cs typeface="Calibri"/>
              </a:rPr>
              <a:t>ar  </a:t>
            </a: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7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Sources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E3430D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8111" y="5255133"/>
            <a:ext cx="2546985" cy="11285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r">
              <a:lnSpc>
                <a:spcPts val="2005"/>
              </a:lnSpc>
            </a:pPr>
            <a:r>
              <a:rPr sz="2000" spc="-15" dirty="0">
                <a:solidFill>
                  <a:srgbClr val="E3430D"/>
                </a:solidFill>
                <a:latin typeface="Calibri"/>
                <a:cs typeface="Calibri"/>
              </a:rPr>
              <a:t>Data</a:t>
            </a:r>
            <a:r>
              <a:rPr sz="2000" spc="-8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Storage</a:t>
            </a:r>
            <a:endParaRPr sz="2000" dirty="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01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2000" spc="-10" dirty="0">
                <a:solidFill>
                  <a:srgbClr val="E3430D"/>
                </a:solidFill>
                <a:latin typeface="Calibri"/>
                <a:cs typeface="Calibri"/>
              </a:rPr>
              <a:t>Diagram </a:t>
            </a:r>
            <a:r>
              <a:rPr sz="2000" spc="-30" dirty="0" err="1">
                <a:solidFill>
                  <a:srgbClr val="E3430D"/>
                </a:solidFill>
                <a:latin typeface="Calibri"/>
                <a:cs typeface="Calibri"/>
              </a:rPr>
              <a:t>Paket</a:t>
            </a:r>
            <a:r>
              <a:rPr sz="2000" spc="-5" dirty="0">
                <a:solidFill>
                  <a:srgbClr val="E3430D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E3430D"/>
                </a:solidFill>
                <a:latin typeface="Calibri"/>
                <a:cs typeface="Calibri"/>
              </a:rPr>
              <a:t>Informasi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59</a:t>
            </a:fld>
            <a:endParaRPr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spc="-20" dirty="0"/>
              <a:t>Pertemuan</a:t>
            </a:r>
            <a:r>
              <a:rPr sz="2800" spc="-15" dirty="0"/>
              <a:t> </a:t>
            </a:r>
            <a:r>
              <a:rPr sz="2800" spc="-5" dirty="0"/>
              <a:t>4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latin typeface="Calibri Light"/>
                <a:cs typeface="Calibri Light"/>
              </a:rPr>
              <a:t>Kebutuhan </a:t>
            </a:r>
            <a:r>
              <a:rPr sz="2800" b="0" spc="-20" dirty="0">
                <a:latin typeface="Calibri Light"/>
                <a:cs typeface="Calibri Light"/>
              </a:rPr>
              <a:t>Data </a:t>
            </a:r>
            <a:r>
              <a:rPr sz="2800" b="0" spc="-25" dirty="0">
                <a:latin typeface="Calibri Light"/>
                <a:cs typeface="Calibri Light"/>
              </a:rPr>
              <a:t>Warehouse</a:t>
            </a:r>
            <a:r>
              <a:rPr sz="2800" b="0" spc="40" dirty="0">
                <a:latin typeface="Calibri Light"/>
                <a:cs typeface="Calibri Light"/>
              </a:rPr>
              <a:t> </a:t>
            </a:r>
            <a:r>
              <a:rPr sz="2800" b="0" spc="-10" dirty="0">
                <a:latin typeface="Calibri Light"/>
                <a:cs typeface="Calibri Light"/>
              </a:rPr>
              <a:t>(Ringkasan)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50163" y="1219200"/>
            <a:ext cx="11216640" cy="4820920"/>
          </a:xfrm>
          <a:custGeom>
            <a:avLst/>
            <a:gdLst/>
            <a:ahLst/>
            <a:cxnLst/>
            <a:rect l="l" t="t" r="r" b="b"/>
            <a:pathLst>
              <a:path w="11216640" h="4820920">
                <a:moveTo>
                  <a:pt x="0" y="4820412"/>
                </a:moveTo>
                <a:lnTo>
                  <a:pt x="11216640" y="4820412"/>
                </a:lnTo>
                <a:lnTo>
                  <a:pt x="11216640" y="0"/>
                </a:lnTo>
                <a:lnTo>
                  <a:pt x="0" y="0"/>
                </a:lnTo>
                <a:lnTo>
                  <a:pt x="0" y="4820412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28294" y="1150723"/>
            <a:ext cx="10654030" cy="448056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Definisi </a:t>
            </a:r>
            <a:r>
              <a:rPr sz="2800" spc="-15" dirty="0">
                <a:latin typeface="Calibri"/>
                <a:cs typeface="Calibri"/>
              </a:rPr>
              <a:t>kebutuhan </a:t>
            </a:r>
            <a:r>
              <a:rPr sz="2800" spc="-20" dirty="0">
                <a:latin typeface="Calibri"/>
                <a:cs typeface="Calibri"/>
              </a:rPr>
              <a:t>DW </a:t>
            </a:r>
            <a:r>
              <a:rPr sz="2800" spc="-10" dirty="0">
                <a:latin typeface="Calibri"/>
                <a:cs typeface="Calibri"/>
              </a:rPr>
              <a:t>berbasis </a:t>
            </a:r>
            <a:r>
              <a:rPr sz="2800" spc="-5" dirty="0">
                <a:latin typeface="Calibri"/>
                <a:cs typeface="Calibri"/>
              </a:rPr>
              <a:t>dimensi</a:t>
            </a:r>
            <a:r>
              <a:rPr sz="2800" spc="1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bisnis:</a:t>
            </a:r>
            <a:endParaRPr sz="2800">
              <a:latin typeface="Calibri"/>
              <a:cs typeface="Calibri"/>
            </a:endParaRPr>
          </a:p>
          <a:p>
            <a:pPr marL="697865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10" dirty="0"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  <a:p>
            <a:pPr marL="697865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10" dirty="0">
                <a:latin typeface="Calibri"/>
                <a:cs typeface="Calibri"/>
              </a:rPr>
              <a:t>Geografi</a:t>
            </a:r>
            <a:endParaRPr sz="2400">
              <a:latin typeface="Calibri"/>
              <a:cs typeface="Calibri"/>
            </a:endParaRPr>
          </a:p>
          <a:p>
            <a:pPr marL="697865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8500" algn="l"/>
              </a:tabLst>
            </a:pPr>
            <a:r>
              <a:rPr sz="2400" spc="-20" dirty="0"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35" dirty="0">
                <a:latin typeface="Calibri"/>
                <a:cs typeface="Calibri"/>
              </a:rPr>
              <a:t>Paket </a:t>
            </a:r>
            <a:r>
              <a:rPr sz="2800" spc="-15" dirty="0">
                <a:latin typeface="Calibri"/>
                <a:cs typeface="Calibri"/>
              </a:rPr>
              <a:t>informasi </a:t>
            </a:r>
            <a:r>
              <a:rPr sz="2800" spc="-5" dirty="0">
                <a:latin typeface="Calibri"/>
                <a:cs typeface="Calibri"/>
              </a:rPr>
              <a:t>= </a:t>
            </a:r>
            <a:r>
              <a:rPr sz="2800" spc="-10" dirty="0">
                <a:latin typeface="Calibri"/>
                <a:cs typeface="Calibri"/>
              </a:rPr>
              <a:t>sumber definisi</a:t>
            </a:r>
            <a:r>
              <a:rPr sz="2800" spc="12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  <a:p>
            <a:pPr marL="240665" marR="59690" indent="-228600">
              <a:lnSpc>
                <a:spcPts val="3030"/>
              </a:lnSpc>
              <a:spcBef>
                <a:spcPts val="103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30" dirty="0">
                <a:latin typeface="Calibri"/>
                <a:cs typeface="Calibri"/>
              </a:rPr>
              <a:t>Wawancara </a:t>
            </a:r>
            <a:r>
              <a:rPr sz="2800" spc="-5" dirty="0">
                <a:latin typeface="Calibri"/>
                <a:cs typeface="Calibri"/>
              </a:rPr>
              <a:t>dan sesi grup adalah </a:t>
            </a:r>
            <a:r>
              <a:rPr sz="2800" spc="-15" dirty="0">
                <a:latin typeface="Calibri"/>
                <a:cs typeface="Calibri"/>
              </a:rPr>
              <a:t>metode standar </a:t>
            </a:r>
            <a:r>
              <a:rPr sz="2800" spc="-10" dirty="0">
                <a:latin typeface="Calibri"/>
                <a:cs typeface="Calibri"/>
              </a:rPr>
              <a:t>untuk mengumpulkan  </a:t>
            </a:r>
            <a:r>
              <a:rPr sz="2800" spc="-15" dirty="0"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  <a:p>
            <a:pPr marL="240665" marR="5080" indent="-228600">
              <a:lnSpc>
                <a:spcPts val="3020"/>
              </a:lnSpc>
              <a:spcBef>
                <a:spcPts val="994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Orang </a:t>
            </a:r>
            <a:r>
              <a:rPr sz="2800" spc="-15" dirty="0">
                <a:latin typeface="Calibri"/>
                <a:cs typeface="Calibri"/>
              </a:rPr>
              <a:t>penting </a:t>
            </a:r>
            <a:r>
              <a:rPr sz="2800" spc="-10" dirty="0">
                <a:latin typeface="Calibri"/>
                <a:cs typeface="Calibri"/>
              </a:rPr>
              <a:t>utk </a:t>
            </a:r>
            <a:r>
              <a:rPr sz="2800" spc="-25" dirty="0">
                <a:latin typeface="Calibri"/>
                <a:cs typeface="Calibri"/>
              </a:rPr>
              <a:t>ditanya: </a:t>
            </a:r>
            <a:r>
              <a:rPr sz="2800" spc="-15" dirty="0">
                <a:latin typeface="Calibri"/>
                <a:cs typeface="Calibri"/>
              </a:rPr>
              <a:t>Eksekutif </a:t>
            </a:r>
            <a:r>
              <a:rPr sz="2800" spc="-45" dirty="0">
                <a:latin typeface="Calibri"/>
                <a:cs typeface="Calibri"/>
              </a:rPr>
              <a:t>senior, </a:t>
            </a:r>
            <a:r>
              <a:rPr sz="2800" spc="-5" dirty="0">
                <a:latin typeface="Calibri"/>
                <a:cs typeface="Calibri"/>
              </a:rPr>
              <a:t>manajer </a:t>
            </a:r>
            <a:r>
              <a:rPr sz="2800" spc="-10" dirty="0">
                <a:latin typeface="Calibri"/>
                <a:cs typeface="Calibri"/>
              </a:rPr>
              <a:t>departemen, </a:t>
            </a:r>
            <a:r>
              <a:rPr sz="2800" spc="-5" dirty="0">
                <a:latin typeface="Calibri"/>
                <a:cs typeface="Calibri"/>
              </a:rPr>
              <a:t>analis  </a:t>
            </a:r>
            <a:r>
              <a:rPr sz="2800" spc="-10" dirty="0">
                <a:latin typeface="Calibri"/>
                <a:cs typeface="Calibri"/>
              </a:rPr>
              <a:t>bisnis,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DBA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Ulas </a:t>
            </a:r>
            <a:r>
              <a:rPr sz="2800" spc="-10" dirty="0">
                <a:latin typeface="Calibri"/>
                <a:cs typeface="Calibri"/>
              </a:rPr>
              <a:t>semua </a:t>
            </a:r>
            <a:r>
              <a:rPr sz="2800" spc="-15" dirty="0">
                <a:latin typeface="Calibri"/>
                <a:cs typeface="Calibri"/>
              </a:rPr>
              <a:t>dokumen </a:t>
            </a:r>
            <a:r>
              <a:rPr sz="2800" spc="-20" dirty="0">
                <a:latin typeface="Calibri"/>
                <a:cs typeface="Calibri"/>
              </a:rPr>
              <a:t>yang</a:t>
            </a:r>
            <a:r>
              <a:rPr sz="2800" spc="9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terkait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60</a:t>
            </a:fld>
            <a:endParaRPr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61260" y="1655064"/>
            <a:ext cx="6960234" cy="71183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3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800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61260" y="2496311"/>
            <a:ext cx="6960234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938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4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61260" y="3337559"/>
            <a:ext cx="6960234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938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94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Spesifikasi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61260" y="4178808"/>
            <a:ext cx="6960234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b="0" spc="-20" dirty="0">
                <a:latin typeface="Calibri Light"/>
                <a:cs typeface="Calibri Light"/>
              </a:rPr>
              <a:t>Pertemuan</a:t>
            </a:r>
            <a:r>
              <a:rPr sz="2800" b="0" spc="-15" dirty="0">
                <a:latin typeface="Calibri Light"/>
                <a:cs typeface="Calibri Light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4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61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spc="-15" dirty="0"/>
              <a:t>Kebutuhan </a:t>
            </a:r>
            <a:r>
              <a:rPr sz="2800" spc="-20" dirty="0"/>
              <a:t>Data Warehouse: Part</a:t>
            </a:r>
            <a:r>
              <a:rPr sz="2800" spc="60" dirty="0"/>
              <a:t> </a:t>
            </a:r>
            <a:r>
              <a:rPr sz="2800" dirty="0"/>
              <a:t>(2)</a:t>
            </a:r>
            <a:endParaRPr sz="280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20442" y="2275408"/>
            <a:ext cx="12509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22452" y="3116960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62</a:t>
            </a:fld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523232" y="1014983"/>
            <a:ext cx="3145790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marL="280035">
              <a:lnSpc>
                <a:spcPct val="100000"/>
              </a:lnSpc>
              <a:spcBef>
                <a:spcPts val="93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Fase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rancang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31891" y="2005583"/>
            <a:ext cx="5043170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93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Pembuatan Data</a:t>
            </a:r>
            <a:r>
              <a:rPr sz="28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979" y="2871216"/>
            <a:ext cx="141160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312420">
              <a:lnSpc>
                <a:spcPct val="100000"/>
              </a:lnSpc>
              <a:spcBef>
                <a:spcPts val="33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Extract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935979" y="3464052"/>
            <a:ext cx="141160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132715">
              <a:lnSpc>
                <a:spcPct val="100000"/>
              </a:lnSpc>
              <a:spcBef>
                <a:spcPts val="335"/>
              </a:spcBef>
            </a:pP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Transform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68768" y="2871216"/>
            <a:ext cx="141287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266700">
              <a:lnSpc>
                <a:spcPct val="100000"/>
              </a:lnSpc>
              <a:spcBef>
                <a:spcPts val="33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Cleanse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668768" y="3464052"/>
            <a:ext cx="141287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194945">
              <a:lnSpc>
                <a:spcPct val="100000"/>
              </a:lnSpc>
              <a:spcBef>
                <a:spcPts val="33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Integrate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35979" y="4565903"/>
            <a:ext cx="5043170" cy="71183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00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4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Repositori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403080" y="2871216"/>
            <a:ext cx="1576070" cy="104711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38430" rIns="0" bIns="0" rtlCol="0">
            <a:spAutoFit/>
          </a:bodyPr>
          <a:lstStyle/>
          <a:p>
            <a:pPr marL="520065" marR="241935" indent="-271780">
              <a:lnSpc>
                <a:spcPct val="100000"/>
              </a:lnSpc>
              <a:spcBef>
                <a:spcPts val="109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belum 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20442" y="2275408"/>
            <a:ext cx="12509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22452" y="3116960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63</a:t>
            </a:fld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523232" y="1014983"/>
            <a:ext cx="3145790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marL="280035">
              <a:lnSpc>
                <a:spcPct val="100000"/>
              </a:lnSpc>
              <a:spcBef>
                <a:spcPts val="93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Fase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rancang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31891" y="2005583"/>
            <a:ext cx="5043170" cy="71056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1874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93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Pembuatan Data</a:t>
            </a:r>
            <a:r>
              <a:rPr sz="28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35979" y="2871216"/>
            <a:ext cx="141160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312420">
              <a:lnSpc>
                <a:spcPct val="100000"/>
              </a:lnSpc>
              <a:spcBef>
                <a:spcPts val="335"/>
              </a:spcBef>
            </a:pP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Extract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935979" y="3464052"/>
            <a:ext cx="141160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132715">
              <a:lnSpc>
                <a:spcPct val="100000"/>
              </a:lnSpc>
              <a:spcBef>
                <a:spcPts val="335"/>
              </a:spcBef>
            </a:pP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Transform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68768" y="2871216"/>
            <a:ext cx="141287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266700">
              <a:lnSpc>
                <a:spcPct val="100000"/>
              </a:lnSpc>
              <a:spcBef>
                <a:spcPts val="335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Cleanse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668768" y="3464052"/>
            <a:ext cx="1412875" cy="454659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42545" rIns="0" bIns="0" rtlCol="0">
            <a:spAutoFit/>
          </a:bodyPr>
          <a:lstStyle/>
          <a:p>
            <a:pPr marL="194945">
              <a:lnSpc>
                <a:spcPct val="100000"/>
              </a:lnSpc>
              <a:spcBef>
                <a:spcPts val="33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Integrate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35979" y="4565903"/>
            <a:ext cx="5043170" cy="71183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200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4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Repositori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403080" y="2871216"/>
            <a:ext cx="1576070" cy="1047115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38430" rIns="0" bIns="0" rtlCol="0">
            <a:spAutoFit/>
          </a:bodyPr>
          <a:lstStyle/>
          <a:p>
            <a:pPr marL="520065" marR="241935" indent="-271780">
              <a:lnSpc>
                <a:spcPct val="100000"/>
              </a:lnSpc>
              <a:spcBef>
                <a:spcPts val="109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belum 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20442" y="2275408"/>
            <a:ext cx="12509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22452" y="3116960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361688" y="3102864"/>
            <a:ext cx="2352040" cy="90551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2540" rIns="0" bIns="0" rtlCol="0">
            <a:spAutoFit/>
          </a:bodyPr>
          <a:lstStyle/>
          <a:p>
            <a:pPr marL="840105" marR="241300" indent="-588645">
              <a:lnSpc>
                <a:spcPct val="100000"/>
              </a:lnSpc>
              <a:spcBef>
                <a:spcPts val="20"/>
              </a:spcBef>
            </a:pPr>
            <a:r>
              <a:rPr sz="2800" spc="-7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800" spc="-7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 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40295" y="2976372"/>
            <a:ext cx="2710180" cy="51562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55244" rIns="0" bIns="0" rtlCol="0">
            <a:spAutoFit/>
          </a:bodyPr>
          <a:lstStyle/>
          <a:p>
            <a:pPr marL="264160">
              <a:lnSpc>
                <a:spcPct val="100000"/>
              </a:lnSpc>
              <a:spcBef>
                <a:spcPts val="434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Dimensional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940295" y="3736847"/>
            <a:ext cx="2710180" cy="51689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56515" rIns="0" bIns="0" rtlCol="0">
            <a:spAutoFit/>
          </a:bodyPr>
          <a:lstStyle/>
          <a:p>
            <a:pPr marL="405765">
              <a:lnSpc>
                <a:spcPct val="100000"/>
              </a:lnSpc>
              <a:spcBef>
                <a:spcPts val="44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Relasional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999981" y="1992629"/>
            <a:ext cx="2575560" cy="739140"/>
          </a:xfrm>
          <a:custGeom>
            <a:avLst/>
            <a:gdLst/>
            <a:ahLst/>
            <a:cxnLst/>
            <a:rect l="l" t="t" r="r" b="b"/>
            <a:pathLst>
              <a:path w="2575559" h="739139">
                <a:moveTo>
                  <a:pt x="2452370" y="0"/>
                </a:moveTo>
                <a:lnTo>
                  <a:pt x="123190" y="0"/>
                </a:lnTo>
                <a:lnTo>
                  <a:pt x="75223" y="9675"/>
                </a:lnTo>
                <a:lnTo>
                  <a:pt x="36068" y="36068"/>
                </a:lnTo>
                <a:lnTo>
                  <a:pt x="9675" y="75223"/>
                </a:lnTo>
                <a:lnTo>
                  <a:pt x="0" y="123190"/>
                </a:lnTo>
                <a:lnTo>
                  <a:pt x="0" y="615950"/>
                </a:lnTo>
                <a:lnTo>
                  <a:pt x="9675" y="663916"/>
                </a:lnTo>
                <a:lnTo>
                  <a:pt x="36068" y="703072"/>
                </a:lnTo>
                <a:lnTo>
                  <a:pt x="75223" y="729464"/>
                </a:lnTo>
                <a:lnTo>
                  <a:pt x="123190" y="739140"/>
                </a:lnTo>
                <a:lnTo>
                  <a:pt x="2452370" y="739140"/>
                </a:lnTo>
                <a:lnTo>
                  <a:pt x="2500336" y="729464"/>
                </a:lnTo>
                <a:lnTo>
                  <a:pt x="2539492" y="703072"/>
                </a:lnTo>
                <a:lnTo>
                  <a:pt x="2565884" y="663916"/>
                </a:lnTo>
                <a:lnTo>
                  <a:pt x="2575560" y="615950"/>
                </a:lnTo>
                <a:lnTo>
                  <a:pt x="2575560" y="123190"/>
                </a:lnTo>
                <a:lnTo>
                  <a:pt x="2565884" y="75223"/>
                </a:lnTo>
                <a:lnTo>
                  <a:pt x="2539492" y="36068"/>
                </a:lnTo>
                <a:lnTo>
                  <a:pt x="2500336" y="9675"/>
                </a:lnTo>
                <a:lnTo>
                  <a:pt x="2452370" y="0"/>
                </a:lnTo>
                <a:close/>
              </a:path>
            </a:pathLst>
          </a:custGeom>
          <a:solidFill>
            <a:srgbClr val="E384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999981" y="1992629"/>
            <a:ext cx="2575560" cy="739140"/>
          </a:xfrm>
          <a:custGeom>
            <a:avLst/>
            <a:gdLst/>
            <a:ahLst/>
            <a:cxnLst/>
            <a:rect l="l" t="t" r="r" b="b"/>
            <a:pathLst>
              <a:path w="2575559" h="739139">
                <a:moveTo>
                  <a:pt x="0" y="123190"/>
                </a:moveTo>
                <a:lnTo>
                  <a:pt x="9675" y="75223"/>
                </a:lnTo>
                <a:lnTo>
                  <a:pt x="36068" y="36068"/>
                </a:lnTo>
                <a:lnTo>
                  <a:pt x="75223" y="9675"/>
                </a:lnTo>
                <a:lnTo>
                  <a:pt x="123190" y="0"/>
                </a:lnTo>
                <a:lnTo>
                  <a:pt x="2452370" y="0"/>
                </a:lnTo>
                <a:lnTo>
                  <a:pt x="2500336" y="9675"/>
                </a:lnTo>
                <a:lnTo>
                  <a:pt x="2539492" y="36068"/>
                </a:lnTo>
                <a:lnTo>
                  <a:pt x="2565884" y="75223"/>
                </a:lnTo>
                <a:lnTo>
                  <a:pt x="2575560" y="123190"/>
                </a:lnTo>
                <a:lnTo>
                  <a:pt x="2575560" y="615950"/>
                </a:lnTo>
                <a:lnTo>
                  <a:pt x="2565884" y="663916"/>
                </a:lnTo>
                <a:lnTo>
                  <a:pt x="2539492" y="703072"/>
                </a:lnTo>
                <a:lnTo>
                  <a:pt x="2500336" y="729464"/>
                </a:lnTo>
                <a:lnTo>
                  <a:pt x="2452370" y="739140"/>
                </a:lnTo>
                <a:lnTo>
                  <a:pt x="123190" y="739140"/>
                </a:lnTo>
                <a:lnTo>
                  <a:pt x="75223" y="729464"/>
                </a:lnTo>
                <a:lnTo>
                  <a:pt x="36068" y="703072"/>
                </a:lnTo>
                <a:lnTo>
                  <a:pt x="9675" y="663916"/>
                </a:lnTo>
                <a:lnTo>
                  <a:pt x="0" y="615950"/>
                </a:lnTo>
                <a:lnTo>
                  <a:pt x="0" y="12319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160002" y="2113279"/>
            <a:ext cx="22593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8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999981" y="4466082"/>
            <a:ext cx="2575560" cy="737870"/>
          </a:xfrm>
          <a:custGeom>
            <a:avLst/>
            <a:gdLst/>
            <a:ahLst/>
            <a:cxnLst/>
            <a:rect l="l" t="t" r="r" b="b"/>
            <a:pathLst>
              <a:path w="2575559" h="737870">
                <a:moveTo>
                  <a:pt x="2452624" y="0"/>
                </a:moveTo>
                <a:lnTo>
                  <a:pt x="122936" y="0"/>
                </a:lnTo>
                <a:lnTo>
                  <a:pt x="75062" y="9653"/>
                </a:lnTo>
                <a:lnTo>
                  <a:pt x="35988" y="35988"/>
                </a:lnTo>
                <a:lnTo>
                  <a:pt x="9653" y="75062"/>
                </a:lnTo>
                <a:lnTo>
                  <a:pt x="0" y="122936"/>
                </a:lnTo>
                <a:lnTo>
                  <a:pt x="0" y="614680"/>
                </a:lnTo>
                <a:lnTo>
                  <a:pt x="9653" y="662553"/>
                </a:lnTo>
                <a:lnTo>
                  <a:pt x="35988" y="701627"/>
                </a:lnTo>
                <a:lnTo>
                  <a:pt x="75062" y="727962"/>
                </a:lnTo>
                <a:lnTo>
                  <a:pt x="122936" y="737616"/>
                </a:lnTo>
                <a:lnTo>
                  <a:pt x="2452624" y="737616"/>
                </a:lnTo>
                <a:lnTo>
                  <a:pt x="2500497" y="727962"/>
                </a:lnTo>
                <a:lnTo>
                  <a:pt x="2539571" y="701627"/>
                </a:lnTo>
                <a:lnTo>
                  <a:pt x="2565906" y="662553"/>
                </a:lnTo>
                <a:lnTo>
                  <a:pt x="2575560" y="614680"/>
                </a:lnTo>
                <a:lnTo>
                  <a:pt x="2575560" y="122936"/>
                </a:lnTo>
                <a:lnTo>
                  <a:pt x="2565906" y="75062"/>
                </a:lnTo>
                <a:lnTo>
                  <a:pt x="2539571" y="35988"/>
                </a:lnTo>
                <a:lnTo>
                  <a:pt x="2500497" y="9653"/>
                </a:lnTo>
                <a:lnTo>
                  <a:pt x="2452624" y="0"/>
                </a:lnTo>
                <a:close/>
              </a:path>
            </a:pathLst>
          </a:custGeom>
          <a:solidFill>
            <a:srgbClr val="E384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999981" y="4466082"/>
            <a:ext cx="2575560" cy="737870"/>
          </a:xfrm>
          <a:custGeom>
            <a:avLst/>
            <a:gdLst/>
            <a:ahLst/>
            <a:cxnLst/>
            <a:rect l="l" t="t" r="r" b="b"/>
            <a:pathLst>
              <a:path w="2575559" h="737870">
                <a:moveTo>
                  <a:pt x="0" y="122936"/>
                </a:moveTo>
                <a:lnTo>
                  <a:pt x="9653" y="75062"/>
                </a:lnTo>
                <a:lnTo>
                  <a:pt x="35988" y="35988"/>
                </a:lnTo>
                <a:lnTo>
                  <a:pt x="75062" y="9653"/>
                </a:lnTo>
                <a:lnTo>
                  <a:pt x="122936" y="0"/>
                </a:lnTo>
                <a:lnTo>
                  <a:pt x="2452624" y="0"/>
                </a:lnTo>
                <a:lnTo>
                  <a:pt x="2500497" y="9653"/>
                </a:lnTo>
                <a:lnTo>
                  <a:pt x="2539571" y="35988"/>
                </a:lnTo>
                <a:lnTo>
                  <a:pt x="2565906" y="75062"/>
                </a:lnTo>
                <a:lnTo>
                  <a:pt x="2575560" y="122936"/>
                </a:lnTo>
                <a:lnTo>
                  <a:pt x="2575560" y="614680"/>
                </a:lnTo>
                <a:lnTo>
                  <a:pt x="2565906" y="662553"/>
                </a:lnTo>
                <a:lnTo>
                  <a:pt x="2539571" y="701627"/>
                </a:lnTo>
                <a:lnTo>
                  <a:pt x="2500497" y="727962"/>
                </a:lnTo>
                <a:lnTo>
                  <a:pt x="2452624" y="737616"/>
                </a:lnTo>
                <a:lnTo>
                  <a:pt x="122936" y="737616"/>
                </a:lnTo>
                <a:lnTo>
                  <a:pt x="75062" y="727962"/>
                </a:lnTo>
                <a:lnTo>
                  <a:pt x="35988" y="701627"/>
                </a:lnTo>
                <a:lnTo>
                  <a:pt x="9653" y="662553"/>
                </a:lnTo>
                <a:lnTo>
                  <a:pt x="0" y="614680"/>
                </a:lnTo>
                <a:lnTo>
                  <a:pt x="0" y="122936"/>
                </a:lnTo>
                <a:close/>
              </a:path>
            </a:pathLst>
          </a:custGeom>
          <a:ln w="380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9230106" y="4586097"/>
            <a:ext cx="21164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r>
              <a:rPr sz="2800" spc="-30" dirty="0">
                <a:solidFill>
                  <a:srgbClr val="FFFFFF"/>
                </a:solidFill>
                <a:latin typeface="Calibri"/>
                <a:cs typeface="Calibri"/>
              </a:rPr>
              <a:t> System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9649968" y="2731007"/>
            <a:ext cx="638175" cy="503555"/>
          </a:xfrm>
          <a:custGeom>
            <a:avLst/>
            <a:gdLst/>
            <a:ahLst/>
            <a:cxnLst/>
            <a:rect l="l" t="t" r="r" b="b"/>
            <a:pathLst>
              <a:path w="638175" h="503555">
                <a:moveTo>
                  <a:pt x="0" y="503300"/>
                </a:moveTo>
                <a:lnTo>
                  <a:pt x="637666" y="503300"/>
                </a:lnTo>
                <a:lnTo>
                  <a:pt x="637666" y="0"/>
                </a:lnTo>
              </a:path>
            </a:pathLst>
          </a:custGeom>
          <a:ln w="57912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649968" y="3995928"/>
            <a:ext cx="638175" cy="469900"/>
          </a:xfrm>
          <a:custGeom>
            <a:avLst/>
            <a:gdLst/>
            <a:ahLst/>
            <a:cxnLst/>
            <a:rect l="l" t="t" r="r" b="b"/>
            <a:pathLst>
              <a:path w="638175" h="469900">
                <a:moveTo>
                  <a:pt x="0" y="0"/>
                </a:moveTo>
                <a:lnTo>
                  <a:pt x="637666" y="0"/>
                </a:lnTo>
                <a:lnTo>
                  <a:pt x="637666" y="469646"/>
                </a:lnTo>
              </a:path>
            </a:pathLst>
          </a:custGeom>
          <a:ln w="57912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713981" y="3234689"/>
            <a:ext cx="227329" cy="321310"/>
          </a:xfrm>
          <a:custGeom>
            <a:avLst/>
            <a:gdLst/>
            <a:ahLst/>
            <a:cxnLst/>
            <a:rect l="l" t="t" r="r" b="b"/>
            <a:pathLst>
              <a:path w="227329" h="321310">
                <a:moveTo>
                  <a:pt x="0" y="320929"/>
                </a:moveTo>
                <a:lnTo>
                  <a:pt x="113665" y="320929"/>
                </a:lnTo>
                <a:lnTo>
                  <a:pt x="113665" y="0"/>
                </a:lnTo>
                <a:lnTo>
                  <a:pt x="227202" y="0"/>
                </a:lnTo>
              </a:path>
            </a:pathLst>
          </a:custGeom>
          <a:ln w="38100">
            <a:solidFill>
              <a:srgbClr val="E3430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713981" y="3556253"/>
            <a:ext cx="227329" cy="440690"/>
          </a:xfrm>
          <a:custGeom>
            <a:avLst/>
            <a:gdLst/>
            <a:ahLst/>
            <a:cxnLst/>
            <a:rect l="l" t="t" r="r" b="b"/>
            <a:pathLst>
              <a:path w="227329" h="440689">
                <a:moveTo>
                  <a:pt x="0" y="0"/>
                </a:moveTo>
                <a:lnTo>
                  <a:pt x="113665" y="0"/>
                </a:lnTo>
                <a:lnTo>
                  <a:pt x="113665" y="440309"/>
                </a:lnTo>
                <a:lnTo>
                  <a:pt x="227202" y="440309"/>
                </a:lnTo>
              </a:path>
            </a:pathLst>
          </a:custGeom>
          <a:ln w="38100">
            <a:solidFill>
              <a:srgbClr val="E3430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64</a:t>
            </a:fld>
            <a:endParaRPr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0847" y="2275408"/>
            <a:ext cx="3590290" cy="207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204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  <a:p>
            <a:pPr marL="12700" marR="5715" indent="641350">
              <a:lnSpc>
                <a:spcPct val="229999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 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06823" y="1335024"/>
            <a:ext cx="6745224" cy="41422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65</a:t>
            </a:fld>
            <a:endParaRPr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79548"/>
            <a:ext cx="3850004" cy="44450"/>
          </a:xfrm>
          <a:custGeom>
            <a:avLst/>
            <a:gdLst/>
            <a:ahLst/>
            <a:cxnLst/>
            <a:rect l="l" t="t" r="r" b="b"/>
            <a:pathLst>
              <a:path w="3850004" h="44450">
                <a:moveTo>
                  <a:pt x="0" y="44196"/>
                </a:moveTo>
                <a:lnTo>
                  <a:pt x="3849624" y="44196"/>
                </a:lnTo>
                <a:lnTo>
                  <a:pt x="3849624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997707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80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14344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29684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3" name="object 13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61950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759530"/>
            <a:ext cx="3590290" cy="207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204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  <a:p>
            <a:pPr marL="12700" marR="5715" indent="641350">
              <a:lnSpc>
                <a:spcPct val="229999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 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2005583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386586" y="2061159"/>
            <a:ext cx="23850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Struktur dimensi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25237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933" y="2578988"/>
            <a:ext cx="2267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Struktur Metrik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040379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334514" y="3096513"/>
            <a:ext cx="14376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Tingkat</a:t>
            </a:r>
            <a:r>
              <a:rPr sz="20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Detail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66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4277867" y="1912620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4775" rIns="0" bIns="0" rtlCol="0">
            <a:spAutoFit/>
          </a:bodyPr>
          <a:lstStyle/>
          <a:p>
            <a:pPr marL="130175">
              <a:lnSpc>
                <a:spcPct val="100000"/>
              </a:lnSpc>
              <a:spcBef>
                <a:spcPts val="82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Dimensi bisnis harus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ditonjolkan dengan</a:t>
            </a:r>
            <a:r>
              <a:rPr sz="2800" spc="1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jelas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77867" y="2759964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541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83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Ditampilkan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di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79548"/>
            <a:ext cx="3850004" cy="44450"/>
          </a:xfrm>
          <a:custGeom>
            <a:avLst/>
            <a:gdLst/>
            <a:ahLst/>
            <a:cxnLst/>
            <a:rect l="l" t="t" r="r" b="b"/>
            <a:pathLst>
              <a:path w="3850004" h="44450">
                <a:moveTo>
                  <a:pt x="0" y="44196"/>
                </a:moveTo>
                <a:lnTo>
                  <a:pt x="3849624" y="44196"/>
                </a:lnTo>
                <a:lnTo>
                  <a:pt x="3849624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997707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80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14344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29684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3" name="object 13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61950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759530"/>
            <a:ext cx="3590290" cy="207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204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  <a:p>
            <a:pPr marL="12700" marR="5715" indent="641350">
              <a:lnSpc>
                <a:spcPct val="229999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 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2005583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386586" y="2061159"/>
            <a:ext cx="23850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Struktur dimensi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25237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503933" y="2578988"/>
            <a:ext cx="2267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Struktur Metrik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040379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334514" y="3096513"/>
            <a:ext cx="14376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Tingkat</a:t>
            </a:r>
            <a:r>
              <a:rPr sz="20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Detail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67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4277867" y="1912620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477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82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Harus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ada di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paket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277867" y="2759964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541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830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Dapat dibagi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secara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mudah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berdasar</a:t>
            </a:r>
            <a:r>
              <a:rPr sz="2800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79548"/>
            <a:ext cx="3850004" cy="44450"/>
          </a:xfrm>
          <a:custGeom>
            <a:avLst/>
            <a:gdLst/>
            <a:ahLst/>
            <a:cxnLst/>
            <a:rect l="l" t="t" r="r" b="b"/>
            <a:pathLst>
              <a:path w="3850004" h="44450">
                <a:moveTo>
                  <a:pt x="0" y="44196"/>
                </a:moveTo>
                <a:lnTo>
                  <a:pt x="3849624" y="44196"/>
                </a:lnTo>
                <a:lnTo>
                  <a:pt x="3849624" y="0"/>
                </a:lnTo>
                <a:lnTo>
                  <a:pt x="0" y="0"/>
                </a:lnTo>
                <a:lnTo>
                  <a:pt x="0" y="4419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997707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80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14344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29684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3" name="object 13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61950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520442" y="3759530"/>
            <a:ext cx="12509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2005583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386586" y="2061159"/>
            <a:ext cx="238506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Struktur dimensi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5237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4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3933" y="2578988"/>
            <a:ext cx="22675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Struktur Metrik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Bisnis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3040379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3"/>
                </a:moveTo>
                <a:lnTo>
                  <a:pt x="3849624" y="473963"/>
                </a:lnTo>
                <a:lnTo>
                  <a:pt x="3849624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334514" y="3096513"/>
            <a:ext cx="14376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Tingkat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Detail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68</a:t>
            </a:fld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4037076" y="3040379"/>
            <a:ext cx="4258310" cy="95123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26034" rIns="0" bIns="0" rtlCol="0">
            <a:spAutoFit/>
          </a:bodyPr>
          <a:lstStyle/>
          <a:p>
            <a:pPr marL="187960" marR="180340" indent="513080">
              <a:lnSpc>
                <a:spcPct val="100000"/>
              </a:lnSpc>
              <a:spcBef>
                <a:spcPts val="204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Bagaimana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DW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bisa  menampilkan metrik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470392" y="2185416"/>
            <a:ext cx="2611120" cy="4165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689610">
              <a:lnSpc>
                <a:spcPts val="3135"/>
              </a:lnSpc>
            </a:pP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Tahunan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470392" y="2970276"/>
            <a:ext cx="2611120" cy="4165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793750">
              <a:lnSpc>
                <a:spcPts val="3135"/>
              </a:lnSpc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Kuartal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470392" y="3755135"/>
            <a:ext cx="2611120" cy="4165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568325">
              <a:lnSpc>
                <a:spcPts val="3140"/>
              </a:lnSpc>
            </a:pPr>
            <a:r>
              <a:rPr sz="2800" spc="-45" dirty="0">
                <a:solidFill>
                  <a:srgbClr val="FFFFFF"/>
                </a:solidFill>
                <a:latin typeface="Calibri"/>
                <a:cs typeface="Calibri"/>
              </a:rPr>
              <a:t>Tahun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lalu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470392" y="4539996"/>
            <a:ext cx="2611120" cy="4165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2540" algn="ctr">
              <a:lnSpc>
                <a:spcPts val="3140"/>
              </a:lnSpc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…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470392" y="5324855"/>
            <a:ext cx="2611120" cy="4165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552450">
              <a:lnSpc>
                <a:spcPts val="3145"/>
              </a:lnSpc>
            </a:pP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Teringkas?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470392" y="563880"/>
            <a:ext cx="261112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5410" rIns="0" bIns="0" rtlCol="0">
            <a:spAutoFit/>
          </a:bodyPr>
          <a:lstStyle/>
          <a:p>
            <a:pPr marL="223520">
              <a:lnSpc>
                <a:spcPct val="100000"/>
              </a:lnSpc>
              <a:spcBef>
                <a:spcPts val="830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Contoh: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Waktu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520442" y="2275408"/>
            <a:ext cx="12509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22452" y="3116960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69</a:t>
            </a:fld>
            <a:endParaRPr dirty="0"/>
          </a:p>
        </p:txBody>
      </p:sp>
      <p:sp>
        <p:nvSpPr>
          <p:cNvPr id="19" name="object 19"/>
          <p:cNvSpPr txBox="1"/>
          <p:nvPr/>
        </p:nvSpPr>
        <p:spPr>
          <a:xfrm>
            <a:off x="4619244" y="1101852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41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9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Struktur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urutan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pembangunan</a:t>
            </a:r>
            <a:r>
              <a:rPr sz="2800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9591" y="262280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75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79591" y="336956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219200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79591" y="4114800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8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79591" y="4861559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18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79591" y="5608320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288925">
              <a:lnSpc>
                <a:spcPct val="100000"/>
              </a:lnSpc>
              <a:spcBef>
                <a:spcPts val="18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Management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8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Control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1421130" marR="5080" indent="1019175" algn="r">
              <a:lnSpc>
                <a:spcPct val="177500"/>
              </a:lnSpc>
              <a:spcBef>
                <a:spcPts val="905"/>
              </a:spcBef>
            </a:pPr>
            <a:r>
              <a:rPr dirty="0">
                <a:solidFill>
                  <a:srgbClr val="FFFFFF"/>
                </a:solidFill>
              </a:rPr>
              <a:t>A</a:t>
            </a:r>
            <a:r>
              <a:rPr spc="-35" dirty="0">
                <a:solidFill>
                  <a:srgbClr val="FFFFFF"/>
                </a:solidFill>
              </a:rPr>
              <a:t>r</a:t>
            </a:r>
            <a:r>
              <a:rPr spc="-5" dirty="0">
                <a:solidFill>
                  <a:srgbClr val="FFFFFF"/>
                </a:solidFill>
              </a:rPr>
              <a:t>si</a:t>
            </a:r>
            <a:r>
              <a:rPr spc="-30" dirty="0">
                <a:solidFill>
                  <a:srgbClr val="FFFFFF"/>
                </a:solidFill>
              </a:rPr>
              <a:t>t</a:t>
            </a:r>
            <a:r>
              <a:rPr dirty="0">
                <a:solidFill>
                  <a:srgbClr val="FFFFFF"/>
                </a:solidFill>
              </a:rPr>
              <a:t>ektur  </a:t>
            </a:r>
            <a:r>
              <a:rPr sz="2000" spc="-10" dirty="0">
                <a:solidFill>
                  <a:srgbClr val="FFFFFF"/>
                </a:solidFill>
              </a:rPr>
              <a:t>Komposisi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10" dirty="0">
                <a:solidFill>
                  <a:srgbClr val="FFFFFF"/>
                </a:solidFill>
              </a:rPr>
              <a:t>Komponen </a:t>
            </a:r>
            <a:r>
              <a:rPr sz="2000" spc="-5" dirty="0">
                <a:solidFill>
                  <a:srgbClr val="FFFFFF"/>
                </a:solidFill>
              </a:rPr>
              <a:t> </a:t>
            </a:r>
            <a:r>
              <a:rPr sz="2000" spc="-10" dirty="0"/>
              <a:t>Perhatian</a:t>
            </a:r>
            <a:r>
              <a:rPr sz="2000" spc="-55" dirty="0"/>
              <a:t> </a:t>
            </a:r>
            <a:r>
              <a:rPr sz="2000" dirty="0"/>
              <a:t>Khusus </a:t>
            </a:r>
            <a:r>
              <a:rPr sz="2000" spc="-5" dirty="0"/>
              <a:t> </a:t>
            </a:r>
            <a:r>
              <a:rPr sz="2000" spc="-15" dirty="0"/>
              <a:t>Perkakas </a:t>
            </a:r>
            <a:r>
              <a:rPr sz="2000" spc="-5" dirty="0"/>
              <a:t>dan</a:t>
            </a:r>
            <a:r>
              <a:rPr sz="2000" spc="-35" dirty="0"/>
              <a:t> </a:t>
            </a:r>
            <a:r>
              <a:rPr sz="2000" spc="-10" dirty="0"/>
              <a:t>Produk</a:t>
            </a:r>
            <a:endParaRPr sz="2000"/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Spesifikasi </a:t>
            </a:r>
            <a:r>
              <a:rPr spc="-15" dirty="0"/>
              <a:t>Data</a:t>
            </a:r>
            <a:r>
              <a:rPr spc="-40" dirty="0"/>
              <a:t> </a:t>
            </a:r>
            <a:r>
              <a:rPr spc="-20" dirty="0"/>
              <a:t>Storage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70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79591" y="262280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75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79591" y="336956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219200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79591" y="4114800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8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879591" y="4861559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18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879591" y="5608320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288925">
              <a:lnSpc>
                <a:spcPct val="100000"/>
              </a:lnSpc>
              <a:spcBef>
                <a:spcPts val="18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Management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8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Control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71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496811" y="2630423"/>
            <a:ext cx="3048000" cy="5029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895" rIns="0" bIns="0" rtlCol="0">
            <a:spAutoFit/>
          </a:bodyPr>
          <a:lstStyle/>
          <a:p>
            <a:pPr marL="626110">
              <a:lnSpc>
                <a:spcPct val="100000"/>
              </a:lnSpc>
              <a:spcBef>
                <a:spcPts val="38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System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496811" y="3377184"/>
            <a:ext cx="3048000" cy="50165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895" rIns="0" bIns="0" rtlCol="0">
            <a:spAutoFit/>
          </a:bodyPr>
          <a:lstStyle/>
          <a:p>
            <a:pPr marL="178435">
              <a:lnSpc>
                <a:spcPct val="100000"/>
              </a:lnSpc>
              <a:spcBef>
                <a:spcPts val="38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OS, 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komputer,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DB,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file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496811" y="4123944"/>
            <a:ext cx="3048000" cy="50165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260" rIns="0" bIns="0" rtlCol="0">
            <a:spAutoFit/>
          </a:bodyPr>
          <a:lstStyle/>
          <a:p>
            <a:pPr marL="435609">
              <a:lnSpc>
                <a:spcPct val="100000"/>
              </a:lnSpc>
              <a:spcBef>
                <a:spcPts val="3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departemen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496811" y="4869179"/>
            <a:ext cx="3048000" cy="5029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0165" rIns="0" bIns="0" rtlCol="0">
            <a:spAutoFit/>
          </a:bodyPr>
          <a:lstStyle/>
          <a:p>
            <a:pPr marL="635635">
              <a:lnSpc>
                <a:spcPct val="100000"/>
              </a:lnSpc>
              <a:spcBef>
                <a:spcPts val="39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Eksternal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72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496811" y="2630423"/>
            <a:ext cx="3048000" cy="5029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895" rIns="0" bIns="0" rtlCol="0">
            <a:spAutoFit/>
          </a:bodyPr>
          <a:lstStyle/>
          <a:p>
            <a:pPr marL="973455">
              <a:lnSpc>
                <a:spcPct val="100000"/>
              </a:lnSpc>
              <a:spcBef>
                <a:spcPts val="38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Mapping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496811" y="3377184"/>
            <a:ext cx="3048000" cy="50165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895" rIns="0" bIns="0" rtlCol="0">
            <a:spAutoFit/>
          </a:bodyPr>
          <a:lstStyle/>
          <a:p>
            <a:pPr marL="731520">
              <a:lnSpc>
                <a:spcPct val="100000"/>
              </a:lnSpc>
              <a:spcBef>
                <a:spcPts val="385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Transformasi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496811" y="4123944"/>
            <a:ext cx="3048000" cy="50165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48260" rIns="0" bIns="0" rtlCol="0">
            <a:spAutoFit/>
          </a:bodyPr>
          <a:lstStyle/>
          <a:p>
            <a:pPr marL="932815">
              <a:lnSpc>
                <a:spcPct val="100000"/>
              </a:lnSpc>
              <a:spcBef>
                <a:spcPts val="38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Cleansing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496811" y="4869179"/>
            <a:ext cx="3048000" cy="5029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0165" rIns="0" bIns="0" rtlCol="0">
            <a:spAutoFit/>
          </a:bodyPr>
          <a:lstStyle/>
          <a:p>
            <a:pPr marL="991869">
              <a:lnSpc>
                <a:spcPct val="100000"/>
              </a:lnSpc>
              <a:spcBef>
                <a:spcPts val="39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Integrasi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1421130" marR="5080" indent="1019175" algn="r">
              <a:lnSpc>
                <a:spcPct val="177500"/>
              </a:lnSpc>
              <a:spcBef>
                <a:spcPts val="905"/>
              </a:spcBef>
            </a:pPr>
            <a:r>
              <a:rPr dirty="0">
                <a:solidFill>
                  <a:srgbClr val="FFFFFF"/>
                </a:solidFill>
              </a:rPr>
              <a:t>A</a:t>
            </a:r>
            <a:r>
              <a:rPr spc="-35" dirty="0">
                <a:solidFill>
                  <a:srgbClr val="FFFFFF"/>
                </a:solidFill>
              </a:rPr>
              <a:t>r</a:t>
            </a:r>
            <a:r>
              <a:rPr spc="-5" dirty="0">
                <a:solidFill>
                  <a:srgbClr val="FFFFFF"/>
                </a:solidFill>
              </a:rPr>
              <a:t>si</a:t>
            </a:r>
            <a:r>
              <a:rPr spc="-30" dirty="0">
                <a:solidFill>
                  <a:srgbClr val="FFFFFF"/>
                </a:solidFill>
              </a:rPr>
              <a:t>t</a:t>
            </a:r>
            <a:r>
              <a:rPr dirty="0">
                <a:solidFill>
                  <a:srgbClr val="FFFFFF"/>
                </a:solidFill>
              </a:rPr>
              <a:t>ektur  </a:t>
            </a:r>
            <a:r>
              <a:rPr sz="2000" spc="-10" dirty="0">
                <a:solidFill>
                  <a:srgbClr val="FFFFFF"/>
                </a:solidFill>
              </a:rPr>
              <a:t>Komposisi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10" dirty="0">
                <a:solidFill>
                  <a:srgbClr val="FFFFFF"/>
                </a:solidFill>
              </a:rPr>
              <a:t>Komponen </a:t>
            </a:r>
            <a:r>
              <a:rPr sz="2000" spc="-5" dirty="0">
                <a:solidFill>
                  <a:srgbClr val="FFFFFF"/>
                </a:solidFill>
              </a:rPr>
              <a:t> </a:t>
            </a:r>
            <a:r>
              <a:rPr sz="2000" spc="-10" dirty="0"/>
              <a:t>Perhatian</a:t>
            </a:r>
            <a:r>
              <a:rPr sz="2000" spc="-55" dirty="0"/>
              <a:t> </a:t>
            </a:r>
            <a:r>
              <a:rPr sz="2000" dirty="0"/>
              <a:t>Khusus </a:t>
            </a:r>
            <a:r>
              <a:rPr sz="2000" spc="-5" dirty="0"/>
              <a:t> </a:t>
            </a:r>
            <a:r>
              <a:rPr sz="2000" spc="-15" dirty="0"/>
              <a:t>Perkakas </a:t>
            </a:r>
            <a:r>
              <a:rPr sz="2000" spc="-5" dirty="0"/>
              <a:t>dan</a:t>
            </a:r>
            <a:r>
              <a:rPr sz="2000" spc="-35" dirty="0"/>
              <a:t> </a:t>
            </a:r>
            <a:r>
              <a:rPr sz="2000" spc="-10" dirty="0"/>
              <a:t>Produk</a:t>
            </a:r>
            <a:endParaRPr sz="2000"/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Spesifikasi </a:t>
            </a:r>
            <a:r>
              <a:rPr spc="-15" dirty="0"/>
              <a:t>Data</a:t>
            </a:r>
            <a:r>
              <a:rPr spc="-40" dirty="0"/>
              <a:t> </a:t>
            </a:r>
            <a:r>
              <a:rPr spc="-20" dirty="0"/>
              <a:t>Storage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73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5478779" y="1876044"/>
            <a:ext cx="5085715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79591" y="2630423"/>
            <a:ext cx="4282440" cy="5029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83185" rIns="0" bIns="0" rtlCol="0">
            <a:spAutoFit/>
          </a:bodyPr>
          <a:lstStyle/>
          <a:p>
            <a:pPr marL="207010">
              <a:lnSpc>
                <a:spcPct val="100000"/>
              </a:lnSpc>
              <a:spcBef>
                <a:spcPts val="65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Ukuran 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Extracted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000" spc="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Integrated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79591" y="3371088"/>
            <a:ext cx="4282440" cy="5156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46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43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Fitur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DBMS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79591" y="4116323"/>
            <a:ext cx="4282440" cy="5156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588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4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Potensi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Pertumbuhan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879591" y="4863084"/>
            <a:ext cx="4282440" cy="51562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651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445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Terpusat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atau</a:t>
            </a:r>
            <a:r>
              <a:rPr sz="24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Terdistribusi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1421130" marR="5080" indent="1019175" algn="r">
              <a:lnSpc>
                <a:spcPct val="177500"/>
              </a:lnSpc>
              <a:spcBef>
                <a:spcPts val="905"/>
              </a:spcBef>
            </a:pPr>
            <a:r>
              <a:rPr dirty="0">
                <a:solidFill>
                  <a:srgbClr val="FFFFFF"/>
                </a:solidFill>
              </a:rPr>
              <a:t>A</a:t>
            </a:r>
            <a:r>
              <a:rPr spc="-35" dirty="0">
                <a:solidFill>
                  <a:srgbClr val="FFFFFF"/>
                </a:solidFill>
              </a:rPr>
              <a:t>r</a:t>
            </a:r>
            <a:r>
              <a:rPr spc="-5" dirty="0">
                <a:solidFill>
                  <a:srgbClr val="FFFFFF"/>
                </a:solidFill>
              </a:rPr>
              <a:t>si</a:t>
            </a:r>
            <a:r>
              <a:rPr spc="-30" dirty="0">
                <a:solidFill>
                  <a:srgbClr val="FFFFFF"/>
                </a:solidFill>
              </a:rPr>
              <a:t>t</a:t>
            </a:r>
            <a:r>
              <a:rPr dirty="0">
                <a:solidFill>
                  <a:srgbClr val="FFFFFF"/>
                </a:solidFill>
              </a:rPr>
              <a:t>ektur  </a:t>
            </a:r>
            <a:r>
              <a:rPr sz="2000" spc="-10" dirty="0">
                <a:solidFill>
                  <a:srgbClr val="FFFFFF"/>
                </a:solidFill>
              </a:rPr>
              <a:t>Komposisi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10" dirty="0">
                <a:solidFill>
                  <a:srgbClr val="FFFFFF"/>
                </a:solidFill>
              </a:rPr>
              <a:t>Komponen </a:t>
            </a:r>
            <a:r>
              <a:rPr sz="2000" spc="-5" dirty="0">
                <a:solidFill>
                  <a:srgbClr val="FFFFFF"/>
                </a:solidFill>
              </a:rPr>
              <a:t> </a:t>
            </a:r>
            <a:r>
              <a:rPr sz="2000" spc="-10" dirty="0"/>
              <a:t>Perhatian</a:t>
            </a:r>
            <a:r>
              <a:rPr sz="2000" spc="-55" dirty="0"/>
              <a:t> </a:t>
            </a:r>
            <a:r>
              <a:rPr sz="2000" dirty="0"/>
              <a:t>Khusus </a:t>
            </a:r>
            <a:r>
              <a:rPr sz="2000" spc="-5" dirty="0"/>
              <a:t> </a:t>
            </a:r>
            <a:r>
              <a:rPr sz="2000" spc="-15" dirty="0"/>
              <a:t>Perkakas </a:t>
            </a:r>
            <a:r>
              <a:rPr sz="2000" spc="-5" dirty="0"/>
              <a:t>dan</a:t>
            </a:r>
            <a:r>
              <a:rPr sz="2000" spc="-35" dirty="0"/>
              <a:t> </a:t>
            </a:r>
            <a:r>
              <a:rPr sz="2000" spc="-10" dirty="0"/>
              <a:t>Produk</a:t>
            </a:r>
            <a:endParaRPr sz="2000"/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Spesifikasi </a:t>
            </a:r>
            <a:r>
              <a:rPr spc="-15" dirty="0"/>
              <a:t>Data</a:t>
            </a:r>
            <a:r>
              <a:rPr spc="-40" dirty="0"/>
              <a:t> </a:t>
            </a:r>
            <a:r>
              <a:rPr spc="-20" dirty="0"/>
              <a:t>Storage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74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5478779" y="1876044"/>
            <a:ext cx="5085715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45580" y="2538983"/>
            <a:ext cx="295211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191135">
              <a:lnSpc>
                <a:spcPct val="100000"/>
              </a:lnSpc>
              <a:spcBef>
                <a:spcPts val="110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Jumlah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tipe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85204" y="3287267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2540" algn="ctr">
              <a:lnSpc>
                <a:spcPts val="2530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Tipe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dan</a:t>
            </a:r>
            <a:endParaRPr sz="2400">
              <a:latin typeface="Calibri"/>
              <a:cs typeface="Calibri"/>
            </a:endParaRPr>
          </a:p>
          <a:p>
            <a:pPr marL="3175" algn="ctr">
              <a:lnSpc>
                <a:spcPts val="2840"/>
              </a:lnSpc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85204" y="4032503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333375">
              <a:lnSpc>
                <a:spcPct val="100000"/>
              </a:lnSpc>
              <a:spcBef>
                <a:spcPts val="1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Kelompok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85204" y="4779264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556260">
              <a:lnSpc>
                <a:spcPct val="100000"/>
              </a:lnSpc>
              <a:spcBef>
                <a:spcPts val="11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Front-End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DSS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75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5478779" y="1876044"/>
            <a:ext cx="5085715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85204" y="2538983"/>
            <a:ext cx="2871470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693420">
              <a:lnSpc>
                <a:spcPct val="100000"/>
              </a:lnSpc>
              <a:spcBef>
                <a:spcPts val="11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Operasional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585204" y="3287267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843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9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585204" y="4032503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880744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End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585204" y="4779264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595630">
              <a:lnSpc>
                <a:spcPct val="100000"/>
              </a:lnSpc>
              <a:spcBef>
                <a:spcPts val="110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Penyimpanan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1421130" marR="5080" indent="1019175" algn="r">
              <a:lnSpc>
                <a:spcPct val="177500"/>
              </a:lnSpc>
              <a:spcBef>
                <a:spcPts val="905"/>
              </a:spcBef>
            </a:pPr>
            <a:r>
              <a:rPr dirty="0">
                <a:solidFill>
                  <a:srgbClr val="FFFFFF"/>
                </a:solidFill>
              </a:rPr>
              <a:t>A</a:t>
            </a:r>
            <a:r>
              <a:rPr spc="-35" dirty="0">
                <a:solidFill>
                  <a:srgbClr val="FFFFFF"/>
                </a:solidFill>
              </a:rPr>
              <a:t>r</a:t>
            </a:r>
            <a:r>
              <a:rPr spc="-5" dirty="0">
                <a:solidFill>
                  <a:srgbClr val="FFFFFF"/>
                </a:solidFill>
              </a:rPr>
              <a:t>si</a:t>
            </a:r>
            <a:r>
              <a:rPr spc="-30" dirty="0">
                <a:solidFill>
                  <a:srgbClr val="FFFFFF"/>
                </a:solidFill>
              </a:rPr>
              <a:t>t</a:t>
            </a:r>
            <a:r>
              <a:rPr dirty="0">
                <a:solidFill>
                  <a:srgbClr val="FFFFFF"/>
                </a:solidFill>
              </a:rPr>
              <a:t>ektur  </a:t>
            </a:r>
            <a:r>
              <a:rPr sz="2000" spc="-10" dirty="0">
                <a:solidFill>
                  <a:srgbClr val="FFFFFF"/>
                </a:solidFill>
              </a:rPr>
              <a:t>Komposisi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10" dirty="0">
                <a:solidFill>
                  <a:srgbClr val="FFFFFF"/>
                </a:solidFill>
              </a:rPr>
              <a:t>Komponen </a:t>
            </a:r>
            <a:r>
              <a:rPr sz="2000" spc="-5" dirty="0">
                <a:solidFill>
                  <a:srgbClr val="FFFFFF"/>
                </a:solidFill>
              </a:rPr>
              <a:t> </a:t>
            </a:r>
            <a:r>
              <a:rPr sz="2000" spc="-10" dirty="0"/>
              <a:t>Perhatian</a:t>
            </a:r>
            <a:r>
              <a:rPr sz="2000" spc="-55" dirty="0"/>
              <a:t> </a:t>
            </a:r>
            <a:r>
              <a:rPr sz="2000" dirty="0"/>
              <a:t>Khusus </a:t>
            </a:r>
            <a:r>
              <a:rPr sz="2000" spc="-5" dirty="0"/>
              <a:t> </a:t>
            </a:r>
            <a:r>
              <a:rPr sz="2000" spc="-15" dirty="0"/>
              <a:t>Perkakas </a:t>
            </a:r>
            <a:r>
              <a:rPr sz="2000" spc="-5" dirty="0"/>
              <a:t>dan</a:t>
            </a:r>
            <a:r>
              <a:rPr sz="2000" spc="-35" dirty="0"/>
              <a:t> </a:t>
            </a:r>
            <a:r>
              <a:rPr sz="2000" spc="-10" dirty="0"/>
              <a:t>Produk</a:t>
            </a:r>
            <a:endParaRPr sz="2000"/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Spesifikasi </a:t>
            </a:r>
            <a:r>
              <a:rPr spc="-15" dirty="0"/>
              <a:t>Data</a:t>
            </a:r>
            <a:r>
              <a:rPr spc="-40" dirty="0"/>
              <a:t> </a:t>
            </a:r>
            <a:r>
              <a:rPr spc="-20" dirty="0"/>
              <a:t>Storage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76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5478779" y="1876044"/>
            <a:ext cx="5085715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175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Kontrol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Manajemen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585204" y="2538983"/>
            <a:ext cx="2871470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952500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Loading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85204" y="3287267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8430" rIns="0" bIns="0" rtlCol="0">
            <a:spAutoFit/>
          </a:bodyPr>
          <a:lstStyle/>
          <a:p>
            <a:pPr marL="351790">
              <a:lnSpc>
                <a:spcPct val="100000"/>
              </a:lnSpc>
              <a:spcBef>
                <a:spcPts val="109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Sumber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eksternal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85204" y="4032503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656590">
              <a:lnSpc>
                <a:spcPct val="100000"/>
              </a:lnSpc>
              <a:spcBef>
                <a:spcPts val="1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Alert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System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85204" y="4779264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0" rIns="0" bIns="0" rtlCol="0">
            <a:spAutoFit/>
          </a:bodyPr>
          <a:lstStyle/>
          <a:p>
            <a:pPr marL="3175" algn="ctr">
              <a:lnSpc>
                <a:spcPts val="2540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End User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Info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ts val="2830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80847" y="4601082"/>
            <a:ext cx="3589020" cy="1232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77</a:t>
            </a:fld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4014215" y="2990088"/>
            <a:ext cx="2406650" cy="89471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108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66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73011" y="2324100"/>
            <a:ext cx="2871470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808990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Extraction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73011" y="3070860"/>
            <a:ext cx="2871470" cy="68453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494030">
              <a:lnSpc>
                <a:spcPct val="100000"/>
              </a:lnSpc>
              <a:spcBef>
                <a:spcPts val="1100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Transformation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573011" y="3817620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78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4008120" y="557783"/>
            <a:ext cx="2406650" cy="893444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0955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65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08220" y="1476755"/>
            <a:ext cx="255587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649605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Extraction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634228" y="2217420"/>
            <a:ext cx="415925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065" rIns="0" bIns="0" rtlCol="0">
            <a:spAutoFit/>
          </a:bodyPr>
          <a:lstStyle/>
          <a:p>
            <a:pPr marL="841375">
              <a:lnSpc>
                <a:spcPct val="100000"/>
              </a:lnSpc>
              <a:spcBef>
                <a:spcPts val="109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Perjelas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source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634228" y="2964179"/>
            <a:ext cx="415925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8430" rIns="0" bIns="0" rtlCol="0">
            <a:spAutoFit/>
          </a:bodyPr>
          <a:lstStyle/>
          <a:p>
            <a:pPr marL="263525">
              <a:lnSpc>
                <a:spcPct val="100000"/>
              </a:lnSpc>
              <a:spcBef>
                <a:spcPts val="109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Perjelas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perangkat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komputasi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634228" y="3709415"/>
            <a:ext cx="415925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Indikasi metode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ekstraksi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79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4008120" y="557783"/>
            <a:ext cx="2406650" cy="893444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0955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65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08220" y="1476755"/>
            <a:ext cx="255587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334010">
              <a:lnSpc>
                <a:spcPct val="100000"/>
              </a:lnSpc>
              <a:spcBef>
                <a:spcPts val="1105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Transformation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634228" y="2217420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065" rIns="0" bIns="0" rtlCol="0">
            <a:spAutoFit/>
          </a:bodyPr>
          <a:lstStyle/>
          <a:p>
            <a:pPr marL="698500">
              <a:lnSpc>
                <a:spcPct val="100000"/>
              </a:lnSpc>
              <a:spcBef>
                <a:spcPts val="109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Seleksi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634228" y="2964179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8430" rIns="0" bIns="0" rtlCol="0">
            <a:spAutoFit/>
          </a:bodyPr>
          <a:lstStyle/>
          <a:p>
            <a:pPr marL="131445">
              <a:lnSpc>
                <a:spcPct val="100000"/>
              </a:lnSpc>
              <a:spcBef>
                <a:spcPts val="109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(De)Normalisasi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634228" y="3709415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594995">
              <a:lnSpc>
                <a:spcPct val="100000"/>
              </a:lnSpc>
              <a:spcBef>
                <a:spcPts val="1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Agregasi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161019" y="2217420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065" rIns="0" bIns="0" rtlCol="0">
            <a:spAutoFit/>
          </a:bodyPr>
          <a:lstStyle/>
          <a:p>
            <a:pPr marL="594995">
              <a:lnSpc>
                <a:spcPct val="100000"/>
              </a:lnSpc>
              <a:spcBef>
                <a:spcPts val="1095"/>
              </a:spcBef>
            </a:pP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Konversi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61019" y="2964179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8430" rIns="0" bIns="0" rtlCol="0">
            <a:spAutoFit/>
          </a:bodyPr>
          <a:lstStyle/>
          <a:p>
            <a:pPr marL="282575">
              <a:lnSpc>
                <a:spcPct val="100000"/>
              </a:lnSpc>
              <a:spcBef>
                <a:spcPts val="109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Missing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value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161019" y="3709415"/>
            <a:ext cx="223456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etc.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634228" y="4442459"/>
            <a:ext cx="476123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213360">
              <a:lnSpc>
                <a:spcPct val="100000"/>
              </a:lnSpc>
              <a:spcBef>
                <a:spcPts val="1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Pastikan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mapping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transformasi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80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4008120" y="557783"/>
            <a:ext cx="2406650" cy="893444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0955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650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ETL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808220" y="1476755"/>
            <a:ext cx="255587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634228" y="2217420"/>
            <a:ext cx="435292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0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09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Definisikan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initial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634228" y="2964179"/>
            <a:ext cx="435292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8430" rIns="0" bIns="0" rtlCol="0">
            <a:spAutoFit/>
          </a:bodyPr>
          <a:lstStyle/>
          <a:p>
            <a:pPr marL="1109980">
              <a:lnSpc>
                <a:spcPct val="100000"/>
              </a:lnSpc>
              <a:spcBef>
                <a:spcPts val="109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Frekuensi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update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634228" y="3709415"/>
            <a:ext cx="4352925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113030">
              <a:lnSpc>
                <a:spcPct val="100000"/>
              </a:lnSpc>
              <a:spcBef>
                <a:spcPts val="1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Proses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update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paling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membebani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2456" y="1434846"/>
            <a:ext cx="3679825" cy="115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7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0847" y="3935729"/>
            <a:ext cx="3590290" cy="18980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4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81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4014215" y="2990088"/>
            <a:ext cx="2406650" cy="89471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10820" rIns="0" bIns="0" rtlCol="0">
            <a:spAutoFit/>
          </a:bodyPr>
          <a:lstStyle/>
          <a:p>
            <a:pPr marL="308610">
              <a:lnSpc>
                <a:spcPct val="100000"/>
              </a:lnSpc>
              <a:spcBef>
                <a:spcPts val="1660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640068" y="1496567"/>
            <a:ext cx="4375785" cy="71628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3510" rIns="0" bIns="0" rtlCol="0">
            <a:spAutoFit/>
          </a:bodyPr>
          <a:lstStyle/>
          <a:p>
            <a:pPr marL="244475">
              <a:lnSpc>
                <a:spcPct val="100000"/>
              </a:lnSpc>
              <a:spcBef>
                <a:spcPts val="113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buruk </a:t>
            </a:r>
            <a:r>
              <a:rPr sz="240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keputusan</a:t>
            </a:r>
            <a:r>
              <a:rPr sz="24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buruk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391400" y="3096767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548640">
              <a:lnSpc>
                <a:spcPct val="100000"/>
              </a:lnSpc>
              <a:spcBef>
                <a:spcPts val="1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tercemar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391400" y="3843528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111125">
              <a:lnSpc>
                <a:spcPct val="100000"/>
              </a:lnSpc>
              <a:spcBef>
                <a:spcPts val="1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Masalah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640068" y="2212848"/>
            <a:ext cx="437578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User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kabur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22452" y="4601082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5442305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861815" y="798576"/>
            <a:ext cx="2406650" cy="894715"/>
          </a:xfrm>
          <a:custGeom>
            <a:avLst/>
            <a:gdLst/>
            <a:ahLst/>
            <a:cxnLst/>
            <a:rect l="l" t="t" r="r" b="b"/>
            <a:pathLst>
              <a:path w="2406650" h="894714">
                <a:moveTo>
                  <a:pt x="0" y="894588"/>
                </a:moveTo>
                <a:lnTo>
                  <a:pt x="2406395" y="894588"/>
                </a:lnTo>
                <a:lnTo>
                  <a:pt x="2406395" y="0"/>
                </a:lnTo>
                <a:lnTo>
                  <a:pt x="0" y="0"/>
                </a:lnTo>
                <a:lnTo>
                  <a:pt x="0" y="894588"/>
                </a:lnTo>
                <a:close/>
              </a:path>
            </a:pathLst>
          </a:custGeom>
          <a:solidFill>
            <a:srgbClr val="E384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158234" y="997458"/>
            <a:ext cx="18141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660391" y="1796795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548005">
              <a:lnSpc>
                <a:spcPct val="100000"/>
              </a:lnSpc>
              <a:spcBef>
                <a:spcPts val="1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tercemar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370576" y="2563367"/>
            <a:ext cx="3461385" cy="683260"/>
          </a:xfrm>
          <a:custGeom>
            <a:avLst/>
            <a:gdLst/>
            <a:ahLst/>
            <a:cxnLst/>
            <a:rect l="l" t="t" r="r" b="b"/>
            <a:pathLst>
              <a:path w="3461384" h="683260">
                <a:moveTo>
                  <a:pt x="0" y="682751"/>
                </a:moveTo>
                <a:lnTo>
                  <a:pt x="3461004" y="682751"/>
                </a:lnTo>
                <a:lnTo>
                  <a:pt x="3461004" y="0"/>
                </a:lnTo>
                <a:lnTo>
                  <a:pt x="0" y="0"/>
                </a:lnTo>
                <a:lnTo>
                  <a:pt x="0" y="682751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101334" y="2690240"/>
            <a:ext cx="20002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Kesalahan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input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370576" y="3272028"/>
            <a:ext cx="3461385" cy="683260"/>
          </a:xfrm>
          <a:custGeom>
            <a:avLst/>
            <a:gdLst/>
            <a:ahLst/>
            <a:cxnLst/>
            <a:rect l="l" t="t" r="r" b="b"/>
            <a:pathLst>
              <a:path w="3461384" h="683260">
                <a:moveTo>
                  <a:pt x="0" y="682752"/>
                </a:moveTo>
                <a:lnTo>
                  <a:pt x="3461004" y="682752"/>
                </a:lnTo>
                <a:lnTo>
                  <a:pt x="3461004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916929" y="3398646"/>
            <a:ext cx="23685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Kesalahan</a:t>
            </a:r>
            <a:r>
              <a:rPr sz="24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konversi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5370576" y="3979164"/>
            <a:ext cx="3461385" cy="684530"/>
          </a:xfrm>
          <a:custGeom>
            <a:avLst/>
            <a:gdLst/>
            <a:ahLst/>
            <a:cxnLst/>
            <a:rect l="l" t="t" r="r" b="b"/>
            <a:pathLst>
              <a:path w="3461384" h="684529">
                <a:moveTo>
                  <a:pt x="0" y="684276"/>
                </a:moveTo>
                <a:lnTo>
                  <a:pt x="3461004" y="684276"/>
                </a:lnTo>
                <a:lnTo>
                  <a:pt x="3461004" y="0"/>
                </a:lnTo>
                <a:lnTo>
                  <a:pt x="0" y="0"/>
                </a:lnTo>
                <a:lnTo>
                  <a:pt x="0" y="684276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5547740" y="4106926"/>
            <a:ext cx="3105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Kesalahan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migrasi</a:t>
            </a:r>
            <a:r>
              <a:rPr sz="24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sistem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8915400" y="4704588"/>
            <a:ext cx="2871470" cy="683260"/>
          </a:xfrm>
          <a:custGeom>
            <a:avLst/>
            <a:gdLst/>
            <a:ahLst/>
            <a:cxnLst/>
            <a:rect l="l" t="t" r="r" b="b"/>
            <a:pathLst>
              <a:path w="2871470" h="683260">
                <a:moveTo>
                  <a:pt x="0" y="682752"/>
                </a:moveTo>
                <a:lnTo>
                  <a:pt x="2871216" y="682752"/>
                </a:lnTo>
                <a:lnTo>
                  <a:pt x="2871216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9654285" y="4831537"/>
            <a:ext cx="13976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usang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915400" y="2563367"/>
            <a:ext cx="2871470" cy="683260"/>
          </a:xfrm>
          <a:custGeom>
            <a:avLst/>
            <a:gdLst/>
            <a:ahLst/>
            <a:cxnLst/>
            <a:rect l="l" t="t" r="r" b="b"/>
            <a:pathLst>
              <a:path w="2871470" h="683260">
                <a:moveTo>
                  <a:pt x="0" y="682751"/>
                </a:moveTo>
                <a:lnTo>
                  <a:pt x="2871216" y="682751"/>
                </a:lnTo>
                <a:lnTo>
                  <a:pt x="2871216" y="0"/>
                </a:lnTo>
                <a:lnTo>
                  <a:pt x="0" y="0"/>
                </a:lnTo>
                <a:lnTo>
                  <a:pt x="0" y="682751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9151366" y="2690240"/>
            <a:ext cx="24034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Input tidak</a:t>
            </a:r>
            <a:r>
              <a:rPr sz="2400" spc="-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lengkap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8915400" y="3270503"/>
            <a:ext cx="2871470" cy="683260"/>
          </a:xfrm>
          <a:custGeom>
            <a:avLst/>
            <a:gdLst/>
            <a:ahLst/>
            <a:cxnLst/>
            <a:rect l="l" t="t" r="r" b="b"/>
            <a:pathLst>
              <a:path w="2871470" h="683260">
                <a:moveTo>
                  <a:pt x="0" y="682752"/>
                </a:moveTo>
                <a:lnTo>
                  <a:pt x="2871216" y="682752"/>
                </a:lnTo>
                <a:lnTo>
                  <a:pt x="2871216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9379966" y="3397757"/>
            <a:ext cx="1943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DB Tidak</a:t>
            </a:r>
            <a:r>
              <a:rPr sz="24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sesuai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8915400" y="3977640"/>
            <a:ext cx="2871470" cy="683260"/>
          </a:xfrm>
          <a:custGeom>
            <a:avLst/>
            <a:gdLst/>
            <a:ahLst/>
            <a:cxnLst/>
            <a:rect l="l" t="t" r="r" b="b"/>
            <a:pathLst>
              <a:path w="2871470" h="683260">
                <a:moveTo>
                  <a:pt x="0" y="682751"/>
                </a:moveTo>
                <a:lnTo>
                  <a:pt x="2871216" y="682751"/>
                </a:lnTo>
                <a:lnTo>
                  <a:pt x="2871216" y="0"/>
                </a:lnTo>
                <a:lnTo>
                  <a:pt x="0" y="0"/>
                </a:lnTo>
                <a:lnTo>
                  <a:pt x="0" y="682751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9178797" y="4105147"/>
            <a:ext cx="2346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Internasional/lokal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5370576" y="4739640"/>
            <a:ext cx="3461385" cy="683260"/>
          </a:xfrm>
          <a:custGeom>
            <a:avLst/>
            <a:gdLst/>
            <a:ahLst/>
            <a:cxnLst/>
            <a:rect l="l" t="t" r="r" b="b"/>
            <a:pathLst>
              <a:path w="3461384" h="683260">
                <a:moveTo>
                  <a:pt x="0" y="682752"/>
                </a:moveTo>
                <a:lnTo>
                  <a:pt x="3461004" y="682752"/>
                </a:lnTo>
                <a:lnTo>
                  <a:pt x="3461004" y="0"/>
                </a:lnTo>
                <a:lnTo>
                  <a:pt x="0" y="0"/>
                </a:lnTo>
                <a:lnTo>
                  <a:pt x="0" y="682752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5758434" y="4866513"/>
            <a:ext cx="26866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Kelalaian</a:t>
            </a:r>
            <a:r>
              <a:rPr sz="24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manajemen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9" name="object 4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82</a:t>
            </a:fld>
            <a:endParaRPr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0847" y="2882595"/>
            <a:ext cx="3591560" cy="29514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8415" algn="r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  <a:p>
            <a:pPr marL="1431290" marR="5080" indent="359410" algn="r">
              <a:lnSpc>
                <a:spcPct val="169800"/>
              </a:lnSpc>
              <a:spcBef>
                <a:spcPts val="140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  <a:spcBef>
                <a:spcPts val="5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861815" y="798576"/>
            <a:ext cx="2406650" cy="894715"/>
          </a:xfrm>
          <a:custGeom>
            <a:avLst/>
            <a:gdLst/>
            <a:ahLst/>
            <a:cxnLst/>
            <a:rect l="l" t="t" r="r" b="b"/>
            <a:pathLst>
              <a:path w="2406650" h="894714">
                <a:moveTo>
                  <a:pt x="0" y="894588"/>
                </a:moveTo>
                <a:lnTo>
                  <a:pt x="2406395" y="894588"/>
                </a:lnTo>
                <a:lnTo>
                  <a:pt x="2406395" y="0"/>
                </a:lnTo>
                <a:lnTo>
                  <a:pt x="0" y="0"/>
                </a:lnTo>
                <a:lnTo>
                  <a:pt x="0" y="894588"/>
                </a:lnTo>
                <a:close/>
              </a:path>
            </a:pathLst>
          </a:custGeom>
          <a:solidFill>
            <a:srgbClr val="E3840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2456" y="997458"/>
            <a:ext cx="5880100" cy="828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07797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83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4660391" y="1796795"/>
            <a:ext cx="2871470" cy="68326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39700" rIns="0" bIns="0" rtlCol="0">
            <a:spAutoFit/>
          </a:bodyPr>
          <a:lstStyle/>
          <a:p>
            <a:pPr marL="578485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Masalah</a:t>
            </a:r>
            <a:endParaRPr sz="2400">
              <a:latin typeface="Calibri"/>
              <a:cs typeface="Calibri"/>
            </a:endParaRPr>
          </a:p>
        </p:txBody>
      </p:sp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5370576" y="2563367"/>
          <a:ext cx="6415404" cy="35829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2660"/>
                <a:gridCol w="2912744"/>
              </a:tblGrid>
              <a:tr h="708659">
                <a:tc>
                  <a:txBody>
                    <a:bodyPr/>
                    <a:lstStyle/>
                    <a:p>
                      <a:pPr marR="32384" algn="ct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Dummy/data</a:t>
                      </a:r>
                      <a:r>
                        <a:rPr sz="2400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coba-coba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39065" marB="0">
                    <a:lnR w="83819">
                      <a:solidFill>
                        <a:srgbClr val="FFFFFF"/>
                      </a:solidFill>
                      <a:prstDash val="solid"/>
                    </a:lnR>
                    <a:solidFill>
                      <a:srgbClr val="E96A4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5085" algn="ct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kontradiktif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 marL="264160" marR="212090" indent="-1905" algn="ctr">
                        <a:lnSpc>
                          <a:spcPct val="1934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Nama tidak</a:t>
                      </a:r>
                      <a:r>
                        <a:rPr sz="2400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standar  Reused 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Primary</a:t>
                      </a:r>
                      <a:r>
                        <a:rPr sz="2400" spc="-8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key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39065" marB="0">
                    <a:lnL w="83819">
                      <a:solidFill>
                        <a:srgbClr val="FFFFFF"/>
                      </a:solidFill>
                      <a:prstDash val="solid"/>
                    </a:lnL>
                    <a:lnB w="79248">
                      <a:solidFill>
                        <a:srgbClr val="FFFFFF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</a:tr>
              <a:tr h="1427988">
                <a:tc>
                  <a:txBody>
                    <a:bodyPr/>
                    <a:lstStyle/>
                    <a:p>
                      <a:pPr marL="708025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yang</a:t>
                      </a:r>
                      <a:r>
                        <a:rPr sz="2400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hilang</a:t>
                      </a:r>
                      <a:endParaRPr sz="240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654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Kolom</a:t>
                      </a:r>
                      <a:r>
                        <a:rPr sz="24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multitafsir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39065" marB="0">
                    <a:lnR w="83819">
                      <a:solidFill>
                        <a:srgbClr val="FFFFFF"/>
                      </a:solidFill>
                      <a:prstDash val="solid"/>
                    </a:lnR>
                    <a:lnB w="79248">
                      <a:solidFill>
                        <a:srgbClr val="FFFFFF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39065" marB="0">
                    <a:lnL w="83819">
                      <a:solidFill>
                        <a:srgbClr val="FFFFFF"/>
                      </a:solidFill>
                      <a:prstDash val="solid"/>
                    </a:lnL>
                    <a:lnB w="79248">
                      <a:solidFill>
                        <a:srgbClr val="FFFFFF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</a:tr>
              <a:tr h="725424">
                <a:tc>
                  <a:txBody>
                    <a:bodyPr/>
                    <a:lstStyle/>
                    <a:p>
                      <a:pPr marR="36195" algn="ctr">
                        <a:lnSpc>
                          <a:spcPct val="100000"/>
                        </a:lnSpc>
                        <a:spcBef>
                          <a:spcPts val="1410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sulit</a:t>
                      </a:r>
                      <a:r>
                        <a:rPr sz="2400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dimengerti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79070" marB="0">
                    <a:lnR w="83819">
                      <a:solidFill>
                        <a:srgbClr val="FFFFFF"/>
                      </a:solidFill>
                      <a:prstDash val="solid"/>
                    </a:lnR>
                    <a:lnT w="79248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  <a:tc>
                  <a:txBody>
                    <a:bodyPr/>
                    <a:lstStyle/>
                    <a:p>
                      <a:pPr marL="706120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ID tidak</a:t>
                      </a:r>
                      <a:r>
                        <a:rPr sz="2400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unik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44145" marB="0">
                    <a:lnL w="83819">
                      <a:solidFill>
                        <a:srgbClr val="FFFFFF"/>
                      </a:solidFill>
                      <a:prstDash val="solid"/>
                    </a:lnL>
                    <a:lnT w="79248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E96A42"/>
                    </a:solidFill>
                  </a:tcPr>
                </a:tc>
              </a:tr>
              <a:tr h="720852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Pelanggaran </a:t>
                      </a:r>
                      <a:r>
                        <a:rPr sz="24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business</a:t>
                      </a:r>
                      <a:r>
                        <a:rPr sz="2400" spc="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rule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77800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E96A4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80847" y="4601082"/>
            <a:ext cx="3589020" cy="1232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959610" y="3418077"/>
            <a:ext cx="18122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99946" y="3935729"/>
            <a:ext cx="217106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84</a:t>
            </a:fld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4014215" y="2990088"/>
            <a:ext cx="2406650" cy="894715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10820" rIns="0" bIns="0" rtlCol="0">
            <a:spAutoFit/>
          </a:bodyPr>
          <a:lstStyle/>
          <a:p>
            <a:pPr marL="502284">
              <a:lnSpc>
                <a:spcPct val="100000"/>
              </a:lnSpc>
              <a:spcBef>
                <a:spcPts val="1660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85204" y="2321051"/>
            <a:ext cx="4375785" cy="71628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16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1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Operasional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585204" y="3037332"/>
            <a:ext cx="437578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160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15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Ekstraksi/Transformasi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585204" y="3774947"/>
            <a:ext cx="437578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End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0847" y="2199259"/>
            <a:ext cx="3591560" cy="3634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ektur</a:t>
            </a:r>
            <a:endParaRPr sz="2400">
              <a:latin typeface="Calibri"/>
              <a:cs typeface="Calibri"/>
            </a:endParaRPr>
          </a:p>
          <a:p>
            <a:pPr marL="1431290" marR="5080" indent="-99060" algn="r">
              <a:lnSpc>
                <a:spcPct val="172700"/>
              </a:lnSpc>
              <a:spcBef>
                <a:spcPts val="760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Perhatian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Khusus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B72C00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218176" y="1368552"/>
            <a:ext cx="6638544" cy="47777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4014215" y="1004316"/>
            <a:ext cx="2406650" cy="893444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09550" rIns="0" bIns="0" rtlCol="0">
            <a:spAutoFit/>
          </a:bodyPr>
          <a:lstStyle/>
          <a:p>
            <a:pPr marL="502284">
              <a:lnSpc>
                <a:spcPct val="100000"/>
              </a:lnSpc>
              <a:spcBef>
                <a:spcPts val="1650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85</a:t>
            </a:fld>
            <a:endParaRPr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19">
                <a:moveTo>
                  <a:pt x="0" y="57912"/>
                </a:moveTo>
                <a:lnTo>
                  <a:pt x="3849624" y="57912"/>
                </a:lnTo>
                <a:lnTo>
                  <a:pt x="3849624" y="0"/>
                </a:lnTo>
                <a:lnTo>
                  <a:pt x="0" y="0"/>
                </a:lnTo>
                <a:lnTo>
                  <a:pt x="0" y="5791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00984"/>
            <a:ext cx="3850004" cy="60960"/>
          </a:xfrm>
          <a:custGeom>
            <a:avLst/>
            <a:gdLst/>
            <a:ahLst/>
            <a:cxnLst/>
            <a:rect l="l" t="t" r="r" b="b"/>
            <a:pathLst>
              <a:path w="3850004" h="60960">
                <a:moveTo>
                  <a:pt x="0" y="60959"/>
                </a:moveTo>
                <a:lnTo>
                  <a:pt x="3849624" y="60959"/>
                </a:lnTo>
                <a:lnTo>
                  <a:pt x="3849624" y="0"/>
                </a:lnTo>
                <a:lnTo>
                  <a:pt x="0" y="0"/>
                </a:lnTo>
                <a:lnTo>
                  <a:pt x="0" y="6095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3835908"/>
            <a:ext cx="3850004" cy="43180"/>
          </a:xfrm>
          <a:custGeom>
            <a:avLst/>
            <a:gdLst/>
            <a:ahLst/>
            <a:cxnLst/>
            <a:rect l="l" t="t" r="r" b="b"/>
            <a:pathLst>
              <a:path w="3850004" h="43179">
                <a:moveTo>
                  <a:pt x="0" y="42672"/>
                </a:moveTo>
                <a:lnTo>
                  <a:pt x="3849624" y="42672"/>
                </a:lnTo>
                <a:lnTo>
                  <a:pt x="3849624" y="0"/>
                </a:lnTo>
                <a:lnTo>
                  <a:pt x="0" y="0"/>
                </a:lnTo>
                <a:lnTo>
                  <a:pt x="0" y="4267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354067"/>
            <a:ext cx="3850004" cy="105410"/>
          </a:xfrm>
          <a:custGeom>
            <a:avLst/>
            <a:gdLst/>
            <a:ahLst/>
            <a:cxnLst/>
            <a:rect l="l" t="t" r="r" b="b"/>
            <a:pathLst>
              <a:path w="3850004" h="105410">
                <a:moveTo>
                  <a:pt x="0" y="105155"/>
                </a:moveTo>
                <a:lnTo>
                  <a:pt x="3849624" y="105155"/>
                </a:lnTo>
                <a:lnTo>
                  <a:pt x="3849624" y="0"/>
                </a:lnTo>
                <a:lnTo>
                  <a:pt x="0" y="0"/>
                </a:lnTo>
                <a:lnTo>
                  <a:pt x="0" y="105155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709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40"/>
                </a:moveTo>
                <a:lnTo>
                  <a:pt x="3849624" y="129540"/>
                </a:lnTo>
                <a:lnTo>
                  <a:pt x="3849624" y="0"/>
                </a:lnTo>
                <a:lnTo>
                  <a:pt x="0" y="0"/>
                </a:lnTo>
                <a:lnTo>
                  <a:pt x="0" y="12954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44592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3361944"/>
            <a:ext cx="3850004" cy="474345"/>
          </a:xfrm>
          <a:custGeom>
            <a:avLst/>
            <a:gdLst/>
            <a:ahLst/>
            <a:cxnLst/>
            <a:rect l="l" t="t" r="r" b="b"/>
            <a:pathLst>
              <a:path w="3850004" h="474345">
                <a:moveTo>
                  <a:pt x="0" y="473964"/>
                </a:moveTo>
                <a:lnTo>
                  <a:pt x="3849624" y="473964"/>
                </a:lnTo>
                <a:lnTo>
                  <a:pt x="3849624" y="0"/>
                </a:lnTo>
                <a:lnTo>
                  <a:pt x="0" y="0"/>
                </a:lnTo>
                <a:lnTo>
                  <a:pt x="0" y="47396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3878579"/>
            <a:ext cx="3850004" cy="475615"/>
          </a:xfrm>
          <a:custGeom>
            <a:avLst/>
            <a:gdLst/>
            <a:ahLst/>
            <a:cxnLst/>
            <a:rect l="l" t="t" r="r" b="b"/>
            <a:pathLst>
              <a:path w="3850004" h="475614">
                <a:moveTo>
                  <a:pt x="0" y="475488"/>
                </a:moveTo>
                <a:lnTo>
                  <a:pt x="3849624" y="475488"/>
                </a:lnTo>
                <a:lnTo>
                  <a:pt x="3849624" y="0"/>
                </a:lnTo>
                <a:lnTo>
                  <a:pt x="0" y="0"/>
                </a:lnTo>
                <a:lnTo>
                  <a:pt x="0" y="47548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80847" y="3418077"/>
            <a:ext cx="3591560" cy="24155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Perhatian</a:t>
            </a:r>
            <a:r>
              <a:rPr sz="20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Khusus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167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Perkakas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Produk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450">
              <a:latin typeface="Times New Roman"/>
              <a:cs typeface="Times New Roman"/>
            </a:endParaRPr>
          </a:p>
          <a:p>
            <a:pPr marR="6985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  <a:spcBef>
                <a:spcPts val="5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827020"/>
            <a:ext cx="3837940" cy="474345"/>
          </a:xfrm>
          <a:custGeom>
            <a:avLst/>
            <a:gdLst/>
            <a:ahLst/>
            <a:cxnLst/>
            <a:rect l="l" t="t" r="r" b="b"/>
            <a:pathLst>
              <a:path w="3837940" h="474345">
                <a:moveTo>
                  <a:pt x="0" y="473963"/>
                </a:moveTo>
                <a:lnTo>
                  <a:pt x="3837432" y="473963"/>
                </a:lnTo>
                <a:lnTo>
                  <a:pt x="3837432" y="0"/>
                </a:lnTo>
                <a:lnTo>
                  <a:pt x="0" y="0"/>
                </a:lnTo>
                <a:lnTo>
                  <a:pt x="0" y="47396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501266" y="2882595"/>
            <a:ext cx="225742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Komposisi</a:t>
            </a:r>
            <a:r>
              <a:rPr sz="2000" spc="-3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Komponen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86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4038600" y="725423"/>
            <a:ext cx="2406650" cy="893444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09550" rIns="0" bIns="0" rtlCol="0">
            <a:spAutoFit/>
          </a:bodyPr>
          <a:lstStyle/>
          <a:p>
            <a:pPr marL="569595">
              <a:lnSpc>
                <a:spcPct val="100000"/>
              </a:lnSpc>
              <a:spcBef>
                <a:spcPts val="1650"/>
              </a:spcBef>
            </a:pP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Perkakas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93208" y="2005583"/>
            <a:ext cx="5831205" cy="71628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3510" rIns="0" bIns="0" rtlCol="0">
            <a:spAutoFit/>
          </a:bodyPr>
          <a:lstStyle/>
          <a:p>
            <a:pPr marL="661670">
              <a:lnSpc>
                <a:spcPct val="100000"/>
              </a:lnSpc>
              <a:spcBef>
                <a:spcPts val="113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40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 </a:t>
            </a:r>
            <a:r>
              <a:rPr sz="2400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2400" spc="-1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Perkakas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093208" y="2721864"/>
            <a:ext cx="5831205" cy="68580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140335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11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Perkakas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bisa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disesuaikan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dengan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92456" y="1434846"/>
            <a:ext cx="3678554" cy="1232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3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B72C00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B72C0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e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22452" y="3116960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87</a:t>
            </a:fld>
            <a:endParaRPr dirty="0"/>
          </a:p>
        </p:txBody>
      </p:sp>
      <p:sp>
        <p:nvSpPr>
          <p:cNvPr id="18" name="object 18"/>
          <p:cNvSpPr txBox="1"/>
          <p:nvPr/>
        </p:nvSpPr>
        <p:spPr>
          <a:xfrm>
            <a:off x="4619244" y="1101852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4139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819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800"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75"/>
              </a:spcBef>
            </a:pPr>
            <a:r>
              <a:rPr sz="2800" spc="-90" dirty="0">
                <a:solidFill>
                  <a:srgbClr val="FFFFFF"/>
                </a:solidFill>
                <a:latin typeface="Calibri"/>
                <a:cs typeface="Calibri"/>
              </a:rPr>
              <a:t>Top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Down/Bottom</a:t>
            </a:r>
            <a:r>
              <a:rPr sz="2800" spc="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79591" y="262280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950594">
              <a:lnSpc>
                <a:spcPct val="100000"/>
              </a:lnSpc>
              <a:spcBef>
                <a:spcPts val="17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Pemilihan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DBMS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9591" y="336956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75"/>
              </a:spcBef>
            </a:pPr>
            <a:r>
              <a:rPr sz="2800" spc="-20" dirty="0">
                <a:solidFill>
                  <a:srgbClr val="FFFFFF"/>
                </a:solidFill>
                <a:latin typeface="Calibri"/>
                <a:cs typeface="Calibri"/>
              </a:rPr>
              <a:t>Ukuran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27000"/>
          </a:xfrm>
          <a:custGeom>
            <a:avLst/>
            <a:gdLst/>
            <a:ahLst/>
            <a:cxnLst/>
            <a:rect l="l" t="t" r="r" b="b"/>
            <a:pathLst>
              <a:path w="3850004" h="127000">
                <a:moveTo>
                  <a:pt x="0" y="126492"/>
                </a:moveTo>
                <a:lnTo>
                  <a:pt x="3849624" y="126492"/>
                </a:lnTo>
                <a:lnTo>
                  <a:pt x="3849624" y="0"/>
                </a:lnTo>
                <a:lnTo>
                  <a:pt x="0" y="0"/>
                </a:lnTo>
                <a:lnTo>
                  <a:pt x="0" y="12649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099559"/>
            <a:ext cx="3850004" cy="146685"/>
          </a:xfrm>
          <a:custGeom>
            <a:avLst/>
            <a:gdLst/>
            <a:ahLst/>
            <a:cxnLst/>
            <a:rect l="l" t="t" r="r" b="b"/>
            <a:pathLst>
              <a:path w="3850004" h="146685">
                <a:moveTo>
                  <a:pt x="0" y="146303"/>
                </a:moveTo>
                <a:lnTo>
                  <a:pt x="3849624" y="146303"/>
                </a:lnTo>
                <a:lnTo>
                  <a:pt x="3849624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664964"/>
            <a:ext cx="3850004" cy="147955"/>
          </a:xfrm>
          <a:custGeom>
            <a:avLst/>
            <a:gdLst/>
            <a:ahLst/>
            <a:cxnLst/>
            <a:rect l="l" t="t" r="r" b="b"/>
            <a:pathLst>
              <a:path w="3850004" h="147954">
                <a:moveTo>
                  <a:pt x="0" y="147828"/>
                </a:moveTo>
                <a:lnTo>
                  <a:pt x="3849624" y="147828"/>
                </a:lnTo>
                <a:lnTo>
                  <a:pt x="3849624" y="0"/>
                </a:lnTo>
                <a:lnTo>
                  <a:pt x="0" y="0"/>
                </a:lnTo>
                <a:lnTo>
                  <a:pt x="0" y="1478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230367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3"/>
                </a:moveTo>
                <a:lnTo>
                  <a:pt x="3849624" y="70103"/>
                </a:lnTo>
                <a:lnTo>
                  <a:pt x="384962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680459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4245864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812791"/>
            <a:ext cx="3850004" cy="417830"/>
          </a:xfrm>
          <a:custGeom>
            <a:avLst/>
            <a:gdLst/>
            <a:ahLst/>
            <a:cxnLst/>
            <a:rect l="l" t="t" r="r" b="b"/>
            <a:pathLst>
              <a:path w="3850004" h="417829">
                <a:moveTo>
                  <a:pt x="0" y="417575"/>
                </a:moveTo>
                <a:lnTo>
                  <a:pt x="3849624" y="417575"/>
                </a:lnTo>
                <a:lnTo>
                  <a:pt x="3849624" y="0"/>
                </a:lnTo>
                <a:lnTo>
                  <a:pt x="0" y="0"/>
                </a:lnTo>
                <a:lnTo>
                  <a:pt x="0" y="41757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742315" marR="5080" indent="1697989" algn="r">
              <a:lnSpc>
                <a:spcPts val="6170"/>
              </a:lnSpc>
              <a:spcBef>
                <a:spcPts val="600"/>
              </a:spcBef>
            </a:pPr>
            <a:r>
              <a:rPr dirty="0"/>
              <a:t>A</a:t>
            </a:r>
            <a:r>
              <a:rPr spc="-35" dirty="0"/>
              <a:t>r</a:t>
            </a:r>
            <a:r>
              <a:rPr spc="-5" dirty="0"/>
              <a:t>si</a:t>
            </a:r>
            <a:r>
              <a:rPr spc="-30" dirty="0"/>
              <a:t>t</a:t>
            </a:r>
            <a:r>
              <a:rPr dirty="0"/>
              <a:t>ektur  </a:t>
            </a:r>
            <a:r>
              <a:rPr spc="-10" dirty="0">
                <a:solidFill>
                  <a:srgbClr val="FFFFFF"/>
                </a:solidFill>
              </a:rPr>
              <a:t>Spesifikasi </a:t>
            </a:r>
            <a:r>
              <a:rPr spc="-15" dirty="0">
                <a:solidFill>
                  <a:srgbClr val="FFFFFF"/>
                </a:solidFill>
              </a:rPr>
              <a:t>Data</a:t>
            </a:r>
            <a:r>
              <a:rPr spc="-40" dirty="0">
                <a:solidFill>
                  <a:srgbClr val="FFFFFF"/>
                </a:solidFill>
              </a:rPr>
              <a:t> </a:t>
            </a:r>
            <a:r>
              <a:rPr spc="-20" dirty="0">
                <a:solidFill>
                  <a:srgbClr val="FFFFFF"/>
                </a:solidFill>
              </a:rPr>
              <a:t>Storage</a:t>
            </a:r>
          </a:p>
          <a:p>
            <a:pPr marL="1955800" marR="6350" indent="-544195" algn="r">
              <a:lnSpc>
                <a:spcPct val="185700"/>
              </a:lnSpc>
              <a:spcBef>
                <a:spcPts val="30"/>
              </a:spcBef>
            </a:pPr>
            <a:r>
              <a:rPr sz="2000" spc="-65" dirty="0">
                <a:solidFill>
                  <a:srgbClr val="FFFFFF"/>
                </a:solidFill>
              </a:rPr>
              <a:t>Top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Down/Bottom</a:t>
            </a:r>
            <a:r>
              <a:rPr sz="2000" spc="-80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Up  </a:t>
            </a:r>
            <a:r>
              <a:rPr sz="2000" spc="-5" dirty="0"/>
              <a:t>Pemilihan</a:t>
            </a:r>
            <a:r>
              <a:rPr sz="2000" spc="-80" dirty="0"/>
              <a:t> </a:t>
            </a:r>
            <a:r>
              <a:rPr sz="2000" dirty="0"/>
              <a:t>DBMS</a:t>
            </a:r>
            <a:endParaRPr sz="2000"/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000" dirty="0"/>
              <a:t>U</a:t>
            </a:r>
            <a:r>
              <a:rPr sz="2000" spc="-30" dirty="0"/>
              <a:t>k</a:t>
            </a:r>
            <a:r>
              <a:rPr sz="2000" spc="-5" dirty="0"/>
              <a:t>u</a:t>
            </a:r>
            <a:r>
              <a:rPr sz="2000" spc="-40" dirty="0"/>
              <a:t>r</a:t>
            </a:r>
            <a:r>
              <a:rPr sz="2000" dirty="0"/>
              <a:t>an</a:t>
            </a:r>
            <a:endParaRPr sz="2000"/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97815">
              <a:lnSpc>
                <a:spcPts val="3200"/>
              </a:lnSpc>
            </a:pPr>
            <a:r>
              <a:rPr sz="2800" spc="-90" dirty="0">
                <a:solidFill>
                  <a:srgbClr val="FFFFFF"/>
                </a:solidFill>
                <a:latin typeface="Calibri"/>
                <a:cs typeface="Calibri"/>
              </a:rPr>
              <a:t>Top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Down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789932" y="1559052"/>
            <a:ext cx="4546600" cy="683260"/>
          </a:xfrm>
          <a:custGeom>
            <a:avLst/>
            <a:gdLst/>
            <a:ahLst/>
            <a:cxnLst/>
            <a:rect l="l" t="t" r="r" b="b"/>
            <a:pathLst>
              <a:path w="4546600" h="683260">
                <a:moveTo>
                  <a:pt x="0" y="682751"/>
                </a:moveTo>
                <a:lnTo>
                  <a:pt x="4546092" y="682751"/>
                </a:lnTo>
                <a:lnTo>
                  <a:pt x="4546092" y="0"/>
                </a:lnTo>
                <a:lnTo>
                  <a:pt x="0" y="0"/>
                </a:lnTo>
                <a:lnTo>
                  <a:pt x="0" y="682751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291326" y="1684731"/>
            <a:ext cx="15589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789932" y="2266188"/>
            <a:ext cx="4546600" cy="683260"/>
          </a:xfrm>
          <a:custGeom>
            <a:avLst/>
            <a:gdLst/>
            <a:ahLst/>
            <a:cxnLst/>
            <a:rect l="l" t="t" r="r" b="b"/>
            <a:pathLst>
              <a:path w="4546600" h="683260">
                <a:moveTo>
                  <a:pt x="0" y="682751"/>
                </a:moveTo>
                <a:lnTo>
                  <a:pt x="4546092" y="682751"/>
                </a:lnTo>
                <a:lnTo>
                  <a:pt x="4546092" y="0"/>
                </a:lnTo>
                <a:lnTo>
                  <a:pt x="0" y="0"/>
                </a:lnTo>
                <a:lnTo>
                  <a:pt x="0" y="682751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454396" y="2393441"/>
            <a:ext cx="32327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DW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Korporat</a:t>
            </a:r>
            <a:r>
              <a:rPr sz="2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Keseluruhan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88</a:t>
            </a:fld>
            <a:endParaRPr dirty="0"/>
          </a:p>
        </p:txBody>
      </p:sp>
      <p:sp>
        <p:nvSpPr>
          <p:cNvPr id="27" name="object 27"/>
          <p:cNvSpPr txBox="1"/>
          <p:nvPr/>
        </p:nvSpPr>
        <p:spPr>
          <a:xfrm>
            <a:off x="4789932" y="2974848"/>
            <a:ext cx="454660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260350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Setiap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mart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yang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dependen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89932" y="3685032"/>
            <a:ext cx="454660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065" rIns="0" bIns="0" rtlCol="0">
            <a:spAutoFit/>
          </a:bodyPr>
          <a:lstStyle/>
          <a:p>
            <a:pPr marL="485775">
              <a:lnSpc>
                <a:spcPct val="100000"/>
              </a:lnSpc>
              <a:spcBef>
                <a:spcPts val="109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DB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Multidimensi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untuk</a:t>
            </a:r>
            <a:r>
              <a:rPr sz="2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OLAP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27000"/>
          </a:xfrm>
          <a:custGeom>
            <a:avLst/>
            <a:gdLst/>
            <a:ahLst/>
            <a:cxnLst/>
            <a:rect l="l" t="t" r="r" b="b"/>
            <a:pathLst>
              <a:path w="3850004" h="127000">
                <a:moveTo>
                  <a:pt x="0" y="126492"/>
                </a:moveTo>
                <a:lnTo>
                  <a:pt x="3849624" y="126492"/>
                </a:lnTo>
                <a:lnTo>
                  <a:pt x="3849624" y="0"/>
                </a:lnTo>
                <a:lnTo>
                  <a:pt x="0" y="0"/>
                </a:lnTo>
                <a:lnTo>
                  <a:pt x="0" y="12649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099559"/>
            <a:ext cx="3850004" cy="146685"/>
          </a:xfrm>
          <a:custGeom>
            <a:avLst/>
            <a:gdLst/>
            <a:ahLst/>
            <a:cxnLst/>
            <a:rect l="l" t="t" r="r" b="b"/>
            <a:pathLst>
              <a:path w="3850004" h="146685">
                <a:moveTo>
                  <a:pt x="0" y="146303"/>
                </a:moveTo>
                <a:lnTo>
                  <a:pt x="3849624" y="146303"/>
                </a:lnTo>
                <a:lnTo>
                  <a:pt x="3849624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664964"/>
            <a:ext cx="3850004" cy="147955"/>
          </a:xfrm>
          <a:custGeom>
            <a:avLst/>
            <a:gdLst/>
            <a:ahLst/>
            <a:cxnLst/>
            <a:rect l="l" t="t" r="r" b="b"/>
            <a:pathLst>
              <a:path w="3850004" h="147954">
                <a:moveTo>
                  <a:pt x="0" y="147828"/>
                </a:moveTo>
                <a:lnTo>
                  <a:pt x="3849624" y="147828"/>
                </a:lnTo>
                <a:lnTo>
                  <a:pt x="3849624" y="0"/>
                </a:lnTo>
                <a:lnTo>
                  <a:pt x="0" y="0"/>
                </a:lnTo>
                <a:lnTo>
                  <a:pt x="0" y="1478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230367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3"/>
                </a:moveTo>
                <a:lnTo>
                  <a:pt x="3849624" y="70103"/>
                </a:lnTo>
                <a:lnTo>
                  <a:pt x="384962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680459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4245864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812791"/>
            <a:ext cx="3850004" cy="417830"/>
          </a:xfrm>
          <a:custGeom>
            <a:avLst/>
            <a:gdLst/>
            <a:ahLst/>
            <a:cxnLst/>
            <a:rect l="l" t="t" r="r" b="b"/>
            <a:pathLst>
              <a:path w="3850004" h="417829">
                <a:moveTo>
                  <a:pt x="0" y="417575"/>
                </a:moveTo>
                <a:lnTo>
                  <a:pt x="3849624" y="417575"/>
                </a:lnTo>
                <a:lnTo>
                  <a:pt x="3849624" y="0"/>
                </a:lnTo>
                <a:lnTo>
                  <a:pt x="0" y="0"/>
                </a:lnTo>
                <a:lnTo>
                  <a:pt x="0" y="41757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742315" marR="5080" indent="1697989" algn="r">
              <a:lnSpc>
                <a:spcPts val="6170"/>
              </a:lnSpc>
              <a:spcBef>
                <a:spcPts val="600"/>
              </a:spcBef>
            </a:pPr>
            <a:r>
              <a:rPr dirty="0"/>
              <a:t>A</a:t>
            </a:r>
            <a:r>
              <a:rPr spc="-35" dirty="0"/>
              <a:t>r</a:t>
            </a:r>
            <a:r>
              <a:rPr spc="-5" dirty="0"/>
              <a:t>si</a:t>
            </a:r>
            <a:r>
              <a:rPr spc="-30" dirty="0"/>
              <a:t>t</a:t>
            </a:r>
            <a:r>
              <a:rPr dirty="0"/>
              <a:t>ektur  </a:t>
            </a:r>
            <a:r>
              <a:rPr spc="-10" dirty="0">
                <a:solidFill>
                  <a:srgbClr val="FFFFFF"/>
                </a:solidFill>
              </a:rPr>
              <a:t>Spesifikasi </a:t>
            </a:r>
            <a:r>
              <a:rPr spc="-15" dirty="0">
                <a:solidFill>
                  <a:srgbClr val="FFFFFF"/>
                </a:solidFill>
              </a:rPr>
              <a:t>Data</a:t>
            </a:r>
            <a:r>
              <a:rPr spc="-40" dirty="0">
                <a:solidFill>
                  <a:srgbClr val="FFFFFF"/>
                </a:solidFill>
              </a:rPr>
              <a:t> </a:t>
            </a:r>
            <a:r>
              <a:rPr spc="-20" dirty="0">
                <a:solidFill>
                  <a:srgbClr val="FFFFFF"/>
                </a:solidFill>
              </a:rPr>
              <a:t>Storage</a:t>
            </a:r>
          </a:p>
          <a:p>
            <a:pPr marL="1955800" marR="6350" indent="-544195" algn="r">
              <a:lnSpc>
                <a:spcPct val="185700"/>
              </a:lnSpc>
              <a:spcBef>
                <a:spcPts val="30"/>
              </a:spcBef>
            </a:pPr>
            <a:r>
              <a:rPr sz="2000" spc="-65" dirty="0">
                <a:solidFill>
                  <a:srgbClr val="FFFFFF"/>
                </a:solidFill>
              </a:rPr>
              <a:t>Top</a:t>
            </a:r>
            <a:r>
              <a:rPr sz="2000" spc="-45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Down/Bottom</a:t>
            </a:r>
            <a:r>
              <a:rPr sz="2000" spc="-80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Up  </a:t>
            </a:r>
            <a:r>
              <a:rPr sz="2000" spc="-5" dirty="0"/>
              <a:t>Pemilihan</a:t>
            </a:r>
            <a:r>
              <a:rPr sz="2000" spc="-80" dirty="0"/>
              <a:t> </a:t>
            </a:r>
            <a:r>
              <a:rPr sz="2000" dirty="0"/>
              <a:t>DBMS</a:t>
            </a:r>
            <a:endParaRPr sz="2000"/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000" dirty="0"/>
              <a:t>U</a:t>
            </a:r>
            <a:r>
              <a:rPr sz="2000" spc="-30" dirty="0"/>
              <a:t>k</a:t>
            </a:r>
            <a:r>
              <a:rPr sz="2000" spc="-5" dirty="0"/>
              <a:t>u</a:t>
            </a:r>
            <a:r>
              <a:rPr sz="2000" spc="-40" dirty="0"/>
              <a:t>r</a:t>
            </a:r>
            <a:r>
              <a:rPr sz="2000" dirty="0"/>
              <a:t>an</a:t>
            </a:r>
            <a:endParaRPr sz="2000"/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89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0504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Bottom</a:t>
            </a:r>
            <a:r>
              <a:rPr sz="28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94414" y="3588450"/>
            <a:ext cx="4425950" cy="68326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marL="425450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DB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Multidimensi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untuk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OLAP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9" name="object 25"/>
          <p:cNvSpPr txBox="1"/>
          <p:nvPr/>
        </p:nvSpPr>
        <p:spPr>
          <a:xfrm>
            <a:off x="4794414" y="2853508"/>
            <a:ext cx="4425950" cy="510396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nn-NO" sz="2400" spc="-5" dirty="0">
                <a:solidFill>
                  <a:schemeClr val="bg1"/>
                </a:solidFill>
                <a:cs typeface="Calibri"/>
              </a:rPr>
              <a:t>Setiap </a:t>
            </a:r>
            <a:r>
              <a:rPr lang="nn-NO" sz="2400" spc="-15" dirty="0">
                <a:solidFill>
                  <a:schemeClr val="bg1"/>
                </a:solidFill>
                <a:cs typeface="Calibri"/>
              </a:rPr>
              <a:t>data </a:t>
            </a:r>
            <a:r>
              <a:rPr lang="nn-NO" sz="2400" dirty="0">
                <a:solidFill>
                  <a:schemeClr val="bg1"/>
                </a:solidFill>
                <a:cs typeface="Calibri"/>
              </a:rPr>
              <a:t>mart </a:t>
            </a:r>
            <a:r>
              <a:rPr lang="nn-NO" sz="2400" spc="-10" dirty="0">
                <a:solidFill>
                  <a:schemeClr val="bg1"/>
                </a:solidFill>
                <a:cs typeface="Calibri"/>
              </a:rPr>
              <a:t>yang</a:t>
            </a:r>
            <a:r>
              <a:rPr lang="nn-NO" sz="2400" spc="-110" dirty="0">
                <a:solidFill>
                  <a:schemeClr val="bg1"/>
                </a:solidFill>
                <a:cs typeface="Calibri"/>
              </a:rPr>
              <a:t> </a:t>
            </a:r>
            <a:r>
              <a:rPr lang="nn-NO" sz="2400" spc="-5" dirty="0">
                <a:solidFill>
                  <a:schemeClr val="bg1"/>
                </a:solidFill>
                <a:cs typeface="Calibri"/>
              </a:rPr>
              <a:t>dependen</a:t>
            </a:r>
            <a:endParaRPr lang="nn-NO" sz="24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30" name="object 25"/>
          <p:cNvSpPr txBox="1"/>
          <p:nvPr/>
        </p:nvSpPr>
        <p:spPr>
          <a:xfrm>
            <a:off x="4794414" y="2094683"/>
            <a:ext cx="4425950" cy="510396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139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id-ID" sz="2400" spc="-15" dirty="0">
                <a:solidFill>
                  <a:schemeClr val="bg1"/>
                </a:solidFill>
                <a:cs typeface="Calibri"/>
              </a:rPr>
              <a:t>Data</a:t>
            </a:r>
            <a:r>
              <a:rPr lang="id-ID" sz="2400" spc="-85" dirty="0">
                <a:solidFill>
                  <a:schemeClr val="bg1"/>
                </a:solidFill>
                <a:cs typeface="Calibri"/>
              </a:rPr>
              <a:t> </a:t>
            </a:r>
            <a:r>
              <a:rPr lang="id-ID" sz="2400" spc="-5" dirty="0">
                <a:solidFill>
                  <a:schemeClr val="bg1"/>
                </a:solidFill>
                <a:cs typeface="Calibri"/>
              </a:rPr>
              <a:t>Staging</a:t>
            </a:r>
            <a:endParaRPr lang="id-ID" sz="2400" dirty="0">
              <a:solidFill>
                <a:schemeClr val="bg1"/>
              </a:solidFill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27000"/>
          </a:xfrm>
          <a:custGeom>
            <a:avLst/>
            <a:gdLst/>
            <a:ahLst/>
            <a:cxnLst/>
            <a:rect l="l" t="t" r="r" b="b"/>
            <a:pathLst>
              <a:path w="3850004" h="127000">
                <a:moveTo>
                  <a:pt x="0" y="126492"/>
                </a:moveTo>
                <a:lnTo>
                  <a:pt x="3849624" y="126492"/>
                </a:lnTo>
                <a:lnTo>
                  <a:pt x="3849624" y="0"/>
                </a:lnTo>
                <a:lnTo>
                  <a:pt x="0" y="0"/>
                </a:lnTo>
                <a:lnTo>
                  <a:pt x="0" y="12649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099559"/>
            <a:ext cx="3850004" cy="146685"/>
          </a:xfrm>
          <a:custGeom>
            <a:avLst/>
            <a:gdLst/>
            <a:ahLst/>
            <a:cxnLst/>
            <a:rect l="l" t="t" r="r" b="b"/>
            <a:pathLst>
              <a:path w="3850004" h="146685">
                <a:moveTo>
                  <a:pt x="0" y="146303"/>
                </a:moveTo>
                <a:lnTo>
                  <a:pt x="3849624" y="146303"/>
                </a:lnTo>
                <a:lnTo>
                  <a:pt x="3849624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664964"/>
            <a:ext cx="3850004" cy="147955"/>
          </a:xfrm>
          <a:custGeom>
            <a:avLst/>
            <a:gdLst/>
            <a:ahLst/>
            <a:cxnLst/>
            <a:rect l="l" t="t" r="r" b="b"/>
            <a:pathLst>
              <a:path w="3850004" h="147954">
                <a:moveTo>
                  <a:pt x="0" y="147828"/>
                </a:moveTo>
                <a:lnTo>
                  <a:pt x="3849624" y="147828"/>
                </a:lnTo>
                <a:lnTo>
                  <a:pt x="3849624" y="0"/>
                </a:lnTo>
                <a:lnTo>
                  <a:pt x="0" y="0"/>
                </a:lnTo>
                <a:lnTo>
                  <a:pt x="0" y="1478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230367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3"/>
                </a:moveTo>
                <a:lnTo>
                  <a:pt x="3849624" y="70103"/>
                </a:lnTo>
                <a:lnTo>
                  <a:pt x="384962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680459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4245864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812791"/>
            <a:ext cx="3850004" cy="417830"/>
          </a:xfrm>
          <a:custGeom>
            <a:avLst/>
            <a:gdLst/>
            <a:ahLst/>
            <a:cxnLst/>
            <a:rect l="l" t="t" r="r" b="b"/>
            <a:pathLst>
              <a:path w="3850004" h="417829">
                <a:moveTo>
                  <a:pt x="0" y="417575"/>
                </a:moveTo>
                <a:lnTo>
                  <a:pt x="3849624" y="417575"/>
                </a:lnTo>
                <a:lnTo>
                  <a:pt x="3849624" y="0"/>
                </a:lnTo>
                <a:lnTo>
                  <a:pt x="0" y="0"/>
                </a:lnTo>
                <a:lnTo>
                  <a:pt x="0" y="41757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742315" marR="5080" indent="1697989" algn="r">
              <a:lnSpc>
                <a:spcPts val="6170"/>
              </a:lnSpc>
              <a:spcBef>
                <a:spcPts val="600"/>
              </a:spcBef>
            </a:pPr>
            <a:r>
              <a:rPr dirty="0"/>
              <a:t>A</a:t>
            </a:r>
            <a:r>
              <a:rPr spc="-35" dirty="0"/>
              <a:t>r</a:t>
            </a:r>
            <a:r>
              <a:rPr spc="-5" dirty="0"/>
              <a:t>si</a:t>
            </a:r>
            <a:r>
              <a:rPr spc="-30" dirty="0"/>
              <a:t>t</a:t>
            </a:r>
            <a:r>
              <a:rPr dirty="0"/>
              <a:t>ektur  </a:t>
            </a:r>
            <a:r>
              <a:rPr spc="-10" dirty="0">
                <a:solidFill>
                  <a:srgbClr val="FFFFFF"/>
                </a:solidFill>
              </a:rPr>
              <a:t>Spesifikasi </a:t>
            </a:r>
            <a:r>
              <a:rPr spc="-15" dirty="0">
                <a:solidFill>
                  <a:srgbClr val="FFFFFF"/>
                </a:solidFill>
              </a:rPr>
              <a:t>Data</a:t>
            </a:r>
            <a:r>
              <a:rPr spc="-40" dirty="0">
                <a:solidFill>
                  <a:srgbClr val="FFFFFF"/>
                </a:solidFill>
              </a:rPr>
              <a:t> </a:t>
            </a:r>
            <a:r>
              <a:rPr spc="-20" dirty="0">
                <a:solidFill>
                  <a:srgbClr val="FFFFFF"/>
                </a:solidFill>
              </a:rPr>
              <a:t>Storage</a:t>
            </a:r>
          </a:p>
          <a:p>
            <a:pPr marL="1955800" marR="6350" indent="-544195" algn="r">
              <a:lnSpc>
                <a:spcPct val="185700"/>
              </a:lnSpc>
              <a:spcBef>
                <a:spcPts val="30"/>
              </a:spcBef>
            </a:pPr>
            <a:r>
              <a:rPr sz="2000" spc="-65" dirty="0"/>
              <a:t>Top</a:t>
            </a:r>
            <a:r>
              <a:rPr sz="2000" spc="-45" dirty="0"/>
              <a:t> </a:t>
            </a:r>
            <a:r>
              <a:rPr sz="2000" spc="-5" dirty="0"/>
              <a:t>Down/Bottom</a:t>
            </a:r>
            <a:r>
              <a:rPr sz="2000" spc="-80" dirty="0"/>
              <a:t> </a:t>
            </a:r>
            <a:r>
              <a:rPr sz="2000" spc="-5" dirty="0"/>
              <a:t>Up  </a:t>
            </a:r>
            <a:r>
              <a:rPr sz="2000" spc="-5" dirty="0">
                <a:solidFill>
                  <a:srgbClr val="FFFFFF"/>
                </a:solidFill>
              </a:rPr>
              <a:t>Pemilihan</a:t>
            </a:r>
            <a:r>
              <a:rPr sz="2000" spc="-80" dirty="0">
                <a:solidFill>
                  <a:srgbClr val="FFFFFF"/>
                </a:solidFill>
              </a:rPr>
              <a:t> </a:t>
            </a:r>
            <a:r>
              <a:rPr sz="2000" dirty="0">
                <a:solidFill>
                  <a:srgbClr val="FFFFFF"/>
                </a:solidFill>
              </a:rPr>
              <a:t>DBMS</a:t>
            </a:r>
            <a:endParaRPr sz="2000"/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000" dirty="0"/>
              <a:t>U</a:t>
            </a:r>
            <a:r>
              <a:rPr sz="2000" spc="-30" dirty="0"/>
              <a:t>k</a:t>
            </a:r>
            <a:r>
              <a:rPr sz="2000" spc="-5" dirty="0"/>
              <a:t>u</a:t>
            </a:r>
            <a:r>
              <a:rPr sz="2000" spc="-40" dirty="0"/>
              <a:t>r</a:t>
            </a:r>
            <a:r>
              <a:rPr sz="2000" dirty="0"/>
              <a:t>an</a:t>
            </a:r>
            <a:endParaRPr sz="2000"/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32" name="object 3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90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89932" y="1559052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735" rIns="0" bIns="0" rtlCol="0">
            <a:spAutoFit/>
          </a:bodyPr>
          <a:lstStyle/>
          <a:p>
            <a:pPr marL="302895">
              <a:lnSpc>
                <a:spcPct val="100000"/>
              </a:lnSpc>
              <a:spcBef>
                <a:spcPts val="30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Tingkat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Kemampuan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Pengguna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89932" y="2243327"/>
            <a:ext cx="4425950" cy="48196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87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Tipe</a:t>
            </a:r>
            <a:r>
              <a:rPr sz="24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89932" y="2926079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400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315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Keterbukaan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89932" y="3610355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937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1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load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789932" y="4294632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400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5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Manajemen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Metadata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89932" y="4978908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937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31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Lokasi repositori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789932" y="5663184"/>
            <a:ext cx="4425950" cy="483234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39370" rIns="0" bIns="0" rtlCol="0">
            <a:spAutoFit/>
          </a:bodyPr>
          <a:lstStyle/>
          <a:p>
            <a:pPr marL="1098550">
              <a:lnSpc>
                <a:spcPct val="100000"/>
              </a:lnSpc>
              <a:spcBef>
                <a:spcPts val="31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Pertumbuhan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27000"/>
          </a:xfrm>
          <a:custGeom>
            <a:avLst/>
            <a:gdLst/>
            <a:ahLst/>
            <a:cxnLst/>
            <a:rect l="l" t="t" r="r" b="b"/>
            <a:pathLst>
              <a:path w="3850004" h="127000">
                <a:moveTo>
                  <a:pt x="0" y="126492"/>
                </a:moveTo>
                <a:lnTo>
                  <a:pt x="3849624" y="126492"/>
                </a:lnTo>
                <a:lnTo>
                  <a:pt x="3849624" y="0"/>
                </a:lnTo>
                <a:lnTo>
                  <a:pt x="0" y="0"/>
                </a:lnTo>
                <a:lnTo>
                  <a:pt x="0" y="126492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099559"/>
            <a:ext cx="3850004" cy="146685"/>
          </a:xfrm>
          <a:custGeom>
            <a:avLst/>
            <a:gdLst/>
            <a:ahLst/>
            <a:cxnLst/>
            <a:rect l="l" t="t" r="r" b="b"/>
            <a:pathLst>
              <a:path w="3850004" h="146685">
                <a:moveTo>
                  <a:pt x="0" y="146303"/>
                </a:moveTo>
                <a:lnTo>
                  <a:pt x="3849624" y="146303"/>
                </a:lnTo>
                <a:lnTo>
                  <a:pt x="3849624" y="0"/>
                </a:lnTo>
                <a:lnTo>
                  <a:pt x="0" y="0"/>
                </a:lnTo>
                <a:lnTo>
                  <a:pt x="0" y="1463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664964"/>
            <a:ext cx="3850004" cy="147955"/>
          </a:xfrm>
          <a:custGeom>
            <a:avLst/>
            <a:gdLst/>
            <a:ahLst/>
            <a:cxnLst/>
            <a:rect l="l" t="t" r="r" b="b"/>
            <a:pathLst>
              <a:path w="3850004" h="147954">
                <a:moveTo>
                  <a:pt x="0" y="147828"/>
                </a:moveTo>
                <a:lnTo>
                  <a:pt x="3849624" y="147828"/>
                </a:lnTo>
                <a:lnTo>
                  <a:pt x="3849624" y="0"/>
                </a:lnTo>
                <a:lnTo>
                  <a:pt x="0" y="0"/>
                </a:lnTo>
                <a:lnTo>
                  <a:pt x="0" y="1478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230367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3"/>
                </a:moveTo>
                <a:lnTo>
                  <a:pt x="3849624" y="70103"/>
                </a:lnTo>
                <a:lnTo>
                  <a:pt x="3849624" y="0"/>
                </a:lnTo>
                <a:lnTo>
                  <a:pt x="0" y="0"/>
                </a:lnTo>
                <a:lnTo>
                  <a:pt x="0" y="70103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6012179"/>
            <a:ext cx="3850004" cy="344805"/>
          </a:xfrm>
          <a:custGeom>
            <a:avLst/>
            <a:gdLst/>
            <a:ahLst/>
            <a:cxnLst/>
            <a:rect l="l" t="t" r="r" b="b"/>
            <a:pathLst>
              <a:path w="3850004" h="344804">
                <a:moveTo>
                  <a:pt x="0" y="344424"/>
                </a:moveTo>
                <a:lnTo>
                  <a:pt x="3849624" y="344424"/>
                </a:lnTo>
                <a:lnTo>
                  <a:pt x="3849624" y="0"/>
                </a:lnTo>
                <a:lnTo>
                  <a:pt x="0" y="0"/>
                </a:lnTo>
                <a:lnTo>
                  <a:pt x="0" y="34442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4" name="object 14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5300471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3680459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4245864"/>
            <a:ext cx="3850004" cy="419100"/>
          </a:xfrm>
          <a:custGeom>
            <a:avLst/>
            <a:gdLst/>
            <a:ahLst/>
            <a:cxnLst/>
            <a:rect l="l" t="t" r="r" b="b"/>
            <a:pathLst>
              <a:path w="3850004" h="419100">
                <a:moveTo>
                  <a:pt x="0" y="419100"/>
                </a:moveTo>
                <a:lnTo>
                  <a:pt x="3849624" y="419100"/>
                </a:lnTo>
                <a:lnTo>
                  <a:pt x="3849624" y="0"/>
                </a:lnTo>
                <a:lnTo>
                  <a:pt x="0" y="0"/>
                </a:lnTo>
                <a:lnTo>
                  <a:pt x="0" y="419100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4812791"/>
            <a:ext cx="3850004" cy="417830"/>
          </a:xfrm>
          <a:custGeom>
            <a:avLst/>
            <a:gdLst/>
            <a:ahLst/>
            <a:cxnLst/>
            <a:rect l="l" t="t" r="r" b="b"/>
            <a:pathLst>
              <a:path w="3850004" h="417829">
                <a:moveTo>
                  <a:pt x="0" y="417575"/>
                </a:moveTo>
                <a:lnTo>
                  <a:pt x="3849624" y="417575"/>
                </a:lnTo>
                <a:lnTo>
                  <a:pt x="3849624" y="0"/>
                </a:lnTo>
                <a:lnTo>
                  <a:pt x="0" y="0"/>
                </a:lnTo>
                <a:lnTo>
                  <a:pt x="0" y="417575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715" algn="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Kebutuhan </a:t>
            </a:r>
            <a:r>
              <a:rPr spc="-15" dirty="0"/>
              <a:t>Perancangan</a:t>
            </a:r>
            <a:r>
              <a:rPr spc="-55" dirty="0"/>
              <a:t> </a:t>
            </a:r>
            <a:r>
              <a:rPr spc="-15" dirty="0"/>
              <a:t>Data</a:t>
            </a:r>
          </a:p>
          <a:p>
            <a:pPr marL="742315" marR="5080" indent="1697989" algn="r">
              <a:lnSpc>
                <a:spcPts val="6170"/>
              </a:lnSpc>
              <a:spcBef>
                <a:spcPts val="600"/>
              </a:spcBef>
            </a:pPr>
            <a:r>
              <a:rPr dirty="0"/>
              <a:t>A</a:t>
            </a:r>
            <a:r>
              <a:rPr spc="-35" dirty="0"/>
              <a:t>r</a:t>
            </a:r>
            <a:r>
              <a:rPr spc="-5" dirty="0"/>
              <a:t>si</a:t>
            </a:r>
            <a:r>
              <a:rPr spc="-30" dirty="0"/>
              <a:t>t</a:t>
            </a:r>
            <a:r>
              <a:rPr dirty="0"/>
              <a:t>ektur  </a:t>
            </a:r>
            <a:r>
              <a:rPr spc="-10" dirty="0">
                <a:solidFill>
                  <a:srgbClr val="FFFFFF"/>
                </a:solidFill>
              </a:rPr>
              <a:t>Spesifikasi </a:t>
            </a:r>
            <a:r>
              <a:rPr spc="-15" dirty="0">
                <a:solidFill>
                  <a:srgbClr val="FFFFFF"/>
                </a:solidFill>
              </a:rPr>
              <a:t>Data</a:t>
            </a:r>
            <a:r>
              <a:rPr spc="-40" dirty="0">
                <a:solidFill>
                  <a:srgbClr val="FFFFFF"/>
                </a:solidFill>
              </a:rPr>
              <a:t> </a:t>
            </a:r>
            <a:r>
              <a:rPr spc="-20" dirty="0">
                <a:solidFill>
                  <a:srgbClr val="FFFFFF"/>
                </a:solidFill>
              </a:rPr>
              <a:t>Storage</a:t>
            </a:r>
          </a:p>
          <a:p>
            <a:pPr marL="1955800" marR="6350" indent="-544195" algn="r">
              <a:lnSpc>
                <a:spcPct val="185700"/>
              </a:lnSpc>
              <a:spcBef>
                <a:spcPts val="30"/>
              </a:spcBef>
            </a:pPr>
            <a:r>
              <a:rPr sz="2000" spc="-65" dirty="0"/>
              <a:t>Top</a:t>
            </a:r>
            <a:r>
              <a:rPr sz="2000" spc="-45" dirty="0"/>
              <a:t> </a:t>
            </a:r>
            <a:r>
              <a:rPr sz="2000" spc="-5" dirty="0"/>
              <a:t>Down/Bottom</a:t>
            </a:r>
            <a:r>
              <a:rPr sz="2000" spc="-80" dirty="0"/>
              <a:t> </a:t>
            </a:r>
            <a:r>
              <a:rPr sz="2000" spc="-5" dirty="0"/>
              <a:t>Up  Pemilihan</a:t>
            </a:r>
            <a:r>
              <a:rPr sz="2000" spc="-80" dirty="0"/>
              <a:t> </a:t>
            </a:r>
            <a:r>
              <a:rPr sz="2000" dirty="0"/>
              <a:t>DBMS</a:t>
            </a:r>
            <a:endParaRPr sz="2000"/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R="6350" algn="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</a:rPr>
              <a:t>U</a:t>
            </a:r>
            <a:r>
              <a:rPr sz="2000" spc="-30" dirty="0">
                <a:solidFill>
                  <a:srgbClr val="FFFFFF"/>
                </a:solidFill>
              </a:rPr>
              <a:t>k</a:t>
            </a:r>
            <a:r>
              <a:rPr sz="2000" spc="-5" dirty="0">
                <a:solidFill>
                  <a:srgbClr val="FFFFFF"/>
                </a:solidFill>
              </a:rPr>
              <a:t>u</a:t>
            </a:r>
            <a:r>
              <a:rPr sz="2000" spc="-40" dirty="0">
                <a:solidFill>
                  <a:srgbClr val="FFFFFF"/>
                </a:solidFill>
              </a:rPr>
              <a:t>r</a:t>
            </a:r>
            <a:r>
              <a:rPr sz="2000" dirty="0">
                <a:solidFill>
                  <a:srgbClr val="FFFFFF"/>
                </a:solidFill>
              </a:rPr>
              <a:t>an</a:t>
            </a:r>
            <a:endParaRPr sz="2000"/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R="7620" algn="r">
              <a:lnSpc>
                <a:spcPct val="100000"/>
              </a:lnSpc>
            </a:pPr>
            <a:r>
              <a:rPr spc="-15" dirty="0"/>
              <a:t>Strategi </a:t>
            </a:r>
            <a:r>
              <a:rPr spc="-10" dirty="0"/>
              <a:t>Information</a:t>
            </a:r>
            <a:r>
              <a:rPr spc="-100" dirty="0"/>
              <a:t> </a:t>
            </a:r>
            <a:r>
              <a:rPr spc="-5" dirty="0"/>
              <a:t>Delivery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91</a:t>
            </a:fld>
            <a:endParaRPr dirty="0"/>
          </a:p>
        </p:txBody>
      </p:sp>
      <p:sp>
        <p:nvSpPr>
          <p:cNvPr id="22" name="object 22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89932" y="1559052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096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89932" y="2243327"/>
            <a:ext cx="5268595" cy="52578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032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475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DW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Korporat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keseluruhan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89932" y="2926079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2229" rIns="0" bIns="0" rtlCol="0">
            <a:spAutoFit/>
          </a:bodyPr>
          <a:lstStyle/>
          <a:p>
            <a:pPr marL="249554">
              <a:lnSpc>
                <a:spcPct val="100000"/>
              </a:lnSpc>
              <a:spcBef>
                <a:spcPts val="489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mart: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dependen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atau</a:t>
            </a:r>
            <a:r>
              <a:rPr sz="24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disesuaikan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89932" y="3610355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222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9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DB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Multidimensi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2456" y="1434846"/>
            <a:ext cx="3678554" cy="207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3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B72C00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B72C0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e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tur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2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92</a:t>
            </a:fld>
            <a:endParaRPr dirty="0"/>
          </a:p>
        </p:txBody>
      </p:sp>
      <p:sp>
        <p:nvSpPr>
          <p:cNvPr id="17" name="object 17"/>
          <p:cNvSpPr txBox="1"/>
          <p:nvPr/>
        </p:nvSpPr>
        <p:spPr>
          <a:xfrm>
            <a:off x="4619244" y="1101852"/>
            <a:ext cx="6803390" cy="683260"/>
          </a:xfrm>
          <a:prstGeom prst="rect">
            <a:avLst/>
          </a:prstGeom>
          <a:solidFill>
            <a:srgbClr val="E96400"/>
          </a:solidFill>
        </p:spPr>
        <p:txBody>
          <a:bodyPr vert="horz" wrap="square" lIns="0" tIns="1041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9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79591" y="1876044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75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Query and</a:t>
            </a:r>
            <a:r>
              <a:rPr sz="2800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Reports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79591" y="2543555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1212850">
              <a:lnSpc>
                <a:spcPct val="100000"/>
              </a:lnSpc>
              <a:spcBef>
                <a:spcPts val="175"/>
              </a:spcBef>
            </a:pPr>
            <a:r>
              <a:rPr sz="28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8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79591" y="3211067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222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75"/>
              </a:spcBef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Distribusi</a:t>
            </a:r>
            <a:r>
              <a:rPr sz="2800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Informasi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9591" y="3878579"/>
            <a:ext cx="4282440" cy="516890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55880" rIns="0" bIns="0" rtlCol="0">
            <a:spAutoFit/>
          </a:bodyPr>
          <a:lstStyle/>
          <a:p>
            <a:pPr marL="261620">
              <a:lnSpc>
                <a:spcPct val="100000"/>
              </a:lnSpc>
              <a:spcBef>
                <a:spcPts val="44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Aplikasi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pendukung</a:t>
            </a: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keputusan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79591" y="4544567"/>
            <a:ext cx="4282440" cy="518159"/>
          </a:xfrm>
          <a:prstGeom prst="rect">
            <a:avLst/>
          </a:prstGeom>
          <a:solidFill>
            <a:srgbClr val="E3840F"/>
          </a:solidFill>
        </p:spPr>
        <p:txBody>
          <a:bodyPr vert="horz" wrap="square" lIns="0" tIns="23495" rIns="0" bIns="0" rtlCol="0">
            <a:spAutoFit/>
          </a:bodyPr>
          <a:lstStyle/>
          <a:p>
            <a:pPr marL="177800">
              <a:lnSpc>
                <a:spcPct val="100000"/>
              </a:lnSpc>
              <a:spcBef>
                <a:spcPts val="185"/>
              </a:spcBef>
            </a:pP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Pertumbuhan dan</a:t>
            </a:r>
            <a:r>
              <a:rPr sz="2800" spc="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alibri"/>
                <a:cs typeface="Calibri"/>
              </a:rPr>
              <a:t>ekspansi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846832"/>
            <a:ext cx="3850004" cy="129539"/>
          </a:xfrm>
          <a:custGeom>
            <a:avLst/>
            <a:gdLst/>
            <a:ahLst/>
            <a:cxnLst/>
            <a:rect l="l" t="t" r="r" b="b"/>
            <a:pathLst>
              <a:path w="3850004" h="129539">
                <a:moveTo>
                  <a:pt x="0" y="129539"/>
                </a:moveTo>
                <a:lnTo>
                  <a:pt x="3849624" y="129539"/>
                </a:lnTo>
                <a:lnTo>
                  <a:pt x="3849624" y="0"/>
                </a:lnTo>
                <a:lnTo>
                  <a:pt x="0" y="0"/>
                </a:lnTo>
                <a:lnTo>
                  <a:pt x="0" y="1295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686555"/>
            <a:ext cx="3850004" cy="131445"/>
          </a:xfrm>
          <a:custGeom>
            <a:avLst/>
            <a:gdLst/>
            <a:ahLst/>
            <a:cxnLst/>
            <a:rect l="l" t="t" r="r" b="b"/>
            <a:pathLst>
              <a:path w="3850004" h="131445">
                <a:moveTo>
                  <a:pt x="0" y="131064"/>
                </a:moveTo>
                <a:lnTo>
                  <a:pt x="3849624" y="131064"/>
                </a:lnTo>
                <a:lnTo>
                  <a:pt x="3849624" y="0"/>
                </a:lnTo>
                <a:lnTo>
                  <a:pt x="0" y="0"/>
                </a:lnTo>
                <a:lnTo>
                  <a:pt x="0" y="13106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527803"/>
            <a:ext cx="3850004" cy="1828800"/>
          </a:xfrm>
          <a:custGeom>
            <a:avLst/>
            <a:gdLst/>
            <a:ahLst/>
            <a:cxnLst/>
            <a:rect l="l" t="t" r="r" b="b"/>
            <a:pathLst>
              <a:path w="3850004" h="1828800">
                <a:moveTo>
                  <a:pt x="0" y="1828800"/>
                </a:moveTo>
                <a:lnTo>
                  <a:pt x="3849624" y="1828800"/>
                </a:lnTo>
                <a:lnTo>
                  <a:pt x="3849624" y="0"/>
                </a:lnTo>
                <a:lnTo>
                  <a:pt x="0" y="0"/>
                </a:lnTo>
                <a:lnTo>
                  <a:pt x="0" y="1828800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1" name="object 11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135123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2976372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92456" y="1434846"/>
            <a:ext cx="3678554" cy="207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32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B72C00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B72C0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e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tur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250">
              <a:latin typeface="Times New Roman"/>
              <a:cs typeface="Times New Roman"/>
            </a:endParaRPr>
          </a:p>
          <a:p>
            <a:pPr marR="5715" algn="r">
              <a:lnSpc>
                <a:spcPct val="100000"/>
              </a:lnSpc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817620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3"/>
                </a:moveTo>
                <a:lnTo>
                  <a:pt x="3849624" y="710183"/>
                </a:lnTo>
                <a:lnTo>
                  <a:pt x="3849624" y="0"/>
                </a:lnTo>
                <a:lnTo>
                  <a:pt x="0" y="0"/>
                </a:lnTo>
                <a:lnTo>
                  <a:pt x="0" y="710183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0847" y="3958208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456176" y="1226819"/>
            <a:ext cx="6467856" cy="37505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93</a:t>
            </a:fld>
            <a:endParaRPr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09855"/>
          </a:xfrm>
          <a:custGeom>
            <a:avLst/>
            <a:gdLst/>
            <a:ahLst/>
            <a:cxnLst/>
            <a:rect l="l" t="t" r="r" b="b"/>
            <a:pathLst>
              <a:path w="3850004" h="109854">
                <a:moveTo>
                  <a:pt x="0" y="109728"/>
                </a:moveTo>
                <a:lnTo>
                  <a:pt x="3849624" y="109728"/>
                </a:lnTo>
                <a:lnTo>
                  <a:pt x="3849624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75403"/>
            <a:ext cx="3850004" cy="128270"/>
          </a:xfrm>
          <a:custGeom>
            <a:avLst/>
            <a:gdLst/>
            <a:ahLst/>
            <a:cxnLst/>
            <a:rect l="l" t="t" r="r" b="b"/>
            <a:pathLst>
              <a:path w="3850004" h="128270">
                <a:moveTo>
                  <a:pt x="0" y="128016"/>
                </a:moveTo>
                <a:lnTo>
                  <a:pt x="3849624" y="128016"/>
                </a:lnTo>
                <a:lnTo>
                  <a:pt x="3849624" y="0"/>
                </a:lnTo>
                <a:lnTo>
                  <a:pt x="0" y="0"/>
                </a:lnTo>
                <a:lnTo>
                  <a:pt x="0" y="12801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14315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83123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7"/>
                </a:moveTo>
                <a:lnTo>
                  <a:pt x="3849624" y="56387"/>
                </a:lnTo>
                <a:lnTo>
                  <a:pt x="3849624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550408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919215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8"/>
                </a:moveTo>
                <a:lnTo>
                  <a:pt x="3849624" y="56388"/>
                </a:lnTo>
                <a:lnTo>
                  <a:pt x="3849624" y="0"/>
                </a:lnTo>
                <a:lnTo>
                  <a:pt x="0" y="0"/>
                </a:lnTo>
                <a:lnTo>
                  <a:pt x="0" y="5638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286500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4"/>
                </a:moveTo>
                <a:lnTo>
                  <a:pt x="3849624" y="70104"/>
                </a:lnTo>
                <a:lnTo>
                  <a:pt x="384962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3663696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789932" y="1559052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096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480"/>
              </a:spcBef>
            </a:pP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Kebanyakan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 Siapa?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3164" y="2308860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516890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sederhana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503164" y="2993135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r>
              <a:rPr sz="2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template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503164" y="3677411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kompleks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45034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4872228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5239511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56083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5975603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92456" y="1434846"/>
            <a:ext cx="3680460" cy="4847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350" algn="r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 marL="742315" marR="5080" indent="1697989">
              <a:lnSpc>
                <a:spcPts val="6170"/>
              </a:lnSpc>
              <a:spcBef>
                <a:spcPts val="600"/>
              </a:spcBef>
            </a:pP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A</a:t>
            </a:r>
            <a:r>
              <a:rPr sz="2400" spc="-35" dirty="0">
                <a:solidFill>
                  <a:srgbClr val="B72C00"/>
                </a:solidFill>
                <a:latin typeface="Calibri"/>
                <a:cs typeface="Calibri"/>
              </a:rPr>
              <a:t>r</a:t>
            </a:r>
            <a:r>
              <a:rPr sz="2400" spc="-5" dirty="0">
                <a:solidFill>
                  <a:srgbClr val="B72C00"/>
                </a:solidFill>
                <a:latin typeface="Calibri"/>
                <a:cs typeface="Calibri"/>
              </a:rPr>
              <a:t>si</a:t>
            </a:r>
            <a:r>
              <a:rPr sz="2400" spc="-30" dirty="0">
                <a:solidFill>
                  <a:srgbClr val="B72C00"/>
                </a:solidFill>
                <a:latin typeface="Calibri"/>
                <a:cs typeface="Calibri"/>
              </a:rPr>
              <a:t>t</a:t>
            </a:r>
            <a:r>
              <a:rPr sz="2400" dirty="0">
                <a:solidFill>
                  <a:srgbClr val="B72C00"/>
                </a:solidFill>
                <a:latin typeface="Calibri"/>
                <a:cs typeface="Calibri"/>
              </a:rPr>
              <a:t>ektur  </a:t>
            </a: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450">
              <a:latin typeface="Times New Roman"/>
              <a:cs typeface="Times New Roman"/>
            </a:endParaRPr>
          </a:p>
          <a:p>
            <a:pPr marR="8255" algn="r">
              <a:lnSpc>
                <a:spcPct val="100000"/>
              </a:lnSpc>
              <a:spcBef>
                <a:spcPts val="5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Query and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Reports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Jenis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Analisis</a:t>
            </a:r>
            <a:endParaRPr sz="2000">
              <a:latin typeface="Calibri"/>
              <a:cs typeface="Calibri"/>
            </a:endParaRPr>
          </a:p>
          <a:p>
            <a:pPr marL="524510" marR="5715" indent="1139825" algn="r">
              <a:lnSpc>
                <a:spcPct val="120800"/>
              </a:lnSpc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Distribusi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Informasi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Aplikasi pendukung</a:t>
            </a:r>
            <a:r>
              <a:rPr sz="20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keputusan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Pertumbuhan dan</a:t>
            </a:r>
            <a:r>
              <a:rPr sz="20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ekspansi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94</a:t>
            </a:fld>
            <a:endParaRPr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09855"/>
          </a:xfrm>
          <a:custGeom>
            <a:avLst/>
            <a:gdLst/>
            <a:ahLst/>
            <a:cxnLst/>
            <a:rect l="l" t="t" r="r" b="b"/>
            <a:pathLst>
              <a:path w="3850004" h="109854">
                <a:moveTo>
                  <a:pt x="0" y="109728"/>
                </a:moveTo>
                <a:lnTo>
                  <a:pt x="3849624" y="109728"/>
                </a:lnTo>
                <a:lnTo>
                  <a:pt x="3849624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75403"/>
            <a:ext cx="3850004" cy="128270"/>
          </a:xfrm>
          <a:custGeom>
            <a:avLst/>
            <a:gdLst/>
            <a:ahLst/>
            <a:cxnLst/>
            <a:rect l="l" t="t" r="r" b="b"/>
            <a:pathLst>
              <a:path w="3850004" h="128270">
                <a:moveTo>
                  <a:pt x="0" y="128016"/>
                </a:moveTo>
                <a:lnTo>
                  <a:pt x="3849624" y="128016"/>
                </a:lnTo>
                <a:lnTo>
                  <a:pt x="3849624" y="0"/>
                </a:lnTo>
                <a:lnTo>
                  <a:pt x="0" y="0"/>
                </a:lnTo>
                <a:lnTo>
                  <a:pt x="0" y="12801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14315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83123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7"/>
                </a:moveTo>
                <a:lnTo>
                  <a:pt x="3849624" y="56387"/>
                </a:lnTo>
                <a:lnTo>
                  <a:pt x="3849624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550408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919215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8"/>
                </a:moveTo>
                <a:lnTo>
                  <a:pt x="3849624" y="56388"/>
                </a:lnTo>
                <a:lnTo>
                  <a:pt x="3849624" y="0"/>
                </a:lnTo>
                <a:lnTo>
                  <a:pt x="0" y="0"/>
                </a:lnTo>
                <a:lnTo>
                  <a:pt x="0" y="5638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286500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4"/>
                </a:moveTo>
                <a:lnTo>
                  <a:pt x="3849624" y="70104"/>
                </a:lnTo>
                <a:lnTo>
                  <a:pt x="384962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22452" y="2983229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663696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80847" y="3805554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89932" y="1559052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Pendekatan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03164" y="2308860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Drill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Down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503164" y="2993135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7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Roll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Up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89932" y="3677411"/>
            <a:ext cx="5268595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OLAP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0" y="45034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4872228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5239511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0" y="56083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0" y="5975603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503164" y="4340352"/>
            <a:ext cx="4555490" cy="582295"/>
          </a:xfrm>
          <a:custGeom>
            <a:avLst/>
            <a:gdLst/>
            <a:ahLst/>
            <a:cxnLst/>
            <a:rect l="l" t="t" r="r" b="b"/>
            <a:pathLst>
              <a:path w="4555490" h="582295">
                <a:moveTo>
                  <a:pt x="0" y="582168"/>
                </a:moveTo>
                <a:lnTo>
                  <a:pt x="4555236" y="582168"/>
                </a:lnTo>
                <a:lnTo>
                  <a:pt x="4555236" y="0"/>
                </a:lnTo>
                <a:lnTo>
                  <a:pt x="0" y="0"/>
                </a:lnTo>
                <a:lnTo>
                  <a:pt x="0" y="582168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916039" y="4493285"/>
            <a:ext cx="1728470" cy="33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80"/>
              </a:lnSpc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Slice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24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Dice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04519" y="4542154"/>
            <a:ext cx="3168015" cy="17456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2005"/>
              </a:lnSpc>
            </a:pP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Query and</a:t>
            </a:r>
            <a:r>
              <a:rPr sz="20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Reports</a:t>
            </a:r>
            <a:endParaRPr sz="2000" dirty="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49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Jenis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Analisis</a:t>
            </a:r>
            <a:endParaRPr sz="2000" dirty="0">
              <a:latin typeface="Calibri"/>
              <a:cs typeface="Calibri"/>
            </a:endParaRPr>
          </a:p>
          <a:p>
            <a:pPr marL="12700" marR="5715" indent="1139825" algn="r">
              <a:lnSpc>
                <a:spcPct val="120800"/>
              </a:lnSpc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Distribusi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Informasi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Aplikasi pendukung</a:t>
            </a:r>
            <a:r>
              <a:rPr sz="20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keputusan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Pertumbuhan </a:t>
            </a:r>
            <a:r>
              <a:rPr sz="2000" spc="-5" dirty="0" err="1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B72C00"/>
                </a:solidFill>
                <a:latin typeface="Calibri"/>
                <a:cs typeface="Calibri"/>
              </a:rPr>
              <a:t>ekspansi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95</a:t>
            </a:fld>
            <a:endParaRPr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09855"/>
          </a:xfrm>
          <a:custGeom>
            <a:avLst/>
            <a:gdLst/>
            <a:ahLst/>
            <a:cxnLst/>
            <a:rect l="l" t="t" r="r" b="b"/>
            <a:pathLst>
              <a:path w="3850004" h="109854">
                <a:moveTo>
                  <a:pt x="0" y="109728"/>
                </a:moveTo>
                <a:lnTo>
                  <a:pt x="3849624" y="109728"/>
                </a:lnTo>
                <a:lnTo>
                  <a:pt x="3849624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75403"/>
            <a:ext cx="3850004" cy="128270"/>
          </a:xfrm>
          <a:custGeom>
            <a:avLst/>
            <a:gdLst/>
            <a:ahLst/>
            <a:cxnLst/>
            <a:rect l="l" t="t" r="r" b="b"/>
            <a:pathLst>
              <a:path w="3850004" h="128270">
                <a:moveTo>
                  <a:pt x="0" y="128016"/>
                </a:moveTo>
                <a:lnTo>
                  <a:pt x="3849624" y="128016"/>
                </a:lnTo>
                <a:lnTo>
                  <a:pt x="3849624" y="0"/>
                </a:lnTo>
                <a:lnTo>
                  <a:pt x="0" y="0"/>
                </a:lnTo>
                <a:lnTo>
                  <a:pt x="0" y="12801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14315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83123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7"/>
                </a:moveTo>
                <a:lnTo>
                  <a:pt x="3849624" y="56387"/>
                </a:lnTo>
                <a:lnTo>
                  <a:pt x="3849624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550408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919215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8"/>
                </a:moveTo>
                <a:lnTo>
                  <a:pt x="3849624" y="56388"/>
                </a:lnTo>
                <a:lnTo>
                  <a:pt x="3849624" y="0"/>
                </a:lnTo>
                <a:lnTo>
                  <a:pt x="0" y="0"/>
                </a:lnTo>
                <a:lnTo>
                  <a:pt x="0" y="5638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286500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4"/>
                </a:moveTo>
                <a:lnTo>
                  <a:pt x="3849624" y="70104"/>
                </a:lnTo>
                <a:lnTo>
                  <a:pt x="384962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22452" y="2983229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663696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80847" y="3805554"/>
            <a:ext cx="35883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03164" y="1559052"/>
            <a:ext cx="4555490" cy="50038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4699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37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LAN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03164" y="2308860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spc="-35" dirty="0">
                <a:solidFill>
                  <a:srgbClr val="FFFFFF"/>
                </a:solidFill>
                <a:latin typeface="Calibri"/>
                <a:cs typeface="Calibri"/>
              </a:rPr>
              <a:t>WAN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503164" y="2993135"/>
            <a:ext cx="455549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Web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45034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4872228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5239511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56083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0" y="5975603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604519" y="4542154"/>
            <a:ext cx="3168015" cy="17456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2005"/>
              </a:lnSpc>
            </a:pP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Query and</a:t>
            </a:r>
            <a:r>
              <a:rPr sz="20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Reports</a:t>
            </a:r>
            <a:endParaRPr sz="2000" dirty="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49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Jenis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Analisis</a:t>
            </a:r>
            <a:endParaRPr sz="2000" dirty="0">
              <a:latin typeface="Calibri"/>
              <a:cs typeface="Calibri"/>
            </a:endParaRPr>
          </a:p>
          <a:p>
            <a:pPr marL="12700" marR="5715" indent="1139825" algn="r">
              <a:lnSpc>
                <a:spcPct val="1208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Distribusi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Aplikasi pendukung</a:t>
            </a:r>
            <a:r>
              <a:rPr sz="20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keputusan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Pertumbuhan </a:t>
            </a:r>
            <a:r>
              <a:rPr sz="2000" spc="-5" dirty="0" err="1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B72C00"/>
                </a:solidFill>
                <a:latin typeface="Calibri"/>
                <a:cs typeface="Calibri"/>
              </a:rPr>
              <a:t>ekspansi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96</a:t>
            </a:fld>
            <a:endParaRPr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09855"/>
          </a:xfrm>
          <a:custGeom>
            <a:avLst/>
            <a:gdLst/>
            <a:ahLst/>
            <a:cxnLst/>
            <a:rect l="l" t="t" r="r" b="b"/>
            <a:pathLst>
              <a:path w="3850004" h="109854">
                <a:moveTo>
                  <a:pt x="0" y="109728"/>
                </a:moveTo>
                <a:lnTo>
                  <a:pt x="3849624" y="109728"/>
                </a:lnTo>
                <a:lnTo>
                  <a:pt x="3849624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75403"/>
            <a:ext cx="3850004" cy="128270"/>
          </a:xfrm>
          <a:custGeom>
            <a:avLst/>
            <a:gdLst/>
            <a:ahLst/>
            <a:cxnLst/>
            <a:rect l="l" t="t" r="r" b="b"/>
            <a:pathLst>
              <a:path w="3850004" h="128270">
                <a:moveTo>
                  <a:pt x="0" y="128016"/>
                </a:moveTo>
                <a:lnTo>
                  <a:pt x="3849624" y="128016"/>
                </a:lnTo>
                <a:lnTo>
                  <a:pt x="3849624" y="0"/>
                </a:lnTo>
                <a:lnTo>
                  <a:pt x="0" y="0"/>
                </a:lnTo>
                <a:lnTo>
                  <a:pt x="0" y="12801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14315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83123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7"/>
                </a:moveTo>
                <a:lnTo>
                  <a:pt x="3849624" y="56387"/>
                </a:lnTo>
                <a:lnTo>
                  <a:pt x="3849624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550408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919215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8"/>
                </a:moveTo>
                <a:lnTo>
                  <a:pt x="3849624" y="56388"/>
                </a:lnTo>
                <a:lnTo>
                  <a:pt x="3849624" y="0"/>
                </a:lnTo>
                <a:lnTo>
                  <a:pt x="0" y="0"/>
                </a:lnTo>
                <a:lnTo>
                  <a:pt x="0" y="5638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286500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4"/>
                </a:moveTo>
                <a:lnTo>
                  <a:pt x="3849624" y="70104"/>
                </a:lnTo>
                <a:lnTo>
                  <a:pt x="384962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3663696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80847" y="2199259"/>
            <a:ext cx="3591560" cy="1997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5204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  <a:p>
            <a:pPr marL="12700" marR="6985" indent="641350">
              <a:lnSpc>
                <a:spcPts val="6480"/>
              </a:lnSpc>
              <a:spcBef>
                <a:spcPts val="505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  </a:t>
            </a: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89932" y="1559052"/>
            <a:ext cx="5268595" cy="52768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Mining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0" y="45034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0" y="4872228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5239511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0" y="56083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5975603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604519" y="4542154"/>
            <a:ext cx="3168015" cy="17456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ts val="2005"/>
              </a:lnSpc>
            </a:pP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Query and</a:t>
            </a:r>
            <a:r>
              <a:rPr sz="20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Reports</a:t>
            </a:r>
            <a:endParaRPr sz="2000" dirty="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495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Jenis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Analisis</a:t>
            </a:r>
            <a:endParaRPr sz="2000" dirty="0">
              <a:latin typeface="Calibri"/>
              <a:cs typeface="Calibri"/>
            </a:endParaRPr>
          </a:p>
          <a:p>
            <a:pPr marL="12700" marR="5715" indent="1139825" algn="r">
              <a:lnSpc>
                <a:spcPct val="1208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Distribusi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Informasi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Aplikasi pendukung</a:t>
            </a:r>
            <a:r>
              <a:rPr sz="20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keputusan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Pertumbuhan </a:t>
            </a:r>
            <a:r>
              <a:rPr sz="2000" spc="-5" dirty="0" err="1">
                <a:solidFill>
                  <a:srgbClr val="B72C00"/>
                </a:solidFill>
                <a:latin typeface="Calibri"/>
                <a:cs typeface="Calibri"/>
              </a:rPr>
              <a:t>dan</a:t>
            </a:r>
            <a:r>
              <a:rPr sz="20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 err="1" smtClean="0">
                <a:solidFill>
                  <a:srgbClr val="B72C00"/>
                </a:solidFill>
                <a:latin typeface="Calibri"/>
                <a:cs typeface="Calibri"/>
              </a:rPr>
              <a:t>ekspansi</a:t>
            </a:r>
            <a:endParaRPr sz="2000" spc="-10" dirty="0" smtClean="0">
              <a:solidFill>
                <a:srgbClr val="B72C00"/>
              </a:solidFill>
              <a:latin typeface="Calibri"/>
              <a:cs typeface="Calibri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97</a:t>
            </a:fld>
            <a:endParaRPr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0"/>
            <a:ext cx="3850004" cy="836930"/>
          </a:xfrm>
          <a:custGeom>
            <a:avLst/>
            <a:gdLst/>
            <a:ahLst/>
            <a:cxnLst/>
            <a:rect l="l" t="t" r="r" b="b"/>
            <a:pathLst>
              <a:path w="3850004" h="836930">
                <a:moveTo>
                  <a:pt x="0" y="836676"/>
                </a:moveTo>
                <a:lnTo>
                  <a:pt x="3849624" y="836676"/>
                </a:lnTo>
                <a:lnTo>
                  <a:pt x="3849624" y="0"/>
                </a:lnTo>
                <a:lnTo>
                  <a:pt x="0" y="0"/>
                </a:lnTo>
                <a:lnTo>
                  <a:pt x="0" y="83667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05583"/>
            <a:ext cx="3850004" cy="53340"/>
          </a:xfrm>
          <a:custGeom>
            <a:avLst/>
            <a:gdLst/>
            <a:ahLst/>
            <a:cxnLst/>
            <a:rect l="l" t="t" r="r" b="b"/>
            <a:pathLst>
              <a:path w="3850004" h="53339">
                <a:moveTo>
                  <a:pt x="0" y="53339"/>
                </a:moveTo>
                <a:lnTo>
                  <a:pt x="3849624" y="53339"/>
                </a:lnTo>
                <a:lnTo>
                  <a:pt x="3849624" y="0"/>
                </a:lnTo>
                <a:lnTo>
                  <a:pt x="0" y="0"/>
                </a:lnTo>
                <a:lnTo>
                  <a:pt x="0" y="53339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769107"/>
            <a:ext cx="3850004" cy="73660"/>
          </a:xfrm>
          <a:custGeom>
            <a:avLst/>
            <a:gdLst/>
            <a:ahLst/>
            <a:cxnLst/>
            <a:rect l="l" t="t" r="r" b="b"/>
            <a:pathLst>
              <a:path w="3850004" h="73660">
                <a:moveTo>
                  <a:pt x="0" y="73151"/>
                </a:moveTo>
                <a:lnTo>
                  <a:pt x="3849624" y="73151"/>
                </a:lnTo>
                <a:lnTo>
                  <a:pt x="3849624" y="0"/>
                </a:lnTo>
                <a:lnTo>
                  <a:pt x="0" y="0"/>
                </a:lnTo>
                <a:lnTo>
                  <a:pt x="0" y="7315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53967"/>
            <a:ext cx="3850004" cy="109855"/>
          </a:xfrm>
          <a:custGeom>
            <a:avLst/>
            <a:gdLst/>
            <a:ahLst/>
            <a:cxnLst/>
            <a:rect l="l" t="t" r="r" b="b"/>
            <a:pathLst>
              <a:path w="3850004" h="109854">
                <a:moveTo>
                  <a:pt x="0" y="109728"/>
                </a:moveTo>
                <a:lnTo>
                  <a:pt x="3849624" y="109728"/>
                </a:lnTo>
                <a:lnTo>
                  <a:pt x="3849624" y="0"/>
                </a:lnTo>
                <a:lnTo>
                  <a:pt x="0" y="0"/>
                </a:lnTo>
                <a:lnTo>
                  <a:pt x="0" y="10972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4375403"/>
            <a:ext cx="3850004" cy="128270"/>
          </a:xfrm>
          <a:custGeom>
            <a:avLst/>
            <a:gdLst/>
            <a:ahLst/>
            <a:cxnLst/>
            <a:rect l="l" t="t" r="r" b="b"/>
            <a:pathLst>
              <a:path w="3850004" h="128270">
                <a:moveTo>
                  <a:pt x="0" y="128016"/>
                </a:moveTo>
                <a:lnTo>
                  <a:pt x="3849624" y="128016"/>
                </a:lnTo>
                <a:lnTo>
                  <a:pt x="3849624" y="0"/>
                </a:lnTo>
                <a:lnTo>
                  <a:pt x="0" y="0"/>
                </a:lnTo>
                <a:lnTo>
                  <a:pt x="0" y="128016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4814315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183123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7"/>
                </a:moveTo>
                <a:lnTo>
                  <a:pt x="3849624" y="56387"/>
                </a:lnTo>
                <a:lnTo>
                  <a:pt x="3849624" y="0"/>
                </a:lnTo>
                <a:lnTo>
                  <a:pt x="0" y="0"/>
                </a:lnTo>
                <a:lnTo>
                  <a:pt x="0" y="56387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550408"/>
            <a:ext cx="3850004" cy="58419"/>
          </a:xfrm>
          <a:custGeom>
            <a:avLst/>
            <a:gdLst/>
            <a:ahLst/>
            <a:cxnLst/>
            <a:rect l="l" t="t" r="r" b="b"/>
            <a:pathLst>
              <a:path w="3850004" h="58420">
                <a:moveTo>
                  <a:pt x="0" y="57911"/>
                </a:moveTo>
                <a:lnTo>
                  <a:pt x="3849624" y="57911"/>
                </a:lnTo>
                <a:lnTo>
                  <a:pt x="3849624" y="0"/>
                </a:lnTo>
                <a:lnTo>
                  <a:pt x="0" y="0"/>
                </a:lnTo>
                <a:lnTo>
                  <a:pt x="0" y="57911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919215"/>
            <a:ext cx="3850004" cy="56515"/>
          </a:xfrm>
          <a:custGeom>
            <a:avLst/>
            <a:gdLst/>
            <a:ahLst/>
            <a:cxnLst/>
            <a:rect l="l" t="t" r="r" b="b"/>
            <a:pathLst>
              <a:path w="3850004" h="56514">
                <a:moveTo>
                  <a:pt x="0" y="56388"/>
                </a:moveTo>
                <a:lnTo>
                  <a:pt x="3849624" y="56388"/>
                </a:lnTo>
                <a:lnTo>
                  <a:pt x="3849624" y="0"/>
                </a:lnTo>
                <a:lnTo>
                  <a:pt x="0" y="0"/>
                </a:lnTo>
                <a:lnTo>
                  <a:pt x="0" y="56388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0" y="6286500"/>
            <a:ext cx="3850004" cy="70485"/>
          </a:xfrm>
          <a:custGeom>
            <a:avLst/>
            <a:gdLst/>
            <a:ahLst/>
            <a:cxnLst/>
            <a:rect l="l" t="t" r="r" b="b"/>
            <a:pathLst>
              <a:path w="3850004" h="70485">
                <a:moveTo>
                  <a:pt x="0" y="70104"/>
                </a:moveTo>
                <a:lnTo>
                  <a:pt x="3849624" y="70104"/>
                </a:lnTo>
                <a:lnTo>
                  <a:pt x="3849624" y="0"/>
                </a:lnTo>
                <a:lnTo>
                  <a:pt x="0" y="0"/>
                </a:lnTo>
                <a:lnTo>
                  <a:pt x="0" y="70104"/>
                </a:lnTo>
                <a:close/>
              </a:path>
            </a:pathLst>
          </a:custGeom>
          <a:solidFill>
            <a:srgbClr val="FFDBAD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0"/>
            <a:ext cx="3167380" cy="433070"/>
          </a:xfrm>
          <a:custGeom>
            <a:avLst/>
            <a:gdLst/>
            <a:ahLst/>
            <a:cxnLst/>
            <a:rect l="l" t="t" r="r" b="b"/>
            <a:pathLst>
              <a:path w="3167380" h="433070">
                <a:moveTo>
                  <a:pt x="0" y="432815"/>
                </a:moveTo>
                <a:lnTo>
                  <a:pt x="3166872" y="432815"/>
                </a:lnTo>
                <a:lnTo>
                  <a:pt x="3166872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E96A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048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2800" spc="-20" dirty="0"/>
              <a:t>Pertemuan</a:t>
            </a:r>
            <a:r>
              <a:rPr sz="2800" spc="25" dirty="0"/>
              <a:t> </a:t>
            </a:r>
            <a:r>
              <a:rPr sz="2800" spc="-5" dirty="0"/>
              <a:t>4	</a:t>
            </a:r>
            <a:r>
              <a:rPr sz="4200" spc="-22" baseline="1984" dirty="0"/>
              <a:t>Kebutuhan </a:t>
            </a:r>
            <a:r>
              <a:rPr sz="4200" spc="-30" baseline="1984" dirty="0"/>
              <a:t>Data</a:t>
            </a:r>
            <a:r>
              <a:rPr sz="4200" spc="-22" baseline="1984" dirty="0"/>
              <a:t> </a:t>
            </a:r>
            <a:r>
              <a:rPr sz="4200" spc="-37" baseline="1984" dirty="0"/>
              <a:t>Warehouse</a:t>
            </a:r>
            <a:endParaRPr sz="4200" baseline="1984"/>
          </a:p>
        </p:txBody>
      </p:sp>
      <p:sp>
        <p:nvSpPr>
          <p:cNvPr id="16" name="object 16"/>
          <p:cNvSpPr/>
          <p:nvPr/>
        </p:nvSpPr>
        <p:spPr>
          <a:xfrm>
            <a:off x="0" y="1293875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2456" y="1434846"/>
            <a:ext cx="36785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Kebutuhan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Perancangan</a:t>
            </a:r>
            <a:r>
              <a:rPr sz="2400" spc="-5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2058923"/>
            <a:ext cx="3850004" cy="710565"/>
          </a:xfrm>
          <a:custGeom>
            <a:avLst/>
            <a:gdLst/>
            <a:ahLst/>
            <a:cxnLst/>
            <a:rect l="l" t="t" r="r" b="b"/>
            <a:pathLst>
              <a:path w="3850004" h="710564">
                <a:moveTo>
                  <a:pt x="0" y="710184"/>
                </a:moveTo>
                <a:lnTo>
                  <a:pt x="3849624" y="710184"/>
                </a:lnTo>
                <a:lnTo>
                  <a:pt x="3849624" y="0"/>
                </a:lnTo>
                <a:lnTo>
                  <a:pt x="0" y="0"/>
                </a:lnTo>
                <a:lnTo>
                  <a:pt x="0" y="710184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520442" y="2199259"/>
            <a:ext cx="12515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0" y="2842260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8"/>
                </a:moveTo>
                <a:lnTo>
                  <a:pt x="3849624" y="711708"/>
                </a:lnTo>
                <a:lnTo>
                  <a:pt x="3849624" y="0"/>
                </a:lnTo>
                <a:lnTo>
                  <a:pt x="0" y="0"/>
                </a:lnTo>
                <a:lnTo>
                  <a:pt x="0" y="711708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822452" y="2983229"/>
            <a:ext cx="2947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solidFill>
                  <a:srgbClr val="B72C00"/>
                </a:solidFill>
                <a:latin typeface="Calibri"/>
                <a:cs typeface="Calibri"/>
              </a:rPr>
              <a:t>Spesifikasi </a:t>
            </a:r>
            <a:r>
              <a:rPr sz="2400" spc="-15" dirty="0">
                <a:solidFill>
                  <a:srgbClr val="B72C00"/>
                </a:solidFill>
                <a:latin typeface="Calibri"/>
                <a:cs typeface="Calibri"/>
              </a:rPr>
              <a:t>Data</a:t>
            </a:r>
            <a:r>
              <a:rPr sz="2400" spc="-4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B72C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3663696"/>
            <a:ext cx="3850004" cy="711835"/>
          </a:xfrm>
          <a:custGeom>
            <a:avLst/>
            <a:gdLst/>
            <a:ahLst/>
            <a:cxnLst/>
            <a:rect l="l" t="t" r="r" b="b"/>
            <a:pathLst>
              <a:path w="3850004" h="711835">
                <a:moveTo>
                  <a:pt x="0" y="711707"/>
                </a:moveTo>
                <a:lnTo>
                  <a:pt x="3849624" y="711707"/>
                </a:lnTo>
                <a:lnTo>
                  <a:pt x="3849624" y="0"/>
                </a:lnTo>
                <a:lnTo>
                  <a:pt x="0" y="0"/>
                </a:lnTo>
                <a:lnTo>
                  <a:pt x="0" y="711707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483608" y="861060"/>
            <a:ext cx="2037714" cy="433070"/>
          </a:xfrm>
          <a:prstGeom prst="rect">
            <a:avLst/>
          </a:prstGeom>
          <a:solidFill>
            <a:srgbClr val="E3430D"/>
          </a:solidFill>
        </p:spPr>
        <p:txBody>
          <a:bodyPr vert="horz" wrap="square" lIns="0" tIns="0" rIns="0" bIns="0" rtlCol="0">
            <a:spAutoFit/>
          </a:bodyPr>
          <a:lstStyle/>
          <a:p>
            <a:pPr marL="232410">
              <a:lnSpc>
                <a:spcPts val="3200"/>
              </a:lnSpc>
            </a:pPr>
            <a:r>
              <a:rPr sz="2800" spc="-15" dirty="0">
                <a:solidFill>
                  <a:srgbClr val="FFFFFF"/>
                </a:solidFill>
                <a:latin typeface="Calibri"/>
                <a:cs typeface="Calibri"/>
              </a:rPr>
              <a:t>Kebutuhan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503164" y="1606296"/>
            <a:ext cx="5782310" cy="45275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241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90"/>
              </a:spcBef>
            </a:pP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Prediktif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03164" y="2308860"/>
            <a:ext cx="578231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marL="229235">
              <a:lnSpc>
                <a:spcPct val="100000"/>
              </a:lnSpc>
              <a:spcBef>
                <a:spcPts val="700"/>
              </a:spcBef>
              <a:tabLst>
                <a:tab pos="3448050" algn="l"/>
              </a:tabLst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Kompleksitas</a:t>
            </a:r>
            <a:r>
              <a:rPr sz="24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4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jumlah	</a:t>
            </a:r>
            <a:r>
              <a:rPr sz="2400" dirty="0">
                <a:solidFill>
                  <a:srgbClr val="FFFFFF"/>
                </a:solidFill>
                <a:latin typeface="Calibri"/>
                <a:cs typeface="Calibri"/>
              </a:rPr>
              <a:t>query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report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503164" y="2993135"/>
            <a:ext cx="5782310" cy="582295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889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Estimasi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kemampuan</a:t>
            </a:r>
            <a:r>
              <a:rPr sz="2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Calibri"/>
                <a:cs typeface="Calibri"/>
              </a:rPr>
              <a:t>komponen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0" y="45034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4872228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5239511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0" y="5608320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5"/>
                </a:moveTo>
                <a:lnTo>
                  <a:pt x="3849624" y="310895"/>
                </a:lnTo>
                <a:lnTo>
                  <a:pt x="3849624" y="0"/>
                </a:lnTo>
                <a:lnTo>
                  <a:pt x="0" y="0"/>
                </a:lnTo>
                <a:lnTo>
                  <a:pt x="0" y="310895"/>
                </a:lnTo>
                <a:close/>
              </a:path>
            </a:pathLst>
          </a:custGeom>
          <a:solidFill>
            <a:srgbClr val="FFDBAD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0" y="5975603"/>
            <a:ext cx="3850004" cy="311150"/>
          </a:xfrm>
          <a:custGeom>
            <a:avLst/>
            <a:gdLst/>
            <a:ahLst/>
            <a:cxnLst/>
            <a:rect l="l" t="t" r="r" b="b"/>
            <a:pathLst>
              <a:path w="3850004" h="311150">
                <a:moveTo>
                  <a:pt x="0" y="310896"/>
                </a:moveTo>
                <a:lnTo>
                  <a:pt x="3849624" y="310896"/>
                </a:lnTo>
                <a:lnTo>
                  <a:pt x="3849624" y="0"/>
                </a:lnTo>
                <a:lnTo>
                  <a:pt x="0" y="0"/>
                </a:lnTo>
                <a:lnTo>
                  <a:pt x="0" y="310896"/>
                </a:lnTo>
                <a:close/>
              </a:path>
            </a:pathLst>
          </a:custGeom>
          <a:solidFill>
            <a:srgbClr val="E964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80847" y="3805554"/>
            <a:ext cx="3592195" cy="2476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8255" algn="r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FFFFFF"/>
                </a:solidFill>
                <a:latin typeface="Calibri"/>
                <a:cs typeface="Calibri"/>
              </a:rPr>
              <a:t>Strategi </a:t>
            </a:r>
            <a:r>
              <a:rPr sz="24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400" spc="-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0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Query and</a:t>
            </a:r>
            <a:r>
              <a:rPr sz="2000" spc="-8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Reports</a:t>
            </a:r>
            <a:endParaRPr sz="20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Jenis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Analisis</a:t>
            </a:r>
            <a:endParaRPr sz="2000">
              <a:latin typeface="Calibri"/>
              <a:cs typeface="Calibri"/>
            </a:endParaRPr>
          </a:p>
          <a:p>
            <a:pPr marL="436245" marR="5715" indent="1139825" algn="r">
              <a:lnSpc>
                <a:spcPct val="120800"/>
              </a:lnSpc>
            </a:pP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Distribusi</a:t>
            </a:r>
            <a:r>
              <a:rPr sz="2000" spc="-4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Informasi </a:t>
            </a:r>
            <a:r>
              <a:rPr sz="2000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Aplikasi pendukung</a:t>
            </a:r>
            <a:r>
              <a:rPr sz="2000" spc="-6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B72C00"/>
                </a:solidFill>
                <a:latin typeface="Calibri"/>
                <a:cs typeface="Calibri"/>
              </a:rPr>
              <a:t>keputusan </a:t>
            </a:r>
            <a:r>
              <a:rPr sz="2000" spc="-5" dirty="0">
                <a:solidFill>
                  <a:srgbClr val="B72C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Pertumbuhan dan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ekspansi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98</a:t>
            </a:fld>
            <a:endParaRPr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B821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0" y="0"/>
            <a:ext cx="3167380" cy="433070"/>
          </a:xfrm>
          <a:prstGeom prst="rect">
            <a:avLst/>
          </a:prstGeom>
          <a:solidFill>
            <a:srgbClr val="E96A42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035"/>
              </a:lnSpc>
            </a:pPr>
            <a:r>
              <a:rPr sz="2800" b="0" spc="-20" dirty="0">
                <a:latin typeface="Calibri Light"/>
                <a:cs typeface="Calibri Light"/>
              </a:rPr>
              <a:t>Pertemuan</a:t>
            </a:r>
            <a:r>
              <a:rPr sz="2800" b="0" spc="-15" dirty="0">
                <a:latin typeface="Calibri Light"/>
                <a:cs typeface="Calibri Light"/>
              </a:rPr>
              <a:t> </a:t>
            </a:r>
            <a:r>
              <a:rPr sz="2800" b="0" spc="-5" dirty="0">
                <a:latin typeface="Calibri Light"/>
                <a:cs typeface="Calibri Light"/>
              </a:rPr>
              <a:t>4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66872" y="0"/>
            <a:ext cx="9025255" cy="433070"/>
          </a:xfrm>
          <a:prstGeom prst="rect">
            <a:avLst/>
          </a:prstGeom>
          <a:solidFill>
            <a:srgbClr val="FFC1AD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spc="-15" dirty="0"/>
              <a:t>Kebutuhan </a:t>
            </a:r>
            <a:r>
              <a:rPr sz="2800" spc="-20" dirty="0"/>
              <a:t>Data </a:t>
            </a:r>
            <a:r>
              <a:rPr sz="2800" spc="-25" dirty="0"/>
              <a:t>Warehouse</a:t>
            </a:r>
            <a:r>
              <a:rPr sz="2800" spc="40" dirty="0"/>
              <a:t> </a:t>
            </a:r>
            <a:r>
              <a:rPr sz="2800" spc="-10" dirty="0"/>
              <a:t>(Ringkasan)</a:t>
            </a:r>
            <a:endParaRPr sz="2800"/>
          </a:p>
        </p:txBody>
      </p:sp>
      <p:sp>
        <p:nvSpPr>
          <p:cNvPr id="5" name="object 5"/>
          <p:cNvSpPr/>
          <p:nvPr/>
        </p:nvSpPr>
        <p:spPr>
          <a:xfrm>
            <a:off x="550163" y="1219200"/>
            <a:ext cx="11216640" cy="4820920"/>
          </a:xfrm>
          <a:custGeom>
            <a:avLst/>
            <a:gdLst/>
            <a:ahLst/>
            <a:cxnLst/>
            <a:rect l="l" t="t" r="r" b="b"/>
            <a:pathLst>
              <a:path w="11216640" h="4820920">
                <a:moveTo>
                  <a:pt x="0" y="4820412"/>
                </a:moveTo>
                <a:lnTo>
                  <a:pt x="11216640" y="4820412"/>
                </a:lnTo>
                <a:lnTo>
                  <a:pt x="11216640" y="0"/>
                </a:lnTo>
                <a:lnTo>
                  <a:pt x="0" y="0"/>
                </a:lnTo>
                <a:lnTo>
                  <a:pt x="0" y="4820412"/>
                </a:lnTo>
                <a:close/>
              </a:path>
            </a:pathLst>
          </a:custGeom>
          <a:solidFill>
            <a:srgbClr val="FFC1A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28294" y="1098321"/>
            <a:ext cx="9399270" cy="3100070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Kebutuhan </a:t>
            </a:r>
            <a:r>
              <a:rPr sz="2800" spc="-10" dirty="0">
                <a:latin typeface="Calibri"/>
                <a:cs typeface="Calibri"/>
              </a:rPr>
              <a:t>bisnis </a:t>
            </a:r>
            <a:r>
              <a:rPr sz="2800" spc="-5" dirty="0">
                <a:latin typeface="Calibri"/>
                <a:cs typeface="Calibri"/>
              </a:rPr>
              <a:t>= hal </a:t>
            </a:r>
            <a:r>
              <a:rPr sz="2800" spc="-15" dirty="0">
                <a:latin typeface="Calibri"/>
                <a:cs typeface="Calibri"/>
              </a:rPr>
              <a:t>penting </a:t>
            </a:r>
            <a:r>
              <a:rPr sz="2800" spc="-10" dirty="0">
                <a:latin typeface="Calibri"/>
                <a:cs typeface="Calibri"/>
              </a:rPr>
              <a:t>untuk </a:t>
            </a:r>
            <a:r>
              <a:rPr sz="2800" spc="-5" dirty="0">
                <a:latin typeface="Calibri"/>
                <a:cs typeface="Calibri"/>
              </a:rPr>
              <a:t>setiap </a:t>
            </a:r>
            <a:r>
              <a:rPr sz="2800" spc="-20" dirty="0">
                <a:latin typeface="Calibri"/>
                <a:cs typeface="Calibri"/>
              </a:rPr>
              <a:t>fase</a:t>
            </a:r>
            <a:r>
              <a:rPr sz="2800" spc="2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pembangunan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Kebutuhan bisnis </a:t>
            </a:r>
            <a:r>
              <a:rPr sz="2800" spc="-5" dirty="0">
                <a:latin typeface="Wingdings"/>
                <a:cs typeface="Wingdings"/>
              </a:rPr>
              <a:t>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Calibri"/>
                <a:cs typeface="Calibri"/>
              </a:rPr>
              <a:t>fase </a:t>
            </a:r>
            <a:r>
              <a:rPr sz="2800" spc="-15" dirty="0">
                <a:latin typeface="Calibri"/>
                <a:cs typeface="Calibri"/>
              </a:rPr>
              <a:t>rancang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data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Komponen arsitektur </a:t>
            </a:r>
            <a:r>
              <a:rPr sz="2800" spc="-20" dirty="0">
                <a:latin typeface="Calibri"/>
                <a:cs typeface="Calibri"/>
              </a:rPr>
              <a:t>DW </a:t>
            </a:r>
            <a:r>
              <a:rPr sz="2800" spc="-10" dirty="0">
                <a:latin typeface="Calibri"/>
                <a:cs typeface="Calibri"/>
              </a:rPr>
              <a:t>dipengaruhi </a:t>
            </a:r>
            <a:r>
              <a:rPr sz="2800" spc="-15" dirty="0">
                <a:latin typeface="Calibri"/>
                <a:cs typeface="Calibri"/>
              </a:rPr>
              <a:t>kebutuhan</a:t>
            </a:r>
            <a:r>
              <a:rPr sz="2800" spc="16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quality </a:t>
            </a:r>
            <a:r>
              <a:rPr sz="2800" spc="-5" dirty="0">
                <a:latin typeface="Calibri"/>
                <a:cs typeface="Calibri"/>
              </a:rPr>
              <a:t>=</a:t>
            </a:r>
            <a:r>
              <a:rPr sz="2800" spc="6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penting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Spesifikasi penyimpanan </a:t>
            </a:r>
            <a:r>
              <a:rPr sz="2800" spc="-20" dirty="0">
                <a:latin typeface="Calibri"/>
                <a:cs typeface="Calibri"/>
              </a:rPr>
              <a:t>data ditentukan </a:t>
            </a:r>
            <a:r>
              <a:rPr sz="2800" spc="-5" dirty="0">
                <a:latin typeface="Calibri"/>
                <a:cs typeface="Calibri"/>
              </a:rPr>
              <a:t>oleh </a:t>
            </a:r>
            <a:r>
              <a:rPr sz="2800" spc="-15" dirty="0">
                <a:latin typeface="Calibri"/>
                <a:cs typeface="Calibri"/>
              </a:rPr>
              <a:t>kebutuhan</a:t>
            </a:r>
            <a:r>
              <a:rPr sz="2800" spc="19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8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Mekanisme </a:t>
            </a:r>
            <a:r>
              <a:rPr sz="2800" spc="-15" dirty="0">
                <a:latin typeface="Calibri"/>
                <a:cs typeface="Calibri"/>
              </a:rPr>
              <a:t>information </a:t>
            </a:r>
            <a:r>
              <a:rPr sz="2800" spc="-10" dirty="0">
                <a:latin typeface="Calibri"/>
                <a:cs typeface="Calibri"/>
              </a:rPr>
              <a:t>delivery </a:t>
            </a:r>
            <a:r>
              <a:rPr sz="2800" spc="-5" dirty="0">
                <a:latin typeface="Wingdings"/>
                <a:cs typeface="Wingdings"/>
              </a:rPr>
              <a:t>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Calibri"/>
                <a:cs typeface="Calibri"/>
              </a:rPr>
              <a:t>kebutuhan</a:t>
            </a:r>
            <a:r>
              <a:rPr sz="2800" spc="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bisnis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t>99</a:t>
            </a:fld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3203</Words>
  <Application>Microsoft Office PowerPoint</Application>
  <PresentationFormat>Widescreen</PresentationFormat>
  <Paragraphs>1432</Paragraphs>
  <Slides>99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99</vt:i4>
      </vt:variant>
    </vt:vector>
  </HeadingPairs>
  <TitlesOfParts>
    <vt:vector size="105" baseType="lpstr">
      <vt:lpstr>Arial</vt:lpstr>
      <vt:lpstr>Calibri</vt:lpstr>
      <vt:lpstr>Calibri Light</vt:lpstr>
      <vt:lpstr>Times New Roman</vt:lpstr>
      <vt:lpstr>Wingdings</vt:lpstr>
      <vt:lpstr>Office Theme</vt:lpstr>
      <vt:lpstr>Pertemuan 4-5 Kebutuhan Data Warehouse</vt:lpstr>
      <vt:lpstr>Outline</vt:lpstr>
      <vt:lpstr>Pertemuan 4 Kebutuhan Data Warehouse</vt:lpstr>
      <vt:lpstr>Kebutuhan Data Warehouse (Part 1)</vt:lpstr>
      <vt:lpstr>Pertemuan 4 Kebutuhan Data Warehouse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 Kebutuhan Data Warehouse: Analisis Dimensi</vt:lpstr>
      <vt:lpstr>Pertemuan 4</vt:lpstr>
      <vt:lpstr>Pertemuan 4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Metode Pengumpulan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Mengulas Dokumen Existing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 Kebutuhan Data Warehouse: Paket Informasi</vt:lpstr>
      <vt:lpstr>Pertemuan 4</vt:lpstr>
      <vt:lpstr>Kebutuhan Data Warehouse: Part (2)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Pertemuan 4 Kebutuhan Data Warehouse</vt:lpstr>
      <vt:lpstr>Kebutuhan Data Warehouse (Ringkasan)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4</dc:title>
  <dc:creator>hani</dc:creator>
  <cp:lastModifiedBy>INFORMATIKA</cp:lastModifiedBy>
  <cp:revision>5</cp:revision>
  <dcterms:created xsi:type="dcterms:W3CDTF">2019-08-27T03:47:55Z</dcterms:created>
  <dcterms:modified xsi:type="dcterms:W3CDTF">2019-08-27T04:40:29Z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