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6" d="100"/>
          <a:sy n="66" d="100"/>
        </p:scale>
        <p:origin x="816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KAJIAN SEMIOTIKA SASTRA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1"/>
            <a:ext cx="8689976" cy="537882"/>
          </a:xfrm>
        </p:spPr>
        <p:txBody>
          <a:bodyPr/>
          <a:lstStyle/>
          <a:p>
            <a:r>
              <a:rPr lang="en-US" dirty="0" smtClean="0"/>
              <a:t>NAZLA MAHARANI UMAYA, M.HUM.</a:t>
            </a:r>
          </a:p>
          <a:p>
            <a:endParaRPr lang="en-US" dirty="0">
              <a:latin typeface="Arial Narrow" panose="020B0606020202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43606" y="4239417"/>
            <a:ext cx="25047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</a:t>
            </a:r>
            <a:r>
              <a:rPr lang="en-US" dirty="0" smtClean="0"/>
              <a:t>azla.umaya@gmail.com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494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MELAKUKAN KAJIAN SEMIOTIKA PADA KARYA SASTRA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 smtClean="0"/>
              <a:t>BERARTI:</a:t>
            </a:r>
          </a:p>
          <a:p>
            <a:r>
              <a:rPr lang="en-US" dirty="0" err="1" smtClean="0"/>
              <a:t>Membaca</a:t>
            </a:r>
            <a:r>
              <a:rPr lang="en-US" dirty="0" smtClean="0"/>
              <a:t> </a:t>
            </a:r>
            <a:r>
              <a:rPr lang="en-US" dirty="0" err="1" smtClean="0"/>
              <a:t>tanda-tanda</a:t>
            </a:r>
            <a:r>
              <a:rPr lang="en-US" dirty="0" smtClean="0"/>
              <a:t> </a:t>
            </a:r>
            <a:r>
              <a:rPr lang="en-US" dirty="0" err="1" smtClean="0"/>
              <a:t>penting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karya</a:t>
            </a:r>
            <a:r>
              <a:rPr lang="en-US" dirty="0" smtClean="0"/>
              <a:t> </a:t>
            </a:r>
            <a:r>
              <a:rPr lang="en-US" dirty="0" err="1" smtClean="0"/>
              <a:t>sastra</a:t>
            </a:r>
            <a:endParaRPr lang="en-US" dirty="0" smtClean="0"/>
          </a:p>
          <a:p>
            <a:r>
              <a:rPr lang="en-US" dirty="0" err="1" smtClean="0"/>
              <a:t>Memaknai</a:t>
            </a:r>
            <a:r>
              <a:rPr lang="en-US" dirty="0" smtClean="0"/>
              <a:t> </a:t>
            </a:r>
            <a:r>
              <a:rPr lang="en-US" dirty="0" err="1" smtClean="0"/>
              <a:t>tanda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karya</a:t>
            </a:r>
            <a:r>
              <a:rPr lang="en-US" dirty="0" smtClean="0"/>
              <a:t> </a:t>
            </a:r>
            <a:r>
              <a:rPr lang="en-US" dirty="0" err="1" smtClean="0"/>
              <a:t>sastra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medium </a:t>
            </a:r>
            <a:r>
              <a:rPr lang="en-US" dirty="0" err="1" smtClean="0"/>
              <a:t>bahasa</a:t>
            </a:r>
            <a:endParaRPr lang="en-US" dirty="0" smtClean="0"/>
          </a:p>
          <a:p>
            <a:r>
              <a:rPr lang="en-US" dirty="0" err="1" smtClean="0"/>
              <a:t>Mendeskripsikan</a:t>
            </a:r>
            <a:r>
              <a:rPr lang="en-US" dirty="0" smtClean="0"/>
              <a:t> </a:t>
            </a:r>
            <a:r>
              <a:rPr lang="en-US" dirty="0" err="1" smtClean="0"/>
              <a:t>tanda</a:t>
            </a:r>
            <a:r>
              <a:rPr lang="en-US" dirty="0" smtClean="0"/>
              <a:t> yang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dimaknai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sudut</a:t>
            </a:r>
            <a:r>
              <a:rPr lang="en-US" dirty="0" smtClean="0"/>
              <a:t> </a:t>
            </a:r>
            <a:r>
              <a:rPr lang="en-US" dirty="0" err="1" smtClean="0"/>
              <a:t>pandang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endParaRPr lang="en-US" dirty="0" smtClean="0"/>
          </a:p>
          <a:p>
            <a:r>
              <a:rPr lang="en-US" dirty="0" err="1" smtClean="0"/>
              <a:t>Memutuskan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pemaknaan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tanda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objektif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99831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605165"/>
          </a:xfrm>
        </p:spPr>
        <p:txBody>
          <a:bodyPr/>
          <a:lstStyle/>
          <a:p>
            <a:r>
              <a:rPr lang="en-US" dirty="0" err="1" smtClean="0"/>
              <a:t>Tindakan</a:t>
            </a:r>
            <a:r>
              <a:rPr lang="en-US" dirty="0" smtClean="0"/>
              <a:t> </a:t>
            </a:r>
            <a:r>
              <a:rPr lang="en-US" dirty="0" err="1" smtClean="0"/>
              <a:t>semiotis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223682"/>
            <a:ext cx="10363826" cy="4567517"/>
          </a:xfrm>
        </p:spPr>
        <p:txBody>
          <a:bodyPr/>
          <a:lstStyle/>
          <a:p>
            <a:r>
              <a:rPr lang="en-US" dirty="0" err="1" smtClean="0"/>
              <a:t>Mengidentifikasi</a:t>
            </a:r>
            <a:r>
              <a:rPr lang="en-US" dirty="0" smtClean="0"/>
              <a:t> </a:t>
            </a:r>
            <a:r>
              <a:rPr lang="en-US" dirty="0" err="1" smtClean="0"/>
              <a:t>aspek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tanda</a:t>
            </a:r>
            <a:r>
              <a:rPr lang="en-US" dirty="0" smtClean="0"/>
              <a:t>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dirty="0" err="1" smtClean="0"/>
              <a:t>berkedudukan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penanda</a:t>
            </a:r>
            <a:r>
              <a:rPr lang="en-US" dirty="0" smtClean="0"/>
              <a:t>: </a:t>
            </a:r>
            <a:r>
              <a:rPr lang="en-US" dirty="0" err="1" smtClean="0"/>
              <a:t>signifie</a:t>
            </a:r>
            <a:r>
              <a:rPr lang="en-US" dirty="0" smtClean="0"/>
              <a:t>, </a:t>
            </a:r>
            <a:r>
              <a:rPr lang="en-US" dirty="0" err="1" smtClean="0"/>
              <a:t>signifiant</a:t>
            </a:r>
            <a:r>
              <a:rPr lang="en-US" dirty="0" smtClean="0"/>
              <a:t>)/ </a:t>
            </a:r>
            <a:r>
              <a:rPr lang="en-US" dirty="0" err="1" smtClean="0"/>
              <a:t>petanda</a:t>
            </a:r>
            <a:r>
              <a:rPr lang="en-US" dirty="0" smtClean="0"/>
              <a:t>: signified, </a:t>
            </a:r>
            <a:r>
              <a:rPr lang="en-US" dirty="0" err="1" smtClean="0"/>
              <a:t>signifie</a:t>
            </a:r>
            <a:r>
              <a:rPr lang="en-US" dirty="0" smtClean="0"/>
              <a:t> (Preminger, 1974:981-982)</a:t>
            </a:r>
          </a:p>
          <a:p>
            <a:r>
              <a:rPr lang="en-US" dirty="0" err="1" smtClean="0"/>
              <a:t>Mengidentifikasi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penanda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petanda</a:t>
            </a:r>
            <a:r>
              <a:rPr lang="en-US" dirty="0" smtClean="0"/>
              <a:t> (ikon, </a:t>
            </a:r>
            <a:r>
              <a:rPr lang="en-US" dirty="0" err="1" smtClean="0"/>
              <a:t>indeks</a:t>
            </a:r>
            <a:r>
              <a:rPr lang="en-US" dirty="0" smtClean="0"/>
              <a:t>, symbol, </a:t>
            </a:r>
            <a:r>
              <a:rPr lang="en-US" dirty="0" err="1" smtClean="0"/>
              <a:t>simtom</a:t>
            </a:r>
            <a:r>
              <a:rPr lang="en-US" dirty="0" smtClean="0"/>
              <a:t>)</a:t>
            </a:r>
          </a:p>
          <a:p>
            <a:r>
              <a:rPr lang="en-US" dirty="0" err="1" smtClean="0"/>
              <a:t>Menentukan</a:t>
            </a:r>
            <a:r>
              <a:rPr lang="en-US" dirty="0" smtClean="0"/>
              <a:t> </a:t>
            </a:r>
            <a:r>
              <a:rPr lang="en-US" dirty="0" err="1" smtClean="0"/>
              <a:t>tanda-tanda</a:t>
            </a:r>
            <a:r>
              <a:rPr lang="en-US" dirty="0" smtClean="0"/>
              <a:t> yang </a:t>
            </a:r>
            <a:r>
              <a:rPr lang="en-US" dirty="0" err="1" smtClean="0"/>
              <a:t>penting</a:t>
            </a:r>
            <a:endParaRPr lang="en-US" dirty="0" smtClean="0"/>
          </a:p>
          <a:p>
            <a:r>
              <a:rPr lang="en-US" dirty="0" err="1" smtClean="0"/>
              <a:t>Memaknai</a:t>
            </a:r>
            <a:r>
              <a:rPr lang="en-US" dirty="0" smtClean="0"/>
              <a:t> </a:t>
            </a:r>
            <a:r>
              <a:rPr lang="en-US" dirty="0" err="1" smtClean="0"/>
              <a:t>tanda-tanda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8477193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18518"/>
            <a:ext cx="10364451" cy="765440"/>
          </a:xfrm>
        </p:spPr>
        <p:txBody>
          <a:bodyPr/>
          <a:lstStyle/>
          <a:p>
            <a:r>
              <a:rPr lang="en-US" dirty="0" err="1" smtClean="0"/>
              <a:t>Teknik</a:t>
            </a:r>
            <a:r>
              <a:rPr lang="en-US" dirty="0" smtClean="0"/>
              <a:t> </a:t>
            </a:r>
            <a:r>
              <a:rPr lang="en-US" dirty="0" err="1" smtClean="0"/>
              <a:t>memaknai</a:t>
            </a:r>
            <a:r>
              <a:rPr lang="en-US" dirty="0" smtClean="0"/>
              <a:t> </a:t>
            </a:r>
            <a:r>
              <a:rPr lang="en-US" dirty="0" err="1" smtClean="0"/>
              <a:t>tanda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383958"/>
            <a:ext cx="10363826" cy="4407241"/>
          </a:xfrm>
        </p:spPr>
        <p:txBody>
          <a:bodyPr/>
          <a:lstStyle/>
          <a:p>
            <a:r>
              <a:rPr lang="en-US" dirty="0" err="1" smtClean="0"/>
              <a:t>Riffaterre</a:t>
            </a:r>
            <a:r>
              <a:rPr lang="en-US" dirty="0" smtClean="0"/>
              <a:t>: (1978: 13-15)</a:t>
            </a:r>
          </a:p>
          <a:p>
            <a:r>
              <a:rPr lang="en-US" dirty="0" err="1" smtClean="0"/>
              <a:t>Menemukan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temuan</a:t>
            </a:r>
            <a:r>
              <a:rPr lang="en-US" dirty="0" smtClean="0"/>
              <a:t> </a:t>
            </a:r>
            <a:r>
              <a:rPr lang="en-US" dirty="0" err="1" smtClean="0"/>
              <a:t>tanda</a:t>
            </a:r>
            <a:endParaRPr lang="en-US" dirty="0" smtClean="0"/>
          </a:p>
          <a:p>
            <a:r>
              <a:rPr lang="en-US" dirty="0" err="1" smtClean="0"/>
              <a:t>Menemukan</a:t>
            </a:r>
            <a:r>
              <a:rPr lang="en-US" dirty="0" smtClean="0"/>
              <a:t> </a:t>
            </a:r>
            <a:r>
              <a:rPr lang="en-US" dirty="0" err="1" smtClean="0"/>
              <a:t>ketaklangsungan</a:t>
            </a:r>
            <a:r>
              <a:rPr lang="en-US" dirty="0" smtClean="0"/>
              <a:t> </a:t>
            </a:r>
            <a:r>
              <a:rPr lang="en-US" dirty="0" err="1" smtClean="0"/>
              <a:t>ekspresi</a:t>
            </a:r>
            <a:r>
              <a:rPr lang="en-US" dirty="0" smtClean="0"/>
              <a:t> (</a:t>
            </a:r>
            <a:r>
              <a:rPr lang="en-US" dirty="0" err="1" smtClean="0"/>
              <a:t>adanya</a:t>
            </a:r>
            <a:r>
              <a:rPr lang="en-US" dirty="0" smtClean="0"/>
              <a:t> </a:t>
            </a:r>
            <a:r>
              <a:rPr lang="en-US" dirty="0" err="1" smtClean="0"/>
              <a:t>penggantian</a:t>
            </a:r>
            <a:r>
              <a:rPr lang="en-US" dirty="0" smtClean="0"/>
              <a:t> </a:t>
            </a:r>
            <a:r>
              <a:rPr lang="en-US" dirty="0" err="1" smtClean="0"/>
              <a:t>arti</a:t>
            </a:r>
            <a:r>
              <a:rPr lang="en-US" dirty="0" smtClean="0"/>
              <a:t>, </a:t>
            </a:r>
            <a:r>
              <a:rPr lang="en-US" dirty="0" err="1" smtClean="0"/>
              <a:t>pemencongan</a:t>
            </a:r>
            <a:r>
              <a:rPr lang="en-US" dirty="0" smtClean="0"/>
              <a:t> </a:t>
            </a:r>
            <a:r>
              <a:rPr lang="en-US" dirty="0" err="1" smtClean="0"/>
              <a:t>arti</a:t>
            </a:r>
            <a:r>
              <a:rPr lang="en-US" dirty="0" smtClean="0"/>
              <a:t>, </a:t>
            </a:r>
            <a:r>
              <a:rPr lang="en-US" dirty="0" err="1" smtClean="0"/>
              <a:t>penciptaan</a:t>
            </a:r>
            <a:r>
              <a:rPr lang="en-US" dirty="0" smtClean="0"/>
              <a:t> </a:t>
            </a:r>
            <a:r>
              <a:rPr lang="en-US" dirty="0" err="1" smtClean="0"/>
              <a:t>arti</a:t>
            </a:r>
            <a:r>
              <a:rPr lang="en-US" dirty="0" smtClean="0"/>
              <a:t>)</a:t>
            </a:r>
          </a:p>
          <a:p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pembacaan</a:t>
            </a:r>
            <a:r>
              <a:rPr lang="en-US" dirty="0" smtClean="0"/>
              <a:t> heuristic</a:t>
            </a:r>
          </a:p>
          <a:p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pembacaan</a:t>
            </a:r>
            <a:r>
              <a:rPr lang="en-US" dirty="0" smtClean="0"/>
              <a:t> hermeneutic</a:t>
            </a:r>
          </a:p>
          <a:p>
            <a:r>
              <a:rPr lang="en-US" dirty="0" err="1" smtClean="0"/>
              <a:t>Menentukan</a:t>
            </a:r>
            <a:r>
              <a:rPr lang="en-US" dirty="0" smtClean="0"/>
              <a:t> model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varian</a:t>
            </a:r>
            <a:endParaRPr lang="en-US" dirty="0" smtClean="0"/>
          </a:p>
          <a:p>
            <a:r>
              <a:rPr lang="en-US" dirty="0" err="1" smtClean="0"/>
              <a:t>Menentukan</a:t>
            </a:r>
            <a:r>
              <a:rPr lang="en-US" dirty="0" smtClean="0"/>
              <a:t> </a:t>
            </a:r>
            <a:r>
              <a:rPr lang="en-US" dirty="0" err="1" smtClean="0"/>
              <a:t>hipogram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573306" y="5791199"/>
            <a:ext cx="2954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Membaca</a:t>
            </a:r>
            <a:r>
              <a:rPr lang="en-US" dirty="0" smtClean="0"/>
              <a:t> </a:t>
            </a:r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bacaan</a:t>
            </a:r>
            <a:r>
              <a:rPr lang="en-US" dirty="0" smtClean="0"/>
              <a:t> (1)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0038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Sudut</a:t>
            </a:r>
            <a:r>
              <a:rPr lang="en-US" dirty="0" smtClean="0"/>
              <a:t> </a:t>
            </a:r>
            <a:r>
              <a:rPr lang="en-US" dirty="0" err="1" smtClean="0"/>
              <a:t>pandang</a:t>
            </a:r>
            <a:r>
              <a:rPr lang="en-US" dirty="0" smtClean="0"/>
              <a:t>/ </a:t>
            </a:r>
            <a:r>
              <a:rPr lang="en-US" dirty="0" err="1" smtClean="0"/>
              <a:t>pendekatan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memaknai</a:t>
            </a:r>
            <a:r>
              <a:rPr lang="en-US" dirty="0" smtClean="0"/>
              <a:t> </a:t>
            </a:r>
            <a:r>
              <a:rPr lang="en-US" dirty="0" err="1" smtClean="0"/>
              <a:t>tanda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karya</a:t>
            </a:r>
            <a:r>
              <a:rPr lang="en-US" dirty="0" smtClean="0"/>
              <a:t> </a:t>
            </a:r>
            <a:r>
              <a:rPr lang="en-US" dirty="0" err="1" smtClean="0"/>
              <a:t>sastra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5" y="1950233"/>
            <a:ext cx="10363826" cy="4907767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 smtClean="0"/>
              <a:t>Abrams</a:t>
            </a:r>
          </a:p>
          <a:p>
            <a:r>
              <a:rPr lang="en-US" b="1" dirty="0" err="1"/>
              <a:t>Objektif</a:t>
            </a:r>
            <a:r>
              <a:rPr lang="en-US" dirty="0"/>
              <a:t>: </a:t>
            </a:r>
            <a:r>
              <a:rPr lang="en-US" dirty="0" err="1"/>
              <a:t>Pendekatan</a:t>
            </a:r>
            <a:r>
              <a:rPr lang="en-US" dirty="0"/>
              <a:t> </a:t>
            </a:r>
            <a:r>
              <a:rPr lang="en-US" dirty="0" err="1"/>
              <a:t>objektif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pendekatan</a:t>
            </a:r>
            <a:r>
              <a:rPr lang="en-US" dirty="0"/>
              <a:t> yang </a:t>
            </a:r>
            <a:r>
              <a:rPr lang="en-US" dirty="0" err="1"/>
              <a:t>memfokuskan</a:t>
            </a:r>
            <a:r>
              <a:rPr lang="en-US" dirty="0"/>
              <a:t> </a:t>
            </a:r>
            <a:r>
              <a:rPr lang="en-US" dirty="0" err="1"/>
              <a:t>perhatian</a:t>
            </a:r>
            <a:r>
              <a:rPr lang="en-US" dirty="0"/>
              <a:t> </a:t>
            </a:r>
            <a:r>
              <a:rPr lang="en-US" dirty="0" err="1"/>
              <a:t>kepada</a:t>
            </a:r>
            <a:r>
              <a:rPr lang="en-US" dirty="0"/>
              <a:t> </a:t>
            </a:r>
            <a:r>
              <a:rPr lang="en-US" dirty="0" err="1"/>
              <a:t>karya</a:t>
            </a:r>
            <a:r>
              <a:rPr lang="en-US" dirty="0"/>
              <a:t> </a:t>
            </a:r>
            <a:r>
              <a:rPr lang="en-US" dirty="0" err="1"/>
              <a:t>sastra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sendiri</a:t>
            </a:r>
            <a:r>
              <a:rPr lang="en-US" dirty="0"/>
              <a:t>. </a:t>
            </a:r>
            <a:r>
              <a:rPr lang="en-US" dirty="0" err="1"/>
              <a:t>Pendekatan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memandang</a:t>
            </a:r>
            <a:r>
              <a:rPr lang="en-US" dirty="0"/>
              <a:t> </a:t>
            </a:r>
            <a:r>
              <a:rPr lang="en-US" dirty="0" err="1"/>
              <a:t>karya</a:t>
            </a:r>
            <a:r>
              <a:rPr lang="en-US" dirty="0"/>
              <a:t> </a:t>
            </a:r>
            <a:r>
              <a:rPr lang="en-US" dirty="0" err="1"/>
              <a:t>sastra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struktur</a:t>
            </a:r>
            <a:r>
              <a:rPr lang="en-US" dirty="0"/>
              <a:t> yang </a:t>
            </a:r>
            <a:r>
              <a:rPr lang="en-US" dirty="0" err="1"/>
              <a:t>otonom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bebas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hubungannya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realitas</a:t>
            </a:r>
            <a:r>
              <a:rPr lang="en-US" dirty="0"/>
              <a:t>, </a:t>
            </a:r>
            <a:r>
              <a:rPr lang="en-US" dirty="0" err="1"/>
              <a:t>pengarangm</a:t>
            </a:r>
            <a:r>
              <a:rPr lang="en-US" dirty="0"/>
              <a:t> 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dirty="0" err="1"/>
              <a:t>pembaca</a:t>
            </a:r>
            <a:r>
              <a:rPr lang="en-US" dirty="0"/>
              <a:t>.</a:t>
            </a:r>
            <a:endParaRPr lang="en-US" dirty="0" smtClean="0"/>
          </a:p>
          <a:p>
            <a:pPr algn="just"/>
            <a:r>
              <a:rPr lang="en-US" b="1" dirty="0" err="1" smtClean="0"/>
              <a:t>Ekspresif</a:t>
            </a:r>
            <a:r>
              <a:rPr lang="en-US" dirty="0"/>
              <a:t>: </a:t>
            </a:r>
            <a:r>
              <a:rPr lang="en-US" dirty="0" err="1"/>
              <a:t>Pendekatan</a:t>
            </a:r>
            <a:r>
              <a:rPr lang="en-US" dirty="0"/>
              <a:t> </a:t>
            </a:r>
            <a:r>
              <a:rPr lang="en-US" dirty="0" err="1"/>
              <a:t>ekspresif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pendekatan</a:t>
            </a:r>
            <a:r>
              <a:rPr lang="en-US" dirty="0"/>
              <a:t> yang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mengkaji</a:t>
            </a:r>
            <a:r>
              <a:rPr lang="en-US" dirty="0"/>
              <a:t> </a:t>
            </a:r>
            <a:r>
              <a:rPr lang="en-US" dirty="0" err="1"/>
              <a:t>karya</a:t>
            </a:r>
            <a:r>
              <a:rPr lang="en-US" dirty="0"/>
              <a:t> </a:t>
            </a:r>
            <a:r>
              <a:rPr lang="en-US" dirty="0" err="1"/>
              <a:t>sastra</a:t>
            </a:r>
            <a:r>
              <a:rPr lang="en-US" dirty="0"/>
              <a:t> </a:t>
            </a:r>
            <a:r>
              <a:rPr lang="en-US" dirty="0" err="1"/>
              <a:t>memfokuskan</a:t>
            </a:r>
            <a:r>
              <a:rPr lang="en-US" dirty="0"/>
              <a:t> </a:t>
            </a:r>
            <a:r>
              <a:rPr lang="en-US" dirty="0" err="1"/>
              <a:t>perhatiannya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sastrawan</a:t>
            </a:r>
            <a:r>
              <a:rPr lang="en-US" dirty="0"/>
              <a:t> </a:t>
            </a:r>
            <a:r>
              <a:rPr lang="en-US" dirty="0" err="1"/>
              <a:t>selaku</a:t>
            </a:r>
            <a:r>
              <a:rPr lang="en-US" dirty="0"/>
              <a:t> </a:t>
            </a:r>
            <a:r>
              <a:rPr lang="en-US" dirty="0" err="1"/>
              <a:t>pencipta</a:t>
            </a:r>
            <a:r>
              <a:rPr lang="en-US" dirty="0"/>
              <a:t> </a:t>
            </a:r>
            <a:r>
              <a:rPr lang="en-US" dirty="0" err="1"/>
              <a:t>karya</a:t>
            </a:r>
            <a:r>
              <a:rPr lang="en-US" dirty="0"/>
              <a:t> </a:t>
            </a:r>
            <a:r>
              <a:rPr lang="en-US" dirty="0" err="1"/>
              <a:t>sastra</a:t>
            </a:r>
            <a:r>
              <a:rPr lang="en-US" dirty="0"/>
              <a:t>. </a:t>
            </a:r>
            <a:r>
              <a:rPr lang="en-US" dirty="0" err="1"/>
              <a:t>Pendekatan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memandang</a:t>
            </a:r>
            <a:r>
              <a:rPr lang="en-US" dirty="0"/>
              <a:t> </a:t>
            </a:r>
            <a:r>
              <a:rPr lang="en-US" dirty="0" err="1"/>
              <a:t>karya</a:t>
            </a:r>
            <a:r>
              <a:rPr lang="en-US" dirty="0"/>
              <a:t> </a:t>
            </a:r>
            <a:r>
              <a:rPr lang="en-US" dirty="0" err="1"/>
              <a:t>sastra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ekspresi</a:t>
            </a:r>
            <a:r>
              <a:rPr lang="en-US" dirty="0"/>
              <a:t> </a:t>
            </a:r>
            <a:r>
              <a:rPr lang="en-US" dirty="0" err="1"/>
              <a:t>sastrawan</a:t>
            </a:r>
            <a:r>
              <a:rPr lang="en-US" dirty="0"/>
              <a:t>,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curahan</a:t>
            </a:r>
            <a:r>
              <a:rPr lang="en-US" dirty="0"/>
              <a:t> </a:t>
            </a:r>
            <a:r>
              <a:rPr lang="en-US" dirty="0" err="1"/>
              <a:t>perasaan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luapan</a:t>
            </a:r>
            <a:r>
              <a:rPr lang="en-US" dirty="0"/>
              <a:t> </a:t>
            </a:r>
            <a:r>
              <a:rPr lang="en-US" dirty="0" err="1"/>
              <a:t>perasaan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pikiran</a:t>
            </a:r>
            <a:r>
              <a:rPr lang="en-US" dirty="0"/>
              <a:t> </a:t>
            </a:r>
            <a:r>
              <a:rPr lang="en-US" dirty="0" err="1"/>
              <a:t>sastrawan</a:t>
            </a:r>
            <a:r>
              <a:rPr lang="en-US" dirty="0"/>
              <a:t>,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produk</a:t>
            </a:r>
            <a:r>
              <a:rPr lang="en-US" dirty="0"/>
              <a:t> </a:t>
            </a:r>
            <a:r>
              <a:rPr lang="en-US" dirty="0" err="1"/>
              <a:t>imajinasi</a:t>
            </a:r>
            <a:r>
              <a:rPr lang="en-US" dirty="0"/>
              <a:t> </a:t>
            </a:r>
            <a:r>
              <a:rPr lang="en-US" dirty="0" err="1"/>
              <a:t>sastrawan</a:t>
            </a:r>
            <a:r>
              <a:rPr lang="en-US" dirty="0"/>
              <a:t> yang </a:t>
            </a:r>
            <a:r>
              <a:rPr lang="en-US" dirty="0" err="1"/>
              <a:t>bekerja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persepsi-persepsi</a:t>
            </a:r>
            <a:r>
              <a:rPr lang="en-US" dirty="0"/>
              <a:t>, </a:t>
            </a:r>
            <a:r>
              <a:rPr lang="en-US" dirty="0" err="1"/>
              <a:t>pikiran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perasaanya</a:t>
            </a:r>
            <a:r>
              <a:rPr lang="en-US" dirty="0"/>
              <a:t>.</a:t>
            </a:r>
            <a:endParaRPr lang="en-US" dirty="0" smtClean="0"/>
          </a:p>
          <a:p>
            <a:r>
              <a:rPr lang="en-US" b="1" dirty="0" err="1"/>
              <a:t>Mimetik</a:t>
            </a:r>
            <a:r>
              <a:rPr lang="en-US" dirty="0"/>
              <a:t>: </a:t>
            </a:r>
            <a:r>
              <a:rPr lang="en-US" dirty="0" err="1"/>
              <a:t>Pendekatan</a:t>
            </a:r>
            <a:r>
              <a:rPr lang="en-US" dirty="0"/>
              <a:t> </a:t>
            </a:r>
            <a:r>
              <a:rPr lang="en-US" dirty="0" err="1"/>
              <a:t>mimetik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pendekatan</a:t>
            </a:r>
            <a:r>
              <a:rPr lang="en-US" dirty="0"/>
              <a:t> yang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mengkaji</a:t>
            </a:r>
            <a:r>
              <a:rPr lang="en-US" dirty="0"/>
              <a:t> </a:t>
            </a:r>
            <a:r>
              <a:rPr lang="en-US" dirty="0" err="1"/>
              <a:t>karya</a:t>
            </a:r>
            <a:r>
              <a:rPr lang="en-US" dirty="0"/>
              <a:t> </a:t>
            </a:r>
            <a:r>
              <a:rPr lang="en-US" dirty="0" err="1"/>
              <a:t>sastra</a:t>
            </a:r>
            <a:r>
              <a:rPr lang="en-US" dirty="0"/>
              <a:t> </a:t>
            </a:r>
            <a:r>
              <a:rPr lang="en-US" dirty="0" err="1"/>
              <a:t>berupa</a:t>
            </a:r>
            <a:r>
              <a:rPr lang="en-US" dirty="0"/>
              <a:t> </a:t>
            </a:r>
            <a:r>
              <a:rPr lang="en-US" dirty="0" err="1"/>
              <a:t>memahami</a:t>
            </a:r>
            <a:r>
              <a:rPr lang="en-US" dirty="0"/>
              <a:t> </a:t>
            </a:r>
            <a:r>
              <a:rPr lang="en-US" dirty="0" err="1"/>
              <a:t>hubungan</a:t>
            </a:r>
            <a:r>
              <a:rPr lang="en-US" dirty="0"/>
              <a:t> </a:t>
            </a:r>
            <a:r>
              <a:rPr lang="en-US" dirty="0" err="1"/>
              <a:t>karya</a:t>
            </a:r>
            <a:r>
              <a:rPr lang="en-US" dirty="0"/>
              <a:t> </a:t>
            </a:r>
            <a:r>
              <a:rPr lang="en-US" dirty="0" err="1"/>
              <a:t>sastra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realitas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kenyataan</a:t>
            </a:r>
            <a:r>
              <a:rPr lang="en-US" dirty="0"/>
              <a:t>.</a:t>
            </a:r>
            <a:endParaRPr lang="en-US" dirty="0" smtClean="0"/>
          </a:p>
          <a:p>
            <a:r>
              <a:rPr lang="en-US" b="1" dirty="0" err="1"/>
              <a:t>Pragmatik</a:t>
            </a:r>
            <a:r>
              <a:rPr lang="en-US" dirty="0"/>
              <a:t>: </a:t>
            </a:r>
            <a:r>
              <a:rPr lang="en-US" dirty="0" err="1"/>
              <a:t>Pendekatan</a:t>
            </a:r>
            <a:r>
              <a:rPr lang="en-US" dirty="0"/>
              <a:t> </a:t>
            </a:r>
            <a:r>
              <a:rPr lang="en-US" dirty="0" err="1"/>
              <a:t>pragmatik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pendekatan</a:t>
            </a:r>
            <a:r>
              <a:rPr lang="en-US" dirty="0"/>
              <a:t> yang </a:t>
            </a:r>
            <a:r>
              <a:rPr lang="en-US" dirty="0" err="1"/>
              <a:t>memandang</a:t>
            </a:r>
            <a:r>
              <a:rPr lang="en-US" dirty="0"/>
              <a:t> </a:t>
            </a:r>
            <a:r>
              <a:rPr lang="en-US" dirty="0" err="1"/>
              <a:t>karya</a:t>
            </a:r>
            <a:r>
              <a:rPr lang="en-US" dirty="0"/>
              <a:t> </a:t>
            </a:r>
            <a:r>
              <a:rPr lang="en-US" dirty="0" err="1"/>
              <a:t>sastra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sarana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menyampaikan</a:t>
            </a:r>
            <a:r>
              <a:rPr lang="en-US" dirty="0"/>
              <a:t> </a:t>
            </a:r>
            <a:r>
              <a:rPr lang="en-US" dirty="0" err="1"/>
              <a:t>tujuan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 </a:t>
            </a:r>
            <a:r>
              <a:rPr lang="en-US" dirty="0" err="1"/>
              <a:t>kepada</a:t>
            </a:r>
            <a:r>
              <a:rPr lang="en-US" dirty="0"/>
              <a:t> </a:t>
            </a:r>
            <a:r>
              <a:rPr lang="en-US" dirty="0" err="1"/>
              <a:t>pembaca</a:t>
            </a:r>
            <a:r>
              <a:rPr lang="en-US" dirty="0"/>
              <a:t>.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tujuan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berupa</a:t>
            </a:r>
            <a:r>
              <a:rPr lang="en-US" dirty="0"/>
              <a:t> </a:t>
            </a:r>
            <a:r>
              <a:rPr lang="en-US" dirty="0" err="1"/>
              <a:t>tujuan</a:t>
            </a:r>
            <a:r>
              <a:rPr lang="en-US" dirty="0"/>
              <a:t> </a:t>
            </a:r>
            <a:r>
              <a:rPr lang="en-US" dirty="0" err="1"/>
              <a:t>politik</a:t>
            </a:r>
            <a:r>
              <a:rPr lang="en-US" dirty="0"/>
              <a:t>, </a:t>
            </a:r>
            <a:r>
              <a:rPr lang="en-US" dirty="0" err="1"/>
              <a:t>pendidikan</a:t>
            </a:r>
            <a:r>
              <a:rPr lang="en-US" dirty="0"/>
              <a:t>, moral, agama, 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dirty="0" err="1"/>
              <a:t>tujuan</a:t>
            </a:r>
            <a:r>
              <a:rPr lang="en-US" dirty="0"/>
              <a:t> yang lain.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praktiknya</a:t>
            </a:r>
            <a:r>
              <a:rPr lang="en-US" dirty="0"/>
              <a:t> </a:t>
            </a:r>
            <a:r>
              <a:rPr lang="en-US" dirty="0" err="1"/>
              <a:t>pendekatan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cenderung</a:t>
            </a:r>
            <a:r>
              <a:rPr lang="en-US" dirty="0"/>
              <a:t> </a:t>
            </a:r>
            <a:r>
              <a:rPr lang="en-US" dirty="0" err="1"/>
              <a:t>menilai</a:t>
            </a:r>
            <a:r>
              <a:rPr lang="en-US" dirty="0"/>
              <a:t> </a:t>
            </a:r>
            <a:r>
              <a:rPr lang="en-US" dirty="0" err="1"/>
              <a:t>karya</a:t>
            </a:r>
            <a:r>
              <a:rPr lang="en-US" dirty="0"/>
              <a:t> </a:t>
            </a:r>
            <a:r>
              <a:rPr lang="en-US" dirty="0" err="1"/>
              <a:t>sastra</a:t>
            </a:r>
            <a:r>
              <a:rPr lang="en-US" dirty="0"/>
              <a:t> </a:t>
            </a:r>
            <a:r>
              <a:rPr lang="en-US" dirty="0" err="1"/>
              <a:t>menurut</a:t>
            </a:r>
            <a:r>
              <a:rPr lang="en-US" dirty="0"/>
              <a:t> </a:t>
            </a:r>
            <a:r>
              <a:rPr lang="en-US" dirty="0" err="1"/>
              <a:t>keberhasilannya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mencapai</a:t>
            </a:r>
            <a:r>
              <a:rPr lang="en-US" dirty="0"/>
              <a:t> </a:t>
            </a:r>
            <a:r>
              <a:rPr lang="en-US" dirty="0" err="1"/>
              <a:t>tujuan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 </a:t>
            </a:r>
            <a:r>
              <a:rPr lang="en-US" dirty="0" err="1"/>
              <a:t>bagi</a:t>
            </a:r>
            <a:r>
              <a:rPr lang="en-US" dirty="0"/>
              <a:t> </a:t>
            </a:r>
            <a:r>
              <a:rPr lang="en-US" dirty="0" err="1"/>
              <a:t>pembacannya</a:t>
            </a:r>
            <a:r>
              <a:rPr lang="en-US" dirty="0"/>
              <a:t> (</a:t>
            </a:r>
            <a:r>
              <a:rPr lang="en-US" dirty="0" err="1"/>
              <a:t>Pradopo</a:t>
            </a:r>
            <a:r>
              <a:rPr lang="en-US" dirty="0"/>
              <a:t>, 1994)</a:t>
            </a:r>
          </a:p>
        </p:txBody>
      </p:sp>
    </p:spTree>
    <p:extLst>
      <p:ext uri="{BB962C8B-B14F-4D97-AF65-F5344CB8AC3E}">
        <p14:creationId xmlns:p14="http://schemas.microsoft.com/office/powerpoint/2010/main" val="33705136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Pendalaman</a:t>
            </a:r>
            <a:r>
              <a:rPr lang="en-US" dirty="0" smtClean="0"/>
              <a:t> </a:t>
            </a:r>
            <a:r>
              <a:rPr lang="en-US" dirty="0" err="1" smtClean="0"/>
              <a:t>pemahaman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pembacaan</a:t>
            </a:r>
            <a:r>
              <a:rPr lang="en-US" dirty="0" smtClean="0"/>
              <a:t> </a:t>
            </a:r>
            <a:r>
              <a:rPr lang="en-US" dirty="0" err="1" smtClean="0"/>
              <a:t>artikel</a:t>
            </a:r>
            <a:r>
              <a:rPr lang="en-US" dirty="0" smtClean="0"/>
              <a:t> </a:t>
            </a:r>
            <a:r>
              <a:rPr lang="en-US" dirty="0" err="1" smtClean="0"/>
              <a:t>kajian</a:t>
            </a:r>
            <a:r>
              <a:rPr lang="en-US" dirty="0" smtClean="0"/>
              <a:t> </a:t>
            </a:r>
            <a:r>
              <a:rPr lang="en-US" dirty="0" err="1" smtClean="0"/>
              <a:t>semiotika</a:t>
            </a:r>
            <a:r>
              <a:rPr lang="en-US" dirty="0" smtClean="0"/>
              <a:t> </a:t>
            </a:r>
            <a:r>
              <a:rPr lang="en-US" dirty="0" err="1" smtClean="0"/>
              <a:t>sastra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141779" y="2554514"/>
            <a:ext cx="39084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bacaan</a:t>
            </a:r>
            <a:r>
              <a:rPr lang="en-US" dirty="0" smtClean="0"/>
              <a:t> 1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bacaan</a:t>
            </a:r>
            <a:r>
              <a:rPr lang="en-US" dirty="0" smtClean="0"/>
              <a:t> 3</a:t>
            </a:r>
            <a:endParaRPr lang="en-US" dirty="0"/>
          </a:p>
        </p:txBody>
      </p:sp>
      <p:sp>
        <p:nvSpPr>
          <p:cNvPr id="5" name="Flowchart: Multidocument 4"/>
          <p:cNvSpPr/>
          <p:nvPr/>
        </p:nvSpPr>
        <p:spPr>
          <a:xfrm>
            <a:off x="5109028" y="3263666"/>
            <a:ext cx="1770743" cy="2510971"/>
          </a:xfrm>
          <a:prstGeom prst="flowChartMulti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345531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4B4B4B"/>
      </a:dk2>
      <a:lt2>
        <a:srgbClr val="B5B5B5"/>
      </a:lt2>
      <a:accent1>
        <a:srgbClr val="9AC43E"/>
      </a:accent1>
      <a:accent2>
        <a:srgbClr val="44BA98"/>
      </a:accent2>
      <a:accent3>
        <a:srgbClr val="43A9D9"/>
      </a:accent3>
      <a:accent4>
        <a:srgbClr val="6274D8"/>
      </a:accent4>
      <a:accent5>
        <a:srgbClr val="AB54D7"/>
      </a:accent5>
      <a:accent6>
        <a:srgbClr val="D15B37"/>
      </a:accent6>
      <a:hlink>
        <a:srgbClr val="BFE962"/>
      </a:hlink>
      <a:folHlink>
        <a:srgbClr val="C0D591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892FADA9-420D-4323-A7A4-C1060166525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99</TotalTime>
  <Words>336</Words>
  <Application>Microsoft Office PowerPoint</Application>
  <PresentationFormat>Widescreen</PresentationFormat>
  <Paragraphs>31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Arial Narrow</vt:lpstr>
      <vt:lpstr>Tw Cen MT</vt:lpstr>
      <vt:lpstr>Droplet</vt:lpstr>
      <vt:lpstr>KAJIAN SEMIOTIKA SASTRA</vt:lpstr>
      <vt:lpstr>MELAKUKAN KAJIAN SEMIOTIKA PADA KARYA SASTRA</vt:lpstr>
      <vt:lpstr>Tindakan semiotis</vt:lpstr>
      <vt:lpstr>Teknik memaknai tanda</vt:lpstr>
      <vt:lpstr>Sudut pandang/ pendekatan dalam memaknai tanda pada karya sastra</vt:lpstr>
      <vt:lpstr>Pendalaman pemahaman melalui pembacaan artikel kajian semiotika sastra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KAJIAN SEMIOTIKA SASTRA</dc:title>
  <dc:creator>nazla maharani umaya</dc:creator>
  <cp:lastModifiedBy>nazla maharani umaya</cp:lastModifiedBy>
  <cp:revision>4</cp:revision>
  <dcterms:created xsi:type="dcterms:W3CDTF">2017-03-15T13:42:50Z</dcterms:created>
  <dcterms:modified xsi:type="dcterms:W3CDTF">2017-03-15T15:22:12Z</dcterms:modified>
</cp:coreProperties>
</file>