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6" r:id="rId22"/>
    <p:sldId id="277" r:id="rId23"/>
    <p:sldId id="275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79" autoAdjust="0"/>
  </p:normalViewPr>
  <p:slideViewPr>
    <p:cSldViewPr>
      <p:cViewPr varScale="1">
        <p:scale>
          <a:sx n="52" d="100"/>
          <a:sy n="52" d="100"/>
        </p:scale>
        <p:origin x="-10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62DD45DF-8FFD-42F1-ABA4-C3CA3BEA042A}" type="datetimeFigureOut">
              <a:rPr lang="en-US" smtClean="0"/>
              <a:t>6/9/2016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60ACC8A2-929C-4773-9FCF-16BC9FE4633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914400"/>
            <a:ext cx="7772400" cy="1143000"/>
          </a:xfrm>
        </p:spPr>
        <p:txBody>
          <a:bodyPr/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Teknologi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pengolahan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endParaRPr lang="en-US" sz="5400" dirty="0">
              <a:latin typeface="Agency FB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209800"/>
            <a:ext cx="6858000" cy="12954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 smtClean="0">
                <a:latin typeface="Agency FB" pitchFamily="34" charset="0"/>
              </a:rPr>
              <a:t>Materi</a:t>
            </a:r>
            <a:endParaRPr lang="en-US" sz="3200" dirty="0" smtClean="0">
              <a:latin typeface="Agency FB" pitchFamily="34" charset="0"/>
            </a:endParaRPr>
          </a:p>
          <a:p>
            <a:pPr algn="ctr"/>
            <a:r>
              <a:rPr lang="en-US" sz="3200" dirty="0" err="1" smtClean="0">
                <a:latin typeface="Agency FB" pitchFamily="34" charset="0"/>
              </a:rPr>
              <a:t>Teknologi</a:t>
            </a:r>
            <a:r>
              <a:rPr lang="en-US" sz="3200" dirty="0" smtClean="0">
                <a:latin typeface="Agency FB" pitchFamily="34" charset="0"/>
              </a:rPr>
              <a:t> </a:t>
            </a:r>
            <a:r>
              <a:rPr lang="en-US" sz="3200" dirty="0" err="1" smtClean="0">
                <a:latin typeface="Agency FB" pitchFamily="34" charset="0"/>
              </a:rPr>
              <a:t>pengolahan</a:t>
            </a:r>
            <a:r>
              <a:rPr lang="en-US" sz="3200" dirty="0" smtClean="0">
                <a:latin typeface="Agency FB" pitchFamily="34" charset="0"/>
              </a:rPr>
              <a:t> </a:t>
            </a:r>
            <a:r>
              <a:rPr lang="en-US" sz="3200" dirty="0" err="1" smtClean="0">
                <a:latin typeface="Agency FB" pitchFamily="34" charset="0"/>
              </a:rPr>
              <a:t>telur</a:t>
            </a:r>
            <a:endParaRPr lang="en-US" sz="3200" dirty="0">
              <a:latin typeface="Agency FB" pitchFamily="34" charset="0"/>
            </a:endParaRPr>
          </a:p>
        </p:txBody>
      </p:sp>
      <p:pic>
        <p:nvPicPr>
          <p:cNvPr id="1026" name="Picture 2" descr="C:\Users\samsung\Pictures\animacione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810000"/>
            <a:ext cx="3556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581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Tujuan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pembelajaran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01000" cy="4983163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id-ID" sz="2800" dirty="0">
                <a:latin typeface="Agency FB" pitchFamily="34" charset="0"/>
              </a:rPr>
              <a:t>Mahasiswa mampu merumuskan teknologi pengawetan </a:t>
            </a:r>
            <a:r>
              <a:rPr lang="id-ID" sz="2800" dirty="0" smtClean="0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id-ID" sz="2800" dirty="0" smtClean="0">
                <a:latin typeface="Agency FB" pitchFamily="34" charset="0"/>
              </a:rPr>
              <a:t>Mahasiswa </a:t>
            </a:r>
            <a:r>
              <a:rPr lang="id-ID" sz="2800" dirty="0">
                <a:latin typeface="Agency FB" pitchFamily="34" charset="0"/>
              </a:rPr>
              <a:t>mampu merumuskan teknologi pengolahan </a:t>
            </a:r>
            <a:r>
              <a:rPr lang="id-ID" sz="2800" dirty="0" smtClean="0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id-ID" sz="2800" dirty="0" smtClean="0">
                <a:latin typeface="Agency FB" pitchFamily="34" charset="0"/>
              </a:rPr>
              <a:t>Mahasiswa </a:t>
            </a:r>
            <a:r>
              <a:rPr lang="id-ID" sz="2800" dirty="0">
                <a:latin typeface="Agency FB" pitchFamily="34" charset="0"/>
              </a:rPr>
              <a:t>mampu merumuskan teknologi pembekuan </a:t>
            </a:r>
            <a:r>
              <a:rPr lang="id-ID" sz="2800" dirty="0" smtClean="0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Mahasiswa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>
                <a:latin typeface="Agency FB" pitchFamily="34" charset="0"/>
              </a:rPr>
              <a:t>mampu</a:t>
            </a:r>
            <a:r>
              <a:rPr lang="en-US" sz="2800" dirty="0">
                <a:latin typeface="Agency FB" pitchFamily="34" charset="0"/>
              </a:rPr>
              <a:t> </a:t>
            </a:r>
            <a:r>
              <a:rPr lang="en-US" sz="2800" dirty="0" err="1">
                <a:latin typeface="Agency FB" pitchFamily="34" charset="0"/>
              </a:rPr>
              <a:t>merumuskan</a:t>
            </a:r>
            <a:r>
              <a:rPr lang="en-US" sz="2800" dirty="0">
                <a:latin typeface="Agency FB" pitchFamily="34" charset="0"/>
              </a:rPr>
              <a:t> </a:t>
            </a:r>
            <a:r>
              <a:rPr lang="en-US" sz="2800" dirty="0" err="1">
                <a:latin typeface="Agency FB" pitchFamily="34" charset="0"/>
              </a:rPr>
              <a:t>teknologi</a:t>
            </a:r>
            <a:r>
              <a:rPr lang="en-US" sz="2800" dirty="0">
                <a:latin typeface="Agency FB" pitchFamily="34" charset="0"/>
              </a:rPr>
              <a:t> proses </a:t>
            </a:r>
            <a:r>
              <a:rPr lang="en-US" sz="2800" dirty="0" err="1">
                <a:latin typeface="Agency FB" pitchFamily="34" charset="0"/>
              </a:rPr>
              <a:t>penepungan</a:t>
            </a:r>
            <a:r>
              <a:rPr lang="en-US" sz="2800" dirty="0">
                <a:latin typeface="Agency FB" pitchFamily="34" charset="0"/>
              </a:rPr>
              <a:t> </a:t>
            </a:r>
            <a:r>
              <a:rPr lang="en-US" sz="2800" dirty="0" err="1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738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895600"/>
            <a:ext cx="8001000" cy="914082"/>
          </a:xfrm>
        </p:spPr>
        <p:txBody>
          <a:bodyPr>
            <a:noAutofit/>
          </a:bodyPr>
          <a:lstStyle/>
          <a:p>
            <a:pPr algn="ctr"/>
            <a:r>
              <a:rPr lang="en-US" sz="5400" dirty="0" err="1" smtClean="0">
                <a:latin typeface="Agency FB" pitchFamily="34" charset="0"/>
              </a:rPr>
              <a:t>Teknologi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pengawetan</a:t>
            </a:r>
            <a:r>
              <a:rPr lang="en-US" sz="5400" dirty="0" smtClean="0">
                <a:latin typeface="Agency FB" pitchFamily="34" charset="0"/>
              </a:rPr>
              <a:t> </a:t>
            </a:r>
            <a:r>
              <a:rPr lang="en-US" sz="5400" dirty="0" err="1" smtClean="0">
                <a:latin typeface="Agency FB" pitchFamily="34" charset="0"/>
              </a:rPr>
              <a:t>telur</a:t>
            </a:r>
            <a:endParaRPr lang="en-US" sz="5400" dirty="0">
              <a:latin typeface="Agency FB" pitchFamily="34" charset="0"/>
            </a:endParaRPr>
          </a:p>
        </p:txBody>
      </p:sp>
      <p:pic>
        <p:nvPicPr>
          <p:cNvPr id="2050" name="Picture 2" descr="C:\Users\samsung\Pictures\animasi-bergerak-doraemon-untuk-powerpoin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78498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7499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0010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01000" cy="4983163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Hasil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hewani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umumnya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termasuk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golongan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sekali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rusak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karena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hewani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umumnya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mempunyai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kandungan</a:t>
            </a:r>
            <a:r>
              <a:rPr lang="en-US" sz="2800" dirty="0" smtClean="0">
                <a:latin typeface="Agency FB" pitchFamily="34" charset="0"/>
              </a:rPr>
              <a:t> air </a:t>
            </a:r>
            <a:r>
              <a:rPr lang="en-US" sz="2800" dirty="0" err="1" smtClean="0">
                <a:latin typeface="Agency FB" pitchFamily="34" charset="0"/>
              </a:rPr>
              <a:t>tinggi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kandungan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gizi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lengkap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dapat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diawetkan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sebagai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atau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setelah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dipecah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dipisahkan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telurnya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bertujuan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mempertahankan</a:t>
            </a:r>
            <a:r>
              <a:rPr lang="en-US" sz="2800" dirty="0" smtClean="0">
                <a:latin typeface="Agency FB" pitchFamily="34" charset="0"/>
              </a:rPr>
              <a:t> 3 </a:t>
            </a:r>
            <a:r>
              <a:rPr lang="en-US" sz="2800" dirty="0" err="1" smtClean="0">
                <a:latin typeface="Agency FB" pitchFamily="34" charset="0"/>
              </a:rPr>
              <a:t>hal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yaitu</a:t>
            </a:r>
            <a:r>
              <a:rPr lang="en-US" sz="2800" dirty="0" smtClean="0">
                <a:latin typeface="Agency FB" pitchFamily="34" charset="0"/>
              </a:rPr>
              <a:t> : </a:t>
            </a:r>
            <a:r>
              <a:rPr lang="en-US" sz="2800" dirty="0" err="1" smtClean="0">
                <a:latin typeface="Agency FB" pitchFamily="34" charset="0"/>
              </a:rPr>
              <a:t>keutuhan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susunan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butir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daya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awet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alami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sifat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kesegaran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dijaga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supaya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tidak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terjadi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perubahan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struktur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sifat-sifat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.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38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914082"/>
          </a:xfrm>
        </p:spPr>
        <p:txBody>
          <a:bodyPr/>
          <a:lstStyle/>
          <a:p>
            <a:pPr algn="ctr"/>
            <a:r>
              <a:rPr lang="en-US" sz="4000" dirty="0" err="1">
                <a:latin typeface="Agency FB" pitchFamily="34" charset="0"/>
              </a:rPr>
              <a:t>pendahuluan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77200" cy="4983163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Prinsip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kerja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terutama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diarahkan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mempertahankan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keutuhan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struktur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keseluruhan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kesatuan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butiran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mencegah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atau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menghambat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terjadinya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penguapan</a:t>
            </a:r>
            <a:r>
              <a:rPr lang="en-US" sz="2800" dirty="0" smtClean="0">
                <a:latin typeface="Agency FB" pitchFamily="34" charset="0"/>
              </a:rPr>
              <a:t> air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terlepasnya</a:t>
            </a:r>
            <a:r>
              <a:rPr lang="en-US" sz="2800" dirty="0" smtClean="0">
                <a:latin typeface="Agency FB" pitchFamily="34" charset="0"/>
              </a:rPr>
              <a:t> CO2 </a:t>
            </a:r>
            <a:r>
              <a:rPr lang="en-US" sz="2800" dirty="0" err="1" smtClean="0">
                <a:latin typeface="Agency FB" pitchFamily="34" charset="0"/>
              </a:rPr>
              <a:t>dari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mencegah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pencemaran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kotoran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mencegah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pertumbuhan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mempertahankan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kesegaran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.</a:t>
            </a:r>
            <a:endParaRPr lang="en-US" sz="2800" dirty="0">
              <a:latin typeface="Agency FB" pitchFamily="34" charset="0"/>
            </a:endParaRPr>
          </a:p>
        </p:txBody>
      </p:sp>
      <p:pic>
        <p:nvPicPr>
          <p:cNvPr id="3074" name="Picture 2" descr="C:\Users\samsung\Pictures\animasilucudapur1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962400"/>
            <a:ext cx="2219325" cy="2701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766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10"/>
            <a:ext cx="78486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Pengawetan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alami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utuh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001000" cy="579120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Prinsip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Alami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endParaRPr lang="en-US" sz="2800" dirty="0" smtClean="0">
              <a:latin typeface="Agency FB" pitchFamily="34" charset="0"/>
            </a:endParaRP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Daya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awet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alami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dimiliki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berasal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dari</a:t>
            </a:r>
            <a:r>
              <a:rPr lang="en-US" sz="2800" dirty="0" smtClean="0">
                <a:latin typeface="Agency FB" pitchFamily="34" charset="0"/>
              </a:rPr>
              <a:t> : </a:t>
            </a:r>
            <a:r>
              <a:rPr lang="en-US" sz="2800" dirty="0" err="1" smtClean="0">
                <a:latin typeface="Agency FB" pitchFamily="34" charset="0"/>
              </a:rPr>
              <a:t>keutuhan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ketahanan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struktur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kulit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kerabang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keutuhan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struktur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faktor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pengawet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fisika-kimia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kandungan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senyawa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antimikroba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Kulit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Kerabang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Struktur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Bagian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mengandung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banyak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jenis</a:t>
            </a:r>
            <a:r>
              <a:rPr lang="en-US" sz="2800" dirty="0" smtClean="0">
                <a:latin typeface="Agency FB" pitchFamily="34" charset="0"/>
              </a:rPr>
              <a:t> protein, </a:t>
            </a:r>
            <a:r>
              <a:rPr lang="en-US" sz="2800" dirty="0" err="1" smtClean="0">
                <a:latin typeface="Agency FB" pitchFamily="34" charset="0"/>
              </a:rPr>
              <a:t>beberapa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bekerja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sebagai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antimikroba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mekanisme</a:t>
            </a:r>
            <a:r>
              <a:rPr lang="en-US" sz="2800" dirty="0" smtClean="0">
                <a:latin typeface="Agency FB" pitchFamily="34" charset="0"/>
              </a:rPr>
              <a:t> (1) </a:t>
            </a:r>
            <a:r>
              <a:rPr lang="en-US" sz="2800" dirty="0" err="1" smtClean="0">
                <a:latin typeface="Agency FB" pitchFamily="34" charset="0"/>
              </a:rPr>
              <a:t>bekerja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lisis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dinding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seperti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lisozim</a:t>
            </a:r>
            <a:r>
              <a:rPr lang="en-US" sz="2800" dirty="0" smtClean="0">
                <a:latin typeface="Agency FB" pitchFamily="34" charset="0"/>
              </a:rPr>
              <a:t>, (2) </a:t>
            </a:r>
            <a:r>
              <a:rPr lang="en-US" sz="2800" dirty="0" err="1" smtClean="0">
                <a:latin typeface="Agency FB" pitchFamily="34" charset="0"/>
              </a:rPr>
              <a:t>mengikat</a:t>
            </a:r>
            <a:r>
              <a:rPr lang="en-US" sz="2800" dirty="0" smtClean="0">
                <a:latin typeface="Agency FB" pitchFamily="34" charset="0"/>
              </a:rPr>
              <a:t> mineral, vitamin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ion yang </a:t>
            </a:r>
            <a:r>
              <a:rPr lang="en-US" sz="2800" dirty="0" err="1" smtClean="0">
                <a:latin typeface="Agency FB" pitchFamily="34" charset="0"/>
              </a:rPr>
              <a:t>diperlukan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seperti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conalbumin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(3) </a:t>
            </a:r>
            <a:r>
              <a:rPr lang="en-US" sz="2800" dirty="0" err="1" smtClean="0">
                <a:latin typeface="Agency FB" pitchFamily="34" charset="0"/>
              </a:rPr>
              <a:t>bekerja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mematikan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atau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inaktifasi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enzim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sehingga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menghambat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pertumbuhannya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seperti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ovomusin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Senyawa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Antimikroba</a:t>
            </a:r>
            <a:endParaRPr lang="en-US" sz="2800" dirty="0" smtClean="0">
              <a:latin typeface="Agency FB" pitchFamily="34" charset="0"/>
            </a:endParaRP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Beberapa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senyawa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antimikroba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alami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yaitu</a:t>
            </a:r>
            <a:r>
              <a:rPr lang="en-US" sz="2800" dirty="0" smtClean="0">
                <a:latin typeface="Agency FB" pitchFamily="34" charset="0"/>
              </a:rPr>
              <a:t> : </a:t>
            </a:r>
            <a:r>
              <a:rPr lang="en-US" sz="2800" dirty="0" err="1" smtClean="0">
                <a:latin typeface="Agency FB" pitchFamily="34" charset="0"/>
              </a:rPr>
              <a:t>lisozim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ovomusin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conalbumin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Teknologi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Mempertahankan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Awet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Alami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5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9248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Macam-macam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pengawetan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001000" cy="49831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Pendinginan</a:t>
            </a:r>
            <a:endParaRPr lang="en-US" sz="2800" dirty="0" smtClean="0">
              <a:latin typeface="Agency FB" pitchFamily="34" charset="0"/>
            </a:endParaRP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Aplikasi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teknologi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menggunakan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suhu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rendah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lingkungan</a:t>
            </a:r>
            <a:r>
              <a:rPr lang="en-US" sz="2800" dirty="0" smtClean="0">
                <a:latin typeface="Agency FB" pitchFamily="34" charset="0"/>
              </a:rPr>
              <a:t> RH </a:t>
            </a:r>
            <a:r>
              <a:rPr lang="en-US" sz="2800" dirty="0" err="1" smtClean="0">
                <a:latin typeface="Agency FB" pitchFamily="34" charset="0"/>
              </a:rPr>
              <a:t>tinggi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adalah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cara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yang paling </a:t>
            </a:r>
            <a:r>
              <a:rPr lang="en-US" sz="2800" dirty="0" err="1" smtClean="0">
                <a:latin typeface="Agency FB" pitchFamily="34" charset="0"/>
              </a:rPr>
              <a:t>baik</a:t>
            </a:r>
            <a:r>
              <a:rPr lang="en-US" sz="2800" smtClean="0">
                <a:latin typeface="Agency FB" pitchFamily="34" charset="0"/>
              </a:rPr>
              <a:t>.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Teknologi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Pendinginan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dirty="0">
              <a:latin typeface="Agency FB" pitchFamily="34" charset="0"/>
            </a:endParaRPr>
          </a:p>
        </p:txBody>
      </p:sp>
      <p:pic>
        <p:nvPicPr>
          <p:cNvPr id="4098" name="Picture 2" descr="C:\Users\samsung\Pictures\animasi-bergerak-kupu-kupu-008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781" y="4038600"/>
            <a:ext cx="5926119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306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924800" cy="9140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Pengawetan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cara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tradisional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001000" cy="50593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Larutan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Kapur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Silikat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Water Glass</a:t>
            </a:r>
            <a:r>
              <a:rPr lang="en-US" sz="2800" dirty="0" smtClean="0">
                <a:latin typeface="Agency FB" pitchFamily="34" charset="0"/>
              </a:rPr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Minyak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Nabati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Lilin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Penyamak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Nabati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Pengawetan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Daun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Jambu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Biji</a:t>
            </a:r>
            <a:endParaRPr lang="en-US" sz="2800" dirty="0">
              <a:latin typeface="Agency FB" pitchFamily="34" charset="0"/>
            </a:endParaRPr>
          </a:p>
        </p:txBody>
      </p:sp>
      <p:pic>
        <p:nvPicPr>
          <p:cNvPr id="5122" name="Picture 2" descr="C:\Users\samsung\Pictures\breakfast 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46482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833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19400"/>
            <a:ext cx="80010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Teknologi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pengolahan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6146" name="Picture 2" descr="C:\Users\samsung\Pictures\Gambar-Animasi-Bergerak-Power-Point-Kucin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816110"/>
            <a:ext cx="3429000" cy="253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3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924800" cy="9140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924800" cy="5059363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adalah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suatu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yangmerubah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suatu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menjadi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atau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sifat-sifat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berbeda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mentahnya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mentah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dapat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berupa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butiran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dirty="0" err="1" smtClean="0">
                <a:latin typeface="Agency FB" pitchFamily="34" charset="0"/>
              </a:rPr>
              <a:t>disebut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) </a:t>
            </a:r>
            <a:r>
              <a:rPr lang="en-US" sz="2800" dirty="0" err="1" smtClean="0">
                <a:latin typeface="Agency FB" pitchFamily="34" charset="0"/>
              </a:rPr>
              <a:t>atau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berupa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telurnya</a:t>
            </a:r>
            <a:r>
              <a:rPr lang="en-US" sz="2800" dirty="0" smtClean="0">
                <a:latin typeface="Agency FB" pitchFamily="34" charset="0"/>
              </a:rPr>
              <a:t>.</a:t>
            </a:r>
            <a:endParaRPr lang="en-US" sz="2800" dirty="0">
              <a:latin typeface="Agency FB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800" dirty="0" smtClean="0">
                <a:latin typeface="Agency FB" pitchFamily="34" charset="0"/>
              </a:rPr>
              <a:t>Dari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dapat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menjadi</a:t>
            </a:r>
            <a:r>
              <a:rPr lang="en-US" sz="2800" dirty="0" smtClean="0">
                <a:latin typeface="Agency FB" pitchFamily="34" charset="0"/>
              </a:rPr>
              <a:t> 3-4 </a:t>
            </a:r>
            <a:r>
              <a:rPr lang="en-US" sz="2800" dirty="0" err="1" smtClean="0">
                <a:latin typeface="Agency FB" pitchFamily="34" charset="0"/>
              </a:rPr>
              <a:t>macam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mentah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.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dipisahkan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menjadi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liquid white egg</a:t>
            </a:r>
            <a:r>
              <a:rPr lang="en-US" sz="2800" dirty="0" smtClean="0">
                <a:latin typeface="Agency FB" pitchFamily="34" charset="0"/>
              </a:rPr>
              <a:t>)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kuning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liquid yolk</a:t>
            </a:r>
            <a:r>
              <a:rPr lang="en-US" sz="2800" dirty="0" smtClean="0">
                <a:latin typeface="Agency FB" pitchFamily="34" charset="0"/>
              </a:rPr>
              <a:t>).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ketiga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yaitu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setelah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terpisah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kulitnya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kemudian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dikocok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dihomogenisasi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menjadi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lengkap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liquid whole eggs</a:t>
            </a:r>
            <a:r>
              <a:rPr lang="en-US" sz="2800" dirty="0" smtClean="0">
                <a:latin typeface="Agency FB" pitchFamily="34" charset="0"/>
              </a:rPr>
              <a:t>).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keempat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yaitu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campuran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kuning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perbandingan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tertentu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liquid mixed eggs</a:t>
            </a:r>
            <a:r>
              <a:rPr lang="en-US" sz="2800" dirty="0" smtClean="0">
                <a:latin typeface="Agency FB" pitchFamily="34" charset="0"/>
              </a:rPr>
              <a:t>) </a:t>
            </a:r>
            <a:r>
              <a:rPr lang="en-US" sz="2800" dirty="0" err="1" smtClean="0">
                <a:latin typeface="Agency FB" pitchFamily="34" charset="0"/>
              </a:rPr>
              <a:t>sesuai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pesanan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pelanggan</a:t>
            </a:r>
            <a:r>
              <a:rPr lang="en-US" sz="2800" dirty="0" smtClean="0">
                <a:latin typeface="Agency FB" pitchFamily="34" charset="0"/>
              </a:rPr>
              <a:t>.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23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Teknologi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pengolahan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utuh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135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Asin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Pengasinan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Adonan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Garam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Pengasinan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Perendaman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Larutan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Garam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Pindang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Pidan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Cara </a:t>
            </a:r>
            <a:r>
              <a:rPr lang="en-US" sz="2800" dirty="0" err="1" smtClean="0">
                <a:latin typeface="Agency FB" pitchFamily="34" charset="0"/>
              </a:rPr>
              <a:t>Adonan</a:t>
            </a:r>
            <a:r>
              <a:rPr lang="en-US" sz="2800" dirty="0" smtClean="0">
                <a:latin typeface="Agency FB" pitchFamily="34" charset="0"/>
              </a:rPr>
              <a:t> Soda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Cara </a:t>
            </a:r>
            <a:r>
              <a:rPr lang="en-US" sz="2800" dirty="0" err="1" smtClean="0">
                <a:latin typeface="Agency FB" pitchFamily="34" charset="0"/>
              </a:rPr>
              <a:t>Adonan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Kental</a:t>
            </a:r>
            <a:endParaRPr lang="en-US" sz="2800" dirty="0">
              <a:latin typeface="Agency FB" pitchFamily="34" charset="0"/>
            </a:endParaRPr>
          </a:p>
        </p:txBody>
      </p:sp>
      <p:pic>
        <p:nvPicPr>
          <p:cNvPr id="7170" name="Picture 2" descr="C:\Users\samsung\Pictures\gambar-animasi-kartun-bergerak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260985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83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924800" cy="837882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latin typeface="Agency FB" pitchFamily="34" charset="0"/>
              </a:rPr>
              <a:t>Teknologi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pengolahan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isi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924800" cy="50593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Jenis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Persiapan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Pemecahan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Pemisahan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Macam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</p:txBody>
      </p:sp>
      <p:pic>
        <p:nvPicPr>
          <p:cNvPr id="8194" name="Picture 2" descr="C:\Users\samsung\Pictures\smil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581400"/>
            <a:ext cx="3733800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061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7924800" cy="5440363"/>
          </a:xfrm>
        </p:spPr>
        <p:txBody>
          <a:bodyPr>
            <a:normAutofit/>
          </a:bodyPr>
          <a:lstStyle/>
          <a:p>
            <a:pPr algn="ctr"/>
            <a:r>
              <a:rPr lang="en-US" sz="2800" dirty="0" err="1" smtClean="0">
                <a:latin typeface="Agency FB" pitchFamily="34" charset="0"/>
              </a:rPr>
              <a:t>Rendemen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Kadar Air </a:t>
            </a:r>
            <a:r>
              <a:rPr lang="en-US" sz="2800" dirty="0" err="1" smtClean="0">
                <a:latin typeface="Agency FB" pitchFamily="34" charset="0"/>
              </a:rPr>
              <a:t>dari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Pemisahan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algn="ctr"/>
            <a:endParaRPr lang="en-US" sz="2800" dirty="0">
              <a:latin typeface="Agency FB" pitchFamily="34" charset="0"/>
            </a:endParaRPr>
          </a:p>
          <a:p>
            <a:pPr algn="ctr"/>
            <a:endParaRPr lang="en-US" sz="2800" dirty="0" smtClean="0">
              <a:latin typeface="Agency FB" pitchFamily="34" charset="0"/>
            </a:endParaRPr>
          </a:p>
          <a:p>
            <a:pPr algn="ctr"/>
            <a:endParaRPr lang="en-US" sz="2800" dirty="0">
              <a:latin typeface="Agency FB" pitchFamily="34" charset="0"/>
            </a:endParaRPr>
          </a:p>
          <a:p>
            <a:pPr algn="ctr"/>
            <a:endParaRPr lang="en-US" sz="2800" dirty="0" smtClean="0">
              <a:latin typeface="Agency FB" pitchFamily="34" charset="0"/>
            </a:endParaRPr>
          </a:p>
          <a:p>
            <a:pPr algn="ctr"/>
            <a:endParaRPr lang="en-US" sz="2800" dirty="0">
              <a:latin typeface="Agency FB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143848"/>
              </p:ext>
            </p:extLst>
          </p:nvPr>
        </p:nvGraphicFramePr>
        <p:xfrm>
          <a:off x="533400" y="1600200"/>
          <a:ext cx="8001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1752600"/>
                <a:gridCol w="1905000"/>
                <a:gridCol w="17526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Hasil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Pemisahan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Rendemen</a:t>
                      </a:r>
                      <a:r>
                        <a:rPr lang="en-US" dirty="0" smtClean="0"/>
                        <a:t>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Kadar Air 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Isi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Lengkap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87,7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85,0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Putih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55,8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43,3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31,8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34,8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Isi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Campur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Kecil </a:t>
                      </a:r>
                      <a:r>
                        <a:rPr lang="en-US" dirty="0" err="1" smtClean="0"/>
                        <a:t>bervariasi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6,8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75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18" name="Picture 2" descr="C:\Users\samsung\Pictures\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581400"/>
            <a:ext cx="3114674" cy="312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223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Teknologi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pendinginan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isi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7620000" cy="50593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Urutan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Pendinginan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Awal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Pendinginan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Penyimpanan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Dingin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>
              <a:latin typeface="Agency FB" pitchFamily="34" charset="0"/>
            </a:endParaRPr>
          </a:p>
        </p:txBody>
      </p:sp>
      <p:pic>
        <p:nvPicPr>
          <p:cNvPr id="10242" name="Picture 2" descr="C:\Users\samsung\Pictures\telur_atau_ayam_duluan_1007151031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810000"/>
            <a:ext cx="342900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50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04800"/>
            <a:ext cx="7620000" cy="6400800"/>
          </a:xfrm>
        </p:spPr>
        <p:txBody>
          <a:bodyPr>
            <a:normAutofit fontScale="85000" lnSpcReduction="20000"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Butir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Sortasi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                        </a:t>
            </a:r>
            <a:r>
              <a:rPr lang="en-US" dirty="0" err="1" smtClean="0">
                <a:latin typeface="Agency FB" pitchFamily="34" charset="0"/>
              </a:rPr>
              <a:t>Pembersihan</a:t>
            </a:r>
            <a:r>
              <a:rPr lang="en-US" dirty="0" smtClean="0">
                <a:latin typeface="Agency FB" pitchFamily="34" charset="0"/>
              </a:rPr>
              <a:t>                       PROSES PERSIAPAN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		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Pemecahan</a:t>
            </a:r>
            <a:r>
              <a:rPr lang="en-US" dirty="0" smtClean="0">
                <a:latin typeface="Agency FB" pitchFamily="34" charset="0"/>
              </a:rPr>
              <a:t> Isi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Filtrasi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Penyimpanan</a:t>
            </a:r>
            <a:r>
              <a:rPr lang="en-US" dirty="0" smtClean="0">
                <a:latin typeface="Agency FB" pitchFamily="34" charset="0"/>
              </a:rPr>
              <a:t> Stock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                                            </a:t>
            </a:r>
            <a:r>
              <a:rPr lang="en-US" dirty="0" err="1" smtClean="0">
                <a:latin typeface="Agency FB" pitchFamily="34" charset="0"/>
              </a:rPr>
              <a:t>Homogenisasi</a:t>
            </a:r>
            <a:r>
              <a:rPr lang="en-US" dirty="0" smtClean="0">
                <a:latin typeface="Agency FB" pitchFamily="34" charset="0"/>
              </a:rPr>
              <a:t> 	  PROSES AWAL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Pasteurisasi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Penyimpanan</a:t>
            </a:r>
            <a:r>
              <a:rPr lang="en-US" dirty="0" smtClean="0">
                <a:latin typeface="Agency FB" pitchFamily="34" charset="0"/>
              </a:rPr>
              <a:t> Stock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Kemasan</a:t>
            </a:r>
            <a:r>
              <a:rPr lang="en-US" dirty="0" smtClean="0">
                <a:latin typeface="Agency FB" pitchFamily="34" charset="0"/>
              </a:rPr>
              <a:t> Retail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			PROSES UTAMA</a:t>
            </a: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Pendinginan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Dingin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(</a:t>
            </a:r>
            <a:r>
              <a:rPr lang="en-US" i="1" dirty="0" smtClean="0">
                <a:latin typeface="Agency FB" pitchFamily="34" charset="0"/>
              </a:rPr>
              <a:t>Liquid Chilled Egg</a:t>
            </a:r>
            <a:r>
              <a:rPr lang="en-US" dirty="0" smtClean="0">
                <a:latin typeface="Agency FB" pitchFamily="34" charset="0"/>
              </a:rPr>
              <a:t>)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Simpan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Dingin</a:t>
            </a:r>
            <a:r>
              <a:rPr lang="en-US" dirty="0" smtClean="0">
                <a:latin typeface="Agency FB" pitchFamily="34" charset="0"/>
              </a:rPr>
              <a:t> (</a:t>
            </a:r>
            <a:r>
              <a:rPr lang="en-US" dirty="0" err="1" smtClean="0">
                <a:latin typeface="Agency FB" pitchFamily="34" charset="0"/>
              </a:rPr>
              <a:t>sementara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atau</a:t>
            </a:r>
            <a:r>
              <a:rPr lang="en-US" dirty="0" smtClean="0">
                <a:latin typeface="Agency FB" pitchFamily="34" charset="0"/>
              </a:rPr>
              <a:t> optional)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400" dirty="0" err="1" smtClean="0">
                <a:latin typeface="Agency FB" pitchFamily="34" charset="0"/>
              </a:rPr>
              <a:t>Skema</a:t>
            </a:r>
            <a:r>
              <a:rPr lang="en-US" sz="2400" dirty="0" smtClean="0">
                <a:latin typeface="Agency FB" pitchFamily="34" charset="0"/>
              </a:rPr>
              <a:t> Proses </a:t>
            </a:r>
            <a:r>
              <a:rPr lang="en-US" sz="2400" dirty="0" err="1" smtClean="0">
                <a:latin typeface="Agency FB" pitchFamily="34" charset="0"/>
              </a:rPr>
              <a:t>Pendinginan</a:t>
            </a:r>
            <a:r>
              <a:rPr lang="en-US" sz="2400" dirty="0" smtClean="0">
                <a:latin typeface="Agency FB" pitchFamily="34" charset="0"/>
              </a:rPr>
              <a:t> Isi </a:t>
            </a:r>
            <a:r>
              <a:rPr lang="en-US" sz="2400" dirty="0" err="1" smtClean="0">
                <a:latin typeface="Agency FB" pitchFamily="34" charset="0"/>
              </a:rPr>
              <a:t>Telur</a:t>
            </a:r>
            <a:endParaRPr lang="en-US" sz="2400" dirty="0">
              <a:latin typeface="Agency FB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4245429" y="381000"/>
            <a:ext cx="1507671" cy="5181600"/>
            <a:chOff x="4245429" y="381000"/>
            <a:chExt cx="1507671" cy="5181600"/>
          </a:xfrm>
        </p:grpSpPr>
        <p:cxnSp>
          <p:nvCxnSpPr>
            <p:cNvPr id="7" name="Straight Arrow Connector 6"/>
            <p:cNvCxnSpPr/>
            <p:nvPr/>
          </p:nvCxnSpPr>
          <p:spPr>
            <a:xfrm>
              <a:off x="4267200" y="5334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4267200" y="990600"/>
              <a:ext cx="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>
              <a:off x="4267200" y="14478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>
              <a:off x="4267200" y="18288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>
              <a:off x="4245429" y="22860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>
              <a:off x="4245429" y="26289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4267200" y="3056552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>
              <a:off x="4267200" y="33528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>
              <a:off x="4288971" y="38100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288971" y="43434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/>
            <p:nvPr/>
          </p:nvCxnSpPr>
          <p:spPr>
            <a:xfrm>
              <a:off x="4267200" y="47244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/>
            <p:nvPr/>
          </p:nvCxnSpPr>
          <p:spPr>
            <a:xfrm>
              <a:off x="4310742" y="5334000"/>
              <a:ext cx="0" cy="2286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724400" y="381000"/>
              <a:ext cx="10287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610100" y="2086947"/>
              <a:ext cx="11430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029200" y="3810000"/>
              <a:ext cx="7239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724400" y="4988767"/>
              <a:ext cx="10287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5753100" y="381000"/>
              <a:ext cx="0" cy="685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5753100" y="1447800"/>
              <a:ext cx="0" cy="6391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5753100" y="2086947"/>
              <a:ext cx="0" cy="65625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flipV="1">
              <a:off x="5753100" y="3056552"/>
              <a:ext cx="0" cy="7534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5753100" y="3810000"/>
              <a:ext cx="0" cy="533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V="1">
              <a:off x="5753100" y="4572000"/>
              <a:ext cx="0" cy="41676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0150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667000"/>
            <a:ext cx="7924800" cy="8382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Agency FB" pitchFamily="34" charset="0"/>
              </a:rPr>
              <a:t>TEKNOLOGI PEMBEKUAN TELUR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11266" name="Picture 2" descr="C:\Users\samsung\Pictures\15 - 1ngantuk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742742"/>
            <a:ext cx="25908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126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153400" cy="837882"/>
          </a:xfrm>
        </p:spPr>
        <p:txBody>
          <a:bodyPr/>
          <a:lstStyle/>
          <a:p>
            <a:pPr algn="ctr"/>
            <a:r>
              <a:rPr lang="en-US" dirty="0" smtClean="0"/>
              <a:t>PENDAHULUAN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7924800" cy="5211763"/>
          </a:xfrm>
        </p:spPr>
        <p:txBody>
          <a:bodyPr>
            <a:normAutofit lnSpcReduction="10000"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smtClean="0">
                <a:latin typeface="Agency FB" pitchFamily="34" charset="0"/>
              </a:rPr>
              <a:t>Di </a:t>
            </a:r>
            <a:r>
              <a:rPr lang="en-US" sz="2800" dirty="0" err="1" smtClean="0">
                <a:latin typeface="Agency FB" pitchFamily="34" charset="0"/>
              </a:rPr>
              <a:t>samping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dilakukan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pembekuan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menghasilkan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beku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frozen egg</a:t>
            </a:r>
            <a:r>
              <a:rPr lang="en-US" sz="2800" dirty="0" smtClean="0">
                <a:latin typeface="Agency FB" pitchFamily="34" charset="0"/>
              </a:rPr>
              <a:t>), di </a:t>
            </a:r>
            <a:r>
              <a:rPr lang="en-US" sz="2800" dirty="0" err="1" smtClean="0">
                <a:latin typeface="Agency FB" pitchFamily="34" charset="0"/>
              </a:rPr>
              <a:t>perusahaan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sama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umumnya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juga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dapat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diproses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dingin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menghasilkan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dingin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chilled egg</a:t>
            </a:r>
            <a:r>
              <a:rPr lang="en-US" sz="2800" dirty="0" smtClean="0">
                <a:latin typeface="Agency FB" pitchFamily="34" charset="0"/>
              </a:rPr>
              <a:t>).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pembekuan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terhadap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banyak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dilakukan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keperluan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industri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memproduksi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kamoditas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ekspor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Produk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olahannya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biasa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disebut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komoditas</a:t>
            </a:r>
            <a:r>
              <a:rPr lang="en-US" sz="2800" dirty="0" smtClean="0">
                <a:latin typeface="Agency FB" pitchFamily="34" charset="0"/>
              </a:rPr>
              <a:t> LFE (</a:t>
            </a:r>
            <a:r>
              <a:rPr lang="en-US" sz="2800" i="1" dirty="0" smtClean="0">
                <a:latin typeface="Agency FB" pitchFamily="34" charset="0"/>
              </a:rPr>
              <a:t>Liquid Frozen Eggs</a:t>
            </a:r>
            <a:r>
              <a:rPr lang="en-US" sz="2800" dirty="0" smtClean="0">
                <a:latin typeface="Agency FB" pitchFamily="34" charset="0"/>
              </a:rPr>
              <a:t>).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err="1" smtClean="0">
                <a:latin typeface="Agency FB" pitchFamily="34" charset="0"/>
              </a:rPr>
              <a:t>Pemasaran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ekspornya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selalu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dibantu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sistem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transportasi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rantai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dingin</a:t>
            </a:r>
            <a:r>
              <a:rPr lang="en-US" sz="2800" dirty="0" smtClean="0">
                <a:latin typeface="Agency FB" pitchFamily="34" charset="0"/>
              </a:rPr>
              <a:t> (</a:t>
            </a:r>
            <a:r>
              <a:rPr lang="en-US" sz="2800" i="1" dirty="0" smtClean="0">
                <a:latin typeface="Agency FB" pitchFamily="34" charset="0"/>
              </a:rPr>
              <a:t>cold chain of handling and transportation</a:t>
            </a:r>
            <a:r>
              <a:rPr lang="en-US" sz="2800" dirty="0" smtClean="0">
                <a:latin typeface="Agency FB" pitchFamily="34" charset="0"/>
              </a:rPr>
              <a:t>).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84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>
                <a:latin typeface="Agency FB" pitchFamily="34" charset="0"/>
              </a:rPr>
              <a:t>TAHAP PERSIAPAN BAHAN 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135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Sortasi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Penyiapan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Stok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(semi </a:t>
            </a:r>
            <a:r>
              <a:rPr lang="en-US" sz="2800" dirty="0" err="1" smtClean="0">
                <a:latin typeface="Agency FB" pitchFamily="34" charset="0"/>
              </a:rPr>
              <a:t>mekanik</a:t>
            </a:r>
            <a:r>
              <a:rPr lang="en-US" sz="2800" dirty="0" smtClean="0">
                <a:latin typeface="Agency FB" pitchFamily="34" charset="0"/>
              </a:rPr>
              <a:t>, manual, </a:t>
            </a:r>
            <a:r>
              <a:rPr lang="en-US" sz="2800" dirty="0" err="1" smtClean="0">
                <a:latin typeface="Agency FB" pitchFamily="34" charset="0"/>
              </a:rPr>
              <a:t>masinal</a:t>
            </a:r>
            <a:r>
              <a:rPr lang="en-US" sz="2800" dirty="0" smtClean="0">
                <a:latin typeface="Agency FB" pitchFamily="34" charset="0"/>
              </a:rPr>
              <a:t>)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Pemecahan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smtClean="0">
                <a:latin typeface="Agency FB" pitchFamily="34" charset="0"/>
              </a:rPr>
              <a:t> 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Pemisahan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Homogenisasi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Filtrasi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Penyimpanan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800" dirty="0">
              <a:latin typeface="Agency FB" pitchFamily="34" charset="0"/>
            </a:endParaRPr>
          </a:p>
        </p:txBody>
      </p:sp>
      <p:pic>
        <p:nvPicPr>
          <p:cNvPr id="12290" name="Picture 2" descr="C:\Users\samsung\Pictures\ayam-ayam tel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128" y="3886200"/>
            <a:ext cx="5334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40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9248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Tahap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pengolahan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awal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cairan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71500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Awal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Filtrasi</a:t>
            </a:r>
            <a:r>
              <a:rPr lang="en-US" sz="2800" dirty="0" smtClean="0">
                <a:latin typeface="Agency FB" pitchFamily="34" charset="0"/>
              </a:rPr>
              <a:t> 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Melakukan</a:t>
            </a:r>
            <a:r>
              <a:rPr lang="en-US" sz="2800" dirty="0" smtClean="0">
                <a:latin typeface="Agency FB" pitchFamily="34" charset="0"/>
              </a:rPr>
              <a:t> Buffer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Fermentasi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Pengaturan</a:t>
            </a:r>
            <a:r>
              <a:rPr lang="en-US" sz="2800" dirty="0" smtClean="0">
                <a:latin typeface="Agency FB" pitchFamily="34" charset="0"/>
              </a:rPr>
              <a:t> pH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Pasteurisasi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err="1" smtClean="0">
                <a:latin typeface="Agency FB" pitchFamily="34" charset="0"/>
              </a:rPr>
              <a:t>Pendinginan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Penyimpanan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Awal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Kuning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Lengkap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Campuran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Filtrasi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Buffer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Fermentasi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Homogenisasi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Pasteurisasi</a:t>
            </a:r>
            <a:endParaRPr lang="en-US" sz="2800" dirty="0" smtClean="0">
              <a:latin typeface="Agency FB" pitchFamily="34" charset="0"/>
            </a:endParaRPr>
          </a:p>
          <a:p>
            <a:pPr marL="971550" lvl="1" indent="-514350">
              <a:buFont typeface="+mj-lt"/>
              <a:buAutoNum type="alphaL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Penyimpanan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Dingin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64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77200" cy="837882"/>
          </a:xfrm>
        </p:spPr>
        <p:txBody>
          <a:bodyPr>
            <a:normAutofit/>
          </a:bodyPr>
          <a:lstStyle/>
          <a:p>
            <a:pPr algn="ctr"/>
            <a:r>
              <a:rPr lang="en-US" dirty="0" err="1" smtClean="0">
                <a:latin typeface="Agency FB" pitchFamily="34" charset="0"/>
              </a:rPr>
              <a:t>Tahap</a:t>
            </a:r>
            <a:r>
              <a:rPr lang="en-US" dirty="0" smtClean="0">
                <a:latin typeface="Agency FB" pitchFamily="34" charset="0"/>
              </a:rPr>
              <a:t> proses </a:t>
            </a:r>
            <a:r>
              <a:rPr lang="en-US" dirty="0" err="1" smtClean="0">
                <a:latin typeface="Agency FB" pitchFamily="34" charset="0"/>
              </a:rPr>
              <a:t>pembekuan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penyimpanan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beku</a:t>
            </a:r>
            <a:endParaRPr lang="en-US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77200" cy="5135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Urutan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Pembekuan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Titik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Cairan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Pembekuan</a:t>
            </a:r>
            <a:r>
              <a:rPr lang="en-US" sz="2800" dirty="0" smtClean="0">
                <a:latin typeface="Agency FB" pitchFamily="34" charset="0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Suhu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Pembekuan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Penyimpanan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Penghangatan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Kembali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90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28600" y="152400"/>
            <a:ext cx="8077200" cy="6485552"/>
          </a:xfrm>
        </p:spPr>
        <p:txBody>
          <a:bodyPr>
            <a:normAutofit fontScale="70000" lnSpcReduction="20000"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Butir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Sortasi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                        </a:t>
            </a:r>
            <a:r>
              <a:rPr lang="en-US" dirty="0" err="1" smtClean="0">
                <a:latin typeface="Agency FB" pitchFamily="34" charset="0"/>
              </a:rPr>
              <a:t>Pembersihan</a:t>
            </a:r>
            <a:r>
              <a:rPr lang="en-US" dirty="0" smtClean="0">
                <a:latin typeface="Agency FB" pitchFamily="34" charset="0"/>
              </a:rPr>
              <a:t>                       PROSES PERSIAPAN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		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Pemecahan</a:t>
            </a:r>
            <a:r>
              <a:rPr lang="en-US" dirty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Pemisahan</a:t>
            </a:r>
            <a:r>
              <a:rPr lang="en-US" dirty="0" smtClean="0">
                <a:latin typeface="Agency FB" pitchFamily="34" charset="0"/>
              </a:rPr>
              <a:t> Isi </a:t>
            </a:r>
            <a:r>
              <a:rPr lang="en-US" dirty="0" err="1" smtClean="0">
                <a:latin typeface="Agency FB" pitchFamily="34" charset="0"/>
              </a:rPr>
              <a:t>Telur</a:t>
            </a: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Filtrasi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Penyimpanan</a:t>
            </a:r>
            <a:r>
              <a:rPr lang="en-US" dirty="0" smtClean="0">
                <a:latin typeface="Agency FB" pitchFamily="34" charset="0"/>
              </a:rPr>
              <a:t> Stock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		PROSES AWAL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Fermentasi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Pencampuran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 err="1" smtClean="0">
                <a:latin typeface="Agency FB" pitchFamily="34" charset="0"/>
              </a:rPr>
              <a:t>Pasteurisasi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Penyimpanan</a:t>
            </a:r>
            <a:r>
              <a:rPr lang="en-US" dirty="0" smtClean="0">
                <a:latin typeface="Agency FB" pitchFamily="34" charset="0"/>
              </a:rPr>
              <a:t> Stock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gency FB" pitchFamily="34" charset="0"/>
              </a:rPr>
              <a:t> </a:t>
            </a:r>
            <a:r>
              <a:rPr lang="en-US" dirty="0" smtClean="0">
                <a:latin typeface="Agency FB" pitchFamily="34" charset="0"/>
              </a:rPr>
              <a:t>      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gency FB" pitchFamily="34" charset="0"/>
              </a:rPr>
              <a:t> </a:t>
            </a:r>
            <a:r>
              <a:rPr lang="en-US" dirty="0" smtClean="0">
                <a:latin typeface="Agency FB" pitchFamily="34" charset="0"/>
              </a:rPr>
              <a:t>                                        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latin typeface="Agency FB" pitchFamily="34" charset="0"/>
              </a:rPr>
              <a:t>	</a:t>
            </a:r>
            <a:r>
              <a:rPr lang="en-US" dirty="0" err="1" smtClean="0">
                <a:latin typeface="Agency FB" pitchFamily="34" charset="0"/>
              </a:rPr>
              <a:t>Kemasan</a:t>
            </a:r>
            <a:r>
              <a:rPr lang="en-US" dirty="0" smtClean="0">
                <a:latin typeface="Agency FB" pitchFamily="34" charset="0"/>
              </a:rPr>
              <a:t> Retail 				</a:t>
            </a:r>
            <a:r>
              <a:rPr lang="en-US" dirty="0" err="1" smtClean="0">
                <a:latin typeface="Agency FB" pitchFamily="34" charset="0"/>
              </a:rPr>
              <a:t>Kemasan</a:t>
            </a:r>
            <a:r>
              <a:rPr lang="en-US" dirty="0" smtClean="0">
                <a:latin typeface="Agency FB" pitchFamily="34" charset="0"/>
              </a:rPr>
              <a:t> Retail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						     PROSES AKHIR</a:t>
            </a:r>
            <a:endParaRPr lang="en-US" dirty="0">
              <a:latin typeface="Agency FB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</a:t>
            </a:r>
            <a:r>
              <a:rPr lang="en-US" dirty="0" err="1" smtClean="0">
                <a:latin typeface="Agency FB" pitchFamily="34" charset="0"/>
              </a:rPr>
              <a:t>Pembekuan</a:t>
            </a:r>
            <a:r>
              <a:rPr lang="en-US" dirty="0" smtClean="0">
                <a:latin typeface="Agency FB" pitchFamily="34" charset="0"/>
              </a:rPr>
              <a:t> 					</a:t>
            </a:r>
            <a:r>
              <a:rPr lang="en-US" dirty="0" err="1" smtClean="0">
                <a:latin typeface="Agency FB" pitchFamily="34" charset="0"/>
              </a:rPr>
              <a:t>Pendinginan</a:t>
            </a:r>
            <a:r>
              <a:rPr lang="en-US" dirty="0" smtClean="0">
                <a:latin typeface="Agency FB" pitchFamily="34" charset="0"/>
              </a:rPr>
              <a:t>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</a:t>
            </a: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Beku</a:t>
            </a:r>
            <a:r>
              <a:rPr lang="en-US" dirty="0" smtClean="0">
                <a:latin typeface="Agency FB" pitchFamily="34" charset="0"/>
              </a:rPr>
              <a:t> 					</a:t>
            </a:r>
            <a:r>
              <a:rPr lang="en-US" dirty="0" err="1" smtClean="0">
                <a:latin typeface="Agency FB" pitchFamily="34" charset="0"/>
              </a:rPr>
              <a:t>Telur</a:t>
            </a:r>
            <a:r>
              <a:rPr lang="en-US" dirty="0" smtClean="0">
                <a:latin typeface="Agency FB" pitchFamily="34" charset="0"/>
              </a:rPr>
              <a:t> </a:t>
            </a:r>
            <a:r>
              <a:rPr lang="en-US" dirty="0" err="1" smtClean="0">
                <a:latin typeface="Agency FB" pitchFamily="34" charset="0"/>
              </a:rPr>
              <a:t>Dingin</a:t>
            </a:r>
            <a:endParaRPr lang="en-US" dirty="0" smtClean="0">
              <a:latin typeface="Agency FB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en-US" dirty="0" smtClean="0">
                <a:latin typeface="Agency FB" pitchFamily="34" charset="0"/>
              </a:rPr>
              <a:t>	</a:t>
            </a:r>
            <a:r>
              <a:rPr lang="en-US" i="1" dirty="0" smtClean="0">
                <a:latin typeface="Agency FB" pitchFamily="34" charset="0"/>
              </a:rPr>
              <a:t>(Frozen </a:t>
            </a:r>
            <a:r>
              <a:rPr lang="en-US" dirty="0" err="1" smtClean="0">
                <a:latin typeface="Agency FB" pitchFamily="34" charset="0"/>
              </a:rPr>
              <a:t>Eggg</a:t>
            </a:r>
            <a:r>
              <a:rPr lang="en-US" dirty="0" smtClean="0">
                <a:latin typeface="Agency FB" pitchFamily="34" charset="0"/>
              </a:rPr>
              <a:t>)					(Liquid</a:t>
            </a:r>
            <a:r>
              <a:rPr lang="en-US" i="1" dirty="0" smtClean="0">
                <a:latin typeface="Agency FB" pitchFamily="34" charset="0"/>
              </a:rPr>
              <a:t> Chilled Egg</a:t>
            </a:r>
            <a:r>
              <a:rPr lang="en-US" dirty="0" smtClean="0">
                <a:latin typeface="Agency FB" pitchFamily="34" charset="0"/>
              </a:rPr>
              <a:t>)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 smtClean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en-US" dirty="0">
              <a:latin typeface="Agency FB" pitchFamily="34" charset="0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2400" dirty="0" err="1" smtClean="0">
                <a:latin typeface="Agency FB" pitchFamily="34" charset="0"/>
              </a:rPr>
              <a:t>Skema</a:t>
            </a:r>
            <a:r>
              <a:rPr lang="en-US" sz="2400" dirty="0" smtClean="0">
                <a:latin typeface="Agency FB" pitchFamily="34" charset="0"/>
              </a:rPr>
              <a:t> Proses </a:t>
            </a:r>
            <a:r>
              <a:rPr lang="en-US" sz="2400" dirty="0" err="1" smtClean="0">
                <a:latin typeface="Agency FB" pitchFamily="34" charset="0"/>
              </a:rPr>
              <a:t>Pembekuan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dan</a:t>
            </a:r>
            <a:r>
              <a:rPr lang="en-US" sz="2400" dirty="0" smtClean="0">
                <a:latin typeface="Agency FB" pitchFamily="34" charset="0"/>
              </a:rPr>
              <a:t> </a:t>
            </a:r>
            <a:r>
              <a:rPr lang="en-US" sz="2400" dirty="0" err="1" smtClean="0">
                <a:latin typeface="Agency FB" pitchFamily="34" charset="0"/>
              </a:rPr>
              <a:t>Pendinginan</a:t>
            </a:r>
            <a:r>
              <a:rPr lang="en-US" sz="2400" dirty="0" smtClean="0">
                <a:latin typeface="Agency FB" pitchFamily="34" charset="0"/>
              </a:rPr>
              <a:t> Isi </a:t>
            </a:r>
            <a:r>
              <a:rPr lang="en-US" sz="2400" dirty="0" err="1" smtClean="0">
                <a:latin typeface="Agency FB" pitchFamily="34" charset="0"/>
              </a:rPr>
              <a:t>Telur</a:t>
            </a:r>
            <a:endParaRPr lang="en-US" sz="2400" dirty="0">
              <a:latin typeface="Agency FB" pitchFamily="34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254758" y="5334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4273418" y="914400"/>
            <a:ext cx="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229876" y="1250302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229876" y="16002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229876" y="1919773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254758" y="2239347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226763" y="2567473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4229876" y="28956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254758" y="3357076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229876" y="3830216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223652" y="41148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1524000" y="46101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746171" y="533400"/>
            <a:ext cx="10287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896626" y="1478902"/>
            <a:ext cx="8782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50971" y="3962400"/>
            <a:ext cx="24166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524000" y="4343400"/>
            <a:ext cx="47352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774871" y="5334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74871" y="1478902"/>
            <a:ext cx="0" cy="9890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74871" y="1418253"/>
            <a:ext cx="0" cy="6562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774871" y="2796073"/>
            <a:ext cx="0" cy="11663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67600" y="3962400"/>
            <a:ext cx="0" cy="6477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774871" y="1250303"/>
            <a:ext cx="0" cy="2285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7" name="Straight Connector 1036"/>
          <p:cNvCxnSpPr/>
          <p:nvPr/>
        </p:nvCxnSpPr>
        <p:spPr>
          <a:xfrm>
            <a:off x="7467600" y="4838700"/>
            <a:ext cx="0" cy="571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Connector 1038"/>
          <p:cNvCxnSpPr/>
          <p:nvPr/>
        </p:nvCxnSpPr>
        <p:spPr>
          <a:xfrm>
            <a:off x="7010400" y="5410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1" name="Straight Arrow Connector 1040"/>
          <p:cNvCxnSpPr/>
          <p:nvPr/>
        </p:nvCxnSpPr>
        <p:spPr>
          <a:xfrm>
            <a:off x="1524000" y="4343400"/>
            <a:ext cx="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1558212" y="501015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6259285" y="434340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6229737" y="4622541"/>
            <a:ext cx="0" cy="2161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6234401" y="5010150"/>
            <a:ext cx="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70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001000" cy="60960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/>
              <a:t>B</a:t>
            </a:r>
            <a:r>
              <a:rPr lang="en-US" dirty="0" err="1" smtClean="0"/>
              <a:t>eku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Panas</a:t>
            </a:r>
            <a:r>
              <a:rPr lang="en-US" dirty="0" smtClean="0"/>
              <a:t> </a:t>
            </a:r>
            <a:r>
              <a:rPr lang="en-US" dirty="0" err="1" smtClean="0"/>
              <a:t>Laten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Isi </a:t>
            </a:r>
            <a:r>
              <a:rPr lang="en-US" dirty="0" err="1" smtClean="0"/>
              <a:t>Telur</a:t>
            </a:r>
            <a:endParaRPr lang="en-US" dirty="0" smtClean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sz="1800" dirty="0" err="1" smtClean="0"/>
              <a:t>Sumber</a:t>
            </a:r>
            <a:r>
              <a:rPr lang="en-US" sz="1800" dirty="0" smtClean="0"/>
              <a:t> : </a:t>
            </a:r>
            <a:r>
              <a:rPr lang="en-US" sz="1800" dirty="0" err="1" smtClean="0"/>
              <a:t>Linewaever</a:t>
            </a:r>
            <a:r>
              <a:rPr lang="en-US" sz="1800" dirty="0" smtClean="0"/>
              <a:t> et al (1969) </a:t>
            </a:r>
            <a:r>
              <a:rPr lang="en-US" sz="1800" dirty="0" err="1" smtClean="0"/>
              <a:t>dalam</a:t>
            </a:r>
            <a:r>
              <a:rPr lang="en-US" sz="1800" dirty="0" smtClean="0"/>
              <a:t> </a:t>
            </a:r>
            <a:r>
              <a:rPr lang="en-US" sz="1800" dirty="0" err="1" smtClean="0"/>
              <a:t>Stadelman</a:t>
            </a:r>
            <a:r>
              <a:rPr lang="en-US" sz="1800" dirty="0" smtClean="0"/>
              <a:t> and </a:t>
            </a:r>
            <a:r>
              <a:rPr lang="en-US" sz="1800" dirty="0" err="1" smtClean="0"/>
              <a:t>Cvotteril</a:t>
            </a:r>
            <a:r>
              <a:rPr lang="en-US" sz="1800" dirty="0" smtClean="0"/>
              <a:t> (1973)</a:t>
            </a:r>
            <a:endParaRPr lang="en-US" sz="18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829781"/>
              </p:ext>
            </p:extLst>
          </p:nvPr>
        </p:nvGraphicFramePr>
        <p:xfrm>
          <a:off x="609600" y="1142997"/>
          <a:ext cx="7772400" cy="46403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100"/>
                <a:gridCol w="1943100"/>
                <a:gridCol w="1943100"/>
                <a:gridCol w="1943100"/>
              </a:tblGrid>
              <a:tr h="963525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Bahan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Kadar Solid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Titik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Beku</a:t>
                      </a:r>
                      <a:r>
                        <a:rPr lang="en-US" dirty="0" smtClean="0"/>
                        <a:t> °C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Panas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Laten</a:t>
                      </a:r>
                      <a:r>
                        <a:rPr lang="en-US" dirty="0" smtClean="0"/>
                        <a:t> kJ/kg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smtClean="0"/>
                        <a:t>Air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335,6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smtClean="0"/>
                        <a:t>Isi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Lengkap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252,0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Putih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295,9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Bagian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118,7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+ </a:t>
                      </a:r>
                      <a:r>
                        <a:rPr lang="en-US" dirty="0" err="1" smtClean="0"/>
                        <a:t>Gula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167,8</a:t>
                      </a:r>
                      <a:endParaRPr lang="en-US" dirty="0"/>
                    </a:p>
                  </a:txBody>
                  <a:tcPr/>
                </a:tc>
              </a:tr>
              <a:tr h="558233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+ </a:t>
                      </a:r>
                      <a:r>
                        <a:rPr lang="en-US" dirty="0" err="1" smtClean="0"/>
                        <a:t>Garam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149,0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17153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Perubahan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sifat-sifat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beku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135563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Perubahan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Putih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Beku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Perubahan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Kuning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Isi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Lengkap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Beku</a:t>
            </a:r>
            <a:endParaRPr lang="en-US" sz="28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Perubahan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Mikrobiologik</a:t>
            </a:r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33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7924800" cy="5668963"/>
          </a:xfrm>
        </p:spPr>
        <p:txBody>
          <a:bodyPr/>
          <a:lstStyle/>
          <a:p>
            <a:pPr algn="ctr"/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idup</a:t>
            </a:r>
            <a:r>
              <a:rPr lang="en-US" dirty="0" smtClean="0"/>
              <a:t>, </a:t>
            </a:r>
            <a:r>
              <a:rPr lang="en-US" dirty="0" err="1" smtClean="0"/>
              <a:t>sel</a:t>
            </a:r>
            <a:r>
              <a:rPr lang="en-US" dirty="0" smtClean="0"/>
              <a:t>/gram,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elur</a:t>
            </a:r>
            <a:r>
              <a:rPr lang="en-US" dirty="0" smtClean="0"/>
              <a:t> </a:t>
            </a:r>
            <a:r>
              <a:rPr lang="en-US" dirty="0" err="1" smtClean="0"/>
              <a:t>Beku</a:t>
            </a:r>
            <a:endParaRPr lang="en-US" dirty="0" smtClean="0"/>
          </a:p>
          <a:p>
            <a:pPr algn="ctr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90671"/>
              </p:ext>
            </p:extLst>
          </p:nvPr>
        </p:nvGraphicFramePr>
        <p:xfrm>
          <a:off x="533400" y="1600200"/>
          <a:ext cx="7620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1219200"/>
                <a:gridCol w="1524000"/>
                <a:gridCol w="1447800"/>
                <a:gridCol w="1295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Beku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TPC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Psikrofilik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Termofilik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Anaerob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Putih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Lengkap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Campur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83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95600"/>
            <a:ext cx="8077200" cy="837882"/>
          </a:xfrm>
        </p:spPr>
        <p:txBody>
          <a:bodyPr>
            <a:normAutofit/>
          </a:bodyPr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Teknologi</a:t>
            </a:r>
            <a:r>
              <a:rPr lang="en-US" sz="4000" dirty="0" smtClean="0">
                <a:latin typeface="Agency FB" pitchFamily="34" charset="0"/>
              </a:rPr>
              <a:t> proses </a:t>
            </a:r>
            <a:r>
              <a:rPr lang="en-US" sz="4000" dirty="0" err="1" smtClean="0">
                <a:latin typeface="Agency FB" pitchFamily="34" charset="0"/>
              </a:rPr>
              <a:t>tepung</a:t>
            </a:r>
            <a:r>
              <a:rPr lang="en-US" sz="4000" dirty="0" smtClean="0">
                <a:latin typeface="Agency FB" pitchFamily="34" charset="0"/>
              </a:rPr>
              <a:t> </a:t>
            </a:r>
            <a:r>
              <a:rPr lang="en-US" sz="4000" dirty="0" err="1" smtClean="0">
                <a:latin typeface="Agency FB" pitchFamily="34" charset="0"/>
              </a:rPr>
              <a:t>telur</a:t>
            </a:r>
            <a:endParaRPr lang="en-US" sz="4000" dirty="0">
              <a:latin typeface="Agency FB" pitchFamily="34" charset="0"/>
            </a:endParaRPr>
          </a:p>
        </p:txBody>
      </p:sp>
      <p:pic>
        <p:nvPicPr>
          <p:cNvPr id="13314" name="Picture 2" descr="C:\Users\samsung\Pictures\Bunny_drwas telu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886200"/>
            <a:ext cx="2209800" cy="282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9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001000" cy="837882"/>
          </a:xfrm>
        </p:spPr>
        <p:txBody>
          <a:bodyPr/>
          <a:lstStyle/>
          <a:p>
            <a:pPr algn="ctr"/>
            <a:r>
              <a:rPr lang="en-US" sz="4000" dirty="0" err="1" smtClean="0">
                <a:latin typeface="Agency FB" pitchFamily="34" charset="0"/>
              </a:rPr>
              <a:t>pendahuluan</a:t>
            </a:r>
            <a:endParaRPr lang="en-US" sz="4000" dirty="0">
              <a:latin typeface="Agency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001000" cy="5867400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Perspektif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Industri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Pengolahan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di Indonesia</a:t>
            </a:r>
          </a:p>
          <a:p>
            <a:pPr marL="914400" lvl="1" indent="-457200"/>
            <a:r>
              <a:rPr lang="en-US" sz="2800" dirty="0" smtClean="0">
                <a:latin typeface="Agency FB" pitchFamily="34" charset="0"/>
              </a:rPr>
              <a:t>Di </a:t>
            </a:r>
            <a:r>
              <a:rPr lang="en-US" sz="2800" dirty="0" err="1" smtClean="0">
                <a:latin typeface="Agency FB" pitchFamily="34" charset="0"/>
              </a:rPr>
              <a:t>masa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depan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apabila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melimpah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pemasaran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utuh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mulai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jenuh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maka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terbuka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peluang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bagi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industri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memproduksi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secara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moderen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Cina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satu-satunya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negara</a:t>
            </a:r>
            <a:r>
              <a:rPr lang="en-US" sz="2800" dirty="0" smtClean="0">
                <a:latin typeface="Agency FB" pitchFamily="34" charset="0"/>
              </a:rPr>
              <a:t> di </a:t>
            </a:r>
            <a:r>
              <a:rPr lang="en-US" sz="2800" dirty="0" err="1" smtClean="0">
                <a:latin typeface="Agency FB" pitchFamily="34" charset="0"/>
              </a:rPr>
              <a:t>asia</a:t>
            </a:r>
            <a:r>
              <a:rPr lang="en-US" sz="2800" dirty="0" smtClean="0">
                <a:latin typeface="Agency FB" pitchFamily="34" charset="0"/>
              </a:rPr>
              <a:t> yang </a:t>
            </a:r>
            <a:r>
              <a:rPr lang="en-US" sz="2800" dirty="0" err="1" smtClean="0">
                <a:latin typeface="Agency FB" pitchFamily="34" charset="0"/>
              </a:rPr>
              <a:t>mulai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memproduksi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dekade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awal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tahun</a:t>
            </a:r>
            <a:r>
              <a:rPr lang="en-US" sz="2800" dirty="0" smtClean="0">
                <a:latin typeface="Agency FB" pitchFamily="34" charset="0"/>
              </a:rPr>
              <a:t> 1900-an </a:t>
            </a:r>
            <a:r>
              <a:rPr lang="en-US" sz="2800" dirty="0" err="1" smtClean="0">
                <a:latin typeface="Agency FB" pitchFamily="34" charset="0"/>
              </a:rPr>
              <a:t>karena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waktu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melimpah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harganya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murah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914400" lvl="1" indent="-457200"/>
            <a:r>
              <a:rPr lang="en-US" sz="2800" dirty="0" err="1" smtClean="0">
                <a:latin typeface="Agency FB" pitchFamily="34" charset="0"/>
              </a:rPr>
              <a:t>Kelebihan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produk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adalah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praktis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menanganinya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digunakan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formulasi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simpannya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tinggi</a:t>
            </a:r>
            <a:r>
              <a:rPr lang="en-US" sz="2800" dirty="0" smtClean="0">
                <a:latin typeface="Agency FB" pitchFamily="34" charset="0"/>
              </a:rPr>
              <a:t>. </a:t>
            </a:r>
            <a:r>
              <a:rPr lang="en-US" sz="2800" dirty="0" err="1" smtClean="0">
                <a:latin typeface="Agency FB" pitchFamily="34" charset="0"/>
              </a:rPr>
              <a:t>Kelemahannya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sifat-sifat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fungsionalnya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menurun</a:t>
            </a:r>
            <a:r>
              <a:rPr lang="en-US" sz="2800" dirty="0" smtClean="0">
                <a:latin typeface="Agency FB" pitchFamily="34" charset="0"/>
              </a:rPr>
              <a:t>, </a:t>
            </a:r>
            <a:r>
              <a:rPr lang="en-US" sz="2800" dirty="0" err="1" smtClean="0">
                <a:latin typeface="Agency FB" pitchFamily="34" charset="0"/>
              </a:rPr>
              <a:t>termasuk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perubahan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warnanya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menggumpal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karena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mudah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menyerap</a:t>
            </a:r>
            <a:r>
              <a:rPr lang="en-US" sz="2800" dirty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uap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 err="1" smtClean="0">
                <a:latin typeface="Agency FB" pitchFamily="34" charset="0"/>
              </a:rPr>
              <a:t>Prinsip</a:t>
            </a:r>
            <a:r>
              <a:rPr lang="en-US" sz="2800" dirty="0" smtClean="0">
                <a:latin typeface="Agency FB" pitchFamily="34" charset="0"/>
              </a:rPr>
              <a:t> Proses </a:t>
            </a:r>
            <a:r>
              <a:rPr lang="en-US" sz="2800" dirty="0" err="1" smtClean="0">
                <a:latin typeface="Agency FB" pitchFamily="34" charset="0"/>
              </a:rPr>
              <a:t>Pembuatan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endParaRPr lang="en-US" sz="2800" dirty="0" smtClean="0">
              <a:latin typeface="Agency FB" pitchFamily="34" charset="0"/>
            </a:endParaRPr>
          </a:p>
          <a:p>
            <a:pPr marL="914400" lvl="1" indent="-457200"/>
            <a:r>
              <a:rPr lang="en-US" sz="2800" dirty="0" smtClean="0">
                <a:latin typeface="Agency FB" pitchFamily="34" charset="0"/>
              </a:rPr>
              <a:t>Proses </a:t>
            </a:r>
            <a:r>
              <a:rPr lang="en-US" sz="2800" dirty="0" err="1" smtClean="0">
                <a:latin typeface="Agency FB" pitchFamily="34" charset="0"/>
              </a:rPr>
              <a:t>inti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dalam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pembuatan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yaitu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pengeringan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bagian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isi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sampai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mencapai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kadar</a:t>
            </a:r>
            <a:r>
              <a:rPr lang="en-US" sz="2800" dirty="0" smtClean="0">
                <a:latin typeface="Agency FB" pitchFamily="34" charset="0"/>
              </a:rPr>
              <a:t> air </a:t>
            </a:r>
            <a:r>
              <a:rPr lang="en-US" sz="2800" dirty="0" err="1" smtClean="0">
                <a:latin typeface="Agency FB" pitchFamily="34" charset="0"/>
              </a:rPr>
              <a:t>sangat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rendah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pada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tingkat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tertentu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dilanjutkan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dengan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penggilingan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telur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kering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menjadi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bentuk</a:t>
            </a:r>
            <a:r>
              <a:rPr lang="en-US" sz="2800" dirty="0" smtClean="0">
                <a:latin typeface="Agency FB" pitchFamily="34" charset="0"/>
              </a:rPr>
              <a:t> </a:t>
            </a:r>
            <a:r>
              <a:rPr lang="en-US" sz="2800" dirty="0" err="1" smtClean="0">
                <a:latin typeface="Agency FB" pitchFamily="34" charset="0"/>
              </a:rPr>
              <a:t>tepung</a:t>
            </a:r>
            <a:r>
              <a:rPr lang="en-US" sz="2800" dirty="0" smtClean="0">
                <a:latin typeface="Agency FB" pitchFamily="34" charset="0"/>
              </a:rPr>
              <a:t>.</a:t>
            </a:r>
          </a:p>
          <a:p>
            <a:endParaRPr lang="en-US" sz="2800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6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001000" cy="7239000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err="1">
                <a:latin typeface="Agency FB" pitchFamily="34" charset="0"/>
              </a:rPr>
              <a:t>Tahap</a:t>
            </a:r>
            <a:r>
              <a:rPr lang="en-US" sz="2600" dirty="0">
                <a:latin typeface="Agency FB" pitchFamily="34" charset="0"/>
              </a:rPr>
              <a:t> </a:t>
            </a:r>
            <a:r>
              <a:rPr lang="en-US" sz="2600" dirty="0" err="1">
                <a:latin typeface="Agency FB" pitchFamily="34" charset="0"/>
              </a:rPr>
              <a:t>persiapan</a:t>
            </a:r>
            <a:r>
              <a:rPr lang="en-US" sz="2600" dirty="0">
                <a:latin typeface="Agency FB" pitchFamily="34" charset="0"/>
              </a:rPr>
              <a:t> </a:t>
            </a:r>
            <a:r>
              <a:rPr lang="en-US" sz="2600" dirty="0" err="1">
                <a:latin typeface="Agency FB" pitchFamily="34" charset="0"/>
              </a:rPr>
              <a:t>bahan</a:t>
            </a:r>
            <a:r>
              <a:rPr lang="en-US" sz="2600" dirty="0">
                <a:latin typeface="Agency FB" pitchFamily="34" charset="0"/>
              </a:rPr>
              <a:t> </a:t>
            </a:r>
            <a:r>
              <a:rPr lang="en-US" sz="2600" dirty="0" err="1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Persiapan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Sebelum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Dipecah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>
                <a:latin typeface="Agency FB" pitchFamily="34" charset="0"/>
              </a:rPr>
              <a:t>Pemecahan</a:t>
            </a:r>
            <a:r>
              <a:rPr lang="en-US" sz="2600" dirty="0">
                <a:latin typeface="Agency FB" pitchFamily="34" charset="0"/>
              </a:rPr>
              <a:t> </a:t>
            </a:r>
            <a:r>
              <a:rPr lang="en-US" sz="2600" dirty="0" err="1">
                <a:latin typeface="Agency FB" pitchFamily="34" charset="0"/>
              </a:rPr>
              <a:t>dan</a:t>
            </a:r>
            <a:r>
              <a:rPr lang="en-US" sz="2600" dirty="0">
                <a:latin typeface="Agency FB" pitchFamily="34" charset="0"/>
              </a:rPr>
              <a:t> </a:t>
            </a:r>
            <a:r>
              <a:rPr lang="en-US" sz="2600" dirty="0" err="1">
                <a:latin typeface="Agency FB" pitchFamily="34" charset="0"/>
              </a:rPr>
              <a:t>Pemisahan</a:t>
            </a:r>
            <a:r>
              <a:rPr lang="en-US" sz="2600" dirty="0">
                <a:latin typeface="Agency FB" pitchFamily="34" charset="0"/>
              </a:rPr>
              <a:t> Isi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err="1" smtClean="0">
                <a:latin typeface="Agency FB" pitchFamily="34" charset="0"/>
              </a:rPr>
              <a:t>Tahap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Pengolahan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Awal</a:t>
            </a:r>
            <a:r>
              <a:rPr lang="en-US" sz="2600" dirty="0" smtClean="0">
                <a:latin typeface="Agency FB" pitchFamily="34" charset="0"/>
              </a:rPr>
              <a:t> Isi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Penyiapan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Cairan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Fermentasi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Cairan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Putih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Pasteurisasi</a:t>
            </a:r>
            <a:r>
              <a:rPr lang="en-US" sz="2600" dirty="0" smtClean="0">
                <a:latin typeface="Agency FB" pitchFamily="34" charset="0"/>
              </a:rPr>
              <a:t> 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smtClean="0">
                <a:latin typeface="Agency FB" pitchFamily="34" charset="0"/>
              </a:rPr>
              <a:t>Proses </a:t>
            </a:r>
            <a:r>
              <a:rPr lang="en-US" sz="2600" dirty="0" err="1" smtClean="0">
                <a:latin typeface="Agency FB" pitchFamily="34" charset="0"/>
              </a:rPr>
              <a:t>Pengeringan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Pengeringan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Semprot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i="1" dirty="0" smtClean="0">
                <a:latin typeface="Agency FB" pitchFamily="34" charset="0"/>
              </a:rPr>
              <a:t>Spray Drying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Pengeringan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Beku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i="1" dirty="0" smtClean="0">
                <a:latin typeface="Agency FB" pitchFamily="34" charset="0"/>
              </a:rPr>
              <a:t>Freeze Drying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Pengeringan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Busa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i="1" dirty="0" smtClean="0">
                <a:latin typeface="Agency FB" pitchFamily="34" charset="0"/>
              </a:rPr>
              <a:t>Foam Drying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Pengeringan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Lempeng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i="1" dirty="0" smtClean="0">
                <a:latin typeface="Agency FB" pitchFamily="34" charset="0"/>
              </a:rPr>
              <a:t>Pan Drying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smtClean="0">
                <a:latin typeface="Agency FB" pitchFamily="34" charset="0"/>
              </a:rPr>
              <a:t>Proses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Kering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Syarat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Produk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Kering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Sebelum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Digiling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Penggilingan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Kering</a:t>
            </a:r>
            <a:endParaRPr lang="en-US" sz="2600" dirty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err="1" smtClean="0">
                <a:latin typeface="Agency FB" pitchFamily="34" charset="0"/>
              </a:rPr>
              <a:t>Produk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Rendemen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Produk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Jenis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Produk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Penyimpanan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457200" indent="-4572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Penyebab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Penyimpangan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Perubahan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Sifat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dirty="0" err="1" smtClean="0">
                <a:latin typeface="Agency FB" pitchFamily="34" charset="0"/>
              </a:rPr>
              <a:t>daya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mengembang</a:t>
            </a:r>
            <a:r>
              <a:rPr lang="en-US" sz="2600" dirty="0" smtClean="0">
                <a:latin typeface="Agency FB" pitchFamily="34" charset="0"/>
              </a:rPr>
              <a:t>, </a:t>
            </a:r>
            <a:r>
              <a:rPr lang="en-US" sz="2600" dirty="0" err="1" smtClean="0">
                <a:latin typeface="Agency FB" pitchFamily="34" charset="0"/>
              </a:rPr>
              <a:t>daya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emulsi</a:t>
            </a:r>
            <a:r>
              <a:rPr lang="en-US" sz="2600" dirty="0" smtClean="0">
                <a:latin typeface="Agency FB" pitchFamily="34" charset="0"/>
              </a:rPr>
              <a:t>, </a:t>
            </a:r>
            <a:r>
              <a:rPr lang="en-US" sz="2600" dirty="0" err="1" smtClean="0">
                <a:latin typeface="Agency FB" pitchFamily="34" charset="0"/>
              </a:rPr>
              <a:t>daya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koagulasi</a:t>
            </a:r>
            <a:r>
              <a:rPr lang="en-US" sz="2600" dirty="0" smtClean="0">
                <a:latin typeface="Agency FB" pitchFamily="34" charset="0"/>
              </a:rPr>
              <a:t>, </a:t>
            </a:r>
            <a:r>
              <a:rPr lang="en-US" sz="2600" dirty="0" err="1" smtClean="0">
                <a:latin typeface="Agency FB" pitchFamily="34" charset="0"/>
              </a:rPr>
              <a:t>citarasa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dan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warna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Syarat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Analisis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r>
              <a:rPr lang="en-US" sz="2600" dirty="0" smtClean="0">
                <a:latin typeface="Agency FB" pitchFamily="34" charset="0"/>
              </a:rPr>
              <a:t> (</a:t>
            </a:r>
            <a:r>
              <a:rPr lang="en-US" sz="2600" dirty="0" err="1" smtClean="0">
                <a:latin typeface="Agency FB" pitchFamily="34" charset="0"/>
              </a:rPr>
              <a:t>analisis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keamanan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produk</a:t>
            </a:r>
            <a:r>
              <a:rPr lang="en-US" sz="2600" dirty="0" smtClean="0">
                <a:latin typeface="Agency FB" pitchFamily="34" charset="0"/>
              </a:rPr>
              <a:t>,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gizi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dan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fungsional</a:t>
            </a:r>
            <a:r>
              <a:rPr lang="en-US" sz="2600" dirty="0" smtClean="0">
                <a:latin typeface="Agency FB" pitchFamily="34" charset="0"/>
              </a:rPr>
              <a:t>)</a:t>
            </a:r>
          </a:p>
          <a:p>
            <a:pPr marL="914400" lvl="1" indent="-457200">
              <a:lnSpc>
                <a:spcPct val="120000"/>
              </a:lnSpc>
              <a:spcBef>
                <a:spcPts val="0"/>
              </a:spcBef>
              <a:buFont typeface="+mj-lt"/>
              <a:buAutoNum type="alphaLcPeriod"/>
            </a:pPr>
            <a:r>
              <a:rPr lang="en-US" sz="2600" dirty="0" err="1" smtClean="0">
                <a:latin typeface="Agency FB" pitchFamily="34" charset="0"/>
              </a:rPr>
              <a:t>Analisis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Mutu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Fungsional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Tepung</a:t>
            </a:r>
            <a:r>
              <a:rPr lang="en-US" sz="2600" dirty="0" smtClean="0">
                <a:latin typeface="Agency FB" pitchFamily="34" charset="0"/>
              </a:rPr>
              <a:t> </a:t>
            </a:r>
            <a:r>
              <a:rPr lang="en-US" sz="2600" dirty="0" err="1" smtClean="0">
                <a:latin typeface="Agency FB" pitchFamily="34" charset="0"/>
              </a:rPr>
              <a:t>Telur</a:t>
            </a:r>
            <a:endParaRPr lang="en-US" sz="2600" dirty="0" smtClean="0">
              <a:latin typeface="Agency FB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5792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4572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Penerimaan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8220" y="10668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Sortasi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1688841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Pencucian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8220" y="235909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Pemecahan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1547" y="30480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Pemisahan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14800" y="10668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Pengadukan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14800" y="4572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Isi </a:t>
            </a:r>
            <a:r>
              <a:rPr lang="en-US" dirty="0" err="1" smtClean="0">
                <a:solidFill>
                  <a:schemeClr val="tx1"/>
                </a:solidFill>
              </a:rPr>
              <a:t>Telur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42792" y="4279641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Tepung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Telur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30351" y="1688841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Penyaringan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142792" y="235909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Pasteurisasi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142792" y="3666931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Pengeringan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142792" y="3048000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Pendinginan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828800" y="3719804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Kulit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Telur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63008" y="4898572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Pengemasan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761584" y="2023188"/>
            <a:ext cx="1752600" cy="3048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Penstabil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694284" y="5791200"/>
            <a:ext cx="5943600" cy="762000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ALUR PEMBUATAN TEPUNG TELUR</a:t>
            </a:r>
            <a:endParaRPr lang="en-US" sz="2000" b="1" dirty="0">
              <a:solidFill>
                <a:schemeClr val="tx1"/>
              </a:solidFill>
            </a:endParaRPr>
          </a:p>
        </p:txBody>
      </p:sp>
      <p:cxnSp>
        <p:nvCxnSpPr>
          <p:cNvPr id="24" name="Straight Arrow Connector 23"/>
          <p:cNvCxnSpPr>
            <a:stCxn id="5" idx="2"/>
            <a:endCxn id="6" idx="0"/>
          </p:cNvCxnSpPr>
          <p:nvPr/>
        </p:nvCxnSpPr>
        <p:spPr>
          <a:xfrm>
            <a:off x="1638300" y="762000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1632080" y="1371600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1644520" y="2023188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1667847" y="2712098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4984880" y="830424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978660" y="1399592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991100" y="2082282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4972440" y="2712098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4966220" y="3380792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982547" y="3971731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4981770" y="4603103"/>
            <a:ext cx="6220" cy="304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9" idx="3"/>
          </p:cNvCxnSpPr>
          <p:nvPr/>
        </p:nvCxnSpPr>
        <p:spPr>
          <a:xfrm>
            <a:off x="2544147" y="3200400"/>
            <a:ext cx="160953" cy="4665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>
            <a:stCxn id="9" idx="3"/>
            <a:endCxn id="11" idx="1"/>
          </p:cNvCxnSpPr>
          <p:nvPr/>
        </p:nvCxnSpPr>
        <p:spPr>
          <a:xfrm flipV="1">
            <a:off x="2544147" y="609600"/>
            <a:ext cx="1570653" cy="2590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>
            <a:stCxn id="21" idx="1"/>
          </p:cNvCxnSpPr>
          <p:nvPr/>
        </p:nvCxnSpPr>
        <p:spPr>
          <a:xfrm flipH="1">
            <a:off x="4982547" y="2175588"/>
            <a:ext cx="177903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67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7924800" cy="5943600"/>
          </a:xfrm>
        </p:spPr>
        <p:txBody>
          <a:bodyPr/>
          <a:lstStyle/>
          <a:p>
            <a:pPr algn="ctr"/>
            <a:r>
              <a:rPr lang="en-US" dirty="0" err="1" smtClean="0"/>
              <a:t>Standar</a:t>
            </a:r>
            <a:r>
              <a:rPr lang="en-US" dirty="0" smtClean="0"/>
              <a:t> </a:t>
            </a:r>
            <a:r>
              <a:rPr lang="en-US" dirty="0" err="1" smtClean="0"/>
              <a:t>Pasteurisasi</a:t>
            </a:r>
            <a:r>
              <a:rPr lang="en-US" dirty="0" smtClean="0"/>
              <a:t> </a:t>
            </a:r>
            <a:r>
              <a:rPr lang="en-US" dirty="0" err="1" smtClean="0"/>
              <a:t>Cairan</a:t>
            </a:r>
            <a:r>
              <a:rPr lang="en-US" dirty="0" smtClean="0"/>
              <a:t> </a:t>
            </a:r>
            <a:r>
              <a:rPr lang="en-US" dirty="0" err="1" smtClean="0"/>
              <a:t>Telur</a:t>
            </a:r>
            <a:r>
              <a:rPr lang="en-US" dirty="0" smtClean="0"/>
              <a:t> di </a:t>
            </a:r>
            <a:r>
              <a:rPr lang="en-US" dirty="0" err="1" smtClean="0"/>
              <a:t>Beberapa</a:t>
            </a:r>
            <a:r>
              <a:rPr lang="en-US" dirty="0" smtClean="0"/>
              <a:t> Negara </a:t>
            </a:r>
            <a:r>
              <a:rPr lang="en-US" dirty="0" err="1" smtClean="0"/>
              <a:t>Industri</a:t>
            </a:r>
            <a:r>
              <a:rPr lang="en-US" dirty="0" smtClean="0"/>
              <a:t> </a:t>
            </a:r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endParaRPr lang="en-US" dirty="0" smtClean="0"/>
          </a:p>
          <a:p>
            <a:pPr algn="ctr"/>
            <a:endParaRPr lang="en-US" dirty="0"/>
          </a:p>
          <a:p>
            <a:pPr algn="ctr"/>
            <a:r>
              <a:rPr lang="en-US" dirty="0" err="1" smtClean="0"/>
              <a:t>Sumber</a:t>
            </a:r>
            <a:r>
              <a:rPr lang="en-US" dirty="0" smtClean="0"/>
              <a:t> : Kobayashi, Gutierrez and </a:t>
            </a:r>
            <a:r>
              <a:rPr lang="en-US" dirty="0" err="1" smtClean="0"/>
              <a:t>Hatta</a:t>
            </a:r>
            <a:r>
              <a:rPr lang="en-US" smtClean="0"/>
              <a:t> (1977)</a:t>
            </a:r>
            <a:endParaRPr lang="en-US" dirty="0" smtClean="0"/>
          </a:p>
          <a:p>
            <a:pPr algn="ctr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371640"/>
              </p:ext>
            </p:extLst>
          </p:nvPr>
        </p:nvGraphicFramePr>
        <p:xfrm>
          <a:off x="381000" y="1295400"/>
          <a:ext cx="8229600" cy="449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4008"/>
                <a:gridCol w="1986792"/>
                <a:gridCol w="2057400"/>
                <a:gridCol w="1828800"/>
                <a:gridCol w="1752600"/>
              </a:tblGrid>
              <a:tr h="100438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Negara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Putih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Kuning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Telur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Lengkap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Amerika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Serikat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56.7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61.1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Jepang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55-56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60.0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Inggris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57.2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2,5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64.4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2,5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64.4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2,5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Jerman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8,0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65.5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5,0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Perancis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55.5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62.5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4,0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58.0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4,0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  <a:tr h="581903"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61.0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3,0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4,5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68.0 </a:t>
                      </a:r>
                      <a:r>
                        <a:rPr lang="en-US" dirty="0" smtClean="0">
                          <a:latin typeface="Times New Roman"/>
                          <a:cs typeface="Times New Roman"/>
                        </a:rPr>
                        <a:t>°C, 4,5 </a:t>
                      </a:r>
                      <a:r>
                        <a:rPr lang="en-US" dirty="0" err="1" smtClean="0">
                          <a:latin typeface="Times New Roman"/>
                          <a:cs typeface="Times New Roman"/>
                        </a:rPr>
                        <a:t>mnt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275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amsung\Pictures\animasi-bergerak-lebah-00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737922"/>
            <a:ext cx="5562600" cy="5169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608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1301</TotalTime>
  <Words>1380</Words>
  <Application>Microsoft Office PowerPoint</Application>
  <PresentationFormat>On-screen Show (4:3)</PresentationFormat>
  <Paragraphs>351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Essential</vt:lpstr>
      <vt:lpstr>Teknologi pengolahan telur</vt:lpstr>
      <vt:lpstr>Tujuan pembelajaran</vt:lpstr>
      <vt:lpstr>Teknologi pengawetan telur</vt:lpstr>
      <vt:lpstr>pendahuluan</vt:lpstr>
      <vt:lpstr>pendahuluan</vt:lpstr>
      <vt:lpstr>Pengawetan alami telur utuh</vt:lpstr>
      <vt:lpstr>Macam-macam pengawetan telur</vt:lpstr>
      <vt:lpstr>Pengawetan telur cara tradisional</vt:lpstr>
      <vt:lpstr>Teknologi pengolahan telur</vt:lpstr>
      <vt:lpstr>pendahuluan</vt:lpstr>
      <vt:lpstr>Teknologi pengolahan telur utuh</vt:lpstr>
      <vt:lpstr>Teknologi pengolahan isi telur</vt:lpstr>
      <vt:lpstr>PowerPoint Presentation</vt:lpstr>
      <vt:lpstr>Teknologi pendinginan isi telur</vt:lpstr>
      <vt:lpstr>PowerPoint Presentation</vt:lpstr>
      <vt:lpstr>TEKNOLOGI PEMBEKUAN TELUR</vt:lpstr>
      <vt:lpstr>PENDAHULUAN</vt:lpstr>
      <vt:lpstr>TAHAP PERSIAPAN BAHAN TELUR</vt:lpstr>
      <vt:lpstr>Tahap pengolahan awal cairan telur</vt:lpstr>
      <vt:lpstr>Tahap proses pembekuan dan penyimpanan beku</vt:lpstr>
      <vt:lpstr>PowerPoint Presentation</vt:lpstr>
      <vt:lpstr>PowerPoint Presentation</vt:lpstr>
      <vt:lpstr>Perubahan sifat-sifat telur beku</vt:lpstr>
      <vt:lpstr>PowerPoint Presentation</vt:lpstr>
      <vt:lpstr>Teknologi proses tepung telur</vt:lpstr>
      <vt:lpstr>pendahuluan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Teknologi pengolahan telur</dc:title>
  <dc:creator>samsung</dc:creator>
  <cp:lastModifiedBy>samsung</cp:lastModifiedBy>
  <cp:revision>53</cp:revision>
  <dcterms:created xsi:type="dcterms:W3CDTF">2016-06-03T06:32:06Z</dcterms:created>
  <dcterms:modified xsi:type="dcterms:W3CDTF">2016-06-09T20:00:32Z</dcterms:modified>
</cp:coreProperties>
</file>