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7" r:id="rId9"/>
    <p:sldId id="262" r:id="rId10"/>
    <p:sldId id="268" r:id="rId11"/>
    <p:sldId id="263" r:id="rId12"/>
    <p:sldId id="265" r:id="rId13"/>
    <p:sldId id="264" r:id="rId14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F4E39-8233-4047-B3E5-F2B2B21612D5}" type="datetimeFigureOut">
              <a:rPr lang="id-ID" smtClean="0"/>
              <a:t>20/03/2019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916DA-91D7-4CB7-83D9-EA46B470AA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4636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F4E39-8233-4047-B3E5-F2B2B21612D5}" type="datetimeFigureOut">
              <a:rPr lang="id-ID" smtClean="0"/>
              <a:t>20/03/2019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916DA-91D7-4CB7-83D9-EA46B470AA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73124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F4E39-8233-4047-B3E5-F2B2B21612D5}" type="datetimeFigureOut">
              <a:rPr lang="id-ID" smtClean="0"/>
              <a:t>20/03/2019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916DA-91D7-4CB7-83D9-EA46B470AA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94412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F4E39-8233-4047-B3E5-F2B2B21612D5}" type="datetimeFigureOut">
              <a:rPr lang="id-ID" smtClean="0"/>
              <a:t>20/03/2019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916DA-91D7-4CB7-83D9-EA46B470AA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9705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F4E39-8233-4047-B3E5-F2B2B21612D5}" type="datetimeFigureOut">
              <a:rPr lang="id-ID" smtClean="0"/>
              <a:t>20/03/2019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916DA-91D7-4CB7-83D9-EA46B470AA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29749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F4E39-8233-4047-B3E5-F2B2B21612D5}" type="datetimeFigureOut">
              <a:rPr lang="id-ID" smtClean="0"/>
              <a:t>20/03/2019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916DA-91D7-4CB7-83D9-EA46B470AA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6438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F4E39-8233-4047-B3E5-F2B2B21612D5}" type="datetimeFigureOut">
              <a:rPr lang="id-ID" smtClean="0"/>
              <a:t>20/03/2019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916DA-91D7-4CB7-83D9-EA46B470AA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01845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F4E39-8233-4047-B3E5-F2B2B21612D5}" type="datetimeFigureOut">
              <a:rPr lang="id-ID" smtClean="0"/>
              <a:t>20/03/2019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916DA-91D7-4CB7-83D9-EA46B470AA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58380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F4E39-8233-4047-B3E5-F2B2B21612D5}" type="datetimeFigureOut">
              <a:rPr lang="id-ID" smtClean="0"/>
              <a:t>20/03/2019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916DA-91D7-4CB7-83D9-EA46B470AA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05305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F4E39-8233-4047-B3E5-F2B2B21612D5}" type="datetimeFigureOut">
              <a:rPr lang="id-ID" smtClean="0"/>
              <a:t>20/03/2019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916DA-91D7-4CB7-83D9-EA46B470AA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55720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F4E39-8233-4047-B3E5-F2B2B21612D5}" type="datetimeFigureOut">
              <a:rPr lang="id-ID" smtClean="0"/>
              <a:t>20/03/2019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916DA-91D7-4CB7-83D9-EA46B470AA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86968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F4E39-8233-4047-B3E5-F2B2B21612D5}" type="datetimeFigureOut">
              <a:rPr lang="id-ID" smtClean="0"/>
              <a:t>20/03/2019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916DA-91D7-4CB7-83D9-EA46B470AA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07346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8532948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49951" y="811574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5400" b="1" dirty="0" smtClean="0">
                <a:solidFill>
                  <a:schemeClr val="bg1"/>
                </a:solidFill>
              </a:rPr>
              <a:t>PENELITIAN KUALITATIF</a:t>
            </a:r>
            <a:endParaRPr lang="id-ID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3800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METODE PENELITIAN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Cara ilmiah untuk mendapatkan data dengan tujuan dan kegunaan tertentu</a:t>
            </a:r>
          </a:p>
          <a:p>
            <a:r>
              <a:rPr lang="id-ID" dirty="0" smtClean="0"/>
              <a:t>“cara ilmiah” didasarkan pada ciri-ciri keilmuan, rasional, empiris (cara yang dilakukan dapat diamati ata), sisematis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45233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5536" y="2636912"/>
            <a:ext cx="1872208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/>
              <a:t>MACAM METODE PENELITIAN</a:t>
            </a:r>
            <a:endParaRPr lang="id-ID" b="1" dirty="0"/>
          </a:p>
        </p:txBody>
      </p:sp>
      <p:sp>
        <p:nvSpPr>
          <p:cNvPr id="5" name="Rectangle 4"/>
          <p:cNvSpPr/>
          <p:nvPr/>
        </p:nvSpPr>
        <p:spPr>
          <a:xfrm>
            <a:off x="2483768" y="1484784"/>
            <a:ext cx="2952328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/>
              <a:t>BERDASARKAN TUJUAN PENELITIAN</a:t>
            </a:r>
            <a:endParaRPr lang="id-ID" b="1" dirty="0"/>
          </a:p>
        </p:txBody>
      </p:sp>
      <p:sp>
        <p:nvSpPr>
          <p:cNvPr id="6" name="Rectangle 5"/>
          <p:cNvSpPr/>
          <p:nvPr/>
        </p:nvSpPr>
        <p:spPr>
          <a:xfrm>
            <a:off x="2483768" y="4437112"/>
            <a:ext cx="2952328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/>
              <a:t>BERDASAR TINGKAT KEALAMIAHAN TEMPAT PENELITIAN </a:t>
            </a:r>
            <a:endParaRPr lang="id-ID" b="1" dirty="0"/>
          </a:p>
        </p:txBody>
      </p:sp>
      <p:sp>
        <p:nvSpPr>
          <p:cNvPr id="7" name="Rounded Rectangle 6"/>
          <p:cNvSpPr/>
          <p:nvPr/>
        </p:nvSpPr>
        <p:spPr>
          <a:xfrm>
            <a:off x="6228184" y="548680"/>
            <a:ext cx="230425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PENELITIAN DASAR</a:t>
            </a:r>
            <a:endParaRPr lang="id-ID" dirty="0"/>
          </a:p>
        </p:txBody>
      </p:sp>
      <p:sp>
        <p:nvSpPr>
          <p:cNvPr id="9" name="Rounded Rectangle 8"/>
          <p:cNvSpPr/>
          <p:nvPr/>
        </p:nvSpPr>
        <p:spPr>
          <a:xfrm>
            <a:off x="6228184" y="2348880"/>
            <a:ext cx="230425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PENELITIAN TERAPAN</a:t>
            </a:r>
            <a:endParaRPr lang="id-ID" dirty="0"/>
          </a:p>
        </p:txBody>
      </p:sp>
      <p:sp>
        <p:nvSpPr>
          <p:cNvPr id="10" name="Rounded Rectangle 9"/>
          <p:cNvSpPr/>
          <p:nvPr/>
        </p:nvSpPr>
        <p:spPr>
          <a:xfrm>
            <a:off x="6218553" y="3501008"/>
            <a:ext cx="230425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PENELITIAN EKPERIMEN</a:t>
            </a:r>
            <a:endParaRPr lang="id-ID" dirty="0"/>
          </a:p>
        </p:txBody>
      </p:sp>
      <p:sp>
        <p:nvSpPr>
          <p:cNvPr id="11" name="Rounded Rectangle 10"/>
          <p:cNvSpPr/>
          <p:nvPr/>
        </p:nvSpPr>
        <p:spPr>
          <a:xfrm>
            <a:off x="6240487" y="4437112"/>
            <a:ext cx="230425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mtClean="0"/>
              <a:t>PENELITIAN SURVEY</a:t>
            </a:r>
            <a:endParaRPr lang="id-ID" dirty="0"/>
          </a:p>
        </p:txBody>
      </p:sp>
      <p:sp>
        <p:nvSpPr>
          <p:cNvPr id="12" name="Rounded Rectangle 11"/>
          <p:cNvSpPr/>
          <p:nvPr/>
        </p:nvSpPr>
        <p:spPr>
          <a:xfrm>
            <a:off x="6252791" y="5373216"/>
            <a:ext cx="230425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PENELITIAN NATURALISTIK</a:t>
            </a:r>
            <a:endParaRPr lang="id-ID" dirty="0"/>
          </a:p>
        </p:txBody>
      </p:sp>
      <p:sp>
        <p:nvSpPr>
          <p:cNvPr id="16" name="Rounded Rectangle 15"/>
          <p:cNvSpPr/>
          <p:nvPr/>
        </p:nvSpPr>
        <p:spPr>
          <a:xfrm>
            <a:off x="6240487" y="1454219"/>
            <a:ext cx="230425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PENELITIAN PENGEMBANGAN R&amp;D</a:t>
            </a:r>
            <a:endParaRPr lang="id-ID" dirty="0"/>
          </a:p>
        </p:txBody>
      </p:sp>
      <p:cxnSp>
        <p:nvCxnSpPr>
          <p:cNvPr id="17" name="Straight Arrow Connector 16"/>
          <p:cNvCxnSpPr>
            <a:stCxn id="4" idx="3"/>
            <a:endCxn id="5" idx="2"/>
          </p:cNvCxnSpPr>
          <p:nvPr/>
        </p:nvCxnSpPr>
        <p:spPr>
          <a:xfrm flipV="1">
            <a:off x="2267744" y="2348880"/>
            <a:ext cx="1692188" cy="1080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4" idx="3"/>
            <a:endCxn id="6" idx="0"/>
          </p:cNvCxnSpPr>
          <p:nvPr/>
        </p:nvCxnSpPr>
        <p:spPr>
          <a:xfrm>
            <a:off x="2267744" y="3429000"/>
            <a:ext cx="1692188" cy="10081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5" idx="3"/>
            <a:endCxn id="16" idx="1"/>
          </p:cNvCxnSpPr>
          <p:nvPr/>
        </p:nvCxnSpPr>
        <p:spPr>
          <a:xfrm flipV="1">
            <a:off x="5436096" y="1850263"/>
            <a:ext cx="804391" cy="6656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5" idx="3"/>
            <a:endCxn id="7" idx="1"/>
          </p:cNvCxnSpPr>
          <p:nvPr/>
        </p:nvCxnSpPr>
        <p:spPr>
          <a:xfrm flipV="1">
            <a:off x="5436096" y="944724"/>
            <a:ext cx="792088" cy="9721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5" idx="3"/>
            <a:endCxn id="9" idx="1"/>
          </p:cNvCxnSpPr>
          <p:nvPr/>
        </p:nvCxnSpPr>
        <p:spPr>
          <a:xfrm>
            <a:off x="5436096" y="1916832"/>
            <a:ext cx="792088" cy="82809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6" idx="3"/>
            <a:endCxn id="11" idx="1"/>
          </p:cNvCxnSpPr>
          <p:nvPr/>
        </p:nvCxnSpPr>
        <p:spPr>
          <a:xfrm flipV="1">
            <a:off x="5436096" y="4833156"/>
            <a:ext cx="804391" cy="360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6" idx="3"/>
            <a:endCxn id="10" idx="1"/>
          </p:cNvCxnSpPr>
          <p:nvPr/>
        </p:nvCxnSpPr>
        <p:spPr>
          <a:xfrm flipV="1">
            <a:off x="5436096" y="3897052"/>
            <a:ext cx="782457" cy="9721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25" name="Straight Arrow Connector 1024"/>
          <p:cNvCxnSpPr>
            <a:stCxn id="6" idx="3"/>
            <a:endCxn id="12" idx="1"/>
          </p:cNvCxnSpPr>
          <p:nvPr/>
        </p:nvCxnSpPr>
        <p:spPr>
          <a:xfrm>
            <a:off x="5436096" y="4869160"/>
            <a:ext cx="816695" cy="900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27" name="Rectangle 1026"/>
          <p:cNvSpPr/>
          <p:nvPr/>
        </p:nvSpPr>
        <p:spPr>
          <a:xfrm>
            <a:off x="395536" y="306041"/>
            <a:ext cx="54189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dirty="0" smtClean="0"/>
              <a:t>METODE PENELITIAN BERDASAR TUJUAN DAN TNGKAT</a:t>
            </a:r>
          </a:p>
          <a:p>
            <a:r>
              <a:rPr lang="id-ID" b="1" dirty="0" smtClean="0"/>
              <a:t>KEALAMIAHAN TEPAT PENELITIAN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43507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id-ID" sz="2800" b="1" dirty="0" smtClean="0"/>
              <a:t>PERBEDAN KUANTI DAN KUALIT</a:t>
            </a:r>
            <a:br>
              <a:rPr lang="id-ID" sz="2800" b="1" dirty="0" smtClean="0"/>
            </a:br>
            <a:r>
              <a:rPr lang="id-ID" sz="2800" b="1" dirty="0" smtClean="0"/>
              <a:t>BERDAAR AKSIOMA PANDANGA DASAR</a:t>
            </a:r>
            <a:endParaRPr lang="id-ID" sz="28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3826476"/>
              </p:ext>
            </p:extLst>
          </p:nvPr>
        </p:nvGraphicFramePr>
        <p:xfrm>
          <a:off x="457200" y="1196752"/>
          <a:ext cx="8229600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AKSIOMA DASAR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KUANTITATIF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KUALITATIF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Sifat realitas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Dapat diklasifikasikan,</a:t>
                      </a:r>
                      <a:r>
                        <a:rPr lang="id-ID" baseline="0" dirty="0" smtClean="0"/>
                        <a:t> konkrit, teramati, terukur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Ganda, holistik, dinamis, hasil konstruksi dan pemahaman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Hubungan peneliti dengan yg diteliti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Independen, supaya terbangun objektivitas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Interaktif dengan sumber data</a:t>
                      </a:r>
                      <a:r>
                        <a:rPr lang="id-ID" baseline="0" dirty="0" smtClean="0"/>
                        <a:t> supaya memperoleh makna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Hubungan variabel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sebab</a:t>
                      </a:r>
                      <a:r>
                        <a:rPr lang="id-ID" baseline="0" dirty="0" smtClean="0"/>
                        <a:t> – akibat (kausal)</a:t>
                      </a:r>
                    </a:p>
                    <a:p>
                      <a:endParaRPr lang="id-ID" dirty="0" smtClean="0"/>
                    </a:p>
                    <a:p>
                      <a:endParaRPr lang="id-ID" dirty="0" smtClean="0"/>
                    </a:p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Tibal</a:t>
                      </a:r>
                      <a:r>
                        <a:rPr lang="id-ID" baseline="0" dirty="0" smtClean="0"/>
                        <a:t> balik/ interaktif</a:t>
                      </a:r>
                    </a:p>
                    <a:p>
                      <a:endParaRPr lang="id-ID" baseline="0" dirty="0" smtClean="0"/>
                    </a:p>
                    <a:p>
                      <a:endParaRPr lang="id-ID" baseline="0" dirty="0" smtClean="0"/>
                    </a:p>
                    <a:p>
                      <a:endParaRPr lang="id-ID" baseline="0" dirty="0" smtClean="0"/>
                    </a:p>
                    <a:p>
                      <a:endParaRPr lang="id-ID" baseline="0" dirty="0" smtClean="0"/>
                    </a:p>
                    <a:p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Kemungkinan generalisasi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Cenderung membuat generalisasi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Trasferability (hanya mungkin dalam ikatan konteks dan waktu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Peranan nilai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Cenderung bebas nilai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Trikat nilai yg</a:t>
                      </a:r>
                      <a:r>
                        <a:rPr lang="id-ID" baseline="0" dirty="0" smtClean="0"/>
                        <a:t> dibawa peneliti dan sumbe data</a:t>
                      </a:r>
                      <a:endParaRPr lang="id-ID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491880" y="4221088"/>
            <a:ext cx="57606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X</a:t>
            </a:r>
            <a:endParaRPr lang="id-ID" dirty="0"/>
          </a:p>
        </p:txBody>
      </p:sp>
      <p:sp>
        <p:nvSpPr>
          <p:cNvPr id="7" name="Rectangle 6"/>
          <p:cNvSpPr/>
          <p:nvPr/>
        </p:nvSpPr>
        <p:spPr>
          <a:xfrm>
            <a:off x="4860032" y="4221088"/>
            <a:ext cx="57606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Y</a:t>
            </a:r>
            <a:endParaRPr lang="id-ID" dirty="0"/>
          </a:p>
        </p:txBody>
      </p:sp>
      <p:cxnSp>
        <p:nvCxnSpPr>
          <p:cNvPr id="9" name="Straight Arrow Connector 8"/>
          <p:cNvCxnSpPr>
            <a:stCxn id="6" idx="3"/>
          </p:cNvCxnSpPr>
          <p:nvPr/>
        </p:nvCxnSpPr>
        <p:spPr>
          <a:xfrm>
            <a:off x="4067944" y="4437112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6300192" y="3861048"/>
            <a:ext cx="57606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X</a:t>
            </a:r>
            <a:endParaRPr lang="id-ID" dirty="0"/>
          </a:p>
        </p:txBody>
      </p:sp>
      <p:sp>
        <p:nvSpPr>
          <p:cNvPr id="11" name="Rectangle 10"/>
          <p:cNvSpPr/>
          <p:nvPr/>
        </p:nvSpPr>
        <p:spPr>
          <a:xfrm>
            <a:off x="7740352" y="3861048"/>
            <a:ext cx="57606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Y</a:t>
            </a:r>
            <a:endParaRPr lang="id-ID" dirty="0"/>
          </a:p>
        </p:txBody>
      </p:sp>
      <p:sp>
        <p:nvSpPr>
          <p:cNvPr id="12" name="Rectangle 11"/>
          <p:cNvSpPr/>
          <p:nvPr/>
        </p:nvSpPr>
        <p:spPr>
          <a:xfrm>
            <a:off x="7020272" y="4517473"/>
            <a:ext cx="57606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Z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6876256" y="4077072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1" idx="2"/>
          </p:cNvCxnSpPr>
          <p:nvPr/>
        </p:nvCxnSpPr>
        <p:spPr>
          <a:xfrm flipH="1">
            <a:off x="7596336" y="4293096"/>
            <a:ext cx="432048" cy="4404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6588224" y="4293096"/>
            <a:ext cx="432048" cy="4404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4134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706090"/>
          </a:xfrm>
        </p:spPr>
        <p:txBody>
          <a:bodyPr>
            <a:normAutofit/>
          </a:bodyPr>
          <a:lstStyle/>
          <a:p>
            <a:r>
              <a:rPr lang="id-ID" sz="3200" b="1" dirty="0" smtClean="0"/>
              <a:t>Proses penelitian kualitatif</a:t>
            </a:r>
            <a:endParaRPr lang="id-ID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323528" y="1035491"/>
            <a:ext cx="273630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/>
              <a:t>1. Tahap deskripsi</a:t>
            </a:r>
          </a:p>
          <a:p>
            <a:pPr algn="ctr"/>
            <a:r>
              <a:rPr lang="id-ID" dirty="0" smtClean="0"/>
              <a:t>Memasuki konteks sosial: tempat, aktor, aktivitas</a:t>
            </a:r>
            <a:endParaRPr lang="id-ID" dirty="0"/>
          </a:p>
        </p:txBody>
      </p:sp>
      <p:sp>
        <p:nvSpPr>
          <p:cNvPr id="5" name="Rounded Rectangle 4"/>
          <p:cNvSpPr/>
          <p:nvPr/>
        </p:nvSpPr>
        <p:spPr>
          <a:xfrm>
            <a:off x="3203848" y="749150"/>
            <a:ext cx="2736304" cy="10973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/>
              <a:t>2. Tahap reduks</a:t>
            </a:r>
          </a:p>
          <a:p>
            <a:pPr algn="ctr"/>
            <a:r>
              <a:rPr lang="id-ID" dirty="0" smtClean="0"/>
              <a:t>Menentukan fokus: memilih diantara yg telah didiskripsikan</a:t>
            </a:r>
            <a:endParaRPr lang="id-ID" dirty="0"/>
          </a:p>
        </p:txBody>
      </p:sp>
      <p:sp>
        <p:nvSpPr>
          <p:cNvPr id="6" name="Rounded Rectangle 5"/>
          <p:cNvSpPr/>
          <p:nvPr/>
        </p:nvSpPr>
        <p:spPr>
          <a:xfrm>
            <a:off x="6084168" y="1035491"/>
            <a:ext cx="273630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3. Tahap seleksi</a:t>
            </a:r>
          </a:p>
          <a:p>
            <a:pPr algn="ctr"/>
            <a:r>
              <a:rPr lang="id-ID" dirty="0" smtClean="0"/>
              <a:t>Mengurai fokus: jadi komponen yg lebih rinci</a:t>
            </a:r>
            <a:endParaRPr lang="id-ID" dirty="0"/>
          </a:p>
        </p:txBody>
      </p:sp>
      <p:sp>
        <p:nvSpPr>
          <p:cNvPr id="7" name="Rectangle 6"/>
          <p:cNvSpPr/>
          <p:nvPr/>
        </p:nvSpPr>
        <p:spPr>
          <a:xfrm>
            <a:off x="323528" y="2067597"/>
            <a:ext cx="2736304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/>
              <a:t>Kesimpulan 1</a:t>
            </a:r>
          </a:p>
          <a:p>
            <a:pPr algn="ctr"/>
            <a:endParaRPr lang="id-ID" b="1" dirty="0" smtClean="0"/>
          </a:p>
          <a:p>
            <a:pPr algn="ctr"/>
            <a:r>
              <a:rPr lang="id-ID" dirty="0" smtClean="0"/>
              <a:t>JBSBDJG2MN3579YBSKBH39160HDUDUYSI789699GGJJIUGSWW91699HKHSGJSJJSJSHIIB$NKIGJGJDTY7586</a:t>
            </a:r>
            <a:endParaRPr lang="id-ID" dirty="0"/>
          </a:p>
        </p:txBody>
      </p:sp>
      <p:sp>
        <p:nvSpPr>
          <p:cNvPr id="8" name="Rectangle 7"/>
          <p:cNvSpPr/>
          <p:nvPr/>
        </p:nvSpPr>
        <p:spPr>
          <a:xfrm>
            <a:off x="3203848" y="2060848"/>
            <a:ext cx="2736304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/>
              <a:t>Kesimpulan 2</a:t>
            </a:r>
          </a:p>
          <a:p>
            <a:pPr algn="ctr"/>
            <a:endParaRPr lang="id-ID" dirty="0"/>
          </a:p>
          <a:p>
            <a:pPr algn="ctr"/>
            <a:r>
              <a:rPr lang="id-ID" dirty="0" smtClean="0"/>
              <a:t>KAGJDSKAFJKHALHAFNDDY</a:t>
            </a:r>
          </a:p>
          <a:p>
            <a:pPr algn="ctr"/>
            <a:endParaRPr lang="id-ID" dirty="0"/>
          </a:p>
          <a:p>
            <a:pPr algn="ctr"/>
            <a:r>
              <a:rPr lang="id-ID" dirty="0" smtClean="0"/>
              <a:t>6158849679835916859697</a:t>
            </a:r>
            <a:endParaRPr lang="id-ID" dirty="0"/>
          </a:p>
        </p:txBody>
      </p:sp>
      <p:sp>
        <p:nvSpPr>
          <p:cNvPr id="9" name="Rectangle 8"/>
          <p:cNvSpPr/>
          <p:nvPr/>
        </p:nvSpPr>
        <p:spPr>
          <a:xfrm>
            <a:off x="6084168" y="2067597"/>
            <a:ext cx="2736304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/>
              <a:t>Kesimpulan 3</a:t>
            </a:r>
          </a:p>
          <a:p>
            <a:pPr algn="ctr"/>
            <a:endParaRPr lang="id-ID" dirty="0"/>
          </a:p>
          <a:p>
            <a:pPr algn="ctr"/>
            <a:r>
              <a:rPr lang="id-ID" dirty="0" smtClean="0"/>
              <a:t>ABCDHKSJGL</a:t>
            </a:r>
          </a:p>
          <a:p>
            <a:pPr algn="ctr"/>
            <a:endParaRPr lang="id-ID" dirty="0"/>
          </a:p>
          <a:p>
            <a:pPr algn="ctr"/>
            <a:r>
              <a:rPr lang="id-ID" dirty="0" smtClean="0"/>
              <a:t>1235789011</a:t>
            </a:r>
            <a:endParaRPr lang="id-ID" dirty="0"/>
          </a:p>
        </p:txBody>
      </p:sp>
      <p:sp>
        <p:nvSpPr>
          <p:cNvPr id="10" name="Rounded Rectangle 9"/>
          <p:cNvSpPr/>
          <p:nvPr/>
        </p:nvSpPr>
        <p:spPr>
          <a:xfrm>
            <a:off x="6408204" y="4149080"/>
            <a:ext cx="208823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MENEMUKAN</a:t>
            </a:r>
            <a:endParaRPr lang="id-ID" dirty="0"/>
          </a:p>
        </p:txBody>
      </p:sp>
      <p:cxnSp>
        <p:nvCxnSpPr>
          <p:cNvPr id="12" name="Straight Arrow Connector 11"/>
          <p:cNvCxnSpPr>
            <a:stCxn id="9" idx="2"/>
            <a:endCxn id="10" idx="0"/>
          </p:cNvCxnSpPr>
          <p:nvPr/>
        </p:nvCxnSpPr>
        <p:spPr>
          <a:xfrm>
            <a:off x="7452320" y="3939805"/>
            <a:ext cx="0" cy="2092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321862" y="5157192"/>
            <a:ext cx="2736304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INFORMASI DESKRIPTIF</a:t>
            </a:r>
          </a:p>
          <a:p>
            <a:pPr algn="ctr"/>
            <a:endParaRPr lang="id-ID" dirty="0" smtClean="0"/>
          </a:p>
          <a:p>
            <a:pPr algn="ctr"/>
            <a:r>
              <a:rPr lang="id-ID" dirty="0" smtClean="0"/>
              <a:t>A       B      C</a:t>
            </a:r>
          </a:p>
          <a:p>
            <a:pPr algn="ctr"/>
            <a:r>
              <a:rPr lang="id-ID" dirty="0" smtClean="0"/>
              <a:t>X        Y       Z</a:t>
            </a:r>
          </a:p>
          <a:p>
            <a:pPr algn="ctr"/>
            <a:r>
              <a:rPr lang="id-ID" dirty="0" smtClean="0"/>
              <a:t>$       &amp;      @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203848" y="5157192"/>
            <a:ext cx="2736304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INFORMASI KOMPARATIF</a:t>
            </a:r>
          </a:p>
          <a:p>
            <a:pPr algn="ctr"/>
            <a:endParaRPr lang="id-ID" dirty="0"/>
          </a:p>
          <a:p>
            <a:pPr algn="ctr"/>
            <a:r>
              <a:rPr lang="id-ID" dirty="0" smtClean="0"/>
              <a:t>A1     :      A2</a:t>
            </a:r>
          </a:p>
          <a:p>
            <a:pPr algn="ctr"/>
            <a:r>
              <a:rPr lang="id-ID" dirty="0" smtClean="0"/>
              <a:t>X1     :      X2</a:t>
            </a:r>
          </a:p>
          <a:p>
            <a:pPr algn="ctr"/>
            <a:r>
              <a:rPr lang="id-ID" dirty="0" smtClean="0"/>
              <a:t>$1     :      $2</a:t>
            </a:r>
            <a:endParaRPr lang="id-ID" dirty="0"/>
          </a:p>
        </p:txBody>
      </p:sp>
      <p:sp>
        <p:nvSpPr>
          <p:cNvPr id="17" name="Rounded Rectangle 16"/>
          <p:cNvSpPr/>
          <p:nvPr/>
        </p:nvSpPr>
        <p:spPr>
          <a:xfrm>
            <a:off x="6102170" y="5157192"/>
            <a:ext cx="2736304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INFORMASI ASOSIATIF</a:t>
            </a:r>
          </a:p>
          <a:p>
            <a:pPr algn="ctr"/>
            <a:endParaRPr lang="id-ID" dirty="0" smtClean="0"/>
          </a:p>
          <a:p>
            <a:pPr algn="just"/>
            <a:r>
              <a:rPr lang="id-ID" dirty="0" smtClean="0"/>
              <a:t>     X1            </a:t>
            </a:r>
          </a:p>
          <a:p>
            <a:pPr algn="just"/>
            <a:r>
              <a:rPr lang="id-ID" dirty="0" smtClean="0"/>
              <a:t>                                    Y</a:t>
            </a:r>
          </a:p>
          <a:p>
            <a:pPr algn="just"/>
            <a:r>
              <a:rPr lang="id-ID" dirty="0"/>
              <a:t> </a:t>
            </a:r>
            <a:r>
              <a:rPr lang="id-ID" dirty="0" smtClean="0"/>
              <a:t>    X1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6804248" y="5913276"/>
            <a:ext cx="1224136" cy="18002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6660232" y="6003286"/>
            <a:ext cx="0" cy="37804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6804248" y="6192307"/>
            <a:ext cx="1224136" cy="26102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35028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99802"/>
            <a:ext cx="8229600" cy="796950"/>
          </a:xfrm>
        </p:spPr>
        <p:txBody>
          <a:bodyPr>
            <a:normAutofit fontScale="90000"/>
          </a:bodyPr>
          <a:lstStyle/>
          <a:p>
            <a:r>
              <a:rPr lang="en-US" b="1" dirty="0" err="1" smtClean="0"/>
              <a:t>Apa</a:t>
            </a:r>
            <a:r>
              <a:rPr lang="en-US" b="1" dirty="0" smtClean="0"/>
              <a:t> </a:t>
            </a:r>
            <a:r>
              <a:rPr lang="en-US" b="1" dirty="0" err="1" smtClean="0"/>
              <a:t>sebenarnya</a:t>
            </a:r>
            <a:r>
              <a:rPr lang="en-US" b="1" dirty="0" smtClean="0"/>
              <a:t> </a:t>
            </a:r>
            <a:r>
              <a:rPr lang="en-US" b="1" dirty="0" err="1" smtClean="0"/>
              <a:t>permasalahanya</a:t>
            </a:r>
            <a:r>
              <a:rPr lang="en-US" b="1" dirty="0" smtClean="0"/>
              <a:t>?</a:t>
            </a:r>
            <a:br>
              <a:rPr lang="en-US" b="1" dirty="0" smtClean="0"/>
            </a:br>
            <a:r>
              <a:rPr lang="en-US" b="1" dirty="0" err="1" smtClean="0"/>
              <a:t>Apa</a:t>
            </a:r>
            <a:r>
              <a:rPr lang="en-US" b="1" dirty="0" smtClean="0"/>
              <a:t> yang </a:t>
            </a:r>
            <a:r>
              <a:rPr lang="en-US" b="1" dirty="0" err="1" smtClean="0"/>
              <a:t>mebuat</a:t>
            </a:r>
            <a:r>
              <a:rPr lang="en-US" b="1" dirty="0" smtClean="0"/>
              <a:t> </a:t>
            </a:r>
            <a:r>
              <a:rPr lang="en-US" b="1" dirty="0" err="1" smtClean="0"/>
              <a:t>anda</a:t>
            </a:r>
            <a:r>
              <a:rPr lang="en-US" b="1" dirty="0" smtClean="0"/>
              <a:t> </a:t>
            </a:r>
            <a:r>
              <a:rPr lang="en-US" b="1" dirty="0" err="1" smtClean="0"/>
              <a:t>tertarik</a:t>
            </a:r>
            <a:r>
              <a:rPr lang="en-US" b="1" dirty="0" smtClean="0"/>
              <a:t>?</a:t>
            </a:r>
            <a:endParaRPr lang="en-US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4" y="1523999"/>
            <a:ext cx="8532948" cy="5019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1427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id-ID" sz="3600" b="1" dirty="0" smtClean="0"/>
              <a:t>KAPAN METODE KUALITATIF DIGUNAKAN?</a:t>
            </a:r>
            <a:endParaRPr lang="id-ID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72608"/>
          </a:xfrm>
        </p:spPr>
        <p:txBody>
          <a:bodyPr/>
          <a:lstStyle/>
          <a:p>
            <a:r>
              <a:rPr lang="id-ID" dirty="0" smtClean="0"/>
              <a:t>Masalah peneliti belum jelas, peneliti langsung ke lapangan</a:t>
            </a:r>
          </a:p>
          <a:p>
            <a:r>
              <a:rPr lang="id-ID" dirty="0" smtClean="0"/>
              <a:t>Untuk memahami makna dibalik data yg tampak</a:t>
            </a:r>
          </a:p>
          <a:p>
            <a:r>
              <a:rPr lang="id-ID" dirty="0" smtClean="0"/>
              <a:t>Untuk memahami interaksi sosial</a:t>
            </a:r>
          </a:p>
          <a:p>
            <a:r>
              <a:rPr lang="id-ID" dirty="0" smtClean="0"/>
              <a:t>Memahami perasaan orang</a:t>
            </a:r>
          </a:p>
          <a:p>
            <a:r>
              <a:rPr lang="id-ID" dirty="0" smtClean="0"/>
              <a:t>Untuk mengembangkan teori</a:t>
            </a:r>
          </a:p>
          <a:p>
            <a:r>
              <a:rPr lang="id-ID" dirty="0" smtClean="0"/>
              <a:t>Untuk memastikan kebenaran data</a:t>
            </a:r>
          </a:p>
          <a:p>
            <a:r>
              <a:rPr lang="id-ID" dirty="0" smtClean="0"/>
              <a:t>Meneliti sejarah perkembangan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72536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8124"/>
            <a:ext cx="8208912" cy="5469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346973" y="768124"/>
            <a:ext cx="5328592" cy="796950"/>
          </a:xfrm>
        </p:spPr>
        <p:txBody>
          <a:bodyPr>
            <a:normAutofit/>
          </a:bodyPr>
          <a:lstStyle/>
          <a:p>
            <a:r>
              <a:rPr lang="en-US" sz="2800" b="1" dirty="0" err="1" smtClean="0">
                <a:solidFill>
                  <a:schemeClr val="bg1"/>
                </a:solidFill>
              </a:rPr>
              <a:t>Banyak</a:t>
            </a:r>
            <a:r>
              <a:rPr lang="en-US" sz="2800" b="1" dirty="0" smtClean="0">
                <a:solidFill>
                  <a:schemeClr val="bg1"/>
                </a:solidFill>
              </a:rPr>
              <a:t> yang </a:t>
            </a:r>
            <a:r>
              <a:rPr lang="en-US" sz="2800" b="1" dirty="0" err="1" smtClean="0">
                <a:solidFill>
                  <a:schemeClr val="bg1"/>
                </a:solidFill>
              </a:rPr>
              <a:t>belum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kita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tahu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177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Jangka waktu penelitian kualitatif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Pada umumnya membutuhkan waktu lama</a:t>
            </a:r>
          </a:p>
          <a:p>
            <a:r>
              <a:rPr lang="id-ID" dirty="0" smtClean="0"/>
              <a:t>Bukan sekedar pembuktian hipotesis, ada kroscek, komparasi</a:t>
            </a:r>
          </a:p>
          <a:p>
            <a:r>
              <a:rPr lang="id-ID" dirty="0" smtClean="0"/>
              <a:t>Jika data sudah komplit semua bisa dilakukan dengan cepat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49106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err="1" smtClean="0">
                <a:solidFill>
                  <a:schemeClr val="bg1">
                    <a:lumMod val="65000"/>
                  </a:schemeClr>
                </a:solidFill>
              </a:rPr>
              <a:t>Peka</a:t>
            </a:r>
            <a:r>
              <a:rPr lang="en-US" sz="3200" b="1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bg1">
                    <a:lumMod val="65000"/>
                  </a:schemeClr>
                </a:solidFill>
              </a:rPr>
              <a:t>terhadap</a:t>
            </a:r>
            <a:r>
              <a:rPr lang="en-US" sz="3200" b="1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bg1">
                    <a:lumMod val="65000"/>
                  </a:schemeClr>
                </a:solidFill>
              </a:rPr>
              <a:t>lingkugan</a:t>
            </a:r>
            <a:endParaRPr lang="en-US" sz="3200" b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3622"/>
            <a:ext cx="9155412" cy="4577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40643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78098"/>
          </a:xfrm>
        </p:spPr>
        <p:txBody>
          <a:bodyPr/>
          <a:lstStyle/>
          <a:p>
            <a:r>
              <a:rPr lang="id-ID" b="1" dirty="0" smtClean="0"/>
              <a:t>Kompetensi peneliti kualitatif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>
            <a:normAutofit fontScale="92500"/>
          </a:bodyPr>
          <a:lstStyle/>
          <a:p>
            <a:r>
              <a:rPr lang="id-ID" sz="2800" dirty="0" smtClean="0"/>
              <a:t>Wawasan luas, mendalam terhadap bidang yg akan diteliti</a:t>
            </a:r>
          </a:p>
          <a:p>
            <a:r>
              <a:rPr lang="id-ID" sz="2800" dirty="0" smtClean="0"/>
              <a:t>Mampu membangun hubungan yg akrab dengan setiap orang yg ada pada konteks sosial</a:t>
            </a:r>
          </a:p>
          <a:p>
            <a:r>
              <a:rPr lang="id-ID" sz="2800" dirty="0" smtClean="0"/>
              <a:t>Peka melihat gejala pada objek penelitian</a:t>
            </a:r>
          </a:p>
          <a:p>
            <a:r>
              <a:rPr lang="id-ID" sz="2800" dirty="0" smtClean="0"/>
              <a:t>Mampu menggali sumber data, wawancara mendalam</a:t>
            </a:r>
          </a:p>
          <a:p>
            <a:r>
              <a:rPr lang="id-ID" sz="2800" dirty="0" smtClean="0"/>
              <a:t>Mampu menganalisis </a:t>
            </a:r>
          </a:p>
          <a:p>
            <a:r>
              <a:rPr lang="id-ID" sz="2800" dirty="0" smtClean="0"/>
              <a:t>Mampu menguji kredibilitas, dependabilitas, konfirmabilitas</a:t>
            </a:r>
          </a:p>
          <a:p>
            <a:r>
              <a:rPr lang="id-ID" sz="2800" dirty="0" smtClean="0"/>
              <a:t>Mampu menghasilkan temuan pengetahuan/ teori</a:t>
            </a:r>
          </a:p>
          <a:p>
            <a:r>
              <a:rPr lang="id-ID" sz="2800" dirty="0" smtClean="0"/>
              <a:t>Mampu membuat laporan secara sistematis, jelas, lengkap, rinci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7287053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Contoh Judul Penelitian Kualitatif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d-ID" dirty="0" smtClean="0"/>
              <a:t>Karakterstik Mahasiswa PGSD UPGRIS</a:t>
            </a:r>
            <a:r>
              <a:rPr lang="en-US" dirty="0" smtClean="0"/>
              <a:t> “</a:t>
            </a:r>
            <a:r>
              <a:rPr lang="en-US" dirty="0" err="1" smtClean="0"/>
              <a:t>Pemetaan</a:t>
            </a:r>
            <a:r>
              <a:rPr lang="en-US" dirty="0" smtClean="0"/>
              <a:t> </a:t>
            </a:r>
            <a:r>
              <a:rPr lang="en-US" dirty="0" err="1" smtClean="0"/>
              <a:t>Judul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en-US" dirty="0" err="1" smtClean="0"/>
              <a:t>Skripsi</a:t>
            </a:r>
            <a:r>
              <a:rPr lang="en-US" dirty="0" smtClean="0"/>
              <a:t>”</a:t>
            </a:r>
            <a:r>
              <a:rPr lang="id-ID" dirty="0" smtClean="0"/>
              <a:t>  </a:t>
            </a:r>
          </a:p>
          <a:p>
            <a:r>
              <a:rPr lang="id-ID" dirty="0" smtClean="0"/>
              <a:t>Korelasi lulusan Mahasiswa PGSD UPGRIS th 2000-2010 dengan Profesi Pekerjaan</a:t>
            </a:r>
          </a:p>
          <a:p>
            <a:r>
              <a:rPr lang="id-ID" dirty="0" smtClean="0"/>
              <a:t>Analisis </a:t>
            </a:r>
            <a:r>
              <a:rPr lang="en-US" dirty="0" smtClean="0"/>
              <a:t>K</a:t>
            </a:r>
            <a:r>
              <a:rPr lang="id-ID" dirty="0" smtClean="0"/>
              <a:t>arya </a:t>
            </a:r>
            <a:r>
              <a:rPr lang="en-US" dirty="0"/>
              <a:t>G</a:t>
            </a:r>
            <a:r>
              <a:rPr lang="id-ID" dirty="0" smtClean="0"/>
              <a:t>ambar </a:t>
            </a:r>
            <a:r>
              <a:rPr lang="en-US" dirty="0"/>
              <a:t>A</a:t>
            </a:r>
            <a:r>
              <a:rPr lang="id-ID" dirty="0" smtClean="0"/>
              <a:t>nak SD Pesisir Desa Nelayan</a:t>
            </a:r>
          </a:p>
          <a:p>
            <a:r>
              <a:rPr lang="id-ID" dirty="0" smtClean="0"/>
              <a:t>Pengaruh Fasilitas Perkuliahan Tehadap Proses Interaksi Pendidikan di Kampus UPGRIS</a:t>
            </a:r>
          </a:p>
          <a:p>
            <a:r>
              <a:rPr lang="id-ID" dirty="0" smtClean="0"/>
              <a:t>Prosentase </a:t>
            </a:r>
            <a:r>
              <a:rPr lang="en-US" dirty="0" smtClean="0"/>
              <a:t>J</a:t>
            </a:r>
            <a:r>
              <a:rPr lang="id-ID" dirty="0" smtClean="0"/>
              <a:t>umlah </a:t>
            </a:r>
            <a:r>
              <a:rPr lang="en-US" dirty="0"/>
              <a:t>M</a:t>
            </a:r>
            <a:r>
              <a:rPr lang="id-ID" dirty="0" smtClean="0"/>
              <a:t>ahasiswa </a:t>
            </a:r>
            <a:r>
              <a:rPr lang="en-US" dirty="0"/>
              <a:t>P</a:t>
            </a:r>
            <a:r>
              <a:rPr lang="id-ID" dirty="0" smtClean="0"/>
              <a:t>e</a:t>
            </a:r>
            <a:r>
              <a:rPr lang="en-US" dirty="0" smtClean="0"/>
              <a:t>r</a:t>
            </a:r>
            <a:r>
              <a:rPr lang="id-ID" dirty="0" smtClean="0"/>
              <a:t>empuan dan </a:t>
            </a:r>
            <a:r>
              <a:rPr lang="en-US" dirty="0"/>
              <a:t>L</a:t>
            </a:r>
            <a:r>
              <a:rPr lang="id-ID" dirty="0" smtClean="0"/>
              <a:t>aki</a:t>
            </a:r>
            <a:r>
              <a:rPr lang="en-US" dirty="0" smtClean="0"/>
              <a:t>-</a:t>
            </a:r>
            <a:r>
              <a:rPr lang="en-US" dirty="0" err="1" smtClean="0"/>
              <a:t>laki</a:t>
            </a:r>
            <a:r>
              <a:rPr lang="en-US" dirty="0" smtClean="0"/>
              <a:t> di </a:t>
            </a:r>
            <a:r>
              <a:rPr lang="en-US" dirty="0" err="1"/>
              <a:t>J</a:t>
            </a:r>
            <a:r>
              <a:rPr lang="en-US" dirty="0" err="1" smtClean="0"/>
              <a:t>urusan</a:t>
            </a:r>
            <a:r>
              <a:rPr lang="en-US" dirty="0" smtClean="0"/>
              <a:t> PGSD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324926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Tugas Individu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Buat latar belakang penelitian kualitatif yang akan anda jadikan proposal penelitian</a:t>
            </a:r>
          </a:p>
        </p:txBody>
      </p:sp>
    </p:spTree>
    <p:extLst>
      <p:ext uri="{BB962C8B-B14F-4D97-AF65-F5344CB8AC3E}">
        <p14:creationId xmlns:p14="http://schemas.microsoft.com/office/powerpoint/2010/main" val="15501190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458</Words>
  <Application>Microsoft Office PowerPoint</Application>
  <PresentationFormat>On-screen Show (4:3)</PresentationFormat>
  <Paragraphs>111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METODE PENELITIAN</vt:lpstr>
      <vt:lpstr>PowerPoint Presentation</vt:lpstr>
      <vt:lpstr>PERBEDAN KUANTI DAN KUALIT BERDAAR AKSIOMA PANDANGA DASAR</vt:lpstr>
      <vt:lpstr>Proses penelitian kualitatif</vt:lpstr>
      <vt:lpstr>Apa sebenarnya permasalahanya? Apa yang mebuat anda tertarik?</vt:lpstr>
      <vt:lpstr>KAPAN METODE KUALITATIF DIGUNAKAN?</vt:lpstr>
      <vt:lpstr>Banyak yang belum kita tahu</vt:lpstr>
      <vt:lpstr>Jangka waktu penelitian kualitatif</vt:lpstr>
      <vt:lpstr>Peka terhadap lingkugan</vt:lpstr>
      <vt:lpstr>Kompetensi peneliti kualitatif</vt:lpstr>
      <vt:lpstr>Contoh Judul Penelitian Kualitatif</vt:lpstr>
      <vt:lpstr>Tugas Individu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PENELITIAN KUALITATIF</dc:title>
  <dc:creator>Jser</dc:creator>
  <cp:lastModifiedBy>admin</cp:lastModifiedBy>
  <cp:revision>28</cp:revision>
  <dcterms:created xsi:type="dcterms:W3CDTF">2017-02-28T11:54:28Z</dcterms:created>
  <dcterms:modified xsi:type="dcterms:W3CDTF">2019-03-20T05:45:35Z</dcterms:modified>
</cp:coreProperties>
</file>