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docProps/custom.xml" ContentType="application/vnd.openxmlformats-officedocument.custom-properti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26"/>
  </p:notesMasterIdLst>
  <p:sldIdLst>
    <p:sldId id="256" r:id="rId3"/>
    <p:sldId id="257" r:id="rId4"/>
    <p:sldId id="287" r:id="rId5"/>
    <p:sldId id="313" r:id="rId6"/>
    <p:sldId id="283" r:id="rId7"/>
    <p:sldId id="297" r:id="rId8"/>
    <p:sldId id="298" r:id="rId9"/>
    <p:sldId id="314" r:id="rId10"/>
    <p:sldId id="315" r:id="rId11"/>
    <p:sldId id="316" r:id="rId12"/>
    <p:sldId id="317" r:id="rId13"/>
    <p:sldId id="301" r:id="rId14"/>
    <p:sldId id="303" r:id="rId15"/>
    <p:sldId id="309" r:id="rId16"/>
    <p:sldId id="318" r:id="rId17"/>
    <p:sldId id="319" r:id="rId18"/>
    <p:sldId id="311" r:id="rId19"/>
    <p:sldId id="310" r:id="rId20"/>
    <p:sldId id="285" r:id="rId21"/>
    <p:sldId id="306" r:id="rId22"/>
    <p:sldId id="307" r:id="rId23"/>
    <p:sldId id="308" r:id="rId24"/>
    <p:sldId id="302" r:id="rId25"/>
  </p:sldIdLst>
  <p:sldSz cx="9144000" cy="6858000" type="screen4x3"/>
  <p:notesSz cx="6858000" cy="9144000"/>
  <p:defaultTextStyle>
    <a:lvl1pPr marL="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77777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  <a:nwCell>
      <a:tcStyle>
        <a:tcBdr/>
      </a:tcStyle>
    </a:nw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  <a:nwCell>
      <a:tcStyle>
        <a:tcBdr/>
      </a:tcStyle>
    </a:nwCell>
  </a:tblStyle>
  <a:tblStyle styleId="{5C22544A-7EE6-4342-B048-85BDC9FD1C3A}" styleName="Medium Style 2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scrgbClr r="0" g="0" b="0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  <a:nwCell>
      <a:tcStyle>
        <a:tcBdr/>
      </a:tcStyle>
    </a:nw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  <a:extLst/>
          </a:lstStyle>
          <a:p>
            <a:fld id="{C238408C-6839-46EE-8131-EDA75C487F2E}" type="datetimeFigureOut">
              <a:rPr lang="en-US" smtClean="0"/>
              <a:pPr/>
              <a:t>10/1/2018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  <a:extLst/>
          </a:lstStyle>
          <a:p>
            <a:fld id="{87D77045-401A-4D5E-BFE3-54C21A8A66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917764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414826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078175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0070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520720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666946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503794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642465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480405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47731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757996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851739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87165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29145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3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6" name="Shape 35"/>
          <p:cNvSpPr>
            <a:spLocks/>
          </p:cNvSpPr>
          <p:nvPr/>
        </p:nvSpPr>
        <p:spPr bwMode="auto">
          <a:xfrm>
            <a:off x="4821864" y="1066800"/>
            <a:ext cx="4343400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43" name="Shape 42"/>
          <p:cNvSpPr>
            <a:spLocks/>
          </p:cNvSpPr>
          <p:nvPr/>
        </p:nvSpPr>
        <p:spPr bwMode="auto">
          <a:xfrm>
            <a:off x="290624" y="-14176"/>
            <a:ext cx="5562600" cy="6553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Shape 21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Shape 23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Shape 25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Shape 26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77000" y="6416675"/>
            <a:ext cx="2133600" cy="365125"/>
          </a:xfrm>
        </p:spPr>
        <p:txBody>
          <a:bodyPr/>
          <a:lstStyle>
            <a:extLst/>
          </a:lstStyle>
          <a:p>
            <a:fld id="{743653DA-8BF4-4869-96FE-9BCF43372D46}" type="datetimeFigureOut">
              <a:rPr kumimoji="0" lang="en-US" smtClean="0"/>
              <a:pPr/>
              <a:t>10/1/2018</a:t>
            </a:fld>
            <a:endParaRPr kumimoji="0"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914400" y="6416675"/>
            <a:ext cx="5562600" cy="365125"/>
          </a:xfrm>
        </p:spPr>
        <p:txBody>
          <a:bodyPr/>
          <a:lstStyle>
            <a:extLst/>
          </a:lstStyle>
          <a:p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610600" y="6416675"/>
            <a:ext cx="457200" cy="365125"/>
          </a:xfrm>
        </p:spPr>
        <p:txBody>
          <a:bodyPr/>
          <a:lstStyle>
            <a:extLst/>
          </a:lstStyle>
          <a:p>
            <a:fld id="{72AC53DF-4216-466D-99A7-94400E6C2A25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45" name="Rectangle 44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alpha val="50000"/>
              <a:satMod val="18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33400" y="464504"/>
            <a:ext cx="8153400" cy="774192"/>
          </a:xfrm>
        </p:spPr>
        <p:txBody>
          <a:bodyPr/>
          <a:lstStyle>
            <a:lvl1pPr marR="9144" algn="r" eaLnBrk="1" latinLnBrk="0" hangingPunct="1">
              <a:defRPr kumimoji="0" sz="3800"/>
            </a:lvl1pPr>
            <a:extLst/>
          </a:lstStyle>
          <a:p>
            <a:pPr eaLnBrk="1" latinLnBrk="1" hangingPunct="1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838381" y="1371600"/>
            <a:ext cx="3848419" cy="457200"/>
          </a:xfrm>
        </p:spPr>
        <p:txBody>
          <a:bodyPr tIns="0"/>
          <a:lstStyle>
            <a:lvl1pPr marL="0" indent="0" algn="r" eaLnBrk="1" latinLnBrk="0" hangingPunct="1">
              <a:spcBef>
                <a:spcPts val="0"/>
              </a:spcBef>
              <a:buNone/>
              <a:defRPr kumimoji="0" sz="2000">
                <a:solidFill>
                  <a:schemeClr val="tx1"/>
                </a:solidFill>
              </a:defRPr>
            </a:lvl1pPr>
            <a:lvl2pPr marL="457200" indent="0" algn="ctr" eaLnBrk="1" latinLnBrk="0" hangingPunct="1">
              <a:buNone/>
            </a:lvl2pPr>
            <a:lvl3pPr marL="914400" indent="0" algn="ctr" eaLnBrk="1" latinLnBrk="0" hangingPunct="1">
              <a:buNone/>
            </a:lvl3pPr>
            <a:lvl4pPr marL="1371600" indent="0" algn="ctr" eaLnBrk="1" latinLnBrk="0" hangingPunct="1">
              <a:buNone/>
            </a:lvl4pPr>
            <a:lvl5pPr marL="1828800" indent="0" algn="ctr" eaLnBrk="1" latinLnBrk="0" hangingPunct="1">
              <a:buNone/>
            </a:lvl5pPr>
            <a:lvl6pPr marL="2286000" indent="0" algn="ctr" eaLnBrk="1" latinLnBrk="0" hangingPunct="1">
              <a:buNone/>
            </a:lvl6pPr>
            <a:lvl7pPr marL="2743200" indent="0" algn="ctr" eaLnBrk="1" latinLnBrk="0" hangingPunct="1">
              <a:buNone/>
            </a:lvl7pPr>
            <a:lvl8pPr marL="3200400" indent="0" algn="ctr" eaLnBrk="1" latinLnBrk="0" hangingPunct="1">
              <a:buNone/>
            </a:lvl8pPr>
            <a:lvl9pPr marL="3657600" indent="0" algn="ctr" eaLnBrk="1" latinLnBrk="0" hangingPunct="1">
              <a:buNone/>
            </a:lvl9pPr>
            <a:extLst/>
          </a:lstStyle>
          <a:p>
            <a:pPr eaLnBrk="1" latinLnBrk="1" hangingPunct="1"/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58" name="Rectangle 5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59" name="Rectangle 5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60" name="Rectangle 5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61" name="Rectangle 6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62" name="Rectangle 6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1" hangingPunct="1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1" hangingPunct="1"/>
            <a:r>
              <a:rPr lang="en-US" smtClean="0"/>
              <a:t>Click to edit Master text styles</a:t>
            </a:r>
          </a:p>
          <a:p>
            <a:pPr lvl="1" eaLnBrk="1" latinLnBrk="1" hangingPunct="1"/>
            <a:r>
              <a:rPr lang="en-US" smtClean="0"/>
              <a:t>Second level</a:t>
            </a:r>
          </a:p>
          <a:p>
            <a:pPr lvl="2" eaLnBrk="1" latinLnBrk="1" hangingPunct="1"/>
            <a:r>
              <a:rPr lang="en-US" smtClean="0"/>
              <a:t>Third level</a:t>
            </a:r>
          </a:p>
          <a:p>
            <a:pPr lvl="3" eaLnBrk="1" latinLnBrk="1" hangingPunct="1"/>
            <a:r>
              <a:rPr lang="en-US" smtClean="0"/>
              <a:t>Fourth level</a:t>
            </a:r>
          </a:p>
          <a:p>
            <a:pPr lvl="4" eaLnBrk="1" latinLnBrk="1" hangingPunct="1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129108-AC8D-4212-9283-60D9E99BF07A}" type="datetimeFigureOut">
              <a:rPr kumimoji="0" lang="en-US" smtClean="0"/>
              <a:pPr/>
              <a:t>10/1/2018</a:t>
            </a:fld>
            <a:endParaRPr kumimoji="0"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352800"/>
            <a:ext cx="7772400" cy="1974059"/>
          </a:xfrm>
        </p:spPr>
        <p:txBody>
          <a:bodyPr anchor="b">
            <a:scene3d>
              <a:camera prst="orthographicFront">
                <a:rot lat="0" lon="0" rev="0"/>
              </a:camera>
              <a:lightRig rig="contrasting" dir="t">
                <a:rot lat="0" lon="0" rev="7500000"/>
              </a:lightRig>
            </a:scene3d>
            <a:sp3d contourW="6350" prstMaterial="metal">
              <a:bevelT w="130810" h="31750" prst="relaxedInset"/>
              <a:contourClr>
                <a:schemeClr val="accent1">
                  <a:shade val="75000"/>
                </a:schemeClr>
              </a:contourClr>
            </a:sp3d>
          </a:bodyPr>
          <a:lstStyle>
            <a:lvl1pPr algn="l" eaLnBrk="1" latinLnBrk="0" hangingPunct="1">
              <a:buNone/>
              <a:defRPr kumimoji="0" lang="en-US" sz="4000" b="1" cap="all" dirty="0">
                <a:ln/>
                <a:solidFill>
                  <a:schemeClr val="tx1"/>
                </a:solidFill>
                <a:effectLst>
                  <a:reflection blurRad="12700" stA="50000" endPos="50000" dir="5400000" sy="-100000" rotWithShape="0"/>
                </a:effectLst>
              </a:defRPr>
            </a:lvl1pPr>
            <a:extLst/>
          </a:lstStyle>
          <a:p>
            <a:pPr eaLnBrk="1" latinLnBrk="1" hangingPunct="1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5334000"/>
            <a:ext cx="7772400" cy="1052512"/>
          </a:xfrm>
        </p:spPr>
        <p:txBody>
          <a:bodyPr anchor="t"/>
          <a:lstStyle>
            <a:lvl1pPr marL="374904" eaLnBrk="1" latinLnBrk="0" hangingPunct="1">
              <a:buNone/>
              <a:defRPr kumimoji="0" sz="2000">
                <a:solidFill>
                  <a:schemeClr val="tx2"/>
                </a:solidFill>
              </a:defRPr>
            </a:lvl1pPr>
            <a:lvl2pPr eaLnBrk="1" latinLnBrk="0" hangingPunct="1">
              <a:buNone/>
              <a:defRPr kumimoji="0" sz="1800">
                <a:solidFill>
                  <a:schemeClr val="tx1">
                    <a:tint val="75000"/>
                  </a:schemeClr>
                </a:solidFill>
              </a:defRPr>
            </a:lvl2pPr>
            <a:lvl3pPr eaLnBrk="1" latinLnBrk="0" hangingPunct="1">
              <a:buNone/>
              <a:defRPr kumimoji="0" sz="1600">
                <a:solidFill>
                  <a:schemeClr val="tx1">
                    <a:tint val="75000"/>
                  </a:schemeClr>
                </a:solidFill>
              </a:defRPr>
            </a:lvl3pPr>
            <a:lvl4pPr eaLnBrk="1" latinLnBrk="0" hangingPunct="1">
              <a:buNone/>
              <a:defRPr kumimoji="0" sz="1400">
                <a:solidFill>
                  <a:schemeClr val="tx1">
                    <a:tint val="75000"/>
                  </a:schemeClr>
                </a:solidFill>
              </a:defRPr>
            </a:lvl4pPr>
            <a:lvl5pPr eaLnBrk="1" latinLnBrk="0" hangingPunct="1">
              <a:buNone/>
              <a:defRPr kumimoji="0"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1" hangingPunct="1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DED3D3-6235-4F4C-B439-DF277FB555A7}" type="datetimeFigureOut">
              <a:rPr kumimoji="0" lang="en-US" smtClean="0"/>
              <a:pPr/>
              <a:t>10/1/2018</a:t>
            </a:fld>
            <a:endParaRPr kumimoji="0"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4400" y="6416675"/>
            <a:ext cx="5562600" cy="365125"/>
          </a:xfrm>
        </p:spPr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9550"/>
            <a:ext cx="8229600" cy="1295400"/>
          </a:xfrm>
        </p:spPr>
        <p:txBody>
          <a:bodyPr anchor="ctr"/>
          <a:lstStyle>
            <a:extLst/>
          </a:lstStyle>
          <a:p>
            <a:pPr eaLnBrk="1" latinLnBrk="1" hangingPunct="1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600200"/>
            <a:ext cx="4038600" cy="4525963"/>
          </a:xfrm>
        </p:spPr>
        <p:txBody>
          <a:bodyPr/>
          <a:lstStyle>
            <a:lvl1pPr marL="0" indent="0" eaLnBrk="1" latinLnBrk="0" hangingPunct="1">
              <a:buFontTx/>
              <a:buNone/>
              <a:defRPr kumimoji="0" sz="2000"/>
            </a:lvl1pPr>
            <a:lvl2pPr eaLnBrk="1" latinLnBrk="0" hangingPunct="1">
              <a:defRPr kumimoji="0" sz="2400"/>
            </a:lvl2pPr>
            <a:lvl3pPr eaLnBrk="1" latinLnBrk="0" hangingPunct="1">
              <a:defRPr kumimoji="0" sz="2000"/>
            </a:lvl3pPr>
            <a:lvl4pPr eaLnBrk="1" latinLnBrk="0" hangingPunct="1">
              <a:defRPr kumimoji="0" sz="1800"/>
            </a:lvl4pPr>
            <a:lvl5pPr eaLnBrk="1" latinLnBrk="0" hangingPunct="1">
              <a:defRPr kumimoji="0" sz="1800"/>
            </a:lvl5pPr>
            <a:extLst/>
          </a:lstStyle>
          <a:p>
            <a:pPr lvl="0" eaLnBrk="1" latinLnBrk="1" hangingPunct="1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600200"/>
            <a:ext cx="4038600" cy="4525963"/>
          </a:xfrm>
        </p:spPr>
        <p:txBody>
          <a:bodyPr/>
          <a:lstStyle>
            <a:lvl1pPr eaLnBrk="1" latinLnBrk="0" hangingPunct="1">
              <a:defRPr kumimoji="0" sz="2800"/>
            </a:lvl1pPr>
            <a:lvl2pPr eaLnBrk="1" latinLnBrk="0" hangingPunct="1">
              <a:defRPr kumimoji="0" sz="2400"/>
            </a:lvl2pPr>
            <a:lvl3pPr eaLnBrk="1" latinLnBrk="0" hangingPunct="1">
              <a:defRPr kumimoji="0" sz="2000"/>
            </a:lvl3pPr>
            <a:lvl4pPr eaLnBrk="1" latinLnBrk="0" hangingPunct="1">
              <a:defRPr kumimoji="0" sz="1800"/>
            </a:lvl4pPr>
            <a:lvl5pPr eaLnBrk="1" latinLnBrk="0" hangingPunct="1">
              <a:defRPr kumimoji="0" sz="1800"/>
            </a:lvl5pPr>
            <a:extLst/>
          </a:lstStyle>
          <a:p>
            <a:pPr lvl="0" eaLnBrk="1" latinLnBrk="1" hangingPunct="1"/>
            <a:r>
              <a:rPr lang="en-US" smtClean="0"/>
              <a:t>Click to edit Master text styles</a:t>
            </a:r>
          </a:p>
          <a:p>
            <a:pPr lvl="1" eaLnBrk="1" latinLnBrk="1" hangingPunct="1"/>
            <a:r>
              <a:rPr lang="en-US" smtClean="0"/>
              <a:t>Second level</a:t>
            </a:r>
          </a:p>
          <a:p>
            <a:pPr lvl="2" eaLnBrk="1" latinLnBrk="1" hangingPunct="1"/>
            <a:r>
              <a:rPr lang="en-US" smtClean="0"/>
              <a:t>Third level</a:t>
            </a:r>
          </a:p>
          <a:p>
            <a:pPr lvl="3" eaLnBrk="1" latinLnBrk="1" hangingPunct="1"/>
            <a:r>
              <a:rPr lang="en-US" smtClean="0"/>
              <a:t>Fourth level</a:t>
            </a:r>
          </a:p>
          <a:p>
            <a:pPr lvl="4" eaLnBrk="1" latinLnBrk="1" hangingPunct="1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5F1E3E-4B2F-4895-B65E-28B2E64F39F6}" type="datetimeFigureOut">
              <a:rPr kumimoji="0" lang="en-US" smtClean="0"/>
              <a:pPr/>
              <a:t>10/1/2018</a:t>
            </a:fld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kumimoji="0" lang="en-US" smtClean="0"/>
              <a:pPr/>
              <a:t>‹#›</a:t>
            </a:fld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2305044" y="3867144"/>
            <a:ext cx="4533900" cy="1601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0" y="402264"/>
            <a:ext cx="8686800" cy="886265"/>
          </a:xfrm>
          <a:prstGeom prst="rect">
            <a:avLst/>
          </a:prstGeom>
          <a:solidFill>
            <a:schemeClr val="bg2">
              <a:alpha val="50000"/>
              <a:satMod val="18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 eaLnBrk="1" latinLnBrk="0" hangingPunct="1">
              <a:defRPr kumimoji="0" sz="4000"/>
            </a:lvl1pPr>
            <a:extLst/>
          </a:lstStyle>
          <a:p>
            <a:pPr eaLnBrk="1" latinLnBrk="1" hangingPunct="1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 eaLnBrk="1" latinLnBrk="0" hangingPunct="1">
              <a:buNone/>
              <a:defRPr kumimoji="0" sz="2400" b="1">
                <a:solidFill>
                  <a:schemeClr val="accent2"/>
                </a:solidFill>
              </a:defRPr>
            </a:lvl1pPr>
            <a:lvl2pPr eaLnBrk="1" latinLnBrk="0" hangingPunct="1">
              <a:buNone/>
              <a:defRPr kumimoji="0" sz="2000" b="1"/>
            </a:lvl2pPr>
            <a:lvl3pPr eaLnBrk="1" latinLnBrk="0" hangingPunct="1">
              <a:buNone/>
              <a:defRPr kumimoji="0" sz="1800" b="1"/>
            </a:lvl3pPr>
            <a:lvl4pPr eaLnBrk="1" latinLnBrk="0" hangingPunct="1">
              <a:buNone/>
              <a:defRPr kumimoji="0" sz="1600" b="1"/>
            </a:lvl4pPr>
            <a:lvl5pPr eaLnBrk="1" latinLnBrk="0" hangingPunct="1">
              <a:buNone/>
              <a:defRPr kumimoji="0" sz="1600" b="1"/>
            </a:lvl5pPr>
            <a:extLst/>
          </a:lstStyle>
          <a:p>
            <a:pPr lvl="0" eaLnBrk="1" latinLnBrk="1" hangingPunct="1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 eaLnBrk="1" latinLnBrk="0" hangingPunct="1">
              <a:buNone/>
              <a:defRPr kumimoji="0" sz="2400" b="1">
                <a:solidFill>
                  <a:schemeClr val="accent2"/>
                </a:solidFill>
              </a:defRPr>
            </a:lvl1pPr>
            <a:lvl2pPr eaLnBrk="1" latinLnBrk="0" hangingPunct="1">
              <a:buNone/>
              <a:defRPr kumimoji="0" sz="2000" b="1"/>
            </a:lvl2pPr>
            <a:lvl3pPr eaLnBrk="1" latinLnBrk="0" hangingPunct="1">
              <a:buNone/>
              <a:defRPr kumimoji="0" sz="1800" b="1"/>
            </a:lvl3pPr>
            <a:lvl4pPr eaLnBrk="1" latinLnBrk="0" hangingPunct="1">
              <a:buNone/>
              <a:defRPr kumimoji="0" sz="1600" b="1"/>
            </a:lvl4pPr>
            <a:lvl5pPr eaLnBrk="1" latinLnBrk="0" hangingPunct="1">
              <a:buNone/>
              <a:defRPr kumimoji="0" sz="1600" b="1"/>
            </a:lvl5pPr>
            <a:extLst/>
          </a:lstStyle>
          <a:p>
            <a:pPr lvl="0" eaLnBrk="1" latinLnBrk="1" hangingPunct="1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 eaLnBrk="1" latinLnBrk="0" hangingPunct="1">
              <a:defRPr kumimoji="0" sz="2400"/>
            </a:lvl1pPr>
            <a:lvl2pPr eaLnBrk="1" latinLnBrk="0" hangingPunct="1">
              <a:defRPr kumimoji="0" sz="2000"/>
            </a:lvl2pPr>
            <a:lvl3pPr eaLnBrk="1" latinLnBrk="0" hangingPunct="1">
              <a:defRPr kumimoji="0" sz="1800"/>
            </a:lvl3pPr>
            <a:lvl4pPr eaLnBrk="1" latinLnBrk="0" hangingPunct="1">
              <a:defRPr kumimoji="0" sz="1600"/>
            </a:lvl4pPr>
            <a:lvl5pPr eaLnBrk="1" latinLnBrk="0" hangingPunct="1">
              <a:defRPr kumimoji="0" sz="1600"/>
            </a:lvl5pPr>
            <a:extLst/>
          </a:lstStyle>
          <a:p>
            <a:pPr lvl="0" eaLnBrk="1" latinLnBrk="1" hangingPunct="1"/>
            <a:r>
              <a:rPr lang="en-US" smtClean="0"/>
              <a:t>Click to edit Master text styles</a:t>
            </a:r>
          </a:p>
          <a:p>
            <a:pPr lvl="1" eaLnBrk="1" latinLnBrk="1" hangingPunct="1"/>
            <a:r>
              <a:rPr lang="en-US" smtClean="0"/>
              <a:t>Second level</a:t>
            </a:r>
          </a:p>
          <a:p>
            <a:pPr lvl="2" eaLnBrk="1" latinLnBrk="1" hangingPunct="1"/>
            <a:r>
              <a:rPr lang="en-US" smtClean="0"/>
              <a:t>Third level</a:t>
            </a:r>
          </a:p>
          <a:p>
            <a:pPr lvl="3" eaLnBrk="1" latinLnBrk="1" hangingPunct="1"/>
            <a:r>
              <a:rPr lang="en-US" smtClean="0"/>
              <a:t>Fourth level</a:t>
            </a:r>
          </a:p>
          <a:p>
            <a:pPr lvl="4" eaLnBrk="1" latinLnBrk="1" hangingPunct="1"/>
            <a:r>
              <a:rPr lang="en-US" smtClean="0"/>
              <a:t>Fifth level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 eaLnBrk="1" latinLnBrk="0" hangingPunct="1">
              <a:defRPr kumimoji="0" sz="2400"/>
            </a:lvl1pPr>
            <a:lvl2pPr eaLnBrk="1" latinLnBrk="0" hangingPunct="1">
              <a:defRPr kumimoji="0" sz="2000"/>
            </a:lvl2pPr>
            <a:lvl3pPr eaLnBrk="1" latinLnBrk="0" hangingPunct="1">
              <a:defRPr kumimoji="0" sz="1800"/>
            </a:lvl3pPr>
            <a:lvl4pPr eaLnBrk="1" latinLnBrk="0" hangingPunct="1">
              <a:defRPr kumimoji="0" sz="1600"/>
            </a:lvl4pPr>
            <a:lvl5pPr eaLnBrk="1" latinLnBrk="0" hangingPunct="1">
              <a:defRPr kumimoji="0" sz="1600"/>
            </a:lvl5pPr>
            <a:extLst/>
          </a:lstStyle>
          <a:p>
            <a:pPr lvl="0" eaLnBrk="1" latinLnBrk="1" hangingPunct="1"/>
            <a:r>
              <a:rPr lang="en-US" smtClean="0"/>
              <a:t>Click to edit Master text styles</a:t>
            </a:r>
          </a:p>
          <a:p>
            <a:pPr lvl="1" eaLnBrk="1" latinLnBrk="1" hangingPunct="1"/>
            <a:r>
              <a:rPr lang="en-US" smtClean="0"/>
              <a:t>Second level</a:t>
            </a:r>
          </a:p>
          <a:p>
            <a:pPr lvl="2" eaLnBrk="1" latinLnBrk="1" hangingPunct="1"/>
            <a:r>
              <a:rPr lang="en-US" smtClean="0"/>
              <a:t>Third level</a:t>
            </a:r>
          </a:p>
          <a:p>
            <a:pPr lvl="3" eaLnBrk="1" latinLnBrk="1" hangingPunct="1"/>
            <a:r>
              <a:rPr lang="en-US" smtClean="0"/>
              <a:t>Fourth level</a:t>
            </a:r>
          </a:p>
          <a:p>
            <a:pPr lvl="4" eaLnBrk="1" latinLnBrk="1" hangingPunct="1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085435-8225-4333-BFFA-0096413F0D76}" type="datetimeFigureOut">
              <a:rPr kumimoji="0" lang="en-US" smtClean="0"/>
              <a:pPr/>
              <a:t>10/1/2018</a:t>
            </a:fld>
            <a:endParaRPr kumimoji="0"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 eaLnBrk="1" latinLnBrk="0" hangingPunct="1">
              <a:defRPr kumimoji="0" sz="4000" cap="none" baseline="0"/>
            </a:lvl1pPr>
            <a:extLst/>
          </a:lstStyle>
          <a:p>
            <a:pPr eaLnBrk="1" latinLnBrk="1" hangingPunct="1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83C494-2A87-468C-A21B-CB14FB9ABB00}" type="datetimeFigureOut">
              <a:rPr kumimoji="0" lang="en-US" smtClean="0"/>
              <a:pPr/>
              <a:t>10/1/2018</a:t>
            </a:fld>
            <a:endParaRPr kumimoji="0"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180FA0-5B31-4864-A2BB-719EA5A679C6}" type="datetimeFigureOut">
              <a:rPr kumimoji="0" lang="en-US" smtClean="0"/>
              <a:pPr/>
              <a:t>10/1/2018</a:t>
            </a:fld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 eaLnBrk="1" latinLnBrk="0" hangingPunct="1">
              <a:buNone/>
              <a:defRPr kumimoji="0" sz="3600" b="0"/>
            </a:lvl1pPr>
            <a:extLst/>
          </a:lstStyle>
          <a:p>
            <a:pPr eaLnBrk="1" latinLnBrk="1" hangingPunct="1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 eaLnBrk="1" latinLnBrk="0" hangingPunct="1">
              <a:buNone/>
              <a:defRPr kumimoji="0" sz="1800"/>
            </a:lvl1pPr>
            <a:lvl2pPr eaLnBrk="1" latinLnBrk="0" hangingPunct="1">
              <a:buNone/>
              <a:defRPr kumimoji="0" sz="1200"/>
            </a:lvl2pPr>
            <a:lvl3pPr eaLnBrk="1" latinLnBrk="0" hangingPunct="1">
              <a:buNone/>
              <a:defRPr kumimoji="0" sz="1000"/>
            </a:lvl3pPr>
            <a:lvl4pPr eaLnBrk="1" latinLnBrk="0" hangingPunct="1">
              <a:buNone/>
              <a:defRPr kumimoji="0" sz="900"/>
            </a:lvl4pPr>
            <a:lvl5pPr eaLnBrk="1" latinLnBrk="0" hangingPunct="1">
              <a:buNone/>
              <a:defRPr kumimoji="0" sz="900"/>
            </a:lvl5pPr>
            <a:extLst/>
          </a:lstStyle>
          <a:p>
            <a:pPr lvl="0" eaLnBrk="1" latinLnBrk="1" hangingPunct="1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 eaLnBrk="1" latinLnBrk="0" hangingPunct="1">
              <a:defRPr kumimoji="0" sz="3200"/>
            </a:lvl1pPr>
            <a:lvl2pPr eaLnBrk="1" latinLnBrk="0" hangingPunct="1">
              <a:defRPr kumimoji="0" sz="2800"/>
            </a:lvl2pPr>
            <a:lvl3pPr eaLnBrk="1" latinLnBrk="0" hangingPunct="1">
              <a:defRPr kumimoji="0" sz="2400"/>
            </a:lvl3pPr>
            <a:lvl4pPr eaLnBrk="1" latinLnBrk="0" hangingPunct="1">
              <a:defRPr kumimoji="0" sz="2000"/>
            </a:lvl4pPr>
            <a:lvl5pPr eaLnBrk="1" latinLnBrk="0" hangingPunct="1">
              <a:defRPr kumimoji="0" sz="2000"/>
            </a:lvl5pPr>
            <a:extLst/>
          </a:lstStyle>
          <a:p>
            <a:pPr lvl="0" eaLnBrk="1" latinLnBrk="1" hangingPunct="1"/>
            <a:r>
              <a:rPr lang="en-US" smtClean="0"/>
              <a:t>Click to edit Master text styles</a:t>
            </a:r>
          </a:p>
          <a:p>
            <a:pPr lvl="1" eaLnBrk="1" latinLnBrk="1" hangingPunct="1"/>
            <a:r>
              <a:rPr lang="en-US" smtClean="0"/>
              <a:t>Second level</a:t>
            </a:r>
          </a:p>
          <a:p>
            <a:pPr lvl="2" eaLnBrk="1" latinLnBrk="1" hangingPunct="1"/>
            <a:r>
              <a:rPr lang="en-US" smtClean="0"/>
              <a:t>Third level</a:t>
            </a:r>
          </a:p>
          <a:p>
            <a:pPr lvl="3" eaLnBrk="1" latinLnBrk="1" hangingPunct="1"/>
            <a:r>
              <a:rPr lang="en-US" smtClean="0"/>
              <a:t>Fourth level</a:t>
            </a:r>
          </a:p>
          <a:p>
            <a:pPr lvl="4" eaLnBrk="1" latinLnBrk="1" hangingPunct="1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BECC0C8-36B8-442A-833D-B6AACE86BB77}" type="datetimeFigureOut">
              <a:rPr kumimoji="0" lang="en-US" smtClean="0"/>
              <a:pPr/>
              <a:t>10/1/2018</a:t>
            </a:fld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8" name="Group 17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6858000" cy="914400"/>
          </a:xfrm>
        </p:spPr>
        <p:txBody>
          <a:bodyPr anchor="b"/>
          <a:lstStyle>
            <a:lvl1pPr algn="l" eaLnBrk="1" latinLnBrk="0" hangingPunct="1">
              <a:buNone/>
              <a:defRPr kumimoji="0" sz="2100" b="0"/>
            </a:lvl1pPr>
            <a:extLst/>
          </a:lstStyle>
          <a:p>
            <a:pPr eaLnBrk="1" latinLnBrk="1" hangingPunct="1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6712" y="1905000"/>
            <a:ext cx="8778240" cy="4960144"/>
          </a:xfrm>
        </p:spPr>
        <p:txBody>
          <a:bodyPr/>
          <a:lstStyle>
            <a:lvl1pPr eaLnBrk="1" latinLnBrk="0" hangingPunct="1">
              <a:buNone/>
              <a:defRPr kumimoji="0"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1150144"/>
            <a:ext cx="6858000" cy="685800"/>
          </a:xfrm>
        </p:spPr>
        <p:txBody>
          <a:bodyPr/>
          <a:lstStyle>
            <a:lvl1pPr marL="27432" indent="0" eaLnBrk="1" latinLnBrk="0" hangingPunct="1">
              <a:spcBef>
                <a:spcPts val="0"/>
              </a:spcBef>
              <a:buNone/>
              <a:defRPr kumimoji="0" sz="1400">
                <a:solidFill>
                  <a:srgbClr val="FFFFFF"/>
                </a:solidFill>
              </a:defRPr>
            </a:lvl1pPr>
            <a:lvl2pPr eaLnBrk="1" latinLnBrk="0" hangingPunct="1">
              <a:defRPr kumimoji="0" sz="1200"/>
            </a:lvl2pPr>
            <a:lvl3pPr eaLnBrk="1" latinLnBrk="0" hangingPunct="1">
              <a:defRPr kumimoji="0" sz="1000"/>
            </a:lvl3pPr>
            <a:lvl4pPr eaLnBrk="1" latinLnBrk="0" hangingPunct="1">
              <a:defRPr kumimoji="0" sz="900"/>
            </a:lvl4pPr>
            <a:lvl5pPr eaLnBrk="1" latinLnBrk="0" hangingPunct="1">
              <a:defRPr kumimoji="0" sz="900"/>
            </a:lvl5pPr>
            <a:extLst/>
          </a:lstStyle>
          <a:p>
            <a:pPr lvl="0" eaLnBrk="1" latinLnBrk="1" hangingPunct="1"/>
            <a:r>
              <a:rPr lang="en-US" smtClean="0"/>
              <a:t>Click to edit Master text styles</a:t>
            </a:r>
          </a:p>
        </p:txBody>
      </p:sp>
      <p:grpSp>
        <p:nvGrpSpPr>
          <p:cNvPr id="14" name="Group 17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E20EC5-AC53-4169-941E-EDF10CD23748}" type="datetimeFigureOut">
              <a:rPr kumimoji="0" lang="en-US" smtClean="0"/>
              <a:pPr/>
              <a:t>10/1/2018</a:t>
            </a:fld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pPr eaLnBrk="1" latinLnBrk="1" hangingPunct="1"/>
            <a:r>
              <a:rPr kumimoji="0" lang="en-US" smtClean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1" hangingPunct="1"/>
            <a:r>
              <a:rPr kumimoji="0" lang="en-US" smtClean="0"/>
              <a:t>Click to edit Master text styles</a:t>
            </a:r>
          </a:p>
          <a:p>
            <a:pPr lvl="1" eaLnBrk="1" latinLnBrk="1" hangingPunct="1"/>
            <a:r>
              <a:rPr kumimoji="0" lang="en-US" smtClean="0"/>
              <a:t>Second level</a:t>
            </a:r>
          </a:p>
          <a:p>
            <a:pPr lvl="2" eaLnBrk="1" latinLnBrk="1" hangingPunct="1"/>
            <a:r>
              <a:rPr kumimoji="0" lang="en-US" smtClean="0"/>
              <a:t>Third level</a:t>
            </a:r>
          </a:p>
          <a:p>
            <a:pPr lvl="3" eaLnBrk="1" latinLnBrk="1" hangingPunct="1"/>
            <a:r>
              <a:rPr kumimoji="0" lang="en-US" smtClean="0"/>
              <a:t>Fourth level</a:t>
            </a:r>
          </a:p>
          <a:p>
            <a:pPr lvl="4" eaLnBrk="1" latinLnBrk="1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8D3816DF-213E-421B-92D3-C068DBB023D6}" type="datetimeFigureOut">
              <a:rPr kumimoji="0" lang="en-US" smtClean="0">
                <a:solidFill>
                  <a:schemeClr val="tx2"/>
                </a:solidFill>
              </a:rPr>
              <a:pPr/>
              <a:t>10/1/2018</a:t>
            </a:fld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 algn="r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pPr algn="l"/>
            <a:fld id="{72AC53DF-4216-466D-99A7-94400E6C2A25}" type="slidenum">
              <a:rPr kumimoji="0" lang="en-US" sz="1200" smtClean="0">
                <a:solidFill>
                  <a:schemeClr val="tx2"/>
                </a:solidFill>
              </a:rPr>
              <a:pPr algn="l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50" baseline="0">
          <a:solidFill>
            <a:schemeClr val="tx2">
              <a:satMod val="200000"/>
            </a:schemeClr>
          </a:solidFill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Pre-Req.pdf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smtClean="0"/>
              <a:t>P</a:t>
            </a:r>
            <a:r>
              <a:rPr lang="id-ID" smtClean="0"/>
              <a:t>ENGANTAR </a:t>
            </a:r>
            <a:r>
              <a:rPr lang="en-US" smtClean="0"/>
              <a:t/>
            </a:r>
            <a:br>
              <a:rPr lang="en-US" smtClean="0"/>
            </a:br>
            <a:r>
              <a:rPr lang="id-ID" sz="3600" smtClean="0">
                <a:solidFill>
                  <a:schemeClr val="accent1"/>
                </a:solidFill>
              </a:rPr>
              <a:t>P</a:t>
            </a:r>
            <a:r>
              <a:rPr lang="en-US" sz="3600" smtClean="0">
                <a:solidFill>
                  <a:schemeClr val="accent1"/>
                </a:solidFill>
              </a:rPr>
              <a:t>ROSES DAN METODE </a:t>
            </a:r>
            <a:br>
              <a:rPr lang="en-US" sz="3600" smtClean="0">
                <a:solidFill>
                  <a:schemeClr val="accent1"/>
                </a:solidFill>
              </a:rPr>
            </a:br>
            <a:r>
              <a:rPr lang="en-US" sz="3600" smtClean="0">
                <a:solidFill>
                  <a:schemeClr val="accent1"/>
                </a:solidFill>
              </a:rPr>
              <a:t>P</a:t>
            </a:r>
            <a:r>
              <a:rPr lang="id-ID" sz="3600" smtClean="0">
                <a:solidFill>
                  <a:schemeClr val="accent1"/>
                </a:solidFill>
              </a:rPr>
              <a:t>ERANCANGAN ARSITEKTUR</a:t>
            </a:r>
            <a:r>
              <a:rPr lang="en-US" sz="3600" smtClean="0">
                <a:solidFill>
                  <a:schemeClr val="accent1"/>
                </a:solidFill>
              </a:rPr>
              <a:t> 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36296" y="257250"/>
            <a:ext cx="1460413" cy="158417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228184" y="1772815"/>
            <a:ext cx="23414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1200" smtClean="0"/>
              <a:t>PROGRAM STUDI ARSITEKTUR</a:t>
            </a:r>
          </a:p>
          <a:p>
            <a:pPr algn="r"/>
            <a:r>
              <a:rPr lang="id-ID" sz="1200" smtClean="0"/>
              <a:t>FAKULTAS TEKNI</a:t>
            </a:r>
          </a:p>
          <a:p>
            <a:pPr algn="r"/>
            <a:r>
              <a:rPr lang="id-ID" sz="1200" smtClean="0"/>
              <a:t>UNIVERSITAS PEGRI SEMARANG</a:t>
            </a:r>
            <a:endParaRPr lang="id-ID" sz="1200"/>
          </a:p>
        </p:txBody>
      </p:sp>
      <p:sp>
        <p:nvSpPr>
          <p:cNvPr id="6" name="Rectangle 4"/>
          <p:cNvSpPr txBox="1">
            <a:spLocks/>
          </p:cNvSpPr>
          <p:nvPr/>
        </p:nvSpPr>
        <p:spPr>
          <a:xfrm>
            <a:off x="950577" y="5378987"/>
            <a:ext cx="7772400" cy="1052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rgbClr val="00484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dirty="0" err="1" smtClean="0">
                <a:solidFill>
                  <a:schemeClr val="tx1"/>
                </a:solidFill>
              </a:rPr>
              <a:t>Kurnia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Widiastuti</a:t>
            </a:r>
            <a:r>
              <a:rPr lang="en-US" sz="2000" dirty="0" smtClean="0">
                <a:solidFill>
                  <a:schemeClr val="tx1"/>
                </a:solidFill>
              </a:rPr>
              <a:t>, ST, MT</a:t>
            </a:r>
            <a:r>
              <a:rPr lang="en-US" sz="2000" dirty="0" smtClean="0">
                <a:solidFill>
                  <a:schemeClr val="tx1"/>
                </a:solidFill>
              </a:rPr>
              <a:t>.</a:t>
            </a:r>
            <a:r>
              <a:rPr lang="id-ID" sz="2000" dirty="0" smtClean="0">
                <a:solidFill>
                  <a:schemeClr val="tx1"/>
                </a:solidFill>
              </a:rPr>
              <a:t> &amp; M. Agung Wahyudi, ST.MT.</a:t>
            </a:r>
            <a:endParaRPr lang="id-ID" sz="2000" dirty="0" smtClean="0">
              <a:solidFill>
                <a:schemeClr val="tx1"/>
              </a:solidFill>
            </a:endParaRPr>
          </a:p>
          <a:p>
            <a:pPr algn="l"/>
            <a:r>
              <a:rPr lang="id-ID" sz="1600" dirty="0" smtClean="0">
                <a:solidFill>
                  <a:schemeClr val="tx1"/>
                </a:solidFill>
              </a:rPr>
              <a:t>Pertemuan 01 - MK. </a:t>
            </a:r>
            <a:r>
              <a:rPr lang="en-US" sz="1600" dirty="0" err="1" smtClean="0">
                <a:solidFill>
                  <a:schemeClr val="tx1"/>
                </a:solidFill>
              </a:rPr>
              <a:t>Proses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Metode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id-ID" sz="1600" dirty="0" smtClean="0">
                <a:solidFill>
                  <a:schemeClr val="tx1"/>
                </a:solidFill>
              </a:rPr>
              <a:t>Perancangan Arsitektur</a:t>
            </a:r>
            <a:endParaRPr lang="en-US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id-ID" smtClean="0"/>
              <a:t>Materi Perkuliahan </a:t>
            </a:r>
            <a:r>
              <a:rPr lang="en-US" smtClean="0">
                <a:solidFill>
                  <a:schemeClr val="accent1"/>
                </a:solidFill>
              </a:rPr>
              <a:t>0</a:t>
            </a:r>
            <a:r>
              <a:rPr lang="id-ID" smtClean="0">
                <a:solidFill>
                  <a:schemeClr val="accent1"/>
                </a:solidFill>
              </a:rPr>
              <a:t>1</a:t>
            </a:r>
            <a:endParaRPr lang="en-US" dirty="0">
              <a:solidFill>
                <a:schemeClr val="accent1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5024546" y="1916832"/>
            <a:ext cx="3577361" cy="649440"/>
            <a:chOff x="241478" y="296420"/>
            <a:chExt cx="3577361" cy="649440"/>
          </a:xfrm>
        </p:grpSpPr>
        <p:sp>
          <p:nvSpPr>
            <p:cNvPr id="16" name="Rounded Rectangle 15"/>
            <p:cNvSpPr/>
            <p:nvPr/>
          </p:nvSpPr>
          <p:spPr>
            <a:xfrm>
              <a:off x="241478" y="296420"/>
              <a:ext cx="3577361" cy="649440"/>
            </a:xfrm>
            <a:prstGeom prst="roundRect">
              <a:avLst/>
            </a:pr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Rounded Rectangle 4"/>
            <p:cNvSpPr/>
            <p:nvPr/>
          </p:nvSpPr>
          <p:spPr>
            <a:xfrm>
              <a:off x="273181" y="328123"/>
              <a:ext cx="3513955" cy="5860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6935" tIns="0" rIns="116935" bIns="0" numCol="1" spcCol="1270" anchor="ctr" anchorCtr="0">
              <a:noAutofit/>
            </a:bodyPr>
            <a:lstStyle/>
            <a:p>
              <a:pPr lvl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d-ID" sz="2200" kern="1200" smtClean="0"/>
                <a:t>Perkenalan</a:t>
              </a:r>
              <a:endParaRPr lang="en-US" sz="2200" kern="1200" dirty="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24546" y="2927065"/>
            <a:ext cx="3618353" cy="649440"/>
            <a:chOff x="241478" y="1306653"/>
            <a:chExt cx="3618353" cy="649440"/>
          </a:xfrm>
        </p:grpSpPr>
        <p:sp>
          <p:nvSpPr>
            <p:cNvPr id="14" name="Rounded Rectangle 13"/>
            <p:cNvSpPr/>
            <p:nvPr/>
          </p:nvSpPr>
          <p:spPr>
            <a:xfrm>
              <a:off x="241478" y="1306653"/>
              <a:ext cx="3618353" cy="649440"/>
            </a:xfrm>
            <a:prstGeom prst="roundRect">
              <a:avLst/>
            </a:pr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Rounded Rectangle 6"/>
            <p:cNvSpPr/>
            <p:nvPr/>
          </p:nvSpPr>
          <p:spPr>
            <a:xfrm>
              <a:off x="273181" y="1338356"/>
              <a:ext cx="3554947" cy="5860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6935" tIns="0" rIns="116935" bIns="0" numCol="1" spcCol="1270" anchor="ctr" anchorCtr="0">
              <a:noAutofit/>
            </a:bodyPr>
            <a:lstStyle/>
            <a:p>
              <a:pPr lvl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d-ID" sz="2200" kern="1200" smtClean="0"/>
                <a:t>Kontrak Perkuliahan</a:t>
              </a:r>
              <a:endParaRPr lang="en-US" sz="2200" kern="1200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04048" y="3912672"/>
            <a:ext cx="3618383" cy="884480"/>
            <a:chOff x="220980" y="2292260"/>
            <a:chExt cx="3618383" cy="649440"/>
          </a:xfrm>
        </p:grpSpPr>
        <p:sp>
          <p:nvSpPr>
            <p:cNvPr id="12" name="Rounded Rectangle 11"/>
            <p:cNvSpPr/>
            <p:nvPr/>
          </p:nvSpPr>
          <p:spPr>
            <a:xfrm>
              <a:off x="220980" y="2292260"/>
              <a:ext cx="3618383" cy="649440"/>
            </a:xfrm>
            <a:prstGeom prst="roundRect">
              <a:avLst/>
            </a:pr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1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Rounded Rectangle 8"/>
            <p:cNvSpPr/>
            <p:nvPr/>
          </p:nvSpPr>
          <p:spPr>
            <a:xfrm>
              <a:off x="252683" y="2323963"/>
              <a:ext cx="3554977" cy="5860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6935" tIns="0" rIns="116935" bIns="0" numCol="1" spcCol="1270" anchor="ctr" anchorCtr="0">
              <a:noAutofit/>
            </a:bodyPr>
            <a:lstStyle/>
            <a:p>
              <a:pPr lvl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d-ID" sz="2200" kern="1200" smtClean="0"/>
                <a:t>Pengenalan proses perancangan bangunan</a:t>
              </a:r>
              <a:endParaRPr lang="en-US" sz="2200" kern="1200" dirty="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04048" y="5084730"/>
            <a:ext cx="3594067" cy="792542"/>
            <a:chOff x="220980" y="3320678"/>
            <a:chExt cx="3594067" cy="649440"/>
          </a:xfrm>
        </p:grpSpPr>
        <p:sp>
          <p:nvSpPr>
            <p:cNvPr id="10" name="Rounded Rectangle 9"/>
            <p:cNvSpPr/>
            <p:nvPr/>
          </p:nvSpPr>
          <p:spPr>
            <a:xfrm>
              <a:off x="220980" y="3320678"/>
              <a:ext cx="3594067" cy="649440"/>
            </a:xfrm>
            <a:prstGeom prst="roundRect">
              <a:avLst/>
            </a:prstGeom>
            <a:solidFill>
              <a:schemeClr val="accent6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Rounded Rectangle 10"/>
            <p:cNvSpPr/>
            <p:nvPr/>
          </p:nvSpPr>
          <p:spPr>
            <a:xfrm>
              <a:off x="252683" y="3352004"/>
              <a:ext cx="3530661" cy="5860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6935" tIns="0" rIns="116935" bIns="0" numCol="1" spcCol="1270" anchor="ctr" anchorCtr="0">
              <a:noAutofit/>
            </a:bodyPr>
            <a:lstStyle/>
            <a:p>
              <a:pPr lvl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d-ID" sz="2200" smtClean="0"/>
                <a:t>Praktek membuat maket bangunan 3D dan tugas 1</a:t>
              </a:r>
              <a:endParaRPr lang="en-US" sz="2200" kern="1200" dirty="0"/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1454728"/>
            <a:ext cx="3810000" cy="2857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id-ID" dirty="0" smtClean="0"/>
              <a:t>Pengenalan </a:t>
            </a:r>
            <a:br>
              <a:rPr lang="id-ID" dirty="0" smtClean="0"/>
            </a:br>
            <a:r>
              <a:rPr smtClean="0">
                <a:solidFill>
                  <a:srgbClr val="FFC000"/>
                </a:solidFill>
              </a:rPr>
              <a:t> </a:t>
            </a:r>
            <a:r>
              <a:rPr sz="2800" smtClean="0">
                <a:solidFill>
                  <a:srgbClr val="FFC000"/>
                </a:solidFill>
              </a:rPr>
              <a:t>KURNIA WIDIASTUTI, S</a:t>
            </a:r>
            <a:r>
              <a:rPr lang="id-ID" sz="2800" dirty="0" smtClean="0">
                <a:solidFill>
                  <a:srgbClr val="FFC000"/>
                </a:solidFill>
              </a:rPr>
              <a:t>T</a:t>
            </a:r>
            <a:r>
              <a:rPr sz="2800" smtClean="0">
                <a:solidFill>
                  <a:srgbClr val="FFC000"/>
                </a:solidFill>
              </a:rPr>
              <a:t>, MT. </a:t>
            </a:r>
            <a:r>
              <a:rPr lang="id-ID" sz="2800" dirty="0" smtClean="0">
                <a:solidFill>
                  <a:srgbClr val="FFC000"/>
                </a:solidFill>
              </a:rPr>
              <a:t/>
            </a:r>
            <a:br>
              <a:rPr lang="id-ID" sz="2800" dirty="0" smtClean="0">
                <a:solidFill>
                  <a:srgbClr val="FFC000"/>
                </a:solidFill>
              </a:rPr>
            </a:br>
            <a:r>
              <a:rPr lang="id-ID" sz="2800" dirty="0" smtClean="0">
                <a:solidFill>
                  <a:srgbClr val="FFC000"/>
                </a:solidFill>
              </a:rPr>
              <a:t> </a:t>
            </a:r>
            <a:r>
              <a:rPr lang="id-ID" sz="2800" dirty="0" smtClean="0">
                <a:solidFill>
                  <a:srgbClr val="FFC000"/>
                </a:solidFill>
              </a:rPr>
              <a:t>M. AGUNG WAHYUDI, </a:t>
            </a:r>
            <a:r>
              <a:rPr lang="id-ID" sz="2800" dirty="0" smtClean="0">
                <a:solidFill>
                  <a:srgbClr val="FFC000"/>
                </a:solidFill>
              </a:rPr>
              <a:t>st, mt.</a:t>
            </a:r>
            <a:r>
              <a:rPr lang="en-US" sz="2800" dirty="0" smtClean="0">
                <a:solidFill>
                  <a:srgbClr val="FFC000"/>
                </a:solidFill>
              </a:rPr>
              <a:t/>
            </a:r>
            <a:br>
              <a:rPr lang="en-US" sz="2800" dirty="0" smtClean="0">
                <a:solidFill>
                  <a:srgbClr val="FFC000"/>
                </a:solidFill>
              </a:rPr>
            </a:br>
            <a:endParaRPr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913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id-ID"/>
              <a:t>Kurnia Widiastuti, ST, MT.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788024" y="1556792"/>
            <a:ext cx="4038600" cy="4896544"/>
          </a:xfrm>
        </p:spPr>
        <p:txBody>
          <a:bodyPr>
            <a:normAutofit/>
          </a:bodyPr>
          <a:lstStyle>
            <a:extLst/>
          </a:lstStyle>
          <a:p>
            <a:r>
              <a:rPr lang="id-ID" sz="1600" i="1" u="sng" smtClean="0"/>
              <a:t>Alamat:</a:t>
            </a:r>
          </a:p>
          <a:p>
            <a:r>
              <a:rPr lang="pt-BR" sz="1800" b="1"/>
              <a:t>Jl. Singosari Timur H55 </a:t>
            </a:r>
            <a:r>
              <a:rPr lang="pt-BR" sz="1800" b="1" smtClean="0"/>
              <a:t>Semarang</a:t>
            </a:r>
          </a:p>
          <a:p>
            <a:endParaRPr lang="en-US" sz="1600" i="1" u="sng" smtClean="0"/>
          </a:p>
          <a:p>
            <a:r>
              <a:rPr lang="id-ID" sz="1600" i="1" smtClean="0"/>
              <a:t>E-mail</a:t>
            </a:r>
            <a:r>
              <a:rPr lang="id-ID" sz="1600" i="1"/>
              <a:t>: </a:t>
            </a:r>
            <a:r>
              <a:rPr lang="en-US" sz="1600" i="1"/>
              <a:t> </a:t>
            </a:r>
            <a:r>
              <a:rPr lang="en-US" sz="1600" b="1" i="1"/>
              <a:t>widya_unlam@yahoo.co.id</a:t>
            </a:r>
          </a:p>
          <a:p>
            <a:r>
              <a:rPr lang="id-ID" sz="1400" i="1" smtClean="0"/>
              <a:t>HP: </a:t>
            </a:r>
            <a:r>
              <a:rPr lang="id-ID" sz="1800" b="1" smtClean="0"/>
              <a:t>081</a:t>
            </a:r>
            <a:r>
              <a:rPr lang="en-US" sz="1800" b="1" smtClean="0"/>
              <a:t>953807474</a:t>
            </a:r>
            <a:endParaRPr lang="id-ID" sz="1800" b="1" smtClean="0"/>
          </a:p>
          <a:p>
            <a:endParaRPr lang="en-US" sz="1600" i="1" u="sng" smtClean="0"/>
          </a:p>
          <a:p>
            <a:r>
              <a:rPr lang="id-ID" sz="1600" i="1" u="sng" smtClean="0"/>
              <a:t>Pendidikan:</a:t>
            </a:r>
            <a:endParaRPr lang="id-ID" sz="1800" i="1" u="sng" smtClean="0"/>
          </a:p>
          <a:p>
            <a:r>
              <a:rPr lang="id-ID" sz="1800" smtClean="0"/>
              <a:t>S1 : Teknik Arsitektur UNDIP</a:t>
            </a:r>
          </a:p>
          <a:p>
            <a:r>
              <a:rPr lang="id-ID" sz="1800" smtClean="0"/>
              <a:t>S2: Magister Teknik Arsitektur UNDIP</a:t>
            </a:r>
          </a:p>
          <a:p>
            <a:endParaRPr lang="en-US" sz="1600" i="1" u="sng" smtClean="0"/>
          </a:p>
          <a:p>
            <a:r>
              <a:rPr lang="en-US" sz="1600" i="1" u="sng" smtClean="0"/>
              <a:t>Pengalaman akademisi</a:t>
            </a:r>
            <a:r>
              <a:rPr lang="id-ID" sz="1600" i="1" u="sng" smtClean="0"/>
              <a:t>:</a:t>
            </a:r>
          </a:p>
          <a:p>
            <a:r>
              <a:rPr lang="en-US" sz="1800" smtClean="0"/>
              <a:t>Universitas Lambung Mangkurat</a:t>
            </a:r>
            <a:endParaRPr lang="en-US" sz="18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flipH="1">
            <a:off x="755576" y="2852936"/>
            <a:ext cx="3240360" cy="3240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67799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id-ID" dirty="0" smtClean="0"/>
              <a:t>M. Agung Wahyudi</a:t>
            </a:r>
            <a:r>
              <a:rPr lang="id-ID" dirty="0" smtClean="0"/>
              <a:t>, </a:t>
            </a:r>
            <a:r>
              <a:rPr lang="id-ID" dirty="0" smtClean="0"/>
              <a:t>ST, </a:t>
            </a:r>
            <a:r>
              <a:rPr lang="id-ID" dirty="0" smtClean="0"/>
              <a:t>MT.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788024" y="1556792"/>
            <a:ext cx="4038600" cy="4896544"/>
          </a:xfrm>
        </p:spPr>
        <p:txBody>
          <a:bodyPr>
            <a:normAutofit/>
          </a:bodyPr>
          <a:lstStyle>
            <a:extLst/>
          </a:lstStyle>
          <a:p>
            <a:r>
              <a:rPr lang="id-ID" sz="1600" i="1" u="sng" dirty="0" smtClean="0"/>
              <a:t>Alamat:</a:t>
            </a:r>
          </a:p>
          <a:p>
            <a:r>
              <a:rPr lang="id-ID" sz="1800" b="1" dirty="0" smtClean="0"/>
              <a:t>Graha Mukti Residence 68 Tlogomulyo Semarang - 50192</a:t>
            </a:r>
            <a:endParaRPr lang="id-ID" sz="1800" b="1" dirty="0" smtClean="0"/>
          </a:p>
          <a:p>
            <a:r>
              <a:rPr lang="id-ID" sz="1600" i="1" u="sng" dirty="0" smtClean="0"/>
              <a:t>E-mail</a:t>
            </a:r>
            <a:r>
              <a:rPr lang="id-ID" sz="1600" i="1" u="sng" dirty="0"/>
              <a:t>: </a:t>
            </a:r>
            <a:r>
              <a:rPr lang="id-ID" sz="1800" b="1" i="1" dirty="0" smtClean="0"/>
              <a:t>denbaguse.agung@gmail.com</a:t>
            </a:r>
            <a:endParaRPr lang="id-ID" sz="1800" b="1" i="1" dirty="0"/>
          </a:p>
          <a:p>
            <a:r>
              <a:rPr lang="id-ID" sz="1400" i="1" dirty="0" smtClean="0"/>
              <a:t>HP: </a:t>
            </a:r>
            <a:r>
              <a:rPr lang="id-ID" sz="1800" b="1" dirty="0" smtClean="0"/>
              <a:t>0818 240 199</a:t>
            </a:r>
            <a:endParaRPr lang="id-ID" sz="1800" b="1" dirty="0" smtClean="0"/>
          </a:p>
          <a:p>
            <a:r>
              <a:rPr lang="id-ID" sz="1600" i="1" u="sng" dirty="0" smtClean="0"/>
              <a:t>Pendidikan:</a:t>
            </a:r>
            <a:endParaRPr lang="id-ID" sz="1800" i="1" u="sng" dirty="0" smtClean="0"/>
          </a:p>
          <a:p>
            <a:r>
              <a:rPr lang="id-ID" sz="1800" dirty="0" smtClean="0"/>
              <a:t>S1 : Teknik Arsitektur UNDIP</a:t>
            </a:r>
          </a:p>
          <a:p>
            <a:r>
              <a:rPr lang="id-ID" sz="1800" dirty="0" smtClean="0"/>
              <a:t>S2: Magister Teknik Arsitektur UNDIP</a:t>
            </a:r>
          </a:p>
          <a:p>
            <a:r>
              <a:rPr lang="id-ID" sz="1600" i="1" u="sng" dirty="0" smtClean="0"/>
              <a:t>Organisasi profesi:</a:t>
            </a:r>
          </a:p>
          <a:p>
            <a:r>
              <a:rPr lang="id-ID" sz="1800" dirty="0" smtClean="0"/>
              <a:t>Ikatan Arsitek Indonesia (IAI) </a:t>
            </a:r>
            <a:r>
              <a:rPr lang="id-ID" sz="1800" dirty="0" smtClean="0"/>
              <a:t>Jateng</a:t>
            </a:r>
            <a:endParaRPr lang="id-ID" sz="1800" dirty="0" smtClean="0"/>
          </a:p>
        </p:txBody>
      </p:sp>
      <p:pic>
        <p:nvPicPr>
          <p:cNvPr id="1026" name="Picture 2" descr="H:\xPrivate\- UPGRI\Data Personal\Foto\Agung-UPGRI-simpeg_c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714488"/>
            <a:ext cx="2286016" cy="34875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83568" y="3352800"/>
            <a:ext cx="8280920" cy="1974059"/>
          </a:xfrm>
        </p:spPr>
        <p:txBody>
          <a:bodyPr/>
          <a:lstStyle>
            <a:extLst/>
          </a:lstStyle>
          <a:p>
            <a:r>
              <a:rPr lang="id-ID" smtClean="0"/>
              <a:t>SILABI mk:</a:t>
            </a:r>
            <a:br>
              <a:rPr lang="id-ID" smtClean="0"/>
            </a:br>
            <a:r>
              <a:rPr lang="id-ID" smtClean="0">
                <a:solidFill>
                  <a:srgbClr val="FFC000"/>
                </a:solidFill>
              </a:rPr>
              <a:t>P</a:t>
            </a:r>
            <a:r>
              <a:rPr lang="en-US" smtClean="0">
                <a:solidFill>
                  <a:srgbClr val="FFC000"/>
                </a:solidFill>
              </a:rPr>
              <a:t>roses &amp; metode </a:t>
            </a:r>
            <a:br>
              <a:rPr lang="en-US" smtClean="0">
                <a:solidFill>
                  <a:srgbClr val="FFC000"/>
                </a:solidFill>
              </a:rPr>
            </a:br>
            <a:r>
              <a:rPr lang="en-US" smtClean="0">
                <a:solidFill>
                  <a:srgbClr val="FFC000"/>
                </a:solidFill>
              </a:rPr>
              <a:t>p</a:t>
            </a:r>
            <a:r>
              <a:rPr lang="id-ID" smtClean="0">
                <a:solidFill>
                  <a:srgbClr val="FFC000"/>
                </a:solidFill>
              </a:rPr>
              <a:t>ERANCANGAN ARSITEKTUR</a:t>
            </a:r>
            <a:endParaRPr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210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628800"/>
            <a:ext cx="4006776" cy="2664296"/>
          </a:xfrm>
          <a:prstGeom prst="rect">
            <a:avLst/>
          </a:prstGeom>
        </p:spPr>
      </p:pic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09550"/>
            <a:ext cx="8686800" cy="1295400"/>
          </a:xfrm>
        </p:spPr>
        <p:txBody>
          <a:bodyPr/>
          <a:lstStyle>
            <a:extLst/>
          </a:lstStyle>
          <a:p>
            <a:r>
              <a:rPr lang="id-ID" smtClean="0"/>
              <a:t>Pengertian: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788024" y="1556792"/>
            <a:ext cx="4038600" cy="4896544"/>
          </a:xfrm>
        </p:spPr>
        <p:txBody>
          <a:bodyPr>
            <a:normAutofit fontScale="92500" lnSpcReduction="10000"/>
          </a:bodyPr>
          <a:lstStyle>
            <a:extLst/>
          </a:lstStyle>
          <a:p>
            <a:r>
              <a:rPr lang="id-ID" sz="2400" smtClean="0"/>
              <a:t>Mata kulia </a:t>
            </a:r>
            <a:r>
              <a:rPr lang="en-US" sz="2400" smtClean="0"/>
              <a:t>PMPA (Proses dan Metode Perancangan Arsitektur) </a:t>
            </a:r>
            <a:r>
              <a:rPr lang="id-ID" sz="2400" smtClean="0"/>
              <a:t>merupakan mata kuliah </a:t>
            </a:r>
            <a:r>
              <a:rPr lang="id-ID" sz="2400"/>
              <a:t>poros/inti wajib bagi mahasiswa Program Studi Arsitektur FT UPGRIS </a:t>
            </a:r>
            <a:r>
              <a:rPr lang="id-ID" sz="2400" smtClean="0"/>
              <a:t>yang akan melatih dan mengajarkan pelaksanaan proses perancangan arsitektur dalam berbagai tingkatannya.</a:t>
            </a:r>
          </a:p>
          <a:p>
            <a:endParaRPr lang="id-ID" sz="2400" smtClean="0"/>
          </a:p>
          <a:p>
            <a:r>
              <a:rPr lang="id-ID" sz="2400" smtClean="0"/>
              <a:t>Mata kuliah </a:t>
            </a:r>
            <a:r>
              <a:rPr lang="en-US" sz="2400" smtClean="0"/>
              <a:t>ini </a:t>
            </a:r>
            <a:r>
              <a:rPr lang="id-ID" sz="2400" smtClean="0"/>
              <a:t>merupakan matakuliah yang memberikan dasar-dasar pengertian dan pemahaman dalam proses perancangan arsitektur.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1811737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 txBox="1">
            <a:spLocks/>
          </p:cNvSpPr>
          <p:nvPr/>
        </p:nvSpPr>
        <p:spPr>
          <a:xfrm>
            <a:off x="2442281" y="332656"/>
            <a:ext cx="6108200" cy="340996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1400" b="1" dirty="0" smtClean="0">
                <a:solidFill>
                  <a:srgbClr val="F7E289"/>
                </a:solidFill>
              </a:rPr>
              <a:t>SEMESTER I</a:t>
            </a:r>
            <a:endParaRPr lang="en-US" sz="1400" b="1" dirty="0">
              <a:solidFill>
                <a:srgbClr val="F7E289"/>
              </a:solidFill>
            </a:endParaRPr>
          </a:p>
        </p:txBody>
      </p:sp>
      <p:sp>
        <p:nvSpPr>
          <p:cNvPr id="10" name="Title 3"/>
          <p:cNvSpPr txBox="1">
            <a:spLocks/>
          </p:cNvSpPr>
          <p:nvPr/>
        </p:nvSpPr>
        <p:spPr>
          <a:xfrm>
            <a:off x="2442280" y="3572447"/>
            <a:ext cx="6108200" cy="305410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1400" b="1" dirty="0" smtClean="0">
                <a:solidFill>
                  <a:srgbClr val="7030A0"/>
                </a:solidFill>
              </a:rPr>
              <a:t>SEMESTER II</a:t>
            </a:r>
            <a:endParaRPr lang="en-US" sz="1400" b="1" dirty="0">
              <a:solidFill>
                <a:srgbClr val="7030A0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3485" y="-37645"/>
            <a:ext cx="1319825" cy="1443835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05536825"/>
              </p:ext>
            </p:extLst>
          </p:nvPr>
        </p:nvGraphicFramePr>
        <p:xfrm>
          <a:off x="2442282" y="695013"/>
          <a:ext cx="6108200" cy="27618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5032"/>
                <a:gridCol w="1392431"/>
                <a:gridCol w="3877015"/>
                <a:gridCol w="463722"/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NO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KODE 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MATA KULIAH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BOBOT </a:t>
                      </a:r>
                      <a:br>
                        <a:rPr lang="en-US" sz="1200">
                          <a:effectLst/>
                        </a:rPr>
                      </a:br>
                      <a:r>
                        <a:rPr lang="en-US" sz="1200">
                          <a:effectLst/>
                        </a:rPr>
                        <a:t>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381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6015120301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Pendidikan Agama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6015120311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Ke-PGRI-an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6015320316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Matematika Teknik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6015320319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Estetika Dasar Dwimatra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6015320322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Gambar Arsitektur Dasar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6015320324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Gambar Teknik 2D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6015320332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Teori Arsitektur Dasar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6015342342</a:t>
                      </a:r>
                      <a:endParaRPr lang="en-US" sz="12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Proses dan Metoda Perancangan Arsitektur</a:t>
                      </a:r>
                      <a:endParaRPr lang="en-US" sz="12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  <a:endParaRPr lang="en-US" sz="12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6015320353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Bahan Bangunan Dasar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JUMLAH 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20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82207595"/>
              </p:ext>
            </p:extLst>
          </p:nvPr>
        </p:nvGraphicFramePr>
        <p:xfrm>
          <a:off x="2442281" y="3920502"/>
          <a:ext cx="6108200" cy="27340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5032"/>
                <a:gridCol w="1392431"/>
                <a:gridCol w="3877015"/>
                <a:gridCol w="463722"/>
              </a:tblGrid>
              <a:tr h="54181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NO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KODE 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BOBOT </a:t>
                      </a:r>
                      <a:br>
                        <a:rPr lang="en-US" sz="1200">
                          <a:effectLst/>
                        </a:rPr>
                      </a:br>
                      <a:r>
                        <a:rPr lang="en-US" sz="1200">
                          <a:effectLst/>
                        </a:rPr>
                        <a:t>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6015120307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Pendidikan Pancasila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6015120310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Bahasa Inggris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6015320320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Estetika Dasar Trimatra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6015320323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Gambar Arsitektur Lanjut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6015320325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Gambar Teknik 3D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6015322326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Gambar Digital Dasar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6015320329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Struktur Bangunan Dasar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6015320333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Teori Arsitektur Lanjut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6015344343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Perancangan Bangunan Tunggal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341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JUMLAH 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20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05984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 txBox="1">
            <a:spLocks/>
          </p:cNvSpPr>
          <p:nvPr/>
        </p:nvSpPr>
        <p:spPr>
          <a:xfrm>
            <a:off x="2442281" y="610184"/>
            <a:ext cx="6108200" cy="340996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1400" b="1" smtClean="0">
                <a:solidFill>
                  <a:srgbClr val="F7E289"/>
                </a:solidFill>
              </a:rPr>
              <a:t>SEMESTER </a:t>
            </a:r>
            <a:r>
              <a:rPr lang="en-US" sz="1400" b="1" smtClean="0">
                <a:solidFill>
                  <a:srgbClr val="F7E289"/>
                </a:solidFill>
              </a:rPr>
              <a:t>II</a:t>
            </a:r>
            <a:r>
              <a:rPr lang="id-ID" sz="1400" b="1" smtClean="0">
                <a:solidFill>
                  <a:srgbClr val="F7E289"/>
                </a:solidFill>
              </a:rPr>
              <a:t>I</a:t>
            </a:r>
            <a:endParaRPr lang="en-US" sz="1400" b="1" dirty="0">
              <a:solidFill>
                <a:srgbClr val="F7E289"/>
              </a:solidFill>
            </a:endParaRPr>
          </a:p>
        </p:txBody>
      </p:sp>
      <p:sp>
        <p:nvSpPr>
          <p:cNvPr id="10" name="Title 3"/>
          <p:cNvSpPr txBox="1">
            <a:spLocks/>
          </p:cNvSpPr>
          <p:nvPr/>
        </p:nvSpPr>
        <p:spPr>
          <a:xfrm>
            <a:off x="2442280" y="3596339"/>
            <a:ext cx="6108200" cy="305410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1400" b="1" smtClean="0">
                <a:solidFill>
                  <a:srgbClr val="7030A0"/>
                </a:solidFill>
              </a:rPr>
              <a:t>SEMESTER I</a:t>
            </a:r>
            <a:r>
              <a:rPr lang="en-US" sz="1400" b="1" smtClean="0">
                <a:solidFill>
                  <a:srgbClr val="7030A0"/>
                </a:solidFill>
              </a:rPr>
              <a:t>V</a:t>
            </a:r>
            <a:endParaRPr lang="en-US" sz="1400" b="1" dirty="0">
              <a:solidFill>
                <a:srgbClr val="7030A0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3485" y="-37645"/>
            <a:ext cx="1319825" cy="1443835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442281" y="951180"/>
          <a:ext cx="6108200" cy="25237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5032"/>
                <a:gridCol w="1392431"/>
                <a:gridCol w="3877015"/>
                <a:gridCol w="463722"/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NO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KODE 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MATA KULIAH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BOBOT </a:t>
                      </a:r>
                      <a:br>
                        <a:rPr lang="en-US" sz="1200">
                          <a:effectLst/>
                        </a:rPr>
                      </a:br>
                      <a:r>
                        <a:rPr lang="en-US" sz="1200">
                          <a:effectLst/>
                        </a:rPr>
                        <a:t>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6015120408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Kewarganegaraan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6015330421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Estetika Arsitektur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6015333427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Gambar Digital Lanjut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6015320436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Statika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6015320438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Fisika Bangunan Dasar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6015320440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Utilitas Bangunan Dasar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6015344444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Perancangan Bangunan Multi Masaa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6015320454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Bahan Bangunan Advance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JUMLAH 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20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2442281" y="3901749"/>
          <a:ext cx="6108200" cy="27340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5032"/>
                <a:gridCol w="1392431"/>
                <a:gridCol w="3877015"/>
                <a:gridCol w="463722"/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NO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KODE 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MATA KULIAH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BOBOT </a:t>
                      </a:r>
                      <a:br>
                        <a:rPr lang="en-US" sz="1200">
                          <a:effectLst/>
                        </a:rPr>
                      </a:br>
                      <a:r>
                        <a:rPr lang="en-US" sz="1200">
                          <a:effectLst/>
                        </a:rPr>
                        <a:t>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6015120409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Bahasa Indonesia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6015320417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Metodologi Penelitian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6015322428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Presentasi Arsitektur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6015320430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Struktur Bangunan Bertingkat Tinggi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6015320434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Sejarah Arsitektur Tradisional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6015320437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Mekanika Teknik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6015330541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Utilitas Bangunan Lanjut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6015344445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Perancangan Bangunan Publik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6015320451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Arsitektur dan Lingkungan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JUMLAH 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20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90169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 txBox="1">
            <a:spLocks/>
          </p:cNvSpPr>
          <p:nvPr/>
        </p:nvSpPr>
        <p:spPr>
          <a:xfrm>
            <a:off x="2442281" y="188640"/>
            <a:ext cx="6108200" cy="340996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1400" b="1" dirty="0" smtClean="0">
                <a:solidFill>
                  <a:srgbClr val="F7E289"/>
                </a:solidFill>
              </a:rPr>
              <a:t>SEMESTER </a:t>
            </a:r>
            <a:r>
              <a:rPr lang="en-US" sz="1400" b="1" dirty="0">
                <a:solidFill>
                  <a:srgbClr val="F7E289"/>
                </a:solidFill>
              </a:rPr>
              <a:t>V</a:t>
            </a:r>
          </a:p>
        </p:txBody>
      </p:sp>
      <p:sp>
        <p:nvSpPr>
          <p:cNvPr id="10" name="Title 3"/>
          <p:cNvSpPr txBox="1">
            <a:spLocks/>
          </p:cNvSpPr>
          <p:nvPr/>
        </p:nvSpPr>
        <p:spPr>
          <a:xfrm>
            <a:off x="2442281" y="3277480"/>
            <a:ext cx="6108200" cy="305410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1400" b="1" smtClean="0">
                <a:solidFill>
                  <a:srgbClr val="7030A0"/>
                </a:solidFill>
              </a:rPr>
              <a:t>SEMESTER </a:t>
            </a:r>
            <a:r>
              <a:rPr lang="en-US" sz="1400" b="1" smtClean="0">
                <a:solidFill>
                  <a:srgbClr val="7030A0"/>
                </a:solidFill>
              </a:rPr>
              <a:t>VI</a:t>
            </a:r>
            <a:endParaRPr lang="en-US" sz="1400" b="1" dirty="0">
              <a:solidFill>
                <a:srgbClr val="7030A0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3485" y="-37645"/>
            <a:ext cx="1319825" cy="1443835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2132431"/>
              </p:ext>
            </p:extLst>
          </p:nvPr>
        </p:nvGraphicFramePr>
        <p:xfrm>
          <a:off x="2442281" y="529636"/>
          <a:ext cx="6108200" cy="27340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5032"/>
                <a:gridCol w="1392431"/>
                <a:gridCol w="3877015"/>
                <a:gridCol w="463722"/>
              </a:tblGrid>
              <a:tr h="5987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NO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KODE 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BOBOT </a:t>
                      </a:r>
                      <a:br>
                        <a:rPr lang="en-US" sz="1200">
                          <a:effectLst/>
                        </a:rPr>
                      </a:br>
                      <a:r>
                        <a:rPr lang="en-US" sz="1200">
                          <a:effectLst/>
                        </a:rPr>
                        <a:t>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95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6015220513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Kewirausahaan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95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6015220514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Kuliah Kerja Lapangan (KKL)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95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6015320518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Tata Tulis Laporan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95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6015320531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Struktur Bangunan Advance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95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6015320535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Sejarah Arsitektur Dunia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95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6015320539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Fisika Bangunan Lanjut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95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6015344546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Perancangan Bangunan High-rise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95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6015320548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Ruang Terbuka Hijau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95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6015320552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Arsitektur Hijau Dasar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95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JUMLAH 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48259321"/>
              </p:ext>
            </p:extLst>
          </p:nvPr>
        </p:nvGraphicFramePr>
        <p:xfrm>
          <a:off x="2442282" y="3582884"/>
          <a:ext cx="6108199" cy="31546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5032"/>
                <a:gridCol w="1392431"/>
                <a:gridCol w="3877014"/>
                <a:gridCol w="463722"/>
              </a:tblGrid>
              <a:tr h="58027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NO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KODE 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BOBOT </a:t>
                      </a:r>
                      <a:br>
                        <a:rPr lang="en-US" sz="1200">
                          <a:effectLst/>
                        </a:rPr>
                      </a:br>
                      <a:r>
                        <a:rPr lang="en-US" sz="1200">
                          <a:effectLst/>
                        </a:rPr>
                        <a:t>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3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6015344547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Perancangan Bangunan Mix-use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3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6015320549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Dasar Perancangan Kota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3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6015330556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Konservasi dan Preservasi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3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6015320557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Hukum Pranata Pembangunan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3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6015320558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Properti Dasar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3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6015320559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Manajemen Konstruksi Dasar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3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6015331560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Perancangan Interior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3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6015321562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Manajemen Konstruksi Pengawas Dasar *)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342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6015321563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Manajemen Konstruksi Kontraktor Dasar *)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9342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6015321564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Perancangan Arsitektur Hijau Dasar *)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9342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6015321565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Arsitektur Perancangan Kota Dasar *)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9342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JUMLAH SKS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256465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 txBox="1">
            <a:spLocks/>
          </p:cNvSpPr>
          <p:nvPr/>
        </p:nvSpPr>
        <p:spPr>
          <a:xfrm>
            <a:off x="2442281" y="493401"/>
            <a:ext cx="6108200" cy="340996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1400" b="1" smtClean="0">
                <a:solidFill>
                  <a:srgbClr val="F7E289"/>
                </a:solidFill>
              </a:rPr>
              <a:t>SEMESTER </a:t>
            </a:r>
            <a:r>
              <a:rPr lang="en-US" sz="1400" b="1" smtClean="0">
                <a:solidFill>
                  <a:srgbClr val="F7E289"/>
                </a:solidFill>
              </a:rPr>
              <a:t>VII</a:t>
            </a:r>
            <a:endParaRPr lang="en-US" sz="1400" b="1" dirty="0">
              <a:solidFill>
                <a:srgbClr val="F7E289"/>
              </a:solidFill>
            </a:endParaRPr>
          </a:p>
        </p:txBody>
      </p:sp>
      <p:sp>
        <p:nvSpPr>
          <p:cNvPr id="10" name="Title 3"/>
          <p:cNvSpPr txBox="1">
            <a:spLocks/>
          </p:cNvSpPr>
          <p:nvPr/>
        </p:nvSpPr>
        <p:spPr>
          <a:xfrm>
            <a:off x="2442281" y="3654898"/>
            <a:ext cx="6108200" cy="305410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1400" b="1" smtClean="0">
                <a:solidFill>
                  <a:srgbClr val="7030A0"/>
                </a:solidFill>
              </a:rPr>
              <a:t>SEMESTER </a:t>
            </a:r>
            <a:r>
              <a:rPr lang="en-US" sz="1400" b="1" smtClean="0">
                <a:solidFill>
                  <a:srgbClr val="7030A0"/>
                </a:solidFill>
              </a:rPr>
              <a:t>VIII</a:t>
            </a:r>
            <a:endParaRPr lang="en-US" sz="1400" b="1" dirty="0">
              <a:solidFill>
                <a:srgbClr val="7030A0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3485" y="-37645"/>
            <a:ext cx="1319825" cy="1443835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451799" y="782566"/>
          <a:ext cx="6098681" cy="29443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4447"/>
                <a:gridCol w="1390261"/>
                <a:gridCol w="3870974"/>
                <a:gridCol w="462999"/>
              </a:tblGrid>
              <a:tr h="55163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NO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KODE 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BOBOT </a:t>
                      </a:r>
                      <a:br>
                        <a:rPr lang="en-US" sz="1200">
                          <a:effectLst/>
                        </a:rPr>
                      </a:br>
                      <a:r>
                        <a:rPr lang="en-US" sz="1200">
                          <a:effectLst/>
                        </a:rPr>
                        <a:t>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655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6015220612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Etika Profesi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655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6015220615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Praktek Kerja Lapangan (PKL)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655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6015331650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Perancangan Kota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655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6015331655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Perumahan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655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6015331661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Perancangan Bangunan Konservasi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655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6015342666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Manajemen Konstruksi Pengawas Lanjut **)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655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6015342667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Manajemen Konstruksi Kontraktor Lanjut **)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7655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6015342668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Perancangan Arsitektur Hijau Lanjut **)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7655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6015342669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Arsitektur Perancangan Kota Lanjut **)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7655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6015330670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Seminar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655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JUMLAH 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2442282" y="3960308"/>
          <a:ext cx="6108200" cy="12618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5032"/>
                <a:gridCol w="1392431"/>
                <a:gridCol w="3877015"/>
                <a:gridCol w="463722"/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NO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KODE 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BOBOT </a:t>
                      </a:r>
                      <a:br>
                        <a:rPr lang="en-US" sz="1200">
                          <a:effectLst/>
                        </a:rPr>
                      </a:br>
                      <a:r>
                        <a:rPr lang="en-US" sz="1200">
                          <a:effectLst/>
                        </a:rPr>
                        <a:t>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6015140612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Kuliah Kerja Nyata (KKN)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955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6015364672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Skripsi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JUMLAH 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960946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125" y="222195"/>
            <a:ext cx="7016195" cy="684885"/>
          </a:xfrm>
        </p:spPr>
        <p:txBody>
          <a:bodyPr/>
          <a:lstStyle/>
          <a:p>
            <a:r>
              <a:rPr lang="id-ID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PRA-SYARAT MATA KULIAH</a:t>
            </a:r>
            <a:endParaRPr lang="id-ID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914" y="907080"/>
            <a:ext cx="8591582" cy="5892445"/>
          </a:xfrm>
          <a:prstGeom prst="rect">
            <a:avLst/>
          </a:prstGeom>
        </p:spPr>
      </p:pic>
      <p:sp>
        <p:nvSpPr>
          <p:cNvPr id="4" name="Rectangle 3">
            <a:hlinkClick r:id="rId3" action="ppaction://hlinkfile"/>
          </p:cNvPr>
          <p:cNvSpPr/>
          <p:nvPr/>
        </p:nvSpPr>
        <p:spPr>
          <a:xfrm>
            <a:off x="8100392" y="222195"/>
            <a:ext cx="792088" cy="3984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72577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09550"/>
            <a:ext cx="8686800" cy="1295400"/>
          </a:xfrm>
        </p:spPr>
        <p:txBody>
          <a:bodyPr/>
          <a:lstStyle>
            <a:extLst/>
          </a:lstStyle>
          <a:p>
            <a:r>
              <a:rPr lang="id-ID" smtClean="0"/>
              <a:t>:  </a:t>
            </a:r>
            <a:r>
              <a:rPr lang="en-US" smtClean="0"/>
              <a:t>Tujuan</a:t>
            </a:r>
            <a:endParaRPr lang="en-US" dirty="0"/>
          </a:p>
        </p:txBody>
      </p:sp>
      <p:sp>
        <p:nvSpPr>
          <p:cNvPr id="8" name="Rectangle 2"/>
          <p:cNvSpPr>
            <a:spLocks noGrp="1"/>
          </p:cNvSpPr>
          <p:nvPr>
            <p:ph sz="half" idx="1"/>
          </p:nvPr>
        </p:nvSpPr>
        <p:spPr>
          <a:xfrm>
            <a:off x="5004048" y="1196752"/>
            <a:ext cx="3894584" cy="5040560"/>
          </a:xfrm>
        </p:spPr>
        <p:txBody>
          <a:bodyPr>
            <a:normAutofit lnSpcReduction="10000"/>
          </a:bodyPr>
          <a:lstStyle>
            <a:extLst/>
          </a:lstStyle>
          <a:p>
            <a:r>
              <a:rPr lang="id-ID" sz="2400" b="1" smtClean="0"/>
              <a:t>TUJUAN:</a:t>
            </a:r>
          </a:p>
          <a:p>
            <a:endParaRPr lang="en-US" sz="2400" smtClean="0"/>
          </a:p>
          <a:p>
            <a:pPr marL="457200" indent="-457200">
              <a:buFont typeface="+mj-lt"/>
              <a:buAutoNum type="arabicPeriod"/>
            </a:pPr>
            <a:r>
              <a:rPr lang="id-ID" sz="2400" smtClean="0"/>
              <a:t>Mahasisawa dapat </a:t>
            </a:r>
            <a:r>
              <a:rPr lang="en-US" sz="2400" smtClean="0"/>
              <a:t>merumuskan pengertian, peran dan fungsi arsitek dalam pembangunan.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smtClean="0"/>
              <a:t>Mampu menguraikan proses dan metode </a:t>
            </a:r>
            <a:r>
              <a:rPr lang="id-ID" sz="2400" smtClean="0"/>
              <a:t>perancangan </a:t>
            </a:r>
            <a:r>
              <a:rPr lang="en-US" sz="2400" smtClean="0"/>
              <a:t>dalam </a:t>
            </a:r>
            <a:r>
              <a:rPr lang="id-ID" sz="2400" smtClean="0"/>
              <a:t>arsitektur</a:t>
            </a:r>
            <a:r>
              <a:rPr lang="en-US" sz="240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smtClean="0"/>
              <a:t>Mampu merancang ruang dan bentuk arsitektur yang sederhana.</a:t>
            </a:r>
            <a:endParaRPr lang="en-US" sz="2400" dirty="0"/>
          </a:p>
        </p:txBody>
      </p:sp>
      <p:pic>
        <p:nvPicPr>
          <p:cNvPr id="1026" name="Picture 2" descr="http://antoniusarif.com/wp-content/uploads/2015/05/go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3212977"/>
            <a:ext cx="4059312" cy="3044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15100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09550"/>
            <a:ext cx="4042792" cy="1295400"/>
          </a:xfrm>
        </p:spPr>
        <p:txBody>
          <a:bodyPr/>
          <a:lstStyle>
            <a:extLst/>
          </a:lstStyle>
          <a:p>
            <a:r>
              <a:rPr lang="id-ID" smtClean="0"/>
              <a:t>SILABI</a:t>
            </a:r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75823150"/>
              </p:ext>
            </p:extLst>
          </p:nvPr>
        </p:nvGraphicFramePr>
        <p:xfrm>
          <a:off x="457200" y="1238585"/>
          <a:ext cx="8435279" cy="55469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0789"/>
                <a:gridCol w="1334977"/>
                <a:gridCol w="1922368"/>
                <a:gridCol w="1067982"/>
                <a:gridCol w="427193"/>
                <a:gridCol w="427193"/>
                <a:gridCol w="1655373"/>
                <a:gridCol w="959404"/>
              </a:tblGrid>
              <a:tr h="352823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Pertemuan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Ke</a:t>
                      </a:r>
                      <a:endParaRPr lang="en-US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Kemampuan Akhir yang Diharapkan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Bahan Kajian</a:t>
                      </a:r>
                      <a:endParaRPr lang="en-US" sz="105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(Materi Ajar)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Bentuk Pembelajaran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Alokasi Waktu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Metode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Penilaian</a:t>
                      </a:r>
                      <a:endParaRPr lang="en-US" sz="105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Bobot Nilai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</a:tr>
              <a:tr h="1764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TM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TT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77881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1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id-ID" sz="1050">
                          <a:effectLst/>
                        </a:rPr>
                        <a:t>Mahasiswa mampu </a:t>
                      </a:r>
                      <a:r>
                        <a:rPr lang="en-US" sz="1050">
                          <a:effectLst/>
                        </a:rPr>
                        <a:t>menelaah </a:t>
                      </a:r>
                      <a:r>
                        <a:rPr lang="id-ID" sz="1050">
                          <a:effectLst/>
                        </a:rPr>
                        <a:t>dasar-dasar ilmu arsitektur dan </a:t>
                      </a:r>
                      <a:r>
                        <a:rPr lang="en-US" sz="1050">
                          <a:effectLst/>
                        </a:rPr>
                        <a:t>mengklasifikasikan </a:t>
                      </a:r>
                      <a:r>
                        <a:rPr lang="id-ID" sz="1050">
                          <a:effectLst/>
                        </a:rPr>
                        <a:t>tugas profesi arsitek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DASAR-DASAR ARSITEKTUR DAN TUGAS/PROFIL ARSITEK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Pengenalan perkuliahan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Pengertian arsitek dan arsitektur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Peran dan tugas arsitek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Profil profesi arsitek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Presentasi karya arsitektur dunia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Tugas Kecil 1: Paper replika Bangunan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Ceramah, Video, Diskusi, Praktek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4 JP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4 JP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5%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</a:tr>
              <a:tr h="226394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2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id-ID" sz="1050">
                          <a:effectLst/>
                        </a:rPr>
                        <a:t>Mahasiswa</a:t>
                      </a:r>
                      <a:r>
                        <a:rPr lang="en-US" sz="1050">
                          <a:effectLst/>
                        </a:rPr>
                        <a:t> mampu membedakan pengertian perencanaan dan perancangan dalam arsitektur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id-ID" sz="1050">
                          <a:effectLst/>
                        </a:rPr>
                        <a:t>Mahasiswa</a:t>
                      </a:r>
                      <a:r>
                        <a:rPr lang="en-US" sz="1050">
                          <a:effectLst/>
                        </a:rPr>
                        <a:t> mampu mengurutkan proses dan tahapan dalam perancangan arsitektur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PROSES DAN TAHAPAN PERANCANGAN ARSITEKTUR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Siklus proyek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Pengertian perencanaan dan perancangan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Proses perancangan dalam arsitektur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Tahapan perancangan arsitektur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Simulasi proses perancangan arsitektur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Presentasi tugas kecil 1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Pengeluaran tugas Kecil 2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Ceramah, Diskusi, Presentasi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4 JP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4 JP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5%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76546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42941087"/>
              </p:ext>
            </p:extLst>
          </p:nvPr>
        </p:nvGraphicFramePr>
        <p:xfrm>
          <a:off x="611560" y="116632"/>
          <a:ext cx="8280919" cy="66598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30527"/>
                <a:gridCol w="1313598"/>
                <a:gridCol w="1891580"/>
                <a:gridCol w="1050879"/>
                <a:gridCol w="401085"/>
                <a:gridCol w="420351"/>
                <a:gridCol w="1628861"/>
                <a:gridCol w="944038"/>
              </a:tblGrid>
              <a:tr h="180109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3-4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000">
                          <a:effectLst/>
                        </a:rPr>
                        <a:t>Mahasiswa mampu  menelaah mengenai proses analisis ruang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000">
                          <a:effectLst/>
                        </a:rPr>
                        <a:t>Mahasiswa mampu melakukan proses analisis ruang pada suatu ruang sederhana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24765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ANALISIS RUANG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Proses dan tahapan analisis ruang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Identifikasi pengguna dan aktivitasKelompok aktivitas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Kebutuhan ruang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Standar ruang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Hubungan ruang dan kelompok ruang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Sirkulasi ruang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Persyaratan ruang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Program ruang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Pengeluaran Tugas Kecil 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Ceramah, Diskusi, Studio Desain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8 JP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8 JP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15%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</a:tr>
              <a:tr h="124690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5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000">
                          <a:effectLst/>
                        </a:rPr>
                        <a:t>Mahasiswa mampu menyusun laporan analisis ruang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000">
                          <a:effectLst/>
                        </a:rPr>
                        <a:t>Mahasiswa mampu mempresentasikan hasil kajian analisis ruang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Pengumpulan hasil kajian analisis ruang pada tugas kecil 3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Mempresentasikan hasil kajian analisis ruang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Ceramah, Diskusi, Presentasi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4 JP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4 JP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240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6-7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000">
                          <a:effectLst/>
                        </a:rPr>
                        <a:t>Mahasiswa mampu  menelaah mengenai proses analisis tapak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000">
                          <a:effectLst/>
                        </a:rPr>
                        <a:t>Mahasiswa mampu melakukan proses analisis tapak pada suatu bentuk kavling sederhana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457200" marR="0" indent="-2286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ANALISIS SITE ATAU TAPAK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Proses dan penjelasan analisis tapak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Analisis lingkungan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Analisis topografi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Analisis pencapaian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Analisis klimatologi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Analisis view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Analisis kebisingan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Analisis utilitas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Pengeluaran Tugas Kecil 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Ceramah, Video, Diskusi, Studio Desain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8 JP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8 JP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15%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14519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54319677"/>
              </p:ext>
            </p:extLst>
          </p:nvPr>
        </p:nvGraphicFramePr>
        <p:xfrm>
          <a:off x="467544" y="764704"/>
          <a:ext cx="8435280" cy="58712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2280"/>
                <a:gridCol w="1338083"/>
                <a:gridCol w="1926841"/>
                <a:gridCol w="1070468"/>
                <a:gridCol w="408562"/>
                <a:gridCol w="428187"/>
                <a:gridCol w="1659223"/>
                <a:gridCol w="961636"/>
              </a:tblGrid>
              <a:tr h="102404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7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900">
                          <a:effectLst/>
                        </a:rPr>
                        <a:t>Mahasiswa mampu menyusun laporan analisis tapak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900">
                          <a:effectLst/>
                        </a:rPr>
                        <a:t>Mahasiswa mampu mempresentasikan hasil kajian analisis tapak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Pengumpulan hasil kajian analisis tapak pada tugas kecil 4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Mempresentasikan hasil kajian analisis tapak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Ceramah, Diskusi, Presentasi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4 JP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4 JP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</a:tr>
              <a:tr h="22756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8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Ujian Tengah Semester (UTS)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Materi tatap muka ke-1 s/d tatap muka ke-7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10%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</a:tr>
              <a:tr h="6826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9-10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900">
                          <a:effectLst/>
                        </a:rPr>
                        <a:t>Mahasiswa mampu melakukan proses penyusunan Zonasi dan Gubahan Masa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ANALISIS ZONING DAN SIRKULASI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Analisis pengelompokan zona atau penyusunan zonasi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Analisis Pola Sirkulasi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Pengeluaran tugas kecil 5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Ceramah, Diskusi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8 JP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8 JP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15%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</a:tr>
              <a:tr h="11378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11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900">
                          <a:effectLst/>
                        </a:rPr>
                        <a:t>Mahasiswa mampu menyusun laporan analisis Zonning dan Sirkulasi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900">
                          <a:effectLst/>
                        </a:rPr>
                        <a:t>Mahasiswa mampu mempresentasikan hasil kajian analisis tapak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Pengumpulan hasil kajian analisis zoning dan sirlkulasi tugas kecil 5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Mempresentasikan hasil kajian analisis zoning dan  sirkulasi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Pengeluaran Tugas Besar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Ceramah, Diskusi, Presentasi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4 JP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4 JP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03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12-14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900">
                          <a:effectLst/>
                        </a:rPr>
                        <a:t>Mahasiswa mampu melakukan proses perancangan denah untuk suatu ruang sederhana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PRAKTEK PERANCANGAN ARSITEKTUR 1</a:t>
                      </a:r>
                      <a:endParaRPr lang="en-US" sz="900">
                        <a:effectLst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Penyusunan Analisis ruang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Penyusunan Analisis tapak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Penyusunan Zonasi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Penyusunan Pola Sirkulasi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Ceramah, Diskusi, Studio Desain, Asistensi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8 JP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8 JP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20%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</a:tr>
              <a:tr h="56891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15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900">
                          <a:effectLst/>
                        </a:rPr>
                        <a:t>Mahasiswa mampu mempresentasikan hasil rancangan ruang sederhana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Pengumpulan hasil penyusunan tugas besar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Mempresentasikan hasil rancangan denah ruang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Ceramah, Diskusi, Presentasi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4 JP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4 JP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756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16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Ujian Akhir Semester (UAS)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Materi tatap muka ke-9 s/d tatap muka ke-15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15%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329923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09550"/>
            <a:ext cx="5987008" cy="1295400"/>
          </a:xfrm>
        </p:spPr>
        <p:txBody>
          <a:bodyPr/>
          <a:lstStyle>
            <a:extLst/>
          </a:lstStyle>
          <a:p>
            <a:r>
              <a:rPr lang="id-ID" smtClean="0"/>
              <a:t>METODA PERKULIAHN</a:t>
            </a:r>
            <a:endParaRPr lang="en-US" dirty="0"/>
          </a:p>
        </p:txBody>
      </p:sp>
      <p:sp>
        <p:nvSpPr>
          <p:cNvPr id="4" name="Rectangle 2"/>
          <p:cNvSpPr>
            <a:spLocks noGrp="1"/>
          </p:cNvSpPr>
          <p:nvPr>
            <p:ph sz="half" idx="1"/>
          </p:nvPr>
        </p:nvSpPr>
        <p:spPr>
          <a:xfrm>
            <a:off x="4932040" y="1628800"/>
            <a:ext cx="3822576" cy="4608512"/>
          </a:xfrm>
        </p:spPr>
        <p:txBody>
          <a:bodyPr>
            <a:normAutofit lnSpcReduction="10000"/>
          </a:bodyPr>
          <a:lstStyle>
            <a:extLst/>
          </a:lstStyle>
          <a:p>
            <a:r>
              <a:rPr lang="id-ID" sz="2400" b="1"/>
              <a:t>METODA :  </a:t>
            </a:r>
            <a:endParaRPr lang="id-ID" sz="2400" b="1" smtClean="0"/>
          </a:p>
          <a:p>
            <a:endParaRPr lang="id-ID" sz="2400" b="1" smtClean="0"/>
          </a:p>
          <a:p>
            <a:pPr marL="342900" indent="-342900">
              <a:buFont typeface="Arial" pitchFamily="34" charset="0"/>
              <a:buChar char="•"/>
            </a:pPr>
            <a:r>
              <a:rPr lang="id-ID" sz="2400" smtClean="0"/>
              <a:t>Tatap muka </a:t>
            </a:r>
            <a:endParaRPr lang="en-US" sz="240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smtClean="0"/>
              <a:t>Video</a:t>
            </a:r>
            <a:endParaRPr lang="id-ID" sz="240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smtClean="0"/>
              <a:t>Maket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id-ID" sz="2400" smtClean="0"/>
              <a:t>Tugas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id-ID" sz="2400" smtClean="0"/>
              <a:t>Studi Lapangan</a:t>
            </a:r>
            <a:r>
              <a:rPr lang="en-US" sz="2400" smtClean="0"/>
              <a:t> (survey)</a:t>
            </a:r>
            <a:r>
              <a:rPr lang="id-ID" sz="2400" smtClean="0"/>
              <a:t>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id-ID" sz="2400" smtClean="0"/>
              <a:t>Diskusi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id-ID" sz="2400" smtClean="0"/>
              <a:t>Studio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id-ID" sz="2400"/>
              <a:t>Asistensi </a:t>
            </a:r>
            <a:endParaRPr lang="en-US" sz="2800"/>
          </a:p>
          <a:p>
            <a:pPr marL="342900" indent="-342900">
              <a:buFont typeface="Arial" pitchFamily="34" charset="0"/>
              <a:buChar char="•"/>
            </a:pPr>
            <a:r>
              <a:rPr lang="id-ID" sz="2400" smtClean="0"/>
              <a:t>Presentasi </a:t>
            </a:r>
            <a:endParaRPr lang="en-US" sz="2400" smtClean="0"/>
          </a:p>
        </p:txBody>
      </p:sp>
      <p:pic>
        <p:nvPicPr>
          <p:cNvPr id="2050" name="Picture 2" descr="http://corneralliance.com/wp-content/uploads/2015/02/Methodology-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3212976"/>
            <a:ext cx="3245346" cy="3245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42621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09550"/>
            <a:ext cx="4042792" cy="1295400"/>
          </a:xfrm>
        </p:spPr>
        <p:txBody>
          <a:bodyPr/>
          <a:lstStyle>
            <a:extLst/>
          </a:lstStyle>
          <a:p>
            <a:r>
              <a:rPr lang="id-ID" smtClean="0"/>
              <a:t>TUGAS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68351489"/>
              </p:ext>
            </p:extLst>
          </p:nvPr>
        </p:nvGraphicFramePr>
        <p:xfrm>
          <a:off x="2339752" y="1052736"/>
          <a:ext cx="6480720" cy="53584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52679"/>
                <a:gridCol w="5328041"/>
              </a:tblGrid>
              <a:tr h="9165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>
                          <a:effectLst/>
                        </a:rPr>
                        <a:t>1</a:t>
                      </a:r>
                      <a:endParaRPr lang="id-ID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None/>
                        <a:tabLst>
                          <a:tab pos="111125" algn="l"/>
                        </a:tabLst>
                      </a:pPr>
                      <a:r>
                        <a:rPr kumimoji="0"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Tugas</a:t>
                      </a:r>
                      <a:r>
                        <a:rPr kumimoji="0"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id-ID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kecil 1: </a:t>
                      </a:r>
                    </a:p>
                    <a:p>
                      <a:pPr marL="0" lvl="0" indent="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None/>
                        <a:tabLst>
                          <a:tab pos="111125" algn="l"/>
                        </a:tabLst>
                      </a:pPr>
                      <a:r>
                        <a:rPr kumimoji="0" lang="id-ID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  <a:r>
                        <a:rPr kumimoji="0"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engkaji</a:t>
                      </a:r>
                      <a:r>
                        <a:rPr kumimoji="0"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kumimoji="0"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</a:t>
                      </a:r>
                      <a:r>
                        <a:rPr kumimoji="0" lang="id-ID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embuat maket 3D bangunan monumental</a:t>
                      </a:r>
                      <a:endParaRPr kumimoji="0" lang="id-ID" sz="18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1215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effectLst/>
                        </a:rPr>
                        <a:t>2</a:t>
                      </a:r>
                      <a:endParaRPr lang="id-ID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/>
                      <a:r>
                        <a:rPr kumimoji="0" lang="id-ID" sz="18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Tugas kecil 2: </a:t>
                      </a:r>
                    </a:p>
                    <a:p>
                      <a:pPr lvl="0"/>
                      <a:r>
                        <a:rPr kumimoji="0" lang="id-ID" sz="18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Kompilasi foto bangunan-bangunan tunggal dan mendeskripsikan bentuk dasar dan proses turunannya.</a:t>
                      </a:r>
                      <a:endParaRPr kumimoji="0" lang="id-ID" sz="180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11125" algn="l"/>
                        </a:tabLst>
                      </a:pPr>
                      <a:r>
                        <a:rPr lang="id-ID" sz="1400">
                          <a:effectLst/>
                        </a:rPr>
                        <a:t> </a:t>
                      </a:r>
                      <a:endParaRPr lang="id-ID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357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effectLst/>
                        </a:rPr>
                        <a:t>3</a:t>
                      </a:r>
                      <a:endParaRPr lang="id-ID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None/>
                        <a:tabLst>
                          <a:tab pos="111125" algn="l"/>
                        </a:tabLst>
                      </a:pPr>
                      <a:r>
                        <a:rPr kumimoji="0" lang="id-ID" sz="18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Tugas kecil 3: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None/>
                        <a:tabLst>
                          <a:tab pos="111125" algn="l"/>
                        </a:tabLst>
                      </a:pPr>
                      <a:r>
                        <a:rPr kumimoji="0" lang="id-ID" sz="18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Menggambar beragam konfigurasi 2D dengan landasan teori pembentukannya (Praktek) dan membuat maket 3D-nya</a:t>
                      </a:r>
                      <a:endParaRPr lang="id-ID" sz="1400" b="1">
                        <a:effectLst/>
                        <a:latin typeface="Century Gothic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474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effectLst/>
                        </a:rPr>
                        <a:t>4</a:t>
                      </a:r>
                      <a:endParaRPr lang="id-ID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None/>
                        <a:tabLst>
                          <a:tab pos="111125" algn="l"/>
                        </a:tabLst>
                      </a:pPr>
                      <a:r>
                        <a:rPr kumimoji="0" lang="id-ID" sz="18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Tugas besar 4: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None/>
                        <a:tabLst>
                          <a:tab pos="111125" algn="l"/>
                        </a:tabLst>
                      </a:pPr>
                      <a:r>
                        <a:rPr kumimoji="0" lang="id-ID" sz="18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Membuat rancangan taman terbuka</a:t>
                      </a:r>
                      <a:endParaRPr lang="id-ID" sz="3600">
                        <a:effectLst/>
                        <a:latin typeface="Abadi MT Condensed Light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9599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effectLst/>
                        </a:rPr>
                        <a:t>5</a:t>
                      </a:r>
                      <a:endParaRPr lang="id-ID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None/>
                        <a:tabLst>
                          <a:tab pos="111125" algn="l"/>
                        </a:tabLst>
                      </a:pPr>
                      <a:r>
                        <a:rPr kumimoji="0" lang="id-ID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Tugas besar 5: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None/>
                        <a:tabLst>
                          <a:tab pos="111125" algn="l"/>
                        </a:tabLst>
                      </a:pPr>
                      <a:r>
                        <a:rPr kumimoji="0" lang="id-ID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Membuat rancangan</a:t>
                      </a:r>
                      <a:r>
                        <a:rPr kumimoji="0" lang="id-ID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pintu gerbang</a:t>
                      </a:r>
                      <a:endParaRPr kumimoji="0" lang="id-ID" sz="18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004638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LU" b="1" smtClean="0"/>
              <a:t>TIM DOSEN</a:t>
            </a:r>
            <a:r>
              <a:rPr lang="de-LU"/>
              <a:t>	: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88024" y="4005064"/>
            <a:ext cx="4248472" cy="2121099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de-LU" sz="2000" dirty="0"/>
              <a:t>	</a:t>
            </a:r>
            <a:endParaRPr lang="id-ID" sz="2000" dirty="0" smtClean="0"/>
          </a:p>
          <a:p>
            <a:r>
              <a:rPr lang="en-US" sz="2000" b="1" dirty="0" err="1" smtClean="0"/>
              <a:t>Kurnia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Widiastuti</a:t>
            </a:r>
            <a:r>
              <a:rPr lang="id-ID" sz="2000" b="1" dirty="0" smtClean="0"/>
              <a:t>, </a:t>
            </a:r>
            <a:r>
              <a:rPr lang="id-ID" sz="2000" b="1" dirty="0"/>
              <a:t>ST. </a:t>
            </a:r>
            <a:r>
              <a:rPr lang="id-ID" sz="2000" b="1" dirty="0" smtClean="0"/>
              <a:t>MT</a:t>
            </a:r>
          </a:p>
          <a:p>
            <a:r>
              <a:rPr lang="id-ID" sz="2000" b="1" dirty="0" smtClean="0"/>
              <a:t>M. Agung Wahyudi, ST,MT.</a:t>
            </a:r>
            <a:endParaRPr lang="id-ID" sz="2000" b="1" dirty="0"/>
          </a:p>
          <a:p>
            <a:endParaRPr lang="id-ID" sz="2000" dirty="0"/>
          </a:p>
          <a:p>
            <a:endParaRPr lang="id-ID" sz="2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2885803"/>
            <a:ext cx="3240360" cy="3240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243617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/>
              <a:t>TATA TERTIB KULIAH DAN </a:t>
            </a:r>
            <a:r>
              <a:rPr lang="fr-FR" b="1" smtClean="0"/>
              <a:t>STUDIO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544" y="1600200"/>
            <a:ext cx="8226400" cy="4525963"/>
          </a:xfrm>
          <a:solidFill>
            <a:srgbClr val="FFFFFF"/>
          </a:solidFill>
        </p:spPr>
        <p:txBody>
          <a:bodyPr>
            <a:normAutofit fontScale="77500" lnSpcReduction="20000"/>
          </a:bodyPr>
          <a:lstStyle/>
          <a:p>
            <a:pPr lvl="0"/>
            <a:r>
              <a:rPr lang="fr-FR" dirty="0" err="1" smtClean="0"/>
              <a:t>Mahasiswa</a:t>
            </a:r>
            <a:r>
              <a:rPr lang="fr-FR" dirty="0" smtClean="0"/>
              <a:t> </a:t>
            </a:r>
            <a:r>
              <a:rPr lang="fr-FR" b="1" dirty="0" err="1">
                <a:solidFill>
                  <a:srgbClr val="FF0000"/>
                </a:solidFill>
              </a:rPr>
              <a:t>wajib</a:t>
            </a:r>
            <a:r>
              <a:rPr lang="fr-FR" b="1" dirty="0">
                <a:solidFill>
                  <a:srgbClr val="FF0000"/>
                </a:solidFill>
              </a:rPr>
              <a:t> </a:t>
            </a:r>
            <a:r>
              <a:rPr lang="fr-FR" b="1" dirty="0" err="1">
                <a:solidFill>
                  <a:srgbClr val="FF0000"/>
                </a:solidFill>
              </a:rPr>
              <a:t>mengikuti</a:t>
            </a:r>
            <a:r>
              <a:rPr lang="fr-FR" b="1" dirty="0">
                <a:solidFill>
                  <a:srgbClr val="FF0000"/>
                </a:solidFill>
              </a:rPr>
              <a:t> minimal 75% </a:t>
            </a:r>
            <a:r>
              <a:rPr lang="fr-FR" dirty="0"/>
              <a:t>dari </a:t>
            </a:r>
            <a:r>
              <a:rPr lang="fr-FR" dirty="0" err="1"/>
              <a:t>acara</a:t>
            </a:r>
            <a:r>
              <a:rPr lang="fr-FR" dirty="0"/>
              <a:t> </a:t>
            </a:r>
            <a:r>
              <a:rPr lang="fr-FR" dirty="0" err="1"/>
              <a:t>kuliah</a:t>
            </a:r>
            <a:r>
              <a:rPr lang="fr-FR" dirty="0"/>
              <a:t> dan 75% </a:t>
            </a:r>
            <a:r>
              <a:rPr lang="fr-FR" dirty="0" err="1"/>
              <a:t>acara</a:t>
            </a:r>
            <a:r>
              <a:rPr lang="fr-FR" dirty="0"/>
              <a:t> </a:t>
            </a:r>
            <a:r>
              <a:rPr lang="fr-FR" dirty="0" smtClean="0"/>
              <a:t>studio (</a:t>
            </a:r>
            <a:r>
              <a:rPr lang="fr-FR" dirty="0" err="1" smtClean="0"/>
              <a:t>kekurangan</a:t>
            </a:r>
            <a:r>
              <a:rPr lang="fr-FR" dirty="0" smtClean="0"/>
              <a:t> </a:t>
            </a:r>
            <a:r>
              <a:rPr lang="fr-FR" dirty="0" err="1" smtClean="0"/>
              <a:t>harus</a:t>
            </a:r>
            <a:r>
              <a:rPr lang="fr-FR" dirty="0" smtClean="0"/>
              <a:t> </a:t>
            </a:r>
            <a:r>
              <a:rPr lang="fr-FR" dirty="0" err="1" smtClean="0"/>
              <a:t>diganti</a:t>
            </a:r>
            <a:r>
              <a:rPr lang="fr-FR" dirty="0" smtClean="0"/>
              <a:t> </a:t>
            </a:r>
            <a:r>
              <a:rPr lang="fr-FR" dirty="0" err="1" smtClean="0"/>
              <a:t>dengan</a:t>
            </a:r>
            <a:r>
              <a:rPr lang="fr-FR" dirty="0" smtClean="0"/>
              <a:t> </a:t>
            </a:r>
            <a:r>
              <a:rPr lang="fr-FR" dirty="0" err="1" smtClean="0"/>
              <a:t>tugas</a:t>
            </a:r>
            <a:r>
              <a:rPr lang="fr-FR" dirty="0" smtClean="0"/>
              <a:t> </a:t>
            </a:r>
            <a:r>
              <a:rPr lang="fr-FR" dirty="0" err="1" smtClean="0"/>
              <a:t>lain</a:t>
            </a:r>
            <a:r>
              <a:rPr lang="fr-FR" dirty="0" smtClean="0"/>
              <a:t> dari </a:t>
            </a:r>
            <a:r>
              <a:rPr lang="fr-FR" dirty="0" err="1" smtClean="0"/>
              <a:t>dosen</a:t>
            </a:r>
            <a:r>
              <a:rPr lang="fr-FR" dirty="0" smtClean="0"/>
              <a:t>).</a:t>
            </a:r>
            <a:endParaRPr lang="id-ID" dirty="0"/>
          </a:p>
          <a:p>
            <a:pPr lvl="0"/>
            <a:r>
              <a:rPr lang="nl-NL" dirty="0"/>
              <a:t>Mahasiswa </a:t>
            </a:r>
            <a:r>
              <a:rPr lang="nl-NL" b="1" dirty="0">
                <a:solidFill>
                  <a:srgbClr val="FF0000"/>
                </a:solidFill>
              </a:rPr>
              <a:t>wajib bekerja di studio  </a:t>
            </a:r>
            <a:r>
              <a:rPr lang="nl-NL" dirty="0"/>
              <a:t>setiap </a:t>
            </a:r>
            <a:r>
              <a:rPr lang="nl-NL" dirty="0" smtClean="0"/>
              <a:t>pada hari </a:t>
            </a:r>
            <a:r>
              <a:rPr lang="nl-NL" dirty="0"/>
              <a:t>yang ditentukan dan  wajib asistensi pada  jadwal asistensi</a:t>
            </a:r>
            <a:r>
              <a:rPr lang="nl-NL" dirty="0" smtClean="0"/>
              <a:t>. Penggunaan studio di luar jadwal perkuliahyan harus dengan ijin dosen.</a:t>
            </a:r>
            <a:endParaRPr lang="id-ID" dirty="0"/>
          </a:p>
          <a:p>
            <a:pPr lvl="0"/>
            <a:r>
              <a:rPr lang="nl-NL" dirty="0"/>
              <a:t>Daftar kehadiran mahasiswa akan diedarkan 2 kali dalam sehari, pada waktu kuliah dan pada waktu studio.</a:t>
            </a:r>
            <a:endParaRPr lang="id-ID" dirty="0"/>
          </a:p>
          <a:p>
            <a:pPr lvl="0"/>
            <a:r>
              <a:rPr lang="nl-NL" dirty="0"/>
              <a:t>Mahasiswa </a:t>
            </a:r>
            <a:r>
              <a:rPr lang="nl-NL" b="1" dirty="0">
                <a:solidFill>
                  <a:srgbClr val="FF0000"/>
                </a:solidFill>
              </a:rPr>
              <a:t>wajib melaksanakan asistensi </a:t>
            </a:r>
            <a:r>
              <a:rPr lang="nl-NL" dirty="0"/>
              <a:t>kepada </a:t>
            </a:r>
            <a:r>
              <a:rPr lang="id-ID" dirty="0" smtClean="0"/>
              <a:t>dosen/</a:t>
            </a:r>
            <a:r>
              <a:rPr lang="nl-NL" dirty="0" smtClean="0"/>
              <a:t>asisten</a:t>
            </a:r>
            <a:r>
              <a:rPr lang="nl-NL" dirty="0"/>
              <a:t>. Penilaian merupakan suatu proses yang akan dilakukan pada setiap kali asistensi sesuai dengan materi asistensi tiap pertemuan. </a:t>
            </a:r>
            <a:r>
              <a:rPr lang="en-US" dirty="0" err="1"/>
              <a:t>Jumlah</a:t>
            </a:r>
            <a:r>
              <a:rPr lang="en-US" dirty="0"/>
              <a:t>  </a:t>
            </a:r>
            <a:r>
              <a:rPr lang="en-US" dirty="0" err="1"/>
              <a:t>asistensi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masing-masing</a:t>
            </a:r>
            <a:r>
              <a:rPr lang="en-US" dirty="0"/>
              <a:t> </a:t>
            </a:r>
            <a:r>
              <a:rPr lang="en-US" dirty="0" err="1"/>
              <a:t>tugas</a:t>
            </a:r>
            <a:r>
              <a:rPr lang="en-US" dirty="0"/>
              <a:t> </a:t>
            </a:r>
            <a:r>
              <a:rPr lang="en-US" dirty="0" err="1"/>
              <a:t>disesuaikan</a:t>
            </a:r>
            <a:r>
              <a:rPr lang="en-US" dirty="0"/>
              <a:t> 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jumlah</a:t>
            </a:r>
            <a:r>
              <a:rPr lang="en-US" dirty="0"/>
              <a:t> </a:t>
            </a:r>
            <a:r>
              <a:rPr lang="en-US" dirty="0" err="1"/>
              <a:t>pertemuan</a:t>
            </a:r>
            <a:r>
              <a:rPr lang="en-US" dirty="0"/>
              <a:t> </a:t>
            </a:r>
            <a:r>
              <a:rPr lang="en-US" dirty="0" err="1"/>
              <a:t>asistensi</a:t>
            </a:r>
            <a:r>
              <a:rPr lang="en-US" dirty="0"/>
              <a:t>. </a:t>
            </a:r>
            <a:endParaRPr lang="id-ID" dirty="0"/>
          </a:p>
          <a:p>
            <a:pPr lvl="0"/>
            <a:r>
              <a:rPr lang="en-US" dirty="0" err="1"/>
              <a:t>Produk</a:t>
            </a:r>
            <a:r>
              <a:rPr lang="en-US" dirty="0"/>
              <a:t> </a:t>
            </a:r>
            <a:r>
              <a:rPr lang="en-US" dirty="0" err="1"/>
              <a:t>tugas-tugas</a:t>
            </a:r>
            <a:r>
              <a:rPr lang="en-US" dirty="0"/>
              <a:t> </a:t>
            </a:r>
            <a:r>
              <a:rPr lang="en-US" dirty="0" err="1" smtClean="0"/>
              <a:t>dikumpulkan</a:t>
            </a:r>
            <a:r>
              <a:rPr lang="en-US" dirty="0" smtClean="0"/>
              <a:t> </a:t>
            </a:r>
            <a:r>
              <a:rPr lang="id-ID" b="1" dirty="0" smtClean="0">
                <a:solidFill>
                  <a:srgbClr val="FF0000"/>
                </a:solidFill>
              </a:rPr>
              <a:t>harus sesuai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/>
              <a:t>waktu</a:t>
            </a:r>
            <a:r>
              <a:rPr lang="en-US" dirty="0"/>
              <a:t> yang </a:t>
            </a:r>
            <a:r>
              <a:rPr lang="en-US" dirty="0" err="1" smtClean="0"/>
              <a:t>ditentukan</a:t>
            </a:r>
            <a:r>
              <a:rPr lang="id-ID" dirty="0" smtClean="0"/>
              <a:t>.</a:t>
            </a:r>
            <a:endParaRPr lang="id-ID" dirty="0"/>
          </a:p>
          <a:p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725699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SANKSI: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544" y="1600200"/>
            <a:ext cx="8226400" cy="4525963"/>
          </a:xfrm>
          <a:solidFill>
            <a:srgbClr val="FFFFFF"/>
          </a:solidFill>
        </p:spPr>
        <p:txBody>
          <a:bodyPr>
            <a:normAutofit fontScale="92500" lnSpcReduction="20000"/>
          </a:bodyPr>
          <a:lstStyle/>
          <a:p>
            <a:pPr lvl="0"/>
            <a:r>
              <a:rPr lang="en-US" dirty="0" err="1" smtClean="0"/>
              <a:t>Dikenakan</a:t>
            </a:r>
            <a:r>
              <a:rPr lang="en-US" dirty="0" smtClean="0"/>
              <a:t> </a:t>
            </a:r>
            <a:r>
              <a:rPr lang="en-US" dirty="0" err="1"/>
              <a:t>pengurangan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Tugas</a:t>
            </a:r>
            <a:r>
              <a:rPr lang="en-US" dirty="0"/>
              <a:t> 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b="1" dirty="0" err="1">
                <a:solidFill>
                  <a:srgbClr val="FF0000"/>
                </a:solidFill>
              </a:rPr>
              <a:t>kekurangan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jumlah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asistensi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dirty="0"/>
              <a:t>yang </a:t>
            </a:r>
            <a:r>
              <a:rPr lang="en-US" dirty="0" err="1"/>
              <a:t>ditentukan</a:t>
            </a:r>
            <a:r>
              <a:rPr lang="en-US" dirty="0"/>
              <a:t>.</a:t>
            </a:r>
            <a:endParaRPr lang="id-ID" dirty="0"/>
          </a:p>
          <a:p>
            <a:pPr lvl="0"/>
            <a:r>
              <a:rPr lang="en-US" dirty="0" err="1"/>
              <a:t>Tugas</a:t>
            </a:r>
            <a:r>
              <a:rPr lang="en-US" dirty="0"/>
              <a:t> </a:t>
            </a:r>
            <a:r>
              <a:rPr lang="en-US" b="1" dirty="0" err="1">
                <a:solidFill>
                  <a:srgbClr val="FF0000"/>
                </a:solidFill>
              </a:rPr>
              <a:t>tidak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dinilai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pernah</a:t>
            </a:r>
            <a:r>
              <a:rPr lang="en-US" dirty="0"/>
              <a:t> </a:t>
            </a:r>
            <a:r>
              <a:rPr lang="en-US" dirty="0" err="1"/>
              <a:t>asistensi</a:t>
            </a:r>
            <a:r>
              <a:rPr lang="en-US" dirty="0"/>
              <a:t>.</a:t>
            </a:r>
            <a:endParaRPr lang="id-ID" dirty="0"/>
          </a:p>
          <a:p>
            <a:pPr lvl="0"/>
            <a:r>
              <a:rPr lang="en-US" dirty="0" err="1"/>
              <a:t>Dikenakan</a:t>
            </a:r>
            <a:r>
              <a:rPr lang="en-US" dirty="0"/>
              <a:t> </a:t>
            </a:r>
            <a:r>
              <a:rPr lang="en-US" dirty="0" err="1"/>
              <a:t>pengurangan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Tugas</a:t>
            </a:r>
            <a:r>
              <a:rPr lang="en-US" dirty="0"/>
              <a:t>  </a:t>
            </a:r>
            <a:r>
              <a:rPr lang="en-US" dirty="0" smtClean="0"/>
              <a:t>s</a:t>
            </a:r>
            <a:r>
              <a:rPr lang="id-ID" dirty="0" smtClean="0"/>
              <a:t>ampai</a:t>
            </a:r>
            <a:r>
              <a:rPr lang="en-US" dirty="0" smtClean="0"/>
              <a:t> </a:t>
            </a:r>
            <a:r>
              <a:rPr lang="en-US" b="1" dirty="0"/>
              <a:t>30</a:t>
            </a:r>
            <a:r>
              <a:rPr lang="en-US" dirty="0"/>
              <a:t> </a:t>
            </a:r>
            <a:r>
              <a:rPr lang="en-US" dirty="0" err="1"/>
              <a:t>menit</a:t>
            </a:r>
            <a:r>
              <a:rPr lang="en-US" dirty="0"/>
              <a:t> </a:t>
            </a:r>
            <a:r>
              <a:rPr lang="en-US" dirty="0" err="1"/>
              <a:t>keter­lambatan</a:t>
            </a:r>
            <a:r>
              <a:rPr lang="en-US" dirty="0"/>
              <a:t> </a:t>
            </a:r>
            <a:r>
              <a:rPr lang="en-US" dirty="0" err="1" smtClean="0"/>
              <a:t>pengumpulan</a:t>
            </a:r>
            <a:r>
              <a:rPr lang="id-ID" dirty="0" smtClean="0"/>
              <a:t>.</a:t>
            </a:r>
          </a:p>
          <a:p>
            <a:pPr lvl="0"/>
            <a:r>
              <a:rPr lang="en-US" dirty="0" err="1" smtClean="0"/>
              <a:t>Tugas</a:t>
            </a:r>
            <a:r>
              <a:rPr lang="en-US" dirty="0" smtClean="0"/>
              <a:t> </a:t>
            </a:r>
            <a:r>
              <a:rPr lang="en-US" b="1" dirty="0" err="1">
                <a:solidFill>
                  <a:srgbClr val="FF0000"/>
                </a:solidFill>
              </a:rPr>
              <a:t>tidak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akan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dinilai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melebihi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.</a:t>
            </a:r>
            <a:endParaRPr lang="id-ID" dirty="0"/>
          </a:p>
          <a:p>
            <a:pPr lvl="0"/>
            <a:r>
              <a:rPr lang="en-US" dirty="0" err="1"/>
              <a:t>Nilai</a:t>
            </a:r>
            <a:r>
              <a:rPr lang="en-US" dirty="0"/>
              <a:t> Mata </a:t>
            </a:r>
            <a:r>
              <a:rPr lang="en-US" dirty="0" err="1"/>
              <a:t>Kuliah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b="1" dirty="0" err="1">
                <a:solidFill>
                  <a:srgbClr val="FF0000"/>
                </a:solidFill>
              </a:rPr>
              <a:t>digugurkan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tindakan</a:t>
            </a:r>
            <a:r>
              <a:rPr lang="en-US" dirty="0"/>
              <a:t> </a:t>
            </a:r>
            <a:r>
              <a:rPr lang="en-US" dirty="0" err="1"/>
              <a:t>kriminal</a:t>
            </a:r>
            <a:r>
              <a:rPr lang="en-US" dirty="0"/>
              <a:t> </a:t>
            </a:r>
            <a:r>
              <a:rPr lang="en-US" dirty="0" err="1"/>
              <a:t>akademik</a:t>
            </a:r>
            <a:r>
              <a:rPr lang="en-US" dirty="0"/>
              <a:t>, </a:t>
            </a:r>
            <a:r>
              <a:rPr lang="en-US" dirty="0" err="1"/>
              <a:t>misal</a:t>
            </a:r>
            <a:r>
              <a:rPr lang="en-US" dirty="0"/>
              <a:t>: </a:t>
            </a:r>
            <a:r>
              <a:rPr lang="en-US" dirty="0" err="1"/>
              <a:t>menjiplak</a:t>
            </a:r>
            <a:r>
              <a:rPr lang="en-US" dirty="0"/>
              <a:t> </a:t>
            </a:r>
            <a:r>
              <a:rPr lang="en-US" dirty="0" err="1"/>
              <a:t>karya</a:t>
            </a:r>
            <a:r>
              <a:rPr lang="en-US" dirty="0"/>
              <a:t> </a:t>
            </a:r>
            <a:r>
              <a:rPr lang="en-US" dirty="0" err="1"/>
              <a:t>orang</a:t>
            </a:r>
            <a:r>
              <a:rPr lang="en-US" dirty="0"/>
              <a:t> lain, </a:t>
            </a:r>
            <a:r>
              <a:rPr lang="en-US" dirty="0" err="1"/>
              <a:t>memalsu</a:t>
            </a:r>
            <a:r>
              <a:rPr lang="en-US" dirty="0"/>
              <a:t> </a:t>
            </a:r>
            <a:r>
              <a:rPr lang="en-US" dirty="0" err="1"/>
              <a:t>tanda</a:t>
            </a:r>
            <a:r>
              <a:rPr lang="en-US" dirty="0"/>
              <a:t> </a:t>
            </a:r>
            <a:r>
              <a:rPr lang="en-US" dirty="0" err="1"/>
              <a:t>tangan</a:t>
            </a:r>
            <a:r>
              <a:rPr lang="en-US" dirty="0"/>
              <a:t> </a:t>
            </a:r>
            <a:r>
              <a:rPr lang="en-US" dirty="0" err="1"/>
              <a:t>asisten</a:t>
            </a:r>
            <a:r>
              <a:rPr lang="en-US" dirty="0"/>
              <a:t>.</a:t>
            </a:r>
            <a:endParaRPr lang="id-ID" dirty="0"/>
          </a:p>
          <a:p>
            <a:pPr lvl="0"/>
            <a:r>
              <a:rPr lang="en-US" dirty="0" err="1"/>
              <a:t>Sangsi</a:t>
            </a:r>
            <a:r>
              <a:rPr lang="en-US" dirty="0"/>
              <a:t> </a:t>
            </a:r>
            <a:r>
              <a:rPr lang="en-US" dirty="0" err="1"/>
              <a:t>Akademis</a:t>
            </a:r>
            <a:r>
              <a:rPr lang="en-US" dirty="0"/>
              <a:t> yang lain </a:t>
            </a:r>
            <a:r>
              <a:rPr lang="en-US" dirty="0" err="1"/>
              <a:t>mengacu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Peraturan</a:t>
            </a:r>
            <a:r>
              <a:rPr lang="en-US" dirty="0"/>
              <a:t> </a:t>
            </a:r>
            <a:r>
              <a:rPr lang="id-ID" dirty="0" smtClean="0"/>
              <a:t>Prodi </a:t>
            </a:r>
            <a:r>
              <a:rPr lang="en-US" dirty="0" err="1" smtClean="0"/>
              <a:t>Arsitektur</a:t>
            </a:r>
            <a:r>
              <a:rPr lang="en-US" dirty="0"/>
              <a:t>, </a:t>
            </a:r>
            <a:r>
              <a:rPr lang="en-US" dirty="0" err="1"/>
              <a:t>Fakul­tas</a:t>
            </a:r>
            <a:r>
              <a:rPr lang="en-US" dirty="0"/>
              <a:t> </a:t>
            </a:r>
            <a:r>
              <a:rPr lang="en-US" dirty="0" err="1"/>
              <a:t>Teknik</a:t>
            </a:r>
            <a:r>
              <a:rPr lang="en-US" dirty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/>
              <a:t>Peraturan</a:t>
            </a:r>
            <a:r>
              <a:rPr lang="en-US" dirty="0"/>
              <a:t> </a:t>
            </a:r>
            <a:r>
              <a:rPr lang="en-US" dirty="0" err="1"/>
              <a:t>Universitas</a:t>
            </a:r>
            <a:r>
              <a:rPr lang="en-US" dirty="0"/>
              <a:t> </a:t>
            </a:r>
            <a:r>
              <a:rPr lang="id-ID" dirty="0" smtClean="0"/>
              <a:t>PGRI Semarang</a:t>
            </a:r>
            <a:r>
              <a:rPr lang="en-US" dirty="0" smtClean="0"/>
              <a:t>. </a:t>
            </a:r>
            <a:endParaRPr lang="id-ID" dirty="0"/>
          </a:p>
          <a:p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2341340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PENGHARGAAN:</a:t>
            </a:r>
            <a:endParaRPr lang="id-ID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544" y="1600200"/>
            <a:ext cx="8226400" cy="4525963"/>
          </a:xfrm>
          <a:solidFill>
            <a:srgbClr val="FFFFFF"/>
          </a:solidFill>
        </p:spPr>
        <p:txBody>
          <a:bodyPr>
            <a:normAutofit fontScale="92500" lnSpcReduction="10000"/>
          </a:bodyPr>
          <a:lstStyle/>
          <a:p>
            <a:pPr lvl="0"/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minimal</a:t>
            </a:r>
            <a:r>
              <a:rPr lang="en-US" b="1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b="1" dirty="0"/>
              <a:t>B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b="1" dirty="0"/>
              <a:t>A </a:t>
            </a:r>
            <a:r>
              <a:rPr lang="en-US" dirty="0" err="1"/>
              <a:t>bagi</a:t>
            </a:r>
            <a:r>
              <a:rPr lang="en-US" dirty="0"/>
              <a:t> </a:t>
            </a:r>
            <a:r>
              <a:rPr lang="en-US" dirty="0" err="1"/>
              <a:t>mahasiswa</a:t>
            </a:r>
            <a:r>
              <a:rPr lang="en-US" dirty="0"/>
              <a:t> yang </a:t>
            </a:r>
            <a:r>
              <a:rPr lang="en-US" dirty="0" err="1"/>
              <a:t>karyanya</a:t>
            </a:r>
            <a:r>
              <a:rPr lang="en-US" dirty="0"/>
              <a:t> (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tugas</a:t>
            </a:r>
            <a:r>
              <a:rPr lang="en-US" dirty="0"/>
              <a:t>)  </a:t>
            </a:r>
            <a:r>
              <a:rPr lang="en-US" dirty="0" err="1"/>
              <a:t>dimuat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media </a:t>
            </a:r>
            <a:r>
              <a:rPr lang="en-US" dirty="0" err="1"/>
              <a:t>nasional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internasional</a:t>
            </a:r>
            <a:r>
              <a:rPr lang="en-US" dirty="0"/>
              <a:t> </a:t>
            </a:r>
            <a:r>
              <a:rPr lang="en-US" dirty="0" err="1"/>
              <a:t>terkemuka</a:t>
            </a:r>
            <a:r>
              <a:rPr lang="en-US" dirty="0"/>
              <a:t> (</a:t>
            </a:r>
            <a:r>
              <a:rPr lang="en-US" dirty="0" err="1"/>
              <a:t>Kompas</a:t>
            </a:r>
            <a:r>
              <a:rPr lang="en-US" dirty="0"/>
              <a:t>/ LARAS/ ASRI/ </a:t>
            </a:r>
            <a:r>
              <a:rPr lang="en-US" dirty="0" err="1"/>
              <a:t>ArchASIA</a:t>
            </a:r>
            <a:r>
              <a:rPr lang="en-US" dirty="0"/>
              <a:t>/ </a:t>
            </a:r>
            <a:r>
              <a:rPr lang="en-US" dirty="0" err="1"/>
              <a:t>Televisi</a:t>
            </a:r>
            <a:r>
              <a:rPr lang="en-US" dirty="0"/>
              <a:t>/ </a:t>
            </a:r>
            <a:r>
              <a:rPr lang="en-US" dirty="0" err="1"/>
              <a:t>atau</a:t>
            </a:r>
            <a:r>
              <a:rPr lang="en-US" dirty="0"/>
              <a:t> media lain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kesepakatan</a:t>
            </a:r>
            <a:r>
              <a:rPr lang="en-US" dirty="0"/>
              <a:t> </a:t>
            </a:r>
            <a:r>
              <a:rPr lang="en-US" dirty="0" err="1"/>
              <a:t>bersama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awal</a:t>
            </a:r>
            <a:r>
              <a:rPr lang="en-US" dirty="0"/>
              <a:t> </a:t>
            </a:r>
            <a:r>
              <a:rPr lang="en-US" dirty="0" err="1" smtClean="0"/>
              <a:t>perkuliahan</a:t>
            </a:r>
            <a:r>
              <a:rPr lang="id-ID" dirty="0" smtClean="0"/>
              <a:t> 1 Oktober 2014</a:t>
            </a:r>
            <a:r>
              <a:rPr lang="en-US" dirty="0" smtClean="0"/>
              <a:t> </a:t>
            </a:r>
            <a:r>
              <a:rPr lang="en-US" dirty="0"/>
              <a:t>yang </a:t>
            </a:r>
            <a:r>
              <a:rPr lang="en-US" dirty="0" err="1"/>
              <a:t>dimuat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maksimal</a:t>
            </a:r>
            <a:r>
              <a:rPr lang="en-US" dirty="0"/>
              <a:t> 1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perkuliahan</a:t>
            </a:r>
            <a:r>
              <a:rPr lang="en-US" dirty="0"/>
              <a:t>,). </a:t>
            </a:r>
            <a:endParaRPr lang="id-ID" dirty="0"/>
          </a:p>
          <a:p>
            <a:pPr lvl="0"/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mahasiswa</a:t>
            </a:r>
            <a:r>
              <a:rPr lang="en-US" dirty="0"/>
              <a:t> </a:t>
            </a:r>
            <a:r>
              <a:rPr lang="en-US" b="1" dirty="0" err="1"/>
              <a:t>menunjukkan</a:t>
            </a:r>
            <a:r>
              <a:rPr lang="en-US" b="1" dirty="0"/>
              <a:t> </a:t>
            </a:r>
            <a:r>
              <a:rPr lang="en-US" b="1" dirty="0" err="1"/>
              <a:t>nama</a:t>
            </a:r>
            <a:r>
              <a:rPr lang="en-US" b="1" dirty="0"/>
              <a:t> </a:t>
            </a:r>
            <a:r>
              <a:rPr lang="en-US" b="1" dirty="0" err="1"/>
              <a:t>mahasiswa</a:t>
            </a:r>
            <a:r>
              <a:rPr lang="en-US" b="1" dirty="0"/>
              <a:t> </a:t>
            </a:r>
            <a:r>
              <a:rPr lang="en-US" dirty="0"/>
              <a:t>yang </a:t>
            </a:r>
            <a:r>
              <a:rPr lang="en-US" dirty="0" err="1"/>
              <a:t>bersangkutan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mahasiswa</a:t>
            </a:r>
            <a:r>
              <a:rPr lang="en-US" b="1" dirty="0"/>
              <a:t> </a:t>
            </a:r>
            <a:r>
              <a:rPr lang="id-ID" b="1" dirty="0" smtClean="0"/>
              <a:t>Prodi</a:t>
            </a:r>
            <a:r>
              <a:rPr lang="en-US" b="1" dirty="0" smtClean="0"/>
              <a:t> </a:t>
            </a:r>
            <a:r>
              <a:rPr lang="en-US" b="1" dirty="0" err="1"/>
              <a:t>Arsitektur</a:t>
            </a:r>
            <a:r>
              <a:rPr lang="en-US" b="1" dirty="0"/>
              <a:t> </a:t>
            </a:r>
            <a:r>
              <a:rPr lang="en-US" b="1" dirty="0" smtClean="0"/>
              <a:t>F</a:t>
            </a:r>
            <a:r>
              <a:rPr lang="id-ID" b="1" dirty="0" smtClean="0"/>
              <a:t>akultas Teknik</a:t>
            </a:r>
            <a:r>
              <a:rPr lang="en-US" b="1" dirty="0" smtClean="0"/>
              <a:t> </a:t>
            </a:r>
            <a:r>
              <a:rPr lang="en-US" b="1" dirty="0" err="1"/>
              <a:t>Universitas</a:t>
            </a:r>
            <a:r>
              <a:rPr lang="en-US" b="1" dirty="0"/>
              <a:t> </a:t>
            </a:r>
            <a:r>
              <a:rPr lang="id-ID" b="1" dirty="0" smtClean="0"/>
              <a:t>PGRI Semarang</a:t>
            </a:r>
            <a:r>
              <a:rPr lang="en-US" b="1" dirty="0" smtClean="0"/>
              <a:t>. </a:t>
            </a:r>
            <a:endParaRPr lang="id-ID" dirty="0"/>
          </a:p>
          <a:p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3745458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618434" cy="685800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914400" y="3857628"/>
            <a:ext cx="8229600" cy="1295400"/>
          </a:xfrm>
        </p:spPr>
        <p:txBody>
          <a:bodyPr/>
          <a:lstStyle/>
          <a:p>
            <a:pPr algn="r"/>
            <a:r>
              <a:rPr lang="id-ID" b="1" dirty="0" smtClean="0">
                <a:solidFill>
                  <a:srgbClr val="FFFF00"/>
                </a:solidFill>
              </a:rPr>
              <a:t>Terima kasih...</a:t>
            </a:r>
            <a:endParaRPr lang="id-ID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939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roPPT2007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53000"/>
                <a:satMod val="200000"/>
              </a:schemeClr>
              <a:schemeClr val="phClr">
                <a:tint val="78000"/>
                <a:satMod val="230000"/>
              </a:schemeClr>
            </a:duotone>
          </a:blip>
          <a:tile tx="0" ty="0" sx="90000" sy="9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10312F0-786A-45B4-AD29-87F43A6C65D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IntroPPT2007</Template>
  <TotalTime>0</TotalTime>
  <Words>1639</Words>
  <Application>Microsoft Office PowerPoint</Application>
  <PresentationFormat>On-screen Show (4:3)</PresentationFormat>
  <Paragraphs>586</Paragraphs>
  <Slides>23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IntroPPT2007</vt:lpstr>
      <vt:lpstr>PENGANTAR  PROSES DAN METODE  PERANCANGAN ARSITEKTUR </vt:lpstr>
      <vt:lpstr>Materi Perkuliahan 01</vt:lpstr>
      <vt:lpstr>Pengenalan   KURNIA WIDIASTUTI, ST, MT.   M. AGUNG WAHYUDI, st, mt. </vt:lpstr>
      <vt:lpstr>Kurnia Widiastuti, ST, MT.</vt:lpstr>
      <vt:lpstr>M. Agung Wahyudi, ST, MT.</vt:lpstr>
      <vt:lpstr>SILABI mk: Proses &amp; metode  pERANCANGAN ARSITEKTUR</vt:lpstr>
      <vt:lpstr>Pengertian:</vt:lpstr>
      <vt:lpstr>Slide 8</vt:lpstr>
      <vt:lpstr>Slide 9</vt:lpstr>
      <vt:lpstr>Slide 10</vt:lpstr>
      <vt:lpstr>Slide 11</vt:lpstr>
      <vt:lpstr>PRA-SYARAT MATA KULIAH</vt:lpstr>
      <vt:lpstr>:  Tujuan</vt:lpstr>
      <vt:lpstr>SILABI</vt:lpstr>
      <vt:lpstr>Slide 15</vt:lpstr>
      <vt:lpstr>Slide 16</vt:lpstr>
      <vt:lpstr>METODA PERKULIAHN</vt:lpstr>
      <vt:lpstr>TUGAS</vt:lpstr>
      <vt:lpstr>TIM DOSEN :</vt:lpstr>
      <vt:lpstr>TATA TERTIB KULIAH DAN STUDIO</vt:lpstr>
      <vt:lpstr>SANKSI:</vt:lpstr>
      <vt:lpstr>PENGHARGAAN:</vt:lpstr>
      <vt:lpstr>Terima kasih...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2014-09-28T14:43:30Z</dcterms:created>
  <dcterms:modified xsi:type="dcterms:W3CDTF">2018-10-01T11:14:30Z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TC101769269990</vt:lpwstr>
  </property>
</Properties>
</file>