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3C054B0-8562-40E3-9C0D-4F747F644B2D}" type="datetimeFigureOut">
              <a:rPr lang="en-GB" smtClean="0"/>
              <a:pPr/>
              <a:t>06/03/2020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8320401-AEB0-424E-B3C5-7926A72664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Oleh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:	</a:t>
            </a:r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Ratna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Wahyu</a:t>
            </a:r>
            <a:r>
              <a:rPr lang="en-GB" sz="2400" b="1" cap="none" dirty="0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sz="2400" b="1" cap="none" dirty="0" err="1" smtClean="0"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Pusari</a:t>
            </a:r>
            <a:endParaRPr lang="en-GB" sz="2400" b="1" cap="none" dirty="0">
              <a:latin typeface="Arial Narrow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23528" y="1916832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 smtClean="0">
                <a:solidFill>
                  <a:schemeClr val="tx1"/>
                </a:solidFill>
                <a:latin typeface="Bahnschrift Light" pitchFamily="34" charset="0"/>
                <a:ea typeface="Arial Unicode MS" pitchFamily="34" charset="-128"/>
                <a:cs typeface="Arial Unicode MS" pitchFamily="34" charset="-128"/>
              </a:rPr>
              <a:t>TAHAP PERKEMBANGAN BERMAIN</a:t>
            </a:r>
            <a:endParaRPr lang="en-GB" sz="4800" b="1" dirty="0">
              <a:solidFill>
                <a:schemeClr val="tx1"/>
              </a:solidFill>
              <a:latin typeface="Bahnschrift Light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4801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881" y="188640"/>
            <a:ext cx="8686800" cy="838200"/>
          </a:xfrm>
        </p:spPr>
        <p:txBody>
          <a:bodyPr/>
          <a:lstStyle/>
          <a:p>
            <a:r>
              <a:rPr lang="en-GB" dirty="0" smtClean="0"/>
              <a:t>Mildred </a:t>
            </a:r>
            <a:r>
              <a:rPr lang="en-GB" dirty="0" err="1" smtClean="0"/>
              <a:t>parten</a:t>
            </a:r>
            <a:r>
              <a:rPr lang="en-GB" dirty="0" smtClean="0"/>
              <a:t> (1932)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132856"/>
            <a:ext cx="8155632" cy="209086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Bahnschrift Light" pitchFamily="34" charset="0"/>
              </a:rPr>
              <a:t>Mildred </a:t>
            </a:r>
            <a:r>
              <a:rPr lang="en-GB" dirty="0" err="1" smtClean="0">
                <a:latin typeface="Bahnschrift Light" pitchFamily="34" charset="0"/>
              </a:rPr>
              <a:t>Parten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menyoroti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kegiatan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bermain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sebagai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sarana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sosialisasi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ia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mengamati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ada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enam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bentuk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interaksi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antar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anak</a:t>
            </a:r>
            <a:r>
              <a:rPr lang="en-GB" dirty="0" smtClean="0">
                <a:latin typeface="Bahnschrift Light" pitchFamily="34" charset="0"/>
              </a:rPr>
              <a:t> yang </a:t>
            </a:r>
            <a:r>
              <a:rPr lang="en-GB" dirty="0" err="1" smtClean="0">
                <a:latin typeface="Bahnschrift Light" pitchFamily="34" charset="0"/>
              </a:rPr>
              <a:t>terjadi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saat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mereka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bermain</a:t>
            </a:r>
            <a:endParaRPr lang="en-GB" dirty="0">
              <a:latin typeface="Bahnschrift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2589" y="522920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Tahapan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sosial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mencerminkan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tingkat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sosial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adalah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sebagai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berikut</a:t>
            </a:r>
            <a:r>
              <a:rPr lang="en-GB" sz="2400" dirty="0" smtClean="0">
                <a:latin typeface="Bahnschrift Light" pitchFamily="34" charset="0"/>
              </a:rPr>
              <a:t> : 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6972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1268760"/>
            <a:ext cx="6427440" cy="8115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dirty="0">
                <a:latin typeface="Arial Rounded MT Bold" pitchFamily="34" charset="0"/>
              </a:rPr>
              <a:t>Mildred </a:t>
            </a:r>
            <a:r>
              <a:rPr lang="en-GB" dirty="0" err="1">
                <a:latin typeface="Arial Rounded MT Bold" pitchFamily="34" charset="0"/>
              </a:rPr>
              <a:t>parten</a:t>
            </a:r>
            <a:r>
              <a:rPr lang="en-GB" dirty="0">
                <a:latin typeface="Arial Rounded MT Bold" pitchFamily="34" charset="0"/>
              </a:rPr>
              <a:t> (1932)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15616" y="2558114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cap="none" dirty="0" smtClean="0">
                <a:solidFill>
                  <a:schemeClr val="tx1"/>
                </a:solidFill>
                <a:latin typeface="Bernard MT Condensed" pitchFamily="18" charset="0"/>
              </a:rPr>
              <a:t>Unoccupied Play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13251" y="371703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Solitary Play (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Sendiri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6" name="Rectangle 5"/>
          <p:cNvSpPr/>
          <p:nvPr/>
        </p:nvSpPr>
        <p:spPr>
          <a:xfrm>
            <a:off x="1110886" y="4941168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Onlooker Play (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Pengamat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7" name="Rectangle 6"/>
          <p:cNvSpPr/>
          <p:nvPr/>
        </p:nvSpPr>
        <p:spPr>
          <a:xfrm>
            <a:off x="4857694" y="573990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Cooperative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Bersama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/>
          </a:p>
        </p:txBody>
      </p:sp>
      <p:sp>
        <p:nvSpPr>
          <p:cNvPr id="8" name="Rectangle 7"/>
          <p:cNvSpPr/>
          <p:nvPr/>
        </p:nvSpPr>
        <p:spPr>
          <a:xfrm>
            <a:off x="4857694" y="4437112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Assosiative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Assosiative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57694" y="3140968"/>
            <a:ext cx="338437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Paralel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Play (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cap="none" dirty="0" err="1" smtClean="0">
                <a:solidFill>
                  <a:schemeClr val="tx1"/>
                </a:solidFill>
                <a:latin typeface="Bernard MT Condensed" pitchFamily="18" charset="0"/>
              </a:rPr>
              <a:t>Paralel</a:t>
            </a:r>
            <a:r>
              <a:rPr lang="en-GB" sz="2000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013" y="42726"/>
            <a:ext cx="871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>
                <a:latin typeface="Bahnschrift Condensed" pitchFamily="34" charset="0"/>
              </a:rPr>
              <a:t>Tahap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perkembangan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bermain</a:t>
            </a:r>
            <a:r>
              <a:rPr lang="en-GB" sz="3200" dirty="0" smtClean="0">
                <a:latin typeface="Bahnschrift Condensed" pitchFamily="34" charset="0"/>
              </a:rPr>
              <a:t> yang </a:t>
            </a:r>
            <a:r>
              <a:rPr lang="en-GB" sz="3200" dirty="0" err="1" smtClean="0">
                <a:latin typeface="Bahnschrift Condensed" pitchFamily="34" charset="0"/>
              </a:rPr>
              <a:t>mencerminkan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tingkat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perkembangan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sosial</a:t>
            </a:r>
            <a:r>
              <a:rPr lang="en-GB" sz="3200" dirty="0" smtClean="0">
                <a:latin typeface="Bahnschrift Condensed" pitchFamily="34" charset="0"/>
              </a:rPr>
              <a:t> </a:t>
            </a:r>
            <a:r>
              <a:rPr lang="en-GB" sz="3200" dirty="0" err="1" smtClean="0">
                <a:latin typeface="Bahnschrift Condensed" pitchFamily="34" charset="0"/>
              </a:rPr>
              <a:t>anak</a:t>
            </a:r>
            <a:endParaRPr lang="en-GB" sz="32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756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>
            <a:normAutofit/>
          </a:bodyPr>
          <a:lstStyle/>
          <a:p>
            <a:r>
              <a:rPr lang="en-GB" sz="4400" cap="none" dirty="0" smtClean="0">
                <a:latin typeface="Bernard MT Condensed" pitchFamily="18" charset="0"/>
              </a:rPr>
              <a:t>Unoccupied Play</a:t>
            </a:r>
            <a:endParaRPr lang="en-GB" sz="4400" cap="none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916832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i="1" dirty="0" smtClean="0"/>
              <a:t>unoccupied play </a:t>
            </a:r>
            <a:r>
              <a:rPr lang="en-GB" dirty="0" err="1" smtClean="0"/>
              <a:t>sebenarnya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benar-benar</a:t>
            </a:r>
            <a:r>
              <a:rPr lang="en-GB" dirty="0" smtClean="0"/>
              <a:t> </a:t>
            </a:r>
            <a:r>
              <a:rPr lang="en-GB" dirty="0" err="1" smtClean="0"/>
              <a:t>terlibat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melainkan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kejadian</a:t>
            </a:r>
            <a:r>
              <a:rPr lang="en-GB" dirty="0" smtClean="0"/>
              <a:t> di </a:t>
            </a:r>
            <a:r>
              <a:rPr lang="en-GB" dirty="0" err="1" smtClean="0"/>
              <a:t>sekitarnya</a:t>
            </a:r>
            <a:r>
              <a:rPr lang="en-GB" dirty="0" smtClean="0"/>
              <a:t> yang </a:t>
            </a:r>
            <a:r>
              <a:rPr lang="en-GB" dirty="0" err="1" smtClean="0"/>
              <a:t>menarik</a:t>
            </a:r>
            <a:r>
              <a:rPr lang="en-GB" dirty="0" smtClean="0"/>
              <a:t> </a:t>
            </a:r>
            <a:r>
              <a:rPr lang="en-GB" dirty="0" err="1" smtClean="0"/>
              <a:t>perhatian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. </a:t>
            </a:r>
            <a:r>
              <a:rPr lang="en-GB" dirty="0" err="1" smtClean="0"/>
              <a:t>Bila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yang </a:t>
            </a:r>
            <a:r>
              <a:rPr lang="en-GB" dirty="0" err="1" smtClean="0"/>
              <a:t>menarik</a:t>
            </a:r>
            <a:r>
              <a:rPr lang="en-GB" dirty="0" smtClean="0"/>
              <a:t>,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akan</a:t>
            </a:r>
            <a:r>
              <a:rPr lang="en-GB" dirty="0" smtClean="0"/>
              <a:t> </a:t>
            </a:r>
            <a:r>
              <a:rPr lang="en-GB" dirty="0" err="1" smtClean="0"/>
              <a:t>menyibukkan</a:t>
            </a:r>
            <a:r>
              <a:rPr lang="en-GB" dirty="0" smtClean="0"/>
              <a:t> </a:t>
            </a:r>
            <a:r>
              <a:rPr lang="en-GB" dirty="0" err="1" smtClean="0"/>
              <a:t>diri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melakukan</a:t>
            </a:r>
            <a:r>
              <a:rPr lang="en-GB" dirty="0" smtClean="0"/>
              <a:t> </a:t>
            </a:r>
            <a:r>
              <a:rPr lang="en-GB" dirty="0" err="1" smtClean="0"/>
              <a:t>berbagai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</a:t>
            </a:r>
            <a:r>
              <a:rPr lang="en-GB" dirty="0" err="1" smtClean="0"/>
              <a:t>seperti</a:t>
            </a:r>
            <a:r>
              <a:rPr lang="en-GB" dirty="0" smtClean="0"/>
              <a:t> </a:t>
            </a:r>
            <a:r>
              <a:rPr lang="en-GB" dirty="0" err="1" smtClean="0"/>
              <a:t>memainkan</a:t>
            </a:r>
            <a:r>
              <a:rPr lang="en-GB" dirty="0" smtClean="0"/>
              <a:t> </a:t>
            </a:r>
            <a:r>
              <a:rPr lang="en-GB" dirty="0" err="1" smtClean="0"/>
              <a:t>anggota</a:t>
            </a:r>
            <a:r>
              <a:rPr lang="en-GB" dirty="0" smtClean="0"/>
              <a:t> </a:t>
            </a:r>
            <a:r>
              <a:rPr lang="en-GB" dirty="0" err="1" smtClean="0"/>
              <a:t>tubuhnya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907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Solitary Play (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Sendiri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)</a:t>
            </a:r>
            <a:endParaRPr lang="en-GB" cap="none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80920" cy="230425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Bahnschrift Condensed" pitchFamily="34" charset="0"/>
              </a:rPr>
              <a:t>Solitary Play (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)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sibuk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memperhatikan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kehadiran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anak-anak</a:t>
            </a:r>
            <a:r>
              <a:rPr lang="en-GB" dirty="0" smtClean="0">
                <a:latin typeface="Bahnschrift Condensed" pitchFamily="34" charset="0"/>
              </a:rPr>
              <a:t> lain </a:t>
            </a:r>
            <a:r>
              <a:rPr lang="en-GB" dirty="0" err="1" smtClean="0">
                <a:latin typeface="Bahnschrift Condensed" pitchFamily="34" charset="0"/>
              </a:rPr>
              <a:t>disekitarnya</a:t>
            </a:r>
            <a:r>
              <a:rPr lang="en-GB" dirty="0">
                <a:latin typeface="Bahnschrift Condensed" pitchFamily="34" charset="0"/>
              </a:rPr>
              <a:t> </a:t>
            </a:r>
            <a:r>
              <a:rPr lang="en-GB" dirty="0" smtClean="0">
                <a:latin typeface="Bahnschrift Condensed" pitchFamily="34" charset="0"/>
              </a:rPr>
              <a:t>(</a:t>
            </a:r>
            <a:r>
              <a:rPr lang="en-GB" dirty="0" err="1" smtClean="0">
                <a:latin typeface="Bahnschrift Condensed" pitchFamily="34" charset="0"/>
              </a:rPr>
              <a:t>bersifat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egosentris</a:t>
            </a:r>
            <a:r>
              <a:rPr lang="en-GB" dirty="0" smtClean="0">
                <a:latin typeface="Bahnschrift Condensed" pitchFamily="34" charset="0"/>
              </a:rPr>
              <a:t>), </a:t>
            </a:r>
            <a:r>
              <a:rPr lang="en-GB" dirty="0" err="1" smtClean="0">
                <a:latin typeface="Bahnschrift Condensed" pitchFamily="34" charset="0"/>
              </a:rPr>
              <a:t>memusatkan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sendiri</a:t>
            </a:r>
            <a:r>
              <a:rPr lang="en-GB" dirty="0" smtClean="0">
                <a:latin typeface="Bahnschrift Condensed" pitchFamily="34" charset="0"/>
              </a:rPr>
              <a:t>.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9830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Onlooker Play ( </a:t>
            </a:r>
            <a:r>
              <a:rPr lang="en-GB" cap="none" dirty="0" err="1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Pengamat</a:t>
            </a:r>
            <a:r>
              <a:rPr lang="en-GB" cap="none" dirty="0" smtClean="0">
                <a:solidFill>
                  <a:schemeClr val="bg2">
                    <a:lumMod val="50000"/>
                  </a:schemeClr>
                </a:solidFill>
                <a:latin typeface="Bernard MT Condensed" pitchFamily="18" charset="0"/>
              </a:rPr>
              <a:t> )</a:t>
            </a:r>
            <a:endParaRPr lang="en-GB" cap="none" dirty="0">
              <a:solidFill>
                <a:schemeClr val="bg2">
                  <a:lumMod val="50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Onlooker Play (</a:t>
            </a:r>
            <a:r>
              <a:rPr lang="en-GB" dirty="0" err="1" smtClean="0"/>
              <a:t>pengamat</a:t>
            </a:r>
            <a:r>
              <a:rPr lang="en-GB" dirty="0" smtClean="0"/>
              <a:t>) </a:t>
            </a:r>
          </a:p>
          <a:p>
            <a:pPr marL="0" indent="0">
              <a:buNone/>
            </a:pPr>
            <a:r>
              <a:rPr lang="en-GB" dirty="0" err="1" smtClean="0"/>
              <a:t>Yaitu</a:t>
            </a:r>
            <a:r>
              <a:rPr lang="en-GB" dirty="0" smtClean="0"/>
              <a:t> </a:t>
            </a:r>
            <a:r>
              <a:rPr lang="en-GB" dirty="0" err="1" smtClean="0"/>
              <a:t>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anak-anak</a:t>
            </a:r>
            <a:r>
              <a:rPr lang="en-GB" dirty="0" smtClean="0"/>
              <a:t> lain </a:t>
            </a:r>
            <a:r>
              <a:rPr lang="en-GB" dirty="0" err="1" smtClean="0"/>
              <a:t>melakukan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tampak</a:t>
            </a:r>
            <a:r>
              <a:rPr lang="en-GB" dirty="0" smtClean="0"/>
              <a:t> </a:t>
            </a:r>
            <a:r>
              <a:rPr lang="en-GB" dirty="0" err="1" smtClean="0"/>
              <a:t>ada</a:t>
            </a:r>
            <a:r>
              <a:rPr lang="en-GB" dirty="0" smtClean="0"/>
              <a:t> </a:t>
            </a:r>
            <a:r>
              <a:rPr lang="en-GB" dirty="0" err="1" smtClean="0"/>
              <a:t>minat</a:t>
            </a:r>
            <a:r>
              <a:rPr lang="en-GB" dirty="0" smtClean="0"/>
              <a:t> yang </a:t>
            </a:r>
            <a:r>
              <a:rPr lang="en-GB" dirty="0" err="1" smtClean="0"/>
              <a:t>semakin</a:t>
            </a:r>
            <a:r>
              <a:rPr lang="en-GB" dirty="0" smtClean="0"/>
              <a:t> </a:t>
            </a:r>
            <a:r>
              <a:rPr lang="en-GB" dirty="0" err="1" smtClean="0"/>
              <a:t>besar</a:t>
            </a:r>
            <a:r>
              <a:rPr lang="en-GB" dirty="0" smtClean="0"/>
              <a:t> </a:t>
            </a:r>
            <a:r>
              <a:rPr lang="en-GB" dirty="0" err="1" smtClean="0"/>
              <a:t>terhadap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lain yang </a:t>
            </a:r>
            <a:r>
              <a:rPr lang="en-GB" dirty="0" err="1" smtClean="0"/>
              <a:t>diamatinya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Nonsocial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Play,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minimalnya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faktor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interaksi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  <a:latin typeface="Arial Rounded MT Bold" pitchFamily="34" charset="0"/>
              </a:rPr>
              <a:t>sosial</a:t>
            </a:r>
            <a:endParaRPr lang="en-GB" dirty="0">
              <a:solidFill>
                <a:schemeClr val="bg2">
                  <a:lumMod val="50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75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843" y="11663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Paralel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 Play (</a:t>
            </a:r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Paralel</a:t>
            </a:r>
            <a:r>
              <a:rPr lang="en-GB" cap="none" dirty="0" smtClean="0">
                <a:solidFill>
                  <a:schemeClr val="accent3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accent3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568952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Bahnschrift Condensed" pitchFamily="34" charset="0"/>
              </a:rPr>
              <a:t>Parallel Play (</a:t>
            </a:r>
            <a:r>
              <a:rPr lang="en-GB" sz="2800" dirty="0" err="1" smtClean="0">
                <a:latin typeface="Bahnschrift Condensed" pitchFamily="34" charset="0"/>
              </a:rPr>
              <a:t>bermain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paralel</a:t>
            </a:r>
            <a:r>
              <a:rPr lang="en-GB" sz="2800" dirty="0" smtClean="0">
                <a:latin typeface="Bahnschrift Condensed" pitchFamily="34" charset="0"/>
              </a:rPr>
              <a:t>) </a:t>
            </a:r>
            <a:r>
              <a:rPr lang="en-GB" sz="2800" dirty="0" err="1" smtClean="0">
                <a:latin typeface="Bahnschrift Condensed" pitchFamily="34" charset="0"/>
              </a:rPr>
              <a:t>tampak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saat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dua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anak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lebih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bermain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dengan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jenis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alat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permainan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gerakan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tetapi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bila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diperhatikan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tampak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bahwa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sebenarnya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tidak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ada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interaksi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diantara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mereka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sz="2800" dirty="0" err="1" smtClean="0">
                <a:latin typeface="Bahnschrift Condensed" pitchFamily="34" charset="0"/>
              </a:rPr>
              <a:t>Mereka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sama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secara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sendiri-sendiri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pada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saat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bersamaan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endParaRPr lang="en-GB" sz="2800" dirty="0"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4149080"/>
            <a:ext cx="8640960" cy="111612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Exs</a:t>
            </a:r>
            <a:r>
              <a:rPr lang="en-GB" sz="2400" dirty="0" smtClean="0">
                <a:latin typeface="Bahnschrift Light" pitchFamily="34" charset="0"/>
              </a:rPr>
              <a:t> : 	</a:t>
            </a:r>
            <a:r>
              <a:rPr lang="en-GB" sz="2400" dirty="0" err="1" smtClean="0">
                <a:latin typeface="Bahnschrift Light" pitchFamily="34" charset="0"/>
              </a:rPr>
              <a:t>sedang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mobil-mobilan</a:t>
            </a:r>
            <a:endParaRPr lang="en-GB" sz="2400" dirty="0" smtClean="0">
              <a:latin typeface="Bahnschrift Light" pitchFamily="34" charset="0"/>
            </a:endParaRPr>
          </a:p>
          <a:p>
            <a:r>
              <a:rPr lang="en-GB" sz="2400" dirty="0" smtClean="0">
                <a:latin typeface="Bahnschrift Light" pitchFamily="34" charset="0"/>
              </a:rPr>
              <a:t>	</a:t>
            </a:r>
            <a:r>
              <a:rPr lang="en-GB" sz="2400" dirty="0" err="1" smtClean="0">
                <a:latin typeface="Bahnschrift Light" pitchFamily="34" charset="0"/>
              </a:rPr>
              <a:t>membuat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bangunan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dari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alat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permainan</a:t>
            </a:r>
            <a:r>
              <a:rPr lang="en-GB" sz="2400" dirty="0" smtClean="0">
                <a:latin typeface="Bahnschrift Light" pitchFamily="34" charset="0"/>
              </a:rPr>
              <a:t> Lego </a:t>
            </a:r>
            <a:r>
              <a:rPr lang="en-GB" sz="2400" dirty="0" err="1" smtClean="0">
                <a:latin typeface="Bahnschrift Light" pitchFamily="34" charset="0"/>
              </a:rPr>
              <a:t>atau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balok</a:t>
            </a:r>
            <a:endParaRPr lang="en-GB" sz="2400" dirty="0" smtClean="0">
              <a:latin typeface="Bahnschrift Light" pitchFamily="34" charset="0"/>
            </a:endParaRP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0446" y="5445224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ahnschrift Light" pitchFamily="34" charset="0"/>
              </a:rPr>
              <a:t>Dengan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melakukan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kegiatan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sama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terlibat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kontak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dengan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lain, </a:t>
            </a:r>
            <a:r>
              <a:rPr lang="en-GB" sz="2400" dirty="0" err="1" smtClean="0">
                <a:latin typeface="Bahnschrift Light" pitchFamily="34" charset="0"/>
              </a:rPr>
              <a:t>bukan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kerja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sama</a:t>
            </a:r>
            <a:r>
              <a:rPr lang="en-GB" sz="2400" dirty="0" smtClean="0">
                <a:latin typeface="Bahnschrift Light" pitchFamily="34" charset="0"/>
              </a:rPr>
              <a:t>,  </a:t>
            </a:r>
            <a:r>
              <a:rPr lang="en-GB" sz="2400" dirty="0" err="1" smtClean="0">
                <a:latin typeface="Bahnschrift Light" pitchFamily="34" charset="0"/>
              </a:rPr>
              <a:t>dan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belum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mampu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memahami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atau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berbagi</a:t>
            </a:r>
            <a:r>
              <a:rPr lang="en-GB" sz="2400" dirty="0" smtClean="0">
                <a:latin typeface="Bahnschrift Light" pitchFamily="34" charset="0"/>
              </a:rPr>
              <a:t> rasa.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8522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Assosiative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Play (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Assosiative</a:t>
            </a:r>
            <a:r>
              <a:rPr lang="en-GB" cap="none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443664" cy="3603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Assosiative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Play,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ditandai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dengan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adanya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interaksi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antar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saling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tukar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alat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permainan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tetapi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masing-masing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sebenarnya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tidak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terlibat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dalam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kerja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sama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Misalnya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sedang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menggambar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terihat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pada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usia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presekolah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7988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Cooperative Play (</a:t>
            </a:r>
            <a:r>
              <a:rPr lang="en-GB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Bermain</a:t>
            </a:r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cap="none" dirty="0" err="1" smtClean="0">
                <a:solidFill>
                  <a:schemeClr val="tx1"/>
                </a:solidFill>
                <a:latin typeface="Bernard MT Condensed" pitchFamily="18" charset="0"/>
              </a:rPr>
              <a:t>Bersama</a:t>
            </a:r>
            <a:r>
              <a:rPr lang="en-GB" cap="none" dirty="0" smtClean="0">
                <a:solidFill>
                  <a:schemeClr val="tx1"/>
                </a:solidFill>
                <a:latin typeface="Bernard MT Condensed" pitchFamily="18" charset="0"/>
              </a:rPr>
              <a:t>)</a:t>
            </a:r>
            <a:endParaRPr lang="en-GB" cap="none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9"/>
            <a:ext cx="8712968" cy="3600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Bahnschrift Condensed" pitchFamily="34" charset="0"/>
              </a:rPr>
              <a:t>Cooperative Play, </a:t>
            </a:r>
            <a:r>
              <a:rPr lang="en-GB" dirty="0" err="1" smtClean="0">
                <a:latin typeface="Bahnschrift Condensed" pitchFamily="34" charset="0"/>
              </a:rPr>
              <a:t>ditandai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adanya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kerjasama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pembagian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antar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Misalnya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dokter-dokteran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umunya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sudah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usia</a:t>
            </a:r>
            <a:r>
              <a:rPr lang="en-GB" dirty="0" smtClean="0">
                <a:latin typeface="Bahnschrift Condensed" pitchFamily="34" charset="0"/>
              </a:rPr>
              <a:t> 5 </a:t>
            </a:r>
            <a:r>
              <a:rPr lang="en-GB" dirty="0" err="1" smtClean="0">
                <a:latin typeface="Bahnschrift Condensed" pitchFamily="34" charset="0"/>
              </a:rPr>
              <a:t>tahun</a:t>
            </a:r>
            <a:r>
              <a:rPr lang="en-GB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Bila</a:t>
            </a:r>
            <a:r>
              <a:rPr lang="en-GB" dirty="0" smtClean="0">
                <a:latin typeface="Bahnschrift Condensed" pitchFamily="34" charset="0"/>
              </a:rPr>
              <a:t>  orang </a:t>
            </a:r>
            <a:r>
              <a:rPr lang="en-GB" dirty="0" err="1" smtClean="0">
                <a:latin typeface="Bahnschrift Condensed" pitchFamily="34" charset="0"/>
              </a:rPr>
              <a:t>tua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kurang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atau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memberi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kesempatan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bagi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anak-anaknya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bergaul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lain, </a:t>
            </a:r>
            <a:r>
              <a:rPr lang="en-GB" dirty="0" err="1" smtClean="0">
                <a:latin typeface="Bahnschrift Condensed" pitchFamily="34" charset="0"/>
              </a:rPr>
              <a:t>maka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mungkin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saja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i="1" dirty="0" smtClean="0">
                <a:latin typeface="Bahnschrift Condensed" pitchFamily="34" charset="0"/>
              </a:rPr>
              <a:t>Cooperative Play 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terlaksana</a:t>
            </a:r>
            <a:r>
              <a:rPr lang="en-GB" dirty="0" smtClean="0">
                <a:latin typeface="Bahnschrift Condensed" pitchFamily="34" charset="0"/>
              </a:rPr>
              <a:t>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917391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Jean Piaget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mengemukakan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tahapan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sebagai</a:t>
            </a:r>
            <a:r>
              <a:rPr lang="en-GB" sz="32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32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berikut</a:t>
            </a:r>
            <a:endParaRPr lang="en-GB" sz="3200" cap="none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02668" y="1700808"/>
            <a:ext cx="309634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Bernard MT Condensed" pitchFamily="18" charset="0"/>
              </a:rPr>
              <a:t>1. Sensory Motor Play  ¾ </a:t>
            </a:r>
            <a:r>
              <a:rPr lang="en-GB" sz="2800" dirty="0" err="1" smtClean="0">
                <a:solidFill>
                  <a:schemeClr val="tx1"/>
                </a:solidFill>
                <a:latin typeface="Bernard MT Condensed" pitchFamily="18" charset="0"/>
              </a:rPr>
              <a:t>bulan</a:t>
            </a:r>
            <a:r>
              <a:rPr lang="en-GB" sz="2800" dirty="0" smtClean="0">
                <a:solidFill>
                  <a:schemeClr val="tx1"/>
                </a:solidFill>
                <a:latin typeface="Bernard MT Condensed" pitchFamily="18" charset="0"/>
              </a:rPr>
              <a:t> – ½ </a:t>
            </a:r>
            <a:r>
              <a:rPr lang="en-GB" sz="28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8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68" y="4077072"/>
            <a:ext cx="3096344" cy="1377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2.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Simbolic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atau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Make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Belive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Play 2-7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76056" y="4077072"/>
            <a:ext cx="309634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4. Games With Rules &amp; Sports 11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keatas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4048" y="1700808"/>
            <a:ext cx="309634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3. Social Play Games with Rules 8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taun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– 11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2053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Sensory Motor Play  ¾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bulan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– ½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dimulai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pada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perkembangan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kognitif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sensori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motor,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sebelum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usia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3-4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bulan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,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kegiatan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anak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belum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dapat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dikatagorikan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sebagai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Kegiatan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bayi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merupakan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pengulangan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dari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hal-hal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yang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dilakukan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sebelumnya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.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3736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Simbolic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atau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Make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Belive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Play 2-7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9"/>
            <a:ext cx="8064896" cy="21602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 err="1" smtClean="0">
                <a:latin typeface="Bahnschrift SemiBold SemiConden" pitchFamily="34" charset="0"/>
              </a:rPr>
              <a:t>Merupakan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ciri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periode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operasional</a:t>
            </a:r>
            <a:r>
              <a:rPr lang="en-GB" sz="2800" dirty="0" smtClean="0">
                <a:latin typeface="Bahnschrift SemiBold SemiConden" pitchFamily="34" charset="0"/>
              </a:rPr>
              <a:t> yang </a:t>
            </a:r>
            <a:r>
              <a:rPr lang="en-GB" sz="2800" dirty="0" err="1" smtClean="0">
                <a:latin typeface="Bahnschrift SemiBold SemiConden" pitchFamily="34" charset="0"/>
              </a:rPr>
              <a:t>terjadi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antara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usia</a:t>
            </a:r>
            <a:r>
              <a:rPr lang="en-GB" sz="2800" dirty="0" smtClean="0">
                <a:latin typeface="Bahnschrift SemiBold SemiConden" pitchFamily="34" charset="0"/>
              </a:rPr>
              <a:t> 2-7 </a:t>
            </a:r>
            <a:r>
              <a:rPr lang="en-GB" sz="2800" dirty="0" err="1" smtClean="0">
                <a:latin typeface="Bahnschrift SemiBold SemiConden" pitchFamily="34" charset="0"/>
              </a:rPr>
              <a:t>tahun</a:t>
            </a:r>
            <a:r>
              <a:rPr lang="en-GB" sz="2800" dirty="0" smtClean="0">
                <a:latin typeface="Bahnschrift SemiBold SemiConden" pitchFamily="34" charset="0"/>
              </a:rPr>
              <a:t> yang </a:t>
            </a:r>
            <a:r>
              <a:rPr lang="en-GB" sz="2800" dirty="0" err="1" smtClean="0">
                <a:latin typeface="Bahnschrift SemiBold SemiConden" pitchFamily="34" charset="0"/>
              </a:rPr>
              <a:t>ditandai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dengan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bermain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khayal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bermain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pura-pura</a:t>
            </a:r>
            <a:r>
              <a:rPr lang="en-GB" sz="2800" dirty="0" smtClean="0">
                <a:latin typeface="Bahnschrift SemiBold SemiConden" pitchFamily="34" charset="0"/>
              </a:rPr>
              <a:t>. </a:t>
            </a:r>
            <a:r>
              <a:rPr lang="en-GB" sz="2800" dirty="0" err="1" smtClean="0">
                <a:latin typeface="Bahnschrift SemiBold SemiConden" pitchFamily="34" charset="0"/>
              </a:rPr>
              <a:t>Anak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juga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lebih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banyak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bertanya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menjawab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pertanyaan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mencoba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berbagai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hal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berkaitan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dengan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konsep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angka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ruang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kualitas</a:t>
            </a:r>
            <a:r>
              <a:rPr lang="en-GB" sz="2800" dirty="0" smtClean="0">
                <a:latin typeface="Bahnschrift SemiBold SemiConden" pitchFamily="34" charset="0"/>
              </a:rPr>
              <a:t>, </a:t>
            </a:r>
            <a:r>
              <a:rPr lang="en-GB" sz="2800" dirty="0" err="1" smtClean="0">
                <a:latin typeface="Bahnschrift SemiBold SemiConden" pitchFamily="34" charset="0"/>
              </a:rPr>
              <a:t>dan</a:t>
            </a:r>
            <a:r>
              <a:rPr lang="en-GB" sz="2800" dirty="0" smtClean="0">
                <a:latin typeface="Bahnschrift SemiBold SemiConden" pitchFamily="34" charset="0"/>
              </a:rPr>
              <a:t> </a:t>
            </a:r>
            <a:r>
              <a:rPr lang="en-GB" sz="2800" dirty="0" err="1" smtClean="0">
                <a:latin typeface="Bahnschrift SemiBold SemiConden" pitchFamily="34" charset="0"/>
              </a:rPr>
              <a:t>sebagainya</a:t>
            </a:r>
            <a:r>
              <a:rPr lang="en-GB" sz="2800" dirty="0" smtClean="0">
                <a:latin typeface="Bahnschrift SemiBold SemiConden" pitchFamily="34" charset="0"/>
              </a:rPr>
              <a:t>. </a:t>
            </a:r>
            <a:endParaRPr lang="en-GB" sz="2800" dirty="0">
              <a:latin typeface="Bahnschrift SemiBold SemiConden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3789041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seringkali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menanyakan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sesuatu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tetapi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hanya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sekedar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bertanya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memperdulikan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jawaban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diperolehnya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mulai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menggunakan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benda-benda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simbol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atau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representasi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benda</a:t>
            </a:r>
            <a:r>
              <a:rPr lang="en-GB" sz="2000" dirty="0" smtClean="0">
                <a:latin typeface="Bahnschrift Light" pitchFamily="34" charset="0"/>
              </a:rPr>
              <a:t> lain.</a:t>
            </a:r>
          </a:p>
          <a:p>
            <a:r>
              <a:rPr lang="en-GB" sz="2000" dirty="0" err="1" smtClean="0">
                <a:latin typeface="Bahnschrift Light" pitchFamily="34" charset="0"/>
              </a:rPr>
              <a:t>Simbolik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juga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berfungsi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untuk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i="1" dirty="0" err="1" smtClean="0">
                <a:latin typeface="Bahnschrift Light" pitchFamily="34" charset="0"/>
              </a:rPr>
              <a:t>mengasimilasikan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i="1" dirty="0" err="1" smtClean="0">
                <a:latin typeface="Bahnschrift Light" pitchFamily="34" charset="0"/>
              </a:rPr>
              <a:t>mengkonsidasikan</a:t>
            </a:r>
            <a:r>
              <a:rPr lang="en-GB" sz="2000" i="1" dirty="0" smtClean="0">
                <a:latin typeface="Bahnschrift Light" pitchFamily="34" charset="0"/>
              </a:rPr>
              <a:t> </a:t>
            </a:r>
            <a:r>
              <a:rPr lang="en-GB" sz="2000" dirty="0" smtClean="0">
                <a:latin typeface="Bahnschrift Light" pitchFamily="34" charset="0"/>
              </a:rPr>
              <a:t>(</a:t>
            </a:r>
            <a:r>
              <a:rPr lang="en-GB" sz="2000" dirty="0" err="1" smtClean="0">
                <a:latin typeface="Bahnschrift Light" pitchFamily="34" charset="0"/>
              </a:rPr>
              <a:t>menggabungkan</a:t>
            </a:r>
            <a:r>
              <a:rPr lang="en-GB" sz="2000" dirty="0" smtClean="0">
                <a:latin typeface="Bahnschrift Light" pitchFamily="34" charset="0"/>
              </a:rPr>
              <a:t>) </a:t>
            </a:r>
            <a:r>
              <a:rPr lang="en-GB" sz="2000" dirty="0" err="1" smtClean="0">
                <a:latin typeface="Bahnschrift Light" pitchFamily="34" charset="0"/>
              </a:rPr>
              <a:t>pengalaman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emosional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.</a:t>
            </a:r>
            <a:endParaRPr lang="en-GB" sz="20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8471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Social Play Games with Rules 8 </a:t>
            </a:r>
            <a:r>
              <a:rPr lang="en-GB" dirty="0" err="1" smtClean="0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– 11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Bernard MT Condensed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636912"/>
            <a:ext cx="8515672" cy="223487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Penggunaan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simbol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diwarnai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oleh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nalar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logika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bersifat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obyektif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Usia</a:t>
            </a:r>
            <a:r>
              <a:rPr lang="en-GB" dirty="0" smtClean="0">
                <a:latin typeface="Arial Rounded MT Bold" pitchFamily="34" charset="0"/>
              </a:rPr>
              <a:t> 8-11 </a:t>
            </a:r>
            <a:r>
              <a:rPr lang="en-GB" dirty="0" err="1" smtClean="0">
                <a:latin typeface="Arial Rounded MT Bold" pitchFamily="34" charset="0"/>
              </a:rPr>
              <a:t>tahun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terlibat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dalam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i="1" dirty="0" smtClean="0">
                <a:latin typeface="Arial Rounded MT Bold" pitchFamily="34" charset="0"/>
              </a:rPr>
              <a:t>games with rules.</a:t>
            </a:r>
            <a:endParaRPr lang="en-GB" i="1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2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Games With Rules &amp; Sports 11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tahun</a:t>
            </a:r>
            <a:r>
              <a:rPr lang="en-GB" dirty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Bernard MT Condensed" pitchFamily="18" charset="0"/>
              </a:rPr>
              <a:t>keatas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72816"/>
            <a:ext cx="8515672" cy="180283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bermain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memiliki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aturan</a:t>
            </a:r>
            <a:r>
              <a:rPr lang="en-GB" dirty="0" smtClean="0">
                <a:latin typeface="Arial Rounded MT Bold" pitchFamily="34" charset="0"/>
              </a:rPr>
              <a:t> , </a:t>
            </a:r>
            <a:r>
              <a:rPr lang="en-GB" dirty="0" err="1" smtClean="0">
                <a:latin typeface="Arial Rounded MT Bold" pitchFamily="34" charset="0"/>
              </a:rPr>
              <a:t>bukan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hanya</a:t>
            </a:r>
            <a:r>
              <a:rPr lang="en-GB" dirty="0" smtClean="0">
                <a:latin typeface="Arial Rounded MT Bold" pitchFamily="34" charset="0"/>
              </a:rPr>
              <a:t> rasa </a:t>
            </a:r>
            <a:r>
              <a:rPr lang="en-GB" dirty="0" err="1" smtClean="0">
                <a:latin typeface="Arial Rounded MT Bold" pitchFamily="34" charset="0"/>
              </a:rPr>
              <a:t>senang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saja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menjadi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tujuan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tetapi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ada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suatu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hasil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akhir</a:t>
            </a:r>
            <a:r>
              <a:rPr lang="en-GB" dirty="0" smtClean="0">
                <a:latin typeface="Arial Rounded MT Bold" pitchFamily="34" charset="0"/>
              </a:rPr>
              <a:t>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199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HURLOCK MENGEMUKAKAN BAHWA PERKEMBANGAN BERMAIN TERJADI MELALUI TAHAPAN SEBAGAI BERIKUT :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38977" y="1700808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Penjelajahan</a:t>
            </a:r>
            <a:r>
              <a:rPr lang="en-GB" sz="2800" dirty="0" smtClean="0">
                <a:latin typeface="Arial Rounded MT Bold" pitchFamily="34" charset="0"/>
              </a:rPr>
              <a:t> ( </a:t>
            </a:r>
            <a:r>
              <a:rPr lang="en-GB" sz="2800" dirty="0" err="1" smtClean="0">
                <a:latin typeface="Arial Rounded MT Bold" pitchFamily="34" charset="0"/>
              </a:rPr>
              <a:t>Exploartiry</a:t>
            </a:r>
            <a:r>
              <a:rPr lang="en-GB" sz="2800" dirty="0" smtClean="0">
                <a:latin typeface="Arial Rounded MT Bold" pitchFamily="34" charset="0"/>
              </a:rPr>
              <a:t>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47664" y="2852936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Mainan</a:t>
            </a:r>
            <a:r>
              <a:rPr lang="en-GB" sz="2800" dirty="0" smtClean="0">
                <a:latin typeface="Arial Rounded MT Bold" pitchFamily="34" charset="0"/>
              </a:rPr>
              <a:t> (toy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67944" y="5157192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Melamun</a:t>
            </a:r>
            <a:r>
              <a:rPr lang="en-GB" sz="2800" dirty="0" smtClean="0">
                <a:latin typeface="Arial Rounded MT Bold" pitchFamily="34" charset="0"/>
              </a:rPr>
              <a:t> (daydream stage)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15816" y="4005064"/>
            <a:ext cx="374441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Tahap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(play stage)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8205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 err="1">
                <a:latin typeface="Bahnschrift Condensed" pitchFamily="34" charset="0"/>
              </a:rPr>
              <a:t>Tahap</a:t>
            </a:r>
            <a:r>
              <a:rPr lang="en-GB" sz="4000" dirty="0">
                <a:latin typeface="Bahnschrift Condensed" pitchFamily="34" charset="0"/>
              </a:rPr>
              <a:t> </a:t>
            </a:r>
            <a:r>
              <a:rPr lang="en-GB" sz="4000" dirty="0" err="1">
                <a:latin typeface="Bahnschrift Condensed" pitchFamily="34" charset="0"/>
              </a:rPr>
              <a:t>Penjelajahan</a:t>
            </a:r>
            <a:r>
              <a:rPr lang="en-GB" sz="4000" dirty="0">
                <a:latin typeface="Bahnschrift Condensed" pitchFamily="34" charset="0"/>
              </a:rPr>
              <a:t> ( </a:t>
            </a:r>
            <a:r>
              <a:rPr lang="en-GB" sz="4000" dirty="0" err="1">
                <a:latin typeface="Bahnschrift Condensed" pitchFamily="34" charset="0"/>
              </a:rPr>
              <a:t>Exploartiry</a:t>
            </a:r>
            <a:r>
              <a:rPr lang="en-GB" sz="4000" dirty="0">
                <a:latin typeface="Bahnschrift Condensed" pitchFamily="34" charset="0"/>
              </a:rPr>
              <a:t>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Light" pitchFamily="34" charset="0"/>
              </a:rPr>
              <a:t>Ciri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khas</a:t>
            </a:r>
            <a:endParaRPr lang="en-GB" dirty="0" smtClean="0">
              <a:latin typeface="Bahnschrift Light" pitchFamily="34" charset="0"/>
            </a:endParaRPr>
          </a:p>
          <a:p>
            <a:pPr marL="0" indent="0">
              <a:buNone/>
            </a:pPr>
            <a:r>
              <a:rPr lang="en-GB" dirty="0" err="1" smtClean="0">
                <a:latin typeface="Bahnschrift Light" pitchFamily="34" charset="0"/>
              </a:rPr>
              <a:t>Berupa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kegiatan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mengenai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obyek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orang lain, </a:t>
            </a:r>
            <a:r>
              <a:rPr lang="en-GB" dirty="0" err="1" smtClean="0">
                <a:latin typeface="Bahnschrift Light" pitchFamily="34" charset="0"/>
              </a:rPr>
              <a:t>mencoba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menjangkau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meraih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benda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disekelilingnya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lalu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mengamatinya</a:t>
            </a:r>
            <a:r>
              <a:rPr lang="en-GB" dirty="0" smtClean="0">
                <a:latin typeface="Bahnschrift Light" pitchFamily="34" charset="0"/>
              </a:rPr>
              <a:t>. </a:t>
            </a:r>
            <a:r>
              <a:rPr lang="en-GB" dirty="0" err="1" smtClean="0">
                <a:latin typeface="Bahnschrift Light" pitchFamily="34" charset="0"/>
              </a:rPr>
              <a:t>Penjelajahan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semakin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luas</a:t>
            </a:r>
            <a:r>
              <a:rPr lang="en-GB" dirty="0" smtClean="0">
                <a:latin typeface="Bahnschrift Light" pitchFamily="34" charset="0"/>
              </a:rPr>
              <a:t>, </a:t>
            </a:r>
            <a:r>
              <a:rPr lang="en-GB" dirty="0" err="1" smtClean="0">
                <a:latin typeface="Bahnschrift Light" pitchFamily="34" charset="0"/>
              </a:rPr>
              <a:t>saat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anak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sudah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dapat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merangkak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atau</a:t>
            </a:r>
            <a:r>
              <a:rPr lang="en-GB" dirty="0" smtClean="0">
                <a:latin typeface="Bahnschrift Light" pitchFamily="34" charset="0"/>
              </a:rPr>
              <a:t> </a:t>
            </a:r>
            <a:r>
              <a:rPr lang="en-GB" dirty="0" err="1" smtClean="0">
                <a:latin typeface="Bahnschrift Light" pitchFamily="34" charset="0"/>
              </a:rPr>
              <a:t>berjalan</a:t>
            </a:r>
            <a:endParaRPr lang="en-GB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9677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Tahap</a:t>
            </a:r>
            <a:r>
              <a:rPr lang="en-GB" sz="40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sz="4000" cap="none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Mainan</a:t>
            </a:r>
            <a:r>
              <a:rPr lang="en-GB" sz="4000" cap="none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(Toy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Tahap</a:t>
            </a:r>
            <a:r>
              <a:rPr lang="en-GB" dirty="0" smtClean="0"/>
              <a:t> </a:t>
            </a:r>
            <a:r>
              <a:rPr lang="en-GB" dirty="0" err="1" smtClean="0"/>
              <a:t>ini</a:t>
            </a:r>
            <a:r>
              <a:rPr lang="en-GB" dirty="0" smtClean="0"/>
              <a:t> </a:t>
            </a:r>
            <a:r>
              <a:rPr lang="en-GB" dirty="0" err="1" smtClean="0"/>
              <a:t>mencapai</a:t>
            </a:r>
            <a:r>
              <a:rPr lang="en-GB" dirty="0" smtClean="0"/>
              <a:t> </a:t>
            </a:r>
            <a:r>
              <a:rPr lang="en-GB" dirty="0" err="1" smtClean="0"/>
              <a:t>puncaknya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usia</a:t>
            </a:r>
            <a:r>
              <a:rPr lang="en-GB" dirty="0" smtClean="0"/>
              <a:t> 5-6 </a:t>
            </a:r>
            <a:r>
              <a:rPr lang="en-GB" dirty="0" err="1" smtClean="0"/>
              <a:t>tahun</a:t>
            </a:r>
            <a:r>
              <a:rPr lang="en-GB" dirty="0" smtClean="0"/>
              <a:t> . </a:t>
            </a:r>
            <a:r>
              <a:rPr lang="en-GB" dirty="0" err="1" smtClean="0"/>
              <a:t>Usia</a:t>
            </a:r>
            <a:r>
              <a:rPr lang="en-GB" dirty="0" smtClean="0"/>
              <a:t> 2-3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biasanya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mengamati</a:t>
            </a:r>
            <a:r>
              <a:rPr lang="en-GB" dirty="0" smtClean="0"/>
              <a:t> </a:t>
            </a:r>
            <a:r>
              <a:rPr lang="en-GB" dirty="0" err="1" smtClean="0"/>
              <a:t>alat</a:t>
            </a:r>
            <a:r>
              <a:rPr lang="en-GB" dirty="0" smtClean="0"/>
              <a:t> </a:t>
            </a:r>
            <a:r>
              <a:rPr lang="en-GB" dirty="0" err="1" smtClean="0"/>
              <a:t>permainanya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err="1" smtClean="0"/>
              <a:t>Merka</a:t>
            </a:r>
            <a:r>
              <a:rPr lang="en-GB" dirty="0" smtClean="0"/>
              <a:t> </a:t>
            </a:r>
            <a:r>
              <a:rPr lang="en-GB" dirty="0" err="1" smtClean="0"/>
              <a:t>pikir</a:t>
            </a:r>
            <a:r>
              <a:rPr lang="en-GB" dirty="0" smtClean="0"/>
              <a:t> </a:t>
            </a:r>
            <a:r>
              <a:rPr lang="en-GB" dirty="0" err="1" smtClean="0"/>
              <a:t>benda</a:t>
            </a:r>
            <a:r>
              <a:rPr lang="en-GB" dirty="0" smtClean="0"/>
              <a:t> </a:t>
            </a:r>
            <a:r>
              <a:rPr lang="en-GB" dirty="0" err="1" smtClean="0"/>
              <a:t>mainanya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makan</a:t>
            </a:r>
            <a:r>
              <a:rPr lang="en-GB" dirty="0" smtClean="0"/>
              <a:t>, </a:t>
            </a:r>
            <a:r>
              <a:rPr lang="en-GB" dirty="0" err="1" smtClean="0"/>
              <a:t>berbicara</a:t>
            </a:r>
            <a:r>
              <a:rPr lang="en-GB" dirty="0" smtClean="0"/>
              <a:t>, </a:t>
            </a:r>
            <a:r>
              <a:rPr lang="en-GB" dirty="0" err="1" smtClean="0"/>
              <a:t>merasa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sebagainya</a:t>
            </a:r>
            <a:r>
              <a:rPr lang="en-GB" dirty="0" smtClean="0"/>
              <a:t>. </a:t>
            </a:r>
            <a:r>
              <a:rPr lang="en-GB" dirty="0" err="1" smtClean="0"/>
              <a:t>masa</a:t>
            </a:r>
            <a:r>
              <a:rPr lang="en-GB" dirty="0" smtClean="0"/>
              <a:t> </a:t>
            </a:r>
            <a:r>
              <a:rPr lang="en-GB" dirty="0" err="1" smtClean="0"/>
              <a:t>ini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suka</a:t>
            </a:r>
            <a:r>
              <a:rPr lang="en-GB" dirty="0" smtClean="0"/>
              <a:t> </a:t>
            </a:r>
            <a:r>
              <a:rPr lang="en-GB" dirty="0" err="1" smtClean="0"/>
              <a:t>dibelikan</a:t>
            </a:r>
            <a:r>
              <a:rPr lang="en-GB" dirty="0" smtClean="0"/>
              <a:t> </a:t>
            </a:r>
            <a:r>
              <a:rPr lang="en-GB" dirty="0" err="1" smtClean="0"/>
              <a:t>mainan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59829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 err="1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Tahap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sz="4000" dirty="0" err="1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</a:rPr>
              <a:t> (play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443664" cy="324299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Terjadi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bersamaan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dengan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mulai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masuknya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sekolah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dasar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semakin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bertambah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banyak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bermain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dengan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alat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. Lama </a:t>
            </a:r>
            <a:r>
              <a:rPr lang="en-GB" dirty="0" err="1" smtClean="0">
                <a:latin typeface="Arial Rounded MT Bold" pitchFamily="34" charset="0"/>
              </a:rPr>
              <a:t>kelamaan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berkembang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menjdai</a:t>
            </a:r>
            <a:r>
              <a:rPr lang="en-GB" dirty="0" smtClean="0">
                <a:latin typeface="Arial Rounded MT Bold" pitchFamily="34" charset="0"/>
              </a:rPr>
              <a:t> games.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1416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cap="none" dirty="0" err="1" smtClean="0">
                <a:latin typeface="Bahnschrift Condensed" pitchFamily="34" charset="0"/>
              </a:rPr>
              <a:t>Tahap</a:t>
            </a:r>
            <a:r>
              <a:rPr lang="en-GB" sz="4900" cap="none" dirty="0" smtClean="0">
                <a:latin typeface="Bahnschrift Condensed" pitchFamily="34" charset="0"/>
              </a:rPr>
              <a:t> </a:t>
            </a:r>
            <a:r>
              <a:rPr lang="en-GB" sz="4900" cap="none" dirty="0" err="1" smtClean="0">
                <a:latin typeface="Bahnschrift Condensed" pitchFamily="34" charset="0"/>
              </a:rPr>
              <a:t>Melamun</a:t>
            </a:r>
            <a:r>
              <a:rPr lang="en-GB" sz="4900" cap="none" dirty="0" smtClean="0">
                <a:latin typeface="Bahnschrift Condensed" pitchFamily="34" charset="0"/>
              </a:rPr>
              <a:t> (Daydream Stage)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Bahnschrift SemiBold SemiConden" pitchFamily="34" charset="0"/>
              </a:rPr>
              <a:t>Tahapan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ini</a:t>
            </a:r>
            <a:r>
              <a:rPr lang="en-GB" dirty="0" smtClean="0">
                <a:latin typeface="Bahnschrift SemiBold SemiConden" pitchFamily="34" charset="0"/>
              </a:rPr>
              <a:t> di </a:t>
            </a:r>
            <a:r>
              <a:rPr lang="en-GB" dirty="0" err="1" smtClean="0">
                <a:latin typeface="Bahnschrift SemiBold SemiConden" pitchFamily="34" charset="0"/>
              </a:rPr>
              <a:t>awali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saat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mendekati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masa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pubertas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sudah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mulai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kurang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berminat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terhadap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kegiatan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bermain</a:t>
            </a:r>
            <a:r>
              <a:rPr lang="en-GB" dirty="0" smtClean="0">
                <a:latin typeface="Bahnschrift SemiBold SemiConden" pitchFamily="34" charset="0"/>
              </a:rPr>
              <a:t> . </a:t>
            </a:r>
            <a:r>
              <a:rPr lang="en-GB" dirty="0" err="1" smtClean="0">
                <a:latin typeface="Bahnschrift SemiBold SemiConden" pitchFamily="34" charset="0"/>
              </a:rPr>
              <a:t>Biasanya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lamunan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atau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khayalannya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mengenai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perlakuan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kurang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adil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dari</a:t>
            </a:r>
            <a:r>
              <a:rPr lang="en-GB" dirty="0" smtClean="0">
                <a:latin typeface="Bahnschrift SemiBold SemiConden" pitchFamily="34" charset="0"/>
              </a:rPr>
              <a:t> orang lain </a:t>
            </a:r>
            <a:r>
              <a:rPr lang="en-GB" dirty="0" err="1" smtClean="0">
                <a:latin typeface="Bahnschrift SemiBold SemiConden" pitchFamily="34" charset="0"/>
              </a:rPr>
              <a:t>atau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merasa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tidak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dipahami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oleh</a:t>
            </a:r>
            <a:r>
              <a:rPr lang="en-GB" dirty="0" smtClean="0">
                <a:latin typeface="Bahnschrift SemiBold SemiConden" pitchFamily="34" charset="0"/>
              </a:rPr>
              <a:t> orang lain.</a:t>
            </a:r>
            <a:endParaRPr lang="en-GB" dirty="0">
              <a:latin typeface="Bahnschrift SemiBold SemiConden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2952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800" cap="none" dirty="0" smtClean="0">
                <a:latin typeface="Bahnschrift SemiBold SemiConden" pitchFamily="34" charset="0"/>
              </a:rPr>
              <a:t>Berk (1994), Rubin, Fein Dan Vandenberg Dan </a:t>
            </a:r>
            <a:r>
              <a:rPr lang="en-GB" sz="2800" cap="none" dirty="0" err="1" smtClean="0">
                <a:latin typeface="Bahnschrift SemiBold SemiConden" pitchFamily="34" charset="0"/>
              </a:rPr>
              <a:t>Smilansky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Mengemukakan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Tahapan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Perkembangan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Bermain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Kognitif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Sebagai</a:t>
            </a:r>
            <a:r>
              <a:rPr lang="en-GB" sz="2800" cap="none" dirty="0" smtClean="0">
                <a:latin typeface="Bahnschrift SemiBold SemiConden" pitchFamily="34" charset="0"/>
              </a:rPr>
              <a:t> </a:t>
            </a:r>
            <a:r>
              <a:rPr lang="en-GB" sz="2800" cap="none" dirty="0" err="1" smtClean="0">
                <a:latin typeface="Bahnschrift SemiBold SemiConden" pitchFamily="34" charset="0"/>
              </a:rPr>
              <a:t>Berikut</a:t>
            </a:r>
            <a:r>
              <a:rPr lang="en-GB" sz="2800" cap="none" dirty="0" smtClean="0">
                <a:latin typeface="Bahnschrift SemiBold SemiConden" pitchFamily="34" charset="0"/>
              </a:rPr>
              <a:t> :</a:t>
            </a:r>
            <a:endParaRPr lang="en-GB" sz="2800" cap="none" dirty="0">
              <a:latin typeface="Bahnschrift SemiBold SemiConden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Flowchart: Punched Tape 3"/>
          <p:cNvSpPr/>
          <p:nvPr/>
        </p:nvSpPr>
        <p:spPr>
          <a:xfrm>
            <a:off x="489864" y="1772816"/>
            <a:ext cx="3672408" cy="1728192"/>
          </a:xfrm>
          <a:prstGeom prst="flowChartPunchedTap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fungsionil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5" name="Flowchart: Punched Tape 4"/>
          <p:cNvSpPr/>
          <p:nvPr/>
        </p:nvSpPr>
        <p:spPr>
          <a:xfrm>
            <a:off x="494245" y="3912973"/>
            <a:ext cx="3672408" cy="1728192"/>
          </a:xfrm>
          <a:prstGeom prst="flowChartPunched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bg1"/>
                </a:solidFill>
                <a:latin typeface="Arial Rounded MT Bold" pitchFamily="34" charset="0"/>
              </a:rPr>
              <a:t>Bermain</a:t>
            </a:r>
            <a:r>
              <a:rPr lang="en-GB" sz="2800" dirty="0" smtClean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Arial Rounded MT Bold" pitchFamily="34" charset="0"/>
              </a:rPr>
              <a:t>pembangunan</a:t>
            </a:r>
            <a:endParaRPr lang="en-GB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6" name="Flowchart: Punched Tape 5"/>
          <p:cNvSpPr/>
          <p:nvPr/>
        </p:nvSpPr>
        <p:spPr>
          <a:xfrm>
            <a:off x="4596960" y="3861048"/>
            <a:ext cx="3672408" cy="1728192"/>
          </a:xfrm>
          <a:prstGeom prst="flowChartPunchedTap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Arial Rounded MT Bold" pitchFamily="34" charset="0"/>
              </a:rPr>
              <a:t>Permainan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dengan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peraturan</a:t>
            </a:r>
            <a:endParaRPr lang="en-GB" sz="2800" dirty="0">
              <a:latin typeface="Arial Rounded MT Bold" pitchFamily="34" charset="0"/>
            </a:endParaRPr>
          </a:p>
        </p:txBody>
      </p:sp>
      <p:sp>
        <p:nvSpPr>
          <p:cNvPr id="7" name="Flowchart: Punched Tape 6"/>
          <p:cNvSpPr/>
          <p:nvPr/>
        </p:nvSpPr>
        <p:spPr>
          <a:xfrm>
            <a:off x="4644008" y="1700808"/>
            <a:ext cx="3672408" cy="1728192"/>
          </a:xfrm>
          <a:prstGeom prst="flowChartPunchedTap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 smtClean="0">
                <a:latin typeface="Arial Rounded MT Bold" pitchFamily="34" charset="0"/>
              </a:rPr>
              <a:t>Bermain</a:t>
            </a:r>
            <a:r>
              <a:rPr lang="en-GB" sz="3200" dirty="0" smtClean="0">
                <a:latin typeface="Arial Rounded MT Bold" pitchFamily="34" charset="0"/>
              </a:rPr>
              <a:t> </a:t>
            </a:r>
            <a:r>
              <a:rPr lang="en-GB" sz="3200" dirty="0" err="1" smtClean="0">
                <a:latin typeface="Arial Rounded MT Bold" pitchFamily="34" charset="0"/>
              </a:rPr>
              <a:t>pura-pura</a:t>
            </a:r>
            <a:endParaRPr lang="en-GB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2812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fungsionil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204864"/>
            <a:ext cx="8443664" cy="18028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err="1" smtClean="0"/>
              <a:t>Tampak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berusia</a:t>
            </a:r>
            <a:r>
              <a:rPr lang="en-GB" dirty="0" smtClean="0"/>
              <a:t> 1-2 </a:t>
            </a:r>
            <a:r>
              <a:rPr lang="en-GB" dirty="0" err="1" smtClean="0"/>
              <a:t>tahunan</a:t>
            </a:r>
            <a:r>
              <a:rPr lang="en-GB" dirty="0" smtClean="0"/>
              <a:t> </a:t>
            </a:r>
            <a:r>
              <a:rPr lang="en-GB" dirty="0" err="1" smtClean="0"/>
              <a:t>berupa</a:t>
            </a:r>
            <a:r>
              <a:rPr lang="en-GB" dirty="0" smtClean="0"/>
              <a:t> </a:t>
            </a:r>
            <a:r>
              <a:rPr lang="en-GB" dirty="0" err="1" smtClean="0"/>
              <a:t>gerakan</a:t>
            </a:r>
            <a:r>
              <a:rPr lang="en-GB" dirty="0" smtClean="0"/>
              <a:t> yang </a:t>
            </a:r>
            <a:r>
              <a:rPr lang="en-GB" dirty="0" err="1" smtClean="0"/>
              <a:t>bersifat</a:t>
            </a:r>
            <a:r>
              <a:rPr lang="en-GB" dirty="0" smtClean="0"/>
              <a:t> </a:t>
            </a:r>
            <a:r>
              <a:rPr lang="en-GB" dirty="0" err="1" smtClean="0"/>
              <a:t>sederhana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berulang</a:t>
            </a:r>
            <a:r>
              <a:rPr lang="en-GB" dirty="0" smtClean="0"/>
              <a:t>.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dilakukan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atau</a:t>
            </a:r>
            <a:r>
              <a:rPr lang="en-GB" dirty="0" smtClean="0"/>
              <a:t> </a:t>
            </a:r>
            <a:r>
              <a:rPr lang="en-GB" dirty="0" err="1" smtClean="0"/>
              <a:t>tanpa</a:t>
            </a:r>
            <a:r>
              <a:rPr lang="en-GB" dirty="0" smtClean="0"/>
              <a:t> </a:t>
            </a:r>
            <a:r>
              <a:rPr lang="en-GB" dirty="0" err="1" smtClean="0"/>
              <a:t>alat</a:t>
            </a:r>
            <a:r>
              <a:rPr lang="en-GB" dirty="0" smtClean="0"/>
              <a:t> </a:t>
            </a:r>
            <a:r>
              <a:rPr lang="en-GB" dirty="0" err="1" smtClean="0"/>
              <a:t>permainan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4362489"/>
            <a:ext cx="7488832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Bahnschrift Condensed" pitchFamily="34" charset="0"/>
              </a:rPr>
              <a:t>Misalnya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berlari-lari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sekeliling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ruang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tamu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mendorong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menarik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mobil-mobilan</a:t>
            </a:r>
            <a:endParaRPr lang="en-GB" sz="28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92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pembangunan</a:t>
            </a:r>
            <a:r>
              <a:rPr lang="en-GB" dirty="0">
                <a:solidFill>
                  <a:schemeClr val="bg1"/>
                </a:solidFill>
                <a:latin typeface="Arial Rounded MT Bold" pitchFamily="34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276872"/>
            <a:ext cx="8587680" cy="1658814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 err="1" smtClean="0">
                <a:latin typeface="Arial Rounded MT Bold" pitchFamily="34" charset="0"/>
              </a:rPr>
              <a:t>Dapat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terlihat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pada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anak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berusia</a:t>
            </a:r>
            <a:r>
              <a:rPr lang="en-GB" sz="2400" dirty="0" smtClean="0">
                <a:latin typeface="Arial Rounded MT Bold" pitchFamily="34" charset="0"/>
              </a:rPr>
              <a:t> 3-6 </a:t>
            </a:r>
            <a:r>
              <a:rPr lang="en-GB" sz="2400" dirty="0" err="1" smtClean="0">
                <a:latin typeface="Arial Rounded MT Bold" pitchFamily="34" charset="0"/>
              </a:rPr>
              <a:t>tahun</a:t>
            </a:r>
            <a:r>
              <a:rPr lang="en-GB" sz="2400" dirty="0" smtClean="0">
                <a:latin typeface="Arial Rounded MT Bold" pitchFamily="34" charset="0"/>
              </a:rPr>
              <a:t>. </a:t>
            </a:r>
            <a:r>
              <a:rPr lang="en-GB" sz="2400" dirty="0" err="1" smtClean="0">
                <a:latin typeface="Arial Rounded MT Bold" pitchFamily="34" charset="0"/>
              </a:rPr>
              <a:t>Anak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dapat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membentuk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sesuatu</a:t>
            </a:r>
            <a:r>
              <a:rPr lang="en-GB" sz="2400" dirty="0" smtClean="0">
                <a:latin typeface="Arial Rounded MT Bold" pitchFamily="34" charset="0"/>
              </a:rPr>
              <a:t>, </a:t>
            </a:r>
            <a:r>
              <a:rPr lang="en-GB" sz="2400" dirty="0" err="1" smtClean="0">
                <a:latin typeface="Arial Rounded MT Bold" pitchFamily="34" charset="0"/>
              </a:rPr>
              <a:t>menciptakan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bangunan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tertentu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dengan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alat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permainan</a:t>
            </a:r>
            <a:r>
              <a:rPr lang="en-GB" sz="2400" dirty="0" smtClean="0">
                <a:latin typeface="Arial Rounded MT Bold" pitchFamily="34" charset="0"/>
              </a:rPr>
              <a:t>. </a:t>
            </a:r>
            <a:r>
              <a:rPr lang="en-GB" sz="2400" dirty="0" smtClean="0"/>
              <a:t>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Misalnya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,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membuat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GB" sz="2400" dirty="0" err="1">
                <a:solidFill>
                  <a:schemeClr val="bg1"/>
                </a:solidFill>
                <a:latin typeface="Arial Rounded MT Bold" pitchFamily="34" charset="0"/>
              </a:rPr>
              <a:t>rumah-rumahan</a:t>
            </a:r>
            <a:r>
              <a:rPr lang="en-GB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</a:p>
          <a:p>
            <a:pPr marL="0" indent="0" algn="ctr">
              <a:buNone/>
            </a:pPr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96641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sz="4000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Bermain</a:t>
            </a:r>
            <a:r>
              <a:rPr lang="en-GB" sz="4000" dirty="0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sz="4000" dirty="0" err="1" smtClean="0">
                <a:solidFill>
                  <a:schemeClr val="accent2">
                    <a:lumMod val="75000"/>
                  </a:schemeClr>
                </a:solidFill>
                <a:latin typeface="Bernard MT Condensed" pitchFamily="18" charset="0"/>
              </a:rPr>
              <a:t>pura-pura</a:t>
            </a:r>
            <a:endParaRPr lang="en-GB" sz="4000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00807"/>
            <a:ext cx="8587680" cy="295232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err="1" smtClean="0">
                <a:latin typeface="Arial Narrow" pitchFamily="34" charset="0"/>
              </a:rPr>
              <a:t>Banyak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dilakukan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berusia</a:t>
            </a:r>
            <a:r>
              <a:rPr lang="en-GB" dirty="0" smtClean="0">
                <a:latin typeface="Arial Narrow" pitchFamily="34" charset="0"/>
              </a:rPr>
              <a:t> 3-7 </a:t>
            </a:r>
            <a:r>
              <a:rPr lang="en-GB" dirty="0" err="1" smtClean="0">
                <a:latin typeface="Arial Narrow" pitchFamily="34" charset="0"/>
              </a:rPr>
              <a:t>tahun</a:t>
            </a:r>
            <a:r>
              <a:rPr lang="en-GB" dirty="0" smtClean="0">
                <a:latin typeface="Arial Narrow" pitchFamily="34" charset="0"/>
              </a:rPr>
              <a:t> .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menirukan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kegiatan</a:t>
            </a:r>
            <a:r>
              <a:rPr lang="en-GB" dirty="0" smtClean="0">
                <a:latin typeface="Arial Narrow" pitchFamily="34" charset="0"/>
              </a:rPr>
              <a:t> orang yang </a:t>
            </a:r>
            <a:r>
              <a:rPr lang="en-GB" dirty="0" err="1" smtClean="0">
                <a:latin typeface="Arial Narrow" pitchFamily="34" charset="0"/>
              </a:rPr>
              <a:t>pernah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dijumpai</a:t>
            </a:r>
            <a:r>
              <a:rPr lang="en-GB" dirty="0" smtClean="0">
                <a:latin typeface="Arial Narrow" pitchFamily="34" charset="0"/>
              </a:rPr>
              <a:t>. </a:t>
            </a:r>
            <a:r>
              <a:rPr lang="en-GB" dirty="0" err="1" smtClean="0">
                <a:latin typeface="Arial Narrow" pitchFamily="34" charset="0"/>
              </a:rPr>
              <a:t>Anak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melakukan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peran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imajinatif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memainkan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peran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tokoh</a:t>
            </a:r>
            <a:r>
              <a:rPr lang="en-GB" dirty="0" smtClean="0">
                <a:latin typeface="Arial Narrow" pitchFamily="34" charset="0"/>
              </a:rPr>
              <a:t> yang </a:t>
            </a:r>
            <a:r>
              <a:rPr lang="en-GB" dirty="0" err="1" smtClean="0">
                <a:latin typeface="Arial Narrow" pitchFamily="34" charset="0"/>
              </a:rPr>
              <a:t>dikenalnya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melalui</a:t>
            </a:r>
            <a:r>
              <a:rPr lang="en-GB" dirty="0" smtClean="0">
                <a:latin typeface="Arial Narrow" pitchFamily="34" charset="0"/>
              </a:rPr>
              <a:t> film. </a:t>
            </a:r>
            <a:r>
              <a:rPr lang="en-GB" dirty="0" err="1" smtClean="0">
                <a:latin typeface="Arial Narrow" pitchFamily="34" charset="0"/>
              </a:rPr>
              <a:t>Misalnya</a:t>
            </a:r>
            <a:r>
              <a:rPr lang="en-GB" dirty="0" smtClean="0">
                <a:latin typeface="Arial Narrow" pitchFamily="34" charset="0"/>
              </a:rPr>
              <a:t>, </a:t>
            </a:r>
            <a:r>
              <a:rPr lang="en-GB" dirty="0" err="1" smtClean="0">
                <a:latin typeface="Arial Narrow" pitchFamily="34" charset="0"/>
              </a:rPr>
              <a:t>polisi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dan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penjahat</a:t>
            </a:r>
            <a:r>
              <a:rPr lang="en-GB" dirty="0" smtClean="0">
                <a:latin typeface="Arial Narrow" pitchFamily="34" charset="0"/>
              </a:rPr>
              <a:t>, </a:t>
            </a:r>
            <a:r>
              <a:rPr lang="en-GB" dirty="0" err="1" smtClean="0">
                <a:latin typeface="Arial Narrow" pitchFamily="34" charset="0"/>
              </a:rPr>
              <a:t>jadi</a:t>
            </a:r>
            <a:r>
              <a:rPr lang="en-GB" dirty="0" smtClean="0">
                <a:latin typeface="Arial Narrow" pitchFamily="34" charset="0"/>
              </a:rPr>
              <a:t> batman, </a:t>
            </a:r>
            <a:r>
              <a:rPr lang="en-GB" dirty="0" err="1" smtClean="0">
                <a:latin typeface="Arial Narrow" pitchFamily="34" charset="0"/>
              </a:rPr>
              <a:t>atau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ksatria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baja</a:t>
            </a:r>
            <a:r>
              <a:rPr lang="en-GB" dirty="0" smtClean="0">
                <a:latin typeface="Arial Narrow" pitchFamily="34" charset="0"/>
              </a:rPr>
              <a:t> </a:t>
            </a:r>
            <a:r>
              <a:rPr lang="en-GB" dirty="0" err="1" smtClean="0">
                <a:latin typeface="Arial Narrow" pitchFamily="34" charset="0"/>
              </a:rPr>
              <a:t>hitam</a:t>
            </a:r>
            <a:endParaRPr lang="en-GB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294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 err="1">
                <a:latin typeface="Bahnschrift SemiBold SemiConden" pitchFamily="34" charset="0"/>
              </a:rPr>
              <a:t>Permainan</a:t>
            </a:r>
            <a:r>
              <a:rPr lang="en-GB" sz="4400" dirty="0">
                <a:latin typeface="Bahnschrift SemiBold SemiConden" pitchFamily="34" charset="0"/>
              </a:rPr>
              <a:t> </a:t>
            </a:r>
            <a:r>
              <a:rPr lang="en-GB" sz="4400" dirty="0" err="1">
                <a:latin typeface="Bahnschrift SemiBold SemiConden" pitchFamily="34" charset="0"/>
              </a:rPr>
              <a:t>dengan</a:t>
            </a:r>
            <a:r>
              <a:rPr lang="en-GB" sz="4400" dirty="0">
                <a:latin typeface="Bahnschrift SemiBold SemiConden" pitchFamily="34" charset="0"/>
              </a:rPr>
              <a:t> </a:t>
            </a:r>
            <a:r>
              <a:rPr lang="en-GB" sz="4400" dirty="0" err="1">
                <a:latin typeface="Bahnschrift SemiBold SemiConden" pitchFamily="34" charset="0"/>
              </a:rPr>
              <a:t>peraturan</a:t>
            </a:r>
            <a:r>
              <a:rPr lang="en-GB" dirty="0">
                <a:latin typeface="Arial Rounded MT Bold" pitchFamily="34" charset="0"/>
              </a:rPr>
              <a:t/>
            </a:r>
            <a:br>
              <a:rPr lang="en-GB" dirty="0">
                <a:latin typeface="Arial Rounded MT Bold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659688" cy="216287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err="1" smtClean="0">
                <a:latin typeface="Bahnschrift SemiBold SemiConden" pitchFamily="34" charset="0"/>
              </a:rPr>
              <a:t>Dilakukan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usia</a:t>
            </a:r>
            <a:r>
              <a:rPr lang="en-GB" dirty="0" smtClean="0">
                <a:latin typeface="Bahnschrift SemiBold SemiConden" pitchFamily="34" charset="0"/>
              </a:rPr>
              <a:t> 6-11 </a:t>
            </a:r>
            <a:r>
              <a:rPr lang="en-GB" dirty="0" err="1" smtClean="0">
                <a:latin typeface="Bahnschrift SemiBold SemiConden" pitchFamily="34" charset="0"/>
              </a:rPr>
              <a:t>tahun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sudah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memahami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bersedia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mematuhi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aturan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permainan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Aturan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permainan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pada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awalnya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diikuti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berdasarkan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diajarkan</a:t>
            </a:r>
            <a:r>
              <a:rPr lang="en-GB" dirty="0" smtClean="0">
                <a:latin typeface="Bahnschrift SemiBold SemiConden" pitchFamily="34" charset="0"/>
              </a:rPr>
              <a:t> orang lain.</a:t>
            </a:r>
            <a:endParaRPr lang="en-GB" dirty="0">
              <a:latin typeface="Bahnschrift SemiBold SemiConden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7202" y="3573016"/>
            <a:ext cx="7606185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400" dirty="0" err="1" smtClean="0">
                <a:latin typeface="Arial Rounded MT Bold" pitchFamily="34" charset="0"/>
              </a:rPr>
              <a:t>Misalnya</a:t>
            </a:r>
            <a:r>
              <a:rPr lang="en-GB" sz="2400" dirty="0" smtClean="0">
                <a:latin typeface="Arial Rounded MT Bold" pitchFamily="34" charset="0"/>
              </a:rPr>
              <a:t> : main </a:t>
            </a:r>
            <a:r>
              <a:rPr lang="en-GB" sz="2400" dirty="0" err="1" smtClean="0">
                <a:latin typeface="Arial Rounded MT Bold" pitchFamily="34" charset="0"/>
              </a:rPr>
              <a:t>kasti</a:t>
            </a:r>
            <a:r>
              <a:rPr lang="en-GB" sz="2400" dirty="0" smtClean="0">
                <a:latin typeface="Arial Rounded MT Bold" pitchFamily="34" charset="0"/>
              </a:rPr>
              <a:t>, </a:t>
            </a:r>
            <a:r>
              <a:rPr lang="en-GB" sz="2400" dirty="0" err="1" smtClean="0">
                <a:latin typeface="Arial Rounded MT Bold" pitchFamily="34" charset="0"/>
              </a:rPr>
              <a:t>galah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asin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atau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gobak</a:t>
            </a:r>
            <a:r>
              <a:rPr lang="en-GB" sz="2400" dirty="0" smtClean="0">
                <a:latin typeface="Arial Rounded MT Bold" pitchFamily="34" charset="0"/>
              </a:rPr>
              <a:t> </a:t>
            </a:r>
            <a:r>
              <a:rPr lang="en-GB" sz="2400" dirty="0" err="1" smtClean="0">
                <a:latin typeface="Arial Rounded MT Bold" pitchFamily="34" charset="0"/>
              </a:rPr>
              <a:t>sodor</a:t>
            </a:r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4689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3100" cap="none" dirty="0" smtClean="0"/>
              <a:t>Kathleen Stassen Berger (1983). </a:t>
            </a:r>
            <a:r>
              <a:rPr lang="en-GB" sz="3100" cap="none" dirty="0" err="1" smtClean="0"/>
              <a:t>Ia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Mengemukakan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Bahwa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Kegiatan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Bermain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Dapat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Dibedakan</a:t>
            </a:r>
            <a:r>
              <a:rPr lang="en-GB" sz="3100" cap="none" dirty="0" smtClean="0"/>
              <a:t> </a:t>
            </a:r>
            <a:r>
              <a:rPr lang="en-GB" sz="3100" cap="none" dirty="0" err="1" smtClean="0"/>
              <a:t>Atas</a:t>
            </a:r>
            <a:r>
              <a:rPr lang="en-GB" sz="3100" cap="none" dirty="0" smtClean="0"/>
              <a:t> 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Sensory Motor</a:t>
            </a:r>
          </a:p>
          <a:p>
            <a:r>
              <a:rPr lang="en-GB" dirty="0" err="1" smtClean="0"/>
              <a:t>Masteri</a:t>
            </a:r>
            <a:r>
              <a:rPr lang="en-GB" dirty="0" smtClean="0"/>
              <a:t> Play ( </a:t>
            </a:r>
            <a:r>
              <a:rPr lang="en-GB" dirty="0" err="1" smtClean="0"/>
              <a:t>menguasai</a:t>
            </a:r>
            <a:r>
              <a:rPr lang="en-GB" dirty="0" smtClean="0"/>
              <a:t> </a:t>
            </a:r>
            <a:r>
              <a:rPr lang="en-GB" dirty="0" err="1" smtClean="0"/>
              <a:t>permainan</a:t>
            </a:r>
            <a:r>
              <a:rPr lang="en-GB" dirty="0" smtClean="0"/>
              <a:t> </a:t>
            </a:r>
            <a:r>
              <a:rPr lang="en-GB" dirty="0" err="1" smtClean="0"/>
              <a:t>tertentu</a:t>
            </a:r>
            <a:r>
              <a:rPr lang="en-GB" dirty="0" smtClean="0"/>
              <a:t>) </a:t>
            </a:r>
          </a:p>
          <a:p>
            <a:r>
              <a:rPr lang="en-GB" dirty="0" smtClean="0"/>
              <a:t>Rough and Tumble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kasar</a:t>
            </a:r>
            <a:r>
              <a:rPr lang="en-GB" dirty="0" smtClean="0"/>
              <a:t>)</a:t>
            </a:r>
          </a:p>
          <a:p>
            <a:r>
              <a:rPr lang="en-GB" dirty="0" smtClean="0"/>
              <a:t>Social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bersama</a:t>
            </a:r>
            <a:r>
              <a:rPr lang="en-GB" dirty="0" smtClean="0"/>
              <a:t>)</a:t>
            </a:r>
          </a:p>
          <a:p>
            <a:r>
              <a:rPr lang="en-GB" dirty="0" smtClean="0"/>
              <a:t>Dramatic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peran</a:t>
            </a:r>
            <a:r>
              <a:rPr lang="en-GB" dirty="0"/>
              <a:t>)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8026080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Sensory Motor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371656" cy="252291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err="1" smtClean="0">
                <a:latin typeface="Arial Rounded MT Bold" pitchFamily="34" charset="0"/>
              </a:rPr>
              <a:t>Diperoleh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bayi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melalui</a:t>
            </a:r>
            <a:r>
              <a:rPr lang="en-GB" sz="2800" dirty="0" smtClean="0">
                <a:latin typeface="Arial Rounded MT Bold" pitchFamily="34" charset="0"/>
              </a:rPr>
              <a:t> sensory motor play </a:t>
            </a:r>
            <a:r>
              <a:rPr lang="en-GB" sz="2800" dirty="0" err="1" smtClean="0">
                <a:latin typeface="Arial Rounded MT Bold" pitchFamily="34" charset="0"/>
              </a:rPr>
              <a:t>tampak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misalnya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saat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ia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mengamati</a:t>
            </a:r>
            <a:r>
              <a:rPr lang="en-GB" sz="2800" dirty="0" smtClean="0">
                <a:latin typeface="Arial Rounded MT Bold" pitchFamily="34" charset="0"/>
              </a:rPr>
              <a:t>, </a:t>
            </a:r>
            <a:r>
              <a:rPr lang="en-GB" sz="2800" dirty="0" err="1" smtClean="0">
                <a:latin typeface="Arial Rounded MT Bold" pitchFamily="34" charset="0"/>
              </a:rPr>
              <a:t>mendengar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suara</a:t>
            </a:r>
            <a:r>
              <a:rPr lang="en-GB" sz="2800" dirty="0" smtClean="0">
                <a:latin typeface="Arial Rounded MT Bold" pitchFamily="34" charset="0"/>
              </a:rPr>
              <a:t>. </a:t>
            </a:r>
            <a:r>
              <a:rPr lang="en-GB" sz="2800" dirty="0" err="1" smtClean="0">
                <a:latin typeface="Arial Rounded MT Bold" pitchFamily="34" charset="0"/>
              </a:rPr>
              <a:t>Masih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terlihat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pada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anak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pra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sekolah</a:t>
            </a:r>
            <a:r>
              <a:rPr lang="en-GB" sz="2800" dirty="0" smtClean="0">
                <a:latin typeface="Arial Rounded MT Bold" pitchFamily="34" charset="0"/>
              </a:rPr>
              <a:t>, </a:t>
            </a:r>
            <a:r>
              <a:rPr lang="en-GB" sz="2800" dirty="0" err="1" smtClean="0">
                <a:latin typeface="Arial Rounded MT Bold" pitchFamily="34" charset="0"/>
              </a:rPr>
              <a:t>menikmati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berbagai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tekstur</a:t>
            </a:r>
            <a:r>
              <a:rPr lang="en-GB" sz="2800" dirty="0" smtClean="0">
                <a:latin typeface="Arial Rounded MT Bold" pitchFamily="34" charset="0"/>
              </a:rPr>
              <a:t> yang </a:t>
            </a:r>
            <a:r>
              <a:rPr lang="en-GB" sz="2800" dirty="0" err="1" smtClean="0">
                <a:latin typeface="Arial Rounded MT Bold" pitchFamily="34" charset="0"/>
              </a:rPr>
              <a:t>mereka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rasakan</a:t>
            </a:r>
            <a:r>
              <a:rPr lang="en-GB" sz="2800" dirty="0" smtClean="0">
                <a:latin typeface="Arial Rounded MT Bold" pitchFamily="34" charset="0"/>
              </a:rPr>
              <a:t>.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76025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/>
              <a:t>Masteri</a:t>
            </a:r>
            <a:r>
              <a:rPr lang="en-GB" dirty="0"/>
              <a:t> Play ( </a:t>
            </a:r>
            <a:r>
              <a:rPr lang="en-GB" dirty="0" err="1"/>
              <a:t>menguasai</a:t>
            </a:r>
            <a:r>
              <a:rPr lang="en-GB" dirty="0"/>
              <a:t> </a:t>
            </a:r>
            <a:r>
              <a:rPr lang="en-GB" dirty="0" err="1"/>
              <a:t>permainan</a:t>
            </a:r>
            <a:r>
              <a:rPr lang="en-GB" dirty="0"/>
              <a:t> </a:t>
            </a:r>
            <a:r>
              <a:rPr lang="en-GB" dirty="0" err="1"/>
              <a:t>tertentu</a:t>
            </a:r>
            <a:r>
              <a:rPr lang="en-GB" dirty="0"/>
              <a:t>)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515672" cy="28109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Bermain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untuk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menguasai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permainan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tertentu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,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melalui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pengulangan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-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pengulangan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yang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dilakukan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 </a:t>
            </a:r>
          </a:p>
          <a:p>
            <a:pPr marL="0" indent="0">
              <a:buNone/>
            </a:pP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Berkembangnya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kemampuan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kognitif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, mastery play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pada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anak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semakin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banyak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mencakup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permainan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dan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mengasah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kecerdasan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Misalnya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bermain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teka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 </a:t>
            </a:r>
            <a:r>
              <a:rPr lang="en-GB" sz="3600" dirty="0" err="1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teki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Bahnschrift Light" pitchFamily="34" charset="0"/>
              </a:rPr>
              <a:t>.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687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Rough and Tumble Play (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bermain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kasar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ini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seperti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bergelut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berguling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saling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dorong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berpura-pura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menjegal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atau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saling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pukul</a:t>
            </a:r>
            <a:r>
              <a:rPr lang="en-GB" dirty="0" smtClean="0">
                <a:latin typeface="Arial Rounded MT Bold" pitchFamily="34" charset="0"/>
              </a:rPr>
              <a:t>. </a:t>
            </a:r>
            <a:r>
              <a:rPr lang="en-GB" dirty="0" err="1" smtClean="0">
                <a:latin typeface="Arial Rounded MT Bold" pitchFamily="34" charset="0"/>
              </a:rPr>
              <a:t>Tampaknya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diperlukan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untuk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mengimbangi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kegiatan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lebih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menuntut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anak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untuk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duduk</a:t>
            </a:r>
            <a:r>
              <a:rPr lang="en-GB" dirty="0" smtClean="0">
                <a:latin typeface="Arial Rounded MT Bold" pitchFamily="34" charset="0"/>
              </a:rPr>
              <a:t>, </a:t>
            </a:r>
            <a:r>
              <a:rPr lang="en-GB" dirty="0" err="1" smtClean="0">
                <a:latin typeface="Arial Rounded MT Bold" pitchFamily="34" charset="0"/>
              </a:rPr>
              <a:t>karena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permainan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ini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hanya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dilakukan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diantara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teman-teman</a:t>
            </a:r>
            <a:r>
              <a:rPr lang="en-GB" dirty="0" smtClean="0">
                <a:latin typeface="Arial Rounded MT Bold" pitchFamily="34" charset="0"/>
              </a:rPr>
              <a:t> yang </a:t>
            </a:r>
            <a:r>
              <a:rPr lang="en-GB" dirty="0" err="1" smtClean="0">
                <a:latin typeface="Arial Rounded MT Bold" pitchFamily="34" charset="0"/>
              </a:rPr>
              <a:t>sudah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cukup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dikenal</a:t>
            </a:r>
            <a:r>
              <a:rPr lang="en-GB" dirty="0" smtClean="0">
                <a:latin typeface="Arial Rounded MT Bold" pitchFamily="34" charset="0"/>
              </a:rPr>
              <a:t> </a:t>
            </a:r>
            <a:r>
              <a:rPr lang="en-GB" dirty="0" err="1" smtClean="0">
                <a:latin typeface="Arial Rounded MT Bold" pitchFamily="34" charset="0"/>
              </a:rPr>
              <a:t>baik</a:t>
            </a:r>
            <a:r>
              <a:rPr lang="en-GB" dirty="0" smtClean="0">
                <a:latin typeface="Arial Rounded MT Bold" pitchFamily="34" charset="0"/>
              </a:rPr>
              <a:t>.</a:t>
            </a:r>
            <a:endParaRPr lang="en-GB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34134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Social play (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bersama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659688" cy="237889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Merupakan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tonggak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dalam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tahapan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perkembangan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usia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pra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sekolah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Bermainan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bahwa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egosentrisme</a:t>
            </a:r>
            <a:r>
              <a:rPr lang="en-GB" dirty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semakin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berkurang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ditandai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adanya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interaksi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de.gan</a:t>
            </a:r>
            <a:r>
              <a:rPr lang="en-GB" dirty="0" smtClean="0">
                <a:latin typeface="Bahnschrift Condensed" pitchFamily="34" charset="0"/>
              </a:rPr>
              <a:t> orang lain </a:t>
            </a:r>
            <a:r>
              <a:rPr lang="en-GB" dirty="0" err="1" smtClean="0">
                <a:latin typeface="Bahnschrift Condensed" pitchFamily="34" charset="0"/>
              </a:rPr>
              <a:t>disekeliling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,</a:t>
            </a:r>
            <a:endParaRPr lang="en-GB" dirty="0"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4149080"/>
            <a:ext cx="7632848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Bahnschrift Condensed" pitchFamily="34" charset="0"/>
              </a:rPr>
              <a:t>Lawrence </a:t>
            </a:r>
            <a:r>
              <a:rPr lang="en-GB" sz="2400" dirty="0" err="1" smtClean="0">
                <a:latin typeface="Bahnschrift Condensed" pitchFamily="34" charset="0"/>
              </a:rPr>
              <a:t>sherman</a:t>
            </a:r>
            <a:r>
              <a:rPr lang="en-GB" sz="2400" dirty="0" smtClean="0">
                <a:latin typeface="Bahnschrift Condensed" pitchFamily="34" charset="0"/>
              </a:rPr>
              <a:t> (1975) </a:t>
            </a:r>
            <a:r>
              <a:rPr lang="en-GB" sz="2400" dirty="0" err="1" smtClean="0">
                <a:latin typeface="Bahnschrift Condensed" pitchFamily="34" charset="0"/>
              </a:rPr>
              <a:t>dalam</a:t>
            </a:r>
            <a:r>
              <a:rPr lang="en-GB" sz="2400" dirty="0" smtClean="0">
                <a:latin typeface="Bahnschrift Condensed" pitchFamily="34" charset="0"/>
              </a:rPr>
              <a:t>  Stassen Berger, (1983) </a:t>
            </a:r>
            <a:r>
              <a:rPr lang="en-GB" sz="2400" dirty="0" err="1" smtClean="0">
                <a:latin typeface="Bahnschrift Condensed" pitchFamily="34" charset="0"/>
              </a:rPr>
              <a:t>menemukan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suatu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bentuk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unik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bermain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sosial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pada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anak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pra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sekolah</a:t>
            </a:r>
            <a:r>
              <a:rPr lang="en-GB" sz="2400" dirty="0" smtClean="0">
                <a:latin typeface="Bahnschrift Condensed" pitchFamily="34" charset="0"/>
              </a:rPr>
              <a:t>, yang di </a:t>
            </a:r>
            <a:r>
              <a:rPr lang="en-GB" sz="2400" dirty="0" err="1" smtClean="0">
                <a:latin typeface="Bahnschrift Condensed" pitchFamily="34" charset="0"/>
              </a:rPr>
              <a:t>sebut</a:t>
            </a:r>
            <a:r>
              <a:rPr lang="en-GB" sz="2400" dirty="0" smtClean="0">
                <a:latin typeface="Bahnschrift Condensed" pitchFamily="34" charset="0"/>
              </a:rPr>
              <a:t> group glee </a:t>
            </a:r>
            <a:r>
              <a:rPr lang="en-GB" sz="2400" dirty="0" err="1" smtClean="0">
                <a:latin typeface="Bahnschrift Condensed" pitchFamily="34" charset="0"/>
              </a:rPr>
              <a:t>atau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kegembiraan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bersama</a:t>
            </a:r>
            <a:r>
              <a:rPr lang="en-GB" sz="2400" dirty="0" smtClean="0">
                <a:latin typeface="Bahnschrift Condensed" pitchFamily="34" charset="0"/>
              </a:rPr>
              <a:t>. </a:t>
            </a:r>
            <a:r>
              <a:rPr lang="en-GB" sz="2400" dirty="0" err="1" smtClean="0">
                <a:latin typeface="Bahnschrift Condensed" pitchFamily="34" charset="0"/>
              </a:rPr>
              <a:t>Anak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secara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bersama-sama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akan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tertawa</a:t>
            </a:r>
            <a:r>
              <a:rPr lang="en-GB" sz="2400" dirty="0" smtClean="0">
                <a:latin typeface="Bahnschrift Condensed" pitchFamily="34" charset="0"/>
              </a:rPr>
              <a:t>, </a:t>
            </a:r>
            <a:r>
              <a:rPr lang="en-GB" sz="2400" dirty="0" err="1" smtClean="0">
                <a:latin typeface="Bahnschrift Condensed" pitchFamily="34" charset="0"/>
              </a:rPr>
              <a:t>meloncat-loncat</a:t>
            </a:r>
            <a:r>
              <a:rPr lang="en-GB" sz="2400" dirty="0" smtClean="0">
                <a:latin typeface="Bahnschrift Condensed" pitchFamily="34" charset="0"/>
              </a:rPr>
              <a:t>, </a:t>
            </a:r>
            <a:r>
              <a:rPr lang="en-GB" sz="2400" dirty="0" err="1" smtClean="0">
                <a:latin typeface="Bahnschrift Condensed" pitchFamily="34" charset="0"/>
              </a:rPr>
              <a:t>bertepuk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tangan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riang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tanpa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adanya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kejadian</a:t>
            </a:r>
            <a:r>
              <a:rPr lang="en-GB" sz="2400" dirty="0" smtClean="0">
                <a:latin typeface="Bahnschrift Condensed" pitchFamily="34" charset="0"/>
              </a:rPr>
              <a:t> yang </a:t>
            </a:r>
            <a:r>
              <a:rPr lang="en-GB" sz="2400" dirty="0" err="1" smtClean="0">
                <a:latin typeface="Bahnschrift Condensed" pitchFamily="34" charset="0"/>
              </a:rPr>
              <a:t>benar-benar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lucu</a:t>
            </a:r>
            <a:r>
              <a:rPr lang="en-GB" sz="2400" dirty="0" smtClean="0">
                <a:latin typeface="Bahnschrift Condensed" pitchFamily="34" charset="0"/>
              </a:rPr>
              <a:t>.</a:t>
            </a:r>
            <a:endParaRPr lang="en-GB" sz="24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82818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Dramatic Play ( </a:t>
            </a:r>
            <a:r>
              <a:rPr lang="en-GB" dirty="0" err="1"/>
              <a:t>bermain</a:t>
            </a:r>
            <a:r>
              <a:rPr lang="en-GB" dirty="0"/>
              <a:t> </a:t>
            </a:r>
            <a:r>
              <a:rPr lang="en-GB" dirty="0" err="1"/>
              <a:t>peran</a:t>
            </a:r>
            <a:r>
              <a:rPr lang="en-GB" dirty="0"/>
              <a:t>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43664" cy="3603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Muali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sejalan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mulai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tumuhnya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kemampuan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berpikir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simbolik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Misalnya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sedang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menyuapi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boneka</a:t>
            </a:r>
            <a:r>
              <a:rPr lang="en-GB" dirty="0" smtClean="0">
                <a:latin typeface="Bahnschrift Condensed" pitchFamily="34" charset="0"/>
              </a:rPr>
              <a:t>. 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dramatik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semacam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membantu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mencobakan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berbagai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sosial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diamatinya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memantapkan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sesuai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jenis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kelaminya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melepaskan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ketakutan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atau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kegembiraaannya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mewujudkan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khayalan-khayalannya</a:t>
            </a:r>
            <a:r>
              <a:rPr lang="en-GB" dirty="0" smtClean="0">
                <a:latin typeface="Bahnschrift Condensed" pitchFamily="34" charset="0"/>
              </a:rPr>
              <a:t>. 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14550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Tiga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371656" cy="2736304"/>
          </a:xfrm>
        </p:spPr>
        <p:txBody>
          <a:bodyPr/>
          <a:lstStyle/>
          <a:p>
            <a:r>
              <a:rPr lang="en-GB" dirty="0" err="1" smtClean="0"/>
              <a:t>Eksploratory</a:t>
            </a:r>
            <a:r>
              <a:rPr lang="en-GB" dirty="0" smtClean="0"/>
              <a:t> and manipulative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menjelajah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manipulatif</a:t>
            </a:r>
            <a:r>
              <a:rPr lang="en-GB" dirty="0" smtClean="0"/>
              <a:t> )</a:t>
            </a:r>
          </a:p>
          <a:p>
            <a:r>
              <a:rPr lang="en-GB" dirty="0" err="1" smtClean="0"/>
              <a:t>Destruktive</a:t>
            </a:r>
            <a:r>
              <a:rPr lang="en-GB" dirty="0" smtClean="0"/>
              <a:t> play (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menghancurkan</a:t>
            </a:r>
            <a:r>
              <a:rPr lang="en-GB" dirty="0" smtClean="0"/>
              <a:t>)</a:t>
            </a:r>
          </a:p>
          <a:p>
            <a:r>
              <a:rPr lang="en-GB" dirty="0" smtClean="0"/>
              <a:t>Imaginative </a:t>
            </a:r>
            <a:r>
              <a:rPr lang="en-GB" dirty="0" err="1" smtClean="0"/>
              <a:t>atau</a:t>
            </a:r>
            <a:r>
              <a:rPr lang="en-GB" dirty="0" smtClean="0"/>
              <a:t> make </a:t>
            </a:r>
            <a:r>
              <a:rPr lang="en-GB" dirty="0" err="1" smtClean="0"/>
              <a:t>belive</a:t>
            </a:r>
            <a:r>
              <a:rPr lang="en-GB" dirty="0" smtClean="0"/>
              <a:t> play (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khayalan</a:t>
            </a:r>
            <a:r>
              <a:rPr lang="en-GB" dirty="0" smtClean="0"/>
              <a:t> </a:t>
            </a:r>
            <a:r>
              <a:rPr lang="en-GB" dirty="0" err="1" smtClean="0"/>
              <a:t>atau</a:t>
            </a:r>
            <a:r>
              <a:rPr lang="en-GB" dirty="0" smtClean="0"/>
              <a:t> </a:t>
            </a:r>
            <a:r>
              <a:rPr lang="en-GB" dirty="0" err="1" smtClean="0"/>
              <a:t>pura-pura</a:t>
            </a:r>
            <a:r>
              <a:rPr lang="en-GB" dirty="0" smtClean="0"/>
              <a:t>)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4221088"/>
            <a:ext cx="8208912" cy="181588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Bahnschrift Condensed" pitchFamily="34" charset="0"/>
              </a:rPr>
              <a:t>Kegiata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ini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bisa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diamati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sejak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bayi</a:t>
            </a:r>
            <a:r>
              <a:rPr lang="en-GB" sz="2800" dirty="0" smtClean="0">
                <a:latin typeface="Bahnschrift Condensed" pitchFamily="34" charset="0"/>
              </a:rPr>
              <a:t>, </a:t>
            </a:r>
            <a:r>
              <a:rPr lang="en-GB" sz="2800" dirty="0" err="1" smtClean="0">
                <a:latin typeface="Bahnschrift Condensed" pitchFamily="34" charset="0"/>
              </a:rPr>
              <a:t>sering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menunjukkan</a:t>
            </a:r>
            <a:r>
              <a:rPr lang="en-GB" sz="2800" dirty="0" smtClean="0">
                <a:latin typeface="Bahnschrift Condensed" pitchFamily="34" charset="0"/>
              </a:rPr>
              <a:t> rasa </a:t>
            </a:r>
            <a:r>
              <a:rPr lang="en-GB" sz="2800" dirty="0" err="1" smtClean="0">
                <a:latin typeface="Bahnschrift Condensed" pitchFamily="34" charset="0"/>
              </a:rPr>
              <a:t>senang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atau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antusiasme</a:t>
            </a:r>
            <a:r>
              <a:rPr lang="en-GB" sz="2800" dirty="0" smtClean="0">
                <a:latin typeface="Bahnschrift Condensed" pitchFamily="34" charset="0"/>
              </a:rPr>
              <a:t> yang </a:t>
            </a:r>
            <a:r>
              <a:rPr lang="en-GB" sz="2800" dirty="0" err="1" smtClean="0">
                <a:latin typeface="Bahnschrift Condensed" pitchFamily="34" charset="0"/>
              </a:rPr>
              <a:t>besar</a:t>
            </a:r>
            <a:r>
              <a:rPr lang="en-GB" sz="2800" dirty="0" smtClean="0">
                <a:latin typeface="Bahnschrift Condensed" pitchFamily="34" charset="0"/>
              </a:rPr>
              <a:t>. </a:t>
            </a:r>
            <a:r>
              <a:rPr lang="en-GB" sz="2800" dirty="0" err="1" smtClean="0">
                <a:latin typeface="Bahnschrift Condensed" pitchFamily="34" charset="0"/>
              </a:rPr>
              <a:t>Selama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kegiatan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penjelajahan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terhadap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diri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dan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lingkungannya</a:t>
            </a:r>
            <a:r>
              <a:rPr lang="en-GB" sz="2800" dirty="0" smtClean="0">
                <a:latin typeface="Bahnschrift Condensed" pitchFamily="34" charset="0"/>
              </a:rPr>
              <a:t> , </a:t>
            </a:r>
            <a:r>
              <a:rPr lang="en-GB" sz="2800" dirty="0" err="1" smtClean="0">
                <a:latin typeface="Bahnschrift Condensed" pitchFamily="34" charset="0"/>
              </a:rPr>
              <a:t>anak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juga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melakukan</a:t>
            </a:r>
            <a:r>
              <a:rPr lang="en-GB" sz="2800" dirty="0" smtClean="0">
                <a:latin typeface="Bahnschrift Condensed" pitchFamily="34" charset="0"/>
              </a:rPr>
              <a:t> </a:t>
            </a:r>
            <a:r>
              <a:rPr lang="en-GB" sz="2800" dirty="0" err="1" smtClean="0">
                <a:latin typeface="Bahnschrift Condensed" pitchFamily="34" charset="0"/>
              </a:rPr>
              <a:t>manipulasi</a:t>
            </a:r>
            <a:r>
              <a:rPr lang="en-GB" sz="2800" dirty="0" smtClean="0">
                <a:latin typeface="Bahnschrift Condensed" pitchFamily="34" charset="0"/>
              </a:rPr>
              <a:t>.</a:t>
            </a:r>
            <a:endParaRPr lang="en-GB" sz="28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7212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GB" sz="4000" dirty="0" err="1" smtClean="0">
                <a:latin typeface="Bahnschrift Condensed" pitchFamily="34" charset="0"/>
              </a:rPr>
              <a:t>Bermain</a:t>
            </a:r>
            <a:r>
              <a:rPr lang="en-GB" sz="4000" dirty="0" smtClean="0">
                <a:latin typeface="Bahnschrift Condensed" pitchFamily="34" charset="0"/>
              </a:rPr>
              <a:t> </a:t>
            </a:r>
            <a:r>
              <a:rPr lang="en-GB" sz="4000" dirty="0" err="1" smtClean="0">
                <a:latin typeface="Bahnschrift Condensed" pitchFamily="34" charset="0"/>
              </a:rPr>
              <a:t>menghancurkan</a:t>
            </a:r>
            <a:endParaRPr lang="en-GB" sz="4000" dirty="0"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587680" cy="35310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Mulai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tampak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pada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awal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masa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kanak-kanak</a:t>
            </a:r>
            <a:r>
              <a:rPr lang="en-GB" dirty="0" smtClean="0">
                <a:latin typeface="Bahnschrift Condensed" pitchFamily="34" charset="0"/>
              </a:rPr>
              <a:t> ( </a:t>
            </a:r>
            <a:r>
              <a:rPr lang="en-GB" dirty="0" err="1" smtClean="0">
                <a:latin typeface="Bahnschrift Condensed" pitchFamily="34" charset="0"/>
              </a:rPr>
              <a:t>balita</a:t>
            </a:r>
            <a:r>
              <a:rPr lang="en-GB" dirty="0" smtClean="0">
                <a:latin typeface="Bahnschrift Condensed" pitchFamily="34" charset="0"/>
              </a:rPr>
              <a:t> ). </a:t>
            </a:r>
            <a:r>
              <a:rPr lang="en-GB" dirty="0" err="1" smtClean="0">
                <a:latin typeface="Bahnschrift Condensed" pitchFamily="34" charset="0"/>
              </a:rPr>
              <a:t>Bermain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menghancurkan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balok-balok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kayu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sudah</a:t>
            </a:r>
            <a:r>
              <a:rPr lang="en-GB" dirty="0" smtClean="0">
                <a:latin typeface="Bahnschrift Condensed" pitchFamily="34" charset="0"/>
              </a:rPr>
              <a:t> di </a:t>
            </a:r>
            <a:r>
              <a:rPr lang="en-GB" dirty="0" err="1" smtClean="0">
                <a:latin typeface="Bahnschrift Condensed" pitchFamily="34" charset="0"/>
              </a:rPr>
              <a:t>susunya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lalu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membangun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kembali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denagn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semangat</a:t>
            </a:r>
            <a:r>
              <a:rPr lang="en-GB" dirty="0" smtClean="0">
                <a:latin typeface="Bahnschrift Condensed" pitchFamily="34" charset="0"/>
              </a:rPr>
              <a:t>. </a:t>
            </a:r>
            <a:r>
              <a:rPr lang="en-GB" dirty="0" err="1" smtClean="0">
                <a:latin typeface="Bahnschrift Condensed" pitchFamily="34" charset="0"/>
              </a:rPr>
              <a:t>Kegiatan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mendukung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bekembangnya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pemahaman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mengenai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ciri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alat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permainannya</a:t>
            </a:r>
            <a:r>
              <a:rPr lang="en-GB" dirty="0" smtClean="0">
                <a:latin typeface="Bahnschrift Condensed" pitchFamily="34" charset="0"/>
              </a:rPr>
              <a:t>.</a:t>
            </a:r>
          </a:p>
          <a:p>
            <a:pPr marL="0" indent="0">
              <a:buNone/>
            </a:pPr>
            <a:r>
              <a:rPr lang="en-GB" dirty="0" err="1" smtClean="0">
                <a:latin typeface="Bahnschrift Condensed" pitchFamily="34" charset="0"/>
              </a:rPr>
              <a:t>Anak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menjadi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paham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bahwa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menyusun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menara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bagian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besar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harus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diletakkan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dibawah</a:t>
            </a:r>
            <a:r>
              <a:rPr lang="en-GB" dirty="0" smtClean="0">
                <a:latin typeface="Bahnschrift Condensed" pitchFamily="34" charset="0"/>
              </a:rPr>
              <a:t>.</a:t>
            </a:r>
            <a:endParaRPr lang="en-GB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3626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Bermain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khayalan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atau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Arial Rounded MT Bold" pitchFamily="34" charset="0"/>
              </a:rPr>
              <a:t>pura-pura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Char char="-"/>
            </a:pPr>
            <a:r>
              <a:rPr lang="en-GB" dirty="0" err="1" smtClean="0">
                <a:latin typeface="Bahnschrift SemiBold SemiConden" pitchFamily="34" charset="0"/>
              </a:rPr>
              <a:t>Mulai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sejak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naka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usia</a:t>
            </a:r>
            <a:r>
              <a:rPr lang="en-GB" dirty="0" smtClean="0">
                <a:latin typeface="Bahnschrift SemiBold SemiConden" pitchFamily="34" charset="0"/>
              </a:rPr>
              <a:t> 3 </a:t>
            </a:r>
            <a:r>
              <a:rPr lang="en-GB" dirty="0" err="1" smtClean="0">
                <a:latin typeface="Bahnschrift SemiBold SemiConden" pitchFamily="34" charset="0"/>
              </a:rPr>
              <a:t>tahunan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Khayalan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seringkali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menggambarkan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keinginan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perasaan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pandangan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mengenai</a:t>
            </a:r>
            <a:r>
              <a:rPr lang="en-GB" dirty="0" smtClean="0">
                <a:latin typeface="Bahnschrift SemiBold SemiConden" pitchFamily="34" charset="0"/>
              </a:rPr>
              <a:t> dui </a:t>
            </a:r>
            <a:r>
              <a:rPr lang="en-GB" dirty="0" err="1" smtClean="0">
                <a:latin typeface="Bahnschrift SemiBold SemiConden" pitchFamily="34" charset="0"/>
              </a:rPr>
              <a:t>sekelilingnya</a:t>
            </a:r>
            <a:r>
              <a:rPr lang="en-GB" dirty="0" smtClean="0">
                <a:latin typeface="Bahnschrift SemiBold SemiConden" pitchFamily="34" charset="0"/>
              </a:rPr>
              <a:t>. </a:t>
            </a: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GB" dirty="0" err="1" smtClean="0">
                <a:latin typeface="Bahnschrift SemiBold SemiConden" pitchFamily="34" charset="0"/>
              </a:rPr>
              <a:t>Anak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kerap</a:t>
            </a:r>
            <a:r>
              <a:rPr lang="en-GB" dirty="0" smtClean="0">
                <a:latin typeface="Bahnschrift SemiBold SemiConden" pitchFamily="34" charset="0"/>
              </a:rPr>
              <a:t> kali </a:t>
            </a:r>
            <a:r>
              <a:rPr lang="en-GB" dirty="0" err="1" smtClean="0">
                <a:latin typeface="Bahnschrift SemiBold SemiConden" pitchFamily="34" charset="0"/>
              </a:rPr>
              <a:t>mengubah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identitasnya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namanya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cara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bicaranya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dan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berpakaiannya</a:t>
            </a:r>
            <a:r>
              <a:rPr lang="en-GB" dirty="0" smtClean="0">
                <a:latin typeface="Bahnschrift SemiBold SemiConden" pitchFamily="34" charset="0"/>
              </a:rPr>
              <a:t>, </a:t>
            </a:r>
            <a:r>
              <a:rPr lang="en-GB" dirty="0" err="1" smtClean="0">
                <a:latin typeface="Bahnschrift SemiBold SemiConden" pitchFamily="34" charset="0"/>
              </a:rPr>
              <a:t>maupun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melakukan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tindakan</a:t>
            </a:r>
            <a:r>
              <a:rPr lang="en-GB" dirty="0" smtClean="0">
                <a:latin typeface="Bahnschrift SemiBold SemiConden" pitchFamily="34" charset="0"/>
              </a:rPr>
              <a:t> yang </a:t>
            </a:r>
            <a:r>
              <a:rPr lang="en-GB" dirty="0" err="1" smtClean="0">
                <a:latin typeface="Bahnschrift SemiBold SemiConden" pitchFamily="34" charset="0"/>
              </a:rPr>
              <a:t>sama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sekali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berbeda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dengan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perilakunya</a:t>
            </a:r>
            <a:r>
              <a:rPr lang="en-GB" dirty="0" smtClean="0">
                <a:latin typeface="Bahnschrift SemiBold SemiConden" pitchFamily="34" charset="0"/>
              </a:rPr>
              <a:t> </a:t>
            </a:r>
            <a:r>
              <a:rPr lang="en-GB" dirty="0" err="1" smtClean="0">
                <a:latin typeface="Bahnschrift SemiBold SemiConden" pitchFamily="34" charset="0"/>
              </a:rPr>
              <a:t>sehari-hari</a:t>
            </a:r>
            <a:r>
              <a:rPr lang="en-GB" dirty="0">
                <a:latin typeface="Bahnschrift SemiBold SemiConden" pitchFamily="34" charset="0"/>
              </a:rPr>
              <a:t>.</a:t>
            </a:r>
            <a:endParaRPr lang="en-GB" dirty="0" smtClean="0">
              <a:latin typeface="Bahnschrift SemiBold SemiConden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85079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2361586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dirty="0" err="1" smtClean="0">
                <a:solidFill>
                  <a:srgbClr val="C00000"/>
                </a:solidFill>
                <a:latin typeface="Showcard Gothic" pitchFamily="82" charset="0"/>
              </a:rPr>
              <a:t>selesai</a:t>
            </a:r>
            <a:endParaRPr lang="en-GB" sz="9600" dirty="0">
              <a:solidFill>
                <a:srgbClr val="C0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3525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216</TotalTime>
  <Words>1495</Words>
  <Application>Microsoft Office PowerPoint</Application>
  <PresentationFormat>On-screen Show (4:3)</PresentationFormat>
  <Paragraphs>110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Trek</vt:lpstr>
      <vt:lpstr>Oleh : Ratna Wahyu Pusari</vt:lpstr>
      <vt:lpstr>Mildred parten (1932)</vt:lpstr>
      <vt:lpstr>Mildred parten (1932)</vt:lpstr>
      <vt:lpstr>Unoccupied Play</vt:lpstr>
      <vt:lpstr>Solitary Play ( Bermain Sendiri )</vt:lpstr>
      <vt:lpstr>Onlooker Play ( Pengamat )</vt:lpstr>
      <vt:lpstr>Paralel Play (Bermain Paralel)</vt:lpstr>
      <vt:lpstr>Assosiative Play (Bermain Assosiative)</vt:lpstr>
      <vt:lpstr>Cooperative Play (Bermain Bersama)</vt:lpstr>
      <vt:lpstr>Jean Piaget mengemukakan tahapan bermain sebagai berikut</vt:lpstr>
      <vt:lpstr>Sensory Motor Play  ¾ bulan – ½ tahun </vt:lpstr>
      <vt:lpstr>Simbolic atau Make Belive Play 2-7 tahun </vt:lpstr>
      <vt:lpstr> Social Play Games with Rules 8 tahun – 11 tahun </vt:lpstr>
      <vt:lpstr>Games With Rules &amp; Sports 11 tahun keatas</vt:lpstr>
      <vt:lpstr>HURLOCK MENGEMUKAKAN BAHWA PERKEMBANGAN BERMAIN TERJADI MELALUI TAHAPAN SEBAGAI BERIKUT : </vt:lpstr>
      <vt:lpstr>Tahap Penjelajahan ( Exploartiry stage) </vt:lpstr>
      <vt:lpstr>Tahap Mainan (Toy Stage) </vt:lpstr>
      <vt:lpstr>Tahap Bermain (play stage) </vt:lpstr>
      <vt:lpstr>Tahap Melamun (Daydream Stage) </vt:lpstr>
      <vt:lpstr>Berk (1994), Rubin, Fein Dan Vandenberg Dan Smilansky Mengemukakan Tahapan Perkembangan Bermain Kognitif Sebagai Berikut :</vt:lpstr>
      <vt:lpstr>Bermain fungsionil</vt:lpstr>
      <vt:lpstr>Bermain pembangunan </vt:lpstr>
      <vt:lpstr>Bermain pura-pura</vt:lpstr>
      <vt:lpstr>Permainan dengan peraturan </vt:lpstr>
      <vt:lpstr>Kathleen Stassen Berger (1983). Ia Mengemukakan Bahwa Kegiatan Bermain Dapat Dibedakan Atas : </vt:lpstr>
      <vt:lpstr>Sensory Motor </vt:lpstr>
      <vt:lpstr>Masteri Play ( menguasai permainan tertentu)  </vt:lpstr>
      <vt:lpstr>Rough and Tumble Play (bermain kasar) </vt:lpstr>
      <vt:lpstr>Social play ( bermain bersama) </vt:lpstr>
      <vt:lpstr>Dramatic Play ( bermain peran) </vt:lpstr>
      <vt:lpstr>Tiga kegiatan bermain :</vt:lpstr>
      <vt:lpstr>Bermain menghancurkan</vt:lpstr>
      <vt:lpstr>Bermain khayalan atau pura-pura</vt:lpstr>
      <vt:lpstr>Slide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Oleh : Ratna Wahyu Pusari</dc:title>
  <dc:creator>MyBook 11</dc:creator>
  <cp:lastModifiedBy>RSND51</cp:lastModifiedBy>
  <cp:revision>21</cp:revision>
  <dcterms:created xsi:type="dcterms:W3CDTF">2020-03-05T05:16:13Z</dcterms:created>
  <dcterms:modified xsi:type="dcterms:W3CDTF">2020-03-06T05:26:45Z</dcterms:modified>
</cp:coreProperties>
</file>