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80" r:id="rId11"/>
    <p:sldId id="279" r:id="rId12"/>
    <p:sldId id="266" r:id="rId13"/>
    <p:sldId id="282" r:id="rId14"/>
    <p:sldId id="283" r:id="rId15"/>
    <p:sldId id="286" r:id="rId16"/>
    <p:sldId id="287" r:id="rId17"/>
    <p:sldId id="288" r:id="rId18"/>
    <p:sldId id="289" r:id="rId19"/>
    <p:sldId id="291" r:id="rId20"/>
    <p:sldId id="290" r:id="rId21"/>
    <p:sldId id="292" r:id="rId22"/>
    <p:sldId id="293" r:id="rId23"/>
    <p:sldId id="276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7" r:id="rId32"/>
    <p:sldId id="294" r:id="rId33"/>
    <p:sldId id="296" r:id="rId34"/>
    <p:sldId id="295" r:id="rId35"/>
    <p:sldId id="297" r:id="rId36"/>
    <p:sldId id="298" r:id="rId37"/>
    <p:sldId id="299" r:id="rId38"/>
    <p:sldId id="300" r:id="rId39"/>
    <p:sldId id="301" r:id="rId40"/>
    <p:sldId id="302" r:id="rId41"/>
    <p:sldId id="305" r:id="rId42"/>
    <p:sldId id="307" r:id="rId43"/>
    <p:sldId id="306" r:id="rId44"/>
    <p:sldId id="304" r:id="rId45"/>
    <p:sldId id="314" r:id="rId46"/>
    <p:sldId id="313" r:id="rId47"/>
    <p:sldId id="312" r:id="rId48"/>
    <p:sldId id="311" r:id="rId49"/>
    <p:sldId id="310" r:id="rId50"/>
    <p:sldId id="309" r:id="rId51"/>
    <p:sldId id="308" r:id="rId52"/>
    <p:sldId id="303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17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F1CAF-088E-472F-B94A-953E898254A8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043AA-C04D-4939-9CBC-DAA4C4198E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05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2D128-D06E-48D4-9DE1-414B9C704BA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307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Intensity Transformations and Spatial Filtering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76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2. ARAS LOKAL </a:t>
            </a:r>
            <a:r>
              <a:rPr lang="en-US" dirty="0" err="1" smtClean="0"/>
              <a:t>dan</a:t>
            </a:r>
            <a:r>
              <a:rPr lang="en-US" dirty="0" smtClean="0"/>
              <a:t>  ARAS GLOBAL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Intensity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161587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Modifikasi</a:t>
            </a:r>
            <a:r>
              <a:rPr lang="en-US" dirty="0" smtClean="0"/>
              <a:t> Histogram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perataan</a:t>
            </a:r>
            <a:r>
              <a:rPr lang="en-US" dirty="0"/>
              <a:t> histogram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nilai-nilai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penyebarannya</a:t>
            </a:r>
            <a:r>
              <a:rPr lang="en-US" dirty="0"/>
              <a:t> </a:t>
            </a:r>
            <a:r>
              <a:rPr lang="en-US" dirty="0" err="1"/>
              <a:t>seragam</a:t>
            </a:r>
            <a:r>
              <a:rPr lang="en-US" dirty="0"/>
              <a:t> </a:t>
            </a:r>
            <a:r>
              <a:rPr lang="en-US" i="1" dirty="0"/>
              <a:t>(uniform).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85" t="13317" r="7509" b="6298"/>
          <a:stretch/>
        </p:blipFill>
        <p:spPr bwMode="auto">
          <a:xfrm>
            <a:off x="838200" y="2667000"/>
            <a:ext cx="7391400" cy="28378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838200" y="5715000"/>
            <a:ext cx="3695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Citra yang </a:t>
            </a:r>
            <a:r>
              <a:rPr lang="en-US" dirty="0" err="1" smtClean="0"/>
              <a:t>terlalu</a:t>
            </a:r>
            <a:r>
              <a:rPr lang="en-US" dirty="0" smtClean="0"/>
              <a:t> </a:t>
            </a:r>
            <a:r>
              <a:rPr lang="en-US" dirty="0" err="1" smtClean="0"/>
              <a:t>gelap</a:t>
            </a:r>
            <a:r>
              <a:rPr lang="en-US" dirty="0" smtClean="0"/>
              <a:t>, histogram </a:t>
            </a:r>
            <a:r>
              <a:rPr lang="en-US" dirty="0" err="1" smtClean="0"/>
              <a:t>menumpuk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bagian</a:t>
            </a:r>
            <a:r>
              <a:rPr lang="en-US" dirty="0" smtClean="0"/>
              <a:t> </a:t>
            </a:r>
            <a:r>
              <a:rPr lang="en-US" dirty="0" err="1" smtClean="0"/>
              <a:t>tengah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4972050" y="5715000"/>
            <a:ext cx="32575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Citra 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pemerataan</a:t>
            </a:r>
            <a:r>
              <a:rPr lang="en-US" dirty="0" smtClean="0"/>
              <a:t> histogram </a:t>
            </a:r>
            <a:r>
              <a:rPr lang="en-US" dirty="0" err="1" smtClean="0"/>
              <a:t>tersebar</a:t>
            </a:r>
            <a:r>
              <a:rPr lang="en-US" dirty="0" smtClean="0"/>
              <a:t> </a:t>
            </a:r>
            <a:r>
              <a:rPr lang="en-US" dirty="0" err="1" smtClean="0"/>
              <a:t>merata</a:t>
            </a:r>
            <a:r>
              <a:rPr lang="en-US" dirty="0" smtClean="0"/>
              <a:t> di </a:t>
            </a:r>
            <a:r>
              <a:rPr lang="en-US" dirty="0" err="1" smtClean="0"/>
              <a:t>seluruh</a:t>
            </a:r>
            <a:r>
              <a:rPr lang="en-US" dirty="0" smtClean="0"/>
              <a:t> </a:t>
            </a:r>
            <a:r>
              <a:rPr lang="en-US" dirty="0" err="1" smtClean="0"/>
              <a:t>daerah</a:t>
            </a:r>
            <a:r>
              <a:rPr lang="en-US" dirty="0" smtClean="0"/>
              <a:t> </a:t>
            </a:r>
            <a:r>
              <a:rPr lang="en-US" dirty="0" err="1" smtClean="0"/>
              <a:t>keabuan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0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Modifikasi</a:t>
            </a:r>
            <a:r>
              <a:rPr lang="en-US" dirty="0" smtClean="0"/>
              <a:t> Histogram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24" y="1806315"/>
            <a:ext cx="6895476" cy="25370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10" y="4488305"/>
            <a:ext cx="2758190" cy="18362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2085" y="4492052"/>
            <a:ext cx="3177915" cy="1828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28207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OPERASI BERBASIS </a:t>
            </a:r>
            <a:r>
              <a:rPr lang="en-US" dirty="0" smtClean="0"/>
              <a:t>BINGKAI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err="1"/>
              <a:t>Operasi</a:t>
            </a:r>
            <a:r>
              <a:rPr lang="en-US" sz="3200" dirty="0"/>
              <a:t> </a:t>
            </a:r>
            <a:r>
              <a:rPr lang="en-US" sz="3200" dirty="0" err="1"/>
              <a:t>berbasis</a:t>
            </a:r>
            <a:r>
              <a:rPr lang="en-US" sz="3200" dirty="0"/>
              <a:t> </a:t>
            </a:r>
            <a:r>
              <a:rPr lang="en-US" sz="3200" dirty="0" err="1"/>
              <a:t>bingkai</a:t>
            </a:r>
            <a:r>
              <a:rPr lang="en-US" sz="3200" dirty="0"/>
              <a:t> </a:t>
            </a:r>
            <a:r>
              <a:rPr lang="en-US" sz="3200" dirty="0" err="1" smtClean="0"/>
              <a:t>merupakan</a:t>
            </a:r>
            <a:r>
              <a:rPr lang="en-US" sz="3200" dirty="0" smtClean="0"/>
              <a:t> </a:t>
            </a:r>
            <a:r>
              <a:rPr lang="en-US" sz="3200" dirty="0" err="1" smtClean="0"/>
              <a:t>operasi</a:t>
            </a:r>
            <a:r>
              <a:rPr lang="en-US" sz="3200" dirty="0" smtClean="0"/>
              <a:t> </a:t>
            </a:r>
            <a:r>
              <a:rPr lang="en-US" sz="3200" dirty="0"/>
              <a:t>yang </a:t>
            </a:r>
            <a:r>
              <a:rPr lang="en-US" sz="3200" dirty="0" err="1"/>
              <a:t>melibatkan</a:t>
            </a:r>
            <a:r>
              <a:rPr lang="en-US" sz="3200" dirty="0"/>
              <a:t> </a:t>
            </a:r>
            <a:r>
              <a:rPr lang="en-US" sz="3200" dirty="0" err="1"/>
              <a:t>dua</a:t>
            </a:r>
            <a:r>
              <a:rPr lang="en-US" sz="3200" dirty="0"/>
              <a:t> </a:t>
            </a:r>
            <a:r>
              <a:rPr lang="en-US" sz="3200" dirty="0" err="1"/>
              <a:t>buah</a:t>
            </a:r>
            <a:r>
              <a:rPr lang="en-US" sz="3200" dirty="0"/>
              <a:t> </a:t>
            </a:r>
            <a:r>
              <a:rPr lang="en-US" sz="3200" dirty="0" err="1"/>
              <a:t>citra</a:t>
            </a:r>
            <a:r>
              <a:rPr lang="en-US" sz="3200" dirty="0"/>
              <a:t> </a:t>
            </a:r>
            <a:r>
              <a:rPr lang="en-US" sz="3200" dirty="0" err="1"/>
              <a:t>atau</a:t>
            </a:r>
            <a:r>
              <a:rPr lang="en-US" sz="3200" dirty="0"/>
              <a:t> </a:t>
            </a:r>
            <a:r>
              <a:rPr lang="en-US" sz="3200" dirty="0" err="1"/>
              <a:t>lebih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menghasilkan</a:t>
            </a:r>
            <a:r>
              <a:rPr lang="en-US" sz="3200" dirty="0"/>
              <a:t> </a:t>
            </a:r>
            <a:r>
              <a:rPr lang="en-US" sz="3200" dirty="0" err="1"/>
              <a:t>sebuah</a:t>
            </a:r>
            <a:r>
              <a:rPr lang="en-US" sz="3200" dirty="0"/>
              <a:t> </a:t>
            </a:r>
            <a:r>
              <a:rPr lang="en-US" sz="3200" dirty="0" err="1"/>
              <a:t>citra</a:t>
            </a:r>
            <a:r>
              <a:rPr lang="en-US" sz="3200" dirty="0"/>
              <a:t> </a:t>
            </a:r>
            <a:r>
              <a:rPr lang="en-US" sz="3200" dirty="0" err="1"/>
              <a:t>keluaran</a:t>
            </a:r>
            <a:r>
              <a:rPr lang="en-US" sz="3200" dirty="0"/>
              <a:t> </a:t>
            </a:r>
            <a:r>
              <a:rPr lang="en-US" sz="3200" dirty="0" err="1"/>
              <a:t>sebagai</a:t>
            </a:r>
            <a:r>
              <a:rPr lang="en-US" sz="3200" dirty="0"/>
              <a:t> </a:t>
            </a:r>
            <a:r>
              <a:rPr lang="en-US" sz="3200" dirty="0" err="1"/>
              <a:t>hasil</a:t>
            </a:r>
            <a:r>
              <a:rPr lang="en-US" sz="3200" dirty="0"/>
              <a:t> </a:t>
            </a:r>
            <a:r>
              <a:rPr lang="en-US" sz="3200" dirty="0" err="1"/>
              <a:t>operasi</a:t>
            </a:r>
            <a:r>
              <a:rPr lang="en-US" sz="3200" dirty="0"/>
              <a:t> </a:t>
            </a:r>
            <a:r>
              <a:rPr lang="en-US" sz="3200" dirty="0" err="1"/>
              <a:t>matematik</a:t>
            </a:r>
            <a:r>
              <a:rPr lang="en-US" sz="3200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52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Blending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>
                <a:latin typeface="Bookman Old Style" pitchFamily="18" charset="0"/>
              </a:rPr>
              <a:t>Dimana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i="1" dirty="0">
                <a:latin typeface="Bookman Old Style" pitchFamily="18" charset="0"/>
              </a:rPr>
              <a:t>w</a:t>
            </a:r>
            <a:r>
              <a:rPr lang="en-US" baseline="-25000" dirty="0">
                <a:latin typeface="Bookman Old Style" pitchFamily="18" charset="0"/>
              </a:rPr>
              <a:t>1</a:t>
            </a:r>
            <a:r>
              <a:rPr lang="en-US" dirty="0">
                <a:latin typeface="Bookman Old Style" pitchFamily="18" charset="0"/>
              </a:rPr>
              <a:t>, </a:t>
            </a:r>
            <a:r>
              <a:rPr lang="en-US" i="1" dirty="0">
                <a:latin typeface="Bookman Old Style" pitchFamily="18" charset="0"/>
              </a:rPr>
              <a:t>w</a:t>
            </a:r>
            <a:r>
              <a:rPr lang="en-US" baseline="-25000" dirty="0">
                <a:latin typeface="Bookman Old Style" pitchFamily="18" charset="0"/>
              </a:rPr>
              <a:t>2</a:t>
            </a:r>
            <a:r>
              <a:rPr lang="en-US" dirty="0">
                <a:latin typeface="Bookman Old Style" pitchFamily="18" charset="0"/>
              </a:rPr>
              <a:t>, </a:t>
            </a:r>
            <a:r>
              <a:rPr lang="en-US" i="1" dirty="0">
                <a:latin typeface="Bookman Old Style" pitchFamily="18" charset="0"/>
              </a:rPr>
              <a:t>w</a:t>
            </a:r>
            <a:r>
              <a:rPr lang="en-US" baseline="-25000" dirty="0">
                <a:latin typeface="Bookman Old Style" pitchFamily="18" charset="0"/>
              </a:rPr>
              <a:t>3</a:t>
            </a:r>
            <a:r>
              <a:rPr lang="en-US" dirty="0">
                <a:latin typeface="Bookman Old Style" pitchFamily="18" charset="0"/>
              </a:rPr>
              <a:t>,……..,</a:t>
            </a:r>
            <a:r>
              <a:rPr lang="en-US" i="1" dirty="0">
                <a:latin typeface="Bookman Old Style" pitchFamily="18" charset="0"/>
              </a:rPr>
              <a:t> </a:t>
            </a:r>
            <a:r>
              <a:rPr lang="en-US" i="1" dirty="0" err="1">
                <a:latin typeface="Bookman Old Style" pitchFamily="18" charset="0"/>
              </a:rPr>
              <a:t>w</a:t>
            </a:r>
            <a:r>
              <a:rPr lang="en-US" baseline="-25000" dirty="0" err="1">
                <a:latin typeface="Bookman Old Style" pitchFamily="18" charset="0"/>
              </a:rPr>
              <a:t>n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masing-masing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adalah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bobot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untuk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citra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i="1" dirty="0">
                <a:latin typeface="Bookman Old Style" pitchFamily="18" charset="0"/>
              </a:rPr>
              <a:t>A</a:t>
            </a:r>
            <a:r>
              <a:rPr lang="en-US" baseline="-25000" dirty="0">
                <a:latin typeface="Bookman Old Style" pitchFamily="18" charset="0"/>
              </a:rPr>
              <a:t>1</a:t>
            </a:r>
            <a:r>
              <a:rPr lang="en-US" dirty="0">
                <a:latin typeface="Bookman Old Style" pitchFamily="18" charset="0"/>
              </a:rPr>
              <a:t>, </a:t>
            </a:r>
            <a:r>
              <a:rPr lang="en-US" i="1" dirty="0">
                <a:latin typeface="Bookman Old Style" pitchFamily="18" charset="0"/>
              </a:rPr>
              <a:t>A</a:t>
            </a:r>
            <a:r>
              <a:rPr lang="en-US" baseline="-25000" dirty="0">
                <a:latin typeface="Bookman Old Style" pitchFamily="18" charset="0"/>
              </a:rPr>
              <a:t>2</a:t>
            </a:r>
            <a:r>
              <a:rPr lang="en-US" dirty="0">
                <a:latin typeface="Bookman Old Style" pitchFamily="18" charset="0"/>
              </a:rPr>
              <a:t>, </a:t>
            </a:r>
            <a:r>
              <a:rPr lang="en-US" i="1" dirty="0">
                <a:latin typeface="Bookman Old Style" pitchFamily="18" charset="0"/>
              </a:rPr>
              <a:t>A</a:t>
            </a:r>
            <a:r>
              <a:rPr lang="en-US" baseline="-25000" dirty="0">
                <a:latin typeface="Bookman Old Style" pitchFamily="18" charset="0"/>
              </a:rPr>
              <a:t>3</a:t>
            </a:r>
            <a:r>
              <a:rPr lang="en-US" dirty="0">
                <a:latin typeface="Bookman Old Style" pitchFamily="18" charset="0"/>
              </a:rPr>
              <a:t>, ……….,</a:t>
            </a:r>
            <a:r>
              <a:rPr lang="en-US" i="1" dirty="0">
                <a:latin typeface="Bookman Old Style" pitchFamily="18" charset="0"/>
              </a:rPr>
              <a:t> A</a:t>
            </a:r>
            <a:r>
              <a:rPr lang="en-US" baseline="-25000" dirty="0">
                <a:latin typeface="Bookman Old Style" pitchFamily="18" charset="0"/>
              </a:rPr>
              <a:t>n</a:t>
            </a:r>
            <a:r>
              <a:rPr lang="en-US" dirty="0">
                <a:latin typeface="Bookman Old Style" pitchFamily="18" charset="0"/>
              </a:rPr>
              <a:t>. </a:t>
            </a:r>
            <a:r>
              <a:rPr lang="es-ES" dirty="0" err="1">
                <a:latin typeface="Bookman Old Style" pitchFamily="18" charset="0"/>
              </a:rPr>
              <a:t>Dengan</a:t>
            </a:r>
            <a:r>
              <a:rPr lang="es-ES" dirty="0">
                <a:latin typeface="Bookman Old Style" pitchFamily="18" charset="0"/>
              </a:rPr>
              <a:t> </a:t>
            </a:r>
            <a:r>
              <a:rPr lang="es-ES" dirty="0" err="1">
                <a:latin typeface="Bookman Old Style" pitchFamily="18" charset="0"/>
              </a:rPr>
              <a:t>cacatan</a:t>
            </a:r>
            <a:r>
              <a:rPr lang="es-ES" dirty="0">
                <a:latin typeface="Bookman Old Style" pitchFamily="18" charset="0"/>
              </a:rPr>
              <a:t> </a:t>
            </a:r>
            <a:r>
              <a:rPr lang="es-ES" dirty="0" err="1">
                <a:latin typeface="Bookman Old Style" pitchFamily="18" charset="0"/>
              </a:rPr>
              <a:t>bahwa</a:t>
            </a:r>
            <a:r>
              <a:rPr lang="es-ES" dirty="0">
                <a:latin typeface="Bookman Old Style" pitchFamily="18" charset="0"/>
              </a:rPr>
              <a:t> : </a:t>
            </a:r>
            <a:r>
              <a:rPr lang="es-ES" i="1" dirty="0">
                <a:latin typeface="Bookman Old Style" pitchFamily="18" charset="0"/>
              </a:rPr>
              <a:t>w</a:t>
            </a:r>
            <a:r>
              <a:rPr lang="es-ES" baseline="-25000" dirty="0">
                <a:latin typeface="Bookman Old Style" pitchFamily="18" charset="0"/>
              </a:rPr>
              <a:t>1</a:t>
            </a:r>
            <a:r>
              <a:rPr lang="es-ES" dirty="0">
                <a:latin typeface="Bookman Old Style" pitchFamily="18" charset="0"/>
              </a:rPr>
              <a:t> + </a:t>
            </a:r>
            <a:r>
              <a:rPr lang="es-ES" i="1" dirty="0">
                <a:latin typeface="Bookman Old Style" pitchFamily="18" charset="0"/>
              </a:rPr>
              <a:t>w</a:t>
            </a:r>
            <a:r>
              <a:rPr lang="es-ES" baseline="-25000" dirty="0">
                <a:latin typeface="Bookman Old Style" pitchFamily="18" charset="0"/>
              </a:rPr>
              <a:t>2</a:t>
            </a:r>
            <a:r>
              <a:rPr lang="es-ES" dirty="0">
                <a:latin typeface="Bookman Old Style" pitchFamily="18" charset="0"/>
              </a:rPr>
              <a:t> +  </a:t>
            </a:r>
            <a:r>
              <a:rPr lang="es-ES" i="1" dirty="0">
                <a:latin typeface="Bookman Old Style" pitchFamily="18" charset="0"/>
              </a:rPr>
              <a:t>w</a:t>
            </a:r>
            <a:r>
              <a:rPr lang="es-ES" baseline="-25000" dirty="0">
                <a:latin typeface="Bookman Old Style" pitchFamily="18" charset="0"/>
              </a:rPr>
              <a:t>3</a:t>
            </a:r>
            <a:r>
              <a:rPr lang="es-ES" dirty="0">
                <a:latin typeface="Bookman Old Style" pitchFamily="18" charset="0"/>
              </a:rPr>
              <a:t> +……..+</a:t>
            </a:r>
            <a:r>
              <a:rPr lang="es-ES" i="1" dirty="0">
                <a:latin typeface="Bookman Old Style" pitchFamily="18" charset="0"/>
              </a:rPr>
              <a:t> </a:t>
            </a:r>
            <a:r>
              <a:rPr lang="es-ES" i="1" dirty="0" err="1">
                <a:latin typeface="Bookman Old Style" pitchFamily="18" charset="0"/>
              </a:rPr>
              <a:t>w</a:t>
            </a:r>
            <a:r>
              <a:rPr lang="es-ES" baseline="-25000" dirty="0" err="1">
                <a:latin typeface="Bookman Old Style" pitchFamily="18" charset="0"/>
              </a:rPr>
              <a:t>n</a:t>
            </a:r>
            <a:r>
              <a:rPr lang="es-ES" dirty="0">
                <a:latin typeface="Bookman Old Style" pitchFamily="18" charset="0"/>
              </a:rPr>
              <a:t> = 1.</a:t>
            </a:r>
            <a:endParaRPr lang="en-US" dirty="0">
              <a:latin typeface="Bookman Old Style" pitchFamily="18" charset="0"/>
            </a:endParaRPr>
          </a:p>
          <a:p>
            <a:endParaRPr lang="en-US" dirty="0"/>
          </a:p>
        </p:txBody>
      </p:sp>
      <p:graphicFrame>
        <p:nvGraphicFramePr>
          <p:cNvPr id="1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8989892"/>
              </p:ext>
            </p:extLst>
          </p:nvPr>
        </p:nvGraphicFramePr>
        <p:xfrm>
          <a:off x="731838" y="1757363"/>
          <a:ext cx="7756525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" name="Equation" r:id="rId3" imgW="4012920" imgH="228600" progId="Equation.3">
                  <p:embed/>
                </p:oleObj>
              </mc:Choice>
              <mc:Fallback>
                <p:oleObj name="Equation" r:id="rId3" imgW="4012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8" y="1757363"/>
                        <a:ext cx="7756525" cy="549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" descr="C:\Program Files\MATLAB\R2012a\bin\IMG_9132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343398"/>
            <a:ext cx="2468881" cy="16459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13" name="Picture 4" descr="C:\Program Files\MATLAB\R2012a\bin\IMG_9201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3399"/>
            <a:ext cx="2468881" cy="16459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343398"/>
            <a:ext cx="2467497" cy="16459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97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Blending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s-ES" dirty="0" smtClean="0">
              <a:latin typeface="Bookman Old Style" pitchFamily="18" charset="0"/>
            </a:endParaRPr>
          </a:p>
          <a:p>
            <a:pPr marL="0" indent="0">
              <a:buNone/>
            </a:pPr>
            <a:r>
              <a:rPr lang="es-ES" dirty="0" smtClean="0">
                <a:latin typeface="Bookman Old Style" pitchFamily="18" charset="0"/>
              </a:rPr>
              <a:t>C(</a:t>
            </a:r>
            <a:r>
              <a:rPr lang="es-ES" i="1" dirty="0" smtClean="0">
                <a:latin typeface="Bookman Old Style" pitchFamily="18" charset="0"/>
              </a:rPr>
              <a:t>x, y</a:t>
            </a:r>
            <a:r>
              <a:rPr lang="es-ES" dirty="0">
                <a:latin typeface="Bookman Old Style" pitchFamily="18" charset="0"/>
              </a:rPr>
              <a:t>) =  0,6 A(</a:t>
            </a:r>
            <a:r>
              <a:rPr lang="es-ES" i="1" dirty="0">
                <a:latin typeface="Bookman Old Style" pitchFamily="18" charset="0"/>
              </a:rPr>
              <a:t>x</a:t>
            </a:r>
            <a:r>
              <a:rPr lang="es-ES" i="1" dirty="0" smtClean="0">
                <a:latin typeface="Bookman Old Style" pitchFamily="18" charset="0"/>
              </a:rPr>
              <a:t>, y</a:t>
            </a:r>
            <a:r>
              <a:rPr lang="es-ES" dirty="0">
                <a:latin typeface="Bookman Old Style" pitchFamily="18" charset="0"/>
              </a:rPr>
              <a:t>) + 0,4 B(</a:t>
            </a:r>
            <a:r>
              <a:rPr lang="es-ES" i="1" dirty="0">
                <a:latin typeface="Bookman Old Style" pitchFamily="18" charset="0"/>
              </a:rPr>
              <a:t>x</a:t>
            </a:r>
            <a:r>
              <a:rPr lang="es-ES" i="1" dirty="0" smtClean="0">
                <a:latin typeface="Bookman Old Style" pitchFamily="18" charset="0"/>
              </a:rPr>
              <a:t>, y</a:t>
            </a:r>
            <a:r>
              <a:rPr lang="es-ES" dirty="0">
                <a:latin typeface="Bookman Old Style" pitchFamily="18" charset="0"/>
              </a:rPr>
              <a:t>)</a:t>
            </a:r>
            <a:endParaRPr lang="en-US" dirty="0">
              <a:latin typeface="Bookman Old Style" pitchFamily="18" charset="0"/>
            </a:endParaRPr>
          </a:p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6" b="18362"/>
          <a:stretch/>
        </p:blipFill>
        <p:spPr bwMode="auto">
          <a:xfrm>
            <a:off x="533400" y="3124200"/>
            <a:ext cx="8153400" cy="19516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8" name="Rectangle 7"/>
          <p:cNvSpPr/>
          <p:nvPr/>
        </p:nvSpPr>
        <p:spPr>
          <a:xfrm>
            <a:off x="1618680" y="5334000"/>
            <a:ext cx="341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Bookman Old Style" pitchFamily="18" charset="0"/>
              </a:rPr>
              <a:t>A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610100" y="5334000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Bookman Old Style" pitchFamily="18" charset="0"/>
              </a:rPr>
              <a:t>B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239000" y="5334000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>
                <a:latin typeface="Bookman Old Style" pitchFamily="18" charset="0"/>
              </a:rPr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31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solidFill>
                  <a:srgbClr val="0066FF"/>
                </a:solidFill>
                <a:latin typeface="Bookman Old Style" pitchFamily="18" charset="0"/>
              </a:rPr>
              <a:t>Berdasarkan citra A, B dan C terlihat bahwa obyek lingkaran kecil sedikit bergeser ke kanan atas sedangkan empat persegipanjang sedikit bergeser ke kiri atas. </a:t>
            </a:r>
            <a:endParaRPr lang="nl-NL" dirty="0" smtClean="0">
              <a:solidFill>
                <a:srgbClr val="0066FF"/>
              </a:solidFill>
              <a:latin typeface="Bookman Old Style" pitchFamily="18" charset="0"/>
            </a:endParaRPr>
          </a:p>
          <a:p>
            <a:endParaRPr lang="en-US" dirty="0">
              <a:solidFill>
                <a:srgbClr val="0066FF"/>
              </a:solidFill>
              <a:latin typeface="Bookman Old Style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677881"/>
              </p:ext>
            </p:extLst>
          </p:nvPr>
        </p:nvGraphicFramePr>
        <p:xfrm>
          <a:off x="838200" y="3200400"/>
          <a:ext cx="4725988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Equation" r:id="rId3" imgW="1625400" imgH="203040" progId="Equation.3">
                  <p:embed/>
                </p:oleObj>
              </mc:Choice>
              <mc:Fallback>
                <p:oleObj name="Equation" r:id="rId3" imgW="162540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200400"/>
                        <a:ext cx="4725988" cy="5826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9050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919009" y="4191000"/>
            <a:ext cx="6781800" cy="1752600"/>
            <a:chOff x="2520" y="5220"/>
            <a:chExt cx="6840" cy="1800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27083" b="27777"/>
            <a:stretch>
              <a:fillRect/>
            </a:stretch>
          </p:blipFill>
          <p:spPr bwMode="auto">
            <a:xfrm>
              <a:off x="2520" y="5220"/>
              <a:ext cx="2160" cy="18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652" t="26389" r="27083" b="26389"/>
            <a:stretch>
              <a:fillRect/>
            </a:stretch>
          </p:blipFill>
          <p:spPr bwMode="auto">
            <a:xfrm>
              <a:off x="4860" y="5220"/>
              <a:ext cx="2160" cy="1800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1"/>
            <p:cNvPicPr>
              <a:picLocks noChangeAspect="1" noChangeArrowheads="1"/>
            </p:cNvPicPr>
            <p:nvPr/>
          </p:nvPicPr>
          <p:blipFill>
            <a:blip r:embed="rId7">
              <a:lum bright="70000" contrast="-7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462" r="25000" b="25000"/>
            <a:stretch>
              <a:fillRect/>
            </a:stretch>
          </p:blipFill>
          <p:spPr bwMode="auto">
            <a:xfrm>
              <a:off x="7200" y="5220"/>
              <a:ext cx="2160" cy="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148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Bookman Old Style" pitchFamily="18" charset="0"/>
              </a:rPr>
              <a:t>Operasi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ini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hanya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berlaku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untuk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citra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biner</a:t>
            </a:r>
            <a:endParaRPr lang="en-US" dirty="0">
              <a:latin typeface="Bookman Old Style" pitchFamily="18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276569"/>
              </p:ext>
            </p:extLst>
          </p:nvPr>
        </p:nvGraphicFramePr>
        <p:xfrm>
          <a:off x="3505200" y="2209800"/>
          <a:ext cx="527429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858"/>
                <a:gridCol w="1054858"/>
                <a:gridCol w="1054858"/>
                <a:gridCol w="1054858"/>
                <a:gridCol w="1054858"/>
              </a:tblGrid>
              <a:tr h="234221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AND 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</a:t>
                      </a:r>
                      <a:r>
                        <a:rPr lang="en-US" baseline="0" dirty="0" smtClean="0"/>
                        <a:t> OR 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 XOR</a:t>
                      </a:r>
                      <a:r>
                        <a:rPr lang="en-US" baseline="0" dirty="0" smtClean="0"/>
                        <a:t> B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47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440709" y="5486400"/>
            <a:ext cx="8153400" cy="1028700"/>
            <a:chOff x="240" y="1392"/>
            <a:chExt cx="5136" cy="648"/>
          </a:xfrm>
        </p:grpSpPr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31250" b="25000"/>
            <a:stretch>
              <a:fillRect/>
            </a:stretch>
          </p:blipFill>
          <p:spPr bwMode="auto">
            <a:xfrm>
              <a:off x="240" y="1392"/>
              <a:ext cx="864" cy="64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7777" r="29166" b="33333"/>
            <a:stretch>
              <a:fillRect/>
            </a:stretch>
          </p:blipFill>
          <p:spPr bwMode="auto">
            <a:xfrm>
              <a:off x="1200" y="1392"/>
              <a:ext cx="864" cy="648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3" t="27777" r="39583" b="33333"/>
            <a:stretch>
              <a:fillRect/>
            </a:stretch>
          </p:blipFill>
          <p:spPr bwMode="auto">
            <a:xfrm>
              <a:off x="2304" y="1392"/>
              <a:ext cx="864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25000" b="25000"/>
            <a:stretch>
              <a:fillRect/>
            </a:stretch>
          </p:blipFill>
          <p:spPr bwMode="auto">
            <a:xfrm>
              <a:off x="3408" y="1392"/>
              <a:ext cx="864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8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29166" b="25000"/>
            <a:stretch>
              <a:fillRect/>
            </a:stretch>
          </p:blipFill>
          <p:spPr bwMode="auto">
            <a:xfrm>
              <a:off x="4512" y="1392"/>
              <a:ext cx="864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9"/>
          <p:cNvGrpSpPr>
            <a:grpSpLocks/>
          </p:cNvGrpSpPr>
          <p:nvPr/>
        </p:nvGrpSpPr>
        <p:grpSpPr bwMode="auto">
          <a:xfrm>
            <a:off x="432179" y="2451100"/>
            <a:ext cx="1371600" cy="1651000"/>
            <a:chOff x="144" y="1056"/>
            <a:chExt cx="864" cy="1040"/>
          </a:xfrm>
        </p:grpSpPr>
        <p:pic>
          <p:nvPicPr>
            <p:cNvPr id="13" name="Picture 10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33333" b="28703"/>
            <a:stretch>
              <a:fillRect/>
            </a:stretch>
          </p:blipFill>
          <p:spPr bwMode="auto">
            <a:xfrm>
              <a:off x="144" y="1440"/>
              <a:ext cx="864" cy="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480" y="1056"/>
              <a:ext cx="33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A</a:t>
              </a:r>
            </a:p>
          </p:txBody>
        </p:sp>
      </p:grpSp>
      <p:grpSp>
        <p:nvGrpSpPr>
          <p:cNvPr id="15" name="Group 12"/>
          <p:cNvGrpSpPr>
            <a:grpSpLocks/>
          </p:cNvGrpSpPr>
          <p:nvPr/>
        </p:nvGrpSpPr>
        <p:grpSpPr bwMode="auto">
          <a:xfrm>
            <a:off x="1934570" y="2451100"/>
            <a:ext cx="1371600" cy="1651000"/>
            <a:chOff x="1104" y="1048"/>
            <a:chExt cx="864" cy="1040"/>
          </a:xfrm>
        </p:grpSpPr>
        <p:pic>
          <p:nvPicPr>
            <p:cNvPr id="16" name="Picture 1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25000" r="29167" b="28703"/>
            <a:stretch>
              <a:fillRect/>
            </a:stretch>
          </p:blipFill>
          <p:spPr bwMode="auto">
            <a:xfrm>
              <a:off x="1104" y="1440"/>
              <a:ext cx="864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422" y="1048"/>
              <a:ext cx="43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</p:grp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2117109" y="5089525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Bookman Old Style" pitchFamily="18" charset="0"/>
              </a:rPr>
              <a:t>NOT  B</a:t>
            </a: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5546109" y="51054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Bookman Old Style" pitchFamily="18" charset="0"/>
              </a:rPr>
              <a:t>A  OR  B</a:t>
            </a: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3717309" y="51054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Bookman Old Style" pitchFamily="18" charset="0"/>
              </a:rPr>
              <a:t>A  AND  B</a:t>
            </a:r>
          </a:p>
        </p:txBody>
      </p:sp>
      <p:sp>
        <p:nvSpPr>
          <p:cNvPr id="21" name="Text Box 18"/>
          <p:cNvSpPr txBox="1">
            <a:spLocks noChangeArrowheads="1"/>
          </p:cNvSpPr>
          <p:nvPr/>
        </p:nvSpPr>
        <p:spPr bwMode="auto">
          <a:xfrm>
            <a:off x="593109" y="5091113"/>
            <a:ext cx="121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Bookman Old Style" pitchFamily="18" charset="0"/>
              </a:rPr>
              <a:t>NOT  A</a:t>
            </a: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7146309" y="5105400"/>
            <a:ext cx="1447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latin typeface="Bookman Old Style" pitchFamily="18" charset="0"/>
              </a:rPr>
              <a:t>A  XOR  B</a:t>
            </a:r>
          </a:p>
        </p:txBody>
      </p:sp>
    </p:spTree>
    <p:extLst>
      <p:ext uri="{BB962C8B-B14F-4D97-AF65-F5344CB8AC3E}">
        <p14:creationId xmlns:p14="http://schemas.microsoft.com/office/powerpoint/2010/main" val="16731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Ketetanggaan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00200"/>
          </a:xfrm>
        </p:spPr>
        <p:txBody>
          <a:bodyPr/>
          <a:lstStyle/>
          <a:p>
            <a:r>
              <a:rPr lang="en-US" dirty="0" err="1"/>
              <a:t>D</a:t>
            </a:r>
            <a:r>
              <a:rPr lang="en-US" dirty="0" err="1" smtClean="0"/>
              <a:t>ipakai</a:t>
            </a:r>
            <a:r>
              <a:rPr lang="en-US" dirty="0" smtClean="0"/>
              <a:t>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.</a:t>
            </a:r>
          </a:p>
          <a:p>
            <a:r>
              <a:rPr lang="en-US" dirty="0" err="1"/>
              <a:t>Ketetanggaan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: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/>
              <a:t>4-ketetanggaan </a:t>
            </a:r>
            <a:r>
              <a:rPr lang="en-US" dirty="0" err="1"/>
              <a:t>dan</a:t>
            </a:r>
            <a:r>
              <a:rPr lang="en-US" dirty="0"/>
              <a:t> 8-ketetanggan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657600"/>
            <a:ext cx="4209524" cy="1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pPr lvl="0"/>
                <a:r>
                  <a:rPr lang="en-US" dirty="0" smtClean="0"/>
                  <a:t>Pada</a:t>
                </a:r>
                <a:r>
                  <a:rPr lang="en-US" dirty="0"/>
                  <a:t> 4-ketetanggaan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4 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	(</a:t>
                </a:r>
                <a:r>
                  <a:rPr lang="en-US" dirty="0" smtClean="0"/>
                  <a:t>4.1</a:t>
                </a:r>
                <a:endParaRPr lang="en-US" dirty="0"/>
              </a:p>
              <a:p>
                <a:pPr marL="0" lvl="0" indent="0">
                  <a:buNone/>
                </a:pPr>
                <a:endParaRPr lang="en-US" dirty="0" smtClean="0"/>
              </a:p>
              <a:p>
                <a:pPr marL="0" lvl="0" indent="0">
                  <a:buNone/>
                </a:pPr>
                <a:r>
                  <a:rPr lang="en-US" dirty="0" err="1" smtClean="0"/>
                  <a:t>Pada</a:t>
                </a:r>
                <a:r>
                  <a:rPr lang="en-US" dirty="0" smtClean="0"/>
                  <a:t> </a:t>
                </a:r>
                <a:r>
                  <a:rPr lang="en-US" dirty="0"/>
                  <a:t>8-ketetanggaan</a:t>
                </a:r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4 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/>
                  <a:t>					(4.2)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8 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0">
                <a:blip r:embed="rId2"/>
                <a:stretch>
                  <a:fillRect l="-1111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135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Dasar-Dasar</a:t>
            </a:r>
            <a:r>
              <a:rPr lang="en-US" dirty="0"/>
              <a:t> </a:t>
            </a:r>
            <a:r>
              <a:rPr lang="en-US" dirty="0" err="1"/>
              <a:t>Pemfilteran</a:t>
            </a:r>
            <a:r>
              <a:rPr lang="en-US" dirty="0"/>
              <a:t> </a:t>
            </a:r>
            <a:r>
              <a:rPr lang="en-US" dirty="0" smtClean="0"/>
              <a:t>Domain </a:t>
            </a:r>
            <a:r>
              <a:rPr lang="en-US" dirty="0" err="1" smtClean="0"/>
              <a:t>Spasial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Filter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sebuah</a:t>
            </a:r>
            <a:r>
              <a:rPr lang="en-US" sz="2800" dirty="0"/>
              <a:t> </a:t>
            </a:r>
            <a:r>
              <a:rPr lang="en-US" sz="2800" dirty="0" err="1"/>
              <a:t>alat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meloloskan</a:t>
            </a:r>
            <a:r>
              <a:rPr lang="en-US" sz="2800" dirty="0"/>
              <a:t> (</a:t>
            </a:r>
            <a:r>
              <a:rPr lang="en-US" sz="2800" dirty="0" err="1"/>
              <a:t>menerima</a:t>
            </a:r>
            <a:r>
              <a:rPr lang="en-US" sz="2800" dirty="0"/>
              <a:t>) </a:t>
            </a:r>
            <a:r>
              <a:rPr lang="en-US" sz="2800" dirty="0" err="1"/>
              <a:t>komponen</a:t>
            </a:r>
            <a:r>
              <a:rPr lang="en-US" sz="2800" dirty="0"/>
              <a:t> </a:t>
            </a:r>
            <a:r>
              <a:rPr lang="en-US" sz="2800" dirty="0" err="1"/>
              <a:t>tertentu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meghilangkan</a:t>
            </a:r>
            <a:r>
              <a:rPr lang="en-US" sz="2800" dirty="0"/>
              <a:t> (</a:t>
            </a:r>
            <a:r>
              <a:rPr lang="en-US" sz="2800" dirty="0" err="1"/>
              <a:t>menolak</a:t>
            </a:r>
            <a:r>
              <a:rPr lang="en-US" sz="2800" dirty="0"/>
              <a:t>) </a:t>
            </a:r>
            <a:r>
              <a:rPr lang="en-US" sz="2800" dirty="0" err="1"/>
              <a:t>komponen</a:t>
            </a:r>
            <a:r>
              <a:rPr lang="en-US" sz="2800" dirty="0"/>
              <a:t> yang lain. </a:t>
            </a:r>
          </a:p>
          <a:p>
            <a:r>
              <a:rPr lang="en-US" sz="2800" dirty="0" err="1"/>
              <a:t>Biasanya</a:t>
            </a:r>
            <a:r>
              <a:rPr lang="en-US" sz="2800" dirty="0"/>
              <a:t> filter </a:t>
            </a:r>
            <a:r>
              <a:rPr lang="en-US" sz="2800" dirty="0" err="1"/>
              <a:t>disebut</a:t>
            </a:r>
            <a:r>
              <a:rPr lang="en-US" sz="2800" dirty="0"/>
              <a:t> </a:t>
            </a:r>
            <a:r>
              <a:rPr lang="en-US" sz="2800" dirty="0" err="1"/>
              <a:t>juga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mask </a:t>
            </a:r>
            <a:r>
              <a:rPr lang="en-US" sz="2800" dirty="0" err="1"/>
              <a:t>atau</a:t>
            </a:r>
            <a:r>
              <a:rPr lang="en-US" sz="2800" dirty="0"/>
              <a:t> kernel </a:t>
            </a:r>
            <a:r>
              <a:rPr lang="en-US" sz="2800" dirty="0" err="1"/>
              <a:t>atau</a:t>
            </a:r>
            <a:r>
              <a:rPr lang="en-US" sz="2800" dirty="0"/>
              <a:t> window, </a:t>
            </a:r>
            <a:r>
              <a:rPr lang="en-US" sz="2800" dirty="0" err="1"/>
              <a:t>berupa</a:t>
            </a:r>
            <a:r>
              <a:rPr lang="en-US" sz="2800" dirty="0"/>
              <a:t> </a:t>
            </a:r>
            <a:r>
              <a:rPr lang="en-US" sz="2800" dirty="0" err="1"/>
              <a:t>kumpulan</a:t>
            </a:r>
            <a:r>
              <a:rPr lang="en-US" sz="2800" dirty="0"/>
              <a:t> </a:t>
            </a:r>
            <a:r>
              <a:rPr lang="en-US" sz="2800" dirty="0" err="1"/>
              <a:t>piksel</a:t>
            </a:r>
            <a:r>
              <a:rPr lang="en-US" sz="2800" dirty="0"/>
              <a:t> </a:t>
            </a:r>
            <a:r>
              <a:rPr lang="en-US" sz="2800" dirty="0" err="1"/>
              <a:t>berukuran</a:t>
            </a:r>
            <a:r>
              <a:rPr lang="en-US" sz="2800" dirty="0"/>
              <a:t> 2x2, </a:t>
            </a:r>
            <a:r>
              <a:rPr lang="en-US" sz="2800" dirty="0" err="1"/>
              <a:t>atau</a:t>
            </a:r>
            <a:r>
              <a:rPr lang="en-US" sz="2800" dirty="0"/>
              <a:t> 3x3 </a:t>
            </a:r>
            <a:r>
              <a:rPr lang="en-US" sz="2800" dirty="0" err="1"/>
              <a:t>atau</a:t>
            </a:r>
            <a:r>
              <a:rPr lang="en-US" sz="2800" dirty="0"/>
              <a:t> 5x5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seterusnya</a:t>
            </a:r>
            <a:r>
              <a:rPr lang="en-US" sz="2800" dirty="0"/>
              <a:t> </a:t>
            </a:r>
            <a:r>
              <a:rPr lang="en-US" sz="2800" dirty="0" err="1"/>
              <a:t>tergantung</a:t>
            </a:r>
            <a:r>
              <a:rPr lang="en-US" sz="2800" dirty="0"/>
              <a:t> </a:t>
            </a:r>
            <a:r>
              <a:rPr lang="en-US" sz="2800" dirty="0" err="1"/>
              <a:t>kebutuhan</a:t>
            </a:r>
            <a:r>
              <a:rPr lang="en-US" sz="2800" dirty="0"/>
              <a:t>. </a:t>
            </a:r>
          </a:p>
          <a:p>
            <a:r>
              <a:rPr lang="es-ES" sz="2800" dirty="0" err="1"/>
              <a:t>Pemfilteran</a:t>
            </a:r>
            <a:r>
              <a:rPr lang="es-ES" sz="2800" dirty="0"/>
              <a:t> </a:t>
            </a:r>
            <a:r>
              <a:rPr lang="es-ES" sz="2800" dirty="0" err="1"/>
              <a:t>domain</a:t>
            </a:r>
            <a:r>
              <a:rPr lang="es-ES" sz="2800" dirty="0"/>
              <a:t> </a:t>
            </a:r>
            <a:r>
              <a:rPr lang="es-ES" sz="2800" dirty="0" err="1"/>
              <a:t>spasial</a:t>
            </a:r>
            <a:r>
              <a:rPr lang="es-ES" sz="2800" i="1" dirty="0"/>
              <a:t> </a:t>
            </a:r>
            <a:r>
              <a:rPr lang="es-ES" sz="2800" dirty="0" err="1"/>
              <a:t>adalah</a:t>
            </a:r>
            <a:r>
              <a:rPr lang="es-ES" sz="2800" dirty="0"/>
              <a:t> </a:t>
            </a:r>
            <a:r>
              <a:rPr lang="es-ES" sz="2800" dirty="0" err="1"/>
              <a:t>proses</a:t>
            </a:r>
            <a:r>
              <a:rPr lang="es-ES" sz="2800" dirty="0"/>
              <a:t> </a:t>
            </a:r>
            <a:r>
              <a:rPr lang="es-ES" sz="2800" dirty="0" err="1"/>
              <a:t>manipulasi</a:t>
            </a:r>
            <a:r>
              <a:rPr lang="es-ES" sz="2800" dirty="0"/>
              <a:t> </a:t>
            </a:r>
            <a:r>
              <a:rPr lang="es-ES" sz="2800" dirty="0" err="1"/>
              <a:t>kumpulan</a:t>
            </a:r>
            <a:r>
              <a:rPr lang="es-ES" sz="2800" dirty="0"/>
              <a:t> </a:t>
            </a:r>
            <a:r>
              <a:rPr lang="es-ES" sz="2800" dirty="0" err="1"/>
              <a:t>piksel</a:t>
            </a:r>
            <a:r>
              <a:rPr lang="es-ES" sz="2800" dirty="0"/>
              <a:t> </a:t>
            </a:r>
            <a:r>
              <a:rPr lang="es-ES" sz="2800" dirty="0" err="1"/>
              <a:t>dari</a:t>
            </a:r>
            <a:r>
              <a:rPr lang="es-ES" sz="2800" dirty="0"/>
              <a:t> </a:t>
            </a:r>
            <a:r>
              <a:rPr lang="es-ES" sz="2800" dirty="0" err="1"/>
              <a:t>sebuah</a:t>
            </a:r>
            <a:r>
              <a:rPr lang="es-ES" sz="2800" dirty="0"/>
              <a:t> </a:t>
            </a:r>
            <a:r>
              <a:rPr lang="es-ES" sz="2800" dirty="0" err="1"/>
              <a:t>citra</a:t>
            </a:r>
            <a:r>
              <a:rPr lang="es-ES" sz="2800" dirty="0"/>
              <a:t> </a:t>
            </a:r>
            <a:r>
              <a:rPr lang="es-ES" sz="2800" dirty="0" err="1"/>
              <a:t>untuk</a:t>
            </a:r>
            <a:r>
              <a:rPr lang="es-ES" sz="2800" dirty="0"/>
              <a:t> </a:t>
            </a:r>
            <a:r>
              <a:rPr lang="es-ES" sz="2800" dirty="0" err="1"/>
              <a:t>menghasilkan</a:t>
            </a:r>
            <a:r>
              <a:rPr lang="es-ES" sz="2800" dirty="0"/>
              <a:t> </a:t>
            </a:r>
            <a:r>
              <a:rPr lang="es-ES" sz="2800" dirty="0" err="1"/>
              <a:t>citra</a:t>
            </a:r>
            <a:r>
              <a:rPr lang="es-ES" sz="2800" dirty="0"/>
              <a:t> </a:t>
            </a:r>
            <a:r>
              <a:rPr lang="es-ES" sz="2800" dirty="0" err="1"/>
              <a:t>baru</a:t>
            </a:r>
            <a:r>
              <a:rPr lang="es-ES" sz="2800" dirty="0"/>
              <a:t>. 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789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74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Filter Batas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235" y="1066800"/>
            <a:ext cx="8229600" cy="1828800"/>
          </a:xfrm>
        </p:spPr>
        <p:txBody>
          <a:bodyPr/>
          <a:lstStyle/>
          <a:p>
            <a:r>
              <a:rPr lang="en-US" dirty="0"/>
              <a:t>Filter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filter yang </a:t>
            </a:r>
            <a:r>
              <a:rPr lang="en-US" dirty="0" err="1"/>
              <a:t>dikemukakan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Davies (1990). </a:t>
            </a:r>
            <a:endParaRPr lang="en-US" dirty="0" smtClean="0"/>
          </a:p>
          <a:p>
            <a:r>
              <a:rPr lang="en-US" dirty="0" err="1" smtClean="0"/>
              <a:t>Idenya</a:t>
            </a:r>
            <a:r>
              <a:rPr lang="en-US" dirty="0" smtClean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intensitasnya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piksel-piksel</a:t>
            </a:r>
            <a:r>
              <a:rPr lang="en-US" dirty="0"/>
              <a:t> </a:t>
            </a:r>
            <a:r>
              <a:rPr lang="en-US" dirty="0" err="1" smtClean="0"/>
              <a:t>tetangga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62" y="3446929"/>
            <a:ext cx="3450635" cy="28836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42159" y="3342623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minInt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= minimum(5, 7, 7, 5, 4, 6, 7, 8) = 4;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maksInt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=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maksimum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(5, 7, 7, 5, 4, 6, 7, 8) = 8;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mengingat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f(y, x)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9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lebih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besar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daripada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8 (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maksInt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g(y, x)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8;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seandainya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f(y, x)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pada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keadaan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di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atas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2 (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bukan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9), g(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y,x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)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4.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019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8915400"/>
          </a:xfrm>
        </p:spPr>
        <p:txBody>
          <a:bodyPr>
            <a:noAutofit/>
          </a:bodyPr>
          <a:lstStyle/>
          <a:p>
            <a:r>
              <a:rPr lang="id-ID" sz="1200" dirty="0"/>
              <a:t>% FILBATAS Melakukan operasi ketetanggan piksel </a:t>
            </a:r>
            <a:endParaRPr lang="en-US" sz="1200" dirty="0"/>
          </a:p>
          <a:p>
            <a:r>
              <a:rPr lang="id-ID" sz="1200" dirty="0"/>
              <a:t>%     menggunakan filter batas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en-US" sz="1200" dirty="0"/>
              <a:t>F = </a:t>
            </a:r>
            <a:r>
              <a:rPr lang="en-US" sz="1200" dirty="0" err="1"/>
              <a:t>imread</a:t>
            </a:r>
            <a:r>
              <a:rPr lang="en-US" sz="1200" dirty="0"/>
              <a:t>('c:\Image\mobil.png');</a:t>
            </a:r>
          </a:p>
          <a:p>
            <a:r>
              <a:rPr lang="en-US" sz="1200" dirty="0" err="1"/>
              <a:t>Ukuran</a:t>
            </a:r>
            <a:r>
              <a:rPr lang="en-US" sz="1200" dirty="0"/>
              <a:t> = size(F);</a:t>
            </a:r>
          </a:p>
          <a:p>
            <a:r>
              <a:rPr lang="en-US" sz="1200" dirty="0" err="1"/>
              <a:t>tinggi</a:t>
            </a:r>
            <a:r>
              <a:rPr lang="en-US" sz="1200" dirty="0"/>
              <a:t> = </a:t>
            </a:r>
            <a:r>
              <a:rPr lang="en-US" sz="1200" dirty="0" err="1"/>
              <a:t>Ukuran</a:t>
            </a:r>
            <a:r>
              <a:rPr lang="en-US" sz="1200" dirty="0"/>
              <a:t>(1);</a:t>
            </a:r>
          </a:p>
          <a:p>
            <a:r>
              <a:rPr lang="en-US" sz="1200" dirty="0" err="1"/>
              <a:t>lebar</a:t>
            </a:r>
            <a:r>
              <a:rPr lang="en-US" sz="1200" dirty="0"/>
              <a:t> = </a:t>
            </a:r>
            <a:r>
              <a:rPr lang="en-US" sz="1200" dirty="0" err="1"/>
              <a:t>Ukuran</a:t>
            </a:r>
            <a:r>
              <a:rPr lang="en-US" sz="1200" dirty="0"/>
              <a:t>(2);</a:t>
            </a:r>
          </a:p>
          <a:p>
            <a:r>
              <a:rPr lang="en-US" sz="1200" dirty="0"/>
              <a:t> </a:t>
            </a:r>
          </a:p>
          <a:p>
            <a:r>
              <a:rPr lang="en-US" sz="1200" dirty="0"/>
              <a:t>G = F;</a:t>
            </a:r>
          </a:p>
          <a:p>
            <a:r>
              <a:rPr lang="en-US" sz="1200" dirty="0"/>
              <a:t>for </a:t>
            </a:r>
            <a:r>
              <a:rPr lang="en-US" sz="1200" dirty="0" err="1"/>
              <a:t>baris</a:t>
            </a:r>
            <a:r>
              <a:rPr lang="en-US" sz="1200" dirty="0"/>
              <a:t>=2 : tinggi-1</a:t>
            </a:r>
          </a:p>
          <a:p>
            <a:r>
              <a:rPr lang="en-US" sz="1200" dirty="0"/>
              <a:t>    for </a:t>
            </a:r>
            <a:r>
              <a:rPr lang="en-US" sz="1200" dirty="0" err="1"/>
              <a:t>kolom</a:t>
            </a:r>
            <a:r>
              <a:rPr lang="en-US" sz="1200" dirty="0"/>
              <a:t>=2 : lebar-1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minPiksel</a:t>
            </a:r>
            <a:r>
              <a:rPr lang="en-US" sz="1200" dirty="0"/>
              <a:t> = min([F(baris-1, kolom-1)       ...</a:t>
            </a:r>
          </a:p>
          <a:p>
            <a:r>
              <a:rPr lang="en-US" sz="1200" dirty="0"/>
              <a:t>            F(baris-1, </a:t>
            </a:r>
            <a:r>
              <a:rPr lang="en-US" sz="1200" dirty="0" err="1"/>
              <a:t>kolom</a:t>
            </a:r>
            <a:r>
              <a:rPr lang="en-US" sz="1200" dirty="0"/>
              <a:t>) F(</a:t>
            </a:r>
            <a:r>
              <a:rPr lang="en-US" sz="1200" dirty="0" err="1"/>
              <a:t>baris</a:t>
            </a:r>
            <a:r>
              <a:rPr lang="en-US" sz="1200" dirty="0"/>
              <a:t>, kolom+1)    ...</a:t>
            </a:r>
          </a:p>
          <a:p>
            <a:r>
              <a:rPr lang="en-US" sz="1200" dirty="0"/>
              <a:t>            F(</a:t>
            </a:r>
            <a:r>
              <a:rPr lang="en-US" sz="1200" dirty="0" err="1"/>
              <a:t>baris</a:t>
            </a:r>
            <a:r>
              <a:rPr lang="en-US" sz="1200" dirty="0"/>
              <a:t>, kolom-1)                      ...</a:t>
            </a:r>
          </a:p>
          <a:p>
            <a:r>
              <a:rPr lang="en-US" sz="1200" dirty="0"/>
              <a:t>            F(</a:t>
            </a:r>
            <a:r>
              <a:rPr lang="en-US" sz="1200" dirty="0" err="1"/>
              <a:t>baris</a:t>
            </a:r>
            <a:r>
              <a:rPr lang="en-US" sz="1200" dirty="0"/>
              <a:t>, kolom+1) F(baris+1, kolom-1)  ...</a:t>
            </a:r>
          </a:p>
          <a:p>
            <a:r>
              <a:rPr lang="en-US" sz="1200" dirty="0"/>
              <a:t>            F(baris+1, </a:t>
            </a:r>
            <a:r>
              <a:rPr lang="en-US" sz="1200" dirty="0" err="1"/>
              <a:t>kolom</a:t>
            </a:r>
            <a:r>
              <a:rPr lang="en-US" sz="1200" dirty="0"/>
              <a:t>) F(baris+1, kolom+1)]);</a:t>
            </a:r>
          </a:p>
          <a:p>
            <a:r>
              <a:rPr lang="en-US" sz="1200" dirty="0"/>
              <a:t>        </a:t>
            </a:r>
            <a:r>
              <a:rPr lang="en-US" sz="1200" dirty="0" err="1"/>
              <a:t>maksPiksel</a:t>
            </a:r>
            <a:r>
              <a:rPr lang="en-US" sz="1200" dirty="0"/>
              <a:t> = min([F(baris-1, kolom-1)       ...</a:t>
            </a:r>
          </a:p>
          <a:p>
            <a:r>
              <a:rPr lang="en-US" sz="1200" dirty="0"/>
              <a:t>            F(baris-1, </a:t>
            </a:r>
            <a:r>
              <a:rPr lang="en-US" sz="1200" dirty="0" err="1"/>
              <a:t>kolom</a:t>
            </a:r>
            <a:r>
              <a:rPr lang="en-US" sz="1200" dirty="0"/>
              <a:t>) F(</a:t>
            </a:r>
            <a:r>
              <a:rPr lang="en-US" sz="1200" dirty="0" err="1"/>
              <a:t>baris</a:t>
            </a:r>
            <a:r>
              <a:rPr lang="en-US" sz="1200" dirty="0"/>
              <a:t>, kolom+1)    ...</a:t>
            </a:r>
          </a:p>
          <a:p>
            <a:r>
              <a:rPr lang="en-US" sz="1200" dirty="0"/>
              <a:t>            F(</a:t>
            </a:r>
            <a:r>
              <a:rPr lang="en-US" sz="1200" dirty="0" err="1"/>
              <a:t>baris</a:t>
            </a:r>
            <a:r>
              <a:rPr lang="en-US" sz="1200" dirty="0"/>
              <a:t>, kolom-1)                      ...</a:t>
            </a:r>
          </a:p>
          <a:p>
            <a:r>
              <a:rPr lang="en-US" sz="1200" dirty="0"/>
              <a:t>            F(</a:t>
            </a:r>
            <a:r>
              <a:rPr lang="en-US" sz="1200" dirty="0" err="1"/>
              <a:t>baris</a:t>
            </a:r>
            <a:r>
              <a:rPr lang="en-US" sz="1200" dirty="0"/>
              <a:t>, kolom+1) F(baris+1, kolom-1)  ...</a:t>
            </a:r>
          </a:p>
          <a:p>
            <a:r>
              <a:rPr lang="en-US" sz="1200" dirty="0"/>
              <a:t>            F(baris+1, </a:t>
            </a:r>
            <a:r>
              <a:rPr lang="en-US" sz="1200" dirty="0" err="1"/>
              <a:t>kolom</a:t>
            </a:r>
            <a:r>
              <a:rPr lang="en-US" sz="1200" dirty="0"/>
              <a:t>) F(baris+1, kolom+1)]);    </a:t>
            </a:r>
          </a:p>
          <a:p>
            <a:r>
              <a:rPr lang="en-US" sz="1200" dirty="0"/>
              <a:t>            </a:t>
            </a:r>
          </a:p>
          <a:p>
            <a:r>
              <a:rPr lang="en-US" sz="1200" dirty="0"/>
              <a:t>        if F(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&lt; </a:t>
            </a:r>
            <a:r>
              <a:rPr lang="en-US" sz="1200" dirty="0" err="1"/>
              <a:t>minPiksel</a:t>
            </a:r>
            <a:endParaRPr lang="en-US" sz="1200" dirty="0"/>
          </a:p>
          <a:p>
            <a:r>
              <a:rPr lang="en-US" sz="1200" dirty="0"/>
              <a:t>           G(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= </a:t>
            </a:r>
            <a:r>
              <a:rPr lang="en-US" sz="1200" dirty="0" err="1"/>
              <a:t>minPiksel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else</a:t>
            </a:r>
          </a:p>
          <a:p>
            <a:r>
              <a:rPr lang="en-US" sz="1200" dirty="0"/>
              <a:t>            if F(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&gt; </a:t>
            </a:r>
            <a:r>
              <a:rPr lang="en-US" sz="1200" dirty="0" err="1"/>
              <a:t>maksPiksel</a:t>
            </a:r>
            <a:endParaRPr lang="en-US" sz="1200" dirty="0"/>
          </a:p>
          <a:p>
            <a:r>
              <a:rPr lang="en-US" sz="1200" dirty="0"/>
              <a:t>                G(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= </a:t>
            </a:r>
            <a:r>
              <a:rPr lang="en-US" sz="1200" dirty="0" err="1"/>
              <a:t>maksPiksel</a:t>
            </a:r>
            <a:r>
              <a:rPr lang="en-US" sz="1200" dirty="0"/>
              <a:t>;</a:t>
            </a:r>
          </a:p>
          <a:p>
            <a:r>
              <a:rPr lang="en-US" sz="1200" dirty="0"/>
              <a:t>            else</a:t>
            </a:r>
          </a:p>
          <a:p>
            <a:r>
              <a:rPr lang="en-US" sz="1200" dirty="0"/>
              <a:t>                G(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 = F(</a:t>
            </a:r>
            <a:r>
              <a:rPr lang="en-US" sz="1200" dirty="0" err="1"/>
              <a:t>baris</a:t>
            </a:r>
            <a:r>
              <a:rPr lang="en-US" sz="1200" dirty="0"/>
              <a:t>, </a:t>
            </a:r>
            <a:r>
              <a:rPr lang="en-US" sz="1200" dirty="0" err="1"/>
              <a:t>kolom</a:t>
            </a:r>
            <a:r>
              <a:rPr lang="en-US" sz="1200" dirty="0"/>
              <a:t>);</a:t>
            </a:r>
          </a:p>
          <a:p>
            <a:r>
              <a:rPr lang="en-US" sz="1200" dirty="0"/>
              <a:t>            end</a:t>
            </a:r>
          </a:p>
          <a:p>
            <a:r>
              <a:rPr lang="en-US" sz="1200" dirty="0"/>
              <a:t>        end    </a:t>
            </a:r>
          </a:p>
          <a:p>
            <a:r>
              <a:rPr lang="en-US" sz="1200" dirty="0"/>
              <a:t>    end</a:t>
            </a:r>
          </a:p>
          <a:p>
            <a:r>
              <a:rPr lang="en-US" sz="1200" dirty="0"/>
              <a:t>end</a:t>
            </a:r>
          </a:p>
          <a:p>
            <a:r>
              <a:rPr lang="en-US" sz="1200" dirty="0"/>
              <a:t> </a:t>
            </a:r>
          </a:p>
          <a:p>
            <a:r>
              <a:rPr lang="en-US" sz="1200" dirty="0"/>
              <a:t>figure(1);</a:t>
            </a:r>
          </a:p>
          <a:p>
            <a:r>
              <a:rPr lang="en-US" sz="1200" dirty="0" err="1"/>
              <a:t>imshow</a:t>
            </a:r>
            <a:r>
              <a:rPr lang="en-US" sz="1200" dirty="0"/>
              <a:t>(G);</a:t>
            </a:r>
          </a:p>
          <a:p>
            <a:r>
              <a:rPr lang="en-US" sz="1200" dirty="0"/>
              <a:t> </a:t>
            </a:r>
          </a:p>
          <a:p>
            <a:r>
              <a:rPr lang="en-US" sz="1200" dirty="0"/>
              <a:t>clear;</a:t>
            </a:r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5521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Filter </a:t>
            </a:r>
            <a:r>
              <a:rPr lang="en-US" dirty="0" err="1"/>
              <a:t>Pererataan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41613"/>
                <a:ext cx="8229600" cy="1730187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Filter </a:t>
                </a:r>
                <a:r>
                  <a:rPr lang="en-US" dirty="0" err="1"/>
                  <a:t>pererataan</a:t>
                </a:r>
                <a:r>
                  <a:rPr lang="en-US" dirty="0"/>
                  <a:t> (Costa </a:t>
                </a:r>
                <a:r>
                  <a:rPr lang="en-US" dirty="0" err="1"/>
                  <a:t>dan</a:t>
                </a:r>
                <a:r>
                  <a:rPr lang="en-US" dirty="0"/>
                  <a:t> Cesar, 2001) </a:t>
                </a:r>
                <a:r>
                  <a:rPr lang="en-US" dirty="0" err="1"/>
                  <a:t>dilakukan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menggunakan</a:t>
                </a:r>
                <a:r>
                  <a:rPr lang="en-US" dirty="0"/>
                  <a:t> </a:t>
                </a:r>
                <a:r>
                  <a:rPr lang="en-US" dirty="0" err="1"/>
                  <a:t>rumus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=−1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=−1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41613"/>
                <a:ext cx="8229600" cy="1730187"/>
              </a:xfrm>
              <a:blipFill rotWithShape="0">
                <a:blip r:embed="rId2"/>
                <a:stretch>
                  <a:fillRect l="-963" t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64859"/>
            <a:ext cx="2639249" cy="24518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347461" y="3299013"/>
                <a:ext cx="5433041" cy="32224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tabLst>
                    <a:tab pos="270510" algn="l"/>
                  </a:tabLst>
                </a:pP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Nilai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rerata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pengganti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untuk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g(y, x)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dihitung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dengan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cara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seperti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berikut</a:t>
                </a:r>
                <a:r>
                  <a:rPr lang="en-US" kern="50" dirty="0"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:</a:t>
                </a:r>
              </a:p>
              <a:p>
                <a:pPr algn="just">
                  <a:lnSpc>
                    <a:spcPct val="115000"/>
                  </a:lnSpc>
                  <a:tabLst>
                    <a:tab pos="270510" algn="l"/>
                  </a:tabLst>
                </a:pP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 </a:t>
                </a:r>
              </a:p>
              <a:p>
                <a:pPr algn="just">
                  <a:lnSpc>
                    <a:spcPct val="150000"/>
                  </a:lnSpc>
                  <a:tabLst>
                    <a:tab pos="270510" algn="l"/>
                  </a:tabLst>
                </a:pPr>
                <a:r>
                  <a:rPr lang="en-US" kern="50" dirty="0" smtClean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g(y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, x) = 1/9 x (65+50+55+76+68+60+60+60+62) = 61,7778</a:t>
                </a:r>
              </a:p>
              <a:p>
                <a:pPr algn="just">
                  <a:lnSpc>
                    <a:spcPct val="150000"/>
                  </a:lnSpc>
                  <a:tabLst>
                    <a:tab pos="270510" algn="l"/>
                  </a:tabLst>
                </a:pP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	            </a:t>
                </a:r>
                <a14:m>
                  <m:oMath xmlns:m="http://schemas.openxmlformats.org/officeDocument/2006/math">
                    <m:r>
                      <a:rPr lang="en-US" i="1" kern="5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</a:rPr>
                      <m:t>≅62</m:t>
                    </m:r>
                  </m:oMath>
                </a14:m>
                <a:endParaRPr lang="en-US" kern="50" dirty="0">
                  <a:effectLst/>
                  <a:latin typeface="Times New Roman" panose="02020603050405020304" pitchFamily="18" charset="0"/>
                  <a:ea typeface="Arial Unicode MS" panose="020B0604020202020204" pitchFamily="34" charset="-128"/>
                </a:endParaRPr>
              </a:p>
              <a:p>
                <a:pPr algn="just">
                  <a:lnSpc>
                    <a:spcPct val="115000"/>
                  </a:lnSpc>
                  <a:tabLst>
                    <a:tab pos="270510" algn="l"/>
                  </a:tabLst>
                </a:pP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 </a:t>
                </a:r>
              </a:p>
              <a:p>
                <a:pPr algn="just">
                  <a:lnSpc>
                    <a:spcPct val="150000"/>
                  </a:lnSpc>
                  <a:tabLst>
                    <a:tab pos="270510" algn="l"/>
                  </a:tabLst>
                </a:pP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Jadi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,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nilai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68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pada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f(y, x)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diubah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menjadi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62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pada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g(y, x).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461" y="3299013"/>
                <a:ext cx="5433041" cy="3222421"/>
              </a:xfrm>
              <a:prstGeom prst="rect">
                <a:avLst/>
              </a:prstGeom>
              <a:blipFill rotWithShape="0">
                <a:blip r:embed="rId4"/>
                <a:stretch>
                  <a:fillRect l="-898" r="-1010" b="-5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891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Autofit/>
          </a:bodyPr>
          <a:lstStyle/>
          <a:p>
            <a:r>
              <a:rPr lang="id-ID" sz="1600" dirty="0"/>
              <a:t>% PEMERATAAN Melakukan operasi dengan filter pe</a:t>
            </a:r>
            <a:r>
              <a:rPr lang="en-US" sz="1600" dirty="0"/>
              <a:t>r</a:t>
            </a:r>
            <a:r>
              <a:rPr lang="id-ID" sz="1600" dirty="0"/>
              <a:t>erataan</a:t>
            </a:r>
            <a:endParaRPr lang="en-US" sz="1600" dirty="0"/>
          </a:p>
          <a:p>
            <a:r>
              <a:rPr lang="id-ID" sz="1600" dirty="0"/>
              <a:t> </a:t>
            </a:r>
            <a:endParaRPr lang="en-US" sz="1600" dirty="0"/>
          </a:p>
          <a:p>
            <a:r>
              <a:rPr lang="en-US" sz="1600" dirty="0"/>
              <a:t>F = </a:t>
            </a:r>
            <a:r>
              <a:rPr lang="en-US" sz="1600" dirty="0" err="1"/>
              <a:t>imread</a:t>
            </a:r>
            <a:r>
              <a:rPr lang="en-US" sz="1600" dirty="0"/>
              <a:t>('C:\Image\mobil.png');</a:t>
            </a:r>
          </a:p>
          <a:p>
            <a:r>
              <a:rPr lang="en-US" sz="1600" dirty="0"/>
              <a:t>[</a:t>
            </a:r>
            <a:r>
              <a:rPr lang="en-US" sz="1600" dirty="0" err="1"/>
              <a:t>tinggi</a:t>
            </a:r>
            <a:r>
              <a:rPr lang="en-US" sz="1600" dirty="0"/>
              <a:t>, </a:t>
            </a:r>
            <a:r>
              <a:rPr lang="en-US" sz="1600" dirty="0" err="1"/>
              <a:t>lebar</a:t>
            </a:r>
            <a:r>
              <a:rPr lang="en-US" sz="1600" dirty="0"/>
              <a:t>] = size(F);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F2 = double(F);</a:t>
            </a:r>
          </a:p>
          <a:p>
            <a:r>
              <a:rPr lang="en-US" sz="1600" dirty="0"/>
              <a:t>for </a:t>
            </a:r>
            <a:r>
              <a:rPr lang="en-US" sz="1600" dirty="0" err="1"/>
              <a:t>baris</a:t>
            </a:r>
            <a:r>
              <a:rPr lang="en-US" sz="1600" dirty="0"/>
              <a:t>=2 : tinggi-1</a:t>
            </a:r>
          </a:p>
          <a:p>
            <a:r>
              <a:rPr lang="en-US" sz="1600" dirty="0"/>
              <a:t>    for </a:t>
            </a:r>
            <a:r>
              <a:rPr lang="en-US" sz="1600" dirty="0" err="1"/>
              <a:t>kolom</a:t>
            </a:r>
            <a:r>
              <a:rPr lang="en-US" sz="1600" dirty="0"/>
              <a:t>=2 : lebar-1</a:t>
            </a:r>
          </a:p>
          <a:p>
            <a:r>
              <a:rPr lang="en-US" sz="1600" dirty="0"/>
              <a:t>        </a:t>
            </a:r>
            <a:r>
              <a:rPr lang="en-US" sz="1600" dirty="0" err="1"/>
              <a:t>jum</a:t>
            </a:r>
            <a:r>
              <a:rPr lang="en-US" sz="1600" dirty="0"/>
              <a:t> = F2(baris-1, kolom-1)+ ...</a:t>
            </a:r>
          </a:p>
          <a:p>
            <a:r>
              <a:rPr lang="en-US" sz="1600" dirty="0"/>
              <a:t>              F2(baris-1, </a:t>
            </a:r>
            <a:r>
              <a:rPr lang="en-US" sz="1600" dirty="0" err="1"/>
              <a:t>kolom</a:t>
            </a:r>
            <a:r>
              <a:rPr lang="en-US" sz="1600" dirty="0"/>
              <a:t>) + ...</a:t>
            </a:r>
          </a:p>
          <a:p>
            <a:r>
              <a:rPr lang="en-US" sz="1600" dirty="0"/>
              <a:t>              F2(baris-1, kolom-1) + ...</a:t>
            </a:r>
          </a:p>
          <a:p>
            <a:r>
              <a:rPr lang="en-US" sz="1600" dirty="0"/>
              <a:t>              F2(</a:t>
            </a:r>
            <a:r>
              <a:rPr lang="en-US" sz="1600" dirty="0" err="1"/>
              <a:t>baris</a:t>
            </a:r>
            <a:r>
              <a:rPr lang="en-US" sz="1600" dirty="0"/>
              <a:t>, kolom-1) + ...</a:t>
            </a:r>
          </a:p>
          <a:p>
            <a:r>
              <a:rPr lang="en-US" sz="1600" dirty="0"/>
              <a:t>              F2(</a:t>
            </a:r>
            <a:r>
              <a:rPr lang="en-US" sz="1600" dirty="0" err="1"/>
              <a:t>baris</a:t>
            </a:r>
            <a:r>
              <a:rPr lang="en-US" sz="1600" dirty="0"/>
              <a:t>, </a:t>
            </a:r>
            <a:r>
              <a:rPr lang="en-US" sz="1600" dirty="0" err="1"/>
              <a:t>kolom</a:t>
            </a:r>
            <a:r>
              <a:rPr lang="en-US" sz="1600" dirty="0"/>
              <a:t>) + ...</a:t>
            </a:r>
          </a:p>
          <a:p>
            <a:r>
              <a:rPr lang="en-US" sz="1600" dirty="0"/>
              <a:t>              F2(</a:t>
            </a:r>
            <a:r>
              <a:rPr lang="en-US" sz="1600" dirty="0" err="1"/>
              <a:t>baris</a:t>
            </a:r>
            <a:r>
              <a:rPr lang="en-US" sz="1600" dirty="0"/>
              <a:t>, kolom+1) + ...</a:t>
            </a:r>
          </a:p>
          <a:p>
            <a:r>
              <a:rPr lang="en-US" sz="1600" dirty="0"/>
              <a:t>              F2(baris+1, kolom-1) + ...</a:t>
            </a:r>
          </a:p>
          <a:p>
            <a:r>
              <a:rPr lang="en-US" sz="1600" dirty="0"/>
              <a:t>              F2(baris+1, </a:t>
            </a:r>
            <a:r>
              <a:rPr lang="en-US" sz="1600" dirty="0" err="1"/>
              <a:t>kolom</a:t>
            </a:r>
            <a:r>
              <a:rPr lang="en-US" sz="1600" dirty="0"/>
              <a:t>) + ...</a:t>
            </a:r>
          </a:p>
          <a:p>
            <a:r>
              <a:rPr lang="en-US" sz="1600" dirty="0"/>
              <a:t>              F2(baris+1, kolom+1);</a:t>
            </a:r>
          </a:p>
          <a:p>
            <a:r>
              <a:rPr lang="en-US" sz="1600" dirty="0"/>
              <a:t>         </a:t>
            </a:r>
          </a:p>
          <a:p>
            <a:r>
              <a:rPr lang="en-US" sz="1600" dirty="0"/>
              <a:t>         G(</a:t>
            </a:r>
            <a:r>
              <a:rPr lang="en-US" sz="1600" dirty="0" err="1"/>
              <a:t>baris</a:t>
            </a:r>
            <a:r>
              <a:rPr lang="en-US" sz="1600" dirty="0"/>
              <a:t>, </a:t>
            </a:r>
            <a:r>
              <a:rPr lang="en-US" sz="1600" dirty="0" err="1"/>
              <a:t>kolom</a:t>
            </a:r>
            <a:r>
              <a:rPr lang="en-US" sz="1600" dirty="0"/>
              <a:t>) = uint8(1/9 * </a:t>
            </a:r>
            <a:r>
              <a:rPr lang="en-US" sz="1600" dirty="0" err="1"/>
              <a:t>jum</a:t>
            </a:r>
            <a:r>
              <a:rPr lang="en-US" sz="1600" dirty="0"/>
              <a:t>);</a:t>
            </a:r>
          </a:p>
          <a:p>
            <a:r>
              <a:rPr lang="en-US" sz="1600" dirty="0"/>
              <a:t>    end</a:t>
            </a:r>
          </a:p>
          <a:p>
            <a:r>
              <a:rPr lang="en-US" sz="1600" dirty="0" smtClean="0"/>
              <a:t>End</a:t>
            </a:r>
          </a:p>
          <a:p>
            <a:r>
              <a:rPr lang="en-US" sz="1600" dirty="0"/>
              <a:t>figure(1); </a:t>
            </a:r>
            <a:r>
              <a:rPr lang="en-US" sz="1600" dirty="0" err="1"/>
              <a:t>imshow</a:t>
            </a:r>
            <a:r>
              <a:rPr lang="en-US" sz="1600" dirty="0"/>
              <a:t>(G);</a:t>
            </a:r>
          </a:p>
          <a:p>
            <a:endParaRPr lang="en-US" sz="1600" dirty="0"/>
          </a:p>
          <a:p>
            <a:r>
              <a:rPr lang="en-US" sz="1600" dirty="0"/>
              <a:t>clear;</a:t>
            </a:r>
          </a:p>
          <a:p>
            <a:endParaRPr lang="en-US" sz="1600" dirty="0"/>
          </a:p>
          <a:p>
            <a:r>
              <a:rPr lang="en-US" sz="1600" dirty="0"/>
              <a:t> 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8383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814" y="685800"/>
            <a:ext cx="5100372" cy="5784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4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 Median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err="1" smtClean="0"/>
                  <a:t>Dipakai</a:t>
                </a:r>
                <a:r>
                  <a:rPr lang="en-US" dirty="0" smtClean="0"/>
                  <a:t> </a:t>
                </a:r>
                <a:r>
                  <a:rPr lang="en-US" dirty="0" err="1"/>
                  <a:t>untuk</a:t>
                </a:r>
                <a:r>
                  <a:rPr lang="en-US" dirty="0"/>
                  <a:t> </a:t>
                </a:r>
                <a:r>
                  <a:rPr lang="en-US" dirty="0" err="1"/>
                  <a:t>menghilangkan</a:t>
                </a:r>
                <a:r>
                  <a:rPr lang="en-US" dirty="0"/>
                  <a:t> </a:t>
                </a:r>
                <a:r>
                  <a:rPr lang="en-US" dirty="0" err="1"/>
                  <a:t>derau</a:t>
                </a:r>
                <a:r>
                  <a:rPr lang="en-US" dirty="0"/>
                  <a:t> </a:t>
                </a:r>
                <a:r>
                  <a:rPr lang="en-US" dirty="0" err="1" smtClean="0"/>
                  <a:t>bintik-bintik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dirty="0" err="1"/>
                  <a:t>suatu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ditentukan</a:t>
                </a:r>
                <a:r>
                  <a:rPr lang="en-US" dirty="0"/>
                  <a:t> </a:t>
                </a:r>
                <a:r>
                  <a:rPr lang="en-US" dirty="0" err="1"/>
                  <a:t>oleh</a:t>
                </a:r>
                <a:r>
                  <a:rPr lang="en-US" dirty="0"/>
                  <a:t> </a:t>
                </a:r>
                <a:r>
                  <a:rPr lang="en-US" dirty="0" err="1"/>
                  <a:t>nilai</a:t>
                </a:r>
                <a:r>
                  <a:rPr lang="en-US" dirty="0"/>
                  <a:t> median </a:t>
                </a:r>
                <a:r>
                  <a:rPr lang="en-US" dirty="0" err="1"/>
                  <a:t>dari</a:t>
                </a:r>
                <a:r>
                  <a:rPr lang="en-US" dirty="0"/>
                  <a:t> </a:t>
                </a:r>
                <a:r>
                  <a:rPr lang="en-US" dirty="0" err="1"/>
                  <a:t>setiap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dan</a:t>
                </a:r>
                <a:r>
                  <a:rPr lang="en-US" dirty="0"/>
                  <a:t> </a:t>
                </a:r>
                <a:r>
                  <a:rPr lang="en-US" dirty="0" err="1"/>
                  <a:t>kedelapan</a:t>
                </a:r>
                <a:r>
                  <a:rPr lang="en-US" dirty="0"/>
                  <a:t> </a:t>
                </a:r>
                <a:r>
                  <a:rPr lang="en-US" dirty="0" err="1"/>
                  <a:t>piksel</a:t>
                </a:r>
                <a:r>
                  <a:rPr lang="en-US" dirty="0"/>
                  <a:t> </a:t>
                </a:r>
                <a:r>
                  <a:rPr lang="en-US" dirty="0" err="1"/>
                  <a:t>tetangga</a:t>
                </a:r>
                <a:r>
                  <a:rPr lang="en-US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8-ketetanggaan</a:t>
                </a: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err="1"/>
                  <a:t>Secara</a:t>
                </a:r>
                <a:r>
                  <a:rPr lang="en-US" dirty="0"/>
                  <a:t> </a:t>
                </a:r>
                <a:r>
                  <a:rPr lang="en-US" dirty="0" err="1"/>
                  <a:t>matematis</a:t>
                </a:r>
                <a:r>
                  <a:rPr lang="en-US" dirty="0"/>
                  <a:t>, filter </a:t>
                </a:r>
                <a:r>
                  <a:rPr lang="en-US" dirty="0" err="1"/>
                  <a:t>dapat</a:t>
                </a:r>
                <a:r>
                  <a:rPr lang="en-US" dirty="0"/>
                  <a:t> </a:t>
                </a:r>
                <a:r>
                  <a:rPr lang="en-US" dirty="0" err="1"/>
                  <a:t>dinotasikan</a:t>
                </a:r>
                <a:r>
                  <a:rPr lang="en-US" dirty="0"/>
                  <a:t> </a:t>
                </a:r>
                <a:r>
                  <a:rPr lang="en-US" dirty="0" err="1"/>
                  <a:t>seperti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𝑚𝑒𝑑𝑖𝑎𝑛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45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4526255" cy="451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74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92500" lnSpcReduction="20000"/>
          </a:bodyPr>
          <a:lstStyle/>
          <a:p>
            <a:r>
              <a:rPr lang="id-ID" dirty="0"/>
              <a:t>% FILMEDIAN Melakukan operasi dengan filter median</a:t>
            </a:r>
            <a:endParaRPr lang="en-US" dirty="0"/>
          </a:p>
          <a:p>
            <a:r>
              <a:rPr lang="id-ID" dirty="0"/>
              <a:t> </a:t>
            </a:r>
            <a:endParaRPr lang="en-US" dirty="0"/>
          </a:p>
          <a:p>
            <a:r>
              <a:rPr lang="en-US" dirty="0"/>
              <a:t>F = </a:t>
            </a:r>
            <a:r>
              <a:rPr lang="en-US" dirty="0" err="1"/>
              <a:t>imread</a:t>
            </a:r>
            <a:r>
              <a:rPr lang="en-US" dirty="0"/>
              <a:t>('C:\Image\mobil.png');</a:t>
            </a:r>
          </a:p>
          <a:p>
            <a:r>
              <a:rPr lang="en-US" dirty="0"/>
              <a:t>[</a:t>
            </a:r>
            <a:r>
              <a:rPr lang="en-US" dirty="0" err="1"/>
              <a:t>tinggi</a:t>
            </a:r>
            <a:r>
              <a:rPr lang="en-US" dirty="0"/>
              <a:t>, </a:t>
            </a:r>
            <a:r>
              <a:rPr lang="en-US" dirty="0" err="1"/>
              <a:t>lebar</a:t>
            </a:r>
            <a:r>
              <a:rPr lang="en-US" dirty="0"/>
              <a:t>] = size(F);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for </a:t>
            </a:r>
            <a:r>
              <a:rPr lang="en-US" dirty="0" err="1"/>
              <a:t>baris</a:t>
            </a:r>
            <a:r>
              <a:rPr lang="en-US" dirty="0"/>
              <a:t>=2 : tinggi-1</a:t>
            </a:r>
          </a:p>
          <a:p>
            <a:r>
              <a:rPr lang="en-US" dirty="0"/>
              <a:t>    for </a:t>
            </a:r>
            <a:r>
              <a:rPr lang="en-US" dirty="0" err="1"/>
              <a:t>kolom</a:t>
            </a:r>
            <a:r>
              <a:rPr lang="en-US" dirty="0"/>
              <a:t>=2 : lebar-1</a:t>
            </a:r>
          </a:p>
          <a:p>
            <a:r>
              <a:rPr lang="en-US" dirty="0"/>
              <a:t>        data = [F(baris-1, kolom-1) ...</a:t>
            </a:r>
          </a:p>
          <a:p>
            <a:r>
              <a:rPr lang="en-US" dirty="0"/>
              <a:t>              F(baris-1, </a:t>
            </a:r>
            <a:r>
              <a:rPr lang="en-US" dirty="0" err="1"/>
              <a:t>kolom</a:t>
            </a:r>
            <a:r>
              <a:rPr lang="en-US" dirty="0"/>
              <a:t>)  ...</a:t>
            </a:r>
          </a:p>
          <a:p>
            <a:r>
              <a:rPr lang="en-US" dirty="0"/>
              <a:t>              F(baris-1, kolom+1)  ...</a:t>
            </a:r>
          </a:p>
          <a:p>
            <a:r>
              <a:rPr lang="en-US" dirty="0"/>
              <a:t>              F(</a:t>
            </a:r>
            <a:r>
              <a:rPr lang="en-US" dirty="0" err="1"/>
              <a:t>baris</a:t>
            </a:r>
            <a:r>
              <a:rPr lang="en-US" dirty="0"/>
              <a:t>, kolom-1)  ...</a:t>
            </a:r>
          </a:p>
          <a:p>
            <a:r>
              <a:rPr lang="en-US" dirty="0"/>
              <a:t>              F(</a:t>
            </a:r>
            <a:r>
              <a:rPr lang="en-US" dirty="0" err="1"/>
              <a:t>baris</a:t>
            </a:r>
            <a:r>
              <a:rPr lang="en-US" dirty="0"/>
              <a:t>, </a:t>
            </a:r>
            <a:r>
              <a:rPr lang="en-US" dirty="0" err="1"/>
              <a:t>kolom</a:t>
            </a:r>
            <a:r>
              <a:rPr lang="en-US" dirty="0"/>
              <a:t>)  ...</a:t>
            </a:r>
          </a:p>
          <a:p>
            <a:r>
              <a:rPr lang="en-US" dirty="0"/>
              <a:t>              F(</a:t>
            </a:r>
            <a:r>
              <a:rPr lang="en-US" dirty="0" err="1"/>
              <a:t>baris</a:t>
            </a:r>
            <a:r>
              <a:rPr lang="en-US" dirty="0"/>
              <a:t>, kolom+1)  ...</a:t>
            </a:r>
          </a:p>
          <a:p>
            <a:r>
              <a:rPr lang="en-US" dirty="0"/>
              <a:t>              F(baris+1, kolom-1)  ...</a:t>
            </a:r>
          </a:p>
          <a:p>
            <a:r>
              <a:rPr lang="en-US" dirty="0"/>
              <a:t>              F(baris+1, </a:t>
            </a:r>
            <a:r>
              <a:rPr lang="en-US" dirty="0" err="1"/>
              <a:t>kolom</a:t>
            </a:r>
            <a:r>
              <a:rPr lang="en-US" dirty="0"/>
              <a:t>)  ...</a:t>
            </a:r>
          </a:p>
          <a:p>
            <a:r>
              <a:rPr lang="en-US" dirty="0"/>
              <a:t>              F(baris+1, kolom+1</a:t>
            </a:r>
            <a:r>
              <a:rPr lang="en-US" dirty="0" smtClean="0"/>
              <a:t>)];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47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8229600" cy="5338483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 </a:t>
            </a:r>
          </a:p>
          <a:p>
            <a:r>
              <a:rPr lang="en-US" dirty="0"/>
              <a:t>         % </a:t>
            </a:r>
            <a:r>
              <a:rPr lang="en-US" dirty="0" err="1"/>
              <a:t>Urutkan</a:t>
            </a:r>
            <a:endParaRPr lang="en-US" dirty="0"/>
          </a:p>
          <a:p>
            <a:r>
              <a:rPr lang="en-US" dirty="0"/>
              <a:t>         for </a:t>
            </a:r>
            <a:r>
              <a:rPr lang="en-US" dirty="0" err="1"/>
              <a:t>i</a:t>
            </a:r>
            <a:r>
              <a:rPr lang="en-US" dirty="0"/>
              <a:t>=1 : 8</a:t>
            </a:r>
          </a:p>
          <a:p>
            <a:r>
              <a:rPr lang="en-US" dirty="0"/>
              <a:t>             for j=i+1 : 9</a:t>
            </a:r>
          </a:p>
          <a:p>
            <a:r>
              <a:rPr lang="en-US" dirty="0"/>
              <a:t>                 if data(</a:t>
            </a:r>
            <a:r>
              <a:rPr lang="en-US" dirty="0" err="1"/>
              <a:t>i</a:t>
            </a:r>
            <a:r>
              <a:rPr lang="en-US" dirty="0"/>
              <a:t>) &gt; data(j)</a:t>
            </a:r>
          </a:p>
          <a:p>
            <a:r>
              <a:rPr lang="en-US" dirty="0"/>
              <a:t>                     </a:t>
            </a:r>
            <a:r>
              <a:rPr lang="en-US" dirty="0" err="1"/>
              <a:t>tmp</a:t>
            </a:r>
            <a:r>
              <a:rPr lang="en-US" dirty="0"/>
              <a:t> = data(</a:t>
            </a:r>
            <a:r>
              <a:rPr lang="en-US" dirty="0" err="1"/>
              <a:t>i</a:t>
            </a:r>
            <a:r>
              <a:rPr lang="en-US" dirty="0"/>
              <a:t>);</a:t>
            </a:r>
          </a:p>
          <a:p>
            <a:r>
              <a:rPr lang="en-US" dirty="0"/>
              <a:t>                     data(</a:t>
            </a:r>
            <a:r>
              <a:rPr lang="en-US" dirty="0" err="1"/>
              <a:t>i</a:t>
            </a:r>
            <a:r>
              <a:rPr lang="en-US" dirty="0"/>
              <a:t>) = data(j);</a:t>
            </a:r>
          </a:p>
          <a:p>
            <a:r>
              <a:rPr lang="en-US" dirty="0"/>
              <a:t>                     data(j) = </a:t>
            </a:r>
            <a:r>
              <a:rPr lang="en-US" dirty="0" err="1"/>
              <a:t>tmp</a:t>
            </a:r>
            <a:r>
              <a:rPr lang="en-US" dirty="0"/>
              <a:t>;</a:t>
            </a:r>
          </a:p>
          <a:p>
            <a:r>
              <a:rPr lang="en-US" dirty="0"/>
              <a:t>                 end</a:t>
            </a:r>
          </a:p>
          <a:p>
            <a:r>
              <a:rPr lang="en-US" dirty="0"/>
              <a:t>             end</a:t>
            </a:r>
          </a:p>
          <a:p>
            <a:r>
              <a:rPr lang="en-US" dirty="0"/>
              <a:t>         end</a:t>
            </a:r>
          </a:p>
          <a:p>
            <a:r>
              <a:rPr lang="en-US" dirty="0"/>
              <a:t>         </a:t>
            </a:r>
          </a:p>
          <a:p>
            <a:r>
              <a:rPr lang="en-US" dirty="0"/>
              <a:t>         % </a:t>
            </a:r>
            <a:r>
              <a:rPr lang="en-US" dirty="0" err="1"/>
              <a:t>Ambil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median</a:t>
            </a:r>
          </a:p>
          <a:p>
            <a:r>
              <a:rPr lang="en-US" dirty="0"/>
              <a:t>         G(</a:t>
            </a:r>
            <a:r>
              <a:rPr lang="en-US" dirty="0" err="1"/>
              <a:t>baris</a:t>
            </a:r>
            <a:r>
              <a:rPr lang="en-US" dirty="0"/>
              <a:t>, </a:t>
            </a:r>
            <a:r>
              <a:rPr lang="en-US" dirty="0" err="1"/>
              <a:t>kolom</a:t>
            </a:r>
            <a:r>
              <a:rPr lang="en-US" dirty="0"/>
              <a:t>) = data(5);</a:t>
            </a:r>
          </a:p>
          <a:p>
            <a:r>
              <a:rPr lang="en-US" dirty="0"/>
              <a:t>    end</a:t>
            </a:r>
          </a:p>
          <a:p>
            <a:r>
              <a:rPr lang="en-US" dirty="0"/>
              <a:t>end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figure(1); </a:t>
            </a:r>
            <a:r>
              <a:rPr lang="en-US" dirty="0" err="1"/>
              <a:t>imshow</a:t>
            </a:r>
            <a:r>
              <a:rPr lang="en-US" dirty="0"/>
              <a:t>(G);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clear;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89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2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Korelasi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44675"/>
            <a:ext cx="5410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682875"/>
            <a:ext cx="27432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3048000" y="5197475"/>
            <a:ext cx="1447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66FF"/>
                </a:solidFill>
              </a:rPr>
              <a:t>Citra 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7315200" y="4359275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66FF"/>
                </a:solidFill>
              </a:rPr>
              <a:t>Filter</a:t>
            </a:r>
          </a:p>
        </p:txBody>
      </p:sp>
    </p:spTree>
    <p:extLst>
      <p:ext uri="{BB962C8B-B14F-4D97-AF65-F5344CB8AC3E}">
        <p14:creationId xmlns:p14="http://schemas.microsoft.com/office/powerpoint/2010/main" val="403892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5"/>
          <a:stretch/>
        </p:blipFill>
        <p:spPr bwMode="auto">
          <a:xfrm>
            <a:off x="304800" y="1600200"/>
            <a:ext cx="8686800" cy="401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727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/>
          <a:stretch/>
        </p:blipFill>
        <p:spPr bwMode="auto">
          <a:xfrm>
            <a:off x="304800" y="5257800"/>
            <a:ext cx="86106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Korelasi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6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5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438400"/>
            <a:ext cx="70104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Korelasi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digantikan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6, </a:t>
            </a:r>
            <a:r>
              <a:rPr lang="en-US" dirty="0" err="1" smtClean="0"/>
              <a:t>ditempatkan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matrik</a:t>
            </a:r>
            <a:r>
              <a:rPr lang="en-US" dirty="0" smtClean="0"/>
              <a:t> yang </a:t>
            </a:r>
            <a:r>
              <a:rPr lang="en-US" dirty="0" err="1" smtClean="0"/>
              <a:t>baru</a:t>
            </a:r>
            <a:r>
              <a:rPr lang="en-US" dirty="0" smtClean="0"/>
              <a:t>, </a:t>
            </a:r>
            <a:r>
              <a:rPr lang="en-US" dirty="0" err="1" smtClean="0"/>
              <a:t>hasilnya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76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Geser</a:t>
            </a:r>
            <a:r>
              <a:rPr lang="en-US" dirty="0" smtClean="0"/>
              <a:t> f(x, y) </a:t>
            </a:r>
            <a:r>
              <a:rPr lang="en-US" dirty="0" err="1" smtClean="0"/>
              <a:t>ukuran</a:t>
            </a:r>
            <a:r>
              <a:rPr lang="en-US" dirty="0" smtClean="0"/>
              <a:t> 3x3 </a:t>
            </a:r>
            <a:r>
              <a:rPr lang="en-US" dirty="0" err="1" smtClean="0"/>
              <a:t>satu</a:t>
            </a:r>
            <a:r>
              <a:rPr lang="en-US" dirty="0" smtClean="0"/>
              <a:t> pixel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kanan</a:t>
            </a:r>
            <a:r>
              <a:rPr lang="en-US" dirty="0" smtClean="0"/>
              <a:t>,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hitung</a:t>
            </a:r>
            <a:r>
              <a:rPr lang="en-US" dirty="0" smtClean="0"/>
              <a:t> </a:t>
            </a:r>
            <a:r>
              <a:rPr lang="en-US" dirty="0" err="1" smtClean="0"/>
              <a:t>korelasinya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filter g(</a:t>
            </a:r>
            <a:r>
              <a:rPr lang="en-US" dirty="0" err="1" smtClean="0"/>
              <a:t>x,y</a:t>
            </a:r>
            <a:r>
              <a:rPr lang="en-US" dirty="0" smtClean="0"/>
              <a:t>).</a:t>
            </a:r>
            <a:endParaRPr lang="en-US" dirty="0"/>
          </a:p>
        </p:txBody>
      </p:sp>
      <p:pic>
        <p:nvPicPr>
          <p:cNvPr id="1607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566988"/>
            <a:ext cx="8305800" cy="3452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775" name="Picture 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02"/>
          <a:stretch/>
        </p:blipFill>
        <p:spPr bwMode="auto">
          <a:xfrm>
            <a:off x="381000" y="5715000"/>
            <a:ext cx="8610600" cy="91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Korelasi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82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1 </a:t>
            </a:r>
            <a:r>
              <a:rPr lang="en-US" sz="2800" dirty="0" err="1" smtClean="0"/>
              <a:t>digantikan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0, </a:t>
            </a:r>
            <a:r>
              <a:rPr lang="en-US" sz="2800" dirty="0" err="1" smtClean="0"/>
              <a:t>ditempatkan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matrik</a:t>
            </a:r>
            <a:r>
              <a:rPr lang="en-US" sz="2800" dirty="0" smtClean="0"/>
              <a:t> yang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hasilnya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endParaRPr lang="en-US" sz="2800" dirty="0"/>
          </a:p>
        </p:txBody>
      </p:sp>
      <p:pic>
        <p:nvPicPr>
          <p:cNvPr id="16179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514600"/>
            <a:ext cx="54864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Korelasi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30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Proses </a:t>
            </a:r>
            <a:r>
              <a:rPr lang="en-US" sz="2800" dirty="0" err="1" smtClean="0"/>
              <a:t>perhitungan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terus</a:t>
            </a:r>
            <a:r>
              <a:rPr lang="en-US" sz="2800" dirty="0" smtClean="0"/>
              <a:t> </a:t>
            </a:r>
            <a:r>
              <a:rPr lang="en-US" sz="2800" dirty="0" err="1" smtClean="0"/>
              <a:t>menerus</a:t>
            </a:r>
            <a:r>
              <a:rPr lang="en-US" sz="2800" dirty="0" smtClean="0"/>
              <a:t> </a:t>
            </a:r>
            <a:r>
              <a:rPr lang="en-US" sz="2800" dirty="0" err="1" smtClean="0"/>
              <a:t>hingga</a:t>
            </a:r>
            <a:r>
              <a:rPr lang="en-US" sz="2800" dirty="0" smtClean="0"/>
              <a:t> 3x3 </a:t>
            </a:r>
            <a:r>
              <a:rPr lang="en-US" sz="2800" dirty="0" err="1" smtClean="0"/>
              <a:t>sampai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ujung</a:t>
            </a:r>
            <a:r>
              <a:rPr lang="en-US" sz="2800" dirty="0" smtClean="0"/>
              <a:t> </a:t>
            </a:r>
            <a:r>
              <a:rPr lang="en-US" sz="2800" dirty="0" err="1" smtClean="0"/>
              <a:t>kanan</a:t>
            </a:r>
            <a:r>
              <a:rPr lang="en-US" sz="2800" dirty="0" smtClean="0"/>
              <a:t> </a:t>
            </a:r>
            <a:r>
              <a:rPr lang="en-US" sz="2800" dirty="0" err="1" smtClean="0"/>
              <a:t>bawah</a:t>
            </a:r>
            <a:r>
              <a:rPr lang="en-US" sz="2800" dirty="0" smtClean="0"/>
              <a:t>, </a:t>
            </a:r>
            <a:r>
              <a:rPr lang="en-US" sz="2800" dirty="0" err="1" smtClean="0"/>
              <a:t>hasilnya</a:t>
            </a:r>
            <a:r>
              <a:rPr lang="en-US" sz="2800" dirty="0" smtClean="0"/>
              <a:t> </a:t>
            </a:r>
            <a:r>
              <a:rPr lang="en-US" sz="2800" dirty="0" err="1" smtClean="0"/>
              <a:t>sbb</a:t>
            </a:r>
            <a:r>
              <a:rPr lang="en-US" sz="2800" dirty="0"/>
              <a:t>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Korelasi</a:t>
            </a:r>
            <a:endParaRPr lang="en-US" dirty="0"/>
          </a:p>
        </p:txBody>
      </p:sp>
      <p:pic>
        <p:nvPicPr>
          <p:cNvPr id="1628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24138"/>
            <a:ext cx="8001000" cy="3929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6579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962400"/>
            <a:ext cx="4191000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Konvolusi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err="1" smtClean="0"/>
              <a:t>Suatu</a:t>
            </a:r>
            <a:r>
              <a:rPr lang="es-ES" sz="2800" dirty="0" smtClean="0"/>
              <a:t> </a:t>
            </a:r>
            <a:r>
              <a:rPr lang="es-ES" sz="2800" dirty="0" err="1"/>
              <a:t>proses</a:t>
            </a:r>
            <a:r>
              <a:rPr lang="es-ES" sz="2800" dirty="0"/>
              <a:t> yang cara </a:t>
            </a:r>
            <a:r>
              <a:rPr lang="es-ES" sz="2800" dirty="0" err="1"/>
              <a:t>kerjanya</a:t>
            </a:r>
            <a:r>
              <a:rPr lang="es-ES" sz="2800" dirty="0"/>
              <a:t> sama </a:t>
            </a:r>
            <a:r>
              <a:rPr lang="es-ES" sz="2800" dirty="0" err="1"/>
              <a:t>dengan</a:t>
            </a:r>
            <a:r>
              <a:rPr lang="es-ES" sz="2800" dirty="0"/>
              <a:t> </a:t>
            </a:r>
            <a:r>
              <a:rPr lang="es-ES" sz="2800" dirty="0" err="1"/>
              <a:t>proses</a:t>
            </a:r>
            <a:r>
              <a:rPr lang="es-ES" sz="2800" dirty="0"/>
              <a:t> </a:t>
            </a:r>
            <a:r>
              <a:rPr lang="es-ES" sz="2800" dirty="0" err="1"/>
              <a:t>korelasi</a:t>
            </a:r>
            <a:r>
              <a:rPr lang="es-ES" sz="2800" dirty="0"/>
              <a:t>, </a:t>
            </a:r>
            <a:r>
              <a:rPr lang="es-ES" sz="2800" dirty="0" err="1"/>
              <a:t>hanya</a:t>
            </a:r>
            <a:r>
              <a:rPr lang="es-ES" sz="2800" dirty="0"/>
              <a:t> saja </a:t>
            </a:r>
            <a:r>
              <a:rPr lang="es-ES" sz="2800" dirty="0" err="1"/>
              <a:t>nilai-nilai</a:t>
            </a:r>
            <a:r>
              <a:rPr lang="es-ES" sz="2800" dirty="0"/>
              <a:t> </a:t>
            </a:r>
            <a:r>
              <a:rPr lang="es-ES" sz="2800" dirty="0" err="1"/>
              <a:t>filternya</a:t>
            </a:r>
            <a:r>
              <a:rPr lang="es-ES" sz="2800" dirty="0"/>
              <a:t> </a:t>
            </a:r>
            <a:r>
              <a:rPr lang="es-ES" sz="2800" dirty="0" err="1"/>
              <a:t>dibalik</a:t>
            </a:r>
            <a:r>
              <a:rPr lang="es-ES" sz="2800" dirty="0"/>
              <a:t> 180</a:t>
            </a:r>
            <a:r>
              <a:rPr lang="es-ES" sz="2800" baseline="30000" dirty="0"/>
              <a:t>o</a:t>
            </a:r>
            <a:r>
              <a:rPr lang="es-ES" sz="2800" dirty="0"/>
              <a:t>. </a:t>
            </a:r>
            <a:r>
              <a:rPr lang="es-ES" sz="2800" dirty="0" err="1"/>
              <a:t>Contoh</a:t>
            </a:r>
            <a:r>
              <a:rPr lang="es-ES" sz="2800" dirty="0"/>
              <a:t>, </a:t>
            </a:r>
            <a:r>
              <a:rPr lang="es-ES" sz="2800" dirty="0" err="1"/>
              <a:t>bila</a:t>
            </a:r>
            <a:r>
              <a:rPr lang="es-ES" sz="2800" dirty="0"/>
              <a:t> </a:t>
            </a:r>
            <a:r>
              <a:rPr lang="es-ES" sz="2800" dirty="0" err="1"/>
              <a:t>sebuah</a:t>
            </a:r>
            <a:r>
              <a:rPr lang="es-ES" sz="2800" dirty="0"/>
              <a:t> </a:t>
            </a:r>
            <a:r>
              <a:rPr lang="es-ES" sz="2800" dirty="0" err="1"/>
              <a:t>citra</a:t>
            </a:r>
            <a:r>
              <a:rPr lang="es-ES" sz="2800" dirty="0"/>
              <a:t> </a:t>
            </a:r>
            <a:r>
              <a:rPr lang="es-ES" sz="2800" i="1" dirty="0"/>
              <a:t>f</a:t>
            </a:r>
            <a:r>
              <a:rPr lang="es-ES" sz="2800" dirty="0"/>
              <a:t>(</a:t>
            </a:r>
            <a:r>
              <a:rPr lang="es-ES" sz="2800" i="1" dirty="0" err="1"/>
              <a:t>x,y</a:t>
            </a:r>
            <a:r>
              <a:rPr lang="es-ES" sz="2800" dirty="0"/>
              <a:t>) </a:t>
            </a:r>
            <a:r>
              <a:rPr lang="es-ES" sz="2800" dirty="0" err="1"/>
              <a:t>akan</a:t>
            </a:r>
            <a:r>
              <a:rPr lang="es-ES" sz="2800" dirty="0"/>
              <a:t> </a:t>
            </a:r>
            <a:r>
              <a:rPr lang="es-ES" sz="2800" dirty="0" err="1"/>
              <a:t>dikonvolusi</a:t>
            </a:r>
            <a:r>
              <a:rPr lang="es-ES" sz="2800" dirty="0"/>
              <a:t> </a:t>
            </a:r>
            <a:r>
              <a:rPr lang="es-ES" sz="2800" dirty="0" err="1"/>
              <a:t>dengan</a:t>
            </a:r>
            <a:r>
              <a:rPr lang="es-ES" sz="2800" dirty="0"/>
              <a:t> </a:t>
            </a:r>
            <a:r>
              <a:rPr lang="es-ES" sz="2800" dirty="0" err="1"/>
              <a:t>filter</a:t>
            </a:r>
            <a:r>
              <a:rPr lang="es-ES" sz="2800" dirty="0"/>
              <a:t> </a:t>
            </a:r>
            <a:r>
              <a:rPr lang="es-ES" sz="2800" i="1" dirty="0"/>
              <a:t>g</a:t>
            </a:r>
            <a:r>
              <a:rPr lang="es-ES" sz="2800" dirty="0"/>
              <a:t>(</a:t>
            </a:r>
            <a:r>
              <a:rPr lang="es-ES" sz="2800" i="1" dirty="0" err="1"/>
              <a:t>x,y</a:t>
            </a:r>
            <a:r>
              <a:rPr lang="es-ES" sz="2800" dirty="0"/>
              <a:t>) </a:t>
            </a:r>
            <a:r>
              <a:rPr lang="es-ES" sz="2800" dirty="0" err="1" smtClean="0"/>
              <a:t>sbb</a:t>
            </a:r>
            <a:r>
              <a:rPr lang="es-ES" sz="2800" dirty="0" smtClean="0"/>
              <a:t>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78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Terlebih</a:t>
            </a:r>
            <a:r>
              <a:rPr lang="es-ES" dirty="0"/>
              <a:t> </a:t>
            </a:r>
            <a:r>
              <a:rPr lang="es-ES" dirty="0" err="1"/>
              <a:t>dahulu</a:t>
            </a:r>
            <a:r>
              <a:rPr lang="es-ES" dirty="0"/>
              <a:t> </a:t>
            </a:r>
            <a:r>
              <a:rPr lang="es-ES" dirty="0" err="1"/>
              <a:t>nilai-nilai</a:t>
            </a:r>
            <a:r>
              <a:rPr lang="es-ES" dirty="0"/>
              <a:t> </a:t>
            </a:r>
            <a:r>
              <a:rPr lang="es-ES" i="1" dirty="0"/>
              <a:t>g</a:t>
            </a:r>
            <a:r>
              <a:rPr lang="es-ES" dirty="0"/>
              <a:t>(</a:t>
            </a:r>
            <a:r>
              <a:rPr lang="es-ES" i="1" dirty="0" err="1"/>
              <a:t>x,y</a:t>
            </a:r>
            <a:r>
              <a:rPr lang="es-ES" dirty="0"/>
              <a:t>)</a:t>
            </a:r>
            <a:r>
              <a:rPr lang="es-ES" i="1" dirty="0"/>
              <a:t> </a:t>
            </a:r>
            <a:r>
              <a:rPr lang="es-ES" dirty="0" err="1"/>
              <a:t>harus</a:t>
            </a:r>
            <a:r>
              <a:rPr lang="es-ES" dirty="0"/>
              <a:t> </a:t>
            </a:r>
            <a:r>
              <a:rPr lang="es-ES" dirty="0" err="1"/>
              <a:t>dibalik</a:t>
            </a:r>
            <a:r>
              <a:rPr lang="es-ES" dirty="0"/>
              <a:t> 180</a:t>
            </a:r>
            <a:r>
              <a:rPr lang="es-ES" baseline="30000" dirty="0"/>
              <a:t>o</a:t>
            </a:r>
            <a:r>
              <a:rPr lang="es-ES" dirty="0"/>
              <a:t> </a:t>
            </a:r>
            <a:r>
              <a:rPr lang="es-ES" dirty="0" err="1"/>
              <a:t>menjadi</a:t>
            </a:r>
            <a:r>
              <a:rPr lang="es-ES" dirty="0"/>
              <a:t> </a:t>
            </a: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s-ES" dirty="0" err="1"/>
              <a:t>Kemudian</a:t>
            </a:r>
            <a:r>
              <a:rPr lang="es-ES" dirty="0"/>
              <a:t> </a:t>
            </a:r>
            <a:r>
              <a:rPr lang="es-ES" dirty="0" err="1"/>
              <a:t>perhitungan</a:t>
            </a:r>
            <a:r>
              <a:rPr lang="es-ES" dirty="0"/>
              <a:t> </a:t>
            </a:r>
            <a:r>
              <a:rPr lang="es-ES" dirty="0" err="1"/>
              <a:t>dilakukan</a:t>
            </a:r>
            <a:r>
              <a:rPr lang="es-ES" dirty="0"/>
              <a:t> </a:t>
            </a:r>
            <a:r>
              <a:rPr lang="es-ES" dirty="0" err="1"/>
              <a:t>seperti</a:t>
            </a:r>
            <a:r>
              <a:rPr lang="es-ES" dirty="0"/>
              <a:t> </a:t>
            </a:r>
            <a:r>
              <a:rPr lang="es-ES" dirty="0" err="1"/>
              <a:t>menghitung</a:t>
            </a:r>
            <a:r>
              <a:rPr lang="es-ES" dirty="0"/>
              <a:t> </a:t>
            </a:r>
            <a:r>
              <a:rPr lang="es-ES" dirty="0" err="1"/>
              <a:t>korelasi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2150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33600"/>
            <a:ext cx="4233863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Konvolusi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54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Hasil</a:t>
            </a:r>
            <a:r>
              <a:rPr lang="en-US" dirty="0" smtClean="0"/>
              <a:t> </a:t>
            </a:r>
            <a:r>
              <a:rPr lang="en-US" dirty="0" err="1" smtClean="0"/>
              <a:t>Korelasi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Konvolusi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masalah</a:t>
            </a:r>
            <a:r>
              <a:rPr lang="en-US" sz="2800" dirty="0" smtClean="0"/>
              <a:t> pixel </a:t>
            </a:r>
            <a:r>
              <a:rPr lang="en-US" sz="2800" dirty="0" err="1" smtClean="0"/>
              <a:t>pinggir</a:t>
            </a:r>
            <a:r>
              <a:rPr lang="en-US" sz="2800" dirty="0" smtClean="0"/>
              <a:t>, </a:t>
            </a:r>
            <a:r>
              <a:rPr lang="en-US" sz="2800" dirty="0" err="1" smtClean="0"/>
              <a:t>solusi</a:t>
            </a:r>
            <a:r>
              <a:rPr lang="en-US" sz="2800" dirty="0" smtClean="0"/>
              <a:t> </a:t>
            </a:r>
            <a:r>
              <a:rPr lang="en-US" sz="2800" dirty="0" err="1" smtClean="0"/>
              <a:t>masalah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adalah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b="1" dirty="0" smtClean="0">
                <a:solidFill>
                  <a:srgbClr val="FF0000"/>
                </a:solidFill>
              </a:rPr>
              <a:t>Pixel </a:t>
            </a:r>
            <a:r>
              <a:rPr lang="en-US" sz="2400" b="1" dirty="0" err="1" smtClean="0">
                <a:solidFill>
                  <a:srgbClr val="FF0000"/>
                </a:solidFill>
              </a:rPr>
              <a:t>pinggir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diabaikan</a:t>
            </a:r>
            <a:r>
              <a:rPr lang="en-US" sz="2400" b="1" dirty="0" smtClean="0">
                <a:solidFill>
                  <a:srgbClr val="FF0000"/>
                </a:solidFill>
              </a:rPr>
              <a:t>, </a:t>
            </a:r>
            <a:r>
              <a:rPr lang="en-US" sz="2400" b="1" dirty="0" err="1" smtClean="0">
                <a:solidFill>
                  <a:srgbClr val="FF0000"/>
                </a:solidFill>
              </a:rPr>
              <a:t>tidak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dikonvolusi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lvl="1"/>
            <a:r>
              <a:rPr lang="en-US" sz="2400" dirty="0" err="1" smtClean="0"/>
              <a:t>Duplikasi</a:t>
            </a:r>
            <a:r>
              <a:rPr lang="en-US" sz="2400" dirty="0" smtClean="0"/>
              <a:t> element </a:t>
            </a:r>
            <a:r>
              <a:rPr lang="en-US" sz="2400" dirty="0" err="1" smtClean="0"/>
              <a:t>citra</a:t>
            </a:r>
            <a:r>
              <a:rPr lang="en-US" sz="2400" dirty="0" smtClean="0"/>
              <a:t>, element </a:t>
            </a:r>
            <a:r>
              <a:rPr lang="en-US" sz="2400" dirty="0" err="1" smtClean="0"/>
              <a:t>kolom</a:t>
            </a:r>
            <a:r>
              <a:rPr lang="en-US" sz="2400" dirty="0" smtClean="0"/>
              <a:t> ke-1 </a:t>
            </a:r>
            <a:r>
              <a:rPr lang="en-US" sz="2400" dirty="0" err="1" smtClean="0"/>
              <a:t>disalin</a:t>
            </a:r>
            <a:r>
              <a:rPr lang="en-US" sz="2400" dirty="0" smtClean="0"/>
              <a:t> </a:t>
            </a:r>
            <a:r>
              <a:rPr lang="en-US" sz="2400" dirty="0" err="1" smtClean="0"/>
              <a:t>keKolom</a:t>
            </a:r>
            <a:r>
              <a:rPr lang="en-US" sz="2400" dirty="0" smtClean="0"/>
              <a:t> M+1, </a:t>
            </a:r>
            <a:r>
              <a:rPr lang="en-US" sz="2400" dirty="0" err="1" smtClean="0"/>
              <a:t>begitu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dirty="0" err="1" smtClean="0"/>
              <a:t>sebaliknya</a:t>
            </a:r>
            <a:r>
              <a:rPr lang="en-US" sz="2400" dirty="0" smtClean="0"/>
              <a:t> </a:t>
            </a:r>
            <a:r>
              <a:rPr lang="en-US" sz="2400" dirty="0" err="1" smtClean="0"/>
              <a:t>lalu</a:t>
            </a:r>
            <a:r>
              <a:rPr lang="en-US" sz="2400" dirty="0" smtClean="0"/>
              <a:t> di </a:t>
            </a:r>
            <a:r>
              <a:rPr lang="en-US" sz="2400" dirty="0" err="1" smtClean="0"/>
              <a:t>konvolusikan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Element </a:t>
            </a:r>
            <a:r>
              <a:rPr lang="en-US" sz="2400" dirty="0" err="1" smtClean="0"/>
              <a:t>pinggir</a:t>
            </a:r>
            <a:r>
              <a:rPr lang="en-US" sz="2400" dirty="0" smtClean="0"/>
              <a:t> </a:t>
            </a:r>
            <a:r>
              <a:rPr lang="en-US" sz="2400" dirty="0" err="1" smtClean="0"/>
              <a:t>diasumsikan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nilai</a:t>
            </a:r>
            <a:r>
              <a:rPr lang="en-US" sz="2400" dirty="0" smtClean="0"/>
              <a:t> 0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konstanta</a:t>
            </a:r>
            <a:r>
              <a:rPr lang="en-US" sz="2400" dirty="0" smtClean="0"/>
              <a:t> yang lain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konvolusi</a:t>
            </a:r>
            <a:r>
              <a:rPr lang="en-US" sz="2400" dirty="0" smtClean="0"/>
              <a:t> pixel </a:t>
            </a:r>
            <a:r>
              <a:rPr lang="en-US" sz="2400" dirty="0" err="1" smtClean="0"/>
              <a:t>pinggir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err="1" smtClean="0"/>
              <a:t>Konvolusi</a:t>
            </a:r>
            <a:r>
              <a:rPr lang="en-US" sz="2400" dirty="0" smtClean="0"/>
              <a:t> pixel </a:t>
            </a:r>
            <a:r>
              <a:rPr lang="en-US" sz="2400" dirty="0" err="1" smtClean="0"/>
              <a:t>pinggir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memperlihatkan</a:t>
            </a:r>
            <a:r>
              <a:rPr lang="en-US" sz="2400" dirty="0" smtClean="0"/>
              <a:t> </a:t>
            </a:r>
            <a:r>
              <a:rPr lang="en-US" sz="2400" dirty="0" err="1" smtClean="0"/>
              <a:t>efek</a:t>
            </a:r>
            <a:r>
              <a:rPr lang="en-US" sz="2400" dirty="0" smtClean="0"/>
              <a:t> yang </a:t>
            </a:r>
            <a:r>
              <a:rPr lang="en-US" sz="2400" dirty="0" err="1" smtClean="0"/>
              <a:t>kasat</a:t>
            </a:r>
            <a:r>
              <a:rPr lang="en-US" sz="2400" dirty="0" smtClean="0"/>
              <a:t> </a:t>
            </a:r>
            <a:r>
              <a:rPr lang="en-US" sz="2400" dirty="0" err="1" smtClean="0"/>
              <a:t>mata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7587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algn="just"/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KONVULASI </a:t>
            </a:r>
            <a:endParaRPr lang="en-US" dirty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Proses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/>
              <a:t>didasarkan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tetangganya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matriks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kernel yang </a:t>
            </a:r>
            <a:r>
              <a:rPr lang="en-US" dirty="0" err="1"/>
              <a:t>merepresentasikan</a:t>
            </a:r>
            <a:r>
              <a:rPr lang="en-US" dirty="0"/>
              <a:t> </a:t>
            </a:r>
            <a:r>
              <a:rPr lang="en-US" dirty="0" err="1"/>
              <a:t>pembobotan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 smtClean="0"/>
              <a:t>Wujud</a:t>
            </a:r>
            <a:r>
              <a:rPr lang="en-US" dirty="0" smtClean="0"/>
              <a:t> </a:t>
            </a:r>
            <a:r>
              <a:rPr lang="en-US" dirty="0"/>
              <a:t>kernel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bujur</a:t>
            </a:r>
            <a:r>
              <a:rPr lang="en-US" dirty="0"/>
              <a:t> </a:t>
            </a:r>
            <a:r>
              <a:rPr lang="en-US" dirty="0" err="1"/>
              <a:t>sangkar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pula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persegi</a:t>
            </a:r>
            <a:r>
              <a:rPr lang="en-US" dirty="0"/>
              <a:t> </a:t>
            </a:r>
            <a:r>
              <a:rPr lang="en-US" dirty="0" err="1"/>
              <a:t>panjang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951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1000"/>
            <a:ext cx="7030723" cy="42241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00100" y="4419600"/>
            <a:ext cx="75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Secara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umum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proses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penapisan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di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kawasan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ruang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(</a:t>
            </a:r>
            <a:r>
              <a:rPr lang="en-US" i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space domain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),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sebagai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alternatif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di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kawasan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frekuensi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dilaksanakan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melalui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operasi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konvolusi</a:t>
            </a:r>
            <a:r>
              <a:rPr lang="en-US" kern="50" dirty="0" smtClean="0">
                <a:latin typeface="Times New Roman" panose="02020603050405020304" pitchFamily="18" charset="0"/>
                <a:ea typeface="Arial Unicode MS" panose="020B0604020202020204" pitchFamily="34" charset="-128"/>
              </a:rPr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00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dirty="0" smtClean="0"/>
              <a:t>Proses </a:t>
            </a:r>
            <a:r>
              <a:rPr lang="en-US" dirty="0" err="1" smtClean="0"/>
              <a:t>Konvulasi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76400"/>
            <a:ext cx="4943126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9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45259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 err="1"/>
                  <a:t>Bagaimana</a:t>
                </a:r>
                <a:r>
                  <a:rPr lang="en-US" dirty="0"/>
                  <a:t> </a:t>
                </a:r>
                <a:r>
                  <a:rPr lang="en-US" dirty="0" err="1"/>
                  <a:t>konvolusi</a:t>
                </a:r>
                <a:r>
                  <a:rPr lang="en-US" dirty="0"/>
                  <a:t> </a:t>
                </a:r>
                <a:r>
                  <a:rPr lang="en-US" dirty="0" err="1"/>
                  <a:t>dilakukan</a:t>
                </a:r>
                <a:r>
                  <a:rPr lang="en-US" dirty="0"/>
                  <a:t>? </a:t>
                </a:r>
                <a:r>
                  <a:rPr lang="en-US" dirty="0" err="1"/>
                  <a:t>Prosesnya</a:t>
                </a:r>
                <a:r>
                  <a:rPr lang="en-US" dirty="0"/>
                  <a:t> </a:t>
                </a:r>
                <a:r>
                  <a:rPr lang="en-US" dirty="0" err="1"/>
                  <a:t>dirumuskan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berikut</a:t>
                </a:r>
                <a:r>
                  <a:rPr lang="en-US" dirty="0"/>
                  <a:t>: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  <m:e>
                        <m:nary>
                          <m:naryPr>
                            <m:chr m:val="∑"/>
                            <m:limLoc m:val="undOvr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h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2+1,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2+1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nary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4525963"/>
              </a:xfrm>
              <a:blipFill rotWithShape="0">
                <a:blip r:embed="rId2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838200" y="3237802"/>
            <a:ext cx="64008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m2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adalah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separuh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dari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tinggi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kernel (m2 = floor(m/2)),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n2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adalah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separuh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dari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lebar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kernel (n2 = floor(n/2)),</a:t>
            </a: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b="1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floor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menyatakan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pembulatan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bawah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dan</a:t>
            </a:r>
            <a:endParaRPr lang="en-US" kern="50" dirty="0"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342900" marR="0" lvl="0" indent="-34290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h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menyatakan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kernel,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dengan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indeks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dimulai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dari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1.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7542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1999661" cy="18594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812" y="533400"/>
            <a:ext cx="2060627" cy="18960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987479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Dengan</a:t>
            </a:r>
            <a:r>
              <a:rPr lang="en-US" dirty="0" smtClean="0"/>
              <a:t> kernel </a:t>
            </a:r>
            <a:r>
              <a:rPr lang="en-US" dirty="0" err="1" smtClean="0"/>
              <a:t>berupa</a:t>
            </a:r>
            <a:r>
              <a:rPr lang="en-US" dirty="0" smtClean="0"/>
              <a:t> :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2743200"/>
            <a:ext cx="86868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maka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piksel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hasil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konvolusi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berupa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 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g(x, y) = 	-1 x 62 + 0 x 60 + 1 x 60 + 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		-2 x 60 + 0 x 68 + 2 x 78 +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		-1 x 55 + 0 x 50 + 1 x 65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          = -62 + 0 + 60 – 120 + 0 + 152 – 55 + 0 + 65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          = 40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 </a:t>
            </a:r>
          </a:p>
          <a:p>
            <a:pPr algn="just">
              <a:lnSpc>
                <a:spcPct val="150000"/>
              </a:lnSpc>
            </a:pP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Dengan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demikian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nilai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68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akan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diubah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menjadi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40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pada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citra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>
                <a:latin typeface="Times New Roman" panose="02020603050405020304" pitchFamily="18" charset="0"/>
                <a:ea typeface="Arial Unicode MS" panose="020B0604020202020204" pitchFamily="34" charset="-128"/>
              </a:rPr>
              <a:t>keluaran</a:t>
            </a:r>
            <a:r>
              <a:rPr lang="en-US" kern="50" dirty="0">
                <a:latin typeface="Times New Roman" panose="02020603050405020304" pitchFamily="18" charset="0"/>
                <a:ea typeface="Arial Unicode MS" panose="020B0604020202020204" pitchFamily="34" charset="-128"/>
              </a:rPr>
              <a:t>.</a:t>
            </a:r>
            <a:endParaRPr lang="en-US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14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Picture 6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048000"/>
            <a:ext cx="5791201" cy="2590800"/>
          </a:xfrm>
          <a:prstGeom prst="rect">
            <a:avLst/>
          </a:prstGeom>
        </p:spPr>
      </p:pic>
      <p:sp>
        <p:nvSpPr>
          <p:cNvPr id="627" name="Rectangle 626"/>
          <p:cNvSpPr/>
          <p:nvPr/>
        </p:nvSpPr>
        <p:spPr>
          <a:xfrm>
            <a:off x="152400" y="5867400"/>
            <a:ext cx="64770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404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i="1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pc="-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-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i="1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800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i="1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800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i="1" spc="-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800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800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i="1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800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i="1" spc="-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i="1" spc="-18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800" spc="1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i="1" spc="-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800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-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i="1" spc="-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0998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09600"/>
            <a:ext cx="6096000" cy="290623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57200" y="2809472"/>
            <a:ext cx="8382000" cy="669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Misalkan</a:t>
            </a:r>
            <a:r>
              <a:rPr lang="en-US" spc="1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citra</a:t>
            </a:r>
            <a:r>
              <a:rPr lang="en-US" spc="1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berukura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    </a:t>
            </a:r>
            <a:r>
              <a:rPr lang="en-US" spc="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sebua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pc="2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atau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mask</a:t>
            </a:r>
            <a:r>
              <a:rPr lang="en-US" i="1" spc="8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yan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pc="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berukura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pc="1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  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masin</a:t>
            </a:r>
            <a:r>
              <a:rPr lang="en-US" spc="-1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pc="6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masin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pc="1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adala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</a:t>
            </a:r>
            <a:r>
              <a:rPr lang="en-US" spc="12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sebaga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pc="1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berikut</a:t>
            </a:r>
            <a:r>
              <a:rPr lang="en-US" spc="1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;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96153" y="3515837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(1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pc="1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Tempatka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2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kernel </a:t>
            </a:r>
            <a:r>
              <a:rPr lang="en-US" i="1" spc="1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pad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sudu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kir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atas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kemudia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7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i="1" spc="2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pada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posisi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(0,0) </a:t>
            </a:r>
            <a:r>
              <a:rPr lang="en-US" spc="15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dari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kernel  :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094" y="4317438"/>
            <a:ext cx="4267200" cy="1676327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785683"/>
              </p:ext>
            </p:extLst>
          </p:nvPr>
        </p:nvGraphicFramePr>
        <p:xfrm>
          <a:off x="4751294" y="4194893"/>
          <a:ext cx="2667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407894" y="6149036"/>
            <a:ext cx="8686800" cy="513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8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z="1200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lang="en-US" sz="1200" spc="1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spc="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1200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200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en-US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200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sz="1200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8320" marR="718185">
              <a:lnSpc>
                <a:spcPct val="114000"/>
              </a:lnSpc>
              <a:spcBef>
                <a:spcPts val="110"/>
              </a:spcBef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z="1200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   </a:t>
            </a:r>
            <a:r>
              <a:rPr lang="en-US" sz="1200" spc="1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  <a:r>
              <a:rPr lang="en-US" sz="1200" spc="18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1200" spc="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   </a:t>
            </a:r>
            <a:r>
              <a:rPr lang="en-US" sz="1200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   </a:t>
            </a:r>
            <a:r>
              <a:rPr lang="en-US" sz="1200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   </a:t>
            </a:r>
            <a:r>
              <a:rPr lang="en-US" sz="1200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US" sz="1200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  <a:r>
              <a:rPr lang="en-US" sz="1200" spc="1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200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(-1   </a:t>
            </a:r>
            <a:r>
              <a:rPr lang="en-US" sz="1200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1200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200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z="1200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z="1200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1200" spc="8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430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457200"/>
            <a:ext cx="769620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2.)</a:t>
            </a:r>
            <a:r>
              <a:rPr lang="en-US" spc="9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Geser</a:t>
            </a:r>
            <a:r>
              <a:rPr lang="en-US" spc="18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kemudia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6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pada</a:t>
            </a:r>
            <a:r>
              <a:rPr lang="en-US" spc="1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4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pc="1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(0,</a:t>
            </a:r>
            <a:r>
              <a:rPr lang="en-US" spc="-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-1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9534"/>
              </p:ext>
            </p:extLst>
          </p:nvPr>
        </p:nvGraphicFramePr>
        <p:xfrm>
          <a:off x="838200" y="1600200"/>
          <a:ext cx="1615440" cy="1379220"/>
        </p:xfrm>
        <a:graphic>
          <a:graphicData uri="http://schemas.openxmlformats.org/drawingml/2006/table">
            <a:tbl>
              <a:tblPr/>
              <a:tblGrid>
                <a:gridCol w="329565"/>
                <a:gridCol w="327660"/>
                <a:gridCol w="320040"/>
                <a:gridCol w="318135"/>
                <a:gridCol w="320040"/>
              </a:tblGrid>
              <a:tr h="28194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033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842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94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033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842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033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842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604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604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999079"/>
              </p:ext>
            </p:extLst>
          </p:nvPr>
        </p:nvGraphicFramePr>
        <p:xfrm>
          <a:off x="3238500" y="1582271"/>
          <a:ext cx="2667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Freeform 2"/>
          <p:cNvSpPr>
            <a:spLocks/>
          </p:cNvSpPr>
          <p:nvPr/>
        </p:nvSpPr>
        <p:spPr bwMode="auto">
          <a:xfrm>
            <a:off x="6942138" y="3627438"/>
            <a:ext cx="571500" cy="0"/>
          </a:xfrm>
          <a:custGeom>
            <a:avLst/>
            <a:gdLst>
              <a:gd name="T0" fmla="*/ 0 w 900"/>
              <a:gd name="T1" fmla="*/ 900 w 900"/>
            </a:gdLst>
            <a:ahLst/>
            <a:cxnLst>
              <a:cxn ang="0">
                <a:pos x="T0" y="0"/>
              </a:cxn>
              <a:cxn ang="0">
                <a:pos x="T1" y="0"/>
              </a:cxn>
            </a:cxnLst>
            <a:rect l="0" t="0" r="r" b="b"/>
            <a:pathLst>
              <a:path w="900">
                <a:moveTo>
                  <a:pt x="0" y="0"/>
                </a:moveTo>
                <a:lnTo>
                  <a:pt x="900" y="0"/>
                </a:lnTo>
              </a:path>
            </a:pathLst>
          </a:custGeom>
          <a:noFill/>
          <a:ln w="762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 Box 1"/>
          <p:cNvSpPr txBox="1">
            <a:spLocks noChangeArrowheads="1"/>
          </p:cNvSpPr>
          <p:nvPr/>
        </p:nvSpPr>
        <p:spPr bwMode="auto">
          <a:xfrm>
            <a:off x="7740650" y="3627438"/>
            <a:ext cx="1628775" cy="140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763963" y="31702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990600" y="3876049"/>
            <a:ext cx="59515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0.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dihitung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cara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960438" y="4643397"/>
            <a:ext cx="67500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(0    4) + (-1    3) + (0    5) + (-1    6) + (4    5) + (-1    5) + (0    6) + (-1    6) + (0    6) = 0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05820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33400" y="5334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Geser</a:t>
            </a:r>
            <a:r>
              <a:rPr lang="en-US" spc="18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kerne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i="1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satu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i="1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kanan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kemudia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en-US" spc="16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US" i="1" spc="15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pad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spc="1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posis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pc="14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pc="5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0,0 </a:t>
            </a:r>
          </a:p>
          <a:p>
            <a:r>
              <a:rPr lang="en-US" spc="5" dirty="0" smtClean="0">
                <a:latin typeface="Times New Roman" panose="02020603050405020304" pitchFamily="18" charset="0"/>
              </a:rPr>
              <a:t>) </a:t>
            </a:r>
            <a:r>
              <a:rPr lang="en-US" spc="5" dirty="0" err="1" smtClean="0">
                <a:latin typeface="Times New Roman" panose="02020603050405020304" pitchFamily="18" charset="0"/>
              </a:rPr>
              <a:t>dari</a:t>
            </a:r>
            <a:r>
              <a:rPr lang="en-US" spc="5" dirty="0" smtClean="0">
                <a:latin typeface="Times New Roman" panose="02020603050405020304" pitchFamily="18" charset="0"/>
              </a:rPr>
              <a:t> kernel : 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359148"/>
              </p:ext>
            </p:extLst>
          </p:nvPr>
        </p:nvGraphicFramePr>
        <p:xfrm>
          <a:off x="838200" y="1676400"/>
          <a:ext cx="2057400" cy="1752599"/>
        </p:xfrm>
        <a:graphic>
          <a:graphicData uri="http://schemas.openxmlformats.org/drawingml/2006/table">
            <a:tbl>
              <a:tblPr/>
              <a:tblGrid>
                <a:gridCol w="407598"/>
                <a:gridCol w="429434"/>
                <a:gridCol w="407598"/>
                <a:gridCol w="417303"/>
                <a:gridCol w="395467"/>
              </a:tblGrid>
              <a:tr h="358266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266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583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266"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155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218">
                <a:tc>
                  <a:txBody>
                    <a:bodyPr/>
                    <a:lstStyle/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080457"/>
              </p:ext>
            </p:extLst>
          </p:nvPr>
        </p:nvGraphicFramePr>
        <p:xfrm>
          <a:off x="3733800" y="1595718"/>
          <a:ext cx="2667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Rectangle 18"/>
          <p:cNvSpPr/>
          <p:nvPr/>
        </p:nvSpPr>
        <p:spPr>
          <a:xfrm>
            <a:off x="685800" y="4038600"/>
            <a:ext cx="8153400" cy="1018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083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pc="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lang="en-US" spc="1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pc="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28320" marR="755015">
              <a:lnSpc>
                <a:spcPct val="109000"/>
              </a:lnSpc>
              <a:spcBef>
                <a:spcPts val="17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(-1   </a:t>
            </a:r>
            <a:r>
              <a:rPr lang="en-US" spc="1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   </a:t>
            </a:r>
            <a:r>
              <a:rPr lang="en-US" spc="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   </a:t>
            </a:r>
            <a:r>
              <a:rPr lang="en-US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(4   </a:t>
            </a:r>
            <a:r>
              <a:rPr lang="en-US" spc="16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5)</a:t>
            </a:r>
            <a:r>
              <a:rPr lang="en-US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   </a:t>
            </a:r>
            <a:r>
              <a:rPr lang="en-US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 (-1   </a:t>
            </a:r>
            <a:r>
              <a:rPr lang="en-US" spc="1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6)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(0   </a:t>
            </a:r>
            <a:r>
              <a:rPr lang="en-US" spc="1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1837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685800"/>
            <a:ext cx="8458200" cy="1510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9720" marR="424180" indent="-228600" algn="just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Selanjutnya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gese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kernel </a:t>
            </a:r>
            <a:r>
              <a:rPr lang="en-US" i="1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i="1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bawah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pc="4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lal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lag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mela</a:t>
            </a:r>
            <a:r>
              <a:rPr lang="en-US" spc="-4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pc="1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ukan</a:t>
            </a:r>
            <a:r>
              <a:rPr lang="en-US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sis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citra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pc="3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Setia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pc="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pc="5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5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gese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pc="7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kernel</a:t>
            </a:r>
            <a:r>
              <a:rPr lang="en-US" i="1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satu</a:t>
            </a:r>
            <a:r>
              <a:rPr lang="en-US" spc="3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spc="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pixe</a:t>
            </a:r>
            <a:r>
              <a:rPr lang="en-US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kanan</a:t>
            </a:r>
            <a:r>
              <a:rPr lang="en-US" spc="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115862"/>
              </p:ext>
            </p:extLst>
          </p:nvPr>
        </p:nvGraphicFramePr>
        <p:xfrm>
          <a:off x="762000" y="2042160"/>
          <a:ext cx="2209801" cy="2148839"/>
        </p:xfrm>
        <a:graphic>
          <a:graphicData uri="http://schemas.openxmlformats.org/drawingml/2006/table">
            <a:tbl>
              <a:tblPr/>
              <a:tblGrid>
                <a:gridCol w="443011"/>
                <a:gridCol w="451766"/>
                <a:gridCol w="421998"/>
                <a:gridCol w="451766"/>
                <a:gridCol w="441260"/>
              </a:tblGrid>
              <a:tr h="413238">
                <a:tc>
                  <a:txBody>
                    <a:bodyPr/>
                    <a:lstStyle/>
                    <a:p>
                      <a:pPr marL="85725" marR="11239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455" marR="12001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45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852">
                <a:tc>
                  <a:txBody>
                    <a:bodyPr/>
                    <a:lstStyle/>
                    <a:p>
                      <a:pPr marL="78105" marR="10477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835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852">
                <a:tc>
                  <a:txBody>
                    <a:bodyPr/>
                    <a:lstStyle/>
                    <a:p>
                      <a:pPr marL="78105" marR="10477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835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852">
                <a:tc>
                  <a:txBody>
                    <a:bodyPr/>
                    <a:lstStyle/>
                    <a:p>
                      <a:pPr marL="78105" marR="10477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9695" marR="0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6835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080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5045">
                <a:tc>
                  <a:txBody>
                    <a:bodyPr/>
                    <a:lstStyle/>
                    <a:p>
                      <a:pPr marL="85725" marR="11239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455" marR="12001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4455" marR="9842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408429"/>
              </p:ext>
            </p:extLst>
          </p:nvPr>
        </p:nvGraphicFramePr>
        <p:xfrm>
          <a:off x="4554071" y="2182959"/>
          <a:ext cx="2667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533400"/>
                <a:gridCol w="533400"/>
                <a:gridCol w="533400"/>
                <a:gridCol w="533400"/>
              </a:tblGrid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27529" y="4648200"/>
            <a:ext cx="8153400" cy="1427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083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lang="en-US" spc="9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konvolusi</a:t>
            </a:r>
            <a:r>
              <a:rPr lang="en-US" spc="1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pc="4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45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pc="4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Nila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1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-2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pc="5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dihitun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pc="1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denga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pc="10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pc="9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pc="1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berikut</a:t>
            </a:r>
            <a:r>
              <a:rPr lang="en-US" spc="1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90830">
              <a:lnSpc>
                <a:spcPct val="107000"/>
              </a:lnSpc>
              <a:spcBef>
                <a:spcPts val="185"/>
              </a:spcBef>
            </a:pPr>
            <a:r>
              <a:rPr lang="en-US" sz="2000" dirty="0"/>
              <a:t>(0    6) + (-1    6) + (0    5) + (-1    5) + (4    6) + (-1    6) + (0    6) + (-1    7) + (0    5) = 0</a:t>
            </a:r>
          </a:p>
          <a:p>
            <a:pPr marL="290830" marR="0">
              <a:lnSpc>
                <a:spcPct val="107000"/>
              </a:lnSpc>
              <a:spcBef>
                <a:spcPts val="185"/>
              </a:spcBef>
              <a:spcAft>
                <a:spcPts val="0"/>
              </a:spcAft>
            </a:pPr>
            <a:endParaRPr lang="en-US" sz="2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8332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1"/>
            <a:ext cx="8229600" cy="3581400"/>
          </a:xfrm>
        </p:spPr>
        <p:txBody>
          <a:bodyPr/>
          <a:lstStyle/>
          <a:p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konvolusi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 </a:t>
            </a:r>
            <a:r>
              <a:rPr lang="en-US" i="1" dirty="0"/>
              <a:t>pixel </a:t>
            </a:r>
            <a:r>
              <a:rPr lang="en-US" dirty="0" err="1"/>
              <a:t>negatif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 </a:t>
            </a:r>
            <a:r>
              <a:rPr lang="en-US" dirty="0" err="1"/>
              <a:t>dijadikan</a:t>
            </a:r>
            <a:r>
              <a:rPr lang="en-US" dirty="0"/>
              <a:t>  0,  </a:t>
            </a:r>
            <a:r>
              <a:rPr lang="en-US" dirty="0" err="1"/>
              <a:t>sebaliknya</a:t>
            </a:r>
            <a:r>
              <a:rPr lang="en-US" dirty="0"/>
              <a:t>  </a:t>
            </a:r>
            <a:r>
              <a:rPr lang="en-US" dirty="0" err="1"/>
              <a:t>jika</a:t>
            </a:r>
            <a:r>
              <a:rPr lang="en-US" dirty="0"/>
              <a:t>  </a:t>
            </a:r>
            <a:r>
              <a:rPr lang="en-US" dirty="0" err="1"/>
              <a:t>hasil</a:t>
            </a:r>
            <a:r>
              <a:rPr lang="en-US" dirty="0"/>
              <a:t>  </a:t>
            </a:r>
            <a:r>
              <a:rPr lang="en-US" dirty="0" err="1"/>
              <a:t>konvolusi</a:t>
            </a:r>
            <a:r>
              <a:rPr lang="en-US" dirty="0"/>
              <a:t>  </a:t>
            </a:r>
            <a:r>
              <a:rPr lang="en-US" dirty="0" err="1"/>
              <a:t>menghasilkan</a:t>
            </a:r>
            <a:r>
              <a:rPr lang="en-US" dirty="0"/>
              <a:t>  </a:t>
            </a:r>
            <a:r>
              <a:rPr lang="en-US" dirty="0" err="1"/>
              <a:t>nilai</a:t>
            </a:r>
            <a:r>
              <a:rPr lang="en-US" dirty="0"/>
              <a:t>  </a:t>
            </a:r>
            <a:r>
              <a:rPr lang="en-US" i="1" dirty="0"/>
              <a:t>pixel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dijadikan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keabuan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(</a:t>
            </a:r>
            <a:r>
              <a:rPr lang="en-US" dirty="0" err="1"/>
              <a:t>ingat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i="1" dirty="0"/>
              <a:t>clipping</a:t>
            </a:r>
            <a:r>
              <a:rPr lang="en-US" dirty="0"/>
              <a:t>).</a:t>
            </a:r>
          </a:p>
          <a:p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i="1" dirty="0"/>
              <a:t>pixel </a:t>
            </a:r>
            <a:r>
              <a:rPr lang="en-US" dirty="0"/>
              <a:t>yang </a:t>
            </a:r>
            <a:r>
              <a:rPr lang="en-US" dirty="0" err="1"/>
              <a:t>dikonvolusi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i="1" dirty="0"/>
              <a:t>pixel </a:t>
            </a:r>
            <a:r>
              <a:rPr lang="en-US" dirty="0" err="1"/>
              <a:t>pinggir</a:t>
            </a:r>
            <a:r>
              <a:rPr lang="en-US" dirty="0"/>
              <a:t> (</a:t>
            </a:r>
            <a:r>
              <a:rPr lang="en-US" i="1" dirty="0"/>
              <a:t>border</a:t>
            </a:r>
            <a:r>
              <a:rPr lang="en-US" dirty="0"/>
              <a:t>),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konvolusi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diposisikan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i="1" dirty="0"/>
              <a:t>pixel</a:t>
            </a:r>
            <a:r>
              <a:rPr lang="en-US" dirty="0"/>
              <a:t>-</a:t>
            </a:r>
            <a:r>
              <a:rPr lang="en-US" i="1" dirty="0"/>
              <a:t>pixel </a:t>
            </a:r>
            <a:r>
              <a:rPr lang="en-US" dirty="0" err="1"/>
              <a:t>citra</a:t>
            </a:r>
            <a:r>
              <a:rPr lang="en-US" dirty="0"/>
              <a:t> (</a:t>
            </a:r>
            <a:r>
              <a:rPr lang="en-US" dirty="0" err="1"/>
              <a:t>efek</a:t>
            </a:r>
            <a:r>
              <a:rPr lang="en-US" dirty="0"/>
              <a:t> “</a:t>
            </a:r>
            <a:r>
              <a:rPr lang="en-US" dirty="0" err="1"/>
              <a:t>menggantung</a:t>
            </a:r>
            <a:r>
              <a:rPr lang="en-US" dirty="0"/>
              <a:t>”),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: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3729823"/>
              </p:ext>
            </p:extLst>
          </p:nvPr>
        </p:nvGraphicFramePr>
        <p:xfrm>
          <a:off x="1219200" y="4343400"/>
          <a:ext cx="2971800" cy="2057400"/>
        </p:xfrm>
        <a:graphic>
          <a:graphicData uri="http://schemas.openxmlformats.org/drawingml/2006/table">
            <a:tbl>
              <a:tblPr/>
              <a:tblGrid>
                <a:gridCol w="501127"/>
                <a:gridCol w="489473"/>
                <a:gridCol w="515695"/>
                <a:gridCol w="489473"/>
                <a:gridCol w="501127"/>
                <a:gridCol w="474905"/>
              </a:tblGrid>
              <a:tr h="409207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573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9207"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033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1280" marR="107950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90805" algn="ctr">
                        <a:lnSpc>
                          <a:spcPct val="107000"/>
                        </a:lnSpc>
                        <a:spcBef>
                          <a:spcPts val="45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?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573"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5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98425" marR="1155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5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97840">
                <a:tc>
                  <a:txBody>
                    <a:bodyPr/>
                    <a:lstStyle/>
                    <a:p>
                      <a:pPr marL="98425" marR="10604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98425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8425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0795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115570" algn="ctr">
                        <a:lnSpc>
                          <a:spcPct val="107000"/>
                        </a:lnSpc>
                        <a:spcBef>
                          <a:spcPts val="395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0261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Konvolusi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proses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:</a:t>
            </a:r>
          </a:p>
          <a:p>
            <a:r>
              <a:rPr lang="en-US" dirty="0"/>
              <a:t>-    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 (</a:t>
            </a:r>
            <a:r>
              <a:rPr lang="en-US" i="1" dirty="0"/>
              <a:t>image enhancement</a:t>
            </a:r>
            <a:r>
              <a:rPr lang="en-US" dirty="0"/>
              <a:t>)</a:t>
            </a:r>
          </a:p>
          <a:p>
            <a:r>
              <a:rPr lang="en-US" dirty="0"/>
              <a:t>-     </a:t>
            </a:r>
            <a:r>
              <a:rPr lang="en-US" dirty="0" err="1"/>
              <a:t>penghilangan</a:t>
            </a:r>
            <a:r>
              <a:rPr lang="en-US" dirty="0"/>
              <a:t> </a:t>
            </a:r>
            <a:r>
              <a:rPr lang="en-US" dirty="0" err="1"/>
              <a:t>derau</a:t>
            </a:r>
            <a:endParaRPr lang="en-US" dirty="0"/>
          </a:p>
          <a:p>
            <a:r>
              <a:rPr lang="en-US" dirty="0"/>
              <a:t>-    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erotan</a:t>
            </a:r>
            <a:endParaRPr lang="en-US" dirty="0"/>
          </a:p>
          <a:p>
            <a:r>
              <a:rPr lang="en-US" dirty="0"/>
              <a:t>-     </a:t>
            </a:r>
            <a:r>
              <a:rPr lang="en-US" dirty="0" err="1"/>
              <a:t>penghalusan</a:t>
            </a:r>
            <a:r>
              <a:rPr lang="en-US" dirty="0"/>
              <a:t>/</a:t>
            </a:r>
            <a:r>
              <a:rPr lang="en-US" dirty="0" err="1"/>
              <a:t>pelembutan</a:t>
            </a:r>
            <a:r>
              <a:rPr lang="en-US" dirty="0"/>
              <a:t> </a:t>
            </a:r>
            <a:r>
              <a:rPr lang="en-US" dirty="0" err="1"/>
              <a:t>citra</a:t>
            </a:r>
            <a:endParaRPr lang="en-US" dirty="0"/>
          </a:p>
          <a:p>
            <a:r>
              <a:rPr lang="en-US" dirty="0"/>
              <a:t>-     </a:t>
            </a:r>
            <a:r>
              <a:rPr lang="en-US" dirty="0" err="1"/>
              <a:t>deteksi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, </a:t>
            </a:r>
            <a:r>
              <a:rPr lang="en-US" dirty="0" err="1"/>
              <a:t>penajaman</a:t>
            </a:r>
            <a:r>
              <a:rPr lang="en-US" dirty="0"/>
              <a:t> </a:t>
            </a:r>
            <a:r>
              <a:rPr lang="en-US" dirty="0" err="1"/>
              <a:t>tepi</a:t>
            </a:r>
            <a:endParaRPr lang="en-US" dirty="0"/>
          </a:p>
          <a:p>
            <a:r>
              <a:rPr lang="en-US" dirty="0"/>
              <a:t>-     </a:t>
            </a:r>
            <a:r>
              <a:rPr lang="en-US" dirty="0" err="1"/>
              <a:t>dll</a:t>
            </a:r>
            <a:endParaRPr lang="en-US" dirty="0"/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4415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00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3326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1636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628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115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681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042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208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852026"/>
      </p:ext>
    </p:extLst>
  </p:cSld>
  <p:clrMapOvr>
    <a:masterClrMapping/>
  </p:clrMapOvr>
</p:sld>
</file>

<file path=ppt/theme/theme1.xml><?xml version="1.0" encoding="utf-8"?>
<a:theme xmlns:a="http://schemas.openxmlformats.org/drawingml/2006/main" name="Thatch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1793</TotalTime>
  <Words>1667</Words>
  <Application>Microsoft Office PowerPoint</Application>
  <PresentationFormat>On-screen Show (4:3)</PresentationFormat>
  <Paragraphs>431</Paragraphs>
  <Slides>52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Arial Unicode MS</vt:lpstr>
      <vt:lpstr>Arial</vt:lpstr>
      <vt:lpstr>Bookman Old Style</vt:lpstr>
      <vt:lpstr>Calibri</vt:lpstr>
      <vt:lpstr>Cambria Math</vt:lpstr>
      <vt:lpstr>Symbol</vt:lpstr>
      <vt:lpstr>Times New Roman</vt:lpstr>
      <vt:lpstr>Tw Cen MT</vt:lpstr>
      <vt:lpstr>Thatch</vt:lpstr>
      <vt:lpstr>Equation</vt:lpstr>
      <vt:lpstr>Intensity Transformations and Spatial Filtering</vt:lpstr>
      <vt:lpstr>Intensity Transformation</vt:lpstr>
      <vt:lpstr>Modifikasi Histogram</vt:lpstr>
      <vt:lpstr>Modifikasi Histogram</vt:lpstr>
      <vt:lpstr>OPERASI BERBASIS BINGKAI</vt:lpstr>
      <vt:lpstr>Image Blending</vt:lpstr>
      <vt:lpstr>Image Blending</vt:lpstr>
      <vt:lpstr>Image Subtraction</vt:lpstr>
      <vt:lpstr>Logical Operation</vt:lpstr>
      <vt:lpstr>Pengertian Ketetanggaan Piksel </vt:lpstr>
      <vt:lpstr>PowerPoint Presentation</vt:lpstr>
      <vt:lpstr>Dasar-Dasar Pemfilteran Domain Spasial</vt:lpstr>
      <vt:lpstr>Filter Batas </vt:lpstr>
      <vt:lpstr>PowerPoint Presentation</vt:lpstr>
      <vt:lpstr>Filter Pererataan</vt:lpstr>
      <vt:lpstr>PowerPoint Presentation</vt:lpstr>
      <vt:lpstr>PowerPoint Presentation</vt:lpstr>
      <vt:lpstr>Filter Median</vt:lpstr>
      <vt:lpstr>PowerPoint Presentation</vt:lpstr>
      <vt:lpstr>PowerPoint Presentation</vt:lpstr>
      <vt:lpstr>PowerPoint Presentation</vt:lpstr>
      <vt:lpstr>PowerPoint Presentation</vt:lpstr>
      <vt:lpstr>Korelasi</vt:lpstr>
      <vt:lpstr>Korelasi</vt:lpstr>
      <vt:lpstr>Korelasi</vt:lpstr>
      <vt:lpstr>Korelasi</vt:lpstr>
      <vt:lpstr>Korelasi</vt:lpstr>
      <vt:lpstr>Korelasi</vt:lpstr>
      <vt:lpstr>Konvolusi</vt:lpstr>
      <vt:lpstr>Konvolusi</vt:lpstr>
      <vt:lpstr>Hasil Korelasi dan Konvolusi </vt:lpstr>
      <vt:lpstr>PowerPoint Presentation</vt:lpstr>
      <vt:lpstr>PowerPoint Presentation</vt:lpstr>
      <vt:lpstr>Proses Konvulasi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Intensity Transformations and Spatial Filtering</dc:title>
  <dc:creator>Pramunendar</dc:creator>
  <cp:lastModifiedBy>gue</cp:lastModifiedBy>
  <cp:revision>55</cp:revision>
  <dcterms:created xsi:type="dcterms:W3CDTF">2006-08-16T00:00:00Z</dcterms:created>
  <dcterms:modified xsi:type="dcterms:W3CDTF">2017-04-05T02:19:01Z</dcterms:modified>
</cp:coreProperties>
</file>